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notesMasterIdLst>
    <p:notesMasterId r:id="rId30"/>
  </p:notesMasterIdLst>
  <p:sldIdLst>
    <p:sldId id="271" r:id="rId2"/>
    <p:sldId id="272" r:id="rId3"/>
    <p:sldId id="310" r:id="rId4"/>
    <p:sldId id="273" r:id="rId5"/>
    <p:sldId id="274" r:id="rId6"/>
    <p:sldId id="275" r:id="rId7"/>
    <p:sldId id="309" r:id="rId8"/>
    <p:sldId id="311" r:id="rId9"/>
    <p:sldId id="313" r:id="rId10"/>
    <p:sldId id="314" r:id="rId11"/>
    <p:sldId id="315" r:id="rId12"/>
    <p:sldId id="316" r:id="rId13"/>
    <p:sldId id="299" r:id="rId14"/>
    <p:sldId id="318" r:id="rId15"/>
    <p:sldId id="323" r:id="rId16"/>
    <p:sldId id="322" r:id="rId17"/>
    <p:sldId id="319" r:id="rId18"/>
    <p:sldId id="320" r:id="rId19"/>
    <p:sldId id="324" r:id="rId20"/>
    <p:sldId id="325" r:id="rId21"/>
    <p:sldId id="326" r:id="rId22"/>
    <p:sldId id="327" r:id="rId23"/>
    <p:sldId id="328" r:id="rId24"/>
    <p:sldId id="329" r:id="rId25"/>
    <p:sldId id="333" r:id="rId26"/>
    <p:sldId id="330" r:id="rId27"/>
    <p:sldId id="331" r:id="rId28"/>
    <p:sldId id="33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Job Dias Lima" userId="4ad7a8f770151824" providerId="LiveId" clId="{8746F8E5-C6CD-4D23-970D-B3BA78852C85}"/>
    <pc:docChg chg="undo custSel modSld">
      <pc:chgData name="Marcos Job Dias Lima" userId="4ad7a8f770151824" providerId="LiveId" clId="{8746F8E5-C6CD-4D23-970D-B3BA78852C85}" dt="2020-10-09T01:32:13.155" v="36" actId="20577"/>
      <pc:docMkLst>
        <pc:docMk/>
      </pc:docMkLst>
      <pc:sldChg chg="modSp mod">
        <pc:chgData name="Marcos Job Dias Lima" userId="4ad7a8f770151824" providerId="LiveId" clId="{8746F8E5-C6CD-4D23-970D-B3BA78852C85}" dt="2020-10-09T00:41:33.463" v="9" actId="20577"/>
        <pc:sldMkLst>
          <pc:docMk/>
          <pc:sldMk cId="2807256525" sldId="309"/>
        </pc:sldMkLst>
        <pc:spChg chg="mod">
          <ac:chgData name="Marcos Job Dias Lima" userId="4ad7a8f770151824" providerId="LiveId" clId="{8746F8E5-C6CD-4D23-970D-B3BA78852C85}" dt="2020-10-09T00:14:36.003" v="1" actId="1076"/>
          <ac:spMkLst>
            <pc:docMk/>
            <pc:sldMk cId="2807256525" sldId="309"/>
            <ac:spMk id="3" creationId="{7D895162-1DC0-4113-AD5A-56B6FD4150C0}"/>
          </ac:spMkLst>
        </pc:spChg>
        <pc:spChg chg="mod">
          <ac:chgData name="Marcos Job Dias Lima" userId="4ad7a8f770151824" providerId="LiveId" clId="{8746F8E5-C6CD-4D23-970D-B3BA78852C85}" dt="2020-10-09T00:41:33.463" v="9" actId="20577"/>
          <ac:spMkLst>
            <pc:docMk/>
            <pc:sldMk cId="2807256525" sldId="309"/>
            <ac:spMk id="22" creationId="{394F4204-994F-4896-8B66-744FDE33C8E1}"/>
          </ac:spMkLst>
        </pc:spChg>
      </pc:sldChg>
      <pc:sldChg chg="modSp mod">
        <pc:chgData name="Marcos Job Dias Lima" userId="4ad7a8f770151824" providerId="LiveId" clId="{8746F8E5-C6CD-4D23-970D-B3BA78852C85}" dt="2020-10-09T01:32:13.155" v="36" actId="20577"/>
        <pc:sldMkLst>
          <pc:docMk/>
          <pc:sldMk cId="3862100899" sldId="319"/>
        </pc:sldMkLst>
        <pc:graphicFrameChg chg="modGraphic">
          <ac:chgData name="Marcos Job Dias Lima" userId="4ad7a8f770151824" providerId="LiveId" clId="{8746F8E5-C6CD-4D23-970D-B3BA78852C85}" dt="2020-10-09T01:32:13.155" v="36" actId="20577"/>
          <ac:graphicFrameMkLst>
            <pc:docMk/>
            <pc:sldMk cId="3862100899" sldId="319"/>
            <ac:graphicFrameMk id="33" creationId="{A9C3EFCB-DF5F-4141-A91A-5C0D93E97CE2}"/>
          </ac:graphicFrameMkLst>
        </pc:graphicFrameChg>
      </pc:sldChg>
      <pc:sldChg chg="modSp mod">
        <pc:chgData name="Marcos Job Dias Lima" userId="4ad7a8f770151824" providerId="LiveId" clId="{8746F8E5-C6CD-4D23-970D-B3BA78852C85}" dt="2020-10-09T01:08:50.986" v="19" actId="14734"/>
        <pc:sldMkLst>
          <pc:docMk/>
          <pc:sldMk cId="3284568765" sldId="325"/>
        </pc:sldMkLst>
        <pc:graphicFrameChg chg="modGraphic">
          <ac:chgData name="Marcos Job Dias Lima" userId="4ad7a8f770151824" providerId="LiveId" clId="{8746F8E5-C6CD-4D23-970D-B3BA78852C85}" dt="2020-10-09T01:08:50.986" v="19" actId="14734"/>
          <ac:graphicFrameMkLst>
            <pc:docMk/>
            <pc:sldMk cId="3284568765" sldId="325"/>
            <ac:graphicFrameMk id="6" creationId="{DA61CB12-7DD2-40C0-8DEC-6715768CA9F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1B6F-971D-4457-AC8C-764B5384DA0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2261C-603B-4519-A575-2844152B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60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29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Pesquisa, com opção de rolar para baixo para acessar mais categorias e para os lados para acessar mais produtos</a:t>
            </a:r>
          </a:p>
          <a:p>
            <a:r>
              <a:rPr lang="pt-BR" dirty="0"/>
              <a:t>Categorias: Mais vendidas, Indicadas para você, Rosas, arranjos, outubro rosa, orquídeas, Kits e cestas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16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cadastro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96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873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2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55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707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307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75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88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9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Cadastro ou Login iniciada logo após abertura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380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5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15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abertura do APP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639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Cadastro ou Login iniciada logo após abertura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668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Cadastro ou Login iniciada logo após abertura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733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cadastro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07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para permissão de localização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875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Pesquisa, com opção de rolar para baixo para acessar mais categorias e para os lados para acessar mais produtos</a:t>
            </a:r>
          </a:p>
          <a:p>
            <a:r>
              <a:rPr lang="pt-BR" dirty="0"/>
              <a:t>Categorias: Mais vendidas, Indicadas para você, Rosas, arranjos, outubro rosa, orquídeas, Kits e cestas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56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Pesquisa, com opção de rolar para baixo para acessar mais categorias e para os lados para acessar mais produtos</a:t>
            </a:r>
          </a:p>
          <a:p>
            <a:r>
              <a:rPr lang="pt-BR" dirty="0"/>
              <a:t>Categorias: Mais vendidas, Indicadas para você, Rosas, arranjos, outubro rosa, orquídeas, Kits e cestas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69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Cadastro ou Login iniciada logo após abertura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0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cadastro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32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para permissão de localização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Pesquisa, com opção de rolar para baixo para acessar mais categorias e para os lados para acessar mais produtos</a:t>
            </a:r>
          </a:p>
          <a:p>
            <a:r>
              <a:rPr lang="pt-BR" dirty="0"/>
              <a:t>Categorias: Mais vendidas, Indicadas para você, Rosas, arranjos, outubro rosa, orquídeas, Kits e cestas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02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Pesquisa, com opção de rolar para baixo para acessar mais categorias e para os lados para acessar mais produtos</a:t>
            </a:r>
          </a:p>
          <a:p>
            <a:r>
              <a:rPr lang="pt-BR" dirty="0"/>
              <a:t>Categorias: Mais vendidas, Indicadas para você, Rosas, arranjos, outubro rosa, orquídeas, Kits e cestas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5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Pesquisa, com opção de rolar para baixo para acessar mais categorias e para os lados para acessar mais produtos</a:t>
            </a:r>
          </a:p>
          <a:p>
            <a:r>
              <a:rPr lang="pt-BR" dirty="0"/>
              <a:t>Categorias: Mais vendidas, Indicadas para você, Rosas, arranjos, outubro rosa, orquídeas, Kits e cestas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64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Pesquisa, com opção de rolar para baixo para acessar mais categorias e para os lados para acessar mais produtos</a:t>
            </a:r>
          </a:p>
          <a:p>
            <a:r>
              <a:rPr lang="pt-BR" dirty="0"/>
              <a:t>Categorias: Mais vendidas, Indicadas para você, Rosas, arranjos, outubro rosa, orquídeas, Kits e cestas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727C3-B20D-4F08-8761-18A47B5E4D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8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F2398-8CCD-4BEE-B117-F2FB3C0AA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59E3C-6E60-46AD-96E6-3CA050931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09FFA-E3BA-4F65-9E56-FFE42B48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4422A1-FCCD-4F79-9CBE-EDBE592F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5E8CC-769C-4599-84E7-EE01032D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6AEC1-8F2C-435D-B6D4-61486AB6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59B43A-BEB8-493C-A1F4-CB3FA96B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2909BB-37BB-4432-BCF8-933D6F07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67853-28F9-4C3D-BE66-FA86FEE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2C8DC-65CC-4DCF-8EEB-FF4FAAE8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9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FE8EF4-16E1-4B58-B9B7-B8EE57DC5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0280DF-FC29-4D13-ACBA-4C3FE472D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484F4-9DBE-40EB-BCE7-7424EB75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4865FD-7E8A-4674-99B2-AF74611D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C37A2-7023-46E4-ACC2-627003FB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61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48C11-E723-4199-B2B1-5BD41A38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7B4D35-A2ED-4FA7-BF9C-95D5985C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387534-37F4-4407-AE2E-413EEF26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3BF108-FE79-493E-837B-DD597DE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3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420AA27-8FEA-461A-8074-D2104E8E933B}"/>
              </a:ext>
            </a:extLst>
          </p:cNvPr>
          <p:cNvSpPr/>
          <p:nvPr userDrawn="1"/>
        </p:nvSpPr>
        <p:spPr>
          <a:xfrm>
            <a:off x="355600" y="431800"/>
            <a:ext cx="11557000" cy="196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2630-C4F8-4DDA-A8F2-7AC7B5F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FC841-1BCB-47B7-AA6D-30EE2C5E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F514E-1B92-4985-A8D9-ADE81E5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2BDAE-D670-46F8-BB8E-9D48A55B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1CCE6-84AD-4B89-941B-D1DF8072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1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C2B56-00E7-46D6-A7D3-837A7112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03A0C-50DA-4F6E-B5A5-F1C44A0A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7829A-F02C-4D28-AED6-6F914016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F3CF5-3B55-4372-A1E9-5CA61A26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8BE95-E405-4C40-A91C-9AA57C8D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6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456D5-A574-4198-A1DF-027AA118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45CC7-86CA-42A4-8ECB-33DC070F5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B634D4-922C-491F-B2BD-B9487DC2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752FD3-11FB-4106-BF10-21908532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F1102-9989-4608-94C2-13049784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74F3C6-9D1F-484F-BB80-2EBACE4F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3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A95A-D63D-4B29-8ABC-0C5E1711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FEC794-5ED8-48D0-BE48-79305B60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F189D1-6989-49B3-9540-BD1B9607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E95B8D-6112-4ED4-9D52-A5E0CDA3F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BAEA01-3897-455D-B3C5-164CC3C75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011DC3-D0CF-467B-B388-73BF537C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CED2F-85AD-40D6-BF5C-0F72C7A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D22BBF-D39B-4FD2-BDD0-F0677A25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9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E5B69-2A66-4C1D-A057-D7878395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29991E-5B14-4F35-915B-F5A199D8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305EC5-92B7-4F36-9025-7D72EB8F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EB90A3-72A1-422B-8BEC-178B030C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2AD86F-21F3-4E31-8045-5FD06520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BD266B-FC63-4BA7-BAE4-5CAD1EBB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0DF09-77D8-42AD-B6F5-15801A40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8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21660-2894-4402-AD38-DBF621F4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BD22A-FF75-413E-9EF0-2D1EC89DB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9FB1F7-1B8F-4F33-8F3E-1BF94217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4B621-FBD0-4647-9134-0458CD2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7C4B6-7D81-4AB4-AD0D-168FAAA6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6FDBC2-4FC6-46D1-B973-71C30EA5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DC15A-DC3A-4734-A1D9-686123F2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82C96D-9B9D-4B90-9C4B-0A22CA347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6C8501-5F21-45A4-852F-F17422E6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57E3A-4B44-4056-9B62-67FC428A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DC0CF4-2F1C-43F2-9358-AD80D02A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8BE4C0-EFFC-4619-B543-8CDE51CF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AC9B93-FCB7-4B1F-9F63-F5BBA473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189065-B381-4687-971A-C0723F4E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D0439-978F-4EF0-8823-B2BB273E2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23EB3F-5F43-4680-8560-A50BBE2AB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76F17-C7D4-431F-9E58-5E66FD73B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5" r:id="rId12"/>
    <p:sldLayoutId id="2147483674" r:id="rId13"/>
    <p:sldLayoutId id="214748366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17.sv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21.sv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9.sv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BE4B37-94A7-4B36-AFD8-8D722C599EF7}"/>
              </a:ext>
            </a:extLst>
          </p:cNvPr>
          <p:cNvSpPr txBox="1"/>
          <p:nvPr/>
        </p:nvSpPr>
        <p:spPr>
          <a:xfrm>
            <a:off x="892817" y="1370171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Voz do povo!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6856008" y="270180"/>
            <a:ext cx="1495922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D9CE637-DF47-4CD3-AD3E-F25D322E4F0D}"/>
              </a:ext>
            </a:extLst>
          </p:cNvPr>
          <p:cNvSpPr txBox="1"/>
          <p:nvPr/>
        </p:nvSpPr>
        <p:spPr>
          <a:xfrm>
            <a:off x="8630433" y="4732831"/>
            <a:ext cx="306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Interface usuário</a:t>
            </a:r>
          </a:p>
          <a:p>
            <a:pPr algn="ctr"/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APP smartphone</a:t>
            </a:r>
          </a:p>
        </p:txBody>
      </p:sp>
    </p:spTree>
    <p:extLst>
      <p:ext uri="{BB962C8B-B14F-4D97-AF65-F5344CB8AC3E}">
        <p14:creationId xmlns:p14="http://schemas.microsoft.com/office/powerpoint/2010/main" val="321130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952CC3-E767-49AF-90EE-020D25330EB8}"/>
              </a:ext>
            </a:extLst>
          </p:cNvPr>
          <p:cNvSpPr/>
          <p:nvPr/>
        </p:nvSpPr>
        <p:spPr>
          <a:xfrm>
            <a:off x="4885281" y="1998487"/>
            <a:ext cx="2409176" cy="726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Acompanhar</a:t>
            </a:r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ocorrência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5043D88-07B3-40C0-BDBA-19EFA3461B0B}"/>
              </a:ext>
            </a:extLst>
          </p:cNvPr>
          <p:cNvSpPr/>
          <p:nvPr/>
        </p:nvSpPr>
        <p:spPr>
          <a:xfrm>
            <a:off x="4885281" y="3028297"/>
            <a:ext cx="2409176" cy="726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Registrar nova </a:t>
            </a:r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ocorrência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D6D6A21-C8EE-4579-8EEC-EB6E8EB6F3AD}"/>
              </a:ext>
            </a:extLst>
          </p:cNvPr>
          <p:cNvSpPr/>
          <p:nvPr/>
        </p:nvSpPr>
        <p:spPr>
          <a:xfrm>
            <a:off x="4885281" y="4054578"/>
            <a:ext cx="2409176" cy="726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Atualizar</a:t>
            </a:r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 dados </a:t>
            </a:r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pessoais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38091DF-260C-4F81-8518-80C4F0AD6F26}"/>
              </a:ext>
            </a:extLst>
          </p:cNvPr>
          <p:cNvCxnSpPr>
            <a:cxnSpLocks/>
          </p:cNvCxnSpPr>
          <p:nvPr/>
        </p:nvCxnSpPr>
        <p:spPr>
          <a:xfrm flipH="1">
            <a:off x="7874493" y="4456674"/>
            <a:ext cx="949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DA7FE6-CDA0-4D32-90F4-E027D0EADA9D}"/>
              </a:ext>
            </a:extLst>
          </p:cNvPr>
          <p:cNvSpPr txBox="1"/>
          <p:nvPr/>
        </p:nvSpPr>
        <p:spPr>
          <a:xfrm>
            <a:off x="8953051" y="4168133"/>
            <a:ext cx="12740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Acesso a tela de dados pessoais (próximo slide)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04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534587-906D-45E2-B64F-8FE5C4476428}"/>
              </a:ext>
            </a:extLst>
          </p:cNvPr>
          <p:cNvSpPr txBox="1"/>
          <p:nvPr/>
        </p:nvSpPr>
        <p:spPr>
          <a:xfrm>
            <a:off x="4684705" y="1371868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latin typeface="Bahnschrift Light" panose="020B0502040204020203" pitchFamily="34" charset="0"/>
              </a:rPr>
              <a:t>CADASTRO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1E6D6-0DC5-45D0-8CA0-22CC9EC4C084}"/>
              </a:ext>
            </a:extLst>
          </p:cNvPr>
          <p:cNvSpPr txBox="1"/>
          <p:nvPr/>
        </p:nvSpPr>
        <p:spPr>
          <a:xfrm>
            <a:off x="4684705" y="1811403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Nome completo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4A0580-4465-4F7A-A5B1-9B2D5E74B0F9}"/>
              </a:ext>
            </a:extLst>
          </p:cNvPr>
          <p:cNvSpPr/>
          <p:nvPr/>
        </p:nvSpPr>
        <p:spPr>
          <a:xfrm>
            <a:off x="4797913" y="2019692"/>
            <a:ext cx="2529581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Watlas</a:t>
            </a:r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Rock Trindade</a:t>
            </a:r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A330DA-41DC-435D-A7B9-A3EA00F808B2}"/>
              </a:ext>
            </a:extLst>
          </p:cNvPr>
          <p:cNvSpPr/>
          <p:nvPr/>
        </p:nvSpPr>
        <p:spPr>
          <a:xfrm>
            <a:off x="6155945" y="5194449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Concluir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6EE9FC-2DFC-4DFD-84C3-20539E14A8D2}"/>
              </a:ext>
            </a:extLst>
          </p:cNvPr>
          <p:cNvSpPr txBox="1"/>
          <p:nvPr/>
        </p:nvSpPr>
        <p:spPr>
          <a:xfrm>
            <a:off x="4684705" y="2611406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Celular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8602A04-F8E1-4D06-A353-A67BE9CE1DDC}"/>
              </a:ext>
            </a:extLst>
          </p:cNvPr>
          <p:cNvSpPr/>
          <p:nvPr/>
        </p:nvSpPr>
        <p:spPr>
          <a:xfrm>
            <a:off x="4797913" y="2819695"/>
            <a:ext cx="2529581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62 99999-9999</a:t>
            </a:r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03A1EB-7A99-4E6D-B0A6-CA4920D23045}"/>
              </a:ext>
            </a:extLst>
          </p:cNvPr>
          <p:cNvSpPr txBox="1"/>
          <p:nvPr/>
        </p:nvSpPr>
        <p:spPr>
          <a:xfrm>
            <a:off x="4684705" y="3420495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E-mail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C9126C8-CF2F-449F-BAE5-964807DC027D}"/>
              </a:ext>
            </a:extLst>
          </p:cNvPr>
          <p:cNvSpPr/>
          <p:nvPr/>
        </p:nvSpPr>
        <p:spPr>
          <a:xfrm>
            <a:off x="4797913" y="3628784"/>
            <a:ext cx="2709383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watlas@trindade.com</a:t>
            </a:r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F96BDB9-FFCB-4669-B3FC-564279D2470A}"/>
              </a:ext>
            </a:extLst>
          </p:cNvPr>
          <p:cNvSpPr txBox="1"/>
          <p:nvPr/>
        </p:nvSpPr>
        <p:spPr>
          <a:xfrm>
            <a:off x="4684705" y="4135762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Senha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DDEC311-9B17-4A24-882C-81E3316E5447}"/>
              </a:ext>
            </a:extLst>
          </p:cNvPr>
          <p:cNvSpPr/>
          <p:nvPr/>
        </p:nvSpPr>
        <p:spPr>
          <a:xfrm>
            <a:off x="4797913" y="4344051"/>
            <a:ext cx="2709383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*********</a:t>
            </a:r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5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BE4B37-94A7-4B36-AFD8-8D722C599EF7}"/>
              </a:ext>
            </a:extLst>
          </p:cNvPr>
          <p:cNvSpPr txBox="1"/>
          <p:nvPr/>
        </p:nvSpPr>
        <p:spPr>
          <a:xfrm>
            <a:off x="892817" y="1370171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Voz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povo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85F765-1A14-48EE-8B10-7752C4338003}"/>
              </a:ext>
            </a:extLst>
          </p:cNvPr>
          <p:cNvSpPr txBox="1"/>
          <p:nvPr/>
        </p:nvSpPr>
        <p:spPr>
          <a:xfrm>
            <a:off x="993965" y="3654166"/>
            <a:ext cx="371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i="1" dirty="0">
                <a:solidFill>
                  <a:schemeClr val="bg1"/>
                </a:solidFill>
              </a:rPr>
              <a:t>admin</a:t>
            </a:r>
            <a:endParaRPr lang="pt-BR" sz="2400" b="1" i="1" dirty="0">
              <a:solidFill>
                <a:schemeClr val="bg1"/>
              </a:solidFill>
            </a:endParaRPr>
          </a:p>
        </p:txBody>
      </p:sp>
      <p:pic>
        <p:nvPicPr>
          <p:cNvPr id="5" name="Gráfico 4" descr="Computação em Nuvem">
            <a:extLst>
              <a:ext uri="{FF2B5EF4-FFF2-40B4-BE49-F238E27FC236}">
                <a16:creationId xmlns:a16="http://schemas.microsoft.com/office/drawing/2014/main" id="{1027FAB1-CFDC-4F09-9D4D-4CFC0289E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3045" y="330796"/>
            <a:ext cx="2672179" cy="26721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9AF45F-1BE5-482E-B456-A8A0DDF446BB}"/>
              </a:ext>
            </a:extLst>
          </p:cNvPr>
          <p:cNvSpPr txBox="1"/>
          <p:nvPr/>
        </p:nvSpPr>
        <p:spPr>
          <a:xfrm>
            <a:off x="8630433" y="4732831"/>
            <a:ext cx="306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Interface Admin</a:t>
            </a:r>
          </a:p>
          <a:p>
            <a:pPr algn="ctr"/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217610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78EAD04-8E14-4DDB-9724-27CBF43E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6674"/>
          <a:stretch/>
        </p:blipFill>
        <p:spPr>
          <a:xfrm>
            <a:off x="491849" y="667458"/>
            <a:ext cx="10847283" cy="5952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D75345D-8800-414C-8215-9B48737BCAE8}"/>
              </a:ext>
            </a:extLst>
          </p:cNvPr>
          <p:cNvSpPr/>
          <p:nvPr/>
        </p:nvSpPr>
        <p:spPr>
          <a:xfrm>
            <a:off x="5597" y="0"/>
            <a:ext cx="1218080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C8CE09C-1097-4222-8C4C-152F682115A6}"/>
              </a:ext>
            </a:extLst>
          </p:cNvPr>
          <p:cNvSpPr/>
          <p:nvPr/>
        </p:nvSpPr>
        <p:spPr>
          <a:xfrm>
            <a:off x="4048840" y="1534713"/>
            <a:ext cx="4094319" cy="3788574"/>
          </a:xfrm>
          <a:prstGeom prst="roundRect">
            <a:avLst>
              <a:gd name="adj" fmla="val 4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265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4B91BD-509C-4801-9916-A347E12E9E5D}"/>
              </a:ext>
            </a:extLst>
          </p:cNvPr>
          <p:cNvSpPr txBox="1"/>
          <p:nvPr/>
        </p:nvSpPr>
        <p:spPr>
          <a:xfrm>
            <a:off x="4301412" y="1680934"/>
            <a:ext cx="3655640" cy="107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Voz do povo admin</a:t>
            </a:r>
          </a:p>
          <a:p>
            <a:pPr algn="ctr"/>
            <a:endParaRPr lang="pt-BR" sz="1185" dirty="0">
              <a:solidFill>
                <a:schemeClr val="bg1">
                  <a:lumMod val="65000"/>
                </a:schemeClr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185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Sistema administrativo do APP Voz do povo </a:t>
            </a:r>
          </a:p>
          <a:p>
            <a:pPr algn="ctr"/>
            <a:endParaRPr lang="pt-BR" sz="1185" dirty="0">
              <a:solidFill>
                <a:srgbClr val="9A57CD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741507C-0ACD-4587-B85B-A5245891C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913" y="2854922"/>
            <a:ext cx="3844389" cy="224994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9FD3DA74-CBD7-4B1C-943B-21B844BBCCA9}"/>
              </a:ext>
            </a:extLst>
          </p:cNvPr>
          <p:cNvSpPr/>
          <p:nvPr/>
        </p:nvSpPr>
        <p:spPr>
          <a:xfrm>
            <a:off x="4487516" y="3369178"/>
            <a:ext cx="2339611" cy="172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265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2A96563-4F80-41A9-B743-E1FB564DE9BF}"/>
              </a:ext>
            </a:extLst>
          </p:cNvPr>
          <p:cNvSpPr/>
          <p:nvPr/>
        </p:nvSpPr>
        <p:spPr>
          <a:xfrm>
            <a:off x="4476387" y="3969592"/>
            <a:ext cx="2339611" cy="172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265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DB6E663-D3AF-45C5-86C8-3103EBB22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314"/>
            <a:ext cx="12192000" cy="6426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7C471F9-DBDF-4413-92FB-37ABCB8E2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43496"/>
            <a:ext cx="12192000" cy="2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0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78EAD04-8E14-4DDB-9724-27CBF43E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6674"/>
          <a:stretch/>
        </p:blipFill>
        <p:spPr>
          <a:xfrm>
            <a:off x="491849" y="667458"/>
            <a:ext cx="10847283" cy="5952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D75345D-8800-414C-8215-9B48737BCAE8}"/>
              </a:ext>
            </a:extLst>
          </p:cNvPr>
          <p:cNvSpPr/>
          <p:nvPr/>
        </p:nvSpPr>
        <p:spPr>
          <a:xfrm>
            <a:off x="-5597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36BDF87-0F8B-4897-92A6-CBA475C8479E}"/>
              </a:ext>
            </a:extLst>
          </p:cNvPr>
          <p:cNvSpPr/>
          <p:nvPr/>
        </p:nvSpPr>
        <p:spPr>
          <a:xfrm>
            <a:off x="1383459" y="2184410"/>
            <a:ext cx="2590252" cy="24891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422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Ocorrências</a:t>
            </a:r>
            <a:endParaRPr lang="pt-BR" sz="1896" b="1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FFE5DF1-07FA-4BCD-A989-85D029F5894F}"/>
              </a:ext>
            </a:extLst>
          </p:cNvPr>
          <p:cNvSpPr/>
          <p:nvPr/>
        </p:nvSpPr>
        <p:spPr>
          <a:xfrm>
            <a:off x="4800872" y="2184410"/>
            <a:ext cx="2590252" cy="2489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422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Filas</a:t>
            </a:r>
            <a:endParaRPr lang="pt-BR" sz="1659" b="1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8D8164-2774-44CF-87F3-1B0FF2794F4A}"/>
              </a:ext>
            </a:extLst>
          </p:cNvPr>
          <p:cNvSpPr/>
          <p:nvPr/>
        </p:nvSpPr>
        <p:spPr>
          <a:xfrm>
            <a:off x="8218287" y="2184410"/>
            <a:ext cx="2590252" cy="24891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422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Colaboradores</a:t>
            </a:r>
            <a:endParaRPr lang="pt-BR" sz="1659" b="1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0F50B4-FC9F-43B9-BDBE-49F5F53A71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55" y="2538192"/>
            <a:ext cx="1265823" cy="12658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58E21F-21F5-42BD-9A17-68E35709851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78" y="2435734"/>
            <a:ext cx="1312669" cy="131266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D668A8-4A83-47FB-9348-350A91284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14"/>
            <a:ext cx="12192000" cy="64262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1FDF57-25B7-409C-A2F4-20C273681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43496"/>
            <a:ext cx="12192000" cy="232059"/>
          </a:xfrm>
          <a:prstGeom prst="rect">
            <a:avLst/>
          </a:prstGeom>
        </p:spPr>
      </p:pic>
      <p:pic>
        <p:nvPicPr>
          <p:cNvPr id="26" name="Gráfico 25" descr="Balão de chat">
            <a:extLst>
              <a:ext uri="{FF2B5EF4-FFF2-40B4-BE49-F238E27FC236}">
                <a16:creationId xmlns:a16="http://schemas.microsoft.com/office/drawing/2014/main" id="{8E998D1E-7A78-485F-932F-3E8469FAF8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0918" y="2334827"/>
            <a:ext cx="1877057" cy="18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78EAD04-8E14-4DDB-9724-27CBF43E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6674"/>
          <a:stretch/>
        </p:blipFill>
        <p:spPr>
          <a:xfrm>
            <a:off x="491849" y="667458"/>
            <a:ext cx="10847283" cy="5952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D75345D-8800-414C-8215-9B48737BCAE8}"/>
              </a:ext>
            </a:extLst>
          </p:cNvPr>
          <p:cNvSpPr/>
          <p:nvPr/>
        </p:nvSpPr>
        <p:spPr>
          <a:xfrm>
            <a:off x="0" y="17555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FD668A8-4A83-47FB-9348-350A9128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14"/>
            <a:ext cx="12192000" cy="64262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1FDF57-25B7-409C-A2F4-20C27368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3496"/>
            <a:ext cx="12192000" cy="232059"/>
          </a:xfrm>
          <a:prstGeom prst="rect">
            <a:avLst/>
          </a:prstGeom>
        </p:spPr>
      </p:pic>
      <p:graphicFrame>
        <p:nvGraphicFramePr>
          <p:cNvPr id="33" name="Tabela 33">
            <a:extLst>
              <a:ext uri="{FF2B5EF4-FFF2-40B4-BE49-F238E27FC236}">
                <a16:creationId xmlns:a16="http://schemas.microsoft.com/office/drawing/2014/main" id="{A9C3EFCB-DF5F-4141-A91A-5C0D93E9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89255"/>
              </p:ext>
            </p:extLst>
          </p:nvPr>
        </p:nvGraphicFramePr>
        <p:xfrm>
          <a:off x="505738" y="2456093"/>
          <a:ext cx="10292538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539">
                  <a:extLst>
                    <a:ext uri="{9D8B030D-6E8A-4147-A177-3AD203B41FA5}">
                      <a16:colId xmlns:a16="http://schemas.microsoft.com/office/drawing/2014/main" val="681160610"/>
                    </a:ext>
                  </a:extLst>
                </a:gridCol>
                <a:gridCol w="8069999">
                  <a:extLst>
                    <a:ext uri="{9D8B030D-6E8A-4147-A177-3AD203B41FA5}">
                      <a16:colId xmlns:a16="http://schemas.microsoft.com/office/drawing/2014/main" val="341606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Asfalto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Coleta de lixo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3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Iluminação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4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0527"/>
                  </a:ext>
                </a:extLst>
              </a:tr>
            </a:tbl>
          </a:graphicData>
        </a:graphic>
      </p:graphicFrame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D863B134-D468-435D-81D2-9961511078D3}"/>
              </a:ext>
            </a:extLst>
          </p:cNvPr>
          <p:cNvSpPr/>
          <p:nvPr/>
        </p:nvSpPr>
        <p:spPr>
          <a:xfrm>
            <a:off x="9094381" y="1560246"/>
            <a:ext cx="1703895" cy="4593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Cadastrar Fila</a:t>
            </a:r>
          </a:p>
        </p:txBody>
      </p:sp>
      <p:pic>
        <p:nvPicPr>
          <p:cNvPr id="52" name="Gráfico 51" descr="Setas de Divisão">
            <a:extLst>
              <a:ext uri="{FF2B5EF4-FFF2-40B4-BE49-F238E27FC236}">
                <a16:creationId xmlns:a16="http://schemas.microsoft.com/office/drawing/2014/main" id="{AE7F45D1-B88A-48D5-AB6C-BB12DA285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4763" y="5870537"/>
            <a:ext cx="432372" cy="432372"/>
          </a:xfrm>
          <a:prstGeom prst="rect">
            <a:avLst/>
          </a:prstGeom>
        </p:spPr>
      </p:pic>
      <p:pic>
        <p:nvPicPr>
          <p:cNvPr id="54" name="Gráfico 53" descr="Setas de Divisão">
            <a:extLst>
              <a:ext uri="{FF2B5EF4-FFF2-40B4-BE49-F238E27FC236}">
                <a16:creationId xmlns:a16="http://schemas.microsoft.com/office/drawing/2014/main" id="{B9F319CB-32FB-4581-99F7-BA7752141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0395" y="5864706"/>
            <a:ext cx="432372" cy="432372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100DFAE-C7A6-4E4F-9906-F6AC50A3E3B0}"/>
              </a:ext>
            </a:extLst>
          </p:cNvPr>
          <p:cNvSpPr txBox="1"/>
          <p:nvPr/>
        </p:nvSpPr>
        <p:spPr>
          <a:xfrm>
            <a:off x="491850" y="942976"/>
            <a:ext cx="19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Filas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F97BADC-BC23-4947-A79C-EB39B6D597A7}"/>
              </a:ext>
            </a:extLst>
          </p:cNvPr>
          <p:cNvSpPr/>
          <p:nvPr/>
        </p:nvSpPr>
        <p:spPr>
          <a:xfrm>
            <a:off x="2389200" y="1653339"/>
            <a:ext cx="2523247" cy="323001"/>
          </a:xfrm>
          <a:prstGeom prst="roundRect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Código ou Categoria</a:t>
            </a:r>
          </a:p>
        </p:txBody>
      </p:sp>
      <p:pic>
        <p:nvPicPr>
          <p:cNvPr id="21" name="Gráfico 20" descr="Lupa">
            <a:extLst>
              <a:ext uri="{FF2B5EF4-FFF2-40B4-BE49-F238E27FC236}">
                <a16:creationId xmlns:a16="http://schemas.microsoft.com/office/drawing/2014/main" id="{2587652F-1B3C-47A7-8FFD-B79A22F7E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7343" y="1692278"/>
            <a:ext cx="248981" cy="248981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8329685-6A6E-4EC6-8C04-0FA390EA4647}"/>
              </a:ext>
            </a:extLst>
          </p:cNvPr>
          <p:cNvSpPr/>
          <p:nvPr/>
        </p:nvSpPr>
        <p:spPr>
          <a:xfrm>
            <a:off x="546064" y="1653339"/>
            <a:ext cx="1411550" cy="33883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Ativas</a:t>
            </a:r>
            <a:endParaRPr lang="pt-BR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Gráfico 22" descr="Seta para Baixo">
            <a:extLst>
              <a:ext uri="{FF2B5EF4-FFF2-40B4-BE49-F238E27FC236}">
                <a16:creationId xmlns:a16="http://schemas.microsoft.com/office/drawing/2014/main" id="{467E04C5-04D0-4A37-AB7E-70EFA59230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6695" y="1744934"/>
            <a:ext cx="130656" cy="130656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90BAD64-A4DD-4590-A127-5304DD65C27A}"/>
              </a:ext>
            </a:extLst>
          </p:cNvPr>
          <p:cNvCxnSpPr/>
          <p:nvPr/>
        </p:nvCxnSpPr>
        <p:spPr>
          <a:xfrm>
            <a:off x="1700162" y="1679265"/>
            <a:ext cx="0" cy="2619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2BF662-3787-4ED8-B593-F97A283200D2}"/>
              </a:ext>
            </a:extLst>
          </p:cNvPr>
          <p:cNvSpPr txBox="1"/>
          <p:nvPr/>
        </p:nvSpPr>
        <p:spPr>
          <a:xfrm>
            <a:off x="10789634" y="2867489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36D914D-2329-49D6-B5E6-5E64DE4F6BDF}"/>
              </a:ext>
            </a:extLst>
          </p:cNvPr>
          <p:cNvCxnSpPr>
            <a:cxnSpLocks/>
          </p:cNvCxnSpPr>
          <p:nvPr/>
        </p:nvCxnSpPr>
        <p:spPr>
          <a:xfrm flipV="1">
            <a:off x="1939535" y="1052983"/>
            <a:ext cx="1039161" cy="5328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818E14C-95B7-4A19-A926-0A3C9057FE64}"/>
              </a:ext>
            </a:extLst>
          </p:cNvPr>
          <p:cNvSpPr txBox="1"/>
          <p:nvPr/>
        </p:nvSpPr>
        <p:spPr>
          <a:xfrm>
            <a:off x="3035873" y="781423"/>
            <a:ext cx="1640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Inativas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8F0187D-33DF-40AC-A730-9CB7F9A883F1}"/>
              </a:ext>
            </a:extLst>
          </p:cNvPr>
          <p:cNvSpPr txBox="1"/>
          <p:nvPr/>
        </p:nvSpPr>
        <p:spPr>
          <a:xfrm>
            <a:off x="10789634" y="3248488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EB5BEC3-4147-452D-8598-DDD5103BBADD}"/>
              </a:ext>
            </a:extLst>
          </p:cNvPr>
          <p:cNvSpPr txBox="1"/>
          <p:nvPr/>
        </p:nvSpPr>
        <p:spPr>
          <a:xfrm>
            <a:off x="10789634" y="3624029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B58365-17AE-4160-A543-087840E2E82D}"/>
              </a:ext>
            </a:extLst>
          </p:cNvPr>
          <p:cNvSpPr txBox="1"/>
          <p:nvPr/>
        </p:nvSpPr>
        <p:spPr>
          <a:xfrm>
            <a:off x="10789634" y="4011274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78EAD04-8E14-4DDB-9724-27CBF43E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6674"/>
          <a:stretch/>
        </p:blipFill>
        <p:spPr>
          <a:xfrm>
            <a:off x="491849" y="667458"/>
            <a:ext cx="10847283" cy="5952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D75345D-8800-414C-8215-9B48737BCAE8}"/>
              </a:ext>
            </a:extLst>
          </p:cNvPr>
          <p:cNvSpPr/>
          <p:nvPr/>
        </p:nvSpPr>
        <p:spPr>
          <a:xfrm>
            <a:off x="-5597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36BDF87-0F8B-4897-92A6-CBA475C8479E}"/>
              </a:ext>
            </a:extLst>
          </p:cNvPr>
          <p:cNvSpPr/>
          <p:nvPr/>
        </p:nvSpPr>
        <p:spPr>
          <a:xfrm>
            <a:off x="1383459" y="2184410"/>
            <a:ext cx="2590252" cy="24891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422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Ocorrências</a:t>
            </a:r>
            <a:endParaRPr lang="pt-BR" sz="1896" b="1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FFE5DF1-07FA-4BCD-A989-85D029F5894F}"/>
              </a:ext>
            </a:extLst>
          </p:cNvPr>
          <p:cNvSpPr/>
          <p:nvPr/>
        </p:nvSpPr>
        <p:spPr>
          <a:xfrm>
            <a:off x="4800872" y="2184410"/>
            <a:ext cx="2590252" cy="24891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422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Filas</a:t>
            </a:r>
            <a:endParaRPr lang="pt-BR" sz="1659" b="1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8D8164-2774-44CF-87F3-1B0FF2794F4A}"/>
              </a:ext>
            </a:extLst>
          </p:cNvPr>
          <p:cNvSpPr/>
          <p:nvPr/>
        </p:nvSpPr>
        <p:spPr>
          <a:xfrm>
            <a:off x="8218287" y="2184410"/>
            <a:ext cx="2590252" cy="2489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422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Colaboradores</a:t>
            </a:r>
            <a:endParaRPr lang="pt-BR" sz="1659" b="1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0F50B4-FC9F-43B9-BDBE-49F5F53A71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55" y="2538192"/>
            <a:ext cx="1265823" cy="12658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58E21F-21F5-42BD-9A17-68E35709851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78" y="2435734"/>
            <a:ext cx="1312669" cy="131266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D668A8-4A83-47FB-9348-350A91284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14"/>
            <a:ext cx="12192000" cy="64262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1FDF57-25B7-409C-A2F4-20C273681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43496"/>
            <a:ext cx="12192000" cy="232059"/>
          </a:xfrm>
          <a:prstGeom prst="rect">
            <a:avLst/>
          </a:prstGeom>
        </p:spPr>
      </p:pic>
      <p:pic>
        <p:nvPicPr>
          <p:cNvPr id="26" name="Gráfico 25" descr="Balão de chat">
            <a:extLst>
              <a:ext uri="{FF2B5EF4-FFF2-40B4-BE49-F238E27FC236}">
                <a16:creationId xmlns:a16="http://schemas.microsoft.com/office/drawing/2014/main" id="{8E998D1E-7A78-485F-932F-3E8469FAF8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0918" y="2334827"/>
            <a:ext cx="1877057" cy="18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6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78EAD04-8E14-4DDB-9724-27CBF43E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6674"/>
          <a:stretch/>
        </p:blipFill>
        <p:spPr>
          <a:xfrm>
            <a:off x="491849" y="667458"/>
            <a:ext cx="10847283" cy="5952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D75345D-8800-414C-8215-9B48737BCAE8}"/>
              </a:ext>
            </a:extLst>
          </p:cNvPr>
          <p:cNvSpPr/>
          <p:nvPr/>
        </p:nvSpPr>
        <p:spPr>
          <a:xfrm>
            <a:off x="0" y="17555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FD668A8-4A83-47FB-9348-350A9128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14"/>
            <a:ext cx="12192000" cy="64262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1FDF57-25B7-409C-A2F4-20C27368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3496"/>
            <a:ext cx="12192000" cy="232059"/>
          </a:xfrm>
          <a:prstGeom prst="rect">
            <a:avLst/>
          </a:prstGeom>
        </p:spPr>
      </p:pic>
      <p:graphicFrame>
        <p:nvGraphicFramePr>
          <p:cNvPr id="33" name="Tabela 33">
            <a:extLst>
              <a:ext uri="{FF2B5EF4-FFF2-40B4-BE49-F238E27FC236}">
                <a16:creationId xmlns:a16="http://schemas.microsoft.com/office/drawing/2014/main" id="{A9C3EFCB-DF5F-4141-A91A-5C0D93E9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63643"/>
              </p:ext>
            </p:extLst>
          </p:nvPr>
        </p:nvGraphicFramePr>
        <p:xfrm>
          <a:off x="505737" y="2456093"/>
          <a:ext cx="10283895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7490">
                  <a:extLst>
                    <a:ext uri="{9D8B030D-6E8A-4147-A177-3AD203B41FA5}">
                      <a16:colId xmlns:a16="http://schemas.microsoft.com/office/drawing/2014/main" val="681160610"/>
                    </a:ext>
                  </a:extLst>
                </a:gridCol>
                <a:gridCol w="1478072">
                  <a:extLst>
                    <a:ext uri="{9D8B030D-6E8A-4147-A177-3AD203B41FA5}">
                      <a16:colId xmlns:a16="http://schemas.microsoft.com/office/drawing/2014/main" val="3416062581"/>
                    </a:ext>
                  </a:extLst>
                </a:gridCol>
                <a:gridCol w="3206663">
                  <a:extLst>
                    <a:ext uri="{9D8B030D-6E8A-4147-A177-3AD203B41FA5}">
                      <a16:colId xmlns:a16="http://schemas.microsoft.com/office/drawing/2014/main" val="941009251"/>
                    </a:ext>
                  </a:extLst>
                </a:gridCol>
                <a:gridCol w="3118980">
                  <a:extLst>
                    <a:ext uri="{9D8B030D-6E8A-4147-A177-3AD203B41FA5}">
                      <a16:colId xmlns:a16="http://schemas.microsoft.com/office/drawing/2014/main" val="3348655457"/>
                    </a:ext>
                  </a:extLst>
                </a:gridCol>
                <a:gridCol w="1432690">
                  <a:extLst>
                    <a:ext uri="{9D8B030D-6E8A-4147-A177-3AD203B41FA5}">
                      <a16:colId xmlns:a16="http://schemas.microsoft.com/office/drawing/2014/main" val="3067420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Perfil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Fulano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001.002.003.04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fulano@1.com.br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Admin.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/>
                        <a:t>watlas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002.002.003.04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Iluminação; Parques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fulano@2.com.br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Atend</a:t>
                      </a:r>
                      <a:r>
                        <a:rPr lang="pt-B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3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/>
                        <a:t>job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003.002.003.04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fulano@3.com.br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Admin.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4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/>
                        <a:t>vovo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004.002.003.04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Asfalto; Coleta de lixo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fulano@4.com.br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Atend</a:t>
                      </a:r>
                      <a:r>
                        <a:rPr lang="pt-B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Fulano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005.002.003.04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Iluminação; Parques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fulano@5.com.br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Atend</a:t>
                      </a:r>
                      <a:r>
                        <a:rPr lang="pt-B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3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Fulano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006.002.003.04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Parques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fulano@6.com.br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Atend</a:t>
                      </a:r>
                      <a:r>
                        <a:rPr lang="pt-B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8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Fulano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007.002.003.04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fulano@7.com.br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Atend</a:t>
                      </a:r>
                      <a:r>
                        <a:rPr lang="pt-B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38946"/>
                  </a:ext>
                </a:extLst>
              </a:tr>
            </a:tbl>
          </a:graphicData>
        </a:graphic>
      </p:graphicFrame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3BDF715-BA9B-4E04-B5E4-48A9D8536750}"/>
              </a:ext>
            </a:extLst>
          </p:cNvPr>
          <p:cNvSpPr/>
          <p:nvPr/>
        </p:nvSpPr>
        <p:spPr>
          <a:xfrm>
            <a:off x="3800289" y="1653339"/>
            <a:ext cx="2523247" cy="323001"/>
          </a:xfrm>
          <a:prstGeom prst="roundRect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accent2">
                    <a:lumMod val="75000"/>
                  </a:schemeClr>
                </a:solidFill>
              </a:rPr>
              <a:t>Nome, </a:t>
            </a:r>
            <a:r>
              <a:rPr lang="pt-BR" sz="1100" dirty="0" err="1">
                <a:solidFill>
                  <a:schemeClr val="accent2">
                    <a:lumMod val="75000"/>
                  </a:schemeClr>
                </a:solidFill>
              </a:rPr>
              <a:t>cpf</a:t>
            </a:r>
            <a:r>
              <a:rPr lang="pt-BR" sz="1100" dirty="0">
                <a:solidFill>
                  <a:schemeClr val="accent2">
                    <a:lumMod val="75000"/>
                  </a:schemeClr>
                </a:solidFill>
              </a:rPr>
              <a:t> ou </a:t>
            </a:r>
            <a:r>
              <a:rPr lang="pt-BR" sz="1100" dirty="0" err="1">
                <a:solidFill>
                  <a:schemeClr val="accent2">
                    <a:lumMod val="75000"/>
                  </a:schemeClr>
                </a:solidFill>
              </a:rPr>
              <a:t>email</a:t>
            </a:r>
            <a:endParaRPr lang="pt-BR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9" name="Gráfico 38" descr="Lupa">
            <a:extLst>
              <a:ext uri="{FF2B5EF4-FFF2-40B4-BE49-F238E27FC236}">
                <a16:creationId xmlns:a16="http://schemas.microsoft.com/office/drawing/2014/main" id="{B1191A90-A821-40AE-A313-AE6F42D61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8432" y="1692278"/>
            <a:ext cx="248981" cy="248981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D863B134-D468-435D-81D2-9961511078D3}"/>
              </a:ext>
            </a:extLst>
          </p:cNvPr>
          <p:cNvSpPr/>
          <p:nvPr/>
        </p:nvSpPr>
        <p:spPr>
          <a:xfrm>
            <a:off x="9280799" y="1560246"/>
            <a:ext cx="1703895" cy="4593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Cadastrar colaborador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807F149-EB5F-4B45-8825-72122179FF8F}"/>
              </a:ext>
            </a:extLst>
          </p:cNvPr>
          <p:cNvSpPr txBox="1"/>
          <p:nvPr/>
        </p:nvSpPr>
        <p:spPr>
          <a:xfrm>
            <a:off x="7756795" y="2867489"/>
            <a:ext cx="152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Alterar | Reset Senha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F2C5A88-437D-4189-B6AB-6EC577D1B7A7}"/>
              </a:ext>
            </a:extLst>
          </p:cNvPr>
          <p:cNvSpPr txBox="1"/>
          <p:nvPr/>
        </p:nvSpPr>
        <p:spPr>
          <a:xfrm>
            <a:off x="7756795" y="3256648"/>
            <a:ext cx="152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Alterar | Reset Senha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B62FBC2-276F-449C-960E-464F127E1EB4}"/>
              </a:ext>
            </a:extLst>
          </p:cNvPr>
          <p:cNvSpPr txBox="1"/>
          <p:nvPr/>
        </p:nvSpPr>
        <p:spPr>
          <a:xfrm>
            <a:off x="7756795" y="3608852"/>
            <a:ext cx="152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Alterar | Reset Senha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2ACD632-CB02-4B66-BA8D-0B85171C71C5}"/>
              </a:ext>
            </a:extLst>
          </p:cNvPr>
          <p:cNvSpPr txBox="1"/>
          <p:nvPr/>
        </p:nvSpPr>
        <p:spPr>
          <a:xfrm>
            <a:off x="7756795" y="3998011"/>
            <a:ext cx="152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Alterar | Reset Senha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9DBDC63-E9FC-425B-8D65-92ADA1BB6ADE}"/>
              </a:ext>
            </a:extLst>
          </p:cNvPr>
          <p:cNvSpPr txBox="1"/>
          <p:nvPr/>
        </p:nvSpPr>
        <p:spPr>
          <a:xfrm>
            <a:off x="7756795" y="4350215"/>
            <a:ext cx="152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Alterar | Reset Senha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E6BD91D-2EB1-43D9-B313-247C996ACE21}"/>
              </a:ext>
            </a:extLst>
          </p:cNvPr>
          <p:cNvSpPr txBox="1"/>
          <p:nvPr/>
        </p:nvSpPr>
        <p:spPr>
          <a:xfrm>
            <a:off x="7756795" y="4739374"/>
            <a:ext cx="152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Alterar | Reset Senha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113EA05-2359-4051-A52D-83058C114BEC}"/>
              </a:ext>
            </a:extLst>
          </p:cNvPr>
          <p:cNvSpPr txBox="1"/>
          <p:nvPr/>
        </p:nvSpPr>
        <p:spPr>
          <a:xfrm>
            <a:off x="7756795" y="5093562"/>
            <a:ext cx="152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Alterar | Reset Senha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2" name="Gráfico 51" descr="Setas de Divisão">
            <a:extLst>
              <a:ext uri="{FF2B5EF4-FFF2-40B4-BE49-F238E27FC236}">
                <a16:creationId xmlns:a16="http://schemas.microsoft.com/office/drawing/2014/main" id="{AE7F45D1-B88A-48D5-AB6C-BB12DA285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4763" y="5870537"/>
            <a:ext cx="432372" cy="432372"/>
          </a:xfrm>
          <a:prstGeom prst="rect">
            <a:avLst/>
          </a:prstGeom>
        </p:spPr>
      </p:pic>
      <p:pic>
        <p:nvPicPr>
          <p:cNvPr id="54" name="Gráfico 53" descr="Setas de Divisão">
            <a:extLst>
              <a:ext uri="{FF2B5EF4-FFF2-40B4-BE49-F238E27FC236}">
                <a16:creationId xmlns:a16="http://schemas.microsoft.com/office/drawing/2014/main" id="{B9F319CB-32FB-4581-99F7-BA7752141E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0395" y="5864706"/>
            <a:ext cx="432372" cy="432372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100DFAE-C7A6-4E4F-9906-F6AC50A3E3B0}"/>
              </a:ext>
            </a:extLst>
          </p:cNvPr>
          <p:cNvSpPr txBox="1"/>
          <p:nvPr/>
        </p:nvSpPr>
        <p:spPr>
          <a:xfrm>
            <a:off x="491850" y="942976"/>
            <a:ext cx="19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Colaboradores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00F7A68-4021-4653-867A-9CF6443AEF1D}"/>
              </a:ext>
            </a:extLst>
          </p:cNvPr>
          <p:cNvSpPr txBox="1"/>
          <p:nvPr/>
        </p:nvSpPr>
        <p:spPr>
          <a:xfrm>
            <a:off x="5586611" y="2867489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D3EFA1B-7428-43D8-BAAD-BFC4616167C9}"/>
              </a:ext>
            </a:extLst>
          </p:cNvPr>
          <p:cNvSpPr txBox="1"/>
          <p:nvPr/>
        </p:nvSpPr>
        <p:spPr>
          <a:xfrm>
            <a:off x="5586611" y="3266766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B969857-A359-4F4F-A632-120BB9ECBC8E}"/>
              </a:ext>
            </a:extLst>
          </p:cNvPr>
          <p:cNvSpPr txBox="1"/>
          <p:nvPr/>
        </p:nvSpPr>
        <p:spPr>
          <a:xfrm>
            <a:off x="5586611" y="3645051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C546CFE-C216-4602-8BA2-7A1B62AC409F}"/>
              </a:ext>
            </a:extLst>
          </p:cNvPr>
          <p:cNvSpPr txBox="1"/>
          <p:nvPr/>
        </p:nvSpPr>
        <p:spPr>
          <a:xfrm>
            <a:off x="5586611" y="3994224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C2BAB3F-B50F-47BD-A9DD-145719E48A4D}"/>
              </a:ext>
            </a:extLst>
          </p:cNvPr>
          <p:cNvSpPr txBox="1"/>
          <p:nvPr/>
        </p:nvSpPr>
        <p:spPr>
          <a:xfrm>
            <a:off x="5586611" y="4360821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C3B75F4-C3BF-4FE5-8EA7-ADE1772C61B8}"/>
              </a:ext>
            </a:extLst>
          </p:cNvPr>
          <p:cNvSpPr txBox="1"/>
          <p:nvPr/>
        </p:nvSpPr>
        <p:spPr>
          <a:xfrm>
            <a:off x="5586611" y="4735046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ACDBF30-6465-44BF-8E43-DFDB3688BF93}"/>
              </a:ext>
            </a:extLst>
          </p:cNvPr>
          <p:cNvSpPr txBox="1"/>
          <p:nvPr/>
        </p:nvSpPr>
        <p:spPr>
          <a:xfrm>
            <a:off x="5586611" y="5118833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1768116-2C49-4B6C-9B15-E7671FECD428}"/>
              </a:ext>
            </a:extLst>
          </p:cNvPr>
          <p:cNvSpPr/>
          <p:nvPr/>
        </p:nvSpPr>
        <p:spPr>
          <a:xfrm>
            <a:off x="546064" y="1653339"/>
            <a:ext cx="1411550" cy="33883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Ativos</a:t>
            </a:r>
            <a:endParaRPr lang="pt-BR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6" name="Gráfico 75" descr="Seta para Baixo">
            <a:extLst>
              <a:ext uri="{FF2B5EF4-FFF2-40B4-BE49-F238E27FC236}">
                <a16:creationId xmlns:a16="http://schemas.microsoft.com/office/drawing/2014/main" id="{03182400-D11A-4FF5-8D82-2588C4ECAC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6695" y="1744934"/>
            <a:ext cx="130656" cy="130656"/>
          </a:xfrm>
          <a:prstGeom prst="rect">
            <a:avLst/>
          </a:prstGeom>
        </p:spPr>
      </p:pic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10A0C26C-C51F-45DD-96ED-5C88EDB45DB4}"/>
              </a:ext>
            </a:extLst>
          </p:cNvPr>
          <p:cNvCxnSpPr/>
          <p:nvPr/>
        </p:nvCxnSpPr>
        <p:spPr>
          <a:xfrm>
            <a:off x="1700162" y="1679265"/>
            <a:ext cx="0" cy="2619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4060AB8-EED1-44B5-9018-DD6C440167CC}"/>
              </a:ext>
            </a:extLst>
          </p:cNvPr>
          <p:cNvSpPr txBox="1"/>
          <p:nvPr/>
        </p:nvSpPr>
        <p:spPr>
          <a:xfrm>
            <a:off x="10789634" y="2867489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87908C3-494A-4C5F-B83A-913E794D6D28}"/>
              </a:ext>
            </a:extLst>
          </p:cNvPr>
          <p:cNvSpPr txBox="1"/>
          <p:nvPr/>
        </p:nvSpPr>
        <p:spPr>
          <a:xfrm>
            <a:off x="525780" y="1263639"/>
            <a:ext cx="1013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Inativos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6FA8468-EE50-4D5A-A75D-84E704CD9394}"/>
              </a:ext>
            </a:extLst>
          </p:cNvPr>
          <p:cNvSpPr txBox="1"/>
          <p:nvPr/>
        </p:nvSpPr>
        <p:spPr>
          <a:xfrm>
            <a:off x="10136354" y="2867489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E8ECBF3F-5C43-4B71-802B-DB9809AA0120}"/>
              </a:ext>
            </a:extLst>
          </p:cNvPr>
          <p:cNvSpPr txBox="1"/>
          <p:nvPr/>
        </p:nvSpPr>
        <p:spPr>
          <a:xfrm>
            <a:off x="10136354" y="3266766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D6D71565-3840-466A-B47A-2FBD2B2E91E7}"/>
              </a:ext>
            </a:extLst>
          </p:cNvPr>
          <p:cNvSpPr txBox="1"/>
          <p:nvPr/>
        </p:nvSpPr>
        <p:spPr>
          <a:xfrm>
            <a:off x="10136354" y="3645051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A86E605-E9F8-4C2E-9EEB-CD29F91716BC}"/>
              </a:ext>
            </a:extLst>
          </p:cNvPr>
          <p:cNvSpPr txBox="1"/>
          <p:nvPr/>
        </p:nvSpPr>
        <p:spPr>
          <a:xfrm>
            <a:off x="10136354" y="3994224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38B6202-7334-4639-909D-68D6E26AAA7D}"/>
              </a:ext>
            </a:extLst>
          </p:cNvPr>
          <p:cNvSpPr txBox="1"/>
          <p:nvPr/>
        </p:nvSpPr>
        <p:spPr>
          <a:xfrm>
            <a:off x="10136354" y="4360821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E4CA6968-C731-4EA4-8FD5-56EDAA5703A1}"/>
              </a:ext>
            </a:extLst>
          </p:cNvPr>
          <p:cNvSpPr txBox="1"/>
          <p:nvPr/>
        </p:nvSpPr>
        <p:spPr>
          <a:xfrm>
            <a:off x="10136354" y="4735046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FB33FDCF-FAC2-44B7-B5C4-F8BA500B1DB8}"/>
              </a:ext>
            </a:extLst>
          </p:cNvPr>
          <p:cNvSpPr txBox="1"/>
          <p:nvPr/>
        </p:nvSpPr>
        <p:spPr>
          <a:xfrm>
            <a:off x="10136354" y="5118833"/>
            <a:ext cx="6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Editar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2B118C92-FD2D-4E12-9734-8B060B825A24}"/>
              </a:ext>
            </a:extLst>
          </p:cNvPr>
          <p:cNvSpPr/>
          <p:nvPr/>
        </p:nvSpPr>
        <p:spPr>
          <a:xfrm>
            <a:off x="2174036" y="1653339"/>
            <a:ext cx="1411550" cy="33883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&lt;&lt;selecione&gt;&gt;</a:t>
            </a:r>
            <a:endParaRPr lang="pt-BR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AF37C9F4-BE3C-4DC6-95D8-A0B1F591EAD8}"/>
              </a:ext>
            </a:extLst>
          </p:cNvPr>
          <p:cNvSpPr txBox="1"/>
          <p:nvPr/>
        </p:nvSpPr>
        <p:spPr>
          <a:xfrm>
            <a:off x="2147913" y="1098822"/>
            <a:ext cx="17024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Técnico externo</a:t>
            </a:r>
          </a:p>
        </p:txBody>
      </p:sp>
      <p:pic>
        <p:nvPicPr>
          <p:cNvPr id="94" name="Gráfico 93" descr="Seta para Baixo">
            <a:extLst>
              <a:ext uri="{FF2B5EF4-FFF2-40B4-BE49-F238E27FC236}">
                <a16:creationId xmlns:a16="http://schemas.microsoft.com/office/drawing/2014/main" id="{4C5FB242-E7AD-4123-9E53-BA9EF81F9D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6736" y="1744934"/>
            <a:ext cx="130656" cy="130656"/>
          </a:xfrm>
          <a:prstGeom prst="rect">
            <a:avLst/>
          </a:prstGeom>
        </p:spPr>
      </p:pic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88223C4D-E952-4DCA-8BAB-9051F4B6F4B0}"/>
              </a:ext>
            </a:extLst>
          </p:cNvPr>
          <p:cNvCxnSpPr/>
          <p:nvPr/>
        </p:nvCxnSpPr>
        <p:spPr>
          <a:xfrm>
            <a:off x="3341071" y="1679265"/>
            <a:ext cx="0" cy="2619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909754DC-4471-4A27-94AA-74D5CB5F302C}"/>
              </a:ext>
            </a:extLst>
          </p:cNvPr>
          <p:cNvSpPr txBox="1"/>
          <p:nvPr/>
        </p:nvSpPr>
        <p:spPr>
          <a:xfrm>
            <a:off x="10789634" y="3247517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CD468E7E-C195-4865-82EA-D3FFACB12ACF}"/>
              </a:ext>
            </a:extLst>
          </p:cNvPr>
          <p:cNvSpPr txBox="1"/>
          <p:nvPr/>
        </p:nvSpPr>
        <p:spPr>
          <a:xfrm>
            <a:off x="10789634" y="360885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B1997C3-C710-4BE4-86DA-8620F8CC066E}"/>
              </a:ext>
            </a:extLst>
          </p:cNvPr>
          <p:cNvSpPr txBox="1"/>
          <p:nvPr/>
        </p:nvSpPr>
        <p:spPr>
          <a:xfrm>
            <a:off x="10789634" y="3984469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86D7BE3A-ACC8-436D-BA88-C3DFE9F614C5}"/>
              </a:ext>
            </a:extLst>
          </p:cNvPr>
          <p:cNvSpPr txBox="1"/>
          <p:nvPr/>
        </p:nvSpPr>
        <p:spPr>
          <a:xfrm>
            <a:off x="10789634" y="4346716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5858D65-8FDA-4A2B-A83C-746478B624F2}"/>
              </a:ext>
            </a:extLst>
          </p:cNvPr>
          <p:cNvSpPr txBox="1"/>
          <p:nvPr/>
        </p:nvSpPr>
        <p:spPr>
          <a:xfrm>
            <a:off x="10789634" y="474557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B774137-98E4-4906-8CFF-854A5BEF5B54}"/>
              </a:ext>
            </a:extLst>
          </p:cNvPr>
          <p:cNvSpPr txBox="1"/>
          <p:nvPr/>
        </p:nvSpPr>
        <p:spPr>
          <a:xfrm>
            <a:off x="10789634" y="5128254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Desativar | Ativar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0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78EAD04-8E14-4DDB-9724-27CBF43E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6674"/>
          <a:stretch/>
        </p:blipFill>
        <p:spPr>
          <a:xfrm>
            <a:off x="491849" y="667458"/>
            <a:ext cx="10847283" cy="5952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D75345D-8800-414C-8215-9B48737BCAE8}"/>
              </a:ext>
            </a:extLst>
          </p:cNvPr>
          <p:cNvSpPr/>
          <p:nvPr/>
        </p:nvSpPr>
        <p:spPr>
          <a:xfrm>
            <a:off x="0" y="17555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FD668A8-4A83-47FB-9348-350A9128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14"/>
            <a:ext cx="12192000" cy="64262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1FDF57-25B7-409C-A2F4-20C27368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3496"/>
            <a:ext cx="12192000" cy="23205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E06EB3F-2276-4A39-B90D-0BEE4EB81646}"/>
              </a:ext>
            </a:extLst>
          </p:cNvPr>
          <p:cNvSpPr/>
          <p:nvPr/>
        </p:nvSpPr>
        <p:spPr>
          <a:xfrm>
            <a:off x="4189603" y="2461368"/>
            <a:ext cx="3451773" cy="2280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Nome</a:t>
            </a:r>
          </a:p>
          <a:p>
            <a:endParaRPr lang="pt-BR" sz="1422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pt-BR" sz="1422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CPF</a:t>
            </a:r>
          </a:p>
          <a:p>
            <a:endParaRPr lang="pt-BR" sz="1422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pt-BR" sz="1422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E-mail</a:t>
            </a:r>
          </a:p>
          <a:p>
            <a:endParaRPr lang="pt-BR" sz="1422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pt-BR" sz="1422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Perfil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9E15F66-5FC4-40B4-A402-05329C11D2BD}"/>
              </a:ext>
            </a:extLst>
          </p:cNvPr>
          <p:cNvSpPr/>
          <p:nvPr/>
        </p:nvSpPr>
        <p:spPr>
          <a:xfrm>
            <a:off x="5035404" y="2477479"/>
            <a:ext cx="2523247" cy="323001"/>
          </a:xfrm>
          <a:prstGeom prst="roundRect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265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FF5DBCB-EA3E-4364-BB13-CA7B8BCE61B4}"/>
              </a:ext>
            </a:extLst>
          </p:cNvPr>
          <p:cNvSpPr/>
          <p:nvPr/>
        </p:nvSpPr>
        <p:spPr>
          <a:xfrm>
            <a:off x="5035403" y="3750425"/>
            <a:ext cx="2523245" cy="323001"/>
          </a:xfrm>
          <a:prstGeom prst="roundRect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265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1133421-2326-4AA8-B890-2E50D5FD7E3B}"/>
              </a:ext>
            </a:extLst>
          </p:cNvPr>
          <p:cNvSpPr/>
          <p:nvPr/>
        </p:nvSpPr>
        <p:spPr>
          <a:xfrm>
            <a:off x="5035403" y="3115384"/>
            <a:ext cx="2523247" cy="323001"/>
          </a:xfrm>
          <a:prstGeom prst="roundRect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265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AD8A3AA-0A4A-4801-BC99-62A40C41D48E}"/>
              </a:ext>
            </a:extLst>
          </p:cNvPr>
          <p:cNvSpPr/>
          <p:nvPr/>
        </p:nvSpPr>
        <p:spPr>
          <a:xfrm>
            <a:off x="4267863" y="5074517"/>
            <a:ext cx="3290786" cy="4593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Cadastrar e enviar senha padrão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542DE6-58C3-4572-8613-13C2E95DE01F}"/>
              </a:ext>
            </a:extLst>
          </p:cNvPr>
          <p:cNvSpPr txBox="1"/>
          <p:nvPr/>
        </p:nvSpPr>
        <p:spPr>
          <a:xfrm>
            <a:off x="491850" y="942976"/>
            <a:ext cx="273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Cadastrar Colaborador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A1595F7-54E7-4534-9E60-15BE8F0B365E}"/>
              </a:ext>
            </a:extLst>
          </p:cNvPr>
          <p:cNvSpPr/>
          <p:nvPr/>
        </p:nvSpPr>
        <p:spPr>
          <a:xfrm>
            <a:off x="5035403" y="4384064"/>
            <a:ext cx="2523245" cy="323001"/>
          </a:xfrm>
          <a:prstGeom prst="roundRect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&lt;&lt;Selecione&gt;&gt;</a:t>
            </a:r>
          </a:p>
        </p:txBody>
      </p:sp>
      <p:pic>
        <p:nvPicPr>
          <p:cNvPr id="20" name="Gráfico 19" descr="Seta para Baixo">
            <a:extLst>
              <a:ext uri="{FF2B5EF4-FFF2-40B4-BE49-F238E27FC236}">
                <a16:creationId xmlns:a16="http://schemas.microsoft.com/office/drawing/2014/main" id="{A7E096F7-8CE5-4B5C-B043-6A243D999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0765" y="4475602"/>
            <a:ext cx="130656" cy="130656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F9BAE15-FFBA-4F08-9199-532C0DCBD1E0}"/>
              </a:ext>
            </a:extLst>
          </p:cNvPr>
          <p:cNvCxnSpPr/>
          <p:nvPr/>
        </p:nvCxnSpPr>
        <p:spPr>
          <a:xfrm>
            <a:off x="7274232" y="4409933"/>
            <a:ext cx="0" cy="2619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9F391B6-6FB5-4A6C-A049-79F4E45547BD}"/>
              </a:ext>
            </a:extLst>
          </p:cNvPr>
          <p:cNvCxnSpPr>
            <a:cxnSpLocks/>
          </p:cNvCxnSpPr>
          <p:nvPr/>
        </p:nvCxnSpPr>
        <p:spPr>
          <a:xfrm flipV="1">
            <a:off x="7641376" y="4073426"/>
            <a:ext cx="1039161" cy="5328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65843F-167C-4092-8C4A-03F23A1E727E}"/>
              </a:ext>
            </a:extLst>
          </p:cNvPr>
          <p:cNvSpPr txBox="1"/>
          <p:nvPr/>
        </p:nvSpPr>
        <p:spPr>
          <a:xfrm>
            <a:off x="8737714" y="3801866"/>
            <a:ext cx="164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Técnico externo</a:t>
            </a:r>
          </a:p>
        </p:txBody>
      </p:sp>
    </p:spTree>
    <p:extLst>
      <p:ext uri="{BB962C8B-B14F-4D97-AF65-F5344CB8AC3E}">
        <p14:creationId xmlns:p14="http://schemas.microsoft.com/office/powerpoint/2010/main" val="290469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78EAD04-8E14-4DDB-9724-27CBF43E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6674"/>
          <a:stretch/>
        </p:blipFill>
        <p:spPr>
          <a:xfrm>
            <a:off x="491849" y="667458"/>
            <a:ext cx="10847283" cy="5952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D75345D-8800-414C-8215-9B48737BCAE8}"/>
              </a:ext>
            </a:extLst>
          </p:cNvPr>
          <p:cNvSpPr/>
          <p:nvPr/>
        </p:nvSpPr>
        <p:spPr>
          <a:xfrm>
            <a:off x="-5597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36BDF87-0F8B-4897-92A6-CBA475C8479E}"/>
              </a:ext>
            </a:extLst>
          </p:cNvPr>
          <p:cNvSpPr/>
          <p:nvPr/>
        </p:nvSpPr>
        <p:spPr>
          <a:xfrm>
            <a:off x="1383459" y="2184410"/>
            <a:ext cx="2590252" cy="2489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422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Ocorrências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FFE5DF1-07FA-4BCD-A989-85D029F5894F}"/>
              </a:ext>
            </a:extLst>
          </p:cNvPr>
          <p:cNvSpPr/>
          <p:nvPr/>
        </p:nvSpPr>
        <p:spPr>
          <a:xfrm>
            <a:off x="4800872" y="2184410"/>
            <a:ext cx="2590252" cy="24891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422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Filas</a:t>
            </a:r>
            <a:endParaRPr lang="pt-BR" sz="1659" b="1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8D8164-2774-44CF-87F3-1B0FF2794F4A}"/>
              </a:ext>
            </a:extLst>
          </p:cNvPr>
          <p:cNvSpPr/>
          <p:nvPr/>
        </p:nvSpPr>
        <p:spPr>
          <a:xfrm>
            <a:off x="8218287" y="2184410"/>
            <a:ext cx="2590252" cy="24891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endParaRPr lang="pt-BR" sz="2370" dirty="0">
              <a:solidFill>
                <a:srgbClr val="9A57CD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pt-BR" sz="1422" b="1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Colaboradores</a:t>
            </a:r>
            <a:endParaRPr lang="pt-BR" sz="1659" b="1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0F50B4-FC9F-43B9-BDBE-49F5F53A71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55" y="2538192"/>
            <a:ext cx="1265823" cy="12658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58E21F-21F5-42BD-9A17-68E35709851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78" y="2435734"/>
            <a:ext cx="1312669" cy="131266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D668A8-4A83-47FB-9348-350A91284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14"/>
            <a:ext cx="12192000" cy="64262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1FDF57-25B7-409C-A2F4-20C273681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43496"/>
            <a:ext cx="12192000" cy="232059"/>
          </a:xfrm>
          <a:prstGeom prst="rect">
            <a:avLst/>
          </a:prstGeom>
        </p:spPr>
      </p:pic>
      <p:pic>
        <p:nvPicPr>
          <p:cNvPr id="26" name="Gráfico 25" descr="Balão de chat">
            <a:extLst>
              <a:ext uri="{FF2B5EF4-FFF2-40B4-BE49-F238E27FC236}">
                <a16:creationId xmlns:a16="http://schemas.microsoft.com/office/drawing/2014/main" id="{8E998D1E-7A78-485F-932F-3E8469FAF8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0918" y="2334827"/>
            <a:ext cx="1877057" cy="18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1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3B67A33-C868-436F-BB9B-DA20D88DDB2A}"/>
              </a:ext>
            </a:extLst>
          </p:cNvPr>
          <p:cNvSpPr/>
          <p:nvPr/>
        </p:nvSpPr>
        <p:spPr>
          <a:xfrm>
            <a:off x="4656338" y="1109709"/>
            <a:ext cx="2879324" cy="4634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63E867-2C4B-452E-981A-0B356CE82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948" y="2516477"/>
            <a:ext cx="2219842" cy="153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533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78EAD04-8E14-4DDB-9724-27CBF43E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6674"/>
          <a:stretch/>
        </p:blipFill>
        <p:spPr>
          <a:xfrm>
            <a:off x="491849" y="667458"/>
            <a:ext cx="10847283" cy="5952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D75345D-8800-414C-8215-9B48737BCAE8}"/>
              </a:ext>
            </a:extLst>
          </p:cNvPr>
          <p:cNvSpPr/>
          <p:nvPr/>
        </p:nvSpPr>
        <p:spPr>
          <a:xfrm>
            <a:off x="-5597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FD668A8-4A83-47FB-9348-350A9128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14"/>
            <a:ext cx="12192000" cy="64262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1FDF57-25B7-409C-A2F4-20C27368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3496"/>
            <a:ext cx="12192000" cy="232059"/>
          </a:xfrm>
          <a:prstGeom prst="rect">
            <a:avLst/>
          </a:prstGeom>
        </p:spPr>
      </p:pic>
      <p:graphicFrame>
        <p:nvGraphicFramePr>
          <p:cNvPr id="6" name="Tabela 33">
            <a:extLst>
              <a:ext uri="{FF2B5EF4-FFF2-40B4-BE49-F238E27FC236}">
                <a16:creationId xmlns:a16="http://schemas.microsoft.com/office/drawing/2014/main" id="{DA61CB12-7DD2-40C0-8DEC-6715768C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26136"/>
              </p:ext>
            </p:extLst>
          </p:nvPr>
        </p:nvGraphicFramePr>
        <p:xfrm>
          <a:off x="505737" y="2456093"/>
          <a:ext cx="9853289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386">
                  <a:extLst>
                    <a:ext uri="{9D8B030D-6E8A-4147-A177-3AD203B41FA5}">
                      <a16:colId xmlns:a16="http://schemas.microsoft.com/office/drawing/2014/main" val="681160610"/>
                    </a:ext>
                  </a:extLst>
                </a:gridCol>
                <a:gridCol w="1406333">
                  <a:extLst>
                    <a:ext uri="{9D8B030D-6E8A-4147-A177-3AD203B41FA5}">
                      <a16:colId xmlns:a16="http://schemas.microsoft.com/office/drawing/2014/main" val="3416062581"/>
                    </a:ext>
                  </a:extLst>
                </a:gridCol>
                <a:gridCol w="1239983">
                  <a:extLst>
                    <a:ext uri="{9D8B030D-6E8A-4147-A177-3AD203B41FA5}">
                      <a16:colId xmlns:a16="http://schemas.microsoft.com/office/drawing/2014/main" val="941009251"/>
                    </a:ext>
                  </a:extLst>
                </a:gridCol>
                <a:gridCol w="2451538">
                  <a:extLst>
                    <a:ext uri="{9D8B030D-6E8A-4147-A177-3AD203B41FA5}">
                      <a16:colId xmlns:a16="http://schemas.microsoft.com/office/drawing/2014/main" val="3348655457"/>
                    </a:ext>
                  </a:extLst>
                </a:gridCol>
                <a:gridCol w="1275754">
                  <a:extLst>
                    <a:ext uri="{9D8B030D-6E8A-4147-A177-3AD203B41FA5}">
                      <a16:colId xmlns:a16="http://schemas.microsoft.com/office/drawing/2014/main" val="1839510882"/>
                    </a:ext>
                  </a:extLst>
                </a:gridCol>
                <a:gridCol w="2194295">
                  <a:extLst>
                    <a:ext uri="{9D8B030D-6E8A-4147-A177-3AD203B41FA5}">
                      <a16:colId xmlns:a16="http://schemas.microsoft.com/office/drawing/2014/main" val="3067420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Início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Asfalto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Fulano1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19/06/2020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Técnico externo | Fulano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Reparo concluído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Asfalto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18/07/2020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Técnico externo | Fulano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Reparo concluído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3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Asfalto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18/08/2020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Técnico externo | Fulano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Reparo concluído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4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25/09/2020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Atendente | Fulano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Agendando técnico externo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25/09/2020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Atendente | Fulano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Agendando técnico externo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3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25/09/2020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Atendente | Fulano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Agendando técnico externo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8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Fulano7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25/09/2020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Atendente | Fulano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Agendando técnico externo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3894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9F5D1DA-8B26-455C-9DBF-0B12A796935B}"/>
              </a:ext>
            </a:extLst>
          </p:cNvPr>
          <p:cNvSpPr txBox="1"/>
          <p:nvPr/>
        </p:nvSpPr>
        <p:spPr>
          <a:xfrm>
            <a:off x="491850" y="942976"/>
            <a:ext cx="273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Ocorrências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3D78F9-417F-468F-AD9E-D8D2ACDDA09A}"/>
              </a:ext>
            </a:extLst>
          </p:cNvPr>
          <p:cNvSpPr txBox="1"/>
          <p:nvPr/>
        </p:nvSpPr>
        <p:spPr>
          <a:xfrm>
            <a:off x="491848" y="2179094"/>
            <a:ext cx="10297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* Você está visualizando apenas ocorrências das filas vinculadas ao seu usuário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39B9BC-54BB-4447-A91F-803E6762DE80}"/>
              </a:ext>
            </a:extLst>
          </p:cNvPr>
          <p:cNvSpPr txBox="1"/>
          <p:nvPr/>
        </p:nvSpPr>
        <p:spPr>
          <a:xfrm>
            <a:off x="10372914" y="2880015"/>
            <a:ext cx="1716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Acessar interação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4966A4-C56F-4E67-BB1B-35A432DB72DB}"/>
              </a:ext>
            </a:extLst>
          </p:cNvPr>
          <p:cNvSpPr txBox="1"/>
          <p:nvPr/>
        </p:nvSpPr>
        <p:spPr>
          <a:xfrm>
            <a:off x="10372914" y="3248488"/>
            <a:ext cx="1716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Acessar interação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CF7F16-9C24-49A5-905C-B22EDECD667A}"/>
              </a:ext>
            </a:extLst>
          </p:cNvPr>
          <p:cNvSpPr txBox="1"/>
          <p:nvPr/>
        </p:nvSpPr>
        <p:spPr>
          <a:xfrm>
            <a:off x="10372914" y="3623000"/>
            <a:ext cx="1716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Acessar interação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8B6A105-3647-4FF4-B97C-F1BB100949F0}"/>
              </a:ext>
            </a:extLst>
          </p:cNvPr>
          <p:cNvSpPr txBox="1"/>
          <p:nvPr/>
        </p:nvSpPr>
        <p:spPr>
          <a:xfrm>
            <a:off x="10372914" y="4005307"/>
            <a:ext cx="1716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Acessar interação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C36019E-5470-492C-88F6-C752DD3BE5A1}"/>
              </a:ext>
            </a:extLst>
          </p:cNvPr>
          <p:cNvSpPr txBox="1"/>
          <p:nvPr/>
        </p:nvSpPr>
        <p:spPr>
          <a:xfrm>
            <a:off x="10372914" y="4383697"/>
            <a:ext cx="1716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Acessar interação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D804B02-75BF-4CF5-B68D-8F37952F7E8D}"/>
              </a:ext>
            </a:extLst>
          </p:cNvPr>
          <p:cNvSpPr txBox="1"/>
          <p:nvPr/>
        </p:nvSpPr>
        <p:spPr>
          <a:xfrm>
            <a:off x="10372914" y="4725562"/>
            <a:ext cx="1716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Acessar interação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F83A2CD-83D8-4E52-9921-78E41DDF6676}"/>
              </a:ext>
            </a:extLst>
          </p:cNvPr>
          <p:cNvSpPr txBox="1"/>
          <p:nvPr/>
        </p:nvSpPr>
        <p:spPr>
          <a:xfrm>
            <a:off x="10372914" y="5098401"/>
            <a:ext cx="1716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Acessar interação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6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78EAD04-8E14-4DDB-9724-27CBF43E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6674"/>
          <a:stretch/>
        </p:blipFill>
        <p:spPr>
          <a:xfrm>
            <a:off x="491849" y="667458"/>
            <a:ext cx="10847283" cy="59526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D75345D-8800-414C-8215-9B48737BCAE8}"/>
              </a:ext>
            </a:extLst>
          </p:cNvPr>
          <p:cNvSpPr/>
          <p:nvPr/>
        </p:nvSpPr>
        <p:spPr>
          <a:xfrm>
            <a:off x="-5597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FD668A8-4A83-47FB-9348-350A9128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14"/>
            <a:ext cx="12192000" cy="64262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1FDF57-25B7-409C-A2F4-20C27368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43496"/>
            <a:ext cx="12192000" cy="232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F5D1DA-8B26-455C-9DBF-0B12A796935B}"/>
              </a:ext>
            </a:extLst>
          </p:cNvPr>
          <p:cNvSpPr txBox="1"/>
          <p:nvPr/>
        </p:nvSpPr>
        <p:spPr>
          <a:xfrm>
            <a:off x="491850" y="942976"/>
            <a:ext cx="273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 interação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235C89E-0DF3-4F05-A6AA-1EB43842BD0D}"/>
              </a:ext>
            </a:extLst>
          </p:cNvPr>
          <p:cNvSpPr/>
          <p:nvPr/>
        </p:nvSpPr>
        <p:spPr>
          <a:xfrm>
            <a:off x="486253" y="2555311"/>
            <a:ext cx="9872774" cy="278001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&lt;&lt;Solicitante Fulano1 – 19/06/2020 18:00hs – Localização/Endereço&gt;&gt;</a:t>
            </a:r>
          </a:p>
          <a:p>
            <a:r>
              <a:rPr lang="pt-BR" sz="1200" dirty="0">
                <a:solidFill>
                  <a:schemeClr val="tx1"/>
                </a:solidFill>
              </a:rPr>
              <a:t>Estamos com um buraco enorme no asfalto.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&lt;&lt;Atendente Fulano2 – 20/06/2020 11:35hs&gt;&gt;</a:t>
            </a:r>
          </a:p>
          <a:p>
            <a:r>
              <a:rPr lang="pt-BR" sz="1200" dirty="0">
                <a:solidFill>
                  <a:schemeClr val="tx1"/>
                </a:solidFill>
              </a:rPr>
              <a:t>Estamos agendando uma visita técnica para o dia 22/06/2020 para solucionar o problema.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&lt;&lt;Técnico Fulano3 – 22/06/2020 16:07hs&gt;&gt;</a:t>
            </a:r>
          </a:p>
          <a:p>
            <a:r>
              <a:rPr lang="pt-BR" sz="1200" dirty="0">
                <a:solidFill>
                  <a:schemeClr val="tx1"/>
                </a:solidFill>
              </a:rPr>
              <a:t>Realizado a ação de tapa buraco.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----------------------------------------------------------------------------protocolo 2033101911 encerrado pelo técnico via APP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3">
            <a:extLst>
              <a:ext uri="{FF2B5EF4-FFF2-40B4-BE49-F238E27FC236}">
                <a16:creationId xmlns:a16="http://schemas.microsoft.com/office/drawing/2014/main" id="{9ED7307B-CA55-4E40-9128-090900063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68653"/>
              </p:ext>
            </p:extLst>
          </p:nvPr>
        </p:nvGraphicFramePr>
        <p:xfrm>
          <a:off x="505737" y="1522679"/>
          <a:ext cx="9853289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386">
                  <a:extLst>
                    <a:ext uri="{9D8B030D-6E8A-4147-A177-3AD203B41FA5}">
                      <a16:colId xmlns:a16="http://schemas.microsoft.com/office/drawing/2014/main" val="681160610"/>
                    </a:ext>
                  </a:extLst>
                </a:gridCol>
                <a:gridCol w="1406333">
                  <a:extLst>
                    <a:ext uri="{9D8B030D-6E8A-4147-A177-3AD203B41FA5}">
                      <a16:colId xmlns:a16="http://schemas.microsoft.com/office/drawing/2014/main" val="3416062581"/>
                    </a:ext>
                  </a:extLst>
                </a:gridCol>
                <a:gridCol w="1239983">
                  <a:extLst>
                    <a:ext uri="{9D8B030D-6E8A-4147-A177-3AD203B41FA5}">
                      <a16:colId xmlns:a16="http://schemas.microsoft.com/office/drawing/2014/main" val="941009251"/>
                    </a:ext>
                  </a:extLst>
                </a:gridCol>
                <a:gridCol w="2451538">
                  <a:extLst>
                    <a:ext uri="{9D8B030D-6E8A-4147-A177-3AD203B41FA5}">
                      <a16:colId xmlns:a16="http://schemas.microsoft.com/office/drawing/2014/main" val="3348655457"/>
                    </a:ext>
                  </a:extLst>
                </a:gridCol>
                <a:gridCol w="1275754">
                  <a:extLst>
                    <a:ext uri="{9D8B030D-6E8A-4147-A177-3AD203B41FA5}">
                      <a16:colId xmlns:a16="http://schemas.microsoft.com/office/drawing/2014/main" val="1839510882"/>
                    </a:ext>
                  </a:extLst>
                </a:gridCol>
                <a:gridCol w="2194295">
                  <a:extLst>
                    <a:ext uri="{9D8B030D-6E8A-4147-A177-3AD203B41FA5}">
                      <a16:colId xmlns:a16="http://schemas.microsoft.com/office/drawing/2014/main" val="3067420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Início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Asfalto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Fulano1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19/06/2020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Técnico externo | Fulano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Reparo concluído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8"/>
                  </a:ext>
                </a:extLst>
              </a:tr>
            </a:tbl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848BDC9-FD98-411A-A6DC-F2616F8AF9E9}"/>
              </a:ext>
            </a:extLst>
          </p:cNvPr>
          <p:cNvSpPr/>
          <p:nvPr/>
        </p:nvSpPr>
        <p:spPr>
          <a:xfrm>
            <a:off x="8655131" y="5510102"/>
            <a:ext cx="1703895" cy="4593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Encerrar Protocolo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016CC96-F17A-4774-97E4-93483D83276E}"/>
              </a:ext>
            </a:extLst>
          </p:cNvPr>
          <p:cNvSpPr/>
          <p:nvPr/>
        </p:nvSpPr>
        <p:spPr>
          <a:xfrm>
            <a:off x="6488614" y="5510102"/>
            <a:ext cx="1703895" cy="4593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Incluir mensagem</a:t>
            </a:r>
          </a:p>
        </p:txBody>
      </p:sp>
    </p:spTree>
    <p:extLst>
      <p:ext uri="{BB962C8B-B14F-4D97-AF65-F5344CB8AC3E}">
        <p14:creationId xmlns:p14="http://schemas.microsoft.com/office/powerpoint/2010/main" val="24967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BE4B37-94A7-4B36-AFD8-8D722C599EF7}"/>
              </a:ext>
            </a:extLst>
          </p:cNvPr>
          <p:cNvSpPr txBox="1"/>
          <p:nvPr/>
        </p:nvSpPr>
        <p:spPr>
          <a:xfrm>
            <a:off x="892817" y="1370171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Voz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6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povo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85F765-1A14-48EE-8B10-7752C4338003}"/>
              </a:ext>
            </a:extLst>
          </p:cNvPr>
          <p:cNvSpPr txBox="1"/>
          <p:nvPr/>
        </p:nvSpPr>
        <p:spPr>
          <a:xfrm>
            <a:off x="993965" y="3654166"/>
            <a:ext cx="371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i="1" dirty="0">
                <a:solidFill>
                  <a:schemeClr val="bg1"/>
                </a:solidFill>
              </a:rPr>
              <a:t>Admin APP</a:t>
            </a:r>
            <a:endParaRPr lang="pt-BR" sz="2400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9AF45F-1BE5-482E-B456-A8A0DDF446BB}"/>
              </a:ext>
            </a:extLst>
          </p:cNvPr>
          <p:cNvSpPr txBox="1"/>
          <p:nvPr/>
        </p:nvSpPr>
        <p:spPr>
          <a:xfrm>
            <a:off x="8630433" y="4732831"/>
            <a:ext cx="306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Interface Admin</a:t>
            </a:r>
          </a:p>
          <a:p>
            <a:pPr algn="ctr"/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APP Smartphone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5DAE9D-1678-404B-9645-DEC588EB6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6856008" y="270180"/>
            <a:ext cx="1495922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74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3B67A33-C868-436F-BB9B-DA20D88DDB2A}"/>
              </a:ext>
            </a:extLst>
          </p:cNvPr>
          <p:cNvSpPr/>
          <p:nvPr/>
        </p:nvSpPr>
        <p:spPr>
          <a:xfrm>
            <a:off x="4656338" y="1109709"/>
            <a:ext cx="2879324" cy="4634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63E867-2C4B-452E-981A-0B356CE82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948" y="2516477"/>
            <a:ext cx="2219842" cy="153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D6F366-73FA-4FE4-851E-3FDBF9E27352}"/>
              </a:ext>
            </a:extLst>
          </p:cNvPr>
          <p:cNvSpPr txBox="1"/>
          <p:nvPr/>
        </p:nvSpPr>
        <p:spPr>
          <a:xfrm>
            <a:off x="6047602" y="2516477"/>
            <a:ext cx="124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83467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E654DB-66B6-4063-9661-EC9CB4BA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48" y="2519279"/>
            <a:ext cx="2219842" cy="153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534587-906D-45E2-B64F-8FE5C4476428}"/>
              </a:ext>
            </a:extLst>
          </p:cNvPr>
          <p:cNvSpPr txBox="1"/>
          <p:nvPr/>
        </p:nvSpPr>
        <p:spPr>
          <a:xfrm>
            <a:off x="4684705" y="1371869"/>
            <a:ext cx="2823652" cy="25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latin typeface="Bahnschrift Light" panose="020B0502040204020203" pitchFamily="34" charset="0"/>
              </a:rPr>
              <a:t>BEM-VINDO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1E6D6-0DC5-45D0-8CA0-22CC9EC4C084}"/>
              </a:ext>
            </a:extLst>
          </p:cNvPr>
          <p:cNvSpPr txBox="1"/>
          <p:nvPr/>
        </p:nvSpPr>
        <p:spPr>
          <a:xfrm>
            <a:off x="4684705" y="1598300"/>
            <a:ext cx="2823652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Seu canal de acesso as prefeituras do Brasil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A330DA-41DC-435D-A7B9-A3EA00F808B2}"/>
              </a:ext>
            </a:extLst>
          </p:cNvPr>
          <p:cNvSpPr/>
          <p:nvPr/>
        </p:nvSpPr>
        <p:spPr>
          <a:xfrm>
            <a:off x="5510225" y="5194451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Login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200D68-BC20-4902-A95B-6B0E94A350A1}"/>
              </a:ext>
            </a:extLst>
          </p:cNvPr>
          <p:cNvSpPr txBox="1"/>
          <p:nvPr/>
        </p:nvSpPr>
        <p:spPr>
          <a:xfrm>
            <a:off x="6047602" y="2516477"/>
            <a:ext cx="124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24270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534587-906D-45E2-B64F-8FE5C4476428}"/>
              </a:ext>
            </a:extLst>
          </p:cNvPr>
          <p:cNvSpPr txBox="1"/>
          <p:nvPr/>
        </p:nvSpPr>
        <p:spPr>
          <a:xfrm>
            <a:off x="4684705" y="1371868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latin typeface="Bahnschrift Light" panose="020B0502040204020203" pitchFamily="34" charset="0"/>
              </a:rPr>
              <a:t>LOGIN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1E6D6-0DC5-45D0-8CA0-22CC9EC4C084}"/>
              </a:ext>
            </a:extLst>
          </p:cNvPr>
          <p:cNvSpPr txBox="1"/>
          <p:nvPr/>
        </p:nvSpPr>
        <p:spPr>
          <a:xfrm>
            <a:off x="4684705" y="1811403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CPF (ou) E-mail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4A0580-4465-4F7A-A5B1-9B2D5E74B0F9}"/>
              </a:ext>
            </a:extLst>
          </p:cNvPr>
          <p:cNvSpPr/>
          <p:nvPr/>
        </p:nvSpPr>
        <p:spPr>
          <a:xfrm>
            <a:off x="4797913" y="2019692"/>
            <a:ext cx="2529581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A330DA-41DC-435D-A7B9-A3EA00F808B2}"/>
              </a:ext>
            </a:extLst>
          </p:cNvPr>
          <p:cNvSpPr/>
          <p:nvPr/>
        </p:nvSpPr>
        <p:spPr>
          <a:xfrm>
            <a:off x="6155945" y="5194449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Avançar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6EE9FC-2DFC-4DFD-84C3-20539E14A8D2}"/>
              </a:ext>
            </a:extLst>
          </p:cNvPr>
          <p:cNvSpPr txBox="1"/>
          <p:nvPr/>
        </p:nvSpPr>
        <p:spPr>
          <a:xfrm>
            <a:off x="4684705" y="2611406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Senha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8602A04-F8E1-4D06-A353-A67BE9CE1DDC}"/>
              </a:ext>
            </a:extLst>
          </p:cNvPr>
          <p:cNvSpPr/>
          <p:nvPr/>
        </p:nvSpPr>
        <p:spPr>
          <a:xfrm>
            <a:off x="4797913" y="2819695"/>
            <a:ext cx="2529581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1ABB87-6EAD-46CB-A530-5AC94C210AAC}"/>
              </a:ext>
            </a:extLst>
          </p:cNvPr>
          <p:cNvSpPr/>
          <p:nvPr/>
        </p:nvSpPr>
        <p:spPr>
          <a:xfrm>
            <a:off x="4797913" y="2067755"/>
            <a:ext cx="2529581" cy="38285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8BB818-78B6-446E-BE9B-D40FEA5D7265}"/>
              </a:ext>
            </a:extLst>
          </p:cNvPr>
          <p:cNvSpPr/>
          <p:nvPr/>
        </p:nvSpPr>
        <p:spPr>
          <a:xfrm>
            <a:off x="4797913" y="2910373"/>
            <a:ext cx="2529581" cy="38285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AA7D68F-3ADE-4533-B2E7-4F4D3D48F6E7}"/>
              </a:ext>
            </a:extLst>
          </p:cNvPr>
          <p:cNvSpPr/>
          <p:nvPr/>
        </p:nvSpPr>
        <p:spPr>
          <a:xfrm>
            <a:off x="4797913" y="3635261"/>
            <a:ext cx="1552784" cy="42439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Esqueci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minha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senha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81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534587-906D-45E2-B64F-8FE5C4476428}"/>
              </a:ext>
            </a:extLst>
          </p:cNvPr>
          <p:cNvSpPr txBox="1"/>
          <p:nvPr/>
        </p:nvSpPr>
        <p:spPr>
          <a:xfrm>
            <a:off x="4684705" y="1371868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latin typeface="Bahnschrift Light" panose="020B0502040204020203" pitchFamily="34" charset="0"/>
              </a:rPr>
              <a:t>BEM-VINDO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1E6D6-0DC5-45D0-8CA0-22CC9EC4C084}"/>
              </a:ext>
            </a:extLst>
          </p:cNvPr>
          <p:cNvSpPr txBox="1"/>
          <p:nvPr/>
        </p:nvSpPr>
        <p:spPr>
          <a:xfrm>
            <a:off x="4684705" y="1598299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Permitir localização?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4A0580-4465-4F7A-A5B1-9B2D5E74B0F9}"/>
              </a:ext>
            </a:extLst>
          </p:cNvPr>
          <p:cNvSpPr/>
          <p:nvPr/>
        </p:nvSpPr>
        <p:spPr>
          <a:xfrm>
            <a:off x="4864509" y="5194449"/>
            <a:ext cx="1171550" cy="382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Cancelar</a:t>
            </a:r>
            <a:endParaRPr lang="pt-BR" sz="3199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A330DA-41DC-435D-A7B9-A3EA00F808B2}"/>
              </a:ext>
            </a:extLst>
          </p:cNvPr>
          <p:cNvSpPr/>
          <p:nvPr/>
        </p:nvSpPr>
        <p:spPr>
          <a:xfrm>
            <a:off x="6155945" y="5194449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Permitir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7CCB1D-D1C6-4BEC-8F7F-763A9DD7765F}"/>
              </a:ext>
            </a:extLst>
          </p:cNvPr>
          <p:cNvSpPr txBox="1"/>
          <p:nvPr/>
        </p:nvSpPr>
        <p:spPr>
          <a:xfrm>
            <a:off x="4684705" y="4055589"/>
            <a:ext cx="2823652" cy="58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Esse aplicativo precisa acessar sua localização atual para desempenhar as funções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1D610C-BD41-4D80-B4EE-FC73242B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80" y="2541967"/>
            <a:ext cx="2011553" cy="11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graphicFrame>
        <p:nvGraphicFramePr>
          <p:cNvPr id="3" name="Tabela 33">
            <a:extLst>
              <a:ext uri="{FF2B5EF4-FFF2-40B4-BE49-F238E27FC236}">
                <a16:creationId xmlns:a16="http://schemas.microsoft.com/office/drawing/2014/main" id="{5ED626FB-E36C-4F4E-B883-599005A55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09022"/>
              </p:ext>
            </p:extLst>
          </p:nvPr>
        </p:nvGraphicFramePr>
        <p:xfrm>
          <a:off x="4761658" y="1998388"/>
          <a:ext cx="2656421" cy="331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68116061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941009251"/>
                    </a:ext>
                  </a:extLst>
                </a:gridCol>
                <a:gridCol w="823811">
                  <a:extLst>
                    <a:ext uri="{9D8B030D-6E8A-4147-A177-3AD203B41FA5}">
                      <a16:colId xmlns:a16="http://schemas.microsoft.com/office/drawing/2014/main" val="4137407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Prazo 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Asfalto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19/06/2020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0,2km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Asfalto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18/07/2020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0,8km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3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Asfalto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18/08/2020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1,0km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4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18/08/2020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1,2km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18/08/2020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1,7km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3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18/08/2020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8,5km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6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18/08/2020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10,0km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/>
                        <a:t>Iluminação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18/08/2020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20,0km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3053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58E7788-7769-44BC-8A61-230628CB52CA}"/>
              </a:ext>
            </a:extLst>
          </p:cNvPr>
          <p:cNvSpPr txBox="1"/>
          <p:nvPr/>
        </p:nvSpPr>
        <p:spPr>
          <a:xfrm>
            <a:off x="4684705" y="1371868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latin typeface="Bahnschrift Light" panose="020B0502040204020203" pitchFamily="34" charset="0"/>
              </a:rPr>
              <a:t>FILA (BACKLOG)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35CBCC0-2AFC-4C1D-ADC0-4797BBA0364D}"/>
              </a:ext>
            </a:extLst>
          </p:cNvPr>
          <p:cNvCxnSpPr>
            <a:cxnSpLocks/>
          </p:cNvCxnSpPr>
          <p:nvPr/>
        </p:nvCxnSpPr>
        <p:spPr>
          <a:xfrm flipH="1">
            <a:off x="7786812" y="2377232"/>
            <a:ext cx="949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C9E4A7-1B34-4D71-9E34-7482EE11AB3B}"/>
              </a:ext>
            </a:extLst>
          </p:cNvPr>
          <p:cNvSpPr txBox="1"/>
          <p:nvPr/>
        </p:nvSpPr>
        <p:spPr>
          <a:xfrm>
            <a:off x="8865370" y="2088691"/>
            <a:ext cx="12740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Clique na ocorrência para detalhar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675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40023" y="429760"/>
            <a:ext cx="3311954" cy="5998479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94F4204-994F-4896-8B66-744FDE33C8E1}"/>
              </a:ext>
            </a:extLst>
          </p:cNvPr>
          <p:cNvSpPr/>
          <p:nvPr/>
        </p:nvSpPr>
        <p:spPr>
          <a:xfrm>
            <a:off x="4791941" y="1260393"/>
            <a:ext cx="1030263" cy="261994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Ocorrência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4CED93F-96D0-4147-98B6-82D05D55FEB2}"/>
              </a:ext>
            </a:extLst>
          </p:cNvPr>
          <p:cNvSpPr/>
          <p:nvPr/>
        </p:nvSpPr>
        <p:spPr>
          <a:xfrm>
            <a:off x="4889311" y="1589391"/>
            <a:ext cx="2372624" cy="13762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</a:rPr>
              <a:t>&lt;&lt;Solicitante Fulano1 – 19/06/2020 18:00hs – Localização/Endereço&gt;&gt;</a:t>
            </a:r>
          </a:p>
          <a:p>
            <a:r>
              <a:rPr lang="pt-BR" sz="900" dirty="0">
                <a:solidFill>
                  <a:schemeClr val="tx1"/>
                </a:solidFill>
              </a:rPr>
              <a:t>Estamos com um buraco enorme no asfalto.</a:t>
            </a:r>
          </a:p>
          <a:p>
            <a:endParaRPr lang="pt-BR" sz="900" dirty="0">
              <a:solidFill>
                <a:schemeClr val="tx1"/>
              </a:solidFill>
            </a:endParaRPr>
          </a:p>
          <a:p>
            <a:r>
              <a:rPr lang="pt-BR" sz="900" dirty="0">
                <a:solidFill>
                  <a:schemeClr val="tx1"/>
                </a:solidFill>
              </a:rPr>
              <a:t>&lt;&lt;Atendente Fulano2 – 20/06/2020 11:35hs&gt;&gt;</a:t>
            </a:r>
          </a:p>
          <a:p>
            <a:r>
              <a:rPr lang="pt-BR" sz="900" dirty="0">
                <a:solidFill>
                  <a:schemeClr val="tx1"/>
                </a:solidFill>
              </a:rPr>
              <a:t>Estamos agendando uma visita técnica para o dia 22/06/2020 para solucionar o problema.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8B85BD2-A659-4B09-8B4D-24CBFFFB59A3}"/>
              </a:ext>
            </a:extLst>
          </p:cNvPr>
          <p:cNvSpPr/>
          <p:nvPr/>
        </p:nvSpPr>
        <p:spPr>
          <a:xfrm>
            <a:off x="4791941" y="3702275"/>
            <a:ext cx="1030263" cy="261994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Endereço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5AB72A-3717-46EC-B063-4CBE6C1C53AA}"/>
              </a:ext>
            </a:extLst>
          </p:cNvPr>
          <p:cNvSpPr/>
          <p:nvPr/>
        </p:nvSpPr>
        <p:spPr>
          <a:xfrm>
            <a:off x="4889311" y="3985254"/>
            <a:ext cx="2372624" cy="2619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Rua patrocínio, nº4, cep 74310315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96C7146-993D-494A-B4F1-4F190669E351}"/>
              </a:ext>
            </a:extLst>
          </p:cNvPr>
          <p:cNvSpPr/>
          <p:nvPr/>
        </p:nvSpPr>
        <p:spPr>
          <a:xfrm>
            <a:off x="4864509" y="5194449"/>
            <a:ext cx="1171550" cy="382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Ir</a:t>
            </a:r>
            <a:r>
              <a:rPr lang="en-US" sz="1422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422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ao</a:t>
            </a:r>
            <a:r>
              <a:rPr lang="en-US" sz="1422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local</a:t>
            </a:r>
            <a:endParaRPr lang="pt-BR" sz="3199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CAC86EC-D164-491C-9415-FF4DC3089F0F}"/>
              </a:ext>
            </a:extLst>
          </p:cNvPr>
          <p:cNvSpPr/>
          <p:nvPr/>
        </p:nvSpPr>
        <p:spPr>
          <a:xfrm>
            <a:off x="6155945" y="5194449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Concluir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320BE48-A711-4450-931D-F514317F4A0C}"/>
              </a:ext>
            </a:extLst>
          </p:cNvPr>
          <p:cNvSpPr/>
          <p:nvPr/>
        </p:nvSpPr>
        <p:spPr>
          <a:xfrm>
            <a:off x="4791941" y="3051958"/>
            <a:ext cx="1646437" cy="261994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Solicitante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6D6FBE5-F0F4-4F2F-924E-E0F6EA96481B}"/>
              </a:ext>
            </a:extLst>
          </p:cNvPr>
          <p:cNvSpPr/>
          <p:nvPr/>
        </p:nvSpPr>
        <p:spPr>
          <a:xfrm>
            <a:off x="4889311" y="3348260"/>
            <a:ext cx="2372624" cy="2619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Fulano da silva | (62) 99999-8888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F122D7F-CE09-46A2-93D2-500B6582CFE9}"/>
              </a:ext>
            </a:extLst>
          </p:cNvPr>
          <p:cNvCxnSpPr>
            <a:cxnSpLocks/>
          </p:cNvCxnSpPr>
          <p:nvPr/>
        </p:nvCxnSpPr>
        <p:spPr>
          <a:xfrm>
            <a:off x="3970750" y="5407518"/>
            <a:ext cx="82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5CCC19E-29B1-4AB4-9FC8-EBA98F679F70}"/>
              </a:ext>
            </a:extLst>
          </p:cNvPr>
          <p:cNvSpPr txBox="1"/>
          <p:nvPr/>
        </p:nvSpPr>
        <p:spPr>
          <a:xfrm>
            <a:off x="3194349" y="5280560"/>
            <a:ext cx="821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API Maps</a:t>
            </a:r>
            <a:endParaRPr lang="pt-BR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D33EBA5-F846-487C-8E56-6F963C2637FA}"/>
              </a:ext>
            </a:extLst>
          </p:cNvPr>
          <p:cNvCxnSpPr>
            <a:cxnSpLocks/>
          </p:cNvCxnSpPr>
          <p:nvPr/>
        </p:nvCxnSpPr>
        <p:spPr>
          <a:xfrm flipH="1">
            <a:off x="7338618" y="4684734"/>
            <a:ext cx="966138" cy="70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E0C15A8-E475-4FAA-B674-651358432696}"/>
              </a:ext>
            </a:extLst>
          </p:cNvPr>
          <p:cNvSpPr txBox="1"/>
          <p:nvPr/>
        </p:nvSpPr>
        <p:spPr>
          <a:xfrm>
            <a:off x="8315878" y="4451477"/>
            <a:ext cx="34585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Formulário de encerramento (campos)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descrição (livre)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Status encerramento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/>
              <a:t>Reparo realizado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/>
              <a:t>Reagendado devido falta de equipamentos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 dirty="0"/>
              <a:t>Problema não identificado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31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534587-906D-45E2-B64F-8FE5C4476428}"/>
              </a:ext>
            </a:extLst>
          </p:cNvPr>
          <p:cNvSpPr txBox="1"/>
          <p:nvPr/>
        </p:nvSpPr>
        <p:spPr>
          <a:xfrm>
            <a:off x="4684705" y="1371869"/>
            <a:ext cx="2823652" cy="25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latin typeface="Bahnschrift Light" panose="020B0502040204020203" pitchFamily="34" charset="0"/>
              </a:rPr>
              <a:t>BEM-VINDO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1E6D6-0DC5-45D0-8CA0-22CC9EC4C084}"/>
              </a:ext>
            </a:extLst>
          </p:cNvPr>
          <p:cNvSpPr txBox="1"/>
          <p:nvPr/>
        </p:nvSpPr>
        <p:spPr>
          <a:xfrm>
            <a:off x="4684705" y="1598300"/>
            <a:ext cx="2823652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Seu canal de acesso as prefeituras do Brasil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4A0580-4465-4F7A-A5B1-9B2D5E74B0F9}"/>
              </a:ext>
            </a:extLst>
          </p:cNvPr>
          <p:cNvSpPr/>
          <p:nvPr/>
        </p:nvSpPr>
        <p:spPr>
          <a:xfrm>
            <a:off x="4864508" y="5194451"/>
            <a:ext cx="1171550" cy="382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Cadastro</a:t>
            </a:r>
            <a:endParaRPr lang="pt-BR" sz="3199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A330DA-41DC-435D-A7B9-A3EA00F808B2}"/>
              </a:ext>
            </a:extLst>
          </p:cNvPr>
          <p:cNvSpPr/>
          <p:nvPr/>
        </p:nvSpPr>
        <p:spPr>
          <a:xfrm>
            <a:off x="6155945" y="5194451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Login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E654DB-66B6-4063-9661-EC9CB4BA8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948" y="2519279"/>
            <a:ext cx="2219842" cy="153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24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534587-906D-45E2-B64F-8FE5C4476428}"/>
              </a:ext>
            </a:extLst>
          </p:cNvPr>
          <p:cNvSpPr txBox="1"/>
          <p:nvPr/>
        </p:nvSpPr>
        <p:spPr>
          <a:xfrm>
            <a:off x="4684705" y="1371868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latin typeface="Bahnschrift Light" panose="020B0502040204020203" pitchFamily="34" charset="0"/>
              </a:rPr>
              <a:t>CADASTRO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1E6D6-0DC5-45D0-8CA0-22CC9EC4C084}"/>
              </a:ext>
            </a:extLst>
          </p:cNvPr>
          <p:cNvSpPr txBox="1"/>
          <p:nvPr/>
        </p:nvSpPr>
        <p:spPr>
          <a:xfrm>
            <a:off x="4684705" y="1811403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Nome completo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4A0580-4465-4F7A-A5B1-9B2D5E74B0F9}"/>
              </a:ext>
            </a:extLst>
          </p:cNvPr>
          <p:cNvSpPr/>
          <p:nvPr/>
        </p:nvSpPr>
        <p:spPr>
          <a:xfrm>
            <a:off x="4797913" y="2019692"/>
            <a:ext cx="2529581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Informe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seu</a:t>
            </a:r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nome</a:t>
            </a:r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completo</a:t>
            </a:r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A330DA-41DC-435D-A7B9-A3EA00F808B2}"/>
              </a:ext>
            </a:extLst>
          </p:cNvPr>
          <p:cNvSpPr/>
          <p:nvPr/>
        </p:nvSpPr>
        <p:spPr>
          <a:xfrm>
            <a:off x="6155945" y="5194449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Avançar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6EE9FC-2DFC-4DFD-84C3-20539E14A8D2}"/>
              </a:ext>
            </a:extLst>
          </p:cNvPr>
          <p:cNvSpPr txBox="1"/>
          <p:nvPr/>
        </p:nvSpPr>
        <p:spPr>
          <a:xfrm>
            <a:off x="4684705" y="2611406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Celular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8602A04-F8E1-4D06-A353-A67BE9CE1DDC}"/>
              </a:ext>
            </a:extLst>
          </p:cNvPr>
          <p:cNvSpPr/>
          <p:nvPr/>
        </p:nvSpPr>
        <p:spPr>
          <a:xfrm>
            <a:off x="4797913" y="2819695"/>
            <a:ext cx="2529581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Insira</a:t>
            </a:r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o DDD e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os</a:t>
            </a:r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9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dígitos</a:t>
            </a:r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03A1EB-7A99-4E6D-B0A6-CA4920D23045}"/>
              </a:ext>
            </a:extLst>
          </p:cNvPr>
          <p:cNvSpPr txBox="1"/>
          <p:nvPr/>
        </p:nvSpPr>
        <p:spPr>
          <a:xfrm>
            <a:off x="4684705" y="3420495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E-mail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C9126C8-CF2F-449F-BAE5-964807DC027D}"/>
              </a:ext>
            </a:extLst>
          </p:cNvPr>
          <p:cNvSpPr/>
          <p:nvPr/>
        </p:nvSpPr>
        <p:spPr>
          <a:xfrm>
            <a:off x="4797913" y="3628784"/>
            <a:ext cx="2709383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Informe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seu</a:t>
            </a:r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endereço</a:t>
            </a:r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de e-mail</a:t>
            </a:r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F96BDB9-FFCB-4669-B3FC-564279D2470A}"/>
              </a:ext>
            </a:extLst>
          </p:cNvPr>
          <p:cNvSpPr txBox="1"/>
          <p:nvPr/>
        </p:nvSpPr>
        <p:spPr>
          <a:xfrm>
            <a:off x="4684705" y="4135762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Senha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DDEC311-9B17-4A24-882C-81E3316E5447}"/>
              </a:ext>
            </a:extLst>
          </p:cNvPr>
          <p:cNvSpPr/>
          <p:nvPr/>
        </p:nvSpPr>
        <p:spPr>
          <a:xfrm>
            <a:off x="4797913" y="4344051"/>
            <a:ext cx="2709383" cy="38285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Informe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uma</a:t>
            </a:r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senha</a:t>
            </a:r>
            <a:r>
              <a:rPr lang="en-US" sz="1244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 de </a:t>
            </a:r>
            <a:r>
              <a:rPr lang="en-US" sz="1244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acesso</a:t>
            </a:r>
            <a:endParaRPr lang="pt-BR" sz="2843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9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534587-906D-45E2-B64F-8FE5C4476428}"/>
              </a:ext>
            </a:extLst>
          </p:cNvPr>
          <p:cNvSpPr txBox="1"/>
          <p:nvPr/>
        </p:nvSpPr>
        <p:spPr>
          <a:xfrm>
            <a:off x="4684705" y="1371868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latin typeface="Bahnschrift Light" panose="020B0502040204020203" pitchFamily="34" charset="0"/>
              </a:rPr>
              <a:t>BEM-VINDO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1E6D6-0DC5-45D0-8CA0-22CC9EC4C084}"/>
              </a:ext>
            </a:extLst>
          </p:cNvPr>
          <p:cNvSpPr txBox="1"/>
          <p:nvPr/>
        </p:nvSpPr>
        <p:spPr>
          <a:xfrm>
            <a:off x="4684705" y="1598299"/>
            <a:ext cx="2823652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Permitir localização?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4A0580-4465-4F7A-A5B1-9B2D5E74B0F9}"/>
              </a:ext>
            </a:extLst>
          </p:cNvPr>
          <p:cNvSpPr/>
          <p:nvPr/>
        </p:nvSpPr>
        <p:spPr>
          <a:xfrm>
            <a:off x="4864509" y="5194449"/>
            <a:ext cx="1171550" cy="382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Pular</a:t>
            </a:r>
            <a:endParaRPr lang="pt-BR" sz="3199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A330DA-41DC-435D-A7B9-A3EA00F808B2}"/>
              </a:ext>
            </a:extLst>
          </p:cNvPr>
          <p:cNvSpPr/>
          <p:nvPr/>
        </p:nvSpPr>
        <p:spPr>
          <a:xfrm>
            <a:off x="6155945" y="5194449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Permitir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7CCB1D-D1C6-4BEC-8F7F-763A9DD7765F}"/>
              </a:ext>
            </a:extLst>
          </p:cNvPr>
          <p:cNvSpPr txBox="1"/>
          <p:nvPr/>
        </p:nvSpPr>
        <p:spPr>
          <a:xfrm>
            <a:off x="4684705" y="4055589"/>
            <a:ext cx="2823652" cy="58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6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Cidadão goiano, com essa função e o seu relato identificaremos  o local da cidade que precisa de algum reparo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1D610C-BD41-4D80-B4EE-FC73242B6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80" y="2541967"/>
            <a:ext cx="2011553" cy="11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6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952CC3-E767-49AF-90EE-020D25330EB8}"/>
              </a:ext>
            </a:extLst>
          </p:cNvPr>
          <p:cNvSpPr/>
          <p:nvPr/>
        </p:nvSpPr>
        <p:spPr>
          <a:xfrm>
            <a:off x="4885281" y="1998487"/>
            <a:ext cx="2409176" cy="726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Acompanhar</a:t>
            </a:r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ocorrência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5043D88-07B3-40C0-BDBA-19EFA3461B0B}"/>
              </a:ext>
            </a:extLst>
          </p:cNvPr>
          <p:cNvSpPr/>
          <p:nvPr/>
        </p:nvSpPr>
        <p:spPr>
          <a:xfrm>
            <a:off x="4885281" y="3028297"/>
            <a:ext cx="2409176" cy="726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Registrar nova </a:t>
            </a:r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ocorrência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D6D6A21-C8EE-4579-8EEC-EB6E8EB6F3AD}"/>
              </a:ext>
            </a:extLst>
          </p:cNvPr>
          <p:cNvSpPr/>
          <p:nvPr/>
        </p:nvSpPr>
        <p:spPr>
          <a:xfrm>
            <a:off x="4885281" y="4054578"/>
            <a:ext cx="2409176" cy="726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Atualizar</a:t>
            </a:r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 dados </a:t>
            </a:r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pessoais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38091DF-260C-4F81-8518-80C4F0AD6F26}"/>
              </a:ext>
            </a:extLst>
          </p:cNvPr>
          <p:cNvCxnSpPr>
            <a:cxnSpLocks/>
          </p:cNvCxnSpPr>
          <p:nvPr/>
        </p:nvCxnSpPr>
        <p:spPr>
          <a:xfrm flipH="1">
            <a:off x="7874493" y="3329210"/>
            <a:ext cx="949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DA7FE6-CDA0-4D32-90F4-E027D0EADA9D}"/>
              </a:ext>
            </a:extLst>
          </p:cNvPr>
          <p:cNvSpPr txBox="1"/>
          <p:nvPr/>
        </p:nvSpPr>
        <p:spPr>
          <a:xfrm>
            <a:off x="8953051" y="3040669"/>
            <a:ext cx="1274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Acesso a tela de cadastro de ocorrências (próximo slide)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71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40023" y="429760"/>
            <a:ext cx="3311954" cy="5998479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D895162-1DC0-4113-AD5A-56B6FD4150C0}"/>
              </a:ext>
            </a:extLst>
          </p:cNvPr>
          <p:cNvSpPr/>
          <p:nvPr/>
        </p:nvSpPr>
        <p:spPr>
          <a:xfrm>
            <a:off x="4791941" y="1570649"/>
            <a:ext cx="1030263" cy="261994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Categoria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88D515-4C89-4D7C-8BF5-ADD9AA8BB2DD}"/>
              </a:ext>
            </a:extLst>
          </p:cNvPr>
          <p:cNvSpPr txBox="1"/>
          <p:nvPr/>
        </p:nvSpPr>
        <p:spPr>
          <a:xfrm>
            <a:off x="8451545" y="801400"/>
            <a:ext cx="1473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Asfalto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Coleta de lixo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Iluminação pública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Parques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3F07D04-ABC4-4833-8ED6-12395C6264EC}"/>
              </a:ext>
            </a:extLst>
          </p:cNvPr>
          <p:cNvGrpSpPr/>
          <p:nvPr/>
        </p:nvGrpSpPr>
        <p:grpSpPr>
          <a:xfrm>
            <a:off x="5850384" y="1331651"/>
            <a:ext cx="2512381" cy="500992"/>
            <a:chOff x="5850384" y="1331651"/>
            <a:chExt cx="2512381" cy="50099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F3FA2568-BBC3-4C46-9E2B-EB1D1DBC8F7C}"/>
                </a:ext>
              </a:extLst>
            </p:cNvPr>
            <p:cNvSpPr/>
            <p:nvPr/>
          </p:nvSpPr>
          <p:spPr>
            <a:xfrm>
              <a:off x="5850384" y="1570649"/>
              <a:ext cx="1411550" cy="261994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accent2">
                      <a:lumMod val="75000"/>
                    </a:schemeClr>
                  </a:solidFill>
                </a:rPr>
                <a:t>&lt;&lt;selecione&gt;&gt;</a:t>
              </a:r>
            </a:p>
          </p:txBody>
        </p:sp>
        <p:pic>
          <p:nvPicPr>
            <p:cNvPr id="5" name="Gráfico 4" descr="Seta para Baixo">
              <a:extLst>
                <a:ext uri="{FF2B5EF4-FFF2-40B4-BE49-F238E27FC236}">
                  <a16:creationId xmlns:a16="http://schemas.microsoft.com/office/drawing/2014/main" id="{F4F6D525-693B-45C5-BCDA-8F15CAD63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71015" y="1636318"/>
              <a:ext cx="130656" cy="130656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148C1E9-367E-4A1F-A803-74B0EFFDCD61}"/>
                </a:ext>
              </a:extLst>
            </p:cNvPr>
            <p:cNvCxnSpPr/>
            <p:nvPr/>
          </p:nvCxnSpPr>
          <p:spPr>
            <a:xfrm>
              <a:off x="7004482" y="1570649"/>
              <a:ext cx="0" cy="2619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BBAB0EBA-B2F2-48E3-855C-F39A6A49D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493" y="1331651"/>
              <a:ext cx="1022272" cy="369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8ACDBB-A9E0-475A-A072-4FE1DB38EBA3}"/>
              </a:ext>
            </a:extLst>
          </p:cNvPr>
          <p:cNvSpPr txBox="1"/>
          <p:nvPr/>
        </p:nvSpPr>
        <p:spPr>
          <a:xfrm>
            <a:off x="10280343" y="429760"/>
            <a:ext cx="1225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*Conforme cadastro no web admin</a:t>
            </a: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FA81591-5FC2-46B6-B90F-5B34E41655E2}"/>
              </a:ext>
            </a:extLst>
          </p:cNvPr>
          <p:cNvCxnSpPr>
            <a:cxnSpLocks/>
          </p:cNvCxnSpPr>
          <p:nvPr/>
        </p:nvCxnSpPr>
        <p:spPr>
          <a:xfrm flipV="1">
            <a:off x="9531396" y="668878"/>
            <a:ext cx="688689" cy="25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94F4204-994F-4896-8B66-744FDE33C8E1}"/>
              </a:ext>
            </a:extLst>
          </p:cNvPr>
          <p:cNvSpPr/>
          <p:nvPr/>
        </p:nvSpPr>
        <p:spPr>
          <a:xfrm>
            <a:off x="4791941" y="2067793"/>
            <a:ext cx="1030263" cy="261994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Mensagem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4CED93F-96D0-4147-98B6-82D05D55FEB2}"/>
              </a:ext>
            </a:extLst>
          </p:cNvPr>
          <p:cNvSpPr/>
          <p:nvPr/>
        </p:nvSpPr>
        <p:spPr>
          <a:xfrm>
            <a:off x="4889311" y="2396791"/>
            <a:ext cx="2372624" cy="13762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2 postes sem iluminação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8B85BD2-A659-4B09-8B4D-24CBFFFB59A3}"/>
              </a:ext>
            </a:extLst>
          </p:cNvPr>
          <p:cNvSpPr/>
          <p:nvPr/>
        </p:nvSpPr>
        <p:spPr>
          <a:xfrm>
            <a:off x="4791941" y="3979023"/>
            <a:ext cx="1030263" cy="261994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Endereço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5AB72A-3717-46EC-B063-4CBE6C1C53AA}"/>
              </a:ext>
            </a:extLst>
          </p:cNvPr>
          <p:cNvSpPr/>
          <p:nvPr/>
        </p:nvSpPr>
        <p:spPr>
          <a:xfrm>
            <a:off x="4889311" y="4337158"/>
            <a:ext cx="2372624" cy="5550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Rua patrocínio, nº4, cep 74310315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28B6C4A-AB0B-4815-97C6-74233C159AD1}"/>
              </a:ext>
            </a:extLst>
          </p:cNvPr>
          <p:cNvSpPr txBox="1"/>
          <p:nvPr/>
        </p:nvSpPr>
        <p:spPr>
          <a:xfrm>
            <a:off x="8362765" y="4194187"/>
            <a:ext cx="22009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Permitir localização atual ou inserção de endereço manualmente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FEBDEA5-4A96-44D2-80BC-A5C5476D2A7A}"/>
              </a:ext>
            </a:extLst>
          </p:cNvPr>
          <p:cNvCxnSpPr>
            <a:cxnSpLocks/>
          </p:cNvCxnSpPr>
          <p:nvPr/>
        </p:nvCxnSpPr>
        <p:spPr>
          <a:xfrm flipV="1">
            <a:off x="7340493" y="4321145"/>
            <a:ext cx="1022272" cy="36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96C7146-993D-494A-B4F1-4F190669E351}"/>
              </a:ext>
            </a:extLst>
          </p:cNvPr>
          <p:cNvSpPr/>
          <p:nvPr/>
        </p:nvSpPr>
        <p:spPr>
          <a:xfrm>
            <a:off x="4864509" y="5194449"/>
            <a:ext cx="1171550" cy="382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Cancelar</a:t>
            </a:r>
            <a:endParaRPr lang="pt-BR" sz="3199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CAC86EC-D164-491C-9415-FF4DC3089F0F}"/>
              </a:ext>
            </a:extLst>
          </p:cNvPr>
          <p:cNvSpPr/>
          <p:nvPr/>
        </p:nvSpPr>
        <p:spPr>
          <a:xfrm>
            <a:off x="6155945" y="5194449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Confirmar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25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33892" y="429762"/>
            <a:ext cx="3311954" cy="5998479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952CC3-E767-49AF-90EE-020D25330EB8}"/>
              </a:ext>
            </a:extLst>
          </p:cNvPr>
          <p:cNvSpPr/>
          <p:nvPr/>
        </p:nvSpPr>
        <p:spPr>
          <a:xfrm>
            <a:off x="4885281" y="1998487"/>
            <a:ext cx="2409176" cy="726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Acompanhar</a:t>
            </a:r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ocorrência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5043D88-07B3-40C0-BDBA-19EFA3461B0B}"/>
              </a:ext>
            </a:extLst>
          </p:cNvPr>
          <p:cNvSpPr/>
          <p:nvPr/>
        </p:nvSpPr>
        <p:spPr>
          <a:xfrm>
            <a:off x="4885281" y="3028297"/>
            <a:ext cx="2409176" cy="726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Registrar nova </a:t>
            </a:r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ocorrência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D6D6A21-C8EE-4579-8EEC-EB6E8EB6F3AD}"/>
              </a:ext>
            </a:extLst>
          </p:cNvPr>
          <p:cNvSpPr/>
          <p:nvPr/>
        </p:nvSpPr>
        <p:spPr>
          <a:xfrm>
            <a:off x="4885281" y="4054578"/>
            <a:ext cx="2409176" cy="7269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Atualizar</a:t>
            </a:r>
            <a:r>
              <a:rPr lang="en-US" sz="1422" dirty="0">
                <a:solidFill>
                  <a:schemeClr val="bg1"/>
                </a:solidFill>
                <a:latin typeface="Bahnschrift Light" panose="020B0502040204020203" pitchFamily="34" charset="0"/>
              </a:rPr>
              <a:t> dados </a:t>
            </a:r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pessoais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38091DF-260C-4F81-8518-80C4F0AD6F26}"/>
              </a:ext>
            </a:extLst>
          </p:cNvPr>
          <p:cNvCxnSpPr>
            <a:cxnSpLocks/>
          </p:cNvCxnSpPr>
          <p:nvPr/>
        </p:nvCxnSpPr>
        <p:spPr>
          <a:xfrm flipH="1">
            <a:off x="7874493" y="2361544"/>
            <a:ext cx="949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DA7FE6-CDA0-4D32-90F4-E027D0EADA9D}"/>
              </a:ext>
            </a:extLst>
          </p:cNvPr>
          <p:cNvSpPr txBox="1"/>
          <p:nvPr/>
        </p:nvSpPr>
        <p:spPr>
          <a:xfrm>
            <a:off x="8953051" y="2073003"/>
            <a:ext cx="1274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Acesso a tela de acompanhamento de ocorrências (próximo slide)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90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2DC19A8-AD1A-4B73-A762-557C6C55A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483"/>
          <a:stretch/>
        </p:blipFill>
        <p:spPr>
          <a:xfrm>
            <a:off x="4440023" y="429760"/>
            <a:ext cx="3311954" cy="5998479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3FA2568-BBC3-4C46-9E2B-EB1D1DBC8F7C}"/>
              </a:ext>
            </a:extLst>
          </p:cNvPr>
          <p:cNvSpPr/>
          <p:nvPr/>
        </p:nvSpPr>
        <p:spPr>
          <a:xfrm>
            <a:off x="5850384" y="1570649"/>
            <a:ext cx="1411550" cy="2619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&lt;&lt;selecione&gt;&gt;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D895162-1DC0-4113-AD5A-56B6FD4150C0}"/>
              </a:ext>
            </a:extLst>
          </p:cNvPr>
          <p:cNvSpPr/>
          <p:nvPr/>
        </p:nvSpPr>
        <p:spPr>
          <a:xfrm>
            <a:off x="4791941" y="1570649"/>
            <a:ext cx="1058441" cy="291131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Ocorrências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Gráfico 4" descr="Seta para Baixo">
            <a:extLst>
              <a:ext uri="{FF2B5EF4-FFF2-40B4-BE49-F238E27FC236}">
                <a16:creationId xmlns:a16="http://schemas.microsoft.com/office/drawing/2014/main" id="{F4F6D525-693B-45C5-BCDA-8F15CAD63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1015" y="1636318"/>
            <a:ext cx="130656" cy="13065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148C1E9-367E-4A1F-A803-74B0EFFDCD61}"/>
              </a:ext>
            </a:extLst>
          </p:cNvPr>
          <p:cNvCxnSpPr/>
          <p:nvPr/>
        </p:nvCxnSpPr>
        <p:spPr>
          <a:xfrm>
            <a:off x="7004482" y="1570649"/>
            <a:ext cx="0" cy="2619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88D515-4C89-4D7C-8BF5-ADD9AA8BB2DD}"/>
              </a:ext>
            </a:extLst>
          </p:cNvPr>
          <p:cNvSpPr txBox="1"/>
          <p:nvPr/>
        </p:nvSpPr>
        <p:spPr>
          <a:xfrm>
            <a:off x="8494594" y="962319"/>
            <a:ext cx="1251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Filtro por usuário (ocorrências registradas pelo usuário logado)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BAB0EBA-B2F2-48E3-855C-F39A6A49DAD4}"/>
              </a:ext>
            </a:extLst>
          </p:cNvPr>
          <p:cNvCxnSpPr>
            <a:cxnSpLocks/>
          </p:cNvCxnSpPr>
          <p:nvPr/>
        </p:nvCxnSpPr>
        <p:spPr>
          <a:xfrm flipV="1">
            <a:off x="7340493" y="1331651"/>
            <a:ext cx="1022272" cy="36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94F4204-994F-4896-8B66-744FDE33C8E1}"/>
              </a:ext>
            </a:extLst>
          </p:cNvPr>
          <p:cNvSpPr/>
          <p:nvPr/>
        </p:nvSpPr>
        <p:spPr>
          <a:xfrm>
            <a:off x="4791941" y="2067793"/>
            <a:ext cx="1599981" cy="261994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Log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Ocorrência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4CED93F-96D0-4147-98B6-82D05D55FEB2}"/>
              </a:ext>
            </a:extLst>
          </p:cNvPr>
          <p:cNvSpPr/>
          <p:nvPr/>
        </p:nvSpPr>
        <p:spPr>
          <a:xfrm>
            <a:off x="4889311" y="2396791"/>
            <a:ext cx="2181703" cy="13762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050" b="1" i="1" dirty="0">
              <a:solidFill>
                <a:schemeClr val="tx1"/>
              </a:solidFill>
            </a:endParaRPr>
          </a:p>
          <a:p>
            <a:endParaRPr lang="pt-BR" sz="1050" b="1" i="1" dirty="0">
              <a:solidFill>
                <a:schemeClr val="tx1"/>
              </a:solidFill>
            </a:endParaRPr>
          </a:p>
          <a:p>
            <a:r>
              <a:rPr lang="pt-BR" sz="1050" b="1" i="1" dirty="0">
                <a:solidFill>
                  <a:schemeClr val="tx1"/>
                </a:solidFill>
              </a:rPr>
              <a:t>&lt;usuário&gt; </a:t>
            </a:r>
            <a:r>
              <a:rPr lang="pt-BR" sz="1200" dirty="0">
                <a:solidFill>
                  <a:schemeClr val="tx1"/>
                </a:solidFill>
              </a:rPr>
              <a:t>2 postes sem iluminação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000" b="1" i="1" dirty="0">
                <a:solidFill>
                  <a:schemeClr val="tx1"/>
                </a:solidFill>
              </a:rPr>
              <a:t>&lt;prefeitura&gt; </a:t>
            </a:r>
            <a:r>
              <a:rPr lang="pt-BR" sz="1200" dirty="0">
                <a:solidFill>
                  <a:schemeClr val="tx1"/>
                </a:solidFill>
              </a:rPr>
              <a:t>troca de lâmpadas previstas para dia 26/09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8B85BD2-A659-4B09-8B4D-24CBFFFB59A3}"/>
              </a:ext>
            </a:extLst>
          </p:cNvPr>
          <p:cNvSpPr/>
          <p:nvPr/>
        </p:nvSpPr>
        <p:spPr>
          <a:xfrm>
            <a:off x="4791941" y="3979023"/>
            <a:ext cx="1030263" cy="261994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Endereço</a:t>
            </a:r>
            <a:endParaRPr lang="pt-BR" sz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5AB72A-3717-46EC-B063-4CBE6C1C53AA}"/>
              </a:ext>
            </a:extLst>
          </p:cNvPr>
          <p:cNvSpPr/>
          <p:nvPr/>
        </p:nvSpPr>
        <p:spPr>
          <a:xfrm>
            <a:off x="4889311" y="4337158"/>
            <a:ext cx="2372624" cy="5550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Rua patrocínio, nº4, cep 74310315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96C7146-993D-494A-B4F1-4F190669E351}"/>
              </a:ext>
            </a:extLst>
          </p:cNvPr>
          <p:cNvSpPr/>
          <p:nvPr/>
        </p:nvSpPr>
        <p:spPr>
          <a:xfrm>
            <a:off x="4864509" y="5194449"/>
            <a:ext cx="1171550" cy="382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Pendente</a:t>
            </a:r>
            <a:endParaRPr lang="pt-BR" sz="3199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CAC86EC-D164-491C-9415-FF4DC3089F0F}"/>
              </a:ext>
            </a:extLst>
          </p:cNvPr>
          <p:cNvSpPr/>
          <p:nvPr/>
        </p:nvSpPr>
        <p:spPr>
          <a:xfrm>
            <a:off x="6155945" y="5194449"/>
            <a:ext cx="1171550" cy="3828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2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Resolvido</a:t>
            </a:r>
            <a:endParaRPr lang="pt-BR" sz="3199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4FCA5AE-2B81-49C1-85C1-774011CD93CE}"/>
              </a:ext>
            </a:extLst>
          </p:cNvPr>
          <p:cNvSpPr/>
          <p:nvPr/>
        </p:nvSpPr>
        <p:spPr>
          <a:xfrm>
            <a:off x="7071014" y="2396791"/>
            <a:ext cx="190920" cy="13762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áfico 27" descr="Seta para Baixo">
            <a:extLst>
              <a:ext uri="{FF2B5EF4-FFF2-40B4-BE49-F238E27FC236}">
                <a16:creationId xmlns:a16="http://schemas.microsoft.com/office/drawing/2014/main" id="{AF3F8C35-8326-402F-8178-B6B1EDC28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2295" y="3561111"/>
            <a:ext cx="130656" cy="130656"/>
          </a:xfrm>
          <a:prstGeom prst="rect">
            <a:avLst/>
          </a:prstGeom>
        </p:spPr>
      </p:pic>
      <p:pic>
        <p:nvPicPr>
          <p:cNvPr id="30" name="Gráfico 29" descr="Seta para Baixo">
            <a:extLst>
              <a:ext uri="{FF2B5EF4-FFF2-40B4-BE49-F238E27FC236}">
                <a16:creationId xmlns:a16="http://schemas.microsoft.com/office/drawing/2014/main" id="{DC83BAB4-B76D-4BA5-A7AA-1626BC25A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7093924" y="2481007"/>
            <a:ext cx="145100" cy="14510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A83BAA4-27C8-4F46-81DC-07014F8C76A1}"/>
              </a:ext>
            </a:extLst>
          </p:cNvPr>
          <p:cNvCxnSpPr/>
          <p:nvPr/>
        </p:nvCxnSpPr>
        <p:spPr>
          <a:xfrm>
            <a:off x="7071014" y="2670497"/>
            <a:ext cx="19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4B200F1-4EF8-499B-B522-1E09A3877B41}"/>
              </a:ext>
            </a:extLst>
          </p:cNvPr>
          <p:cNvCxnSpPr/>
          <p:nvPr/>
        </p:nvCxnSpPr>
        <p:spPr>
          <a:xfrm>
            <a:off x="7071014" y="3469491"/>
            <a:ext cx="19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56BD869-3A33-4F28-89EC-E5551D5CE73D}"/>
              </a:ext>
            </a:extLst>
          </p:cNvPr>
          <p:cNvSpPr txBox="1"/>
          <p:nvPr/>
        </p:nvSpPr>
        <p:spPr>
          <a:xfrm>
            <a:off x="8494594" y="2561798"/>
            <a:ext cx="14390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Registro da interação entre usuário e prefeitura</a:t>
            </a:r>
            <a:endParaRPr lang="pt-BR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4466BDC-11D2-40BE-B819-A307B51D79BF}"/>
              </a:ext>
            </a:extLst>
          </p:cNvPr>
          <p:cNvCxnSpPr>
            <a:cxnSpLocks/>
          </p:cNvCxnSpPr>
          <p:nvPr/>
        </p:nvCxnSpPr>
        <p:spPr>
          <a:xfrm flipV="1">
            <a:off x="7340493" y="2850339"/>
            <a:ext cx="1022272" cy="36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C07980C-7F10-4EB1-AD03-A019D21C88EE}"/>
              </a:ext>
            </a:extLst>
          </p:cNvPr>
          <p:cNvSpPr txBox="1"/>
          <p:nvPr/>
        </p:nvSpPr>
        <p:spPr>
          <a:xfrm>
            <a:off x="8494594" y="4880654"/>
            <a:ext cx="14390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Feedback usuário</a:t>
            </a:r>
            <a:endParaRPr lang="pt-BR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A6110AA-16B6-4229-813C-96150187722A}"/>
              </a:ext>
            </a:extLst>
          </p:cNvPr>
          <p:cNvCxnSpPr>
            <a:cxnSpLocks/>
          </p:cNvCxnSpPr>
          <p:nvPr/>
        </p:nvCxnSpPr>
        <p:spPr>
          <a:xfrm flipV="1">
            <a:off x="7340493" y="5007612"/>
            <a:ext cx="1022272" cy="36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17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1303</Words>
  <Application>Microsoft Office PowerPoint</Application>
  <PresentationFormat>Widescreen</PresentationFormat>
  <Paragraphs>467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Bahnschrift Light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iFlor</dc:title>
  <dc:creator>Marcos Job Dias Lima</dc:creator>
  <cp:lastModifiedBy>Marcos Job Dias Lima</cp:lastModifiedBy>
  <cp:revision>52</cp:revision>
  <dcterms:created xsi:type="dcterms:W3CDTF">2019-10-16T15:40:13Z</dcterms:created>
  <dcterms:modified xsi:type="dcterms:W3CDTF">2020-10-09T01:32:27Z</dcterms:modified>
</cp:coreProperties>
</file>