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1" r:id="rId3"/>
    <p:sldId id="257" r:id="rId4"/>
    <p:sldId id="261" r:id="rId5"/>
    <p:sldId id="279" r:id="rId6"/>
    <p:sldId id="280" r:id="rId7"/>
    <p:sldId id="274" r:id="rId8"/>
    <p:sldId id="275" r:id="rId9"/>
    <p:sldId id="262" r:id="rId10"/>
    <p:sldId id="264" r:id="rId11"/>
    <p:sldId id="277" r:id="rId12"/>
    <p:sldId id="263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9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A451B-9D6C-4D04-B08B-0F1488788ED4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B6DA2-9E23-4C36-A107-24A58886E4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47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1F0-7C65-4764-8B05-FF07C4B8FD8D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20C31F0-7C65-4764-8B05-FF07C4B8FD8D}" type="datetimeFigureOut">
              <a:rPr lang="pt-BR" smtClean="0"/>
              <a:t>04/08/2017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8CD106D-D6CB-405D-8559-510400519BE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katiaaforville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smtClean="0"/>
              <a:t>Relações humanas no trabalho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Katia </a:t>
            </a:r>
            <a:r>
              <a:rPr lang="pt-BR" dirty="0" err="1" smtClean="0"/>
              <a:t>aline</a:t>
            </a:r>
            <a:r>
              <a:rPr lang="pt-BR" dirty="0" smtClean="0"/>
              <a:t> </a:t>
            </a:r>
            <a:r>
              <a:rPr lang="pt-BR" dirty="0" err="1" smtClean="0"/>
              <a:t>Forville</a:t>
            </a:r>
            <a:r>
              <a:rPr lang="pt-BR" dirty="0" smtClean="0"/>
              <a:t> de </a:t>
            </a:r>
            <a:r>
              <a:rPr lang="pt-BR" dirty="0" err="1" smtClean="0"/>
              <a:t>andrade</a:t>
            </a:r>
            <a:r>
              <a:rPr lang="pt-BR" dirty="0" smtClean="0"/>
              <a:t> Oliveira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1389"/>
            <a:ext cx="2363787" cy="473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 rot="19113633">
            <a:off x="1754675" y="3365705"/>
            <a:ext cx="4747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40 horas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6159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84556"/>
          </a:xfrm>
        </p:spPr>
        <p:txBody>
          <a:bodyPr>
            <a:normAutofit/>
          </a:bodyPr>
          <a:lstStyle/>
          <a:p>
            <a:pPr algn="just"/>
            <a:r>
              <a:rPr lang="pt-BR" sz="2000" b="0" dirty="0" smtClean="0"/>
              <a:t>I – A nota da N1 é resultado de avaliação </a:t>
            </a:r>
            <a:r>
              <a:rPr lang="pt-BR" sz="2000" b="0" dirty="0"/>
              <a:t>continuada com atividades </a:t>
            </a:r>
            <a:r>
              <a:rPr lang="pt-BR" sz="2000" b="0" dirty="0" smtClean="0"/>
              <a:t>diversas, com aplicação </a:t>
            </a:r>
            <a:r>
              <a:rPr lang="pt-BR" sz="2000" b="0" dirty="0"/>
              <a:t>de estudo de casos, </a:t>
            </a:r>
            <a:r>
              <a:rPr lang="pt-BR" sz="2000" b="0" dirty="0" smtClean="0"/>
              <a:t>exercícios</a:t>
            </a:r>
            <a:r>
              <a:rPr lang="pt-BR" sz="2000" b="0" dirty="0"/>
              <a:t> </a:t>
            </a:r>
            <a:r>
              <a:rPr lang="pt-BR" sz="2000" b="0" dirty="0" smtClean="0"/>
              <a:t>com questões estilo ENADE, leitura de artigos, elaboração de textos, pesquisa, </a:t>
            </a:r>
            <a:r>
              <a:rPr lang="pt-BR" sz="2000" b="0" dirty="0"/>
              <a:t>apresentação de  </a:t>
            </a:r>
            <a:r>
              <a:rPr lang="pt-BR" sz="2000" b="0" dirty="0" smtClean="0"/>
              <a:t>seminários, debates etc.</a:t>
            </a:r>
          </a:p>
          <a:p>
            <a:pPr algn="just"/>
            <a:r>
              <a:rPr lang="pt-BR" sz="2000" b="0" dirty="0" smtClean="0"/>
              <a:t>II – A nota de N2 é </a:t>
            </a:r>
            <a:r>
              <a:rPr lang="pt-BR" sz="2000" b="0" dirty="0"/>
              <a:t>resultado de avaliação continuada com atividades diversas, </a:t>
            </a:r>
            <a:r>
              <a:rPr lang="pt-BR" sz="2000" b="0" dirty="0" smtClean="0"/>
              <a:t>incluindo prova escrita objetiva/discursiva.</a:t>
            </a:r>
          </a:p>
          <a:p>
            <a:pPr algn="just"/>
            <a:r>
              <a:rPr lang="pt-BR" sz="2000" b="0" dirty="0" smtClean="0"/>
              <a:t>III – A nota da NT é resultado da avaliação interdisciplinar (40%) e a apresentação final do Projeto Integrador (60%).</a:t>
            </a:r>
            <a:endParaRPr lang="pt-BR" sz="2000" b="0" dirty="0"/>
          </a:p>
          <a:p>
            <a:pPr algn="just"/>
            <a:endParaRPr lang="pt-BR" sz="2400" dirty="0" smtClean="0"/>
          </a:p>
          <a:p>
            <a:pPr algn="just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572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Avaliativos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dirty="0" smtClean="0"/>
              <a:t> </a:t>
            </a:r>
            <a:r>
              <a:rPr lang="pt-BR" sz="2400" b="0" dirty="0" smtClean="0"/>
              <a:t>I- Iniciativa diante das propostas;</a:t>
            </a:r>
          </a:p>
          <a:p>
            <a:r>
              <a:rPr lang="pt-BR" sz="2400" b="0" dirty="0" smtClean="0"/>
              <a:t>II- Cumprimento às atividades propostas;</a:t>
            </a:r>
          </a:p>
          <a:p>
            <a:r>
              <a:rPr lang="pt-BR" sz="2400" b="0" dirty="0" smtClean="0"/>
              <a:t>III- Participação efetiva no trabalho em equipe.</a:t>
            </a:r>
            <a:endParaRPr lang="pt-BR" sz="2400" b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64904"/>
            <a:ext cx="4438295" cy="24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8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 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5773346"/>
              </p:ext>
            </p:extLst>
          </p:nvPr>
        </p:nvGraphicFramePr>
        <p:xfrm>
          <a:off x="467544" y="1196752"/>
          <a:ext cx="8352928" cy="37444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52928"/>
              </a:tblGrid>
              <a:tr h="3744416">
                <a:tc>
                  <a:txBody>
                    <a:bodyPr/>
                    <a:lstStyle/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400" b="1" u="sng" dirty="0" smtClean="0">
                          <a:effectLst/>
                        </a:rPr>
                        <a:t>Básica </a:t>
                      </a: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 b="0" u="none" dirty="0" smtClean="0">
                          <a:effectLst/>
                        </a:rPr>
                        <a:t>CHIAVENATO, Idalberto.</a:t>
                      </a:r>
                      <a:r>
                        <a:rPr lang="pt-BR" sz="1800" b="0" u="none" baseline="0" dirty="0" smtClean="0">
                          <a:effectLst/>
                        </a:rPr>
                        <a:t> </a:t>
                      </a:r>
                      <a:r>
                        <a:rPr lang="pt-BR" sz="1800" b="1" u="none" dirty="0" smtClean="0">
                          <a:effectLst/>
                        </a:rPr>
                        <a:t>Teoria, processo e prática</a:t>
                      </a:r>
                      <a:r>
                        <a:rPr lang="pt-BR" sz="1800" b="0" u="none" dirty="0" smtClean="0">
                          <a:effectLst/>
                        </a:rPr>
                        <a:t>. 4 ed. Campus Rio de Janeiro,2006.</a:t>
                      </a: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 b="0" u="none" dirty="0" smtClean="0">
                          <a:effectLst/>
                        </a:rPr>
                        <a:t>DEGEN, R. </a:t>
                      </a:r>
                      <a:r>
                        <a:rPr lang="pt-BR" sz="1800" b="1" u="none" dirty="0" smtClean="0">
                          <a:effectLst/>
                        </a:rPr>
                        <a:t>J.O empreendedor</a:t>
                      </a:r>
                      <a:r>
                        <a:rPr lang="pt-BR" sz="1800" b="0" u="none" dirty="0" smtClean="0">
                          <a:effectLst/>
                        </a:rPr>
                        <a:t>. 1.ed.São Paulo. Atlas, 2001.</a:t>
                      </a: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800" b="0" u="none" dirty="0" smtClean="0">
                          <a:effectLst/>
                        </a:rPr>
                        <a:t>MAXIMIANO, A.C.A.. </a:t>
                      </a:r>
                      <a:r>
                        <a:rPr lang="pt-BR" sz="1800" b="1" u="none" dirty="0" smtClean="0">
                          <a:effectLst/>
                        </a:rPr>
                        <a:t>Administração para empreendedores</a:t>
                      </a:r>
                      <a:r>
                        <a:rPr lang="pt-BR" sz="1800" b="0" u="none" dirty="0" smtClean="0">
                          <a:effectLst/>
                        </a:rPr>
                        <a:t>: fundamentos da criação e a gestão de novos negócios.1ed.Prentice Hall,2006.</a:t>
                      </a:r>
                    </a:p>
                    <a:p>
                      <a:pPr algn="jus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pt-BR" sz="1800" b="1" u="sng" dirty="0">
                        <a:effectLst/>
                      </a:endParaRPr>
                    </a:p>
                  </a:txBody>
                  <a:tcPr marL="43505" marR="43505" marT="0" marB="0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8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Mini currículo DA PROFESSORA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2400" dirty="0"/>
              <a:t>Mestre em Ecologia e Produção Sustentável, Especialista em Marketing, Licenciada em Ciências Biológicas e Bacharel em Turismo</a:t>
            </a:r>
            <a:r>
              <a:rPr lang="pt-BR" sz="2400" dirty="0" smtClean="0"/>
              <a:t>.</a:t>
            </a:r>
          </a:p>
          <a:p>
            <a:pPr marL="0" indent="0" algn="just"/>
            <a:endParaRPr lang="pt-BR" sz="2400" dirty="0"/>
          </a:p>
          <a:p>
            <a:pPr algn="just">
              <a:buFont typeface="Arial" pitchFamily="34" charset="0"/>
              <a:buChar char="•"/>
            </a:pPr>
            <a:r>
              <a:rPr lang="pt-BR" sz="2400" dirty="0" smtClean="0">
                <a:hlinkClick r:id="rId2"/>
              </a:rPr>
              <a:t>katiaaforville@gmail.com</a:t>
            </a:r>
            <a:endParaRPr lang="pt-BR" sz="2400" dirty="0" smtClean="0"/>
          </a:p>
          <a:p>
            <a:pPr marL="0" indent="0" algn="just"/>
            <a:endParaRPr lang="pt-BR" sz="2400" dirty="0" smtClean="0"/>
          </a:p>
          <a:p>
            <a:pPr algn="just">
              <a:buFont typeface="Arial" pitchFamily="34" charset="0"/>
              <a:buChar char="•"/>
            </a:pPr>
            <a:r>
              <a:rPr lang="pt-BR" sz="2400" dirty="0" smtClean="0"/>
              <a:t>98161-1661</a:t>
            </a:r>
            <a:endParaRPr lang="pt-BR" sz="2400" dirty="0"/>
          </a:p>
        </p:txBody>
      </p:sp>
      <p:pic>
        <p:nvPicPr>
          <p:cNvPr id="1026" name="Picture 2" descr="http://ts4.mm.bing.net/th?id=H.4875351768564551&amp;w=250&amp;h=155&amp;c=7&amp;rs=1&amp;pid=1.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5029412"/>
            <a:ext cx="2915816" cy="180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94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Relações humanas no trabalho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27584" y="1484784"/>
            <a:ext cx="4181088" cy="1512168"/>
          </a:xfrm>
        </p:spPr>
        <p:txBody>
          <a:bodyPr>
            <a:noAutofit/>
          </a:bodyPr>
          <a:lstStyle/>
          <a:p>
            <a:pPr marL="0" indent="0" algn="just"/>
            <a:r>
              <a:rPr lang="pt-BR" sz="2400" b="0" dirty="0" smtClean="0"/>
              <a:t>Envolvem as interações </a:t>
            </a:r>
            <a:r>
              <a:rPr lang="pt-BR" sz="2400" b="0" dirty="0"/>
              <a:t>entre duas ou mais </a:t>
            </a:r>
            <a:r>
              <a:rPr lang="pt-BR" sz="2400" b="0" dirty="0" smtClean="0"/>
              <a:t>pessoas.  Estas dependem das competências </a:t>
            </a:r>
            <a:r>
              <a:rPr lang="pt-BR" sz="2400" b="0" dirty="0"/>
              <a:t>intrapessoal e </a:t>
            </a:r>
            <a:r>
              <a:rPr lang="pt-BR" sz="2400" b="0" dirty="0" smtClean="0"/>
              <a:t>interpessoal, e claro do clima organizacional.</a:t>
            </a:r>
            <a:endParaRPr lang="pt-BR" sz="2400" b="0" dirty="0"/>
          </a:p>
        </p:txBody>
      </p:sp>
      <p:sp>
        <p:nvSpPr>
          <p:cNvPr id="4" name="Retângulo 3"/>
          <p:cNvSpPr/>
          <p:nvPr/>
        </p:nvSpPr>
        <p:spPr>
          <a:xfrm>
            <a:off x="2032498" y="5085184"/>
            <a:ext cx="7111502" cy="177281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dirty="0"/>
              <a:t>Competência intrapessoal </a:t>
            </a:r>
            <a:r>
              <a:rPr lang="pt-BR" dirty="0" smtClean="0"/>
              <a:t>- dialogo </a:t>
            </a:r>
            <a:r>
              <a:rPr lang="pt-BR" dirty="0"/>
              <a:t>interno, conhecendo, percebendo e identificando as crenças, atitudes, sentimentos, valores pessoais, entre </a:t>
            </a:r>
            <a:r>
              <a:rPr lang="pt-BR" dirty="0" smtClean="0"/>
              <a:t>outras;</a:t>
            </a:r>
          </a:p>
          <a:p>
            <a:pPr algn="just"/>
            <a:r>
              <a:rPr lang="pt-BR" dirty="0" smtClean="0"/>
              <a:t>Competência interpessoal - capacidade de interagir com outras  </a:t>
            </a:r>
            <a:r>
              <a:rPr lang="pt-BR" dirty="0"/>
              <a:t>pessoas, é a habilidade de lidar eficazmente com </a:t>
            </a:r>
            <a:r>
              <a:rPr lang="pt-BR" dirty="0" smtClean="0"/>
              <a:t>elas.</a:t>
            </a:r>
            <a:endParaRPr lang="pt-BR" dirty="0"/>
          </a:p>
        </p:txBody>
      </p:sp>
      <p:pic>
        <p:nvPicPr>
          <p:cNvPr id="2050" name="Picture 2" descr="Resultado de imagem para o que é relações humanas no trabal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3" y="1412776"/>
            <a:ext cx="3761829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881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do componente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743130"/>
              </p:ext>
            </p:extLst>
          </p:nvPr>
        </p:nvGraphicFramePr>
        <p:xfrm>
          <a:off x="251521" y="1122146"/>
          <a:ext cx="3816423" cy="3717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423"/>
              </a:tblGrid>
              <a:tr h="3717349">
                <a:tc>
                  <a:txBody>
                    <a:bodyPr/>
                    <a:lstStyle/>
                    <a:p>
                      <a:pPr algn="just"/>
                      <a:r>
                        <a:rPr lang="pt-BR" sz="2400" b="1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Desenvolver habilidades e competências nas relações humanas no contexto do trabalho, considerando a comunicação multicultural e a diversidade nas organizações.</a:t>
                      </a:r>
                      <a:endParaRPr lang="pt-BR" sz="2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 descr="Resultado de imagem para o que é relações humanas no trabalh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124744"/>
            <a:ext cx="495300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5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FUNDAMENTOS TÉCNICOS E CIENTÍFICOS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266642"/>
              </p:ext>
            </p:extLst>
          </p:nvPr>
        </p:nvGraphicFramePr>
        <p:xfrm>
          <a:off x="-1" y="2780928"/>
          <a:ext cx="9144000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  <a:gridCol w="3048000"/>
              </a:tblGrid>
              <a:tr h="631537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Capacidades Sociais</a:t>
                      </a:r>
                      <a:endParaRPr lang="pt-B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Capacidades Organizativas</a:t>
                      </a:r>
                      <a:endParaRPr lang="pt-B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Capacidades metodológicas</a:t>
                      </a:r>
                      <a:endParaRPr lang="pt-B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176344">
                <a:tc>
                  <a:txBody>
                    <a:bodyPr/>
                    <a:lstStyle/>
                    <a:p>
                      <a:pPr lvl="0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Reconhecer seu papel como gestor de equipes e processos de trabalho;</a:t>
                      </a:r>
                    </a:p>
                    <a:p>
                      <a:pPr lvl="0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Demonstrar atitudes e posturas éticas nas ações e nas relações profissionais;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Demonstrar espírito colaborativo em atividades coletivas.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Aplicar princípios de organização e planejamento.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Utilizar os métodos, técnicas e boas práticas solicitadas pelo professor nas atividades didáticas, teóricas e práticas;</a:t>
                      </a:r>
                    </a:p>
                    <a:p>
                      <a:pPr lvl="0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Aplicar os princípios e normas de saúde e segurança do trabalho e preservação ambiental;</a:t>
                      </a:r>
                    </a:p>
                    <a:p>
                      <a:pPr lvl="0"/>
                      <a:r>
                        <a:rPr lang="pt-BR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Aplicar normas e procedimentos técnicos.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059832" y="1052736"/>
            <a:ext cx="6084168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/>
            <a:r>
              <a:rPr lang="pt-BR" dirty="0"/>
              <a:t>Utilizar os métodos, técnicas e boas práticas solicitadas pelo professor nas atividades didáticas, teóricas e práticas;</a:t>
            </a:r>
          </a:p>
          <a:p>
            <a:pPr lvl="0"/>
            <a:r>
              <a:rPr lang="pt-BR" dirty="0"/>
              <a:t>Aplicar os princípios e normas de saúde e segurança do trabalho e preservação ambiental;</a:t>
            </a:r>
          </a:p>
          <a:p>
            <a:pPr lvl="0"/>
            <a:r>
              <a:rPr lang="pt-BR" dirty="0"/>
              <a:t>Aplicar normas e procedimentos técnicos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6206" y="1022004"/>
            <a:ext cx="3043625" cy="1754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  <a:p>
            <a:r>
              <a:rPr lang="pt-BR" b="1" dirty="0" smtClean="0">
                <a:solidFill>
                  <a:schemeClr val="bg1">
                    <a:lumMod val="50000"/>
                  </a:schemeClr>
                </a:solidFill>
              </a:rPr>
              <a:t>Capacidades Técnicas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179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Conhecimentos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049604"/>
            <a:ext cx="4104456" cy="5808396"/>
          </a:xfrm>
          <a:solidFill>
            <a:schemeClr val="bg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/>
            <a:r>
              <a:rPr lang="pt-BR" sz="1900" b="0" dirty="0"/>
              <a:t>Conceitos básicos sobre relações humanas</a:t>
            </a:r>
            <a:r>
              <a:rPr lang="pt-BR" sz="2500" b="0" dirty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700" b="0" dirty="0"/>
              <a:t>Estudo das Relações Humanas;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700" b="0" dirty="0"/>
              <a:t>Mercado de trabalho e empregabilidade;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700" b="0" dirty="0"/>
              <a:t>Acessibilidade.</a:t>
            </a:r>
          </a:p>
          <a:p>
            <a:pPr marL="0" indent="0"/>
            <a:r>
              <a:rPr lang="pt-BR" sz="2500" b="0" dirty="0"/>
              <a:t> </a:t>
            </a:r>
          </a:p>
          <a:p>
            <a:pPr marL="0" indent="0"/>
            <a:r>
              <a:rPr lang="pt-BR" sz="2200" b="0" dirty="0"/>
              <a:t>Habilidades sociais e competência social no trabalho: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700" b="0" dirty="0"/>
              <a:t>Principais conceitos e aplicações;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700" b="0" dirty="0"/>
              <a:t>A importância das habilidades sociais para o trabalho e para a organização;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700" b="0" dirty="0"/>
              <a:t>A comunicação humana - ruídos e características da comunicação verbal e não verbal;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pt-BR" sz="1700" b="0" dirty="0"/>
              <a:t>Classes de habilidades sociais e sua identificação na atividade profissional</a:t>
            </a:r>
            <a:r>
              <a:rPr lang="pt-BR" sz="2100" b="0" dirty="0"/>
              <a:t>.</a:t>
            </a:r>
          </a:p>
          <a:p>
            <a:r>
              <a:rPr lang="pt-BR" dirty="0"/>
              <a:t> 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716016" y="1049604"/>
            <a:ext cx="4176464" cy="58052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pt-BR" sz="1800" b="0" dirty="0" smtClean="0"/>
              <a:t>Indivíduo, grupo e equipes de trabalho: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 smtClean="0"/>
              <a:t>Diferenças conceituais e implicações para o ambiente organizacional;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 smtClean="0"/>
              <a:t>Percepção e simplificações frequentemente usadas no julgamento das outras pessoas;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 smtClean="0"/>
              <a:t>Valores relativos ao trabalho e sua influência sobre o comprometimento organizacional e a carreira;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 smtClean="0"/>
              <a:t>Trabalho em grupo;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 smtClean="0"/>
              <a:t>Responsabilidades individuais e coletivas.</a:t>
            </a:r>
          </a:p>
          <a:p>
            <a:pPr marL="0" indent="0"/>
            <a:r>
              <a:rPr lang="pt-BR" sz="1800" b="0" dirty="0" smtClean="0"/>
              <a:t>Comunicação multicultural e diversidade nas organizações: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dirty="0" smtClean="0"/>
              <a:t>Transformação nas relações de gênero;  Origem étnico-racial diversa;  Origem cultural diversa;  Orientação sexual diversa;  Opções religiosas diversas;  Pessoas com deficiências.</a:t>
            </a: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310474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0" y="1268413"/>
            <a:ext cx="9144000" cy="558958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200" dirty="0">
                <a:solidFill>
                  <a:schemeClr val="tx2"/>
                </a:solidFill>
              </a:rPr>
              <a:t>		  </a:t>
            </a:r>
            <a:r>
              <a:rPr lang="pt-BR" sz="2400" b="1" dirty="0">
                <a:solidFill>
                  <a:schemeClr val="tx2"/>
                </a:solidFill>
              </a:rPr>
              <a:t>Competência</a:t>
            </a:r>
            <a:endParaRPr lang="pt-BR" b="1" dirty="0">
              <a:solidFill>
                <a:schemeClr val="tx2"/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2"/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dirty="0">
                <a:solidFill>
                  <a:schemeClr val="tx2"/>
                </a:solidFill>
              </a:rPr>
              <a:t> </a:t>
            </a:r>
            <a:r>
              <a:rPr lang="pt-BR" sz="2000" u="sng" dirty="0">
                <a:solidFill>
                  <a:schemeClr val="tx2"/>
                </a:solidFill>
              </a:rPr>
              <a:t>SABER FAZER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u="sng" dirty="0">
                <a:solidFill>
                  <a:schemeClr val="tx2"/>
                </a:solidFill>
              </a:rPr>
              <a:t>ACONTECER</a:t>
            </a:r>
            <a:endParaRPr lang="pt-BR" sz="1400" u="sng" dirty="0">
              <a:solidFill>
                <a:schemeClr val="tx2"/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>
              <a:solidFill>
                <a:schemeClr val="tx2"/>
              </a:solidFill>
            </a:endParaRPr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>
                <a:solidFill>
                  <a:schemeClr val="tx2"/>
                </a:solidFill>
              </a:rPr>
              <a:t>Alcançar metas</a:t>
            </a:r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>
                <a:solidFill>
                  <a:schemeClr val="tx2"/>
                </a:solidFill>
              </a:rPr>
              <a:t>Agregar valor</a:t>
            </a:r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>
                <a:solidFill>
                  <a:schemeClr val="tx2"/>
                </a:solidFill>
              </a:rPr>
              <a:t>Obter excelência</a:t>
            </a:r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dirty="0">
                <a:solidFill>
                  <a:schemeClr val="tx2"/>
                </a:solidFill>
              </a:rPr>
              <a:t>Empreender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pt-BR" dirty="0">
              <a:solidFill>
                <a:schemeClr val="tx2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0" y="1557338"/>
            <a:ext cx="5580063" cy="511175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/>
              <a:t>Habilidade</a:t>
            </a:r>
            <a:endParaRPr lang="pt-BR" sz="1600" b="1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u="sng" dirty="0"/>
              <a:t>SABER FAZER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u="sng" dirty="0"/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1600" dirty="0"/>
              <a:t>Aplicar  o </a:t>
            </a:r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conhecimento</a:t>
            </a:r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pt-BR" sz="1600" dirty="0"/>
              <a:t>Resolver problemas</a:t>
            </a:r>
          </a:p>
          <a:p>
            <a:pPr marL="342900" indent="-342900" algn="r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pt-BR" sz="1600" dirty="0"/>
              <a:t>Criar e inovar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endParaRPr lang="pt-BR" sz="1600" dirty="0"/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437"/>
          </a:xfrm>
        </p:spPr>
        <p:txBody>
          <a:bodyPr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pt-BR" dirty="0" smtClean="0"/>
              <a:t>MAS, O QUE É COMPETÊNCIA?</a:t>
            </a:r>
            <a:endParaRPr lang="pt-BR" dirty="0"/>
          </a:p>
        </p:txBody>
      </p:sp>
      <p:sp>
        <p:nvSpPr>
          <p:cNvPr id="7" name="Elipse 6"/>
          <p:cNvSpPr/>
          <p:nvPr/>
        </p:nvSpPr>
        <p:spPr>
          <a:xfrm>
            <a:off x="-32" y="2349500"/>
            <a:ext cx="2951163" cy="374332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000" b="1" dirty="0"/>
              <a:t>Conhecimento</a:t>
            </a:r>
            <a:endParaRPr lang="pt-BR" sz="1600" b="1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u="sng" dirty="0"/>
              <a:t>SABER</a:t>
            </a:r>
            <a:endParaRPr lang="pt-BR" sz="1600" u="sng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1600" dirty="0"/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1600" dirty="0"/>
              <a:t>Aprender a aprender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1600" dirty="0"/>
              <a:t>Aprender continuamente</a:t>
            </a:r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pt-BR" sz="1600" dirty="0"/>
              <a:t>Aumentar o conhecimento</a:t>
            </a:r>
            <a:endParaRPr lang="pt-BR" dirty="0"/>
          </a:p>
          <a:p>
            <a:pPr marL="342900" indent="-342900" algn="just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843213" y="6381750"/>
            <a:ext cx="3529012" cy="2873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dirty="0"/>
              <a:t>CHIAVENATO, 2004, p.54)</a:t>
            </a:r>
          </a:p>
        </p:txBody>
      </p:sp>
    </p:spTree>
    <p:extLst>
      <p:ext uri="{BB962C8B-B14F-4D97-AF65-F5344CB8AC3E}">
        <p14:creationId xmlns:p14="http://schemas.microsoft.com/office/powerpoint/2010/main" val="414529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xseri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74"/>
            <a:ext cx="5351463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850" y="228601"/>
            <a:ext cx="8439150" cy="9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atin typeface="+mj-lt"/>
                <a:ea typeface="+mj-ea"/>
                <a:cs typeface="+mj-cs"/>
              </a:rPr>
              <a:t>COMPETÊNCIAS,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b="1" dirty="0">
                <a:latin typeface="+mj-lt"/>
                <a:ea typeface="+mj-ea"/>
                <a:cs typeface="+mj-cs"/>
              </a:rPr>
              <a:t>HABILIDADES E CONHECIMENTOS</a:t>
            </a:r>
            <a:endParaRPr lang="pt-B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 descr="PKG83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3663" y="2420938"/>
            <a:ext cx="2459037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Elipse 6"/>
          <p:cNvSpPr/>
          <p:nvPr/>
        </p:nvSpPr>
        <p:spPr>
          <a:xfrm>
            <a:off x="3276600" y="4797425"/>
            <a:ext cx="3959225" cy="187166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COMPETÊNCIA</a:t>
            </a:r>
            <a:endParaRPr lang="pt-B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429256" y="1785926"/>
            <a:ext cx="3333744" cy="5048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HABILIDADE + ATITUDE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Conector de seta reta 8"/>
          <p:cNvCxnSpPr/>
          <p:nvPr/>
        </p:nvCxnSpPr>
        <p:spPr>
          <a:xfrm>
            <a:off x="3428992" y="2071678"/>
            <a:ext cx="1295400" cy="1588"/>
          </a:xfrm>
          <a:prstGeom prst="straightConnector1">
            <a:avLst/>
          </a:prstGeom>
          <a:ln w="152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rot="5400000">
            <a:off x="5183188" y="3392487"/>
            <a:ext cx="1512888" cy="576263"/>
          </a:xfrm>
          <a:prstGeom prst="straightConnector1">
            <a:avLst/>
          </a:prstGeom>
          <a:ln w="152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>
          <a:xfrm>
            <a:off x="500034" y="1785926"/>
            <a:ext cx="2232025" cy="5048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CONHECIMENTO</a:t>
            </a:r>
          </a:p>
        </p:txBody>
      </p:sp>
    </p:spTree>
    <p:extLst>
      <p:ext uri="{BB962C8B-B14F-4D97-AF65-F5344CB8AC3E}">
        <p14:creationId xmlns:p14="http://schemas.microsoft.com/office/powerpoint/2010/main" val="103610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Metodologias de ensino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1285" y="1163520"/>
            <a:ext cx="5428827" cy="3579849"/>
          </a:xfrm>
        </p:spPr>
        <p:txBody>
          <a:bodyPr>
            <a:normAutofit fontScale="92500" lnSpcReduction="10000"/>
          </a:bodyPr>
          <a:lstStyle/>
          <a:p>
            <a:pPr lvl="0" algn="just">
              <a:buFont typeface="Arial" pitchFamily="34" charset="0"/>
              <a:buChar char="•"/>
            </a:pPr>
            <a:r>
              <a:rPr lang="pt-BR" sz="2400" b="0" dirty="0"/>
              <a:t>Aulas teóricas expositivas, utilizando quadro branco e/ou recursos audiovisuais (</a:t>
            </a:r>
            <a:r>
              <a:rPr lang="pt-BR" sz="2400" b="0" dirty="0" err="1" smtClean="0"/>
              <a:t>datashow</a:t>
            </a:r>
            <a:r>
              <a:rPr lang="pt-BR" sz="2400" b="0" dirty="0" smtClean="0"/>
              <a:t> </a:t>
            </a:r>
            <a:r>
              <a:rPr lang="pt-BR" sz="2400" b="0" dirty="0"/>
              <a:t>e outros);</a:t>
            </a:r>
          </a:p>
          <a:p>
            <a:pPr lvl="0" algn="just">
              <a:buFont typeface="Arial" pitchFamily="34" charset="0"/>
              <a:buChar char="•"/>
            </a:pPr>
            <a:r>
              <a:rPr lang="pt-BR" sz="2400" b="0" dirty="0" smtClean="0"/>
              <a:t>Seminários</a:t>
            </a:r>
            <a:r>
              <a:rPr lang="pt-BR" sz="2400" b="0" dirty="0"/>
              <a:t>;</a:t>
            </a:r>
            <a:endParaRPr lang="pt-BR" sz="2400" b="0" dirty="0" smtClean="0"/>
          </a:p>
          <a:p>
            <a:pPr lvl="0" algn="just">
              <a:buFont typeface="Arial" pitchFamily="34" charset="0"/>
              <a:buChar char="•"/>
            </a:pPr>
            <a:r>
              <a:rPr lang="pt-BR" sz="2400" b="0" dirty="0" smtClean="0"/>
              <a:t>Exercícios contextualizados;</a:t>
            </a:r>
            <a:endParaRPr lang="pt-BR" sz="2400" b="0" dirty="0"/>
          </a:p>
          <a:p>
            <a:pPr lvl="0" algn="just">
              <a:buFont typeface="Arial" pitchFamily="34" charset="0"/>
              <a:buChar char="•"/>
            </a:pPr>
            <a:r>
              <a:rPr lang="pt-BR" sz="2400" b="0" dirty="0"/>
              <a:t>Trabalhos em grupo e individuais</a:t>
            </a:r>
            <a:r>
              <a:rPr lang="pt-BR" sz="2400" b="0" dirty="0" smtClean="0"/>
              <a:t>;</a:t>
            </a:r>
          </a:p>
          <a:p>
            <a:pPr lvl="0" algn="just">
              <a:buFont typeface="Arial" pitchFamily="34" charset="0"/>
              <a:buChar char="•"/>
            </a:pPr>
            <a:r>
              <a:rPr lang="pt-BR" sz="2400" b="0" dirty="0" smtClean="0"/>
              <a:t>Visitas técnicas;</a:t>
            </a:r>
            <a:endParaRPr lang="pt-BR" sz="2400" b="0" dirty="0"/>
          </a:p>
          <a:p>
            <a:pPr lvl="0" algn="just">
              <a:buFont typeface="Arial" pitchFamily="34" charset="0"/>
              <a:buChar char="•"/>
            </a:pPr>
            <a:r>
              <a:rPr lang="pt-BR" sz="2400" b="0" dirty="0"/>
              <a:t>Estudos de </a:t>
            </a:r>
            <a:r>
              <a:rPr lang="pt-BR" sz="2400" b="0" dirty="0" smtClean="0"/>
              <a:t>casos;</a:t>
            </a:r>
          </a:p>
          <a:p>
            <a:pPr lvl="0" algn="just">
              <a:buFont typeface="Arial" pitchFamily="34" charset="0"/>
              <a:buChar char="•"/>
            </a:pPr>
            <a:r>
              <a:rPr lang="pt-BR" sz="2400" b="0" dirty="0" smtClean="0"/>
              <a:t>Uso do </a:t>
            </a:r>
            <a:r>
              <a:rPr lang="pt-BR" sz="2400" b="0" dirty="0" err="1" smtClean="0"/>
              <a:t>moodle</a:t>
            </a:r>
            <a:r>
              <a:rPr lang="pt-BR" sz="2400" b="0" dirty="0" smtClean="0"/>
              <a:t>.</a:t>
            </a:r>
            <a:endParaRPr lang="pt-BR" sz="2400" b="0" dirty="0"/>
          </a:p>
        </p:txBody>
      </p:sp>
      <p:pic>
        <p:nvPicPr>
          <p:cNvPr id="7170" name="Picture 2" descr="http://ts2.mm.bing.net/th?id=H.4991921448814545&amp;w=149&amp;h=143&amp;c=7&amp;rs=1&amp;pid=1.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022" y="1340768"/>
            <a:ext cx="3508919" cy="336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74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Ângulos">
  <a:themeElements>
    <a:clrScheme name="Ápice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Â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Â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621</TotalTime>
  <Words>597</Words>
  <Application>Microsoft Office PowerPoint</Application>
  <PresentationFormat>Apresentação na tela (4:3)</PresentationFormat>
  <Paragraphs>106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Ângulos</vt:lpstr>
      <vt:lpstr>Relações humanas no trabalho</vt:lpstr>
      <vt:lpstr>Mini currículo DA PROFESSORA</vt:lpstr>
      <vt:lpstr>Relações humanas no trabalho</vt:lpstr>
      <vt:lpstr>Objetivo do componente</vt:lpstr>
      <vt:lpstr>FUNDAMENTOS TÉCNICOS E CIENTÍFICOS</vt:lpstr>
      <vt:lpstr>Conhecimentos</vt:lpstr>
      <vt:lpstr>MAS, O QUE É COMPETÊNCIA?</vt:lpstr>
      <vt:lpstr>Apresentação do PowerPoint</vt:lpstr>
      <vt:lpstr>Metodologias de ensino</vt:lpstr>
      <vt:lpstr>AVALIAÇÃO</vt:lpstr>
      <vt:lpstr>Critérios Avaliativos</vt:lpstr>
      <vt:lpstr>Bibliografias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Integrada da Responsabilidade Sócio – Ambiental, Segurança do Trabalho e Qualidade I</dc:title>
  <dc:creator>Fabio Forville</dc:creator>
  <cp:lastModifiedBy>Katia</cp:lastModifiedBy>
  <cp:revision>52</cp:revision>
  <dcterms:created xsi:type="dcterms:W3CDTF">2013-01-31T22:10:02Z</dcterms:created>
  <dcterms:modified xsi:type="dcterms:W3CDTF">2017-08-04T20:17:47Z</dcterms:modified>
</cp:coreProperties>
</file>