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6" r:id="rId5"/>
    <p:sldId id="273" r:id="rId6"/>
    <p:sldId id="272" r:id="rId7"/>
    <p:sldId id="262" r:id="rId8"/>
    <p:sldId id="261" r:id="rId9"/>
    <p:sldId id="274" r:id="rId10"/>
    <p:sldId id="275" r:id="rId11"/>
    <p:sldId id="264" r:id="rId12"/>
    <p:sldId id="260" r:id="rId13"/>
    <p:sldId id="267" r:id="rId14"/>
    <p:sldId id="268" r:id="rId15"/>
    <p:sldId id="266" r:id="rId16"/>
    <p:sldId id="269" r:id="rId17"/>
    <p:sldId id="279" r:id="rId18"/>
    <p:sldId id="280" r:id="rId19"/>
    <p:sldId id="281" r:id="rId20"/>
    <p:sldId id="282" r:id="rId21"/>
    <p:sldId id="284" r:id="rId22"/>
    <p:sldId id="285" r:id="rId23"/>
    <p:sldId id="287" r:id="rId24"/>
    <p:sldId id="289" r:id="rId25"/>
    <p:sldId id="277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0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DDC53-9BC7-4003-BD9C-A90F5B9A03C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1C72-984E-492E-AAEE-9B00D7051B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01C72-984E-492E-AAEE-9B00D7051BA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90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01C72-984E-492E-AAEE-9B00D7051B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73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01C72-984E-492E-AAEE-9B00D7051BA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82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3E4C5E-10CB-40CE-B456-B012B7D6286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806D93-A4B7-4DDC-9DBD-E639F2CFE1F1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60649"/>
            <a:ext cx="4618856" cy="3611264"/>
          </a:xfrm>
        </p:spPr>
        <p:txBody>
          <a:bodyPr>
            <a:normAutofit/>
          </a:bodyPr>
          <a:lstStyle/>
          <a:p>
            <a:r>
              <a:rPr lang="pt-BR" dirty="0" smtClean="0"/>
              <a:t>COMPETÊNCIAS E AS RELAÇÕES INTERPESSOAIS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149080"/>
            <a:ext cx="5842992" cy="1503458"/>
          </a:xfrm>
        </p:spPr>
        <p:txBody>
          <a:bodyPr/>
          <a:lstStyle/>
          <a:p>
            <a:r>
              <a:rPr lang="pt-BR" dirty="0" smtClean="0"/>
              <a:t>Katia Aline </a:t>
            </a:r>
            <a:r>
              <a:rPr lang="pt-BR" dirty="0" err="1" smtClean="0"/>
              <a:t>Forville</a:t>
            </a:r>
            <a:r>
              <a:rPr lang="pt-BR" dirty="0" smtClean="0"/>
              <a:t> de Andrade Oliveira</a:t>
            </a:r>
            <a:endParaRPr lang="pt-BR" dirty="0"/>
          </a:p>
        </p:txBody>
      </p:sp>
      <p:pic>
        <p:nvPicPr>
          <p:cNvPr id="8194" name="Picture 2" descr="Resultado de imagem para competência profissiona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62" y="0"/>
            <a:ext cx="4182938" cy="36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517632" cy="864096"/>
          </a:xfrm>
        </p:spPr>
        <p:txBody>
          <a:bodyPr>
            <a:noAutofit/>
          </a:bodyPr>
          <a:lstStyle/>
          <a:p>
            <a:r>
              <a:rPr lang="pt-BR" sz="3200" dirty="0" smtClean="0"/>
              <a:t>TIPOS PSICOLÓGICOS</a:t>
            </a:r>
            <a:endParaRPr lang="pt-BR" sz="32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79512" y="1700808"/>
            <a:ext cx="5616624" cy="4873728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r>
              <a:rPr lang="pt-BR" sz="2000" dirty="0"/>
              <a:t>O psicólogo analítico Carl Gustav Jung (1875 – 1961) </a:t>
            </a:r>
            <a:r>
              <a:rPr lang="pt-BR" sz="2000" dirty="0" smtClean="0"/>
              <a:t>estudou o </a:t>
            </a:r>
            <a:r>
              <a:rPr lang="pt-BR" sz="2000" dirty="0"/>
              <a:t>inconsciente humano e determinou os tipos </a:t>
            </a:r>
            <a:r>
              <a:rPr lang="pt-BR" sz="2000" dirty="0" smtClean="0"/>
              <a:t>psicológicos: </a:t>
            </a:r>
          </a:p>
          <a:p>
            <a:pPr algn="just"/>
            <a:r>
              <a:rPr lang="pt-BR" sz="1600" b="1" dirty="0" smtClean="0"/>
              <a:t>Extrovertidos</a:t>
            </a:r>
            <a:r>
              <a:rPr lang="pt-BR" sz="1600" dirty="0" smtClean="0"/>
              <a:t> - pessoas </a:t>
            </a:r>
            <a:r>
              <a:rPr lang="pt-BR" sz="1600" dirty="0"/>
              <a:t>que apresentam confiança e partem ao encontro ou busca de seus ideais e da resolução de problemas. </a:t>
            </a:r>
            <a:endParaRPr lang="pt-BR" sz="1600" dirty="0" smtClean="0"/>
          </a:p>
          <a:p>
            <a:pPr algn="just"/>
            <a:r>
              <a:rPr lang="pt-BR" sz="1600" b="1" dirty="0" smtClean="0"/>
              <a:t>Introvertidos</a:t>
            </a:r>
            <a:r>
              <a:rPr lang="pt-BR" sz="1600" dirty="0" smtClean="0"/>
              <a:t> - </a:t>
            </a:r>
            <a:r>
              <a:rPr lang="pt-BR" sz="1600" dirty="0"/>
              <a:t>pessoas que hesitam, adiam ou mesmo recuam, pois não se sentem confiantes para partir sozinhas ao </a:t>
            </a:r>
            <a:r>
              <a:rPr lang="pt-BR" sz="1600" dirty="0" smtClean="0"/>
              <a:t>embate</a:t>
            </a:r>
            <a:r>
              <a:rPr lang="pt-BR" sz="2000" dirty="0" smtClean="0"/>
              <a:t>.</a:t>
            </a:r>
          </a:p>
          <a:p>
            <a:pPr marL="109728" indent="0" algn="just">
              <a:buNone/>
            </a:pPr>
            <a:endParaRPr lang="pt-BR" sz="2000" dirty="0" smtClean="0"/>
          </a:p>
          <a:p>
            <a:pPr marL="109728" indent="0" algn="just">
              <a:buNone/>
            </a:pPr>
            <a:r>
              <a:rPr lang="pt-BR" sz="2000" dirty="0" smtClean="0"/>
              <a:t>Ambos apresentam subgrupos:</a:t>
            </a:r>
          </a:p>
          <a:p>
            <a:pPr algn="just"/>
            <a:r>
              <a:rPr lang="pt-BR" sz="1900" b="1" dirty="0" smtClean="0"/>
              <a:t>Sensação</a:t>
            </a:r>
            <a:r>
              <a:rPr lang="pt-BR" sz="1900" dirty="0" smtClean="0"/>
              <a:t> (percepção) - </a:t>
            </a:r>
            <a:r>
              <a:rPr lang="pt-BR" sz="1900" dirty="0"/>
              <a:t>adaptação da pessoa à realidade </a:t>
            </a:r>
            <a:r>
              <a:rPr lang="pt-BR" sz="1900" dirty="0" smtClean="0"/>
              <a:t>objetiva; </a:t>
            </a:r>
          </a:p>
          <a:p>
            <a:pPr algn="just"/>
            <a:r>
              <a:rPr lang="pt-BR" sz="1900" b="1" dirty="0" smtClean="0"/>
              <a:t>Pensamento</a:t>
            </a:r>
            <a:r>
              <a:rPr lang="pt-BR" sz="1900" dirty="0" smtClean="0"/>
              <a:t> - aspecto </a:t>
            </a:r>
            <a:r>
              <a:rPr lang="pt-BR" sz="1900" dirty="0"/>
              <a:t>mais racional que busca esclarecer o significado dos objetos e </a:t>
            </a:r>
            <a:r>
              <a:rPr lang="pt-BR" sz="1900" dirty="0" smtClean="0"/>
              <a:t>fatos; </a:t>
            </a:r>
          </a:p>
          <a:p>
            <a:pPr algn="just"/>
            <a:r>
              <a:rPr lang="pt-BR" sz="1900" b="1" dirty="0" smtClean="0"/>
              <a:t>Sentimento</a:t>
            </a:r>
            <a:r>
              <a:rPr lang="pt-BR" sz="1900" dirty="0" smtClean="0"/>
              <a:t> - emoções que antecedem </a:t>
            </a:r>
            <a:r>
              <a:rPr lang="pt-BR" sz="1900" dirty="0"/>
              <a:t>suas </a:t>
            </a:r>
            <a:r>
              <a:rPr lang="pt-BR" sz="1900" dirty="0" smtClean="0"/>
              <a:t>decisões;</a:t>
            </a:r>
          </a:p>
          <a:p>
            <a:pPr algn="just"/>
            <a:r>
              <a:rPr lang="pt-BR" sz="1900" b="1" dirty="0" smtClean="0"/>
              <a:t>Intuição</a:t>
            </a:r>
            <a:r>
              <a:rPr lang="pt-BR" sz="1900" dirty="0" smtClean="0"/>
              <a:t> - percepção </a:t>
            </a:r>
            <a:r>
              <a:rPr lang="pt-BR" sz="1900" dirty="0"/>
              <a:t>do ambiente externo por intermédio do inconsciente.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40152" y="1700808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Pessoas mais sociáveis, comunicativas, persuasivas e conseguem </a:t>
            </a:r>
            <a:r>
              <a:rPr lang="pt-BR" b="1" dirty="0" smtClean="0"/>
              <a:t>gerenciar seus relacionamentos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Em contrapartida, a dificuldade de realizar estas ações pode estar relacionada a alguma </a:t>
            </a:r>
            <a:r>
              <a:rPr lang="pt-BR" b="1" dirty="0" smtClean="0"/>
              <a:t>dificuldade emocional ou inabilidade</a:t>
            </a:r>
            <a:r>
              <a:rPr lang="pt-BR" dirty="0" smtClean="0"/>
              <a:t>. </a:t>
            </a:r>
          </a:p>
          <a:p>
            <a:pPr algn="just"/>
            <a:endParaRPr lang="pt-BR" dirty="0" smtClean="0"/>
          </a:p>
          <a:p>
            <a:pPr algn="just"/>
            <a:r>
              <a:rPr lang="pt-BR" sz="1600" dirty="0" smtClean="0"/>
              <a:t>**** Esta dificuldade ou facilidade nos relacionamentos interpessoais relaciona-se com as características de personalidade. ****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957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82000" cy="1069848"/>
          </a:xfrm>
        </p:spPr>
        <p:txBody>
          <a:bodyPr>
            <a:noAutofit/>
          </a:bodyPr>
          <a:lstStyle/>
          <a:p>
            <a:r>
              <a:rPr lang="pt-BR" sz="2800" dirty="0" smtClean="0"/>
              <a:t>INFLUÊNCIA </a:t>
            </a:r>
            <a:r>
              <a:rPr lang="pt-BR" sz="2800" dirty="0"/>
              <a:t>DOS MODELOS MENTAIS E </a:t>
            </a:r>
            <a:r>
              <a:rPr lang="pt-BR" sz="2800" dirty="0" smtClean="0"/>
              <a:t>DOMINIOS PESSOAIS </a:t>
            </a: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5508104" y="1387624"/>
            <a:ext cx="3456384" cy="457200"/>
          </a:xfrm>
        </p:spPr>
        <p:txBody>
          <a:bodyPr/>
          <a:lstStyle/>
          <a:p>
            <a:pPr algn="ctr"/>
            <a:r>
              <a:rPr lang="pt-BR" sz="1600" dirty="0" smtClean="0"/>
              <a:t>Modelos Mentais</a:t>
            </a:r>
            <a:endParaRPr lang="pt-BR" sz="16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3"/>
          </p:nvPr>
        </p:nvSpPr>
        <p:spPr>
          <a:xfrm>
            <a:off x="5496320" y="3176972"/>
            <a:ext cx="3468168" cy="457200"/>
          </a:xfrm>
        </p:spPr>
        <p:txBody>
          <a:bodyPr/>
          <a:lstStyle/>
          <a:p>
            <a:pPr algn="ctr"/>
            <a:r>
              <a:rPr lang="pt-BR" sz="1600" dirty="0" smtClean="0"/>
              <a:t>Domínios Pessoais</a:t>
            </a:r>
            <a:endParaRPr lang="pt-BR" sz="16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5508104" y="1851173"/>
            <a:ext cx="3456384" cy="1192635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1600" dirty="0" smtClean="0">
                <a:solidFill>
                  <a:schemeClr val="tx2"/>
                </a:solidFill>
              </a:rPr>
              <a:t>Segundo </a:t>
            </a:r>
            <a:r>
              <a:rPr lang="pt-BR" sz="1600" dirty="0" err="1" smtClean="0">
                <a:solidFill>
                  <a:schemeClr val="tx2"/>
                </a:solidFill>
              </a:rPr>
              <a:t>Senge</a:t>
            </a:r>
            <a:r>
              <a:rPr lang="pt-BR" sz="1600" dirty="0" smtClean="0">
                <a:solidFill>
                  <a:schemeClr val="tx2"/>
                </a:solidFill>
              </a:rPr>
              <a:t> (2006), são  valores, conceitos, moral, índole, cultura, limitações, preconceitos e habilidades próprias do indivíduo como pessoa. 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5508105" y="3645024"/>
            <a:ext cx="3456384" cy="1192635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1600" dirty="0" smtClean="0">
                <a:solidFill>
                  <a:schemeClr val="tx2"/>
                </a:solidFill>
              </a:rPr>
              <a:t>Envolve saber fazer algo bem feito, ter domínio sobre os procedimentos e processos significa que a pessoa tem a posse de, é o know-how do profissional. 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389719" y="1844824"/>
            <a:ext cx="4542321" cy="2880320"/>
          </a:xfrm>
          <a:prstGeom prst="rect">
            <a:avLst/>
          </a:prstGeom>
          <a:noFill/>
          <a:ln w="12700">
            <a:noFill/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b="0" dirty="0" smtClean="0"/>
              <a:t>A competência para </a:t>
            </a:r>
            <a:r>
              <a:rPr lang="pt-BR" sz="2000" b="0" dirty="0" err="1" smtClean="0"/>
              <a:t>Senge</a:t>
            </a:r>
            <a:r>
              <a:rPr lang="pt-BR" sz="2000" b="0" dirty="0" smtClean="0"/>
              <a:t> (2006) está diretamente relacionada aos fatores: </a:t>
            </a:r>
          </a:p>
          <a:p>
            <a:pPr marL="697230" lvl="1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b="0" dirty="0" smtClean="0">
                <a:solidFill>
                  <a:schemeClr val="tx1"/>
                </a:solidFill>
              </a:rPr>
              <a:t>do indivíduo - através de seus modelos mentais e domínios pessoais;</a:t>
            </a:r>
          </a:p>
          <a:p>
            <a:pPr marL="697230" lvl="1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b="0" dirty="0" smtClean="0">
                <a:solidFill>
                  <a:schemeClr val="tx1"/>
                </a:solidFill>
              </a:rPr>
              <a:t>do grupo - mediante ações compartilhadas e aprendizagens em equipe;</a:t>
            </a:r>
          </a:p>
          <a:p>
            <a:pPr marL="697230" lvl="1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b="0" dirty="0" smtClean="0">
                <a:solidFill>
                  <a:schemeClr val="tx1"/>
                </a:solidFill>
              </a:rPr>
              <a:t>da empresa - que adota uma cultura de visão sistêmica.</a:t>
            </a:r>
            <a:endParaRPr lang="pt-BR" dirty="0"/>
          </a:p>
        </p:txBody>
      </p:sp>
      <p:sp>
        <p:nvSpPr>
          <p:cNvPr id="12" name="Espaço Reservado para Texto 5"/>
          <p:cNvSpPr txBox="1">
            <a:spLocks/>
          </p:cNvSpPr>
          <p:nvPr/>
        </p:nvSpPr>
        <p:spPr>
          <a:xfrm>
            <a:off x="107504" y="5517232"/>
            <a:ext cx="5982481" cy="1224135"/>
          </a:xfrm>
          <a:prstGeom prst="rect">
            <a:avLst/>
          </a:prstGeom>
          <a:noFill/>
          <a:ln w="12700">
            <a:noFill/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0" dirty="0" smtClean="0"/>
              <a:t>Impactam as </a:t>
            </a:r>
            <a:r>
              <a:rPr lang="pt-BR" sz="1600" dirty="0" smtClean="0"/>
              <a:t>competências intrapessoais </a:t>
            </a:r>
            <a:r>
              <a:rPr lang="pt-BR" sz="1600" b="0" dirty="0" smtClean="0"/>
              <a:t>(são aspectos individuais </a:t>
            </a:r>
            <a:r>
              <a:rPr lang="pt-BR" sz="1600" b="0" dirty="0"/>
              <a:t>que interferem </a:t>
            </a:r>
            <a:r>
              <a:rPr lang="pt-BR" sz="1600" b="0" dirty="0" smtClean="0"/>
              <a:t>na </a:t>
            </a:r>
            <a:r>
              <a:rPr lang="pt-BR" sz="1600" b="0" dirty="0"/>
              <a:t>vida no trabalho, positiva ou negativamente</a:t>
            </a:r>
            <a:r>
              <a:rPr lang="pt-BR" sz="1600" b="0" dirty="0" smtClean="0"/>
              <a:t>) e </a:t>
            </a:r>
            <a:r>
              <a:rPr lang="pt-BR" sz="1600" dirty="0" smtClean="0"/>
              <a:t>competências interpessoais </a:t>
            </a:r>
            <a:r>
              <a:rPr lang="pt-BR" sz="1600" b="0" dirty="0" smtClean="0"/>
              <a:t>(envolvem relacionamentos </a:t>
            </a:r>
            <a:r>
              <a:rPr lang="pt-BR" sz="1600" b="0" dirty="0"/>
              <a:t>do indivíduo com outras </a:t>
            </a:r>
            <a:r>
              <a:rPr lang="pt-BR" sz="1600" b="0" dirty="0" smtClean="0"/>
              <a:t>pessoas).</a:t>
            </a:r>
            <a:endParaRPr lang="pt-BR" sz="1600" b="0" dirty="0"/>
          </a:p>
          <a:p>
            <a:endParaRPr lang="pt-BR" sz="1600" b="0" dirty="0"/>
          </a:p>
        </p:txBody>
      </p:sp>
      <p:pic>
        <p:nvPicPr>
          <p:cNvPr id="13" name="Picture 2" descr="Resultado de imagem para clima organizac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80" y="5225699"/>
            <a:ext cx="2802495" cy="149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546"/>
            <a:ext cx="8229600" cy="1066800"/>
          </a:xfrm>
        </p:spPr>
        <p:txBody>
          <a:bodyPr>
            <a:normAutofit/>
          </a:bodyPr>
          <a:lstStyle/>
          <a:p>
            <a:pPr algn="just"/>
            <a:r>
              <a:rPr lang="pt-BR" sz="4000" dirty="0" smtClean="0"/>
              <a:t>CONFLITOS E EMPATIA</a:t>
            </a:r>
            <a:endParaRPr lang="pt-BR" sz="40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293820" y="1412776"/>
            <a:ext cx="4638220" cy="36724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1600" dirty="0" smtClean="0"/>
              <a:t>A tarefa mais complexa para os profissionais na atualidade está </a:t>
            </a:r>
            <a:r>
              <a:rPr lang="pt-BR" sz="1600" b="1" dirty="0" smtClean="0"/>
              <a:t>em se relacionar bem com chefias e colegas de trabalho</a:t>
            </a:r>
            <a:r>
              <a:rPr lang="pt-BR" sz="1600" dirty="0" smtClean="0"/>
              <a:t>, mais do que as exigências por cumprimento de metas, a metodologia de tarefas, as formas de comando, a capacidade crítica dos trabalhadores e o mercado em si.</a:t>
            </a:r>
          </a:p>
          <a:p>
            <a:pPr marL="0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r>
              <a:rPr lang="pt-BR" sz="1600" b="1" dirty="0" smtClean="0"/>
              <a:t>Conviver com pessoas com sinergia não é uma tarefa simples </a:t>
            </a:r>
            <a:r>
              <a:rPr lang="pt-BR" sz="1600" dirty="0" smtClean="0"/>
              <a:t>de forma autêntica, estabelecendo uma relação de cumplicidade entre indivíduo-departamento-empresa sem gerar </a:t>
            </a:r>
            <a:r>
              <a:rPr lang="pt-BR" sz="1600" b="1" dirty="0" smtClean="0"/>
              <a:t>conflito</a:t>
            </a:r>
            <a:r>
              <a:rPr lang="pt-BR" sz="1600" dirty="0" smtClean="0"/>
              <a:t> </a:t>
            </a:r>
            <a:r>
              <a:rPr lang="pt-BR" sz="1400" dirty="0" smtClean="0"/>
              <a:t>(sem ressentimento, mágoa ou explorações por nenhuma das partes). </a:t>
            </a:r>
            <a:r>
              <a:rPr lang="pt-BR" sz="1600" dirty="0" smtClean="0"/>
              <a:t>Isso exige </a:t>
            </a:r>
            <a:r>
              <a:rPr lang="pt-BR" sz="1600" b="1" dirty="0" smtClean="0"/>
              <a:t>empatia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5220072" y="692696"/>
            <a:ext cx="3842416" cy="1464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Conflito</a:t>
            </a:r>
            <a:r>
              <a:rPr lang="pt-BR" dirty="0" smtClean="0"/>
              <a:t> (</a:t>
            </a:r>
            <a:r>
              <a:rPr lang="pt-BR" i="1" dirty="0" smtClean="0"/>
              <a:t>substantivo masculino)</a:t>
            </a:r>
            <a:endParaRPr lang="pt-BR" dirty="0"/>
          </a:p>
          <a:p>
            <a:r>
              <a:rPr lang="pt-BR" b="1" dirty="0"/>
              <a:t>1</a:t>
            </a:r>
            <a:r>
              <a:rPr lang="pt-BR" dirty="0" smtClean="0"/>
              <a:t>. profunda </a:t>
            </a:r>
            <a:r>
              <a:rPr lang="pt-BR" dirty="0"/>
              <a:t>falta de entendimento entre duas ou mais partes</a:t>
            </a:r>
            <a:r>
              <a:rPr lang="pt-BR" dirty="0" smtClean="0"/>
              <a:t>. "</a:t>
            </a:r>
            <a:r>
              <a:rPr lang="pt-BR" dirty="0"/>
              <a:t>c. de gerações"</a:t>
            </a:r>
          </a:p>
          <a:p>
            <a:r>
              <a:rPr lang="pt-BR" b="1" dirty="0"/>
              <a:t>2</a:t>
            </a:r>
            <a:r>
              <a:rPr lang="pt-BR" dirty="0" smtClean="0"/>
              <a:t>. </a:t>
            </a:r>
            <a:r>
              <a:rPr lang="pt-BR" dirty="0"/>
              <a:t> choque, enfrentamento.</a:t>
            </a:r>
          </a:p>
        </p:txBody>
      </p:sp>
      <p:sp>
        <p:nvSpPr>
          <p:cNvPr id="9" name="Retângulo 8"/>
          <p:cNvSpPr/>
          <p:nvPr/>
        </p:nvSpPr>
        <p:spPr>
          <a:xfrm>
            <a:off x="5220072" y="2276872"/>
            <a:ext cx="3842416" cy="4581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Empatia</a:t>
            </a:r>
            <a:r>
              <a:rPr lang="pt-BR" dirty="0" smtClean="0"/>
              <a:t> (</a:t>
            </a:r>
            <a:r>
              <a:rPr lang="pt-BR" i="1" dirty="0" smtClean="0"/>
              <a:t>substantivo feminino)</a:t>
            </a:r>
          </a:p>
          <a:p>
            <a:pPr algn="just"/>
            <a:r>
              <a:rPr lang="pt-BR" dirty="0"/>
              <a:t>capacidade de se identificar com outra pessoa, de sentir o que ela sente, de querer o que ela </a:t>
            </a:r>
            <a:r>
              <a:rPr lang="pt-BR" dirty="0" smtClean="0"/>
              <a:t>quer etc</a:t>
            </a:r>
            <a:r>
              <a:rPr lang="pt-BR" dirty="0"/>
              <a:t>.</a:t>
            </a:r>
          </a:p>
          <a:p>
            <a:pPr algn="just"/>
            <a:r>
              <a:rPr lang="pt-BR" i="1" dirty="0" err="1"/>
              <a:t>psic</a:t>
            </a:r>
            <a:r>
              <a:rPr lang="pt-BR" dirty="0"/>
              <a:t> processo de identificação em que o indivíduo se coloca no lugar do outro e, com base em suas próprias suposições ou impressões, tenta compreender o comportamento do outro.</a:t>
            </a:r>
          </a:p>
          <a:p>
            <a:pPr algn="just"/>
            <a:r>
              <a:rPr lang="pt-BR" i="1" dirty="0" err="1"/>
              <a:t>soc</a:t>
            </a:r>
            <a:r>
              <a:rPr lang="pt-BR" dirty="0"/>
              <a:t> forma de cognição do eu social mediante três aptidões: para se ver do ponto de vista de outrem, para ver os outros do ponto de vista de outrem ou para ver os outros do ponto de vista deles mesmos.</a:t>
            </a:r>
          </a:p>
          <a:p>
            <a:endParaRPr lang="pt-BR" sz="1400" dirty="0"/>
          </a:p>
        </p:txBody>
      </p:sp>
      <p:pic>
        <p:nvPicPr>
          <p:cNvPr id="4098" name="Picture 2" descr="Resultado de imagem para empat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13176"/>
            <a:ext cx="2634186" cy="129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03848" y="52431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Gestão de Conflitos:</a:t>
            </a:r>
          </a:p>
          <a:p>
            <a:endParaRPr lang="pt-BR" sz="1200" b="1" dirty="0" smtClean="0"/>
          </a:p>
          <a:p>
            <a:r>
              <a:rPr lang="pt-BR" sz="1200" dirty="0" smtClean="0"/>
              <a:t>https</a:t>
            </a:r>
            <a:r>
              <a:rPr lang="pt-BR" sz="1200" dirty="0"/>
              <a:t>://www.youtube.com/watch?v=lqrmLpzNNM4</a:t>
            </a:r>
          </a:p>
        </p:txBody>
      </p:sp>
    </p:spTree>
    <p:extLst>
      <p:ext uri="{BB962C8B-B14F-4D97-AF65-F5344CB8AC3E}">
        <p14:creationId xmlns:p14="http://schemas.microsoft.com/office/powerpoint/2010/main" val="23839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72008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NÍVEIS DE CONFLITOS NA INTERAÇÃO</a:t>
            </a:r>
            <a:endParaRPr lang="pt-BR" sz="32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32505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smtClean="0"/>
              <a:t>Os conflitos apresentam diferentes níveis:</a:t>
            </a:r>
          </a:p>
          <a:p>
            <a:pPr algn="just"/>
            <a:r>
              <a:rPr lang="pt-BR" sz="1750" b="1" dirty="0" smtClean="0"/>
              <a:t>Intrapessoal</a:t>
            </a:r>
            <a:r>
              <a:rPr lang="pt-BR" sz="1750" dirty="0" smtClean="0"/>
              <a:t> -  dificuldades pessoais que interferem na relação com outros;</a:t>
            </a:r>
          </a:p>
          <a:p>
            <a:pPr algn="just"/>
            <a:r>
              <a:rPr lang="pt-BR" sz="1750" b="1" dirty="0" smtClean="0"/>
              <a:t>Interpessoal</a:t>
            </a:r>
            <a:r>
              <a:rPr lang="pt-BR" sz="1750" dirty="0" smtClean="0"/>
              <a:t> - desacordo com outras pessoas decorrente de divergências, podem se desdobrar em </a:t>
            </a:r>
            <a:r>
              <a:rPr lang="pt-BR" sz="1750" u="sng" dirty="0" smtClean="0"/>
              <a:t>conflito vertical</a:t>
            </a:r>
            <a:r>
              <a:rPr lang="pt-BR" sz="1750" dirty="0" smtClean="0"/>
              <a:t> (diferença etária, tempo de serviço, conhecimento das tarefas, masculino/feminino) e </a:t>
            </a:r>
            <a:r>
              <a:rPr lang="pt-BR" sz="1750" u="sng" dirty="0" smtClean="0"/>
              <a:t>conflito horizontal</a:t>
            </a:r>
            <a:r>
              <a:rPr lang="pt-BR" sz="1750" dirty="0"/>
              <a:t> </a:t>
            </a:r>
            <a:r>
              <a:rPr lang="pt-BR" sz="1750" dirty="0" smtClean="0"/>
              <a:t>(competitividade, escassez de recursos, incompatibilidade com metas, privilégio para alguns).</a:t>
            </a:r>
          </a:p>
          <a:p>
            <a:pPr algn="just"/>
            <a:r>
              <a:rPr lang="pt-BR" sz="1750" b="1" dirty="0" err="1" smtClean="0"/>
              <a:t>Interorganizacional</a:t>
            </a:r>
            <a:r>
              <a:rPr lang="pt-BR" sz="1750" dirty="0" smtClean="0"/>
              <a:t> - rivalidade ou concorrência entre a empresa e seus fornecedores, clientes, mercado de atuação;</a:t>
            </a:r>
          </a:p>
          <a:p>
            <a:pPr algn="just"/>
            <a:r>
              <a:rPr lang="pt-BR" sz="1750" b="1" dirty="0" err="1" smtClean="0"/>
              <a:t>Intraorganizacional</a:t>
            </a:r>
            <a:r>
              <a:rPr lang="pt-BR" sz="1750" dirty="0" smtClean="0"/>
              <a:t> - rivalidade ou concorrência entre a empresa e suas filiais.</a:t>
            </a:r>
          </a:p>
        </p:txBody>
      </p:sp>
      <p:sp>
        <p:nvSpPr>
          <p:cNvPr id="9" name="Retângulo 8"/>
          <p:cNvSpPr/>
          <p:nvPr/>
        </p:nvSpPr>
        <p:spPr>
          <a:xfrm>
            <a:off x="603672" y="4970253"/>
            <a:ext cx="5112568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Conflitos causam </a:t>
            </a:r>
            <a:r>
              <a:rPr lang="pt-BR" b="1" dirty="0" smtClean="0"/>
              <a:t>situações de estresse </a:t>
            </a:r>
            <a:r>
              <a:rPr lang="pt-BR" dirty="0" smtClean="0"/>
              <a:t>que, ao longo do tempo, </a:t>
            </a:r>
            <a:r>
              <a:rPr lang="pt-BR" u="sng" dirty="0" smtClean="0"/>
              <a:t>podem repercutir na imagem, na lucratividade e no clima organizacional de forma desfavorável</a:t>
            </a:r>
            <a:r>
              <a:rPr lang="pt-BR" dirty="0" smtClean="0"/>
              <a:t>, o que neste caso,  é negativo.  </a:t>
            </a:r>
          </a:p>
        </p:txBody>
      </p:sp>
      <p:pic>
        <p:nvPicPr>
          <p:cNvPr id="7170" name="Picture 2" descr="Resultado de imagem para interpesso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70253"/>
            <a:ext cx="2534434" cy="16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63256"/>
              </p:ext>
            </p:extLst>
          </p:nvPr>
        </p:nvGraphicFramePr>
        <p:xfrm>
          <a:off x="146245" y="1412776"/>
          <a:ext cx="878497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FORMAS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DESCRIÇÃO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Evitar o conflito </a:t>
                      </a:r>
                    </a:p>
                    <a:p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Quando utilizado de maneira </a:t>
                      </a:r>
                      <a:r>
                        <a:rPr lang="pt-BR" sz="1600" u="sng" dirty="0" smtClean="0"/>
                        <a:t>pontual</a:t>
                      </a:r>
                      <a:r>
                        <a:rPr lang="pt-BR" sz="1600" dirty="0" smtClean="0"/>
                        <a:t> é eficaz, pois impede que o mesmo cresça no setor, mas se a ação de evitar for utilizada de forma prolongada pode encobrir situações de desconforto relacional e quebrar a sinergia da equipe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Reprimir o conflito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/>
                        <a:t>“Fazer de conta” que as situações negativas não existem pode desencadear em longo prazo situações de discordância e divergências maiores ainda, comprometendo</a:t>
                      </a:r>
                      <a:r>
                        <a:rPr lang="pt-BR" sz="1600" baseline="0" dirty="0" smtClean="0"/>
                        <a:t> a</a:t>
                      </a:r>
                      <a:r>
                        <a:rPr lang="pt-BR" sz="1600" dirty="0" smtClean="0"/>
                        <a:t> sinergia da equipe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Aguçar as divergências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/>
                        <a:t>É interessante quando se quer examinar as posições dos integrantes. Porém, requer muita atenção por parte das pessoas, pois a perda do controle pode levar a incrementar diferenças e danificar a sinergia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Transformar as diferenças em resolução de problemas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/>
                        <a:t>É a forma mais adequada e construtiva de gerenciar situações de conflito. Exige das pessoas uma grande habilidade no trato pessoal para canalizar energias, sentimentos e ações e forma tal que situações negativas possam ser discutidas e resolvidas reafirmando a sinergia existente na equipe. Reflete </a:t>
                      </a:r>
                      <a:r>
                        <a:rPr lang="pt-BR" sz="1600" u="sng" dirty="0" smtClean="0"/>
                        <a:t>conflito construtivo</a:t>
                      </a:r>
                      <a:r>
                        <a:rPr lang="pt-BR" sz="1600" u="none" baseline="0" dirty="0" smtClean="0"/>
                        <a:t>  </a:t>
                      </a:r>
                      <a:r>
                        <a:rPr lang="pt-BR" sz="1600" dirty="0" smtClean="0"/>
                        <a:t>ou </a:t>
                      </a:r>
                      <a:r>
                        <a:rPr lang="pt-BR" sz="1600" u="sng" dirty="0" smtClean="0"/>
                        <a:t>positivo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12160" y="1124744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Fonte: </a:t>
            </a:r>
            <a:r>
              <a:rPr lang="pt-BR" sz="1400" b="1" dirty="0" err="1" smtClean="0"/>
              <a:t>Moscovici</a:t>
            </a:r>
            <a:r>
              <a:rPr lang="pt-BR" sz="1400" b="1" dirty="0" smtClean="0"/>
              <a:t> (1999).</a:t>
            </a:r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>
            <a:noAutofit/>
          </a:bodyPr>
          <a:lstStyle/>
          <a:p>
            <a:r>
              <a:rPr lang="pt-BR" sz="2800" dirty="0" smtClean="0"/>
              <a:t>LIDANDO COM CONFLITOS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5877272"/>
            <a:ext cx="8784976" cy="980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 O </a:t>
            </a:r>
            <a:r>
              <a:rPr lang="pt-BR" sz="1600" dirty="0"/>
              <a:t>grupo que tem </a:t>
            </a:r>
            <a:r>
              <a:rPr lang="pt-BR" sz="1600" u="sng" dirty="0"/>
              <a:t>comunicação</a:t>
            </a:r>
            <a:r>
              <a:rPr lang="pt-BR" sz="1600" dirty="0"/>
              <a:t> e </a:t>
            </a:r>
            <a:r>
              <a:rPr lang="pt-BR" sz="1600" u="sng" dirty="0"/>
              <a:t>empatia</a:t>
            </a:r>
            <a:r>
              <a:rPr lang="pt-BR" sz="1600" dirty="0"/>
              <a:t> e </a:t>
            </a:r>
            <a:r>
              <a:rPr lang="pt-BR" sz="1600" u="sng" dirty="0"/>
              <a:t>identificação</a:t>
            </a:r>
            <a:r>
              <a:rPr lang="pt-BR" sz="1600" dirty="0"/>
              <a:t>, as divergências tendem a ser resolvidas de forma mais harmoniosa e rápida, e as desavenças não conseguem desestruturar a sinergia existente. Assim, as relações interpessoais estabelecem </a:t>
            </a:r>
            <a:r>
              <a:rPr lang="pt-BR" sz="1600" b="1" dirty="0"/>
              <a:t>diálogos</a:t>
            </a:r>
            <a:r>
              <a:rPr lang="pt-BR" sz="1600" dirty="0"/>
              <a:t> e </a:t>
            </a:r>
            <a:r>
              <a:rPr lang="pt-BR" sz="1600" b="1" dirty="0"/>
              <a:t>vínculos mais autênticos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1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454008" cy="1069848"/>
          </a:xfrm>
        </p:spPr>
        <p:txBody>
          <a:bodyPr>
            <a:noAutofit/>
          </a:bodyPr>
          <a:lstStyle/>
          <a:p>
            <a:r>
              <a:rPr lang="pt-BR" sz="3200" dirty="0" smtClean="0"/>
              <a:t>INDIVÍDUO, GRUPOS E EQUIPES DE TRABALHO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504" y="1535113"/>
            <a:ext cx="3096344" cy="639762"/>
          </a:xfrm>
        </p:spPr>
        <p:txBody>
          <a:bodyPr/>
          <a:lstStyle/>
          <a:p>
            <a:pPr algn="ctr"/>
            <a:r>
              <a:rPr lang="pt-BR" dirty="0" smtClean="0"/>
              <a:t>Indivíduo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3347864" y="1556792"/>
            <a:ext cx="5472608" cy="648072"/>
          </a:xfrm>
        </p:spPr>
        <p:txBody>
          <a:bodyPr/>
          <a:lstStyle/>
          <a:p>
            <a:pPr algn="ctr"/>
            <a:r>
              <a:rPr lang="pt-BR" dirty="0" smtClean="0"/>
              <a:t>Grupos e Equipes </a:t>
            </a:r>
            <a:r>
              <a:rPr lang="pt-BR" sz="2000" b="0" dirty="0" smtClean="0"/>
              <a:t>(não são sinônimos)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107504" y="2174875"/>
            <a:ext cx="3096344" cy="427846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Apesar da individualidade de sua avaliação (nota, média, falta, aprovação)  enquanto acadêmico, quando o indivíduo chega ao mercado de trabalho se depara com a necessidade se adaptar ao trabalho de equipe, integrando-se aos outros profissionais, interagindo e contribuindo.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347864" y="2204864"/>
            <a:ext cx="5472608" cy="424847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200" dirty="0"/>
              <a:t>Tem como base a estrutura organizacional:</a:t>
            </a:r>
          </a:p>
          <a:p>
            <a:pPr lvl="1" algn="just">
              <a:spcBef>
                <a:spcPts val="0"/>
              </a:spcBef>
            </a:pPr>
            <a:r>
              <a:rPr lang="pt-BR" sz="1800" dirty="0" err="1" smtClean="0">
                <a:solidFill>
                  <a:schemeClr val="tx1"/>
                </a:solidFill>
              </a:rPr>
              <a:t>Micro-organizacional</a:t>
            </a:r>
            <a:r>
              <a:rPr lang="pt-BR" sz="1800" dirty="0" smtClean="0">
                <a:solidFill>
                  <a:schemeClr val="tx1"/>
                </a:solidFill>
              </a:rPr>
              <a:t> - </a:t>
            </a:r>
            <a:r>
              <a:rPr lang="pt-BR" sz="1800" dirty="0">
                <a:solidFill>
                  <a:schemeClr val="tx1"/>
                </a:solidFill>
              </a:rPr>
              <a:t>pessoas ou indivíduos. </a:t>
            </a:r>
          </a:p>
          <a:p>
            <a:pPr lvl="1" algn="just">
              <a:spcBef>
                <a:spcPts val="0"/>
              </a:spcBef>
            </a:pPr>
            <a:r>
              <a:rPr lang="pt-BR" sz="1800" dirty="0" err="1" smtClean="0">
                <a:solidFill>
                  <a:schemeClr val="tx1"/>
                </a:solidFill>
              </a:rPr>
              <a:t>Meso</a:t>
            </a:r>
            <a:r>
              <a:rPr lang="pt-BR" sz="1800" dirty="0" smtClean="0">
                <a:solidFill>
                  <a:schemeClr val="tx1"/>
                </a:solidFill>
              </a:rPr>
              <a:t>-organizacional - </a:t>
            </a:r>
            <a:r>
              <a:rPr lang="pt-BR" sz="1800" dirty="0">
                <a:solidFill>
                  <a:schemeClr val="tx1"/>
                </a:solidFill>
              </a:rPr>
              <a:t>setores, departamentos ou grupos. </a:t>
            </a:r>
          </a:p>
          <a:p>
            <a:pPr lvl="1" algn="just">
              <a:spcBef>
                <a:spcPts val="0"/>
              </a:spcBef>
            </a:pPr>
            <a:r>
              <a:rPr lang="pt-BR" sz="1800" dirty="0" err="1" smtClean="0">
                <a:solidFill>
                  <a:schemeClr val="tx1"/>
                </a:solidFill>
              </a:rPr>
              <a:t>Macro-organizacional</a:t>
            </a:r>
            <a:r>
              <a:rPr lang="pt-BR" sz="1800" dirty="0" smtClean="0">
                <a:solidFill>
                  <a:schemeClr val="tx1"/>
                </a:solidFill>
              </a:rPr>
              <a:t> - </a:t>
            </a:r>
            <a:r>
              <a:rPr lang="pt-BR" sz="1800" dirty="0">
                <a:solidFill>
                  <a:schemeClr val="tx1"/>
                </a:solidFill>
              </a:rPr>
              <a:t>a organização como um todo. 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200" dirty="0" smtClean="0"/>
              <a:t>“... </a:t>
            </a:r>
            <a:r>
              <a:rPr lang="pt-BR" sz="2200" b="1" dirty="0" smtClean="0"/>
              <a:t>grupo de trabalho </a:t>
            </a:r>
            <a:r>
              <a:rPr lang="pt-BR" sz="2200" dirty="0" smtClean="0"/>
              <a:t>é a união de duas ou mais pessoas que interagem umas com as outras e dividem algumas tarefas, visando objetivos inter-relacionados” (</a:t>
            </a:r>
            <a:r>
              <a:rPr lang="pt-BR" dirty="0" smtClean="0"/>
              <a:t>SPECTOR, </a:t>
            </a:r>
            <a:r>
              <a:rPr lang="pt-BR" sz="2200" dirty="0" smtClean="0"/>
              <a:t>2010, p. 310) – </a:t>
            </a:r>
            <a:r>
              <a:rPr lang="pt-BR" sz="2200" u="sng" dirty="0" smtClean="0"/>
              <a:t>atuam de forma individualizada ou pessoal</a:t>
            </a:r>
            <a:r>
              <a:rPr lang="pt-BR" sz="2200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200" b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200" b="1" dirty="0" smtClean="0"/>
              <a:t>Equipe</a:t>
            </a:r>
            <a:r>
              <a:rPr lang="pt-BR" sz="2200" dirty="0" smtClean="0"/>
              <a:t> “é um tipo especial de grupo em que, entre outros atributos, evidencia-se elevada interdependência na execução das atividades” (WAGNER III e HOLLENBECK, 2006, p. 171) – </a:t>
            </a:r>
            <a:r>
              <a:rPr lang="pt-BR" sz="2200" u="sng" dirty="0" smtClean="0"/>
              <a:t>atuam com integração,  dialética e visão compartilhada.</a:t>
            </a:r>
            <a:endParaRPr lang="pt-BR" sz="2200" u="sng" dirty="0"/>
          </a:p>
        </p:txBody>
      </p:sp>
    </p:spTree>
    <p:extLst>
      <p:ext uri="{BB962C8B-B14F-4D97-AF65-F5344CB8AC3E}">
        <p14:creationId xmlns:p14="http://schemas.microsoft.com/office/powerpoint/2010/main" val="3133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755056"/>
            <a:ext cx="5472608" cy="43251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000" dirty="0"/>
              <a:t>Uma </a:t>
            </a:r>
            <a:r>
              <a:rPr lang="pt-BR" sz="2000" b="1" dirty="0"/>
              <a:t>pessoa atenta à importância das relações interpessoais </a:t>
            </a:r>
            <a:r>
              <a:rPr lang="pt-BR" sz="2000" dirty="0"/>
              <a:t>e a repercussão das ações individuais no desempenho profissional, busca estratégias que quebrem ou reduzam as divergências.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Para melhorar as relações pessoais no trabalho, o indivíduo precisa se </a:t>
            </a:r>
            <a:r>
              <a:rPr lang="pt-BR" sz="2000" b="1" dirty="0" smtClean="0"/>
              <a:t>comportar em busca da adaptação às mudanças </a:t>
            </a:r>
            <a:r>
              <a:rPr lang="pt-BR" sz="2000" dirty="0" smtClean="0"/>
              <a:t>para se desenvolver com plenitude. Cada um deve lançar mão de ações de </a:t>
            </a:r>
            <a:r>
              <a:rPr lang="pt-BR" sz="2000" u="sng" dirty="0" smtClean="0"/>
              <a:t>gentileza</a:t>
            </a:r>
            <a:r>
              <a:rPr lang="pt-BR" sz="2000" dirty="0" smtClean="0"/>
              <a:t>, </a:t>
            </a:r>
            <a:r>
              <a:rPr lang="pt-BR" sz="2000" u="sng" dirty="0" smtClean="0"/>
              <a:t>flexibilidade</a:t>
            </a:r>
            <a:r>
              <a:rPr lang="pt-BR" sz="2000" dirty="0" smtClean="0"/>
              <a:t>, </a:t>
            </a:r>
            <a:r>
              <a:rPr lang="pt-BR" sz="2000" u="sng" dirty="0" smtClean="0"/>
              <a:t>empatia</a:t>
            </a:r>
            <a:r>
              <a:rPr lang="pt-BR" sz="2000" dirty="0" smtClean="0"/>
              <a:t>, </a:t>
            </a:r>
            <a:r>
              <a:rPr lang="pt-BR" sz="2000" u="sng" dirty="0" smtClean="0"/>
              <a:t>interesse pelo outro</a:t>
            </a:r>
            <a:r>
              <a:rPr lang="pt-BR" sz="2000" dirty="0" smtClean="0"/>
              <a:t>, construindo </a:t>
            </a:r>
            <a:r>
              <a:rPr lang="pt-BR" sz="2000" u="sng" dirty="0" smtClean="0"/>
              <a:t>afinidades</a:t>
            </a:r>
            <a:r>
              <a:rPr lang="pt-BR" sz="2000" dirty="0" smtClean="0"/>
              <a:t>, estabelecendo  sinergia para que o grupo interaja de forma pacífica, harmoniosa e criativa.</a:t>
            </a:r>
          </a:p>
        </p:txBody>
      </p:sp>
      <p:sp>
        <p:nvSpPr>
          <p:cNvPr id="7" name="Título 7"/>
          <p:cNvSpPr txBox="1">
            <a:spLocks/>
          </p:cNvSpPr>
          <p:nvPr/>
        </p:nvSpPr>
        <p:spPr>
          <a:xfrm>
            <a:off x="6096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DESENVOLVENDO HABILIDADES SOCIAIS</a:t>
            </a:r>
            <a:endParaRPr lang="pt-BR" sz="3200" dirty="0"/>
          </a:p>
        </p:txBody>
      </p:sp>
      <p:pic>
        <p:nvPicPr>
          <p:cNvPr id="2050" name="Picture 2" descr="Resultado de imagem para relaÃ§Ãµes interpessoa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63688"/>
            <a:ext cx="3275856" cy="396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060848"/>
            <a:ext cx="8655100" cy="4065315"/>
          </a:xfrm>
        </p:spPr>
        <p:txBody>
          <a:bodyPr/>
          <a:lstStyle/>
          <a:p>
            <a:pPr algn="just"/>
            <a:r>
              <a:rPr lang="pt-BR" altLang="pt-BR" b="0" dirty="0" smtClean="0"/>
              <a:t>O papel do gestor/</a:t>
            </a:r>
            <a:r>
              <a:rPr lang="pt-BR" altLang="pt-BR" b="0" dirty="0" err="1" smtClean="0"/>
              <a:t>lider</a:t>
            </a:r>
            <a:r>
              <a:rPr lang="pt-BR" altLang="pt-BR" b="0" dirty="0" smtClean="0"/>
              <a:t> envolve as muitas funções de gestão e gerenciamento: planejar</a:t>
            </a:r>
            <a:r>
              <a:rPr lang="pt-BR" altLang="pt-BR" b="0" dirty="0"/>
              <a:t>, organizar, dirigir e </a:t>
            </a:r>
            <a:r>
              <a:rPr lang="pt-BR" altLang="pt-BR" b="0" dirty="0" smtClean="0"/>
              <a:t>controlar (PODC).</a:t>
            </a:r>
            <a:endParaRPr lang="pt-BR" altLang="pt-BR" b="0" dirty="0"/>
          </a:p>
        </p:txBody>
      </p:sp>
      <p:pic>
        <p:nvPicPr>
          <p:cNvPr id="8194" name="Picture 2" descr="Resultado de imagem para processo administra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3" y="3645024"/>
            <a:ext cx="3902572" cy="24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66881" y="3645024"/>
            <a:ext cx="4248472" cy="20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altLang="pt-BR" sz="2000" dirty="0" smtClean="0"/>
              <a:t>Quando as funções são interligadas entre si, ocorrendo uma contínua correlação e ajustamento por meio da retroação, são chamadas de </a:t>
            </a:r>
            <a:r>
              <a:rPr lang="pt-BR" altLang="pt-BR" sz="2000" b="1" dirty="0" smtClean="0"/>
              <a:t>processo administrativo</a:t>
            </a:r>
            <a:r>
              <a:rPr lang="pt-BR" altLang="pt-BR" sz="2000" dirty="0" smtClean="0"/>
              <a:t>.  </a:t>
            </a:r>
            <a:endParaRPr lang="pt-BR" altLang="pt-BR" sz="2000" dirty="0"/>
          </a:p>
        </p:txBody>
      </p:sp>
      <p:sp>
        <p:nvSpPr>
          <p:cNvPr id="7" name="Título 7"/>
          <p:cNvSpPr txBox="1">
            <a:spLocks/>
          </p:cNvSpPr>
          <p:nvPr/>
        </p:nvSpPr>
        <p:spPr>
          <a:xfrm>
            <a:off x="6096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PAPEL DO GESTOR/LIDER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281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9213" y="965200"/>
            <a:ext cx="2111375" cy="747713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>
              <a:solidFill>
                <a:srgbClr val="FF0000"/>
              </a:solidFill>
            </a:endParaRP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306638" y="963613"/>
            <a:ext cx="2176462" cy="747712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633913" y="963613"/>
            <a:ext cx="2162175" cy="735012"/>
          </a:xfrm>
          <a:prstGeom prst="flowChartAlternateProcess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6924675" y="989013"/>
            <a:ext cx="2111375" cy="709612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66675" y="1920875"/>
            <a:ext cx="2112963" cy="4110038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2316163" y="1909763"/>
            <a:ext cx="2163762" cy="414813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4629150" y="1897063"/>
            <a:ext cx="2189163" cy="4173537"/>
          </a:xfrm>
          <a:prstGeom prst="flowChartAlternateProcess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6948488" y="1924050"/>
            <a:ext cx="2106612" cy="4122738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 sz="1200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pt-BR" altLang="pt-BR" sz="2300" b="1" dirty="0">
                <a:solidFill>
                  <a:schemeClr val="accent1"/>
                </a:solidFill>
              </a:rPr>
              <a:t>Planejamento</a:t>
            </a:r>
            <a:r>
              <a:rPr lang="pt-BR" altLang="pt-BR" sz="2400" b="1" dirty="0">
                <a:solidFill>
                  <a:schemeClr val="accent1"/>
                </a:solidFill>
              </a:rPr>
              <a:t>   </a:t>
            </a:r>
            <a:r>
              <a:rPr lang="pt-BR" altLang="pt-BR" sz="2400" b="1" dirty="0" smtClean="0">
                <a:solidFill>
                  <a:schemeClr val="accent1"/>
                </a:solidFill>
              </a:rPr>
              <a:t>Organização</a:t>
            </a:r>
            <a:r>
              <a:rPr lang="pt-BR" altLang="pt-BR" sz="2400" b="1" dirty="0">
                <a:solidFill>
                  <a:schemeClr val="accent1"/>
                </a:solidFill>
              </a:rPr>
              <a:t>	     Direção            Controle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90551" y="2096634"/>
            <a:ext cx="219551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pt-BR" altLang="pt-BR" sz="1400" b="1" dirty="0"/>
              <a:t> </a:t>
            </a:r>
            <a:r>
              <a:rPr lang="pt-BR" altLang="pt-BR" sz="1600" b="1" dirty="0"/>
              <a:t>Definir a missão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Formular objetivos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Definir os planos    para alcançar os</a:t>
            </a:r>
          </a:p>
          <a:p>
            <a:pPr eaLnBrk="0" hangingPunct="0"/>
            <a:r>
              <a:rPr lang="pt-BR" altLang="pt-BR" sz="1600" b="1" dirty="0"/>
              <a:t>   objetivos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Programar as</a:t>
            </a:r>
          </a:p>
          <a:p>
            <a:pPr eaLnBrk="0" hangingPunct="0"/>
            <a:r>
              <a:rPr lang="pt-BR" altLang="pt-BR" sz="1600" b="1" dirty="0"/>
              <a:t>   atividades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423400" y="2060575"/>
            <a:ext cx="203425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pt-BR" altLang="pt-BR" sz="1400" b="1" dirty="0"/>
              <a:t> </a:t>
            </a:r>
            <a:r>
              <a:rPr lang="pt-BR" altLang="pt-BR" sz="1600" b="1" dirty="0"/>
              <a:t>Dividir o trabalho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Designar as </a:t>
            </a:r>
          </a:p>
          <a:p>
            <a:pPr eaLnBrk="0" hangingPunct="0"/>
            <a:r>
              <a:rPr lang="pt-BR" altLang="pt-BR" sz="1600" b="1" dirty="0"/>
              <a:t>   atividades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Agrupar as </a:t>
            </a:r>
          </a:p>
          <a:p>
            <a:pPr eaLnBrk="0" hangingPunct="0"/>
            <a:r>
              <a:rPr lang="pt-BR" altLang="pt-BR" sz="1600" b="1" dirty="0"/>
              <a:t>   atividades em </a:t>
            </a:r>
          </a:p>
          <a:p>
            <a:pPr eaLnBrk="0" hangingPunct="0"/>
            <a:r>
              <a:rPr lang="pt-BR" altLang="pt-BR" sz="1600" b="1" dirty="0"/>
              <a:t>   órgãos e cargos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Alocar recursos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Definir autoridade   e responsabilidade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4643438" y="2060575"/>
            <a:ext cx="208915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pt-BR" altLang="pt-BR" sz="1400" b="1" dirty="0"/>
              <a:t> </a:t>
            </a:r>
            <a:r>
              <a:rPr lang="pt-BR" altLang="pt-BR" sz="1600" b="1" dirty="0"/>
              <a:t>Designar as pessoas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Coordenar os</a:t>
            </a:r>
          </a:p>
          <a:p>
            <a:pPr eaLnBrk="0" hangingPunct="0"/>
            <a:r>
              <a:rPr lang="pt-BR" altLang="pt-BR" sz="1600" b="1" dirty="0"/>
              <a:t>   esforços</a:t>
            </a:r>
          </a:p>
          <a:p>
            <a:pPr eaLnBrk="0" hangingPunct="0"/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Comunicar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Motivar</a:t>
            </a:r>
          </a:p>
          <a:p>
            <a:pPr eaLnBrk="0" hangingPunct="0"/>
            <a:r>
              <a:rPr lang="pt-BR" altLang="pt-BR" sz="1600" b="1" dirty="0"/>
              <a:t> </a:t>
            </a:r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Liderar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Orientar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964363" y="2079852"/>
            <a:ext cx="21796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pt-BR" altLang="pt-BR" sz="1400" b="1" dirty="0"/>
              <a:t> </a:t>
            </a:r>
            <a:r>
              <a:rPr lang="pt-BR" altLang="pt-BR" sz="1600" b="1" dirty="0"/>
              <a:t>Definir os padrões</a:t>
            </a:r>
          </a:p>
          <a:p>
            <a:pPr eaLnBrk="0" hangingPunct="0">
              <a:buFontTx/>
              <a:buChar char="•"/>
            </a:pPr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Monitorar o</a:t>
            </a:r>
          </a:p>
          <a:p>
            <a:pPr eaLnBrk="0" hangingPunct="0"/>
            <a:r>
              <a:rPr lang="pt-BR" altLang="pt-BR" sz="1600" b="1" dirty="0"/>
              <a:t>   desempenho</a:t>
            </a:r>
          </a:p>
          <a:p>
            <a:pPr eaLnBrk="0" hangingPunct="0"/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Avaliar o</a:t>
            </a:r>
          </a:p>
          <a:p>
            <a:pPr eaLnBrk="0" hangingPunct="0"/>
            <a:r>
              <a:rPr lang="pt-BR" altLang="pt-BR" sz="1600" b="1" dirty="0"/>
              <a:t>   desempenho</a:t>
            </a:r>
          </a:p>
          <a:p>
            <a:pPr eaLnBrk="0" hangingPunct="0"/>
            <a:endParaRPr lang="pt-BR" altLang="pt-BR" sz="1600" b="1" dirty="0"/>
          </a:p>
          <a:p>
            <a:pPr eaLnBrk="0" hangingPunct="0">
              <a:buFontTx/>
              <a:buChar char="•"/>
            </a:pPr>
            <a:r>
              <a:rPr lang="pt-BR" altLang="pt-BR" sz="1600" b="1" dirty="0"/>
              <a:t> Ação corretiva</a:t>
            </a:r>
          </a:p>
        </p:txBody>
      </p:sp>
    </p:spTree>
    <p:extLst>
      <p:ext uri="{BB962C8B-B14F-4D97-AF65-F5344CB8AC3E}">
        <p14:creationId xmlns:p14="http://schemas.microsoft.com/office/powerpoint/2010/main" val="812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3688"/>
            <a:ext cx="8229600" cy="4810848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b="0" dirty="0" smtClean="0"/>
              <a:t>É o ato de dirigir os </a:t>
            </a:r>
            <a:r>
              <a:rPr lang="pt-BR" altLang="pt-BR" sz="2400" b="0" dirty="0"/>
              <a:t>esforços para um propósito </a:t>
            </a:r>
            <a:r>
              <a:rPr lang="pt-BR" altLang="pt-BR" sz="2400" b="0" dirty="0" smtClean="0"/>
              <a:t>comum por meio de:</a:t>
            </a:r>
            <a:endParaRPr lang="pt-BR" altLang="pt-BR" sz="2400" b="0" dirty="0"/>
          </a:p>
          <a:p>
            <a:pPr marL="0" indent="0" algn="just">
              <a:buNone/>
            </a:pPr>
            <a:r>
              <a:rPr lang="pt-BR" altLang="pt-BR" sz="2400" b="0" dirty="0" smtClean="0"/>
              <a:t>      - Comunicar</a:t>
            </a:r>
            <a:r>
              <a:rPr lang="pt-BR" altLang="pt-BR" sz="2400" b="0" dirty="0"/>
              <a:t>;</a:t>
            </a:r>
          </a:p>
          <a:p>
            <a:pPr marL="0" indent="0" algn="just">
              <a:buNone/>
            </a:pPr>
            <a:r>
              <a:rPr lang="pt-BR" altLang="pt-BR" sz="2400" b="0" dirty="0" smtClean="0"/>
              <a:t>      - Liderar;</a:t>
            </a:r>
          </a:p>
          <a:p>
            <a:pPr marL="0" indent="0" algn="just">
              <a:buNone/>
            </a:pPr>
            <a:r>
              <a:rPr lang="pt-BR" altLang="pt-BR" sz="2400" dirty="0"/>
              <a:t> </a:t>
            </a:r>
            <a:r>
              <a:rPr lang="pt-BR" altLang="pt-BR" sz="2400" dirty="0" smtClean="0"/>
              <a:t>     - </a:t>
            </a:r>
            <a:r>
              <a:rPr lang="pt-BR" altLang="pt-BR" sz="2400" b="0" dirty="0" smtClean="0"/>
              <a:t>Motivar;</a:t>
            </a:r>
          </a:p>
          <a:p>
            <a:pPr marL="0" indent="0" algn="just">
              <a:buNone/>
            </a:pPr>
            <a:r>
              <a:rPr lang="pt-BR" altLang="pt-BR" sz="2400" dirty="0"/>
              <a:t> </a:t>
            </a:r>
            <a:r>
              <a:rPr lang="pt-BR" altLang="pt-BR" sz="2400" dirty="0" smtClean="0"/>
              <a:t>     - </a:t>
            </a:r>
            <a:r>
              <a:rPr lang="pt-BR" altLang="pt-BR" sz="2400" b="0" dirty="0" smtClean="0"/>
              <a:t>Orientar </a:t>
            </a:r>
            <a:r>
              <a:rPr lang="pt-BR" altLang="pt-BR" sz="2400" b="0" dirty="0"/>
              <a:t>as </a:t>
            </a:r>
            <a:r>
              <a:rPr lang="pt-BR" altLang="pt-BR" sz="2400" b="0" dirty="0" smtClean="0"/>
              <a:t>pessoas;</a:t>
            </a:r>
          </a:p>
          <a:p>
            <a:pPr marL="0" indent="0" algn="just">
              <a:buNone/>
            </a:pPr>
            <a:r>
              <a:rPr lang="pt-BR" altLang="pt-BR" sz="2400" dirty="0"/>
              <a:t> </a:t>
            </a:r>
            <a:r>
              <a:rPr lang="pt-BR" altLang="pt-BR" sz="2400" dirty="0" smtClean="0"/>
              <a:t>     - </a:t>
            </a:r>
            <a:r>
              <a:rPr lang="pt-BR" altLang="pt-BR" sz="2400" b="0" dirty="0" smtClean="0"/>
              <a:t>Impulsionar </a:t>
            </a:r>
            <a:r>
              <a:rPr lang="pt-BR" altLang="pt-BR" sz="2400" b="0" dirty="0"/>
              <a:t>as </a:t>
            </a:r>
            <a:r>
              <a:rPr lang="pt-BR" altLang="pt-BR" sz="2400" b="0" dirty="0" smtClean="0"/>
              <a:t>pessoas.</a:t>
            </a:r>
            <a:endParaRPr lang="pt-BR" altLang="pt-BR" sz="2400" b="0" dirty="0"/>
          </a:p>
        </p:txBody>
      </p:sp>
      <p:pic>
        <p:nvPicPr>
          <p:cNvPr id="13314" name="Picture 2" descr="Resultado de imagem para função dirig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22512"/>
            <a:ext cx="3432138" cy="26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27584" y="5769813"/>
            <a:ext cx="74168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característica de habilidade humana do gestor INTERPESSOAL.</a:t>
            </a:r>
            <a:endParaRPr lang="pt-BR" dirty="0"/>
          </a:p>
        </p:txBody>
      </p:sp>
      <p:sp>
        <p:nvSpPr>
          <p:cNvPr id="7" name="Título 7"/>
          <p:cNvSpPr txBox="1">
            <a:spLocks/>
          </p:cNvSpPr>
          <p:nvPr/>
        </p:nvSpPr>
        <p:spPr>
          <a:xfrm>
            <a:off x="6096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FUNÇÃO DIRIGIR DO GESTOR/LIDER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42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298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Assuntos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7859216" cy="432511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Contexto e competência organizacional</a:t>
            </a:r>
          </a:p>
          <a:p>
            <a:pPr algn="just"/>
            <a:r>
              <a:rPr lang="pt-BR" sz="2400" dirty="0" smtClean="0"/>
              <a:t>Valorização do capital humano</a:t>
            </a:r>
          </a:p>
          <a:p>
            <a:pPr algn="just"/>
            <a:r>
              <a:rPr lang="pt-BR" sz="2400" dirty="0" smtClean="0"/>
              <a:t>Habilidades </a:t>
            </a:r>
            <a:r>
              <a:rPr lang="pt-BR" sz="2400" dirty="0"/>
              <a:t>sociais e competência social no </a:t>
            </a:r>
            <a:r>
              <a:rPr lang="pt-BR" sz="2400" dirty="0" smtClean="0"/>
              <a:t>trabalho</a:t>
            </a:r>
          </a:p>
          <a:p>
            <a:pPr algn="just"/>
            <a:r>
              <a:rPr lang="pt-BR" sz="2400" dirty="0" smtClean="0"/>
              <a:t>Competências pessoais (intrapessoal e interpessoal)</a:t>
            </a:r>
          </a:p>
          <a:p>
            <a:pPr algn="just"/>
            <a:r>
              <a:rPr lang="pt-BR" sz="2400" dirty="0" smtClean="0"/>
              <a:t>Conflitos e empatia</a:t>
            </a:r>
          </a:p>
          <a:p>
            <a:pPr algn="just"/>
            <a:r>
              <a:rPr lang="pt-BR" sz="2400" dirty="0" smtClean="0"/>
              <a:t>Habilidades sociais e sua identificação na atividade profissional</a:t>
            </a:r>
          </a:p>
          <a:p>
            <a:pPr algn="just"/>
            <a:r>
              <a:rPr lang="pt-BR" sz="2400" dirty="0" smtClean="0"/>
              <a:t>Indivíduo</a:t>
            </a:r>
            <a:r>
              <a:rPr lang="pt-BR" sz="2400" dirty="0"/>
              <a:t>, grupo e equipes de </a:t>
            </a:r>
            <a:r>
              <a:rPr lang="pt-BR" sz="2400" dirty="0" smtClean="0"/>
              <a:t>trabalho</a:t>
            </a:r>
            <a:endParaRPr lang="pt-BR" sz="2400" dirty="0"/>
          </a:p>
        </p:txBody>
      </p:sp>
      <p:pic>
        <p:nvPicPr>
          <p:cNvPr id="1026" name="Picture 2" descr="Resultado de imagem para competência organiz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37" y="764704"/>
            <a:ext cx="215151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/>
              <a:t>É a capacidade, </a:t>
            </a:r>
            <a:r>
              <a:rPr lang="pt-BR" sz="2400" b="0" dirty="0"/>
              <a:t>a </a:t>
            </a:r>
            <a:r>
              <a:rPr lang="pt-BR" sz="2400" b="0" dirty="0" smtClean="0"/>
              <a:t>habilidade ou a arte </a:t>
            </a:r>
            <a:r>
              <a:rPr lang="pt-BR" sz="2400" b="0" dirty="0"/>
              <a:t>de uma pessoa </a:t>
            </a:r>
            <a:r>
              <a:rPr lang="pt-BR" sz="2400" b="1" dirty="0"/>
              <a:t>influenciar o comportamento de outra</a:t>
            </a:r>
            <a:r>
              <a:rPr lang="pt-BR" sz="2400" b="0" dirty="0"/>
              <a:t>, de forma tal que a pessoa influenciada não sinta esta ação de forma direta. </a:t>
            </a:r>
            <a:endParaRPr lang="pt-BR" sz="2400" b="0" dirty="0" smtClean="0"/>
          </a:p>
          <a:p>
            <a:pPr lvl="1" algn="just"/>
            <a:r>
              <a:rPr lang="pt-BR" sz="2200" dirty="0" smtClean="0"/>
              <a:t>Exercida geralmente</a:t>
            </a:r>
            <a:r>
              <a:rPr lang="pt-BR" sz="2200" b="0" dirty="0" smtClean="0"/>
              <a:t> </a:t>
            </a:r>
            <a:r>
              <a:rPr lang="pt-BR" sz="2200" b="0" dirty="0"/>
              <a:t>por alguém que possua um cargo de comando </a:t>
            </a:r>
            <a:r>
              <a:rPr lang="pt-BR" sz="2200" b="0" dirty="0" smtClean="0"/>
              <a:t>hierárquico (coordenadores</a:t>
            </a:r>
            <a:r>
              <a:rPr lang="pt-BR" sz="2200" b="0" dirty="0"/>
              <a:t>, supervisores, </a:t>
            </a:r>
            <a:r>
              <a:rPr lang="pt-BR" sz="2200" b="0" dirty="0" smtClean="0"/>
              <a:t>diretores). </a:t>
            </a:r>
            <a:endParaRPr lang="pt-BR" sz="2200" b="0" dirty="0"/>
          </a:p>
        </p:txBody>
      </p:sp>
      <p:sp>
        <p:nvSpPr>
          <p:cNvPr id="4" name="Retângulo 3"/>
          <p:cNvSpPr/>
          <p:nvPr/>
        </p:nvSpPr>
        <p:spPr>
          <a:xfrm>
            <a:off x="755576" y="4779401"/>
            <a:ext cx="5760640" cy="129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Liderança é um dos Princípios da Qualidade, necessária para mobilizar a participação e o envolvimento das pessoas no processo de gestão.</a:t>
            </a:r>
            <a:endParaRPr lang="pt-BR" dirty="0"/>
          </a:p>
        </p:txBody>
      </p:sp>
      <p:pic>
        <p:nvPicPr>
          <p:cNvPr id="16386" name="Picture 2" descr="Resultado de imagem para lideranç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73619"/>
            <a:ext cx="2034952" cy="190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7"/>
          <p:cNvSpPr txBox="1">
            <a:spLocks/>
          </p:cNvSpPr>
          <p:nvPr/>
        </p:nvSpPr>
        <p:spPr>
          <a:xfrm>
            <a:off x="6096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LIDERANÇA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747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390341"/>
              </p:ext>
            </p:extLst>
          </p:nvPr>
        </p:nvGraphicFramePr>
        <p:xfrm>
          <a:off x="179512" y="1052736"/>
          <a:ext cx="8856983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2909205"/>
                <a:gridCol w="2419386"/>
              </a:tblGrid>
              <a:tr h="52427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Estilos de liderança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Bases do poder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Reação do</a:t>
                      </a:r>
                      <a:r>
                        <a:rPr lang="pt-BR" sz="1600" baseline="0" dirty="0" smtClean="0"/>
                        <a:t> trabalhador</a:t>
                      </a:r>
                      <a:endParaRPr lang="pt-BR" sz="16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Autocrático</a:t>
                      </a:r>
                      <a:r>
                        <a:rPr lang="pt-BR" sz="1600" b="0" dirty="0" smtClean="0"/>
                        <a:t> - centralizador e controlador dos processos (não delegar ou dividir)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Poder</a:t>
                      </a:r>
                      <a:r>
                        <a:rPr lang="pt-BR" sz="1600" baseline="0" dirty="0" smtClean="0"/>
                        <a:t> exercido por  </a:t>
                      </a:r>
                      <a:r>
                        <a:rPr lang="pt-BR" sz="1600" b="1" dirty="0" smtClean="0"/>
                        <a:t>Coerção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Obediência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(se conformam, se adaptam às diretrizes)</a:t>
                      </a:r>
                      <a:endParaRPr lang="pt-BR" sz="16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Democrático ou participativo </a:t>
                      </a:r>
                      <a:r>
                        <a:rPr lang="pt-BR" sz="1600" b="0" dirty="0" smtClean="0"/>
                        <a:t>- faz o perfil mediador</a:t>
                      </a:r>
                      <a:r>
                        <a:rPr lang="pt-BR" sz="1600" dirty="0" smtClean="0"/>
                        <a:t> e</a:t>
                      </a:r>
                      <a:r>
                        <a:rPr lang="pt-BR" sz="1600" b="0" dirty="0" smtClean="0"/>
                        <a:t> conciliador (dialoga</a:t>
                      </a:r>
                      <a:r>
                        <a:rPr lang="pt-BR" sz="1600" b="0" baseline="0" dirty="0" smtClean="0"/>
                        <a:t> </a:t>
                      </a:r>
                      <a:r>
                        <a:rPr lang="pt-BR" sz="1600" b="0" dirty="0" smtClean="0"/>
                        <a:t>e decide em conjunto para que todos</a:t>
                      </a:r>
                      <a:r>
                        <a:rPr lang="pt-BR" sz="1600" b="0" baseline="0" dirty="0" smtClean="0"/>
                        <a:t> assumam a responsabilidade conjunta)</a:t>
                      </a:r>
                      <a:r>
                        <a:rPr lang="pt-BR" sz="1600" b="0" dirty="0" smtClean="0"/>
                        <a:t>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Submissão por </a:t>
                      </a:r>
                      <a:r>
                        <a:rPr lang="pt-BR" sz="1600" b="1" dirty="0" smtClean="0"/>
                        <a:t>recompensa</a:t>
                      </a:r>
                      <a:r>
                        <a:rPr lang="pt-BR" sz="1600" dirty="0" smtClean="0"/>
                        <a:t>  (premiações,</a:t>
                      </a:r>
                      <a:r>
                        <a:rPr lang="pt-BR" sz="1600" baseline="0" dirty="0" smtClean="0"/>
                        <a:t> elogios, promoção etc.)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Identificação</a:t>
                      </a:r>
                      <a:r>
                        <a:rPr lang="pt-BR" sz="1600" dirty="0" smtClean="0"/>
                        <a:t> (identificam-se com a gestão,</a:t>
                      </a:r>
                      <a:r>
                        <a:rPr lang="pt-BR" sz="1600" baseline="0" dirty="0" smtClean="0"/>
                        <a:t> aceitam </a:t>
                      </a:r>
                      <a:r>
                        <a:rPr lang="pt-BR" sz="1600" dirty="0" smtClean="0"/>
                        <a:t> metas e padrões estabelecidos para atingir)</a:t>
                      </a:r>
                    </a:p>
                  </a:txBody>
                  <a:tcPr/>
                </a:tc>
              </a:tr>
              <a:tr h="62597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Laissez-faire - </a:t>
                      </a:r>
                      <a:r>
                        <a:rPr lang="pt-BR" sz="1600" b="0" dirty="0" smtClean="0"/>
                        <a:t>não decide, delega aos outros esta função ou simplesmente deixa os procedimentos soltos.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Legitimidade</a:t>
                      </a:r>
                      <a:r>
                        <a:rPr lang="pt-BR" sz="1600" dirty="0" smtClean="0"/>
                        <a:t> reconhecida pela hierarquia</a:t>
                      </a:r>
                      <a:endParaRPr lang="pt-BR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Internalização</a:t>
                      </a:r>
                      <a:r>
                        <a:rPr lang="pt-BR" sz="1600" baseline="0" dirty="0" smtClean="0"/>
                        <a:t> (</a:t>
                      </a:r>
                      <a:r>
                        <a:rPr lang="pt-BR" sz="1600" dirty="0" smtClean="0"/>
                        <a:t>adotam comportamentos e atitudes de outros para satisfazer suas necessidades pessoais de acordo com seus valores)</a:t>
                      </a:r>
                    </a:p>
                  </a:txBody>
                  <a:tcPr/>
                </a:tc>
              </a:tr>
              <a:tr h="50405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Mesclar</a:t>
                      </a:r>
                      <a:r>
                        <a:rPr lang="pt-BR" sz="1600" b="1" baseline="0" dirty="0" smtClean="0"/>
                        <a:t> os estilos </a:t>
                      </a:r>
                      <a:r>
                        <a:rPr lang="pt-BR" sz="1600" baseline="0" dirty="0" smtClean="0"/>
                        <a:t> confere  eficiência e eficácia ao gestor/líder (</a:t>
                      </a:r>
                      <a:r>
                        <a:rPr lang="pt-BR" sz="1600" b="0" dirty="0" smtClean="0"/>
                        <a:t>reconhecer o momento em que ele deve ser autocrático, democrático ou deixar as pessoas mais soltas)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Talento</a:t>
                      </a:r>
                      <a:r>
                        <a:rPr lang="pt-BR" sz="1600" dirty="0" smtClean="0"/>
                        <a:t> do líder (habilidades)</a:t>
                      </a:r>
                      <a:endParaRPr lang="pt-BR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/>
                    </a:p>
                  </a:txBody>
                  <a:tcPr/>
                </a:tc>
              </a:tr>
              <a:tr h="68192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Referência</a:t>
                      </a:r>
                      <a:r>
                        <a:rPr lang="pt-BR" sz="1600" dirty="0" smtClean="0"/>
                        <a:t> do líder (</a:t>
                      </a:r>
                      <a:r>
                        <a:rPr lang="pt-BR" sz="1600" baseline="0" dirty="0" smtClean="0"/>
                        <a:t>respeito e consideração pelo que faz)</a:t>
                      </a:r>
                      <a:endParaRPr lang="pt-BR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1080120"/>
          </a:xfrm>
        </p:spPr>
        <p:txBody>
          <a:bodyPr>
            <a:normAutofit/>
          </a:bodyPr>
          <a:lstStyle/>
          <a:p>
            <a:pPr algn="just"/>
            <a:r>
              <a:rPr lang="pt-BR" sz="2000" b="0" dirty="0" smtClean="0"/>
              <a:t>Existem aspectos </a:t>
            </a:r>
            <a:r>
              <a:rPr lang="pt-BR" sz="2000" b="0" dirty="0"/>
              <a:t>motivacionais </a:t>
            </a:r>
            <a:r>
              <a:rPr lang="pt-BR" sz="2000" dirty="0"/>
              <a:t>extrínsecos</a:t>
            </a:r>
            <a:r>
              <a:rPr lang="pt-BR" sz="2000" b="0" dirty="0"/>
              <a:t> (externos) e </a:t>
            </a:r>
            <a:r>
              <a:rPr lang="pt-BR" sz="2000" dirty="0"/>
              <a:t>intrínsecos</a:t>
            </a:r>
            <a:r>
              <a:rPr lang="pt-BR" sz="2000" b="0" dirty="0"/>
              <a:t> (internos) dos </a:t>
            </a:r>
            <a:r>
              <a:rPr lang="pt-BR" sz="2000" b="0" dirty="0" smtClean="0"/>
              <a:t>indivíduos, mas o </a:t>
            </a:r>
            <a:r>
              <a:rPr lang="pt-BR" sz="2000" b="0" dirty="0"/>
              <a:t>que motiva uma </a:t>
            </a:r>
            <a:r>
              <a:rPr lang="pt-BR" sz="2000" b="0" dirty="0" smtClean="0"/>
              <a:t>pessoa, necessariamente </a:t>
            </a:r>
            <a:r>
              <a:rPr lang="pt-BR" sz="2000" b="0" dirty="0"/>
              <a:t>não irá motivar a </a:t>
            </a:r>
            <a:r>
              <a:rPr lang="pt-BR" sz="2000" b="0" dirty="0" smtClean="0"/>
              <a:t>outra. </a:t>
            </a:r>
            <a:endParaRPr lang="pt-BR" sz="2000" b="0" dirty="0"/>
          </a:p>
        </p:txBody>
      </p:sp>
      <p:sp>
        <p:nvSpPr>
          <p:cNvPr id="4" name="Retângulo 3"/>
          <p:cNvSpPr/>
          <p:nvPr/>
        </p:nvSpPr>
        <p:spPr>
          <a:xfrm>
            <a:off x="6084168" y="2534466"/>
            <a:ext cx="2699793" cy="3947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Para </a:t>
            </a:r>
            <a:r>
              <a:rPr lang="pt-BR" dirty="0" err="1" smtClean="0"/>
              <a:t>Spector</a:t>
            </a:r>
            <a:r>
              <a:rPr lang="pt-BR" dirty="0" smtClean="0"/>
              <a:t> (2010, p. 198) a motivação é descrita como ”um estado interior que induz uma pessoa a assumir determinados tipos de comportamento. Ela tem a ver com direção, intensidade e persistência de um comportamento ao longo do tempo”. </a:t>
            </a:r>
            <a:endParaRPr lang="pt-BR" dirty="0"/>
          </a:p>
        </p:txBody>
      </p:sp>
      <p:pic>
        <p:nvPicPr>
          <p:cNvPr id="7" name="Picture 4" descr="Resultado de imagem para teoria das necessidades de mas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8" y="2492896"/>
            <a:ext cx="47205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63690" y="629739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 Associação </a:t>
            </a:r>
            <a:r>
              <a:rPr lang="pt-BR" b="1" dirty="0"/>
              <a:t>(pertencer a um grupo, </a:t>
            </a:r>
            <a:r>
              <a:rPr lang="pt-BR" b="1" dirty="0" smtClean="0"/>
              <a:t>filiação)</a:t>
            </a:r>
            <a:endParaRPr lang="pt-BR" b="1" dirty="0"/>
          </a:p>
        </p:txBody>
      </p:sp>
      <p:sp>
        <p:nvSpPr>
          <p:cNvPr id="8" name="Elipse 7"/>
          <p:cNvSpPr/>
          <p:nvPr/>
        </p:nvSpPr>
        <p:spPr>
          <a:xfrm>
            <a:off x="1035426" y="3860169"/>
            <a:ext cx="1520350" cy="360040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7"/>
          <p:cNvSpPr txBox="1">
            <a:spLocks/>
          </p:cNvSpPr>
          <p:nvPr/>
        </p:nvSpPr>
        <p:spPr>
          <a:xfrm>
            <a:off x="609600" y="62068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NECESSIDADES E MOTIVAÇÃO (Maslow)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071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84785"/>
            <a:ext cx="8136904" cy="93610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0" dirty="0" smtClean="0"/>
              <a:t>A teoria de </a:t>
            </a:r>
            <a:r>
              <a:rPr lang="pt-BR" sz="2000" b="0" dirty="0" err="1" smtClean="0"/>
              <a:t>Aldefer</a:t>
            </a:r>
            <a:r>
              <a:rPr lang="pt-BR" sz="2000" b="0" dirty="0" smtClean="0"/>
              <a:t> </a:t>
            </a:r>
            <a:r>
              <a:rPr lang="pt-BR" sz="2000" b="0" dirty="0"/>
              <a:t>busca suprir algumas deficiências na </a:t>
            </a:r>
            <a:r>
              <a:rPr lang="pt-BR" sz="2000" b="0" dirty="0" smtClean="0"/>
              <a:t>hierarquia das necessidades  </a:t>
            </a:r>
            <a:r>
              <a:rPr lang="pt-BR" sz="2000" b="0" dirty="0"/>
              <a:t>de </a:t>
            </a:r>
            <a:r>
              <a:rPr lang="pt-BR" sz="2000" b="0" dirty="0" smtClean="0"/>
              <a:t>Maslow</a:t>
            </a:r>
            <a:r>
              <a:rPr lang="pt-BR" sz="2000" dirty="0" smtClean="0"/>
              <a:t>, e, p</a:t>
            </a:r>
            <a:r>
              <a:rPr lang="pt-BR" sz="2000" b="0" dirty="0" smtClean="0"/>
              <a:t>ara isso, definiu somente </a:t>
            </a:r>
            <a:r>
              <a:rPr lang="pt-BR" sz="2000" b="0" dirty="0"/>
              <a:t>três níveis de </a:t>
            </a:r>
            <a:r>
              <a:rPr lang="pt-BR" sz="2000" b="0" dirty="0" smtClean="0"/>
              <a:t>necessidades. </a:t>
            </a:r>
          </a:p>
        </p:txBody>
      </p:sp>
      <p:pic>
        <p:nvPicPr>
          <p:cNvPr id="22530" name="Picture 2" descr="Resultado de imagem para Teoria ERC ou de Alder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82" y="2705223"/>
            <a:ext cx="5112568" cy="415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7"/>
          <p:cNvSpPr txBox="1">
            <a:spLocks/>
          </p:cNvSpPr>
          <p:nvPr/>
        </p:nvSpPr>
        <p:spPr>
          <a:xfrm>
            <a:off x="609600" y="62068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NECESSIDADES E MOTIVAÇÃO (</a:t>
            </a:r>
            <a:r>
              <a:rPr lang="pt-BR" sz="3200" dirty="0" err="1" smtClean="0"/>
              <a:t>Alderfer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6" name="Elipse 5"/>
          <p:cNvSpPr/>
          <p:nvPr/>
        </p:nvSpPr>
        <p:spPr>
          <a:xfrm>
            <a:off x="1808076" y="4776886"/>
            <a:ext cx="5832648" cy="8039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72433"/>
            <a:ext cx="7571184" cy="4373563"/>
          </a:xfrm>
        </p:spPr>
        <p:txBody>
          <a:bodyPr>
            <a:normAutofit/>
          </a:bodyPr>
          <a:lstStyle/>
          <a:p>
            <a:pPr algn="just"/>
            <a:r>
              <a:rPr lang="pt-BR" sz="1800" b="0" dirty="0"/>
              <a:t>A</a:t>
            </a:r>
            <a:r>
              <a:rPr lang="pt-BR" sz="1800" b="0" dirty="0" smtClean="0"/>
              <a:t> </a:t>
            </a:r>
            <a:r>
              <a:rPr lang="pt-BR" sz="1800" b="0" dirty="0"/>
              <a:t>motivação é resultado do trabalho em si e não de recompensas externas ou das condições de trabalho. </a:t>
            </a:r>
            <a:r>
              <a:rPr lang="pt-BR" sz="1800" b="0" dirty="0" smtClean="0"/>
              <a:t>Há </a:t>
            </a:r>
            <a:r>
              <a:rPr lang="pt-BR" sz="1800" b="0" dirty="0"/>
              <a:t>duas </a:t>
            </a:r>
            <a:r>
              <a:rPr lang="pt-BR" sz="1800" b="0" dirty="0" smtClean="0"/>
              <a:t>categorias:</a:t>
            </a:r>
          </a:p>
          <a:p>
            <a:pPr lvl="1" algn="just"/>
            <a:r>
              <a:rPr lang="pt-BR" sz="1800" b="0" dirty="0" smtClean="0"/>
              <a:t>Fatores </a:t>
            </a:r>
            <a:r>
              <a:rPr lang="pt-BR" sz="1800" b="0" dirty="0"/>
              <a:t>higiênicos (salário, relacionamento no trabalho, políticas internas, chefia</a:t>
            </a:r>
            <a:r>
              <a:rPr lang="pt-BR" sz="1800" b="0" dirty="0" smtClean="0"/>
              <a:t>);</a:t>
            </a:r>
          </a:p>
          <a:p>
            <a:pPr lvl="1" algn="just"/>
            <a:r>
              <a:rPr lang="pt-BR" sz="1800" dirty="0" smtClean="0"/>
              <a:t>F</a:t>
            </a:r>
            <a:r>
              <a:rPr lang="pt-BR" sz="1800" b="0" dirty="0" smtClean="0"/>
              <a:t>atores </a:t>
            </a:r>
            <a:r>
              <a:rPr lang="pt-BR" sz="1800" b="0" dirty="0"/>
              <a:t>de motivação (realização, reconhecimento, responsabilidade e a natureza do trabalho em si). </a:t>
            </a:r>
            <a:endParaRPr lang="pt-BR" sz="1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2" y="3212976"/>
            <a:ext cx="6791154" cy="354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7"/>
          <p:cNvSpPr txBox="1">
            <a:spLocks/>
          </p:cNvSpPr>
          <p:nvPr/>
        </p:nvSpPr>
        <p:spPr>
          <a:xfrm>
            <a:off x="609600" y="62068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NECESSIDADES E MOTIVAÇÃO (Herzberg)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336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9" name="Título 1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dirty="0"/>
              <a:t>WACHOWICZ, Marta Cristina. </a:t>
            </a:r>
            <a:r>
              <a:rPr lang="pt-BR" sz="2000" b="1" dirty="0"/>
              <a:t>Psicologia das Relações </a:t>
            </a:r>
            <a:r>
              <a:rPr lang="pt-BR" sz="2000" b="1" dirty="0" smtClean="0"/>
              <a:t>Humanas</a:t>
            </a:r>
            <a:r>
              <a:rPr lang="pt-BR" sz="2000" dirty="0" smtClean="0"/>
              <a:t>. Instituto Federal do Paraná – Educação a Distância. Rede </a:t>
            </a:r>
            <a:r>
              <a:rPr lang="pt-BR" sz="2000" dirty="0" err="1" smtClean="0"/>
              <a:t>e-Tec</a:t>
            </a:r>
            <a:r>
              <a:rPr lang="pt-BR" sz="2000" dirty="0" smtClean="0"/>
              <a:t>. Curitiba (PR), 2011.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976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6200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CONTEXTO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28801"/>
            <a:ext cx="5184576" cy="3990056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As </a:t>
            </a:r>
            <a:r>
              <a:rPr lang="pt-BR" sz="2200" u="sng" dirty="0" smtClean="0"/>
              <a:t>relações de trabalho </a:t>
            </a:r>
            <a:r>
              <a:rPr lang="pt-BR" sz="2200" dirty="0" smtClean="0"/>
              <a:t>estão em </a:t>
            </a:r>
            <a:r>
              <a:rPr lang="pt-BR" sz="2200" b="1" dirty="0" smtClean="0"/>
              <a:t>constantes transformações</a:t>
            </a:r>
            <a:r>
              <a:rPr lang="pt-BR" sz="2200" dirty="0" smtClean="0"/>
              <a:t> </a:t>
            </a:r>
            <a:r>
              <a:rPr lang="pt-BR" sz="1900" dirty="0" smtClean="0"/>
              <a:t>(investimentos em tecnologia, equipamentos, estrutura física e outros aspectos)</a:t>
            </a:r>
            <a:r>
              <a:rPr lang="pt-BR" sz="2200" dirty="0" smtClean="0"/>
              <a:t>. </a:t>
            </a:r>
          </a:p>
          <a:p>
            <a:pPr lvl="1" algn="just"/>
            <a:r>
              <a:rPr lang="pt-BR" sz="1800" dirty="0" smtClean="0">
                <a:solidFill>
                  <a:schemeClr val="accent1"/>
                </a:solidFill>
              </a:rPr>
              <a:t>O </a:t>
            </a:r>
            <a:r>
              <a:rPr lang="pt-BR" sz="1800" b="1" dirty="0" smtClean="0">
                <a:solidFill>
                  <a:schemeClr val="accent1"/>
                </a:solidFill>
              </a:rPr>
              <a:t>trabalhador</a:t>
            </a:r>
            <a:r>
              <a:rPr lang="pt-BR" sz="1800" dirty="0" smtClean="0">
                <a:solidFill>
                  <a:schemeClr val="accent1"/>
                </a:solidFill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</a:rPr>
              <a:t>contemporâneo</a:t>
            </a:r>
            <a:r>
              <a:rPr lang="pt-BR" sz="1800" dirty="0" smtClean="0">
                <a:solidFill>
                  <a:schemeClr val="accent1"/>
                </a:solidFill>
              </a:rPr>
              <a:t> está mais atento à sua </a:t>
            </a:r>
            <a:r>
              <a:rPr lang="pt-BR" sz="1800" u="sng" dirty="0" smtClean="0">
                <a:solidFill>
                  <a:schemeClr val="accent1"/>
                </a:solidFill>
              </a:rPr>
              <a:t>formação técnica e profissional</a:t>
            </a:r>
            <a:r>
              <a:rPr lang="pt-BR" sz="1800" dirty="0" smtClean="0">
                <a:solidFill>
                  <a:schemeClr val="accent1"/>
                </a:solidFill>
              </a:rPr>
              <a:t>, é mais </a:t>
            </a:r>
            <a:r>
              <a:rPr lang="pt-BR" sz="1800" u="sng" dirty="0" smtClean="0">
                <a:solidFill>
                  <a:schemeClr val="accent1"/>
                </a:solidFill>
              </a:rPr>
              <a:t>crítico</a:t>
            </a:r>
            <a:r>
              <a:rPr lang="pt-BR" sz="1800" dirty="0" smtClean="0">
                <a:solidFill>
                  <a:schemeClr val="accent1"/>
                </a:solidFill>
              </a:rPr>
              <a:t> e tem buscado estabelecer uma </a:t>
            </a:r>
            <a:r>
              <a:rPr lang="pt-BR" sz="1800" u="sng" dirty="0" smtClean="0">
                <a:solidFill>
                  <a:schemeClr val="accent1"/>
                </a:solidFill>
              </a:rPr>
              <a:t>rede de contatos</a:t>
            </a:r>
            <a:r>
              <a:rPr lang="pt-BR" sz="1800" dirty="0" smtClean="0">
                <a:solidFill>
                  <a:schemeClr val="accent1"/>
                </a:solidFill>
              </a:rPr>
              <a:t>. </a:t>
            </a:r>
          </a:p>
          <a:p>
            <a:pPr lvl="1" algn="just"/>
            <a:r>
              <a:rPr lang="pt-BR" sz="1800" dirty="0" smtClean="0">
                <a:solidFill>
                  <a:schemeClr val="accent1"/>
                </a:solidFill>
              </a:rPr>
              <a:t>Os </a:t>
            </a:r>
            <a:r>
              <a:rPr lang="pt-BR" sz="1800" b="1" dirty="0" smtClean="0">
                <a:solidFill>
                  <a:schemeClr val="accent1"/>
                </a:solidFill>
              </a:rPr>
              <a:t>ambientes </a:t>
            </a:r>
            <a:r>
              <a:rPr lang="pt-BR" sz="1800" b="1" dirty="0">
                <a:solidFill>
                  <a:schemeClr val="accent1"/>
                </a:solidFill>
              </a:rPr>
              <a:t>de trabalho </a:t>
            </a:r>
            <a:r>
              <a:rPr lang="pt-BR" sz="1800" dirty="0">
                <a:solidFill>
                  <a:schemeClr val="accent1"/>
                </a:solidFill>
              </a:rPr>
              <a:t>precisam se </a:t>
            </a:r>
            <a:r>
              <a:rPr lang="pt-BR" sz="1800" u="sng" dirty="0">
                <a:solidFill>
                  <a:schemeClr val="accent1"/>
                </a:solidFill>
              </a:rPr>
              <a:t>voltar para </a:t>
            </a:r>
            <a:r>
              <a:rPr lang="pt-BR" sz="1800" u="sng" dirty="0" smtClean="0">
                <a:solidFill>
                  <a:schemeClr val="accent1"/>
                </a:solidFill>
              </a:rPr>
              <a:t>o coletivo</a:t>
            </a:r>
            <a:r>
              <a:rPr lang="pt-BR" sz="1800" dirty="0" smtClean="0">
                <a:solidFill>
                  <a:schemeClr val="accent1"/>
                </a:solidFill>
              </a:rPr>
              <a:t>, facilitando a formação da equipe (em que o todo </a:t>
            </a:r>
            <a:r>
              <a:rPr lang="pt-BR" sz="1800" dirty="0">
                <a:solidFill>
                  <a:schemeClr val="accent1"/>
                </a:solidFill>
              </a:rPr>
              <a:t>seja </a:t>
            </a:r>
            <a:r>
              <a:rPr lang="pt-BR" sz="1800" dirty="0" smtClean="0">
                <a:solidFill>
                  <a:schemeClr val="accent1"/>
                </a:solidFill>
              </a:rPr>
              <a:t>maior do que </a:t>
            </a:r>
            <a:r>
              <a:rPr lang="pt-BR" sz="1800" dirty="0">
                <a:solidFill>
                  <a:schemeClr val="accent1"/>
                </a:solidFill>
              </a:rPr>
              <a:t>a soma das </a:t>
            </a:r>
            <a:r>
              <a:rPr lang="pt-BR" sz="1800" dirty="0" smtClean="0">
                <a:solidFill>
                  <a:schemeClr val="accent1"/>
                </a:solidFill>
              </a:rPr>
              <a:t>partes).</a:t>
            </a:r>
          </a:p>
        </p:txBody>
      </p:sp>
      <p:pic>
        <p:nvPicPr>
          <p:cNvPr id="12290" name="Picture 2" descr="Resultado de imagem para clima organizac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93" y="1916832"/>
            <a:ext cx="324036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2155" y="5618857"/>
            <a:ext cx="8399717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chemeClr val="bg1"/>
                </a:solidFill>
              </a:rPr>
              <a:t>Aspectos como competitividade, protecionismo, corporativismo, individualismo, entre outros, produzem a  desagregação da equipe afetando o clima organizacional. O perfil do líder e o modelo de gestão tem grande influência no processo.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6200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TIPOLOGIA DE COMPETÊNCIAS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1556791"/>
            <a:ext cx="7920880" cy="2880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/>
              <a:t>Competências organizacionais</a:t>
            </a:r>
          </a:p>
          <a:p>
            <a:pPr algn="just"/>
            <a:r>
              <a:rPr lang="pt-BR" i="1" dirty="0" smtClean="0"/>
              <a:t>É o aprendizado </a:t>
            </a:r>
            <a:r>
              <a:rPr lang="pt-BR" i="1" dirty="0"/>
              <a:t>coletivo na organização, especialmente como coordenar as diversas habilidades de produção e integrar múltiplos fluxos de </a:t>
            </a:r>
            <a:r>
              <a:rPr lang="pt-BR" i="1" dirty="0" smtClean="0"/>
              <a:t>tecnologias.</a:t>
            </a:r>
            <a:r>
              <a:rPr lang="pt-BR" i="1" dirty="0"/>
              <a:t> </a:t>
            </a:r>
            <a:endParaRPr lang="pt-BR" i="1" dirty="0" smtClean="0"/>
          </a:p>
          <a:p>
            <a:pPr algn="just"/>
            <a:r>
              <a:rPr lang="pt-BR" dirty="0" smtClean="0"/>
              <a:t>Esse </a:t>
            </a:r>
            <a:r>
              <a:rPr lang="pt-BR" dirty="0"/>
              <a:t>tipo de competência se relaciona com o desempenho organizacional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Competências profissionais </a:t>
            </a:r>
            <a:r>
              <a:rPr lang="pt-BR" dirty="0" smtClean="0"/>
              <a:t>– necessárias para o exercício do cargo, função ou profissão.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Competências individuais </a:t>
            </a:r>
            <a:r>
              <a:rPr lang="pt-BR" dirty="0" smtClean="0"/>
              <a:t>– são as que o trabalhador tem (existentes).</a:t>
            </a:r>
          </a:p>
        </p:txBody>
      </p:sp>
      <p:pic>
        <p:nvPicPr>
          <p:cNvPr id="1026" name="Picture 2" descr="Resultado de imagem para competência organiz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1"/>
            <a:ext cx="7920880" cy="22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6200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MUDANÇA </a:t>
            </a:r>
            <a:r>
              <a:rPr lang="pt-BR" i="1" dirty="0" smtClean="0"/>
              <a:t>versus</a:t>
            </a:r>
            <a:r>
              <a:rPr lang="pt-BR" dirty="0" smtClean="0"/>
              <a:t> RESISTÊNCIA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844824"/>
            <a:ext cx="5112568" cy="43924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A </a:t>
            </a:r>
            <a:r>
              <a:rPr lang="pt-BR" sz="2000" b="1" dirty="0" smtClean="0">
                <a:solidFill>
                  <a:schemeClr val="tx1"/>
                </a:solidFill>
              </a:rPr>
              <a:t>competência organizacional </a:t>
            </a:r>
            <a:r>
              <a:rPr lang="pt-BR" sz="2000" dirty="0" smtClean="0">
                <a:solidFill>
                  <a:schemeClr val="tx1"/>
                </a:solidFill>
              </a:rPr>
              <a:t>significa que a empresa deve ter </a:t>
            </a:r>
            <a:r>
              <a:rPr lang="pt-BR" sz="2000" u="sng" dirty="0" smtClean="0">
                <a:solidFill>
                  <a:schemeClr val="tx1"/>
                </a:solidFill>
              </a:rPr>
              <a:t>mecanismos para que a mudança organizacional</a:t>
            </a:r>
            <a:r>
              <a:rPr lang="pt-BR" sz="2000" dirty="0" smtClean="0">
                <a:solidFill>
                  <a:schemeClr val="tx1"/>
                </a:solidFill>
              </a:rPr>
              <a:t> que componham o cotidiano.</a:t>
            </a: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Mas a </a:t>
            </a:r>
            <a:r>
              <a:rPr lang="pt-BR" sz="2000" b="1" dirty="0" smtClean="0">
                <a:solidFill>
                  <a:schemeClr val="tx1"/>
                </a:solidFill>
              </a:rPr>
              <a:t>resistência à mudança </a:t>
            </a:r>
            <a:r>
              <a:rPr lang="pt-BR" sz="2000" dirty="0" smtClean="0">
                <a:solidFill>
                  <a:schemeClr val="tx1"/>
                </a:solidFill>
              </a:rPr>
              <a:t>faz parte do processo, em decorrência de: </a:t>
            </a:r>
            <a:r>
              <a:rPr lang="pt-BR" sz="2000" u="sng" dirty="0" smtClean="0">
                <a:solidFill>
                  <a:schemeClr val="tx1"/>
                </a:solidFill>
              </a:rPr>
              <a:t>interesses</a:t>
            </a:r>
            <a:r>
              <a:rPr lang="pt-BR" sz="2000" dirty="0" smtClean="0">
                <a:solidFill>
                  <a:schemeClr val="tx1"/>
                </a:solidFill>
              </a:rPr>
              <a:t> pessoais, </a:t>
            </a:r>
            <a:r>
              <a:rPr lang="pt-BR" sz="2000" u="sng" dirty="0" smtClean="0">
                <a:solidFill>
                  <a:schemeClr val="tx1"/>
                </a:solidFill>
              </a:rPr>
              <a:t>medo</a:t>
            </a:r>
            <a:r>
              <a:rPr lang="pt-BR" sz="2000" dirty="0" smtClean="0">
                <a:solidFill>
                  <a:schemeClr val="tx1"/>
                </a:solidFill>
              </a:rPr>
              <a:t> do desconhecido, a </a:t>
            </a:r>
            <a:r>
              <a:rPr lang="pt-BR" sz="2000" u="sng" dirty="0" smtClean="0">
                <a:solidFill>
                  <a:schemeClr val="tx1"/>
                </a:solidFill>
              </a:rPr>
              <a:t>energia</a:t>
            </a:r>
            <a:r>
              <a:rPr lang="pt-BR" sz="2000" dirty="0" smtClean="0">
                <a:solidFill>
                  <a:schemeClr val="tx1"/>
                </a:solidFill>
              </a:rPr>
              <a:t> necessária para estabelecer novos laços de confiança, o peso da </a:t>
            </a:r>
            <a:r>
              <a:rPr lang="pt-BR" sz="2000" u="sng" dirty="0" smtClean="0">
                <a:solidFill>
                  <a:schemeClr val="tx1"/>
                </a:solidFill>
              </a:rPr>
              <a:t>cultura vigente </a:t>
            </a:r>
            <a:r>
              <a:rPr lang="pt-BR" sz="2000" dirty="0" smtClean="0">
                <a:solidFill>
                  <a:schemeClr val="tx1"/>
                </a:solidFill>
              </a:rPr>
              <a:t>em manter as tradições e acreditar que mudar não vale a pena.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9218" name="Picture 2" descr="Resultado de imagem para competência profissiona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384884"/>
            <a:ext cx="307146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4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08" y="54868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APRENDER E INOVAR SEMPRE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3284984"/>
            <a:ext cx="4176464" cy="3047255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2200" dirty="0" smtClean="0"/>
              <a:t> </a:t>
            </a:r>
            <a:r>
              <a:rPr lang="pt-BR" sz="1800" dirty="0" smtClean="0"/>
              <a:t>O paradigma organizacional é: </a:t>
            </a:r>
            <a:r>
              <a:rPr lang="pt-BR" sz="1800" b="1" dirty="0" smtClean="0"/>
              <a:t>aprender a aprender</a:t>
            </a:r>
            <a:r>
              <a:rPr lang="pt-BR" sz="1800" dirty="0" smtClean="0"/>
              <a:t>, ou seja, </a:t>
            </a:r>
            <a:r>
              <a:rPr lang="pt-BR" sz="1800" u="sng" dirty="0" smtClean="0"/>
              <a:t>fazer diferente o que já se sabe fazer</a:t>
            </a:r>
            <a:r>
              <a:rPr lang="pt-BR" sz="1800" dirty="0" smtClean="0"/>
              <a:t>. Instigar mais a </a:t>
            </a:r>
            <a:r>
              <a:rPr lang="pt-BR" sz="1800" b="1" dirty="0" smtClean="0"/>
              <a:t>criatividade</a:t>
            </a:r>
            <a:r>
              <a:rPr lang="pt-BR" sz="1800" dirty="0" smtClean="0"/>
              <a:t>, </a:t>
            </a:r>
            <a:r>
              <a:rPr lang="pt-BR" sz="1800" b="1" dirty="0" smtClean="0"/>
              <a:t>reduzir o tempo </a:t>
            </a:r>
            <a:r>
              <a:rPr lang="pt-BR" sz="1800" dirty="0" smtClean="0"/>
              <a:t>de realização das tarefas, ampliar os </a:t>
            </a:r>
            <a:r>
              <a:rPr lang="pt-BR" sz="1800" b="1" dirty="0" smtClean="0"/>
              <a:t>fatores de conforto</a:t>
            </a:r>
            <a:r>
              <a:rPr lang="pt-BR" sz="1800" dirty="0" smtClean="0"/>
              <a:t>, </a:t>
            </a:r>
            <a:r>
              <a:rPr lang="pt-BR" sz="1800" b="1" dirty="0" smtClean="0"/>
              <a:t>segurança e bem-estar </a:t>
            </a:r>
            <a:r>
              <a:rPr lang="pt-BR" sz="1800" dirty="0" smtClean="0"/>
              <a:t>das pessoas no local de trabalho, </a:t>
            </a:r>
            <a:r>
              <a:rPr lang="pt-BR" sz="1800" u="sng" dirty="0" smtClean="0"/>
              <a:t>investir de forma igualitária entre o técnico, tecnológico e humano</a:t>
            </a:r>
            <a:r>
              <a:rPr lang="pt-BR" sz="1800" dirty="0" smtClean="0"/>
              <a:t>.</a:t>
            </a:r>
            <a:r>
              <a:rPr lang="pt-BR" sz="2000" dirty="0" smtClean="0"/>
              <a:t> </a:t>
            </a:r>
            <a:endParaRPr lang="pt-BR" sz="2200" dirty="0"/>
          </a:p>
        </p:txBody>
      </p:sp>
      <p:sp>
        <p:nvSpPr>
          <p:cNvPr id="5" name="Retângulo 4"/>
          <p:cNvSpPr/>
          <p:nvPr/>
        </p:nvSpPr>
        <p:spPr>
          <a:xfrm>
            <a:off x="4582435" y="1628800"/>
            <a:ext cx="4320480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 O ambiente organizacional deve propiciar laboratórios, workshops, treinamentos, capacitações objetivando sempre a </a:t>
            </a:r>
            <a:r>
              <a:rPr lang="pt-BR" b="1" dirty="0" smtClean="0"/>
              <a:t>aprendizagem organizacional</a:t>
            </a:r>
            <a:r>
              <a:rPr lang="pt-BR" dirty="0" smtClean="0"/>
              <a:t> e a gestão do conhecimento para fortificar o capital intelectual organizacional.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82435" y="3715037"/>
            <a:ext cx="4320480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Saber</a:t>
            </a:r>
            <a:r>
              <a:rPr lang="pt-BR" dirty="0" smtClean="0"/>
              <a:t>: domínio da linguagem técnica </a:t>
            </a:r>
            <a:r>
              <a:rPr lang="pt-BR" b="1" dirty="0" smtClean="0"/>
              <a:t>Saber – Fazer</a:t>
            </a:r>
            <a:r>
              <a:rPr lang="pt-BR" dirty="0" smtClean="0"/>
              <a:t>: domínio dos instrumentos </a:t>
            </a:r>
          </a:p>
          <a:p>
            <a:pPr algn="just"/>
            <a:r>
              <a:rPr lang="pt-BR" b="1" dirty="0" smtClean="0"/>
              <a:t>Saber – Estar</a:t>
            </a:r>
            <a:r>
              <a:rPr lang="pt-BR" dirty="0" smtClean="0"/>
              <a:t>: iniciativa para agir, interagir e se comunicar</a:t>
            </a:r>
          </a:p>
          <a:p>
            <a:pPr algn="just"/>
            <a:r>
              <a:rPr lang="pt-BR" b="1" dirty="0" smtClean="0"/>
              <a:t>Saber – Aprender</a:t>
            </a:r>
            <a:r>
              <a:rPr lang="pt-BR" dirty="0" smtClean="0"/>
              <a:t>: buscar constante atualização do conhecimento</a:t>
            </a:r>
          </a:p>
          <a:p>
            <a:pPr algn="just"/>
            <a:r>
              <a:rPr lang="pt-BR" b="1" dirty="0" smtClean="0"/>
              <a:t>Fazer – Saber</a:t>
            </a:r>
            <a:r>
              <a:rPr lang="pt-BR" dirty="0" smtClean="0"/>
              <a:t>: criar e transformar para inovar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52020" y="6296731"/>
            <a:ext cx="3744416" cy="36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sz="1600" dirty="0" smtClean="0"/>
              <a:t>Fonte: José Manoel Moran (2008). </a:t>
            </a:r>
            <a:endParaRPr lang="pt-BR" sz="1600" dirty="0"/>
          </a:p>
        </p:txBody>
      </p:sp>
      <p:pic>
        <p:nvPicPr>
          <p:cNvPr id="10242" name="Picture 2" descr="Resultado de imagem para competência profissiona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3876"/>
            <a:ext cx="2828900" cy="19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145" y="56200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VALORIZAÇÃO DO CAPITAL HUMANO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4536504" cy="499715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000" dirty="0" smtClean="0"/>
              <a:t>O </a:t>
            </a:r>
            <a:r>
              <a:rPr lang="pt-BR" sz="2000" b="1" dirty="0" smtClean="0"/>
              <a:t>trabalhador</a:t>
            </a:r>
            <a:r>
              <a:rPr lang="pt-BR" sz="2000" dirty="0" smtClean="0"/>
              <a:t> deve ser visto como pessoa e não apenas como um recurso organizacional, </a:t>
            </a:r>
            <a:r>
              <a:rPr lang="pt-BR" sz="2000" u="sng" dirty="0" smtClean="0"/>
              <a:t>respeitando seus interesses, individualidade, valores, limitações </a:t>
            </a:r>
            <a:r>
              <a:rPr lang="pt-BR" sz="2000" dirty="0" smtClean="0"/>
              <a:t>etc. (CHIAVENATO, 1999).</a:t>
            </a:r>
          </a:p>
          <a:p>
            <a:pPr algn="just"/>
            <a:r>
              <a:rPr lang="pt-BR" sz="2000" dirty="0" smtClean="0"/>
              <a:t>As </a:t>
            </a:r>
            <a:r>
              <a:rPr lang="pt-BR" sz="2000" b="1" dirty="0" smtClean="0"/>
              <a:t>relações pessoais empresariais </a:t>
            </a:r>
            <a:r>
              <a:rPr lang="pt-BR" sz="2000" dirty="0" smtClean="0"/>
              <a:t>tem a necessidade de </a:t>
            </a:r>
            <a:r>
              <a:rPr lang="pt-BR" sz="2000" u="sng" dirty="0" smtClean="0"/>
              <a:t>focar à coletividade</a:t>
            </a:r>
            <a:r>
              <a:rPr lang="pt-BR" sz="2000" dirty="0" smtClean="0"/>
              <a:t>, sobretudo o conhecimento ou capital intelectual (ativo intangível de inestimável valor para o sucesso profissional do indivíduo e da empresa) (DRUCKER , 199?).</a:t>
            </a:r>
          </a:p>
          <a:p>
            <a:pPr algn="just"/>
            <a:r>
              <a:rPr lang="pt-BR" sz="2000" dirty="0" smtClean="0"/>
              <a:t>É  preciso </a:t>
            </a:r>
            <a:r>
              <a:rPr lang="pt-BR" sz="2000" b="1" dirty="0" smtClean="0"/>
              <a:t>analisar as empresas de forma mais complexa</a:t>
            </a:r>
            <a:r>
              <a:rPr lang="pt-BR" sz="2000" dirty="0" smtClean="0"/>
              <a:t>, e não tão linear, considerando os </a:t>
            </a:r>
            <a:r>
              <a:rPr lang="pt-BR" sz="2000" u="sng" dirty="0" smtClean="0"/>
              <a:t>aspectos psicossociais</a:t>
            </a:r>
            <a:r>
              <a:rPr lang="pt-BR" sz="2000" dirty="0" smtClean="0"/>
              <a:t> existentes das relações interpessoais. Pois as mudanças sociais interferem nos processos organizacionais impactando as </a:t>
            </a:r>
            <a:r>
              <a:rPr lang="pt-BR" sz="2000" dirty="0"/>
              <a:t>pessoas </a:t>
            </a:r>
            <a:r>
              <a:rPr lang="pt-BR" sz="2000" dirty="0" smtClean="0"/>
              <a:t>(SENGE, 200?).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092686" y="1628800"/>
            <a:ext cx="36557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/>
              <a:t>Peter Drucker (1909 – 2005), pai da Gestão Contemporânea, recebe esta nomeação por buscar o resgate do aspecto humano nas empresas</a:t>
            </a:r>
            <a:r>
              <a:rPr lang="pt-BR" b="1" dirty="0" smtClean="0"/>
              <a:t>.</a:t>
            </a:r>
            <a:endParaRPr lang="pt-BR" b="1" dirty="0"/>
          </a:p>
        </p:txBody>
      </p:sp>
      <p:pic>
        <p:nvPicPr>
          <p:cNvPr id="3074" name="Picture 2" descr="Resultado de imagem para peter dru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86" y="2983017"/>
            <a:ext cx="3752129" cy="33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517632" cy="1066800"/>
          </a:xfrm>
        </p:spPr>
        <p:txBody>
          <a:bodyPr>
            <a:noAutofit/>
          </a:bodyPr>
          <a:lstStyle/>
          <a:p>
            <a:r>
              <a:rPr lang="pt-BR" sz="3200" dirty="0" smtClean="0"/>
              <a:t>HABILIDADES SOCIAIS E COMPETÊNCIA SOCIAL NO TRABALHO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3" y="1600201"/>
            <a:ext cx="8731420" cy="820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Já foi o tempo em que “ser competente” significava ter realizado um curso técnico      (atividades  operacionais)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7289" y="3861048"/>
            <a:ext cx="4248472" cy="2280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Não basta falar o inglês e ter domínio dos diversos programas de softwares é preciso ser </a:t>
            </a:r>
            <a:r>
              <a:rPr lang="pt-BR" u="sng" dirty="0" smtClean="0"/>
              <a:t>proativo, multifuncional, ter know-how </a:t>
            </a:r>
            <a:r>
              <a:rPr lang="pt-BR" dirty="0" smtClean="0"/>
              <a:t>(saber como fazer as tarefas) e </a:t>
            </a:r>
            <a:r>
              <a:rPr lang="pt-BR" b="1" u="sng" dirty="0" smtClean="0"/>
              <a:t>também gostar de trabalhar com gente, saber interagir com os outros de forma sinergética.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62461" y="4881624"/>
            <a:ext cx="4248472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A </a:t>
            </a:r>
            <a:r>
              <a:rPr lang="pt-BR" sz="1600" b="1" dirty="0" smtClean="0">
                <a:solidFill>
                  <a:schemeClr val="tx1"/>
                </a:solidFill>
              </a:rPr>
              <a:t>personalidade do indivíduo </a:t>
            </a:r>
            <a:r>
              <a:rPr lang="pt-BR" sz="1600" dirty="0" smtClean="0">
                <a:solidFill>
                  <a:schemeClr val="tx1"/>
                </a:solidFill>
              </a:rPr>
              <a:t>pode fazer a </a:t>
            </a:r>
            <a:r>
              <a:rPr lang="pt-BR" sz="1600" u="sng" dirty="0" smtClean="0">
                <a:solidFill>
                  <a:schemeClr val="tx1"/>
                </a:solidFill>
              </a:rPr>
              <a:t>interação</a:t>
            </a:r>
            <a:r>
              <a:rPr lang="pt-BR" sz="1600" dirty="0" smtClean="0">
                <a:solidFill>
                  <a:schemeClr val="tx1"/>
                </a:solidFill>
              </a:rPr>
              <a:t> com outras pessoas </a:t>
            </a:r>
            <a:r>
              <a:rPr lang="pt-BR" sz="1600" u="sng" dirty="0" smtClean="0">
                <a:solidFill>
                  <a:schemeClr val="tx1"/>
                </a:solidFill>
              </a:rPr>
              <a:t>mais difícil </a:t>
            </a:r>
            <a:r>
              <a:rPr lang="pt-BR" sz="1600" dirty="0" smtClean="0">
                <a:solidFill>
                  <a:schemeClr val="tx1"/>
                </a:solidFill>
              </a:rPr>
              <a:t>comprometendo a competência interpessoal.</a:t>
            </a:r>
          </a:p>
        </p:txBody>
      </p:sp>
      <p:pic>
        <p:nvPicPr>
          <p:cNvPr id="2050" name="Picture 2" descr="Resultado de imagem para interacao  social no trab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33" y="1988840"/>
            <a:ext cx="4019600" cy="267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4311" y="2212438"/>
            <a:ext cx="43356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ou uma faculdade (atividades gerenciais), </a:t>
            </a:r>
            <a:r>
              <a:rPr lang="pt-BR" b="1" dirty="0" smtClean="0">
                <a:solidFill>
                  <a:schemeClr val="accent1"/>
                </a:solidFill>
              </a:rPr>
              <a:t>mas hoje isso não são mais suficientes para a empregabilidade, independente de área de atuação</a:t>
            </a:r>
            <a:r>
              <a:rPr lang="pt-BR" sz="2000" dirty="0" smtClean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517632" cy="1066800"/>
          </a:xfrm>
        </p:spPr>
        <p:txBody>
          <a:bodyPr>
            <a:noAutofit/>
          </a:bodyPr>
          <a:lstStyle/>
          <a:p>
            <a:r>
              <a:rPr lang="pt-BR" sz="3200" dirty="0" smtClean="0"/>
              <a:t>CARACTERÍSTICAS SOCIAIS E PESSOAIS</a:t>
            </a:r>
            <a:endParaRPr lang="pt-BR" sz="32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23528" y="1844824"/>
            <a:ext cx="4824536" cy="2376264"/>
          </a:xfrm>
        </p:spPr>
        <p:txBody>
          <a:bodyPr>
            <a:normAutofit fontScale="77500" lnSpcReduction="20000"/>
          </a:bodyPr>
          <a:lstStyle/>
          <a:p>
            <a:pPr marL="109728" indent="0" algn="just">
              <a:buNone/>
            </a:pPr>
            <a:r>
              <a:rPr lang="pt-BR" dirty="0"/>
              <a:t>O ser humano é ao mesmo tempo um ser </a:t>
            </a:r>
            <a:r>
              <a:rPr lang="pt-BR" b="1" dirty="0" smtClean="0"/>
              <a:t>genérico</a:t>
            </a:r>
            <a:r>
              <a:rPr lang="pt-BR" dirty="0" smtClean="0"/>
              <a:t> </a:t>
            </a:r>
            <a:r>
              <a:rPr lang="pt-BR" sz="2300" dirty="0" smtClean="0"/>
              <a:t>(traz </a:t>
            </a:r>
            <a:r>
              <a:rPr lang="pt-BR" sz="2300" dirty="0"/>
              <a:t>características da espécie humana – bipedia, polegar indicador com movimento de pinça, linguagem, pensamento, </a:t>
            </a:r>
            <a:r>
              <a:rPr lang="pt-BR" sz="2300" dirty="0" smtClean="0"/>
              <a:t>criatividade)</a:t>
            </a:r>
            <a:r>
              <a:rPr lang="pt-BR" dirty="0" smtClean="0"/>
              <a:t> </a:t>
            </a:r>
            <a:r>
              <a:rPr lang="pt-BR" dirty="0"/>
              <a:t>como também </a:t>
            </a:r>
            <a:r>
              <a:rPr lang="pt-BR" dirty="0" smtClean="0"/>
              <a:t>apresenta </a:t>
            </a:r>
            <a:r>
              <a:rPr lang="pt-BR" b="1" dirty="0" smtClean="0"/>
              <a:t>aspectos </a:t>
            </a:r>
            <a:r>
              <a:rPr lang="pt-BR" b="1" dirty="0"/>
              <a:t>singulares</a:t>
            </a:r>
            <a:r>
              <a:rPr lang="pt-BR" dirty="0"/>
              <a:t>, próprios de cada </a:t>
            </a:r>
            <a:r>
              <a:rPr lang="pt-BR" dirty="0" smtClean="0"/>
              <a:t>pessoa </a:t>
            </a:r>
            <a:r>
              <a:rPr lang="pt-BR" sz="2300" dirty="0" smtClean="0"/>
              <a:t>(característica </a:t>
            </a:r>
            <a:r>
              <a:rPr lang="pt-BR" sz="2300" dirty="0"/>
              <a:t>mais marcante do indivíduo é a sua </a:t>
            </a:r>
            <a:r>
              <a:rPr lang="pt-BR" sz="2300" dirty="0" smtClean="0"/>
              <a:t>personalidade)</a:t>
            </a:r>
            <a:r>
              <a:rPr lang="pt-BR" dirty="0" smtClean="0"/>
              <a:t>.</a:t>
            </a:r>
          </a:p>
          <a:p>
            <a:pPr marL="109728" indent="0" algn="just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1266" name="Picture 2" descr="Resultado de imagem para personal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56498"/>
            <a:ext cx="2824346" cy="28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3528" y="4509120"/>
            <a:ext cx="4824536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 algn="just">
              <a:buNone/>
            </a:pPr>
            <a:r>
              <a:rPr lang="pt-BR" b="1" dirty="0">
                <a:solidFill>
                  <a:schemeClr val="accent1"/>
                </a:solidFill>
              </a:rPr>
              <a:t>Personalidade</a:t>
            </a:r>
            <a:r>
              <a:rPr lang="pt-BR" dirty="0">
                <a:solidFill>
                  <a:schemeClr val="accent1"/>
                </a:solidFill>
              </a:rPr>
              <a:t> é um termo  que pode ser definido como a </a:t>
            </a:r>
            <a:r>
              <a:rPr lang="pt-BR" u="sng" dirty="0">
                <a:solidFill>
                  <a:schemeClr val="accent1"/>
                </a:solidFill>
              </a:rPr>
              <a:t>individualidade</a:t>
            </a:r>
            <a:r>
              <a:rPr lang="pt-BR" dirty="0">
                <a:solidFill>
                  <a:schemeClr val="accent1"/>
                </a:solidFill>
              </a:rPr>
              <a:t> ou aspectos que caracterizam uma pessoa em específico </a:t>
            </a:r>
            <a:r>
              <a:rPr lang="pt-BR" sz="1600" dirty="0">
                <a:solidFill>
                  <a:schemeClr val="accent1"/>
                </a:solidFill>
              </a:rPr>
              <a:t>(caráter, moral, índole, temperamento, cultura, grau de instrução, preconceitos, habilidades, aptidões </a:t>
            </a:r>
            <a:r>
              <a:rPr lang="pt-BR" sz="1600" dirty="0" smtClean="0">
                <a:solidFill>
                  <a:schemeClr val="accent1"/>
                </a:solidFill>
              </a:rPr>
              <a:t>etc.).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64088" y="5409220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Personalidade</a:t>
            </a:r>
          </a:p>
          <a:p>
            <a:r>
              <a:rPr lang="pt-BR" sz="1400" b="1" dirty="0" smtClean="0"/>
              <a:t>https</a:t>
            </a:r>
            <a:r>
              <a:rPr lang="pt-BR" sz="1400" b="1" dirty="0"/>
              <a:t>://www.youtube.com/watch?v=ZVSTxSnKUzU</a:t>
            </a:r>
          </a:p>
        </p:txBody>
      </p:sp>
    </p:spTree>
    <p:extLst>
      <p:ext uri="{BB962C8B-B14F-4D97-AF65-F5344CB8AC3E}">
        <p14:creationId xmlns:p14="http://schemas.microsoft.com/office/powerpoint/2010/main" val="20108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675</TotalTime>
  <Words>2524</Words>
  <Application>Microsoft Office PowerPoint</Application>
  <PresentationFormat>On-screen Show (4:3)</PresentationFormat>
  <Paragraphs>214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Trebuchet MS</vt:lpstr>
      <vt:lpstr>Wingdings 2</vt:lpstr>
      <vt:lpstr>Urbano</vt:lpstr>
      <vt:lpstr>COMPETÊNCIAS E AS RELAÇÕES INTERPESSOAIS </vt:lpstr>
      <vt:lpstr>Assuntos</vt:lpstr>
      <vt:lpstr>CONTEXTO ORGANIZACIONAL</vt:lpstr>
      <vt:lpstr>TIPOLOGIA DE COMPETÊNCIAS</vt:lpstr>
      <vt:lpstr>MUDANÇA versus RESISTÊNCIA</vt:lpstr>
      <vt:lpstr>APRENDER E INOVAR SEMPRE</vt:lpstr>
      <vt:lpstr>VALORIZAÇÃO DO CAPITAL HUMANO</vt:lpstr>
      <vt:lpstr>HABILIDADES SOCIAIS E COMPETÊNCIA SOCIAL NO TRABALHO</vt:lpstr>
      <vt:lpstr>CARACTERÍSTICAS SOCIAIS E PESSOAIS</vt:lpstr>
      <vt:lpstr>TIPOS PSICOLÓGICOS</vt:lpstr>
      <vt:lpstr>INFLUÊNCIA DOS MODELOS MENTAIS E DOMINIOS PESSOAIS </vt:lpstr>
      <vt:lpstr>CONFLITOS E EMPATIA</vt:lpstr>
      <vt:lpstr>NÍVEIS DE CONFLITOS NA INTERAÇÃO</vt:lpstr>
      <vt:lpstr>LIDANDO COM CONFLITOS</vt:lpstr>
      <vt:lpstr>INDIVÍDUO, GRUPOS E EQUIPES DE TRABALHO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</dc:creator>
  <cp:lastModifiedBy>Kenne Soares Oliveira</cp:lastModifiedBy>
  <cp:revision>61</cp:revision>
  <dcterms:created xsi:type="dcterms:W3CDTF">2017-10-12T22:14:10Z</dcterms:created>
  <dcterms:modified xsi:type="dcterms:W3CDTF">2020-05-09T01:14:32Z</dcterms:modified>
</cp:coreProperties>
</file>