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6" r:id="rId3"/>
    <p:sldId id="303" r:id="rId4"/>
    <p:sldId id="309" r:id="rId5"/>
    <p:sldId id="306" r:id="rId6"/>
    <p:sldId id="308" r:id="rId7"/>
    <p:sldId id="280" r:id="rId8"/>
    <p:sldId id="285" r:id="rId9"/>
    <p:sldId id="313" r:id="rId10"/>
    <p:sldId id="304" r:id="rId11"/>
    <p:sldId id="265" r:id="rId12"/>
    <p:sldId id="264" r:id="rId13"/>
    <p:sldId id="311" r:id="rId14"/>
    <p:sldId id="310" r:id="rId15"/>
    <p:sldId id="312" r:id="rId16"/>
    <p:sldId id="297" r:id="rId17"/>
    <p:sldId id="281" r:id="rId18"/>
    <p:sldId id="307" r:id="rId19"/>
    <p:sldId id="314" r:id="rId20"/>
    <p:sldId id="315" r:id="rId21"/>
    <p:sldId id="316" r:id="rId22"/>
    <p:sldId id="317" r:id="rId23"/>
    <p:sldId id="31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71F3D-ECEF-4999-9A8A-82777D383A9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0A4B33D-7622-44DC-AF9A-0885FFA5BA54}">
      <dgm:prSet phldrT="[Texto]" custT="1"/>
      <dgm:spPr/>
      <dgm:t>
        <a:bodyPr/>
        <a:lstStyle/>
        <a:p>
          <a:r>
            <a:rPr lang="pt-BR" sz="2000" b="1" dirty="0"/>
            <a:t>Período Simbiótico</a:t>
          </a:r>
          <a:endParaRPr lang="en-US" sz="2000" b="1" dirty="0"/>
        </a:p>
      </dgm:t>
    </dgm:pt>
    <dgm:pt modelId="{E11A41E5-78CD-4560-A210-668435C2F8F2}" type="parTrans" cxnId="{A04254D2-E54F-437B-B916-A9C9F73078DB}">
      <dgm:prSet/>
      <dgm:spPr/>
      <dgm:t>
        <a:bodyPr/>
        <a:lstStyle/>
        <a:p>
          <a:endParaRPr lang="en-US" sz="3600" b="1"/>
        </a:p>
      </dgm:t>
    </dgm:pt>
    <dgm:pt modelId="{E6369C41-BA3E-4A9A-9E5D-795636F4BCF5}" type="sibTrans" cxnId="{A04254D2-E54F-437B-B916-A9C9F73078DB}">
      <dgm:prSet custT="1"/>
      <dgm:spPr/>
      <dgm:t>
        <a:bodyPr/>
        <a:lstStyle/>
        <a:p>
          <a:endParaRPr lang="en-US" sz="1200" b="1"/>
        </a:p>
      </dgm:t>
    </dgm:pt>
    <dgm:pt modelId="{87B4176A-F71F-41DA-AFCF-F612F1083372}">
      <dgm:prSet phldrT="[Texto]" custT="1"/>
      <dgm:spPr/>
      <dgm:t>
        <a:bodyPr/>
        <a:lstStyle/>
        <a:p>
          <a:r>
            <a:rPr lang="pt-BR" sz="1800" b="1" dirty="0"/>
            <a:t>Período Egocêntrico</a:t>
          </a:r>
        </a:p>
      </dgm:t>
    </dgm:pt>
    <dgm:pt modelId="{08260EF6-6201-4CF9-9D03-E3FD3ED48124}" type="parTrans" cxnId="{6ED9CA9F-057C-448E-A60B-BEC035037101}">
      <dgm:prSet/>
      <dgm:spPr/>
      <dgm:t>
        <a:bodyPr/>
        <a:lstStyle/>
        <a:p>
          <a:endParaRPr lang="en-US" sz="3600" b="1"/>
        </a:p>
      </dgm:t>
    </dgm:pt>
    <dgm:pt modelId="{A71A6AB9-4A12-4583-BCD7-38A7FC0953AA}" type="sibTrans" cxnId="{6ED9CA9F-057C-448E-A60B-BEC035037101}">
      <dgm:prSet custT="1"/>
      <dgm:spPr/>
      <dgm:t>
        <a:bodyPr/>
        <a:lstStyle/>
        <a:p>
          <a:endParaRPr lang="en-US" sz="1200" b="1"/>
        </a:p>
      </dgm:t>
    </dgm:pt>
    <dgm:pt modelId="{CEAC153A-7B36-47CC-BCBA-3B52A7F7C5C9}">
      <dgm:prSet phldrT="[Texto]" custT="1"/>
      <dgm:spPr/>
      <dgm:t>
        <a:bodyPr/>
        <a:lstStyle/>
        <a:p>
          <a:r>
            <a:rPr lang="pt-BR" sz="1800" b="1" dirty="0"/>
            <a:t>Período </a:t>
          </a:r>
          <a:r>
            <a:rPr lang="pt-BR" sz="1800" b="1" dirty="0" err="1"/>
            <a:t>Sociocêntrico</a:t>
          </a:r>
          <a:r>
            <a:rPr lang="pt-BR" sz="1800" b="1" dirty="0"/>
            <a:t>-objetivista</a:t>
          </a:r>
          <a:endParaRPr lang="en-US" sz="1800" b="1" dirty="0"/>
        </a:p>
      </dgm:t>
    </dgm:pt>
    <dgm:pt modelId="{957825B5-534C-4C0B-B3E0-C245F8B015BD}" type="parTrans" cxnId="{7DE71B20-CDF7-485E-ADD4-03E086C1A697}">
      <dgm:prSet/>
      <dgm:spPr/>
      <dgm:t>
        <a:bodyPr/>
        <a:lstStyle/>
        <a:p>
          <a:endParaRPr lang="en-US" sz="3600" b="1"/>
        </a:p>
      </dgm:t>
    </dgm:pt>
    <dgm:pt modelId="{F45A2A9E-191C-4AFC-BFE0-4424B70D32DF}" type="sibTrans" cxnId="{7DE71B20-CDF7-485E-ADD4-03E086C1A697}">
      <dgm:prSet custT="1"/>
      <dgm:spPr/>
      <dgm:t>
        <a:bodyPr/>
        <a:lstStyle/>
        <a:p>
          <a:endParaRPr lang="en-US" sz="1200" b="1"/>
        </a:p>
      </dgm:t>
    </dgm:pt>
    <dgm:pt modelId="{8A3B9CCB-F406-4C7F-AE3F-F0236421F7B0}">
      <dgm:prSet phldrT="[Texto]" custT="1"/>
      <dgm:spPr/>
      <dgm:t>
        <a:bodyPr/>
        <a:lstStyle/>
        <a:p>
          <a:r>
            <a:rPr lang="pt-BR" sz="1600" b="1" dirty="0"/>
            <a:t>Sensório-motor (RN a 2a)</a:t>
          </a:r>
          <a:endParaRPr lang="en-US" sz="1600" b="1" dirty="0"/>
        </a:p>
      </dgm:t>
    </dgm:pt>
    <dgm:pt modelId="{CD06263B-5DAE-4B66-92E4-724B840A682B}" type="parTrans" cxnId="{54C45D74-F454-40A1-9C95-C9C4846E4EE1}">
      <dgm:prSet/>
      <dgm:spPr/>
      <dgm:t>
        <a:bodyPr/>
        <a:lstStyle/>
        <a:p>
          <a:endParaRPr lang="en-US" sz="3600" b="1"/>
        </a:p>
      </dgm:t>
    </dgm:pt>
    <dgm:pt modelId="{4AA42285-A155-4F0F-8455-7221E38AF0D1}" type="sibTrans" cxnId="{54C45D74-F454-40A1-9C95-C9C4846E4EE1}">
      <dgm:prSet/>
      <dgm:spPr/>
      <dgm:t>
        <a:bodyPr/>
        <a:lstStyle/>
        <a:p>
          <a:endParaRPr lang="en-US" sz="3600" b="1"/>
        </a:p>
      </dgm:t>
    </dgm:pt>
    <dgm:pt modelId="{AD0BD600-8BBC-4DF5-ADA9-6D707BE66894}">
      <dgm:prSet phldrT="[Texto]" custT="1"/>
      <dgm:spPr/>
      <dgm:t>
        <a:bodyPr/>
        <a:lstStyle/>
        <a:p>
          <a:r>
            <a:rPr lang="pt-BR" sz="1600" b="1" dirty="0"/>
            <a:t>Referência mãe</a:t>
          </a:r>
          <a:endParaRPr lang="en-US" sz="1600" b="1" dirty="0"/>
        </a:p>
      </dgm:t>
    </dgm:pt>
    <dgm:pt modelId="{9D4632EB-CC91-4CD2-BE2F-1B9FF97C03D9}" type="parTrans" cxnId="{9D9FA160-0845-4E45-B293-D64F76A54DBC}">
      <dgm:prSet/>
      <dgm:spPr/>
      <dgm:t>
        <a:bodyPr/>
        <a:lstStyle/>
        <a:p>
          <a:endParaRPr lang="en-US" sz="3600" b="1"/>
        </a:p>
      </dgm:t>
    </dgm:pt>
    <dgm:pt modelId="{A0AF43EB-610A-45E8-A00A-4ED62A8D63FA}" type="sibTrans" cxnId="{9D9FA160-0845-4E45-B293-D64F76A54DBC}">
      <dgm:prSet/>
      <dgm:spPr/>
      <dgm:t>
        <a:bodyPr/>
        <a:lstStyle/>
        <a:p>
          <a:endParaRPr lang="en-US" sz="3600" b="1"/>
        </a:p>
      </dgm:t>
    </dgm:pt>
    <dgm:pt modelId="{2329E00D-1F81-4B1E-9D7D-A3D2172FC136}">
      <dgm:prSet phldrT="[Texto]" custT="1"/>
      <dgm:spPr/>
      <dgm:t>
        <a:bodyPr/>
        <a:lstStyle/>
        <a:p>
          <a:r>
            <a:rPr lang="pt-BR" sz="1600" b="1" dirty="0" err="1"/>
            <a:t>Eu+Não</a:t>
          </a:r>
          <a:r>
            <a:rPr lang="pt-BR" sz="1600" b="1" dirty="0"/>
            <a:t> Eu (mãe)</a:t>
          </a:r>
          <a:endParaRPr lang="en-US" sz="1600" b="1" dirty="0"/>
        </a:p>
      </dgm:t>
    </dgm:pt>
    <dgm:pt modelId="{75134FCB-3C3D-4C70-B310-4DBCF1ED3D6B}" type="parTrans" cxnId="{9E9A83EB-33FC-4AB8-B6FA-0E631139D29C}">
      <dgm:prSet/>
      <dgm:spPr/>
      <dgm:t>
        <a:bodyPr/>
        <a:lstStyle/>
        <a:p>
          <a:endParaRPr lang="en-US" sz="3600" b="1"/>
        </a:p>
      </dgm:t>
    </dgm:pt>
    <dgm:pt modelId="{523A568F-A08C-42AD-A373-356F06275F04}" type="sibTrans" cxnId="{9E9A83EB-33FC-4AB8-B6FA-0E631139D29C}">
      <dgm:prSet/>
      <dgm:spPr/>
      <dgm:t>
        <a:bodyPr/>
        <a:lstStyle/>
        <a:p>
          <a:endParaRPr lang="en-US" sz="3600" b="1"/>
        </a:p>
      </dgm:t>
    </dgm:pt>
    <dgm:pt modelId="{3BEE4701-8213-45E9-ADF2-9B8CBBD5DF04}">
      <dgm:prSet phldrT="[Texto]" custT="1"/>
      <dgm:spPr/>
      <dgm:t>
        <a:bodyPr/>
        <a:lstStyle/>
        <a:p>
          <a:r>
            <a:rPr lang="pt-BR" sz="1600" b="1" dirty="0"/>
            <a:t>Sem consciência moral</a:t>
          </a:r>
          <a:endParaRPr lang="en-US" sz="1600" b="1" dirty="0"/>
        </a:p>
      </dgm:t>
    </dgm:pt>
    <dgm:pt modelId="{4F03F327-BB08-4E2F-A8DD-867ECA3A428B}" type="parTrans" cxnId="{2E6D1EAE-BC16-4AFD-89E9-177A00FC7CE9}">
      <dgm:prSet/>
      <dgm:spPr/>
      <dgm:t>
        <a:bodyPr/>
        <a:lstStyle/>
        <a:p>
          <a:endParaRPr lang="en-US" sz="3600" b="1"/>
        </a:p>
      </dgm:t>
    </dgm:pt>
    <dgm:pt modelId="{9570CF76-3D14-4547-9607-BFDDD2B51CB6}" type="sibTrans" cxnId="{2E6D1EAE-BC16-4AFD-89E9-177A00FC7CE9}">
      <dgm:prSet/>
      <dgm:spPr/>
      <dgm:t>
        <a:bodyPr/>
        <a:lstStyle/>
        <a:p>
          <a:endParaRPr lang="en-US" sz="3600" b="1"/>
        </a:p>
      </dgm:t>
    </dgm:pt>
    <dgm:pt modelId="{8293DBAE-AF08-467C-9F34-27FFE63345C7}">
      <dgm:prSet phldrT="[Texto]" custT="1"/>
      <dgm:spPr/>
      <dgm:t>
        <a:bodyPr/>
        <a:lstStyle/>
        <a:p>
          <a:r>
            <a:rPr lang="pt-BR" sz="1400" b="1" dirty="0"/>
            <a:t>Sensório motor até as operações concretas (7 ou 9a), pensamento pré-operacional</a:t>
          </a:r>
        </a:p>
      </dgm:t>
    </dgm:pt>
    <dgm:pt modelId="{E9B669CE-6902-4AE5-8077-EF614119BE60}" type="parTrans" cxnId="{89C35BEC-9EC8-4801-B1CC-85D7C740022D}">
      <dgm:prSet/>
      <dgm:spPr/>
      <dgm:t>
        <a:bodyPr/>
        <a:lstStyle/>
        <a:p>
          <a:endParaRPr lang="en-US" sz="3600" b="1"/>
        </a:p>
      </dgm:t>
    </dgm:pt>
    <dgm:pt modelId="{38A254F5-B0FB-461A-AE42-B07C1935ABAA}" type="sibTrans" cxnId="{89C35BEC-9EC8-4801-B1CC-85D7C740022D}">
      <dgm:prSet/>
      <dgm:spPr/>
      <dgm:t>
        <a:bodyPr/>
        <a:lstStyle/>
        <a:p>
          <a:endParaRPr lang="en-US" sz="3600" b="1"/>
        </a:p>
      </dgm:t>
    </dgm:pt>
    <dgm:pt modelId="{F2B51B7A-80C1-4F69-9F8F-F530566767E2}">
      <dgm:prSet phldrT="[Texto]" custT="1"/>
      <dgm:spPr/>
      <dgm:t>
        <a:bodyPr/>
        <a:lstStyle/>
        <a:p>
          <a:r>
            <a:rPr lang="pt-BR" sz="1400" b="1" dirty="0"/>
            <a:t>Eu infantil</a:t>
          </a:r>
        </a:p>
      </dgm:t>
    </dgm:pt>
    <dgm:pt modelId="{32D908B9-C8B2-4D84-8F03-CE0EB68D015E}" type="parTrans" cxnId="{4026802B-6E3B-48D1-A4B1-280FD1E70F90}">
      <dgm:prSet/>
      <dgm:spPr/>
      <dgm:t>
        <a:bodyPr/>
        <a:lstStyle/>
        <a:p>
          <a:endParaRPr lang="en-US" sz="3600" b="1"/>
        </a:p>
      </dgm:t>
    </dgm:pt>
    <dgm:pt modelId="{F430C45D-4749-437C-8204-54BEF03C6E9E}" type="sibTrans" cxnId="{4026802B-6E3B-48D1-A4B1-280FD1E70F90}">
      <dgm:prSet/>
      <dgm:spPr/>
      <dgm:t>
        <a:bodyPr/>
        <a:lstStyle/>
        <a:p>
          <a:endParaRPr lang="en-US" sz="3600" b="1"/>
        </a:p>
      </dgm:t>
    </dgm:pt>
    <dgm:pt modelId="{9242FFD0-3FC7-481D-AAC9-F6FC143390E1}">
      <dgm:prSet phldrT="[Texto]" custT="1"/>
      <dgm:spPr/>
      <dgm:t>
        <a:bodyPr/>
        <a:lstStyle/>
        <a:p>
          <a:r>
            <a:rPr lang="pt-BR" sz="1400" b="1" dirty="0"/>
            <a:t>Castigo e Obediência (correção moral)</a:t>
          </a:r>
        </a:p>
      </dgm:t>
    </dgm:pt>
    <dgm:pt modelId="{135AA1B9-F509-45F9-88C0-7A4ECC87D22D}" type="parTrans" cxnId="{C73963A0-7B24-466E-9AF7-A30A9EAD683B}">
      <dgm:prSet/>
      <dgm:spPr/>
      <dgm:t>
        <a:bodyPr/>
        <a:lstStyle/>
        <a:p>
          <a:endParaRPr lang="en-US" sz="3600" b="1"/>
        </a:p>
      </dgm:t>
    </dgm:pt>
    <dgm:pt modelId="{DE2795BF-E5EC-453D-A5BE-6D8FB530ACBD}" type="sibTrans" cxnId="{C73963A0-7B24-466E-9AF7-A30A9EAD683B}">
      <dgm:prSet/>
      <dgm:spPr/>
      <dgm:t>
        <a:bodyPr/>
        <a:lstStyle/>
        <a:p>
          <a:endParaRPr lang="en-US" sz="3600" b="1"/>
        </a:p>
      </dgm:t>
    </dgm:pt>
    <dgm:pt modelId="{CF526D5F-0FD0-48EC-A673-B72E5FE6D21E}">
      <dgm:prSet phldrT="[Texto]" custT="1"/>
      <dgm:spPr/>
      <dgm:t>
        <a:bodyPr/>
        <a:lstStyle/>
        <a:p>
          <a:r>
            <a:rPr lang="pt-BR" sz="1400" b="1" dirty="0"/>
            <a:t>Concreto operacional (7 aos 12a)</a:t>
          </a:r>
          <a:endParaRPr lang="en-US" sz="1400" b="1" dirty="0"/>
        </a:p>
      </dgm:t>
    </dgm:pt>
    <dgm:pt modelId="{A19FB981-3848-4F0A-BD54-D940F0F89A76}" type="parTrans" cxnId="{009D0824-8DFB-44F8-A03B-F0493A1C98BD}">
      <dgm:prSet/>
      <dgm:spPr/>
      <dgm:t>
        <a:bodyPr/>
        <a:lstStyle/>
        <a:p>
          <a:endParaRPr lang="en-US" sz="3600" b="1"/>
        </a:p>
      </dgm:t>
    </dgm:pt>
    <dgm:pt modelId="{7F7717DB-732F-42AC-B7D5-1411C11B0A64}" type="sibTrans" cxnId="{009D0824-8DFB-44F8-A03B-F0493A1C98BD}">
      <dgm:prSet/>
      <dgm:spPr/>
      <dgm:t>
        <a:bodyPr/>
        <a:lstStyle/>
        <a:p>
          <a:endParaRPr lang="en-US" sz="3600" b="1"/>
        </a:p>
      </dgm:t>
    </dgm:pt>
    <dgm:pt modelId="{BF971FC8-DEC3-43C1-8F8E-6DBDB8662B1C}">
      <dgm:prSet phldrT="[Texto]" custT="1"/>
      <dgm:spPr/>
      <dgm:t>
        <a:bodyPr/>
        <a:lstStyle/>
        <a:p>
          <a:r>
            <a:rPr lang="pt-BR" sz="1400" b="1" dirty="0"/>
            <a:t>Mudanças (inteligência, consciência, afetividade e socialização)</a:t>
          </a:r>
          <a:endParaRPr lang="en-US" sz="1400" b="1" dirty="0"/>
        </a:p>
      </dgm:t>
    </dgm:pt>
    <dgm:pt modelId="{1ACC93A1-FF6B-4320-8BA9-A6DC98923859}" type="parTrans" cxnId="{4ED65A37-D121-4B31-A671-72E3F23047D1}">
      <dgm:prSet/>
      <dgm:spPr/>
      <dgm:t>
        <a:bodyPr/>
        <a:lstStyle/>
        <a:p>
          <a:endParaRPr lang="en-US" sz="3600" b="1"/>
        </a:p>
      </dgm:t>
    </dgm:pt>
    <dgm:pt modelId="{98BA4560-7062-4AD8-A988-FD31E7E9787E}" type="sibTrans" cxnId="{4ED65A37-D121-4B31-A671-72E3F23047D1}">
      <dgm:prSet/>
      <dgm:spPr/>
      <dgm:t>
        <a:bodyPr/>
        <a:lstStyle/>
        <a:p>
          <a:endParaRPr lang="en-US" sz="3600" b="1"/>
        </a:p>
      </dgm:t>
    </dgm:pt>
    <dgm:pt modelId="{25756CFD-E0C2-4E49-8110-B6D0F321B86E}">
      <dgm:prSet phldrT="[Texto]" custT="1"/>
      <dgm:spPr/>
      <dgm:t>
        <a:bodyPr/>
        <a:lstStyle/>
        <a:p>
          <a:r>
            <a:rPr lang="pt-BR" sz="1400" b="1" dirty="0"/>
            <a:t>Eu versus sociedade</a:t>
          </a:r>
          <a:endParaRPr lang="en-US" sz="1400" b="1" dirty="0"/>
        </a:p>
      </dgm:t>
    </dgm:pt>
    <dgm:pt modelId="{FAD6C432-0DF8-4BBB-9E2C-FCB5474051B3}" type="parTrans" cxnId="{129BC343-1402-4E04-A521-B0991D173591}">
      <dgm:prSet/>
      <dgm:spPr/>
      <dgm:t>
        <a:bodyPr/>
        <a:lstStyle/>
        <a:p>
          <a:endParaRPr lang="en-US" sz="3600" b="1"/>
        </a:p>
      </dgm:t>
    </dgm:pt>
    <dgm:pt modelId="{8C872D1F-FCBB-4588-8DD7-004654621790}" type="sibTrans" cxnId="{129BC343-1402-4E04-A521-B0991D173591}">
      <dgm:prSet/>
      <dgm:spPr/>
      <dgm:t>
        <a:bodyPr/>
        <a:lstStyle/>
        <a:p>
          <a:endParaRPr lang="en-US" sz="3600" b="1"/>
        </a:p>
      </dgm:t>
    </dgm:pt>
    <dgm:pt modelId="{F67612E6-0418-4BA8-8011-049A35B625B5}">
      <dgm:prSet phldrT="[Texto]" custT="1"/>
      <dgm:spPr/>
      <dgm:t>
        <a:bodyPr/>
        <a:lstStyle/>
        <a:p>
          <a:r>
            <a:rPr lang="pt-BR" sz="1400" b="1" dirty="0"/>
            <a:t>Interações mais eficientes</a:t>
          </a:r>
          <a:endParaRPr lang="en-US" sz="1400" b="1" dirty="0"/>
        </a:p>
      </dgm:t>
    </dgm:pt>
    <dgm:pt modelId="{6027249C-D682-4596-98F8-9D19B42CEA80}" type="parTrans" cxnId="{E002A8C7-D55E-4961-A959-8AAF2AD4EE06}">
      <dgm:prSet/>
      <dgm:spPr/>
      <dgm:t>
        <a:bodyPr/>
        <a:lstStyle/>
        <a:p>
          <a:endParaRPr lang="en-US" sz="3600" b="1"/>
        </a:p>
      </dgm:t>
    </dgm:pt>
    <dgm:pt modelId="{AE7AA876-0962-4D1B-8B53-4EA51150DE37}" type="sibTrans" cxnId="{E002A8C7-D55E-4961-A959-8AAF2AD4EE06}">
      <dgm:prSet/>
      <dgm:spPr/>
      <dgm:t>
        <a:bodyPr/>
        <a:lstStyle/>
        <a:p>
          <a:endParaRPr lang="en-US" sz="3600" b="1"/>
        </a:p>
      </dgm:t>
    </dgm:pt>
    <dgm:pt modelId="{1E2E3171-FA1A-4654-9274-704783199BA1}">
      <dgm:prSet phldrT="[Texto]" custT="1"/>
      <dgm:spPr/>
      <dgm:t>
        <a:bodyPr/>
        <a:lstStyle/>
        <a:p>
          <a:r>
            <a:rPr lang="pt-BR" sz="1400" b="1" dirty="0"/>
            <a:t>Grupo familiar e outros grupos sociais</a:t>
          </a:r>
          <a:endParaRPr lang="en-US" sz="1400" b="1" dirty="0"/>
        </a:p>
      </dgm:t>
    </dgm:pt>
    <dgm:pt modelId="{D1AB752F-9AC2-416E-9FC0-9DCBA7BE4987}" type="parTrans" cxnId="{B578A30B-B5A0-4FF7-9BB4-67DDAB09B068}">
      <dgm:prSet/>
      <dgm:spPr/>
      <dgm:t>
        <a:bodyPr/>
        <a:lstStyle/>
        <a:p>
          <a:endParaRPr lang="en-US" sz="3600" b="1"/>
        </a:p>
      </dgm:t>
    </dgm:pt>
    <dgm:pt modelId="{4B315218-B30A-403E-9FAC-9EE5D8A1CAB1}" type="sibTrans" cxnId="{B578A30B-B5A0-4FF7-9BB4-67DDAB09B068}">
      <dgm:prSet/>
      <dgm:spPr/>
      <dgm:t>
        <a:bodyPr/>
        <a:lstStyle/>
        <a:p>
          <a:endParaRPr lang="en-US" sz="3600" b="1"/>
        </a:p>
      </dgm:t>
    </dgm:pt>
    <dgm:pt modelId="{76D6C100-6E41-4F45-BC96-2AF839C49841}">
      <dgm:prSet phldrT="[Texto]" custT="1"/>
      <dgm:spPr/>
      <dgm:t>
        <a:bodyPr/>
        <a:lstStyle/>
        <a:p>
          <a:r>
            <a:rPr lang="pt-BR" sz="1400" b="1" dirty="0"/>
            <a:t>Laços de lealdade e aceitação ao grupo</a:t>
          </a:r>
          <a:endParaRPr lang="en-US" sz="1400" b="1" dirty="0"/>
        </a:p>
      </dgm:t>
    </dgm:pt>
    <dgm:pt modelId="{425B4E13-3FD7-4566-BECC-12FE26833DBF}" type="parTrans" cxnId="{11709CD9-8B7F-45B0-9F5D-FF95FFA0B129}">
      <dgm:prSet/>
      <dgm:spPr/>
      <dgm:t>
        <a:bodyPr/>
        <a:lstStyle/>
        <a:p>
          <a:endParaRPr lang="en-US" sz="3600" b="1"/>
        </a:p>
      </dgm:t>
    </dgm:pt>
    <dgm:pt modelId="{09ED4F7C-A025-444D-A681-7D6492CD727B}" type="sibTrans" cxnId="{11709CD9-8B7F-45B0-9F5D-FF95FFA0B129}">
      <dgm:prSet/>
      <dgm:spPr/>
      <dgm:t>
        <a:bodyPr/>
        <a:lstStyle/>
        <a:p>
          <a:endParaRPr lang="en-US" sz="3600" b="1"/>
        </a:p>
      </dgm:t>
    </dgm:pt>
    <dgm:pt modelId="{BBFDC69F-1418-4184-8560-FFA08FE50320}">
      <dgm:prSet phldrT="[Texto]" custT="1"/>
      <dgm:spPr/>
      <dgm:t>
        <a:bodyPr/>
        <a:lstStyle/>
        <a:p>
          <a:r>
            <a:rPr lang="pt-BR" sz="1400" b="1" dirty="0"/>
            <a:t>Identidade de papel</a:t>
          </a:r>
          <a:endParaRPr lang="en-US" sz="1400" b="1" dirty="0"/>
        </a:p>
      </dgm:t>
    </dgm:pt>
    <dgm:pt modelId="{BDB5A3A0-5B95-41ED-9701-A9F1278D414D}" type="parTrans" cxnId="{6F8B6A57-5F5F-4CED-8E2A-8200E3793B7C}">
      <dgm:prSet/>
      <dgm:spPr/>
      <dgm:t>
        <a:bodyPr/>
        <a:lstStyle/>
        <a:p>
          <a:endParaRPr lang="en-US" sz="3600" b="1"/>
        </a:p>
      </dgm:t>
    </dgm:pt>
    <dgm:pt modelId="{F721C44F-ED2B-41D1-9C3D-27D65297A4F2}" type="sibTrans" cxnId="{6F8B6A57-5F5F-4CED-8E2A-8200E3793B7C}">
      <dgm:prSet/>
      <dgm:spPr/>
      <dgm:t>
        <a:bodyPr/>
        <a:lstStyle/>
        <a:p>
          <a:endParaRPr lang="en-US" sz="3600" b="1"/>
        </a:p>
      </dgm:t>
    </dgm:pt>
    <dgm:pt modelId="{AB87838C-D4F4-4ACC-86CF-B131F02AE7C5}">
      <dgm:prSet phldrT="[Texto]" custT="1"/>
      <dgm:spPr/>
      <dgm:t>
        <a:bodyPr/>
        <a:lstStyle/>
        <a:p>
          <a:r>
            <a:rPr lang="pt-BR" sz="1800" b="1" dirty="0"/>
            <a:t>Período universalista</a:t>
          </a:r>
          <a:endParaRPr lang="en-US" sz="1800" b="1" dirty="0"/>
        </a:p>
      </dgm:t>
    </dgm:pt>
    <dgm:pt modelId="{8391AE20-8951-4CCF-A3E9-E9DEFF7CD4A1}" type="parTrans" cxnId="{B4BCD3B5-3A48-4CEA-B32C-85CF28D93E93}">
      <dgm:prSet/>
      <dgm:spPr/>
      <dgm:t>
        <a:bodyPr/>
        <a:lstStyle/>
        <a:p>
          <a:endParaRPr lang="en-US" sz="3600" b="1"/>
        </a:p>
      </dgm:t>
    </dgm:pt>
    <dgm:pt modelId="{33F0D8A3-8F25-44E4-9F06-07C12579A035}" type="sibTrans" cxnId="{B4BCD3B5-3A48-4CEA-B32C-85CF28D93E93}">
      <dgm:prSet/>
      <dgm:spPr/>
      <dgm:t>
        <a:bodyPr/>
        <a:lstStyle/>
        <a:p>
          <a:endParaRPr lang="en-US" sz="3600" b="1"/>
        </a:p>
      </dgm:t>
    </dgm:pt>
    <dgm:pt modelId="{7313EB18-421A-4DC8-96FA-0AC77DF1C770}">
      <dgm:prSet phldrT="[Texto]" custT="1"/>
      <dgm:spPr/>
      <dgm:t>
        <a:bodyPr/>
        <a:lstStyle/>
        <a:p>
          <a:r>
            <a:rPr lang="pt-BR" sz="1400" b="1" dirty="0"/>
            <a:t>Inicia na adolescência</a:t>
          </a:r>
          <a:endParaRPr lang="en-US" sz="1400" b="1" dirty="0"/>
        </a:p>
      </dgm:t>
    </dgm:pt>
    <dgm:pt modelId="{0B05707C-1991-4E9A-A083-52F1935ED180}" type="parTrans" cxnId="{0C0BE53F-3EC3-4FDC-93B0-FC3CE6EF6EC5}">
      <dgm:prSet/>
      <dgm:spPr/>
      <dgm:t>
        <a:bodyPr/>
        <a:lstStyle/>
        <a:p>
          <a:endParaRPr lang="en-US" sz="3600" b="1"/>
        </a:p>
      </dgm:t>
    </dgm:pt>
    <dgm:pt modelId="{4E079FAC-2EDF-4B36-9B87-CA19FBD9D86C}" type="sibTrans" cxnId="{0C0BE53F-3EC3-4FDC-93B0-FC3CE6EF6EC5}">
      <dgm:prSet/>
      <dgm:spPr/>
      <dgm:t>
        <a:bodyPr/>
        <a:lstStyle/>
        <a:p>
          <a:endParaRPr lang="en-US" sz="3600" b="1"/>
        </a:p>
      </dgm:t>
    </dgm:pt>
    <dgm:pt modelId="{4B35FE50-AABD-44C0-BBAD-E87A5B96DA1E}">
      <dgm:prSet phldrT="[Texto]" custT="1"/>
      <dgm:spPr/>
      <dgm:t>
        <a:bodyPr/>
        <a:lstStyle/>
        <a:p>
          <a:r>
            <a:rPr lang="pt-BR" sz="1400" b="1" dirty="0"/>
            <a:t>Identidade do Eu</a:t>
          </a:r>
        </a:p>
      </dgm:t>
    </dgm:pt>
    <dgm:pt modelId="{C903699C-94F4-4351-AC7E-BCDA620B7AC1}" type="sibTrans" cxnId="{C297ACF9-ADD9-48EB-AEAA-B0FD1EE7C073}">
      <dgm:prSet/>
      <dgm:spPr/>
      <dgm:t>
        <a:bodyPr/>
        <a:lstStyle/>
        <a:p>
          <a:endParaRPr lang="en-US" sz="3600" b="1"/>
        </a:p>
      </dgm:t>
    </dgm:pt>
    <dgm:pt modelId="{55053585-8B99-42EA-B0FB-88B22C2055DE}" type="parTrans" cxnId="{C297ACF9-ADD9-48EB-AEAA-B0FD1EE7C073}">
      <dgm:prSet/>
      <dgm:spPr/>
      <dgm:t>
        <a:bodyPr/>
        <a:lstStyle/>
        <a:p>
          <a:endParaRPr lang="en-US" sz="3600" b="1"/>
        </a:p>
      </dgm:t>
    </dgm:pt>
    <dgm:pt modelId="{8D2C159A-CC6B-4CA7-9E5A-29949E77CB96}">
      <dgm:prSet phldrT="[Texto]" custT="1"/>
      <dgm:spPr/>
      <dgm:t>
        <a:bodyPr/>
        <a:lstStyle/>
        <a:p>
          <a:r>
            <a:rPr lang="pt-BR" sz="1400" b="1" dirty="0"/>
            <a:t>Operações combinatórias</a:t>
          </a:r>
          <a:endParaRPr lang="en-US" sz="1400" b="1" dirty="0"/>
        </a:p>
      </dgm:t>
    </dgm:pt>
    <dgm:pt modelId="{E8C6EB04-AACE-45A0-83AE-EE9C6F87EB71}" type="parTrans" cxnId="{931D10E4-3E52-40DC-A77B-E4C9430B8E05}">
      <dgm:prSet/>
      <dgm:spPr/>
      <dgm:t>
        <a:bodyPr/>
        <a:lstStyle/>
        <a:p>
          <a:endParaRPr lang="en-US" sz="3600" b="1"/>
        </a:p>
      </dgm:t>
    </dgm:pt>
    <dgm:pt modelId="{F0C15DDB-A31B-41B2-99ED-E924CDD0C415}" type="sibTrans" cxnId="{931D10E4-3E52-40DC-A77B-E4C9430B8E05}">
      <dgm:prSet/>
      <dgm:spPr/>
      <dgm:t>
        <a:bodyPr/>
        <a:lstStyle/>
        <a:p>
          <a:endParaRPr lang="en-US" sz="3600" b="1"/>
        </a:p>
      </dgm:t>
    </dgm:pt>
    <dgm:pt modelId="{A7E8AD8F-627F-4E84-A07D-CD2BB4D1C7D5}">
      <dgm:prSet phldrT="[Texto]" custT="1"/>
      <dgm:spPr/>
      <dgm:t>
        <a:bodyPr/>
        <a:lstStyle/>
        <a:p>
          <a:r>
            <a:rPr lang="pt-BR" sz="1400" b="1" dirty="0"/>
            <a:t>Pensamento hipotético</a:t>
          </a:r>
          <a:endParaRPr lang="en-US" sz="1400" b="1" dirty="0"/>
        </a:p>
      </dgm:t>
    </dgm:pt>
    <dgm:pt modelId="{093B35C9-0C2C-4BD1-A021-EEA7EC2F2BB2}" type="parTrans" cxnId="{B47D407C-C264-46B3-8ED0-FD6B2425924C}">
      <dgm:prSet/>
      <dgm:spPr/>
      <dgm:t>
        <a:bodyPr/>
        <a:lstStyle/>
        <a:p>
          <a:endParaRPr lang="en-US" sz="3600" b="1"/>
        </a:p>
      </dgm:t>
    </dgm:pt>
    <dgm:pt modelId="{E900EFA6-FAD2-4C60-913C-601688EF83E6}" type="sibTrans" cxnId="{B47D407C-C264-46B3-8ED0-FD6B2425924C}">
      <dgm:prSet/>
      <dgm:spPr/>
      <dgm:t>
        <a:bodyPr/>
        <a:lstStyle/>
        <a:p>
          <a:endParaRPr lang="en-US" sz="3600" b="1"/>
        </a:p>
      </dgm:t>
    </dgm:pt>
    <dgm:pt modelId="{79AC14D1-08C8-4056-8A7B-94C1339476BF}">
      <dgm:prSet phldrT="[Texto]" custT="1"/>
      <dgm:spPr/>
      <dgm:t>
        <a:bodyPr/>
        <a:lstStyle/>
        <a:p>
          <a:r>
            <a:rPr lang="pt-BR" sz="1400" b="1" dirty="0"/>
            <a:t>Capaz de assumir o ponto de vista do outro</a:t>
          </a:r>
          <a:endParaRPr lang="en-US" sz="1400" b="1" dirty="0"/>
        </a:p>
      </dgm:t>
    </dgm:pt>
    <dgm:pt modelId="{6716B917-192F-4C0F-9285-628A55D84A90}" type="parTrans" cxnId="{8E0F290E-C6B3-40D5-9ECD-E8A59081253C}">
      <dgm:prSet/>
      <dgm:spPr/>
      <dgm:t>
        <a:bodyPr/>
        <a:lstStyle/>
        <a:p>
          <a:endParaRPr lang="en-US" sz="3600" b="1"/>
        </a:p>
      </dgm:t>
    </dgm:pt>
    <dgm:pt modelId="{36BC7944-5237-4D6F-8FB6-891CA7894D06}" type="sibTrans" cxnId="{8E0F290E-C6B3-40D5-9ECD-E8A59081253C}">
      <dgm:prSet/>
      <dgm:spPr/>
      <dgm:t>
        <a:bodyPr/>
        <a:lstStyle/>
        <a:p>
          <a:endParaRPr lang="en-US" sz="3600" b="1"/>
        </a:p>
      </dgm:t>
    </dgm:pt>
    <dgm:pt modelId="{BBF5097B-AD4C-4279-9216-0759E0BE8A66}">
      <dgm:prSet phldrT="[Texto]" custT="1"/>
      <dgm:spPr/>
      <dgm:t>
        <a:bodyPr/>
        <a:lstStyle/>
        <a:p>
          <a:r>
            <a:rPr lang="pt-BR" sz="1400" b="1" dirty="0"/>
            <a:t>Julgamento de valor</a:t>
          </a:r>
          <a:endParaRPr lang="en-US" sz="1400" b="1" dirty="0"/>
        </a:p>
      </dgm:t>
    </dgm:pt>
    <dgm:pt modelId="{C219CE5B-1613-4517-9287-63E58F254BBD}" type="parTrans" cxnId="{6435347A-B1EF-4A78-AA44-8881CE726033}">
      <dgm:prSet/>
      <dgm:spPr/>
      <dgm:t>
        <a:bodyPr/>
        <a:lstStyle/>
        <a:p>
          <a:endParaRPr lang="en-US" sz="3600" b="1"/>
        </a:p>
      </dgm:t>
    </dgm:pt>
    <dgm:pt modelId="{9C3B23E4-B0C3-43BC-A611-0227A97D6E48}" type="sibTrans" cxnId="{6435347A-B1EF-4A78-AA44-8881CE726033}">
      <dgm:prSet/>
      <dgm:spPr/>
      <dgm:t>
        <a:bodyPr/>
        <a:lstStyle/>
        <a:p>
          <a:endParaRPr lang="en-US" sz="3600" b="1"/>
        </a:p>
      </dgm:t>
    </dgm:pt>
    <dgm:pt modelId="{8EA30AFD-9461-4A0B-944C-989CE6C0068C}">
      <dgm:prSet phldrT="[Texto]" custT="1"/>
      <dgm:spPr/>
      <dgm:t>
        <a:bodyPr/>
        <a:lstStyle/>
        <a:p>
          <a:r>
            <a:rPr lang="pt-BR" sz="1400" b="1" dirty="0"/>
            <a:t>Identidade do eu</a:t>
          </a:r>
          <a:endParaRPr lang="en-US" sz="1400" b="1" dirty="0"/>
        </a:p>
      </dgm:t>
    </dgm:pt>
    <dgm:pt modelId="{688BCFAE-25B8-4030-9BDF-F8EF3A4D0E57}" type="parTrans" cxnId="{4FE20320-F411-48C4-B993-A1473782BB40}">
      <dgm:prSet/>
      <dgm:spPr/>
      <dgm:t>
        <a:bodyPr/>
        <a:lstStyle/>
        <a:p>
          <a:endParaRPr lang="en-US" sz="3600" b="1"/>
        </a:p>
      </dgm:t>
    </dgm:pt>
    <dgm:pt modelId="{6849AB37-B340-42A4-A645-D5B35DA45324}" type="sibTrans" cxnId="{4FE20320-F411-48C4-B993-A1473782BB40}">
      <dgm:prSet/>
      <dgm:spPr/>
      <dgm:t>
        <a:bodyPr/>
        <a:lstStyle/>
        <a:p>
          <a:endParaRPr lang="en-US" sz="3600" b="1"/>
        </a:p>
      </dgm:t>
    </dgm:pt>
    <dgm:pt modelId="{1245F4F3-ACC4-4955-95DD-DA69DCA69DC5}">
      <dgm:prSet phldrT="[Texto]" custT="1"/>
      <dgm:spPr/>
      <dgm:t>
        <a:bodyPr/>
        <a:lstStyle/>
        <a:p>
          <a:r>
            <a:rPr lang="pt-BR" sz="1400" b="1" dirty="0"/>
            <a:t>Rompe com laços de família (Independência)</a:t>
          </a:r>
          <a:endParaRPr lang="en-US" sz="1400" b="1" dirty="0"/>
        </a:p>
      </dgm:t>
    </dgm:pt>
    <dgm:pt modelId="{B3EBBDCD-C7DD-40E4-9776-5111EA77F48C}" type="parTrans" cxnId="{6831D7E8-9921-4E08-A01B-009A5FDEEEAE}">
      <dgm:prSet/>
      <dgm:spPr/>
      <dgm:t>
        <a:bodyPr/>
        <a:lstStyle/>
        <a:p>
          <a:endParaRPr lang="en-US" sz="3600" b="1"/>
        </a:p>
      </dgm:t>
    </dgm:pt>
    <dgm:pt modelId="{8D7F2773-1064-4A56-B55E-C9F324935C7D}" type="sibTrans" cxnId="{6831D7E8-9921-4E08-A01B-009A5FDEEEAE}">
      <dgm:prSet/>
      <dgm:spPr/>
      <dgm:t>
        <a:bodyPr/>
        <a:lstStyle/>
        <a:p>
          <a:endParaRPr lang="en-US" sz="3600" b="1"/>
        </a:p>
      </dgm:t>
    </dgm:pt>
    <dgm:pt modelId="{E43C5540-3FC7-4164-853D-4991BB74FB33}">
      <dgm:prSet phldrT="[Texto]" custT="1"/>
      <dgm:spPr/>
      <dgm:t>
        <a:bodyPr/>
        <a:lstStyle/>
        <a:p>
          <a:r>
            <a:rPr lang="pt-BR" sz="1400" b="1" dirty="0"/>
            <a:t>Relacionamento fundamental</a:t>
          </a:r>
          <a:endParaRPr lang="en-US" sz="1400" b="1" dirty="0"/>
        </a:p>
      </dgm:t>
    </dgm:pt>
    <dgm:pt modelId="{17DBBF5A-03CB-4718-B136-8DEB808CC131}" type="parTrans" cxnId="{055BF3E5-1E9C-48A1-B64F-10151DC57975}">
      <dgm:prSet/>
      <dgm:spPr/>
      <dgm:t>
        <a:bodyPr/>
        <a:lstStyle/>
        <a:p>
          <a:endParaRPr lang="en-US" sz="3600" b="1"/>
        </a:p>
      </dgm:t>
    </dgm:pt>
    <dgm:pt modelId="{DEBF71A7-C803-43DA-A864-85C16BF4A2FD}" type="sibTrans" cxnId="{055BF3E5-1E9C-48A1-B64F-10151DC57975}">
      <dgm:prSet/>
      <dgm:spPr/>
      <dgm:t>
        <a:bodyPr/>
        <a:lstStyle/>
        <a:p>
          <a:endParaRPr lang="en-US" sz="3600" b="1"/>
        </a:p>
      </dgm:t>
    </dgm:pt>
    <dgm:pt modelId="{A4F3046E-81C2-468D-B07B-BF56F51D3336}">
      <dgm:prSet phldrT="[Texto]" custT="1"/>
      <dgm:spPr/>
      <dgm:t>
        <a:bodyPr/>
        <a:lstStyle/>
        <a:p>
          <a:r>
            <a:rPr lang="pt-BR" sz="1400" b="1" dirty="0"/>
            <a:t>Dá importância a valores e atitudes das pessoas do grupo</a:t>
          </a:r>
          <a:endParaRPr lang="en-US" sz="1400" b="1" dirty="0"/>
        </a:p>
      </dgm:t>
    </dgm:pt>
    <dgm:pt modelId="{B3F4826D-4F54-42CA-9D64-646B10425C1D}" type="parTrans" cxnId="{19396E64-45D6-4F68-8BFF-DB434A9E108A}">
      <dgm:prSet/>
      <dgm:spPr/>
      <dgm:t>
        <a:bodyPr/>
        <a:lstStyle/>
        <a:p>
          <a:endParaRPr lang="en-US" sz="3600" b="1"/>
        </a:p>
      </dgm:t>
    </dgm:pt>
    <dgm:pt modelId="{B35D6472-0A31-4165-944F-C5DB7F0B091F}" type="sibTrans" cxnId="{19396E64-45D6-4F68-8BFF-DB434A9E108A}">
      <dgm:prSet/>
      <dgm:spPr/>
      <dgm:t>
        <a:bodyPr/>
        <a:lstStyle/>
        <a:p>
          <a:endParaRPr lang="en-US" sz="3600" b="1"/>
        </a:p>
      </dgm:t>
    </dgm:pt>
    <dgm:pt modelId="{BA1A68FE-62CE-4B81-83D7-5C54B4B4BE79}">
      <dgm:prSet phldrT="[Texto]" custT="1"/>
      <dgm:spPr/>
      <dgm:t>
        <a:bodyPr/>
        <a:lstStyle/>
        <a:p>
          <a:r>
            <a:rPr lang="pt-BR" sz="1400" b="1" dirty="0"/>
            <a:t>Identidade do Eu (autonomia de julgamento e ações morais)</a:t>
          </a:r>
          <a:endParaRPr lang="en-US" sz="1400" b="1" dirty="0"/>
        </a:p>
      </dgm:t>
    </dgm:pt>
    <dgm:pt modelId="{271E2789-548F-4B9D-B2E4-FD40455C29D7}" type="parTrans" cxnId="{ABE9CF57-63B2-4B95-9A97-FB9F81763C4E}">
      <dgm:prSet/>
      <dgm:spPr/>
      <dgm:t>
        <a:bodyPr/>
        <a:lstStyle/>
        <a:p>
          <a:endParaRPr lang="en-US" sz="3600" b="1"/>
        </a:p>
      </dgm:t>
    </dgm:pt>
    <dgm:pt modelId="{2173FAC7-283A-4B17-9E71-9E09F359DB48}" type="sibTrans" cxnId="{ABE9CF57-63B2-4B95-9A97-FB9F81763C4E}">
      <dgm:prSet/>
      <dgm:spPr/>
      <dgm:t>
        <a:bodyPr/>
        <a:lstStyle/>
        <a:p>
          <a:endParaRPr lang="en-US" sz="3600" b="1"/>
        </a:p>
      </dgm:t>
    </dgm:pt>
    <dgm:pt modelId="{A134F200-7DF9-432C-923A-6671926887D9}" type="pres">
      <dgm:prSet presAssocID="{96F71F3D-ECEF-4999-9A8A-82777D383A91}" presName="Name0" presStyleCnt="0">
        <dgm:presLayoutVars>
          <dgm:dir/>
          <dgm:resizeHandles val="exact"/>
        </dgm:presLayoutVars>
      </dgm:prSet>
      <dgm:spPr/>
    </dgm:pt>
    <dgm:pt modelId="{A8D6A0DB-BF9F-44D8-A640-0D1C912F2EF0}" type="pres">
      <dgm:prSet presAssocID="{50A4B33D-7622-44DC-AF9A-0885FFA5BA54}" presName="node" presStyleLbl="node1" presStyleIdx="0" presStyleCnt="4">
        <dgm:presLayoutVars>
          <dgm:bulletEnabled val="1"/>
        </dgm:presLayoutVars>
      </dgm:prSet>
      <dgm:spPr/>
    </dgm:pt>
    <dgm:pt modelId="{49FC2DB8-7171-41B0-99B9-74EB1C1D5A84}" type="pres">
      <dgm:prSet presAssocID="{E6369C41-BA3E-4A9A-9E5D-795636F4BCF5}" presName="sibTrans" presStyleLbl="sibTrans2D1" presStyleIdx="0" presStyleCnt="3"/>
      <dgm:spPr/>
    </dgm:pt>
    <dgm:pt modelId="{CC3CCA22-DCBA-4393-A00B-7CDAC16A6596}" type="pres">
      <dgm:prSet presAssocID="{E6369C41-BA3E-4A9A-9E5D-795636F4BCF5}" presName="connectorText" presStyleLbl="sibTrans2D1" presStyleIdx="0" presStyleCnt="3"/>
      <dgm:spPr/>
    </dgm:pt>
    <dgm:pt modelId="{BC156F6A-92A0-47B0-AA42-DC58AA403708}" type="pres">
      <dgm:prSet presAssocID="{87B4176A-F71F-41DA-AFCF-F612F1083372}" presName="node" presStyleLbl="node1" presStyleIdx="1" presStyleCnt="4">
        <dgm:presLayoutVars>
          <dgm:bulletEnabled val="1"/>
        </dgm:presLayoutVars>
      </dgm:prSet>
      <dgm:spPr/>
    </dgm:pt>
    <dgm:pt modelId="{846138A5-B3A2-40F0-BE9D-0B2C64A34BD0}" type="pres">
      <dgm:prSet presAssocID="{A71A6AB9-4A12-4583-BCD7-38A7FC0953AA}" presName="sibTrans" presStyleLbl="sibTrans2D1" presStyleIdx="1" presStyleCnt="3"/>
      <dgm:spPr/>
    </dgm:pt>
    <dgm:pt modelId="{9C308413-FF6F-461F-932F-8152C101A4C1}" type="pres">
      <dgm:prSet presAssocID="{A71A6AB9-4A12-4583-BCD7-38A7FC0953AA}" presName="connectorText" presStyleLbl="sibTrans2D1" presStyleIdx="1" presStyleCnt="3"/>
      <dgm:spPr/>
    </dgm:pt>
    <dgm:pt modelId="{C3F574FC-2FC7-45AC-8725-B6A34853ADB8}" type="pres">
      <dgm:prSet presAssocID="{CEAC153A-7B36-47CC-BCBA-3B52A7F7C5C9}" presName="node" presStyleLbl="node1" presStyleIdx="2" presStyleCnt="4">
        <dgm:presLayoutVars>
          <dgm:bulletEnabled val="1"/>
        </dgm:presLayoutVars>
      </dgm:prSet>
      <dgm:spPr/>
    </dgm:pt>
    <dgm:pt modelId="{543B24E4-DCC3-4B11-B6DB-8FCF9BFF029C}" type="pres">
      <dgm:prSet presAssocID="{F45A2A9E-191C-4AFC-BFE0-4424B70D32DF}" presName="sibTrans" presStyleLbl="sibTrans2D1" presStyleIdx="2" presStyleCnt="3"/>
      <dgm:spPr/>
    </dgm:pt>
    <dgm:pt modelId="{C88DE9C4-791D-440E-8962-9F26FF0691CE}" type="pres">
      <dgm:prSet presAssocID="{F45A2A9E-191C-4AFC-BFE0-4424B70D32DF}" presName="connectorText" presStyleLbl="sibTrans2D1" presStyleIdx="2" presStyleCnt="3"/>
      <dgm:spPr/>
    </dgm:pt>
    <dgm:pt modelId="{F0FECC42-88F0-4132-891B-19FF33C5175D}" type="pres">
      <dgm:prSet presAssocID="{AB87838C-D4F4-4ACC-86CF-B131F02AE7C5}" presName="node" presStyleLbl="node1" presStyleIdx="3" presStyleCnt="4">
        <dgm:presLayoutVars>
          <dgm:bulletEnabled val="1"/>
        </dgm:presLayoutVars>
      </dgm:prSet>
      <dgm:spPr/>
    </dgm:pt>
  </dgm:ptLst>
  <dgm:cxnLst>
    <dgm:cxn modelId="{3146A801-4BA0-4C50-8387-181AC7EC1B7B}" type="presOf" srcId="{BBFDC69F-1418-4184-8560-FFA08FE50320}" destId="{C3F574FC-2FC7-45AC-8725-B6A34853ADB8}" srcOrd="0" destOrd="7" presId="urn:microsoft.com/office/officeart/2005/8/layout/process1"/>
    <dgm:cxn modelId="{70A6B404-4CEA-4664-8197-7526FB306F55}" type="presOf" srcId="{F2B51B7A-80C1-4F69-9F8F-F530566767E2}" destId="{BC156F6A-92A0-47B0-AA42-DC58AA403708}" srcOrd="0" destOrd="2" presId="urn:microsoft.com/office/officeart/2005/8/layout/process1"/>
    <dgm:cxn modelId="{B578A30B-B5A0-4FF7-9BB4-67DDAB09B068}" srcId="{CEAC153A-7B36-47CC-BCBA-3B52A7F7C5C9}" destId="{1E2E3171-FA1A-4654-9274-704783199BA1}" srcOrd="4" destOrd="0" parTransId="{D1AB752F-9AC2-416E-9FC0-9DCBA7BE4987}" sibTransId="{4B315218-B30A-403E-9FAC-9EE5D8A1CAB1}"/>
    <dgm:cxn modelId="{8E0F290E-C6B3-40D5-9ECD-E8A59081253C}" srcId="{AB87838C-D4F4-4ACC-86CF-B131F02AE7C5}" destId="{79AC14D1-08C8-4056-8A7B-94C1339476BF}" srcOrd="3" destOrd="0" parTransId="{6716B917-192F-4C0F-9285-628A55D84A90}" sibTransId="{36BC7944-5237-4D6F-8FB6-891CA7894D06}"/>
    <dgm:cxn modelId="{B5738D12-AE78-4649-8AC6-67F3D1217860}" type="presOf" srcId="{A4F3046E-81C2-468D-B07B-BF56F51D3336}" destId="{F0FECC42-88F0-4132-891B-19FF33C5175D}" srcOrd="0" destOrd="9" presId="urn:microsoft.com/office/officeart/2005/8/layout/process1"/>
    <dgm:cxn modelId="{0083611E-0C79-4848-87BA-68BCE4070643}" type="presOf" srcId="{BF971FC8-DEC3-43C1-8F8E-6DBDB8662B1C}" destId="{C3F574FC-2FC7-45AC-8725-B6A34853ADB8}" srcOrd="0" destOrd="2" presId="urn:microsoft.com/office/officeart/2005/8/layout/process1"/>
    <dgm:cxn modelId="{4FE20320-F411-48C4-B993-A1473782BB40}" srcId="{AB87838C-D4F4-4ACC-86CF-B131F02AE7C5}" destId="{8EA30AFD-9461-4A0B-944C-989CE6C0068C}" srcOrd="5" destOrd="0" parTransId="{688BCFAE-25B8-4030-9BDF-F8EF3A4D0E57}" sibTransId="{6849AB37-B340-42A4-A645-D5B35DA45324}"/>
    <dgm:cxn modelId="{7DE71B20-CDF7-485E-ADD4-03E086C1A697}" srcId="{96F71F3D-ECEF-4999-9A8A-82777D383A91}" destId="{CEAC153A-7B36-47CC-BCBA-3B52A7F7C5C9}" srcOrd="2" destOrd="0" parTransId="{957825B5-534C-4C0B-B3E0-C245F8B015BD}" sibTransId="{F45A2A9E-191C-4AFC-BFE0-4424B70D32DF}"/>
    <dgm:cxn modelId="{A0B3C721-17C2-4C71-B114-E2CDDA2796B3}" type="presOf" srcId="{BA1A68FE-62CE-4B81-83D7-5C54B4B4BE79}" destId="{F0FECC42-88F0-4132-891B-19FF33C5175D}" srcOrd="0" destOrd="10" presId="urn:microsoft.com/office/officeart/2005/8/layout/process1"/>
    <dgm:cxn modelId="{009D0824-8DFB-44F8-A03B-F0493A1C98BD}" srcId="{CEAC153A-7B36-47CC-BCBA-3B52A7F7C5C9}" destId="{CF526D5F-0FD0-48EC-A673-B72E5FE6D21E}" srcOrd="0" destOrd="0" parTransId="{A19FB981-3848-4F0A-BD54-D940F0F89A76}" sibTransId="{7F7717DB-732F-42AC-B7D5-1411C11B0A64}"/>
    <dgm:cxn modelId="{6814F527-7203-4690-B850-6D7A5AF0C711}" type="presOf" srcId="{1245F4F3-ACC4-4955-95DD-DA69DCA69DC5}" destId="{F0FECC42-88F0-4132-891B-19FF33C5175D}" srcOrd="0" destOrd="7" presId="urn:microsoft.com/office/officeart/2005/8/layout/process1"/>
    <dgm:cxn modelId="{4026802B-6E3B-48D1-A4B1-280FD1E70F90}" srcId="{87B4176A-F71F-41DA-AFCF-F612F1083372}" destId="{F2B51B7A-80C1-4F69-9F8F-F530566767E2}" srcOrd="1" destOrd="0" parTransId="{32D908B9-C8B2-4D84-8F03-CE0EB68D015E}" sibTransId="{F430C45D-4749-437C-8204-54BEF03C6E9E}"/>
    <dgm:cxn modelId="{8B0EA02D-FEF8-4823-B6BF-0BE0545018EC}" type="presOf" srcId="{CEAC153A-7B36-47CC-BCBA-3B52A7F7C5C9}" destId="{C3F574FC-2FC7-45AC-8725-B6A34853ADB8}" srcOrd="0" destOrd="0" presId="urn:microsoft.com/office/officeart/2005/8/layout/process1"/>
    <dgm:cxn modelId="{4ED65A37-D121-4B31-A671-72E3F23047D1}" srcId="{CEAC153A-7B36-47CC-BCBA-3B52A7F7C5C9}" destId="{BF971FC8-DEC3-43C1-8F8E-6DBDB8662B1C}" srcOrd="1" destOrd="0" parTransId="{1ACC93A1-FF6B-4320-8BA9-A6DC98923859}" sibTransId="{98BA4560-7062-4AD8-A988-FD31E7E9787E}"/>
    <dgm:cxn modelId="{3C71B43D-51A5-4141-8DF6-7FDB367F57AD}" type="presOf" srcId="{E43C5540-3FC7-4164-853D-4991BB74FB33}" destId="{F0FECC42-88F0-4132-891B-19FF33C5175D}" srcOrd="0" destOrd="8" presId="urn:microsoft.com/office/officeart/2005/8/layout/process1"/>
    <dgm:cxn modelId="{0C0BE53F-3EC3-4FDC-93B0-FC3CE6EF6EC5}" srcId="{AB87838C-D4F4-4ACC-86CF-B131F02AE7C5}" destId="{7313EB18-421A-4DC8-96FA-0AC77DF1C770}" srcOrd="0" destOrd="0" parTransId="{0B05707C-1991-4E9A-A083-52F1935ED180}" sibTransId="{4E079FAC-2EDF-4B36-9B87-CA19FBD9D86C}"/>
    <dgm:cxn modelId="{9D9FA160-0845-4E45-B293-D64F76A54DBC}" srcId="{50A4B33D-7622-44DC-AF9A-0885FFA5BA54}" destId="{AD0BD600-8BBC-4DF5-ADA9-6D707BE66894}" srcOrd="1" destOrd="0" parTransId="{9D4632EB-CC91-4CD2-BE2F-1B9FF97C03D9}" sibTransId="{A0AF43EB-610A-45E8-A00A-4ED62A8D63FA}"/>
    <dgm:cxn modelId="{129BC343-1402-4E04-A521-B0991D173591}" srcId="{CEAC153A-7B36-47CC-BCBA-3B52A7F7C5C9}" destId="{25756CFD-E0C2-4E49-8110-B6D0F321B86E}" srcOrd="2" destOrd="0" parTransId="{FAD6C432-0DF8-4BBB-9E2C-FCB5474051B3}" sibTransId="{8C872D1F-FCBB-4588-8DD7-004654621790}"/>
    <dgm:cxn modelId="{19396E64-45D6-4F68-8BFF-DB434A9E108A}" srcId="{AB87838C-D4F4-4ACC-86CF-B131F02AE7C5}" destId="{A4F3046E-81C2-468D-B07B-BF56F51D3336}" srcOrd="8" destOrd="0" parTransId="{B3F4826D-4F54-42CA-9D64-646B10425C1D}" sibTransId="{B35D6472-0A31-4165-944F-C5DB7F0B091F}"/>
    <dgm:cxn modelId="{B8F23A45-904E-4FC2-A700-E7BE511323A0}" type="presOf" srcId="{8EA30AFD-9461-4A0B-944C-989CE6C0068C}" destId="{F0FECC42-88F0-4132-891B-19FF33C5175D}" srcOrd="0" destOrd="6" presId="urn:microsoft.com/office/officeart/2005/8/layout/process1"/>
    <dgm:cxn modelId="{F4F2CE65-4BF0-45AE-B5BD-7ABD15CCF610}" type="presOf" srcId="{F45A2A9E-191C-4AFC-BFE0-4424B70D32DF}" destId="{543B24E4-DCC3-4B11-B6DB-8FCF9BFF029C}" srcOrd="0" destOrd="0" presId="urn:microsoft.com/office/officeart/2005/8/layout/process1"/>
    <dgm:cxn modelId="{DBC5BA69-02E8-4F5C-AAD6-C717C1724CC5}" type="presOf" srcId="{2329E00D-1F81-4B1E-9D7D-A3D2172FC136}" destId="{A8D6A0DB-BF9F-44D8-A640-0D1C912F2EF0}" srcOrd="0" destOrd="3" presId="urn:microsoft.com/office/officeart/2005/8/layout/process1"/>
    <dgm:cxn modelId="{336EC969-9278-4197-83D5-9C3B7E9D8D69}" type="presOf" srcId="{25756CFD-E0C2-4E49-8110-B6D0F321B86E}" destId="{C3F574FC-2FC7-45AC-8725-B6A34853ADB8}" srcOrd="0" destOrd="3" presId="urn:microsoft.com/office/officeart/2005/8/layout/process1"/>
    <dgm:cxn modelId="{15235452-6197-4A78-9390-8EBAB15B4E0D}" type="presOf" srcId="{CF526D5F-0FD0-48EC-A673-B72E5FE6D21E}" destId="{C3F574FC-2FC7-45AC-8725-B6A34853ADB8}" srcOrd="0" destOrd="1" presId="urn:microsoft.com/office/officeart/2005/8/layout/process1"/>
    <dgm:cxn modelId="{54C45D74-F454-40A1-9C95-C9C4846E4EE1}" srcId="{50A4B33D-7622-44DC-AF9A-0885FFA5BA54}" destId="{8A3B9CCB-F406-4C7F-AE3F-F0236421F7B0}" srcOrd="0" destOrd="0" parTransId="{CD06263B-5DAE-4B66-92E4-724B840A682B}" sibTransId="{4AA42285-A155-4F0F-8455-7221E38AF0D1}"/>
    <dgm:cxn modelId="{6F8B6A57-5F5F-4CED-8E2A-8200E3793B7C}" srcId="{CEAC153A-7B36-47CC-BCBA-3B52A7F7C5C9}" destId="{BBFDC69F-1418-4184-8560-FFA08FE50320}" srcOrd="6" destOrd="0" parTransId="{BDB5A3A0-5B95-41ED-9701-A9F1278D414D}" sibTransId="{F721C44F-ED2B-41D1-9C3D-27D65297A4F2}"/>
    <dgm:cxn modelId="{ABE9CF57-63B2-4B95-9A97-FB9F81763C4E}" srcId="{AB87838C-D4F4-4ACC-86CF-B131F02AE7C5}" destId="{BA1A68FE-62CE-4B81-83D7-5C54B4B4BE79}" srcOrd="9" destOrd="0" parTransId="{271E2789-548F-4B9D-B2E4-FD40455C29D7}" sibTransId="{2173FAC7-283A-4B17-9E71-9E09F359DB48}"/>
    <dgm:cxn modelId="{6435347A-B1EF-4A78-AA44-8881CE726033}" srcId="{AB87838C-D4F4-4ACC-86CF-B131F02AE7C5}" destId="{BBF5097B-AD4C-4279-9216-0759E0BE8A66}" srcOrd="4" destOrd="0" parTransId="{C219CE5B-1613-4517-9287-63E58F254BBD}" sibTransId="{9C3B23E4-B0C3-43BC-A611-0227A97D6E48}"/>
    <dgm:cxn modelId="{499B4E7B-CF33-4E12-BF8B-52DA60C57BA2}" type="presOf" srcId="{E6369C41-BA3E-4A9A-9E5D-795636F4BCF5}" destId="{49FC2DB8-7171-41B0-99B9-74EB1C1D5A84}" srcOrd="0" destOrd="0" presId="urn:microsoft.com/office/officeart/2005/8/layout/process1"/>
    <dgm:cxn modelId="{B47D407C-C264-46B3-8ED0-FD6B2425924C}" srcId="{AB87838C-D4F4-4ACC-86CF-B131F02AE7C5}" destId="{A7E8AD8F-627F-4E84-A07D-CD2BB4D1C7D5}" srcOrd="2" destOrd="0" parTransId="{093B35C9-0C2C-4BD1-A021-EEA7EC2F2BB2}" sibTransId="{E900EFA6-FAD2-4C60-913C-601688EF83E6}"/>
    <dgm:cxn modelId="{68CE1683-C8FF-4A92-AF05-5BE19EB0F6E3}" type="presOf" srcId="{87B4176A-F71F-41DA-AFCF-F612F1083372}" destId="{BC156F6A-92A0-47B0-AA42-DC58AA403708}" srcOrd="0" destOrd="0" presId="urn:microsoft.com/office/officeart/2005/8/layout/process1"/>
    <dgm:cxn modelId="{1F332D86-B9C7-4C27-BB17-9075A5697085}" type="presOf" srcId="{8A3B9CCB-F406-4C7F-AE3F-F0236421F7B0}" destId="{A8D6A0DB-BF9F-44D8-A640-0D1C912F2EF0}" srcOrd="0" destOrd="1" presId="urn:microsoft.com/office/officeart/2005/8/layout/process1"/>
    <dgm:cxn modelId="{40E5B086-C3DF-4C81-90C9-D9C9F24938C8}" type="presOf" srcId="{8D2C159A-CC6B-4CA7-9E5A-29949E77CB96}" destId="{F0FECC42-88F0-4132-891B-19FF33C5175D}" srcOrd="0" destOrd="2" presId="urn:microsoft.com/office/officeart/2005/8/layout/process1"/>
    <dgm:cxn modelId="{BF2D298D-B511-4AF8-AF3A-23534534B36F}" type="presOf" srcId="{76D6C100-6E41-4F45-BC96-2AF839C49841}" destId="{C3F574FC-2FC7-45AC-8725-B6A34853ADB8}" srcOrd="0" destOrd="6" presId="urn:microsoft.com/office/officeart/2005/8/layout/process1"/>
    <dgm:cxn modelId="{81884E91-3AEB-4EF0-8FA5-EF194119E48F}" type="presOf" srcId="{9242FFD0-3FC7-481D-AAC9-F6FC143390E1}" destId="{BC156F6A-92A0-47B0-AA42-DC58AA403708}" srcOrd="0" destOrd="3" presId="urn:microsoft.com/office/officeart/2005/8/layout/process1"/>
    <dgm:cxn modelId="{4A89FB94-01B0-43D5-B782-07E98F1345D4}" type="presOf" srcId="{F67612E6-0418-4BA8-8011-049A35B625B5}" destId="{C3F574FC-2FC7-45AC-8725-B6A34853ADB8}" srcOrd="0" destOrd="4" presId="urn:microsoft.com/office/officeart/2005/8/layout/process1"/>
    <dgm:cxn modelId="{60D05F95-EB68-4518-913C-30D8A9845260}" type="presOf" srcId="{E6369C41-BA3E-4A9A-9E5D-795636F4BCF5}" destId="{CC3CCA22-DCBA-4393-A00B-7CDAC16A6596}" srcOrd="1" destOrd="0" presId="urn:microsoft.com/office/officeart/2005/8/layout/process1"/>
    <dgm:cxn modelId="{180BF397-51CD-40A6-9FC3-7FA32722EAAF}" type="presOf" srcId="{AD0BD600-8BBC-4DF5-ADA9-6D707BE66894}" destId="{A8D6A0DB-BF9F-44D8-A640-0D1C912F2EF0}" srcOrd="0" destOrd="2" presId="urn:microsoft.com/office/officeart/2005/8/layout/process1"/>
    <dgm:cxn modelId="{6ED9CA9F-057C-448E-A60B-BEC035037101}" srcId="{96F71F3D-ECEF-4999-9A8A-82777D383A91}" destId="{87B4176A-F71F-41DA-AFCF-F612F1083372}" srcOrd="1" destOrd="0" parTransId="{08260EF6-6201-4CF9-9D03-E3FD3ED48124}" sibTransId="{A71A6AB9-4A12-4583-BCD7-38A7FC0953AA}"/>
    <dgm:cxn modelId="{C73963A0-7B24-466E-9AF7-A30A9EAD683B}" srcId="{87B4176A-F71F-41DA-AFCF-F612F1083372}" destId="{9242FFD0-3FC7-481D-AAC9-F6FC143390E1}" srcOrd="2" destOrd="0" parTransId="{135AA1B9-F509-45F9-88C0-7A4ECC87D22D}" sibTransId="{DE2795BF-E5EC-453D-A5BE-6D8FB530ACBD}"/>
    <dgm:cxn modelId="{48EFE4A0-61CC-45CF-BC31-EA6F95EE6049}" type="presOf" srcId="{79AC14D1-08C8-4056-8A7B-94C1339476BF}" destId="{F0FECC42-88F0-4132-891B-19FF33C5175D}" srcOrd="0" destOrd="4" presId="urn:microsoft.com/office/officeart/2005/8/layout/process1"/>
    <dgm:cxn modelId="{2E6D1EAE-BC16-4AFD-89E9-177A00FC7CE9}" srcId="{50A4B33D-7622-44DC-AF9A-0885FFA5BA54}" destId="{3BEE4701-8213-45E9-ADF2-9B8CBBD5DF04}" srcOrd="3" destOrd="0" parTransId="{4F03F327-BB08-4E2F-A8DD-867ECA3A428B}" sibTransId="{9570CF76-3D14-4547-9607-BFDDD2B51CB6}"/>
    <dgm:cxn modelId="{B4BCD3B5-3A48-4CEA-B32C-85CF28D93E93}" srcId="{96F71F3D-ECEF-4999-9A8A-82777D383A91}" destId="{AB87838C-D4F4-4ACC-86CF-B131F02AE7C5}" srcOrd="3" destOrd="0" parTransId="{8391AE20-8951-4CCF-A3E9-E9DEFF7CD4A1}" sibTransId="{33F0D8A3-8F25-44E4-9F06-07C12579A035}"/>
    <dgm:cxn modelId="{F4A713BC-3C61-4002-A5BB-15F41D7F7631}" type="presOf" srcId="{A7E8AD8F-627F-4E84-A07D-CD2BB4D1C7D5}" destId="{F0FECC42-88F0-4132-891B-19FF33C5175D}" srcOrd="0" destOrd="3" presId="urn:microsoft.com/office/officeart/2005/8/layout/process1"/>
    <dgm:cxn modelId="{9477C8BF-4ABD-45FB-8292-4CC33059BB68}" type="presOf" srcId="{50A4B33D-7622-44DC-AF9A-0885FFA5BA54}" destId="{A8D6A0DB-BF9F-44D8-A640-0D1C912F2EF0}" srcOrd="0" destOrd="0" presId="urn:microsoft.com/office/officeart/2005/8/layout/process1"/>
    <dgm:cxn modelId="{16BAE6C5-8BC1-41B6-BA93-53C8F8B010EF}" type="presOf" srcId="{1E2E3171-FA1A-4654-9274-704783199BA1}" destId="{C3F574FC-2FC7-45AC-8725-B6A34853ADB8}" srcOrd="0" destOrd="5" presId="urn:microsoft.com/office/officeart/2005/8/layout/process1"/>
    <dgm:cxn modelId="{E002A8C7-D55E-4961-A959-8AAF2AD4EE06}" srcId="{CEAC153A-7B36-47CC-BCBA-3B52A7F7C5C9}" destId="{F67612E6-0418-4BA8-8011-049A35B625B5}" srcOrd="3" destOrd="0" parTransId="{6027249C-D682-4596-98F8-9D19B42CEA80}" sibTransId="{AE7AA876-0962-4D1B-8B53-4EA51150DE37}"/>
    <dgm:cxn modelId="{4B09BBD1-3763-4C38-87B6-FF77302D1502}" type="presOf" srcId="{7313EB18-421A-4DC8-96FA-0AC77DF1C770}" destId="{F0FECC42-88F0-4132-891B-19FF33C5175D}" srcOrd="0" destOrd="1" presId="urn:microsoft.com/office/officeart/2005/8/layout/process1"/>
    <dgm:cxn modelId="{9E0330D2-D6E1-4882-B138-4F6D406DC391}" type="presOf" srcId="{96F71F3D-ECEF-4999-9A8A-82777D383A91}" destId="{A134F200-7DF9-432C-923A-6671926887D9}" srcOrd="0" destOrd="0" presId="urn:microsoft.com/office/officeart/2005/8/layout/process1"/>
    <dgm:cxn modelId="{A04254D2-E54F-437B-B916-A9C9F73078DB}" srcId="{96F71F3D-ECEF-4999-9A8A-82777D383A91}" destId="{50A4B33D-7622-44DC-AF9A-0885FFA5BA54}" srcOrd="0" destOrd="0" parTransId="{E11A41E5-78CD-4560-A210-668435C2F8F2}" sibTransId="{E6369C41-BA3E-4A9A-9E5D-795636F4BCF5}"/>
    <dgm:cxn modelId="{EE6759D3-E223-44D1-9FC4-742239566C40}" type="presOf" srcId="{8293DBAE-AF08-467C-9F34-27FFE63345C7}" destId="{BC156F6A-92A0-47B0-AA42-DC58AA403708}" srcOrd="0" destOrd="1" presId="urn:microsoft.com/office/officeart/2005/8/layout/process1"/>
    <dgm:cxn modelId="{11709CD9-8B7F-45B0-9F5D-FF95FFA0B129}" srcId="{CEAC153A-7B36-47CC-BCBA-3B52A7F7C5C9}" destId="{76D6C100-6E41-4F45-BC96-2AF839C49841}" srcOrd="5" destOrd="0" parTransId="{425B4E13-3FD7-4566-BECC-12FE26833DBF}" sibTransId="{09ED4F7C-A025-444D-A681-7D6492CD727B}"/>
    <dgm:cxn modelId="{689FB1DC-68D4-4523-B860-D4B70FE4B244}" type="presOf" srcId="{BBF5097B-AD4C-4279-9216-0759E0BE8A66}" destId="{F0FECC42-88F0-4132-891B-19FF33C5175D}" srcOrd="0" destOrd="5" presId="urn:microsoft.com/office/officeart/2005/8/layout/process1"/>
    <dgm:cxn modelId="{931D10E4-3E52-40DC-A77B-E4C9430B8E05}" srcId="{AB87838C-D4F4-4ACC-86CF-B131F02AE7C5}" destId="{8D2C159A-CC6B-4CA7-9E5A-29949E77CB96}" srcOrd="1" destOrd="0" parTransId="{E8C6EB04-AACE-45A0-83AE-EE9C6F87EB71}" sibTransId="{F0C15DDB-A31B-41B2-99ED-E924CDD0C415}"/>
    <dgm:cxn modelId="{EFBA6CE5-28F2-4F6C-963A-C1F32C68BF3F}" type="presOf" srcId="{4B35FE50-AABD-44C0-BBAD-E87A5B96DA1E}" destId="{BC156F6A-92A0-47B0-AA42-DC58AA403708}" srcOrd="0" destOrd="4" presId="urn:microsoft.com/office/officeart/2005/8/layout/process1"/>
    <dgm:cxn modelId="{0B7A87E5-DC05-47AE-84B7-7F4A6648A9DF}" type="presOf" srcId="{AB87838C-D4F4-4ACC-86CF-B131F02AE7C5}" destId="{F0FECC42-88F0-4132-891B-19FF33C5175D}" srcOrd="0" destOrd="0" presId="urn:microsoft.com/office/officeart/2005/8/layout/process1"/>
    <dgm:cxn modelId="{055BF3E5-1E9C-48A1-B64F-10151DC57975}" srcId="{AB87838C-D4F4-4ACC-86CF-B131F02AE7C5}" destId="{E43C5540-3FC7-4164-853D-4991BB74FB33}" srcOrd="7" destOrd="0" parTransId="{17DBBF5A-03CB-4718-B136-8DEB808CC131}" sibTransId="{DEBF71A7-C803-43DA-A864-85C16BF4A2FD}"/>
    <dgm:cxn modelId="{A0AEC2E8-7B62-440D-A62F-0ADC95F4B172}" type="presOf" srcId="{3BEE4701-8213-45E9-ADF2-9B8CBBD5DF04}" destId="{A8D6A0DB-BF9F-44D8-A640-0D1C912F2EF0}" srcOrd="0" destOrd="4" presId="urn:microsoft.com/office/officeart/2005/8/layout/process1"/>
    <dgm:cxn modelId="{6831D7E8-9921-4E08-A01B-009A5FDEEEAE}" srcId="{AB87838C-D4F4-4ACC-86CF-B131F02AE7C5}" destId="{1245F4F3-ACC4-4955-95DD-DA69DCA69DC5}" srcOrd="6" destOrd="0" parTransId="{B3EBBDCD-C7DD-40E4-9776-5111EA77F48C}" sibTransId="{8D7F2773-1064-4A56-B55E-C9F324935C7D}"/>
    <dgm:cxn modelId="{9E9A83EB-33FC-4AB8-B6FA-0E631139D29C}" srcId="{50A4B33D-7622-44DC-AF9A-0885FFA5BA54}" destId="{2329E00D-1F81-4B1E-9D7D-A3D2172FC136}" srcOrd="2" destOrd="0" parTransId="{75134FCB-3C3D-4C70-B310-4DBCF1ED3D6B}" sibTransId="{523A568F-A08C-42AD-A373-356F06275F04}"/>
    <dgm:cxn modelId="{89C35BEC-9EC8-4801-B1CC-85D7C740022D}" srcId="{87B4176A-F71F-41DA-AFCF-F612F1083372}" destId="{8293DBAE-AF08-467C-9F34-27FFE63345C7}" srcOrd="0" destOrd="0" parTransId="{E9B669CE-6902-4AE5-8077-EF614119BE60}" sibTransId="{38A254F5-B0FB-461A-AE42-B07C1935ABAA}"/>
    <dgm:cxn modelId="{AA0067EE-D7FA-4786-AB08-33C7EC642013}" type="presOf" srcId="{A71A6AB9-4A12-4583-BCD7-38A7FC0953AA}" destId="{9C308413-FF6F-461F-932F-8152C101A4C1}" srcOrd="1" destOrd="0" presId="urn:microsoft.com/office/officeart/2005/8/layout/process1"/>
    <dgm:cxn modelId="{008B8EF3-82C8-4DA3-9F51-8BE973DF1415}" type="presOf" srcId="{A71A6AB9-4A12-4583-BCD7-38A7FC0953AA}" destId="{846138A5-B3A2-40F0-BE9D-0B2C64A34BD0}" srcOrd="0" destOrd="0" presId="urn:microsoft.com/office/officeart/2005/8/layout/process1"/>
    <dgm:cxn modelId="{C297ACF9-ADD9-48EB-AEAA-B0FD1EE7C073}" srcId="{87B4176A-F71F-41DA-AFCF-F612F1083372}" destId="{4B35FE50-AABD-44C0-BBAD-E87A5B96DA1E}" srcOrd="3" destOrd="0" parTransId="{55053585-8B99-42EA-B0FB-88B22C2055DE}" sibTransId="{C903699C-94F4-4351-AC7E-BCDA620B7AC1}"/>
    <dgm:cxn modelId="{AE4C24FC-E54B-41DB-B110-7AC186D764BB}" type="presOf" srcId="{F45A2A9E-191C-4AFC-BFE0-4424B70D32DF}" destId="{C88DE9C4-791D-440E-8962-9F26FF0691CE}" srcOrd="1" destOrd="0" presId="urn:microsoft.com/office/officeart/2005/8/layout/process1"/>
    <dgm:cxn modelId="{BBAFFAF3-2951-41E3-9F75-78252862EB9C}" type="presParOf" srcId="{A134F200-7DF9-432C-923A-6671926887D9}" destId="{A8D6A0DB-BF9F-44D8-A640-0D1C912F2EF0}" srcOrd="0" destOrd="0" presId="urn:microsoft.com/office/officeart/2005/8/layout/process1"/>
    <dgm:cxn modelId="{B3D41D23-DD3C-4018-997B-779947347530}" type="presParOf" srcId="{A134F200-7DF9-432C-923A-6671926887D9}" destId="{49FC2DB8-7171-41B0-99B9-74EB1C1D5A84}" srcOrd="1" destOrd="0" presId="urn:microsoft.com/office/officeart/2005/8/layout/process1"/>
    <dgm:cxn modelId="{EAC9455F-078D-41E5-8D57-C2182A0EC8B5}" type="presParOf" srcId="{49FC2DB8-7171-41B0-99B9-74EB1C1D5A84}" destId="{CC3CCA22-DCBA-4393-A00B-7CDAC16A6596}" srcOrd="0" destOrd="0" presId="urn:microsoft.com/office/officeart/2005/8/layout/process1"/>
    <dgm:cxn modelId="{D19A1720-E3D3-413F-863D-5287EEED7645}" type="presParOf" srcId="{A134F200-7DF9-432C-923A-6671926887D9}" destId="{BC156F6A-92A0-47B0-AA42-DC58AA403708}" srcOrd="2" destOrd="0" presId="urn:microsoft.com/office/officeart/2005/8/layout/process1"/>
    <dgm:cxn modelId="{E348A237-5A75-4A22-BC75-9678B1D44AB4}" type="presParOf" srcId="{A134F200-7DF9-432C-923A-6671926887D9}" destId="{846138A5-B3A2-40F0-BE9D-0B2C64A34BD0}" srcOrd="3" destOrd="0" presId="urn:microsoft.com/office/officeart/2005/8/layout/process1"/>
    <dgm:cxn modelId="{21239BE5-B3C8-4CCE-A88E-C0793919B2B2}" type="presParOf" srcId="{846138A5-B3A2-40F0-BE9D-0B2C64A34BD0}" destId="{9C308413-FF6F-461F-932F-8152C101A4C1}" srcOrd="0" destOrd="0" presId="urn:microsoft.com/office/officeart/2005/8/layout/process1"/>
    <dgm:cxn modelId="{E04D6AFE-EDF0-4971-BFE2-986E3D3A8C8C}" type="presParOf" srcId="{A134F200-7DF9-432C-923A-6671926887D9}" destId="{C3F574FC-2FC7-45AC-8725-B6A34853ADB8}" srcOrd="4" destOrd="0" presId="urn:microsoft.com/office/officeart/2005/8/layout/process1"/>
    <dgm:cxn modelId="{50B4E63F-356B-4391-B87C-599E8170541E}" type="presParOf" srcId="{A134F200-7DF9-432C-923A-6671926887D9}" destId="{543B24E4-DCC3-4B11-B6DB-8FCF9BFF029C}" srcOrd="5" destOrd="0" presId="urn:microsoft.com/office/officeart/2005/8/layout/process1"/>
    <dgm:cxn modelId="{1CE057C1-B203-440B-86B3-53C802D0FA16}" type="presParOf" srcId="{543B24E4-DCC3-4B11-B6DB-8FCF9BFF029C}" destId="{C88DE9C4-791D-440E-8962-9F26FF0691CE}" srcOrd="0" destOrd="0" presId="urn:microsoft.com/office/officeart/2005/8/layout/process1"/>
    <dgm:cxn modelId="{20DF8438-00FA-482C-9E6C-5972841C00FE}" type="presParOf" srcId="{A134F200-7DF9-432C-923A-6671926887D9}" destId="{F0FECC42-88F0-4132-891B-19FF33C5175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6A0DB-BF9F-44D8-A640-0D1C912F2EF0}">
      <dsp:nvSpPr>
        <dsp:cNvPr id="0" name=""/>
        <dsp:cNvSpPr/>
      </dsp:nvSpPr>
      <dsp:spPr>
        <a:xfrm>
          <a:off x="5124" y="46306"/>
          <a:ext cx="2240704" cy="5902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Período Simbiótico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 dirty="0"/>
            <a:t>Sensório-motor (RN a 2a)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 dirty="0"/>
            <a:t>Referência mãe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 dirty="0" err="1"/>
            <a:t>Eu+Não</a:t>
          </a:r>
          <a:r>
            <a:rPr lang="pt-BR" sz="1600" b="1" kern="1200" dirty="0"/>
            <a:t> Eu (mãe)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 dirty="0"/>
            <a:t>Sem consciência moral</a:t>
          </a:r>
          <a:endParaRPr lang="en-US" sz="1600" b="1" kern="1200" dirty="0"/>
        </a:p>
      </dsp:txBody>
      <dsp:txXfrm>
        <a:off x="70752" y="111934"/>
        <a:ext cx="2109448" cy="5771519"/>
      </dsp:txXfrm>
    </dsp:sp>
    <dsp:sp modelId="{49FC2DB8-7171-41B0-99B9-74EB1C1D5A84}">
      <dsp:nvSpPr>
        <dsp:cNvPr id="0" name=""/>
        <dsp:cNvSpPr/>
      </dsp:nvSpPr>
      <dsp:spPr>
        <a:xfrm>
          <a:off x="2469899" y="2719847"/>
          <a:ext cx="475029" cy="555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2469899" y="2830986"/>
        <a:ext cx="332520" cy="333416"/>
      </dsp:txXfrm>
    </dsp:sp>
    <dsp:sp modelId="{BC156F6A-92A0-47B0-AA42-DC58AA403708}">
      <dsp:nvSpPr>
        <dsp:cNvPr id="0" name=""/>
        <dsp:cNvSpPr/>
      </dsp:nvSpPr>
      <dsp:spPr>
        <a:xfrm>
          <a:off x="3142111" y="46306"/>
          <a:ext cx="2240704" cy="5902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Período Egocêntrico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Sensório motor até as operações concretas (7 ou 9a), pensamento pré-operacional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Eu infantil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Castigo e Obediência (correção moral)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Identidade do Eu</a:t>
          </a:r>
        </a:p>
      </dsp:txBody>
      <dsp:txXfrm>
        <a:off x="3207739" y="111934"/>
        <a:ext cx="2109448" cy="5771519"/>
      </dsp:txXfrm>
    </dsp:sp>
    <dsp:sp modelId="{846138A5-B3A2-40F0-BE9D-0B2C64A34BD0}">
      <dsp:nvSpPr>
        <dsp:cNvPr id="0" name=""/>
        <dsp:cNvSpPr/>
      </dsp:nvSpPr>
      <dsp:spPr>
        <a:xfrm>
          <a:off x="5606886" y="2719847"/>
          <a:ext cx="475029" cy="555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5606886" y="2830986"/>
        <a:ext cx="332520" cy="333416"/>
      </dsp:txXfrm>
    </dsp:sp>
    <dsp:sp modelId="{C3F574FC-2FC7-45AC-8725-B6A34853ADB8}">
      <dsp:nvSpPr>
        <dsp:cNvPr id="0" name=""/>
        <dsp:cNvSpPr/>
      </dsp:nvSpPr>
      <dsp:spPr>
        <a:xfrm>
          <a:off x="6279097" y="46306"/>
          <a:ext cx="2240704" cy="5902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Período </a:t>
          </a:r>
          <a:r>
            <a:rPr lang="pt-BR" sz="1800" b="1" kern="1200" dirty="0" err="1"/>
            <a:t>Sociocêntrico</a:t>
          </a:r>
          <a:r>
            <a:rPr lang="pt-BR" sz="1800" b="1" kern="1200" dirty="0"/>
            <a:t>-objetivista</a:t>
          </a:r>
          <a:endParaRPr 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Concreto operacional (7 aos 12a)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Mudanças (inteligência, consciência, afetividade e socialização)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Eu versus sociedade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Interações mais eficientes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Grupo familiar e outros grupos sociais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Laços de lealdade e aceitação ao grupo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Identidade de papel</a:t>
          </a:r>
          <a:endParaRPr lang="en-US" sz="1400" b="1" kern="1200" dirty="0"/>
        </a:p>
      </dsp:txBody>
      <dsp:txXfrm>
        <a:off x="6344725" y="111934"/>
        <a:ext cx="2109448" cy="5771519"/>
      </dsp:txXfrm>
    </dsp:sp>
    <dsp:sp modelId="{543B24E4-DCC3-4B11-B6DB-8FCF9BFF029C}">
      <dsp:nvSpPr>
        <dsp:cNvPr id="0" name=""/>
        <dsp:cNvSpPr/>
      </dsp:nvSpPr>
      <dsp:spPr>
        <a:xfrm>
          <a:off x="8743873" y="2719847"/>
          <a:ext cx="475029" cy="555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8743873" y="2830986"/>
        <a:ext cx="332520" cy="333416"/>
      </dsp:txXfrm>
    </dsp:sp>
    <dsp:sp modelId="{F0FECC42-88F0-4132-891B-19FF33C5175D}">
      <dsp:nvSpPr>
        <dsp:cNvPr id="0" name=""/>
        <dsp:cNvSpPr/>
      </dsp:nvSpPr>
      <dsp:spPr>
        <a:xfrm>
          <a:off x="9416084" y="46306"/>
          <a:ext cx="2240704" cy="5902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Período universalista</a:t>
          </a:r>
          <a:endParaRPr 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Inicia na adolescência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Operações combinatórias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Pensamento hipotético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Capaz de assumir o ponto de vista do outro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Julgamento de valor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Identidade do eu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Rompe com laços de família (Independência)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Relacionamento fundamental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Dá importância a valores e atitudes das pessoas do grupo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dirty="0"/>
            <a:t>Identidade do Eu (autonomia de julgamento e ações morais)</a:t>
          </a:r>
          <a:endParaRPr lang="en-US" sz="1400" b="1" kern="1200" dirty="0"/>
        </a:p>
      </dsp:txBody>
      <dsp:txXfrm>
        <a:off x="9481712" y="111934"/>
        <a:ext cx="2109448" cy="5771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EC29873-FFCB-42A4-880C-79F8FC7EAE7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94A1854-CEAB-4B85-B81A-4493CFFE3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9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9873-FFCB-42A4-880C-79F8FC7EAE7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1854-CEAB-4B85-B81A-4493CFFE3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9873-FFCB-42A4-880C-79F8FC7EAE7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1854-CEAB-4B85-B81A-4493CFFE3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9873-FFCB-42A4-880C-79F8FC7EAE7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1854-CEAB-4B85-B81A-4493CFFE3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EC29873-FFCB-42A4-880C-79F8FC7EAE7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94A1854-CEAB-4B85-B81A-4493CFFE3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5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9873-FFCB-42A4-880C-79F8FC7EAE7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1854-CEAB-4B85-B81A-4493CFFE3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9873-FFCB-42A4-880C-79F8FC7EAE7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1854-CEAB-4B85-B81A-4493CFFE3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9873-FFCB-42A4-880C-79F8FC7EAE7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1854-CEAB-4B85-B81A-4493CFFE3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9873-FFCB-42A4-880C-79F8FC7EAE7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1854-CEAB-4B85-B81A-4493CFFE3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6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9873-FFCB-42A4-880C-79F8FC7EAE7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4A1854-CEAB-4B85-B81A-4493CFFE323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72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EC29873-FFCB-42A4-880C-79F8FC7EAE7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4A1854-CEAB-4B85-B81A-4493CFFE323A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893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C29873-FFCB-42A4-880C-79F8FC7EAE7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94A1854-CEAB-4B85-B81A-4493CFFE3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1jacWgX8gc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bSVKXrWHAK4" TargetMode="External"/><Relationship Id="rId4" Type="http://schemas.openxmlformats.org/officeDocument/2006/relationships/hyperlink" Target="https://www.ted.com/talks/martin_seligman_on_the_state_of_psychology?language=pt-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lUBuU9yscE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www.youtube.com/watch?v=B3AtP0BhrAg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5289666" cy="2590800"/>
          </a:xfrm>
        </p:spPr>
        <p:txBody>
          <a:bodyPr>
            <a:normAutofit/>
          </a:bodyPr>
          <a:lstStyle/>
          <a:p>
            <a:pPr algn="r"/>
            <a:r>
              <a:rPr lang="pt-BR" sz="4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Relações humanas no trabalho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19CFA7-99CF-4D52-B860-FCE64F6FE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5686839" cy="457201"/>
          </a:xfrm>
        </p:spPr>
        <p:txBody>
          <a:bodyPr/>
          <a:lstStyle/>
          <a:p>
            <a:r>
              <a:rPr lang="pt-BR" dirty="0"/>
              <a:t>Katia Aline </a:t>
            </a:r>
            <a:r>
              <a:rPr lang="pt-BR" dirty="0" err="1"/>
              <a:t>Forville</a:t>
            </a:r>
            <a:r>
              <a:rPr lang="pt-BR" dirty="0"/>
              <a:t> de Andrade Oliveira</a:t>
            </a:r>
            <a:endParaRPr lang="en-US" dirty="0"/>
          </a:p>
        </p:txBody>
      </p:sp>
      <p:sp>
        <p:nvSpPr>
          <p:cNvPr id="2" name="AutoShape 2" descr="Resultado de imagem para relações humanas nas empresa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69" y="2091262"/>
            <a:ext cx="3849184" cy="316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14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Large confetti">
            <a:extLst>
              <a:ext uri="{FF2B5EF4-FFF2-40B4-BE49-F238E27FC236}">
                <a16:creationId xmlns:a16="http://schemas.microsoft.com/office/drawing/2014/main" id="{7A569A35-EC05-4C09-8A5A-D7BF3BB27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OLHANDO PARA VOCÊ ... OLHANDO PARA OS OUTROS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E499C73-E968-45B0-B875-A371038B11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2084832"/>
            <a:ext cx="10058400" cy="6240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Existem pessoas que não possuem habilidades socais e, geralmente, apresentam comportamentos como:</a:t>
            </a:r>
          </a:p>
          <a:p>
            <a:pPr marL="609600" indent="-609600">
              <a:buFontTx/>
              <a:buAutoNum type="arabicPeriod"/>
            </a:pPr>
            <a:endParaRPr lang="pt-BR" alt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1955D-12FF-49FD-B996-A02F631BE85D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2691088"/>
            <a:ext cx="4724400" cy="34049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pt-BR" altLang="pt-BR" b="1" dirty="0">
                <a:latin typeface="Calibri" panose="020F0502020204030204" pitchFamily="34" charset="0"/>
                <a:cs typeface="Calibri" panose="020F0502020204030204" pitchFamily="34" charset="0"/>
              </a:rPr>
              <a:t>Não ouvem tão bem quanto falam;</a:t>
            </a:r>
          </a:p>
          <a:p>
            <a:pPr marL="609600" indent="-609600">
              <a:buFontTx/>
              <a:buAutoNum type="arabicPeriod"/>
            </a:pPr>
            <a:r>
              <a:rPr lang="pt-BR" altLang="pt-BR" b="1" dirty="0">
                <a:latin typeface="Calibri" panose="020F0502020204030204" pitchFamily="34" charset="0"/>
                <a:cs typeface="Calibri" panose="020F0502020204030204" pitchFamily="34" charset="0"/>
              </a:rPr>
              <a:t>Interrompem os outros, quando falam;</a:t>
            </a:r>
          </a:p>
          <a:p>
            <a:pPr marL="609600" indent="-609600">
              <a:buFontTx/>
              <a:buAutoNum type="arabicPeriod"/>
            </a:pPr>
            <a:r>
              <a:rPr lang="pt-BR" altLang="pt-BR" b="1" dirty="0">
                <a:latin typeface="Calibri" panose="020F0502020204030204" pitchFamily="34" charset="0"/>
                <a:cs typeface="Calibri" panose="020F0502020204030204" pitchFamily="34" charset="0"/>
              </a:rPr>
              <a:t>São agressivas;</a:t>
            </a:r>
          </a:p>
          <a:p>
            <a:pPr marL="609600" indent="-609600">
              <a:buFontTx/>
              <a:buAutoNum type="arabicPeriod"/>
            </a:pPr>
            <a:r>
              <a:rPr lang="pt-BR" altLang="pt-BR" b="1" dirty="0">
                <a:latin typeface="Calibri" panose="020F0502020204030204" pitchFamily="34" charset="0"/>
                <a:cs typeface="Calibri" panose="020F0502020204030204" pitchFamily="34" charset="0"/>
              </a:rPr>
              <a:t>Gostam de impor suas ideias;</a:t>
            </a:r>
          </a:p>
          <a:p>
            <a:pPr marL="609600" indent="-609600">
              <a:buFontTx/>
              <a:buAutoNum type="arabicPeriod"/>
            </a:pPr>
            <a:r>
              <a:rPr lang="pt-BR" altLang="pt-BR" b="1" dirty="0">
                <a:latin typeface="Calibri" panose="020F0502020204030204" pitchFamily="34" charset="0"/>
                <a:cs typeface="Calibri" panose="020F0502020204030204" pitchFamily="34" charset="0"/>
              </a:rPr>
              <a:t>Não compreendem as outras pessoas além de seu ângulo de visão;</a:t>
            </a:r>
          </a:p>
          <a:p>
            <a:pPr marL="609600" indent="-609600">
              <a:buFontTx/>
              <a:buAutoNum type="arabicPeriod"/>
            </a:pPr>
            <a:endParaRPr lang="pt-BR" alt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0353C4A-B35C-4CA6-97DA-449D5B9BA425}"/>
              </a:ext>
            </a:extLst>
          </p:cNvPr>
          <p:cNvSpPr/>
          <p:nvPr/>
        </p:nvSpPr>
        <p:spPr>
          <a:xfrm>
            <a:off x="6096000" y="2682172"/>
            <a:ext cx="4903304" cy="341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alt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Você já procurou verificar suas falhas em:</a:t>
            </a:r>
          </a:p>
          <a:p>
            <a:pPr algn="just"/>
            <a:endParaRPr lang="pt-BR" alt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 algn="just">
              <a:buFontTx/>
              <a:buAutoNum type="alphaLcPeriod"/>
            </a:pPr>
            <a:r>
              <a:rPr lang="pt-BR" alt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Ver como você é;</a:t>
            </a:r>
          </a:p>
          <a:p>
            <a:pPr marL="609600" indent="-609600" algn="just">
              <a:buFontTx/>
              <a:buAutoNum type="alphaLcPeriod"/>
            </a:pPr>
            <a:r>
              <a:rPr lang="pt-BR" alt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Ver como os outros são;</a:t>
            </a:r>
          </a:p>
          <a:p>
            <a:pPr marL="609600" indent="-609600" algn="just">
              <a:buFontTx/>
              <a:buAutoNum type="alphaLcPeriod"/>
            </a:pPr>
            <a:r>
              <a:rPr lang="pt-BR" alt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Compreender seus próprios sentimentos;</a:t>
            </a:r>
          </a:p>
          <a:p>
            <a:pPr marL="609600" indent="-609600" algn="just">
              <a:buFontTx/>
              <a:buAutoNum type="alphaLcPeriod"/>
            </a:pPr>
            <a:r>
              <a:rPr lang="pt-BR" alt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Entender seus conceitos;</a:t>
            </a:r>
          </a:p>
          <a:p>
            <a:pPr marL="609600" indent="-609600" algn="just">
              <a:buFontTx/>
              <a:buAutoNum type="alphaLcPeriod"/>
            </a:pPr>
            <a:r>
              <a:rPr lang="pt-BR" alt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Entender o relacionamento entre as pessoas.</a:t>
            </a:r>
          </a:p>
          <a:p>
            <a:pPr marL="609600" indent="-609600" algn="just">
              <a:buFontTx/>
              <a:buAutoNum type="alphaLcPeriod"/>
            </a:pPr>
            <a:endParaRPr lang="pt-BR" alt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Large confetti">
            <a:extLst>
              <a:ext uri="{FF2B5EF4-FFF2-40B4-BE49-F238E27FC236}">
                <a16:creationId xmlns:a16="http://schemas.microsoft.com/office/drawing/2014/main" id="{AABAFCF1-918B-40B2-837C-41BB3E064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6435" y="585216"/>
            <a:ext cx="8455715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RELACIONANDO-SE...</a:t>
            </a:r>
            <a:br>
              <a:rPr lang="pt-BR" altLang="pt-BR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altLang="pt-BR" sz="32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40F8B025-EF33-44D2-BF2B-6ED6BB3AD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6435" y="1772816"/>
            <a:ext cx="10283687" cy="416391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 compreensão dos outros é o que denominamos </a:t>
            </a:r>
            <a:r>
              <a:rPr lang="pt-BR" alt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empatia ou sensibilidade social 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(Mas empatia é diferente de simpatia, de antipatia ou apatia).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No comportamento </a:t>
            </a:r>
            <a:r>
              <a:rPr lang="pt-BR" alt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empático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entendo como o outro se sente e sua maneira de agir em função desse sentimento, mas não me envolvo neles</a:t>
            </a:r>
            <a:r>
              <a:rPr lang="pt-BR" altLang="pt-BR" sz="2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dirty="0">
              <a:solidFill>
                <a:schemeClr val="hlin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altLang="pt-BR" dirty="0">
              <a:solidFill>
                <a:schemeClr val="hlin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Se você for lidar com as pessoas, você deverá: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indent="-533400" algn="just">
              <a:spcBef>
                <a:spcPts val="0"/>
              </a:spcBef>
              <a:buFontTx/>
              <a:buAutoNum type="arabicPeriod"/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Compreender as pessoas (empatia);</a:t>
            </a:r>
          </a:p>
          <a:p>
            <a:pPr marL="533400" indent="-533400" algn="just">
              <a:spcBef>
                <a:spcPts val="0"/>
              </a:spcBef>
              <a:buFontTx/>
              <a:buAutoNum type="arabicPeriod"/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Ter flexibilidade de ação (comportamentos) em função do que você conseguiu em relação ao próximo.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B44B4B-CD37-48D6-BA74-A14617E490F3}"/>
              </a:ext>
            </a:extLst>
          </p:cNvPr>
          <p:cNvSpPr/>
          <p:nvPr/>
        </p:nvSpPr>
        <p:spPr>
          <a:xfrm>
            <a:off x="1126435" y="4302225"/>
            <a:ext cx="10283687" cy="14996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 descr="Large confetti">
            <a:extLst>
              <a:ext uri="{FF2B5EF4-FFF2-40B4-BE49-F238E27FC236}">
                <a16:creationId xmlns:a16="http://schemas.microsoft.com/office/drawing/2014/main" id="{39C318D8-D9D3-4FCD-A07B-85B8A0E3D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4667" y="533502"/>
            <a:ext cx="7290054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RELACIONANDO-SE...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6A633-80E8-46EA-9FFF-8D7C2896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930" y="2033118"/>
            <a:ext cx="8878242" cy="854968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Flexibilidade de Comportamento significa que devo ter um repertório de condutas que varia conforme a situação.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BB66AC-4533-41C8-843A-8CE67219A401}"/>
              </a:ext>
            </a:extLst>
          </p:cNvPr>
          <p:cNvSpPr txBox="1"/>
          <p:nvPr/>
        </p:nvSpPr>
        <p:spPr>
          <a:xfrm>
            <a:off x="1873877" y="4033759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RELAÇÕES HUMANAS 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6D010C-AD7C-4270-93CE-C157B7926733}"/>
              </a:ext>
            </a:extLst>
          </p:cNvPr>
          <p:cNvSpPr txBox="1"/>
          <p:nvPr/>
        </p:nvSpPr>
        <p:spPr>
          <a:xfrm>
            <a:off x="4394001" y="376986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EMPATIA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2F73BB-D613-40AA-AE12-D35192643D86}"/>
              </a:ext>
            </a:extLst>
          </p:cNvPr>
          <p:cNvSpPr txBox="1"/>
          <p:nvPr/>
        </p:nvSpPr>
        <p:spPr>
          <a:xfrm>
            <a:off x="4556462" y="4700070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FLEXIBILIDADE DE COMPORTAMENTO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523685-C7EE-4843-882F-98A02DDDAFEE}"/>
              </a:ext>
            </a:extLst>
          </p:cNvPr>
          <p:cNvSpPr txBox="1"/>
          <p:nvPr/>
        </p:nvSpPr>
        <p:spPr>
          <a:xfrm>
            <a:off x="7924597" y="399218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REPERTÓRIO DE CONDUTAS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have Esquerda 22">
            <a:extLst>
              <a:ext uri="{FF2B5EF4-FFF2-40B4-BE49-F238E27FC236}">
                <a16:creationId xmlns:a16="http://schemas.microsoft.com/office/drawing/2014/main" id="{E4FB6FB8-5AAE-4E7E-ADFF-C43B1B887392}"/>
              </a:ext>
            </a:extLst>
          </p:cNvPr>
          <p:cNvSpPr/>
          <p:nvPr/>
        </p:nvSpPr>
        <p:spPr>
          <a:xfrm>
            <a:off x="3999466" y="3135436"/>
            <a:ext cx="399877" cy="29403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have Direita 23">
            <a:extLst>
              <a:ext uri="{FF2B5EF4-FFF2-40B4-BE49-F238E27FC236}">
                <a16:creationId xmlns:a16="http://schemas.microsoft.com/office/drawing/2014/main" id="{B6D9CFDA-EF45-456C-AA53-757226B30E70}"/>
              </a:ext>
            </a:extLst>
          </p:cNvPr>
          <p:cNvSpPr/>
          <p:nvPr/>
        </p:nvSpPr>
        <p:spPr>
          <a:xfrm>
            <a:off x="7177904" y="3135436"/>
            <a:ext cx="399877" cy="29403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8984C66-F46F-48E0-878C-0BCA88085D13}"/>
              </a:ext>
            </a:extLst>
          </p:cNvPr>
          <p:cNvSpPr txBox="1"/>
          <p:nvPr/>
        </p:nvSpPr>
        <p:spPr>
          <a:xfrm>
            <a:off x="1138977" y="1758882"/>
            <a:ext cx="4813008" cy="3924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Apresentação pessoal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(higiene, dentes, barba, cabelos, unhas, uniformes, roupas adequadas ao ambiente formal) 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sz="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Postura profissional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sz="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Linguagem corporal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(gestos, expressões, tom de voz)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sz="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Vocabulário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(gírias/linguagem técnica)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Ética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(sigilo, discrição, honestidade)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8BE42CAA-EC42-4B45-A6F2-3B2659F59104}"/>
              </a:ext>
            </a:extLst>
          </p:cNvPr>
          <p:cNvSpPr txBox="1"/>
          <p:nvPr/>
        </p:nvSpPr>
        <p:spPr>
          <a:xfrm>
            <a:off x="6240015" y="1758882"/>
            <a:ext cx="4944819" cy="39549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Ouvir mais que falar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Empatia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Trabalho em equipe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Flexibilidade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Cordialidade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Pontualidade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Resiliência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Abertura para novos conhecimentos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0C28AD-D3ED-4846-8993-B0B90DCF7EF3}"/>
              </a:ext>
            </a:extLst>
          </p:cNvPr>
          <p:cNvSpPr txBox="1"/>
          <p:nvPr/>
        </p:nvSpPr>
        <p:spPr>
          <a:xfrm>
            <a:off x="1138977" y="713302"/>
            <a:ext cx="90614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cap="all" spc="100" dirty="0"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Cuidados no comportamento no trabalho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3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47EE6-5307-4FF1-96BA-3C1196E3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RELACIONANDO-SE...</a:t>
            </a:r>
            <a:endParaRPr lang="en-US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049D7-401A-4411-99CC-ED9BAE2C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53640"/>
            <a:ext cx="5245224" cy="2775560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Poderemos desenvolver melhor a empatia e flexibilidade de comportamento por meio de: </a:t>
            </a:r>
          </a:p>
          <a:p>
            <a:pPr algn="just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0936" lvl="1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Melhor conhecimento de si próprio;</a:t>
            </a:r>
          </a:p>
          <a:p>
            <a:pPr marL="630936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Melhor compreensão dos outros;</a:t>
            </a:r>
          </a:p>
          <a:p>
            <a:pPr marL="630936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Melhor convivência em grupo.</a:t>
            </a:r>
          </a:p>
          <a:p>
            <a:endParaRPr lang="en-US" dirty="0"/>
          </a:p>
        </p:txBody>
      </p:sp>
      <p:pic>
        <p:nvPicPr>
          <p:cNvPr id="1026" name="Picture 2" descr="Resultado de imagem para A coisa mais indispensÃ¡vel a um homem Ã© reconhecer o uso que deve fazer do seu prÃ³prio conhecimento">
            <a:extLst>
              <a:ext uri="{FF2B5EF4-FFF2-40B4-BE49-F238E27FC236}">
                <a16:creationId xmlns:a16="http://schemas.microsoft.com/office/drawing/2014/main" id="{0AA85ED7-33C2-4958-86F6-F5055268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1" y="2522968"/>
            <a:ext cx="3528392" cy="26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7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A2B6A2-437C-44F6-AB36-702C191F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32" y="980728"/>
            <a:ext cx="7218052" cy="469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7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0E1113-6999-4040-96CC-4859FA2A3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096" y="2286000"/>
            <a:ext cx="7548320" cy="4023360"/>
          </a:xfrm>
        </p:spPr>
        <p:txBody>
          <a:bodyPr>
            <a:normAutofit/>
          </a:bodyPr>
          <a:lstStyle/>
          <a:p>
            <a:pPr algn="r"/>
            <a:r>
              <a:rPr lang="pt-BR" sz="3200" i="1" dirty="0">
                <a:latin typeface="Calibri" panose="020F0502020204030204" pitchFamily="34" charset="0"/>
                <a:cs typeface="Calibri" panose="020F0502020204030204" pitchFamily="34" charset="0"/>
              </a:rPr>
              <a:t>A melhor forma de prever o futuro é criá-lo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Peter Drucker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Resultado de imagem para construÃ§Ã£o do futuro">
            <a:extLst>
              <a:ext uri="{FF2B5EF4-FFF2-40B4-BE49-F238E27FC236}">
                <a16:creationId xmlns:a16="http://schemas.microsoft.com/office/drawing/2014/main" id="{CD05DF76-FE9A-487A-9210-DF1F3BF5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518" y="5115660"/>
            <a:ext cx="2339500" cy="174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construÃ§Ã£o do futuro">
            <a:extLst>
              <a:ext uri="{FF2B5EF4-FFF2-40B4-BE49-F238E27FC236}">
                <a16:creationId xmlns:a16="http://schemas.microsoft.com/office/drawing/2014/main" id="{185A7C33-D7A3-4060-8F20-17026BD8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732" y="5101594"/>
            <a:ext cx="2269012" cy="175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>
            <a:extLst>
              <a:ext uri="{FF2B5EF4-FFF2-40B4-BE49-F238E27FC236}">
                <a16:creationId xmlns:a16="http://schemas.microsoft.com/office/drawing/2014/main" id="{77307E1F-51FB-4D1D-8313-DA9BDC2A2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951" y="5115662"/>
            <a:ext cx="2377531" cy="17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97C9052-9F25-42A4-B0C4-4A7221D6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988" y="5133088"/>
            <a:ext cx="2269012" cy="174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811348" y="1114929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Roda da Vida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FDF8C3-2B89-46A4-AF97-9F296D0AC985}"/>
              </a:ext>
            </a:extLst>
          </p:cNvPr>
          <p:cNvSpPr txBox="1"/>
          <p:nvPr/>
        </p:nvSpPr>
        <p:spPr>
          <a:xfrm>
            <a:off x="424070" y="122717"/>
            <a:ext cx="9748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ESTÃO AS MINHAS RELAÇÕES INTERPESSOAIS E INTRAPESSOAIS?</a:t>
            </a:r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FB460866-EE0D-4DD0-8DF1-B4BC4CC3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62" y="1687811"/>
            <a:ext cx="6771566" cy="50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887987A-F077-4C6D-9523-EB102C4436FE}"/>
              </a:ext>
            </a:extLst>
          </p:cNvPr>
          <p:cNvSpPr txBox="1"/>
          <p:nvPr/>
        </p:nvSpPr>
        <p:spPr>
          <a:xfrm>
            <a:off x="424070" y="1687811"/>
            <a:ext cx="43791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Roda da Vida é uma ferramenta que tem o propósito  “saber como </a:t>
            </a:r>
            <a:r>
              <a:rPr lang="pt-BR" b="1" dirty="0"/>
              <a:t>EU</a:t>
            </a:r>
            <a:r>
              <a:rPr lang="pt-BR" dirty="0"/>
              <a:t> estou e como a </a:t>
            </a:r>
            <a:r>
              <a:rPr lang="pt-BR" b="1" dirty="0"/>
              <a:t>MINHA</a:t>
            </a:r>
            <a:r>
              <a:rPr lang="pt-BR" dirty="0"/>
              <a:t> vida está em vários aspectos”.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ferramenta é importante para avaliar cada aspecto da vida da pessoas e para entender quais pontos estão </a:t>
            </a:r>
            <a:r>
              <a:rPr lang="pt-BR" b="1" dirty="0"/>
              <a:t>“satisfatórios”</a:t>
            </a:r>
            <a:r>
              <a:rPr lang="pt-BR" dirty="0"/>
              <a:t> e quais eventualmente precisam de ajustes.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Esta avaliação é separada em </a:t>
            </a:r>
            <a:r>
              <a:rPr lang="pt-BR" b="1" dirty="0"/>
              <a:t>aspectos/setores</a:t>
            </a:r>
            <a:r>
              <a:rPr lang="pt-BR" dirty="0"/>
              <a:t> que são imprescindíveis para encontrar um equilíbrio e </a:t>
            </a:r>
            <a:r>
              <a:rPr lang="pt-BR"/>
              <a:t>harmonia em sua vida</a:t>
            </a:r>
            <a:r>
              <a:rPr lang="pt-B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6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2C089-BC1D-4F1B-940C-758B3F69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8" y="664310"/>
            <a:ext cx="8681002" cy="1112702"/>
          </a:xfrm>
        </p:spPr>
        <p:txBody>
          <a:bodyPr/>
          <a:lstStyle/>
          <a:p>
            <a:r>
              <a:rPr lang="pt-BR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RAZÕES PARA VIVER - IKIGAI</a:t>
            </a:r>
            <a:endParaRPr lang="en-US" sz="32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48879-C5E2-47F6-825F-321F641F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48" y="2084832"/>
            <a:ext cx="4974973" cy="366328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cultura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Okinawa,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Japão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ikigai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生き甲斐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significa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razão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viver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razão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pela qual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você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levanta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manhã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”, que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refletem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hábitos e rotinas que promovem a saúde da mente, do corpo e do espírito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conceito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ikigai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aplicado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à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orientação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vocacional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coaching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no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mundo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corporativo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1028" name="Picture 4" descr="Resultado de imagem para ikigai">
            <a:extLst>
              <a:ext uri="{FF2B5EF4-FFF2-40B4-BE49-F238E27FC236}">
                <a16:creationId xmlns:a16="http://schemas.microsoft.com/office/drawing/2014/main" id="{15C79A79-AB9F-40C3-A803-DB02A4CF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84" y="959226"/>
            <a:ext cx="5484250" cy="52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430718-3535-493E-B80D-7705B99B5ED3}"/>
              </a:ext>
            </a:extLst>
          </p:cNvPr>
          <p:cNvSpPr txBox="1"/>
          <p:nvPr/>
        </p:nvSpPr>
        <p:spPr>
          <a:xfrm>
            <a:off x="752304" y="5670470"/>
            <a:ext cx="9938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Como Viver 100 anos - Segredos das Blue Zones (Dan </a:t>
            </a:r>
            <a:r>
              <a:rPr lang="pt-BR" sz="1400" b="1" dirty="0" err="1"/>
              <a:t>Buttner</a:t>
            </a:r>
            <a:r>
              <a:rPr lang="pt-BR" sz="1400" b="1" dirty="0"/>
              <a:t>)</a:t>
            </a:r>
          </a:p>
          <a:p>
            <a:r>
              <a:rPr lang="pt-BR" sz="1400" b="1" dirty="0">
                <a:hlinkClick r:id="rId3"/>
              </a:rPr>
              <a:t>https://www.youtube.com/watch?v=z1jacWgX8gc</a:t>
            </a:r>
            <a:endParaRPr lang="pt-BR" sz="14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2985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m relacionada">
            <a:extLst>
              <a:ext uri="{FF2B5EF4-FFF2-40B4-BE49-F238E27FC236}">
                <a16:creationId xmlns:a16="http://schemas.microsoft.com/office/drawing/2014/main" id="{782AF990-1BEE-4183-949D-BD14E0905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2" y="282437"/>
            <a:ext cx="4210049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psicologia positiva">
            <a:extLst>
              <a:ext uri="{FF2B5EF4-FFF2-40B4-BE49-F238E27FC236}">
                <a16:creationId xmlns:a16="http://schemas.microsoft.com/office/drawing/2014/main" id="{57C3DC71-26B6-41BB-BDD2-00855AD3E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5" y="-130542"/>
            <a:ext cx="6847233" cy="247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8ADCDE9-AD14-44D2-8264-ACC2D9F2BA23}"/>
              </a:ext>
            </a:extLst>
          </p:cNvPr>
          <p:cNvSpPr txBox="1"/>
          <p:nvPr/>
        </p:nvSpPr>
        <p:spPr>
          <a:xfrm>
            <a:off x="229429" y="1885950"/>
            <a:ext cx="722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PILARES DO BEM-ESTAR E DA FELICIDADE</a:t>
            </a:r>
            <a:endParaRPr lang="en-US" sz="24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5774E3-25EA-49BC-BBEA-CD9638A9113C}"/>
              </a:ext>
            </a:extLst>
          </p:cNvPr>
          <p:cNvSpPr txBox="1"/>
          <p:nvPr/>
        </p:nvSpPr>
        <p:spPr>
          <a:xfrm>
            <a:off x="605045" y="5406012"/>
            <a:ext cx="871123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Martin </a:t>
            </a:r>
            <a:r>
              <a:rPr lang="pt-BR" sz="1200" b="1" dirty="0" err="1"/>
              <a:t>Seligman</a:t>
            </a:r>
            <a:r>
              <a:rPr lang="pt-BR" sz="1200" b="1" dirty="0"/>
              <a:t> fala sobre psicologia</a:t>
            </a:r>
          </a:p>
          <a:p>
            <a:r>
              <a:rPr lang="en-US" sz="1200" b="1" dirty="0">
                <a:hlinkClick r:id="rId4"/>
              </a:rPr>
              <a:t>https://www.ted.com/talks/martin_seligman_on_the_state_of_psychology?language=pt-br</a:t>
            </a:r>
            <a:endParaRPr lang="en-US" sz="1200" b="1" dirty="0"/>
          </a:p>
          <a:p>
            <a:r>
              <a:rPr lang="pt-BR" sz="1200" b="1" dirty="0"/>
              <a:t>O que é Psicologia Positiva - Flávio </a:t>
            </a:r>
            <a:r>
              <a:rPr lang="pt-BR" sz="1200" b="1" dirty="0" err="1"/>
              <a:t>Gikovate</a:t>
            </a:r>
            <a:endParaRPr lang="pt-BR" sz="1200" b="1" dirty="0"/>
          </a:p>
          <a:p>
            <a:r>
              <a:rPr lang="en-US" sz="1200" b="1" dirty="0">
                <a:hlinkClick r:id="rId5"/>
              </a:rPr>
              <a:t>https://www.youtube.com/watch?v=bSVKXrWHAK4</a:t>
            </a:r>
            <a:endParaRPr lang="en-US" sz="1200" b="1" dirty="0"/>
          </a:p>
          <a:p>
            <a:endParaRPr lang="en-US" sz="1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9A318-BD49-43BF-80D1-D73460632B2F}"/>
              </a:ext>
            </a:extLst>
          </p:cNvPr>
          <p:cNvSpPr txBox="1"/>
          <p:nvPr/>
        </p:nvSpPr>
        <p:spPr>
          <a:xfrm>
            <a:off x="715617" y="2676485"/>
            <a:ext cx="67366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Psicologia positiva </a:t>
            </a:r>
            <a:r>
              <a:rPr lang="pt-BR" dirty="0"/>
              <a:t>– é um conceito criado por Martin </a:t>
            </a:r>
            <a:r>
              <a:rPr lang="pt-BR" dirty="0" err="1"/>
              <a:t>Seliaman</a:t>
            </a:r>
            <a:r>
              <a:rPr lang="pt-BR" dirty="0"/>
              <a:t> que abre os caminhos e a conquistar um estado de felicidade mais duradouro e genuíno, em busca de  </a:t>
            </a:r>
            <a:r>
              <a:rPr lang="pt-BR" b="1" dirty="0"/>
              <a:t>bem-estar</a:t>
            </a:r>
            <a:r>
              <a:rPr lang="pt-BR" dirty="0"/>
              <a:t>, </a:t>
            </a:r>
            <a:r>
              <a:rPr lang="pt-BR" b="1" dirty="0"/>
              <a:t>auto satisfação</a:t>
            </a:r>
            <a:r>
              <a:rPr lang="pt-BR" dirty="0"/>
              <a:t> e </a:t>
            </a:r>
            <a:r>
              <a:rPr lang="pt-BR" b="1" dirty="0"/>
              <a:t>plenitude.</a:t>
            </a:r>
          </a:p>
          <a:p>
            <a:pPr algn="just"/>
            <a:r>
              <a:rPr lang="pt-BR" dirty="0"/>
              <a:t>Para o autor, “Não existe caminho para a felicidade. A felicidade é o caminho.” – PERMA</a:t>
            </a:r>
          </a:p>
          <a:p>
            <a:pPr lvl="1" algn="just"/>
            <a:r>
              <a:rPr lang="pt-BR" sz="1400" dirty="0"/>
              <a:t>Até a 2ª Guerra Mundial, a psicologia baseava-se em: i) tornar a vida das pessoas mais realizada; </a:t>
            </a:r>
            <a:r>
              <a:rPr lang="pt-BR" sz="1400" dirty="0" err="1"/>
              <a:t>ii</a:t>
            </a:r>
            <a:r>
              <a:rPr lang="pt-BR" sz="1400" dirty="0"/>
              <a:t>) identificar nelas seus talentos e desenvolvê-los, e </a:t>
            </a:r>
            <a:r>
              <a:rPr lang="pt-BR" sz="1400" dirty="0" err="1"/>
              <a:t>iii</a:t>
            </a:r>
            <a:r>
              <a:rPr lang="pt-BR" sz="1400" dirty="0"/>
              <a:t>) curar as doenças da mente.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694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21" y="575393"/>
            <a:ext cx="7290054" cy="899568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QUE SÃO RELAÇÕES HUMANAS?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21" y="2103844"/>
            <a:ext cx="6125805" cy="4178764"/>
          </a:xfrm>
        </p:spPr>
        <p:txBody>
          <a:bodyPr>
            <a:normAutofit/>
          </a:bodyPr>
          <a:lstStyle/>
          <a:p>
            <a:pPr algn="just"/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 termo relações humanas tem sido empregado para referir-se a:</a:t>
            </a:r>
          </a:p>
          <a:p>
            <a:pPr marL="0" indent="0" algn="just">
              <a:buNone/>
            </a:pPr>
            <a:r>
              <a:rPr lang="pt-BR" altLang="pt-BR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RELAÇÕES INTERPESSOAIS</a:t>
            </a:r>
          </a:p>
          <a:p>
            <a:pPr algn="ctr">
              <a:buFontTx/>
              <a:buNone/>
            </a:pPr>
            <a:endParaRPr lang="pt-BR" altLang="pt-BR" sz="2400" dirty="0">
              <a:solidFill>
                <a:schemeClr val="folHlink"/>
              </a:solidFill>
            </a:endParaRPr>
          </a:p>
          <a:p>
            <a:endParaRPr lang="pt-BR" sz="2400" dirty="0"/>
          </a:p>
        </p:txBody>
      </p:sp>
      <p:sp>
        <p:nvSpPr>
          <p:cNvPr id="4" name="AutoShape 2" descr="Resultado de imagem para relações humanas nas empresa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782" y="2103843"/>
            <a:ext cx="3014366" cy="265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Resultado de imagem para relações humanas nas empresas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93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F48FBCF-5069-45BF-AC3A-60388F07D317}"/>
              </a:ext>
            </a:extLst>
          </p:cNvPr>
          <p:cNvSpPr txBox="1"/>
          <p:nvPr/>
        </p:nvSpPr>
        <p:spPr>
          <a:xfrm>
            <a:off x="609600" y="2093843"/>
            <a:ext cx="6851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É uma ciência que estuda os </a:t>
            </a:r>
            <a:r>
              <a:rPr lang="pt-BR" b="1" dirty="0"/>
              <a:t>modelos mentais</a:t>
            </a:r>
            <a:r>
              <a:rPr lang="pt-BR" dirty="0"/>
              <a:t>, como eles se formam, como afetam o comportamento e aprendizagem. </a:t>
            </a:r>
          </a:p>
          <a:p>
            <a:pPr algn="just"/>
            <a:r>
              <a:rPr lang="pt-BR" dirty="0"/>
              <a:t>Trata-se de um conjunto de técnicas que ajudam a entender e modificar os processos cognitivos por meio da </a:t>
            </a:r>
            <a:r>
              <a:rPr lang="pt-BR" b="1" dirty="0"/>
              <a:t>identificação dos padrões de linguagem</a:t>
            </a:r>
            <a:r>
              <a:rPr lang="pt-BR" dirty="0"/>
              <a:t> que se estabelecem de forma </a:t>
            </a:r>
            <a:r>
              <a:rPr lang="pt-BR" u="sng" dirty="0"/>
              <a:t>verbal</a:t>
            </a:r>
            <a:r>
              <a:rPr lang="pt-BR" dirty="0"/>
              <a:t> (falada) e </a:t>
            </a:r>
            <a:r>
              <a:rPr lang="pt-BR" u="sng" dirty="0" err="1"/>
              <a:t>extraverbal</a:t>
            </a:r>
            <a:r>
              <a:rPr lang="pt-BR" dirty="0"/>
              <a:t> (corporal), responsáveis pelas reações das pessoas.</a:t>
            </a:r>
          </a:p>
          <a:p>
            <a:pPr algn="just"/>
            <a:r>
              <a:rPr lang="pt-BR" dirty="0"/>
              <a:t>O objetivo da técnica é ensinar às pessoas como trabalhar a sua mente para influenciar seu comportamento e conseguir melhores resultados, reprogramando seu sistema representativo de crenças.</a:t>
            </a:r>
            <a:endParaRPr lang="en-US" dirty="0"/>
          </a:p>
        </p:txBody>
      </p:sp>
      <p:pic>
        <p:nvPicPr>
          <p:cNvPr id="6146" name="Picture 2" descr="Resultado de imagem para programaÃ§Ã£o neurolinguistica">
            <a:extLst>
              <a:ext uri="{FF2B5EF4-FFF2-40B4-BE49-F238E27FC236}">
                <a16:creationId xmlns:a16="http://schemas.microsoft.com/office/drawing/2014/main" id="{1B3AB366-ED0E-4617-9FD6-3549952FA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467" y="3419014"/>
            <a:ext cx="4073724" cy="305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m para programaÃ§Ã£o neurolinguistica">
            <a:extLst>
              <a:ext uri="{FF2B5EF4-FFF2-40B4-BE49-F238E27FC236}">
                <a16:creationId xmlns:a16="http://schemas.microsoft.com/office/drawing/2014/main" id="{7B3E6E09-8E62-4ABE-AA65-F953FB02F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018" y="387624"/>
            <a:ext cx="4073724" cy="28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8EB4B83-43F4-407F-A2AC-921CDD910B30}"/>
              </a:ext>
            </a:extLst>
          </p:cNvPr>
          <p:cNvSpPr txBox="1">
            <a:spLocks/>
          </p:cNvSpPr>
          <p:nvPr/>
        </p:nvSpPr>
        <p:spPr>
          <a:xfrm>
            <a:off x="609600" y="691248"/>
            <a:ext cx="8681002" cy="1112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PROGRAMAÇÃO NEUROLINGUÍSTICA</a:t>
            </a:r>
          </a:p>
          <a:p>
            <a:r>
              <a:rPr lang="pt-BR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(PNL)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94CCAB-20C9-43A0-8904-AF2BB9812D9D}"/>
              </a:ext>
            </a:extLst>
          </p:cNvPr>
          <p:cNvSpPr txBox="1"/>
          <p:nvPr/>
        </p:nvSpPr>
        <p:spPr>
          <a:xfrm>
            <a:off x="609600" y="5738191"/>
            <a:ext cx="679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 que é a PNL em 4 minutos</a:t>
            </a:r>
          </a:p>
          <a:p>
            <a:r>
              <a:rPr lang="en-US" sz="1200" b="1" dirty="0">
                <a:hlinkClick r:id="rId4"/>
              </a:rPr>
              <a:t>https://www.youtube.com/watch?v=lUBuU9yscEE</a:t>
            </a:r>
            <a:endParaRPr lang="en-US" sz="1200" b="1" dirty="0"/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7812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51FF3E1-F28B-404C-B881-BFE700D40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23156"/>
              </p:ext>
            </p:extLst>
          </p:nvPr>
        </p:nvGraphicFramePr>
        <p:xfrm>
          <a:off x="397565" y="380059"/>
          <a:ext cx="11383618" cy="6097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837">
                  <a:extLst>
                    <a:ext uri="{9D8B030D-6E8A-4147-A177-3AD203B41FA5}">
                      <a16:colId xmlns:a16="http://schemas.microsoft.com/office/drawing/2014/main" val="2952239778"/>
                    </a:ext>
                  </a:extLst>
                </a:gridCol>
                <a:gridCol w="9141781">
                  <a:extLst>
                    <a:ext uri="{9D8B030D-6E8A-4147-A177-3AD203B41FA5}">
                      <a16:colId xmlns:a16="http://schemas.microsoft.com/office/drawing/2014/main" val="3530278453"/>
                    </a:ext>
                  </a:extLst>
                </a:gridCol>
              </a:tblGrid>
              <a:tr h="393519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FERRAMENTAS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DESCRIÇÃO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62319"/>
                  </a:ext>
                </a:extLst>
              </a:tr>
              <a:tr h="614203">
                <a:tc>
                  <a:txBody>
                    <a:bodyPr/>
                    <a:lstStyle/>
                    <a:p>
                      <a:pPr fontAlgn="base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 Modalidades e 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Submodalidades</a:t>
                      </a:r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Modalidades - Envolvem os sentidos constituem o pensamento (audição, visão, tato, olfato e paladar).</a:t>
                      </a:r>
                    </a:p>
                    <a:p>
                      <a:pPr algn="just" fontAlgn="base"/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Submodalidades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são as características que compõe tais sentidos. </a:t>
                      </a:r>
                    </a:p>
                    <a:p>
                      <a:pPr algn="just" fontAlgn="base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modalidades e 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submodalidades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podem ser treinadas, garantindo que o indivíduo tenha mais facilidade para entender seu pensamento e estado emocional, e assim, trace seus objetivos.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90046"/>
                  </a:ext>
                </a:extLst>
              </a:tr>
              <a:tr h="614203">
                <a:tc>
                  <a:txBody>
                    <a:bodyPr/>
                    <a:lstStyle/>
                    <a:p>
                      <a:r>
                        <a:rPr lang="en-US" sz="1600" dirty="0"/>
                        <a:t>2 – </a:t>
                      </a:r>
                      <a:r>
                        <a:rPr lang="en-US" sz="1600" dirty="0" err="1"/>
                        <a:t>Mudança</a:t>
                      </a:r>
                      <a:r>
                        <a:rPr lang="en-US" sz="1600" dirty="0"/>
                        <a:t> de </a:t>
                      </a:r>
                      <a:r>
                        <a:rPr lang="en-US" sz="1600" dirty="0" err="1"/>
                        <a:t>atitude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pt-BR" sz="1600" dirty="0"/>
                        <a:t>Refere-se a passar ver o possível problema de maneira diferente, analisando quais são as mudanças necessárias para reverter determinada situação e começar a agir de forma diferente, para extrair benefícios, ao invés de problemas.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61050"/>
                  </a:ext>
                </a:extLst>
              </a:tr>
              <a:tr h="614203">
                <a:tc>
                  <a:txBody>
                    <a:bodyPr/>
                    <a:lstStyle/>
                    <a:p>
                      <a:r>
                        <a:rPr lang="pt-BR" sz="1600" dirty="0"/>
                        <a:t>3 – Perspectivas Diferentes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pt-BR" sz="1600" dirty="0"/>
                        <a:t>Ajuda a enxergar uma experiência já vivida por ângulos diferentes, a fim de melhorar a compreensão, estimular a criatividade e ajudar a avaliar o comportamento da pessoa.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0258"/>
                  </a:ext>
                </a:extLst>
              </a:tr>
              <a:tr h="614203">
                <a:tc>
                  <a:txBody>
                    <a:bodyPr/>
                    <a:lstStyle/>
                    <a:p>
                      <a:r>
                        <a:rPr lang="en-US" sz="1600" dirty="0"/>
                        <a:t>4 – </a:t>
                      </a:r>
                      <a:r>
                        <a:rPr lang="en-US" sz="1600" dirty="0" err="1"/>
                        <a:t>Ancoragem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pt-BR" sz="1600" dirty="0"/>
                        <a:t>Pode ser uma palavra ou um gesto. É uma ferramenta aplicada para fixar um estado emocional positivo e encorajador vivenciado em algum momento pelo indivíduo. Sempre que ela for utilizada, a pessoa se recorda daquele estado e sente as mesmas sensações positivas, fazendo com que suas ações sejam refletidas por este estado emocional.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88687"/>
                  </a:ext>
                </a:extLst>
              </a:tr>
              <a:tr h="614203">
                <a:tc>
                  <a:txBody>
                    <a:bodyPr/>
                    <a:lstStyle/>
                    <a:p>
                      <a:r>
                        <a:rPr lang="en-US" sz="1600" dirty="0"/>
                        <a:t>5 – Rapport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pt-BR" sz="1600" dirty="0"/>
                        <a:t>Refere-se a sincronia entre duas ou mais pessoas, como um espelho. Os gestos e a forma de conversar se tornam semelhantes e assim, gera empatia, alinhamento de objetivos e motivação entre as pessoas envolvidas.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66374"/>
                  </a:ext>
                </a:extLst>
              </a:tr>
              <a:tr h="614203">
                <a:tc>
                  <a:txBody>
                    <a:bodyPr/>
                    <a:lstStyle/>
                    <a:p>
                      <a:r>
                        <a:rPr lang="pt-BR" sz="1600" dirty="0"/>
                        <a:t>6 – Gerador de novos comportamentos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pt-BR" sz="1600" dirty="0"/>
                        <a:t>A partir da sua imaginação, o indivíduo estipula como ele gostaria de agir em determinada situação e consegue avaliar o seu antigo comportamento e assim, achar soluções para modificá-lo ou aprimorá-lo.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8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97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51FF3E1-F28B-404C-B881-BFE700D40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99181"/>
              </p:ext>
            </p:extLst>
          </p:nvPr>
        </p:nvGraphicFramePr>
        <p:xfrm>
          <a:off x="477077" y="507628"/>
          <a:ext cx="11237845" cy="563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129">
                  <a:extLst>
                    <a:ext uri="{9D8B030D-6E8A-4147-A177-3AD203B41FA5}">
                      <a16:colId xmlns:a16="http://schemas.microsoft.com/office/drawing/2014/main" val="2952239778"/>
                    </a:ext>
                  </a:extLst>
                </a:gridCol>
                <a:gridCol w="9024716">
                  <a:extLst>
                    <a:ext uri="{9D8B030D-6E8A-4147-A177-3AD203B41FA5}">
                      <a16:colId xmlns:a16="http://schemas.microsoft.com/office/drawing/2014/main" val="3530278453"/>
                    </a:ext>
                  </a:extLst>
                </a:gridCol>
              </a:tblGrid>
              <a:tr h="3935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FERRAMENTAS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DESCRIÇÃO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62319"/>
                  </a:ext>
                </a:extLst>
              </a:tr>
              <a:tr h="614203">
                <a:tc>
                  <a:txBody>
                    <a:bodyPr/>
                    <a:lstStyle/>
                    <a:p>
                      <a:r>
                        <a:rPr lang="en-US" sz="1600" dirty="0"/>
                        <a:t>7 – Ponte </a:t>
                      </a:r>
                      <a:r>
                        <a:rPr lang="en-US" sz="1600" dirty="0" err="1"/>
                        <a:t>ao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futuro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pt-BR" sz="1600" dirty="0"/>
                        <a:t>Ferramentas aplicadas para ajudar o coachee no condicionamento favorável da mente é a utilização da técnica de Ponte ao Futuro. Esta técnica é uma condução mental que liga o estado presente ao estado desejado, em que o coachee é convidado a se visualizar evoluindo gradualmente até atingir seu objetivo final. A pessoa vivencia todas as sensações, emoções positivas e vitoriosas, gerando um estado de empoderamento e motivação para entrar em ação e gerar as mudanças necessárias com força total.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11209"/>
                  </a:ext>
                </a:extLst>
              </a:tr>
              <a:tr h="614203">
                <a:tc>
                  <a:txBody>
                    <a:bodyPr/>
                    <a:lstStyle/>
                    <a:p>
                      <a:r>
                        <a:rPr lang="en-US" sz="1600" dirty="0"/>
                        <a:t>8 – </a:t>
                      </a:r>
                      <a:r>
                        <a:rPr lang="en-US" sz="1600" dirty="0" err="1"/>
                        <a:t>Curar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fobias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pt-BR" sz="1600" dirty="0"/>
                        <a:t>A técnica conceitua-se em detalhar a mente do ser humano com a linguagem e como estas duas se relacionam no corpo. Cada pessoa tem um comportamento diferente, sendo assim, a PNL entende tal ação, reprograma o cérebro e elimina o que é prejudicial ao indivíduo.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53683"/>
                  </a:ext>
                </a:extLst>
              </a:tr>
              <a:tr h="614203">
                <a:tc>
                  <a:txBody>
                    <a:bodyPr/>
                    <a:lstStyle/>
                    <a:p>
                      <a:r>
                        <a:rPr lang="en-US" sz="1600" dirty="0"/>
                        <a:t>9 – </a:t>
                      </a:r>
                      <a:r>
                        <a:rPr lang="en-US" sz="1600" dirty="0" err="1"/>
                        <a:t>Metáfora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pt-BR" sz="1600" dirty="0"/>
                        <a:t>Não é adequado julgar o que é certo ou errado em nenhum momento do trajeto, pois o processo de coaching é do cliente, e somente ele pode definir suas escolhas. Mas a metáfora é utilizada quando se tem a necessidade de sugerir uma escolha alternativa que melhor ajudará o coachee, funcionando como indução natural contada a partir de uma história, propiciando alternativas que antes não eram percebidas devido ao bloqueio racional que limita a visão sistêmica da situação.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24246"/>
                  </a:ext>
                </a:extLst>
              </a:tr>
              <a:tr h="614203">
                <a:tc>
                  <a:txBody>
                    <a:bodyPr/>
                    <a:lstStyle/>
                    <a:p>
                      <a:r>
                        <a:rPr lang="en-US" sz="1600" dirty="0"/>
                        <a:t>10 – </a:t>
                      </a:r>
                      <a:r>
                        <a:rPr lang="en-US" sz="1600" dirty="0" err="1"/>
                        <a:t>Ressignificação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pt-BR" sz="1600" dirty="0"/>
                        <a:t>Muitas vezes as pessoas sentem-se vítimas se determinada situação não sai como o planejado. O papel da ressignificação é o de possibilitar que o indivíduo enxergue os benefícios, tire o que é bom da situação em questão e elimine a sensação de fracasso e pensamentos negativos.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1309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9A55804D-F4D9-4404-9E5A-B69F8AB0F873}"/>
              </a:ext>
            </a:extLst>
          </p:cNvPr>
          <p:cNvSpPr txBox="1"/>
          <p:nvPr/>
        </p:nvSpPr>
        <p:spPr>
          <a:xfrm>
            <a:off x="543338" y="6188765"/>
            <a:ext cx="905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https://www.jrmcoaching.com.br/blog/principais-tecnicas-de-programacao-neurolinguistica/</a:t>
            </a:r>
          </a:p>
        </p:txBody>
      </p:sp>
    </p:spTree>
    <p:extLst>
      <p:ext uri="{BB962C8B-B14F-4D97-AF65-F5344CB8AC3E}">
        <p14:creationId xmlns:p14="http://schemas.microsoft.com/office/powerpoint/2010/main" val="382790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B148B7-311C-4172-862B-058DE3C16E75}"/>
              </a:ext>
            </a:extLst>
          </p:cNvPr>
          <p:cNvSpPr txBox="1"/>
          <p:nvPr/>
        </p:nvSpPr>
        <p:spPr>
          <a:xfrm>
            <a:off x="516835" y="5967501"/>
            <a:ext cx="589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Relacionamentos e o Amor segundo a Mecânica Quântica e a Lei da Atração </a:t>
            </a:r>
            <a:r>
              <a:rPr lang="en-US" sz="1400" b="1" dirty="0">
                <a:hlinkClick r:id="rId2"/>
              </a:rPr>
              <a:t>https://www.youtube.com/watch?v=B3AtP0BhrAg</a:t>
            </a:r>
            <a:endParaRPr lang="en-US" sz="14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8EA7FCA-D7B0-4D5E-A80F-CEBF2270FFE7}"/>
              </a:ext>
            </a:extLst>
          </p:cNvPr>
          <p:cNvSpPr txBox="1"/>
          <p:nvPr/>
        </p:nvSpPr>
        <p:spPr>
          <a:xfrm>
            <a:off x="516835" y="1404731"/>
            <a:ext cx="56984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"No mundo das energias semelhante atrai semelhante.“ E sim, isso acontece por vibração ressonante. Por isso, se estamos vibrando determinada energia em nossas vidas, como o medo de altura por exemplo, vamos atrair situações em que vivenciaremos o medo de altura, porque estamos vibrando essa energia para o mundo.</a:t>
            </a:r>
          </a:p>
          <a:p>
            <a:pPr algn="just"/>
            <a:r>
              <a:rPr lang="pt-BR" dirty="0"/>
              <a:t>Quando a gente se liberta dos pontos de vista, dos julgamentos das não permissões para uma vida mais plena, leve e divertida, a gente muda a vibração, passa a viver "num outro comprimento de onda", a emitir "outro som" para o Universo, e a receber essa plenitude, leveza, facilidade, diversão, etc.</a:t>
            </a:r>
          </a:p>
          <a:p>
            <a:pPr algn="just"/>
            <a:r>
              <a:rPr lang="pt-BR" dirty="0"/>
              <a:t>É semelhante atraindo-se.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22BC6DE-E131-427E-AC4E-5CFE9A4230FC}"/>
              </a:ext>
            </a:extLst>
          </p:cNvPr>
          <p:cNvSpPr txBox="1">
            <a:spLocks/>
          </p:cNvSpPr>
          <p:nvPr/>
        </p:nvSpPr>
        <p:spPr>
          <a:xfrm>
            <a:off x="516835" y="372603"/>
            <a:ext cx="5579165" cy="1112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FÍSICA QUÂNTICA EXPLICA AS VIBRAÇÕES</a:t>
            </a:r>
          </a:p>
        </p:txBody>
      </p:sp>
      <p:pic>
        <p:nvPicPr>
          <p:cNvPr id="7170" name="Picture 2" descr="Resultado de imagem para vibraÃ§Ãµes nas relaÃ§Ãµes">
            <a:extLst>
              <a:ext uri="{FF2B5EF4-FFF2-40B4-BE49-F238E27FC236}">
                <a16:creationId xmlns:a16="http://schemas.microsoft.com/office/drawing/2014/main" id="{9DDA4E94-2449-4CDD-A6B7-19292BB9C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8149"/>
            <a:ext cx="4744278" cy="314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2F75E6A-FB07-48CC-863B-0EE4D59A51DA}"/>
              </a:ext>
            </a:extLst>
          </p:cNvPr>
          <p:cNvSpPr/>
          <p:nvPr/>
        </p:nvSpPr>
        <p:spPr>
          <a:xfrm>
            <a:off x="6705600" y="3585067"/>
            <a:ext cx="4744278" cy="283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/>
              <a:t>Atrair ou repelir relações consiste no mesmo processo de uma lei física administrada pela energia do seu ser (corpo mente e espírito).</a:t>
            </a:r>
          </a:p>
          <a:p>
            <a:pPr algn="just"/>
            <a:r>
              <a:rPr lang="pt-BR" sz="1600" dirty="0"/>
              <a:t>É possível melhorar de falta de afinidade com novos padrões de pensamento, sentimentos e crenças gerados por técnicas de PNL e/ou auto hipnose. Isso porque, nosso pensamento/imaginação e a emoção sentida também imitem sinais elétricos (mecânica quântica) que vibram criando uma nova realidade.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8316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>
                <a:solidFill>
                  <a:schemeClr val="accent2"/>
                </a:solidFill>
              </a:rPr>
              <a:t>REFERÊNCIAS</a:t>
            </a:r>
            <a:endParaRPr lang="pt-BR" b="1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CHIAVENATO, Idalberto .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Teoria, processo e prática.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4 ed. Campus Rio de Janeiro,2006.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DEGEN, R. J.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O empreendedor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. 1.ed.São Paulo. Atlas, 2001.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MAXIMIANO,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A.C.A..</a:t>
            </a:r>
            <a:r>
              <a:rPr lang="pt-BR" sz="2000" b="1" dirty="0" err="1">
                <a:latin typeface="Arial" pitchFamily="34" charset="0"/>
                <a:cs typeface="Arial" pitchFamily="34" charset="0"/>
              </a:rPr>
              <a:t>Administração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 para empreendedores: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fundamentos da criação e a gestão de novos negócios.1ed.Prentice Hall,2006.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ROBBINS, Stephen P. et al. 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Comportamento organizacional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: teoria e prática no contexto brasileiro. São Paulo: Pearson, 2010.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19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979F0-8AA9-4B9E-8C42-96377962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3" y="1878012"/>
            <a:ext cx="5221357" cy="4417280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As relações humanas têm sido estudadas como uma ciência – a ciência do comportamento humano, em seu relacionamento </a:t>
            </a:r>
            <a:r>
              <a:rPr lang="pt-BR" sz="2000" dirty="0" err="1"/>
              <a:t>intra</a:t>
            </a:r>
            <a:r>
              <a:rPr lang="pt-BR" sz="2000" dirty="0"/>
              <a:t> e interpessoal.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estudo das Relações Humanas vale-se de outras ciências que estudam o homem em seu relacionamento, como a Psicologia, Sociologia, Moral, enfim as chamadas Ciências Sociais. </a:t>
            </a:r>
          </a:p>
          <a:p>
            <a:endParaRPr lang="en-US" sz="1600" dirty="0"/>
          </a:p>
        </p:txBody>
      </p:sp>
      <p:sp>
        <p:nvSpPr>
          <p:cNvPr id="4" name="Rectangle 2" descr="Large confetti">
            <a:extLst>
              <a:ext uri="{FF2B5EF4-FFF2-40B4-BE49-F238E27FC236}">
                <a16:creationId xmlns:a16="http://schemas.microsoft.com/office/drawing/2014/main" id="{55DF8B95-5BF5-4D4A-AB47-CB2395AA9F83}"/>
              </a:ext>
            </a:extLst>
          </p:cNvPr>
          <p:cNvSpPr txBox="1">
            <a:spLocks noChangeArrowheads="1"/>
          </p:cNvSpPr>
          <p:nvPr/>
        </p:nvSpPr>
        <p:spPr>
          <a:xfrm>
            <a:off x="874643" y="562708"/>
            <a:ext cx="91898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Relações Humanas – uma ciência do comportamento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E245DE-1AA9-4274-8BC5-C57748DB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647" y="1972072"/>
            <a:ext cx="3299848" cy="322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8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F193F5-3485-4947-BD46-C02937D8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443" y="764704"/>
            <a:ext cx="4398895" cy="1499616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/>
              <a:t>Psicologia</a:t>
            </a:r>
            <a:r>
              <a:rPr lang="pt-BR" sz="2000" dirty="0"/>
              <a:t> – ciência que busca medir, explicar e modificar o comportamento da pessoas e animais.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8985768-78E8-4446-AEB9-CADA5D7CD4FA}"/>
              </a:ext>
            </a:extLst>
          </p:cNvPr>
          <p:cNvSpPr txBox="1">
            <a:spLocks/>
          </p:cNvSpPr>
          <p:nvPr/>
        </p:nvSpPr>
        <p:spPr>
          <a:xfrm>
            <a:off x="1147528" y="2555775"/>
            <a:ext cx="4430810" cy="240053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/>
              <a:t>Sociologia</a:t>
            </a:r>
            <a:r>
              <a:rPr lang="pt-BR" dirty="0"/>
              <a:t> – estuda as pessoas em relação a seus ambientes sociais e culturais, focando o comportamento, a cultura, teoria e estrutura, tecnologia, comunicação, poder e conflito organizacional.</a:t>
            </a:r>
            <a:endParaRPr lang="en-US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4EEF0D9-DDB4-4AB2-AC78-B759185B7FC9}"/>
              </a:ext>
            </a:extLst>
          </p:cNvPr>
          <p:cNvSpPr txBox="1">
            <a:spLocks/>
          </p:cNvSpPr>
          <p:nvPr/>
        </p:nvSpPr>
        <p:spPr>
          <a:xfrm>
            <a:off x="5867456" y="784582"/>
            <a:ext cx="4430810" cy="14797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/>
              <a:t>Psicologia social </a:t>
            </a:r>
            <a:r>
              <a:rPr lang="pt-BR" dirty="0"/>
              <a:t>– trabalha com conceitos da psicologia e da sociologia focando a influência de um  indivíduo sobre os outros.</a:t>
            </a:r>
            <a:endParaRPr lang="en-US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457B33E-9A10-4D9F-8526-1655DD116440}"/>
              </a:ext>
            </a:extLst>
          </p:cNvPr>
          <p:cNvSpPr txBox="1">
            <a:spLocks/>
          </p:cNvSpPr>
          <p:nvPr/>
        </p:nvSpPr>
        <p:spPr>
          <a:xfrm>
            <a:off x="5867456" y="2539074"/>
            <a:ext cx="4430810" cy="24172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/>
              <a:t>Antropologia</a:t>
            </a:r>
            <a:r>
              <a:rPr lang="pt-BR" dirty="0"/>
              <a:t> – estuda as sociedades para compreender  os seres humanos e suas atividades. Focam diferenças de valores, atitudes e comportamentos 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C24DAB-E7A3-46AC-A112-3EC0CD11BE8F}"/>
              </a:ext>
            </a:extLst>
          </p:cNvPr>
          <p:cNvSpPr txBox="1"/>
          <p:nvPr/>
        </p:nvSpPr>
        <p:spPr>
          <a:xfrm>
            <a:off x="1046922" y="5301209"/>
            <a:ext cx="10416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Leitura complementar:</a:t>
            </a:r>
          </a:p>
          <a:p>
            <a:r>
              <a:rPr lang="pt-BR" b="1" dirty="0" err="1"/>
              <a:t>Artigo_Identidade</a:t>
            </a:r>
            <a:r>
              <a:rPr lang="pt-BR" b="1" dirty="0"/>
              <a:t> do eu, consciência moral e estágios do desenvolvimento: perspectivas para a educação </a:t>
            </a:r>
            <a:r>
              <a:rPr lang="en-US" dirty="0"/>
              <a:t>http://pepsic.bvsalud.org/pdf/psie/n19/n19a05.pdf</a:t>
            </a:r>
          </a:p>
        </p:txBody>
      </p:sp>
    </p:spTree>
    <p:extLst>
      <p:ext uri="{BB962C8B-B14F-4D97-AF65-F5344CB8AC3E}">
        <p14:creationId xmlns:p14="http://schemas.microsoft.com/office/powerpoint/2010/main" val="342151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31FDDAC-91B1-4F75-AC72-6C3A0F40E175}"/>
              </a:ext>
            </a:extLst>
          </p:cNvPr>
          <p:cNvSpPr txBox="1"/>
          <p:nvPr/>
        </p:nvSpPr>
        <p:spPr>
          <a:xfrm>
            <a:off x="2001078" y="6295292"/>
            <a:ext cx="873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Estágios</a:t>
            </a:r>
            <a:r>
              <a:rPr lang="en-US" b="1" dirty="0"/>
              <a:t> do </a:t>
            </a:r>
            <a:r>
              <a:rPr lang="en-US" b="1" dirty="0" err="1"/>
              <a:t>desenvolvimento</a:t>
            </a:r>
            <a:r>
              <a:rPr lang="en-US" b="1" dirty="0"/>
              <a:t> da </a:t>
            </a:r>
            <a:r>
              <a:rPr lang="en-US" b="1" dirty="0" err="1"/>
              <a:t>identidade</a:t>
            </a:r>
            <a:r>
              <a:rPr lang="en-US" b="1" dirty="0"/>
              <a:t> do EU e a </a:t>
            </a:r>
            <a:r>
              <a:rPr lang="en-US" b="1" dirty="0" err="1"/>
              <a:t>consciência</a:t>
            </a:r>
            <a:r>
              <a:rPr lang="en-US" b="1" dirty="0"/>
              <a:t> moral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2C9B1F2-7CD4-466C-BC7F-53DE566C9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842866"/>
              </p:ext>
            </p:extLst>
          </p:nvPr>
        </p:nvGraphicFramePr>
        <p:xfrm>
          <a:off x="212035" y="193376"/>
          <a:ext cx="11661914" cy="599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9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CC51827-4546-420B-AEF2-845AFC5C100B}"/>
              </a:ext>
            </a:extLst>
          </p:cNvPr>
          <p:cNvSpPr/>
          <p:nvPr/>
        </p:nvSpPr>
        <p:spPr>
          <a:xfrm>
            <a:off x="1847528" y="1052736"/>
            <a:ext cx="8424936" cy="554461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4197112-C8F5-4D15-84BF-F6A247250C72}"/>
              </a:ext>
            </a:extLst>
          </p:cNvPr>
          <p:cNvSpPr/>
          <p:nvPr/>
        </p:nvSpPr>
        <p:spPr>
          <a:xfrm>
            <a:off x="2979558" y="2708921"/>
            <a:ext cx="6356802" cy="367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108012E-BB2F-49C9-9297-735BFD4896C5}"/>
              </a:ext>
            </a:extLst>
          </p:cNvPr>
          <p:cNvSpPr/>
          <p:nvPr/>
        </p:nvSpPr>
        <p:spPr>
          <a:xfrm>
            <a:off x="4240308" y="4171976"/>
            <a:ext cx="3708468" cy="21008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EGOCENTRISMO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 “eu”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85B44B-66E2-41D1-BAE4-19EE009BCC04}"/>
              </a:ext>
            </a:extLst>
          </p:cNvPr>
          <p:cNvSpPr txBox="1"/>
          <p:nvPr/>
        </p:nvSpPr>
        <p:spPr>
          <a:xfrm>
            <a:off x="4582642" y="2943280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ETNOCENTRISMO</a:t>
            </a:r>
          </a:p>
          <a:p>
            <a:pPr algn="ctr"/>
            <a:r>
              <a:rPr lang="pt-BR" sz="2400" b="1" dirty="0"/>
              <a:t> “nós”</a:t>
            </a:r>
            <a:endParaRPr lang="en-US" sz="20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7A3087-2DF0-4103-9758-B99A175FD540}"/>
              </a:ext>
            </a:extLst>
          </p:cNvPr>
          <p:cNvSpPr txBox="1"/>
          <p:nvPr/>
        </p:nvSpPr>
        <p:spPr>
          <a:xfrm>
            <a:off x="4452730" y="1582510"/>
            <a:ext cx="333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MUNDIOCENTRISMO</a:t>
            </a:r>
          </a:p>
          <a:p>
            <a:pPr algn="ctr"/>
            <a:r>
              <a:rPr lang="pt-BR" sz="2400" b="1" dirty="0"/>
              <a:t> “todos nós”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7138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07165" y="476672"/>
            <a:ext cx="104294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cap="all" spc="100" dirty="0"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RELAÇÕES INTERPESSOAIS</a:t>
            </a:r>
          </a:p>
          <a:p>
            <a:pPr algn="ctr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Relações Humanas ou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relações interpessoais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se refere a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qualquer tipo de relação estabelecida entre duas ou mais pessoas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. É em torno dessas relações que se estabelecem os </a:t>
            </a:r>
            <a:r>
              <a:rPr lang="pt-B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conflitos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entre as pessoas. </a:t>
            </a:r>
          </a:p>
          <a:p>
            <a:pPr algn="just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 base das “trocas” existentes nas relações interpessoais é o </a:t>
            </a:r>
            <a:r>
              <a:rPr lang="pt-B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comportamento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pt-BR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Por meio dele avaliamos as pessoas e formamos concepções acerca delas.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07165" y="4629367"/>
            <a:ext cx="7419121" cy="175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b="1" dirty="0"/>
              <a:t>Estudos revelam que em uma comunicação interpessoal, a mensagem é transmitida da seguinte forma: 7%  - pelas palavras, 38% - pela voz e 55% - linguagem corporal.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86" y="4629367"/>
            <a:ext cx="2877817" cy="175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8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40903" y="291641"/>
            <a:ext cx="102969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cap="all" spc="100" dirty="0"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RELAÇÕES INTRAPESSOAIS</a:t>
            </a:r>
          </a:p>
          <a:p>
            <a:pPr algn="ctr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Refere-se ao ser interno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(os desejos, as angustias,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percepções, os conflitos, as alegrias), ou seja, tudo 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que se relaciona aos próprios sentimentos. 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 partir dos estímulos internos é que </a:t>
            </a:r>
            <a:r>
              <a:rPr lang="pt-B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nos mostramos ao mundo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 relação consigo mesmo é de extrema importância. Pode-se dizer que é o nosso </a:t>
            </a:r>
            <a:r>
              <a:rPr lang="pt-B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alicerce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ctr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http://dvseditora1.dominiotemporario.com/blog/wp-content/uploads/2010/06/relacionamento-intrapessoal-300x1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902" y="0"/>
            <a:ext cx="4220072" cy="201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046922" y="3573017"/>
            <a:ext cx="10190920" cy="30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dirty="0"/>
              <a:t>A teoria das </a:t>
            </a:r>
            <a:r>
              <a:rPr lang="pt-BR" sz="2000" b="1" dirty="0"/>
              <a:t>inteligências múltiplas </a:t>
            </a:r>
            <a:r>
              <a:rPr lang="pt-BR" sz="2000" dirty="0"/>
              <a:t>foi desenvolvida pelo psicólogo norte-americano Howard Gardner, depois de anos de pesquisas com a inteligência humana. O psicólogo concluiu que o </a:t>
            </a:r>
            <a:r>
              <a:rPr lang="pt-BR" sz="2000" u="sng" dirty="0"/>
              <a:t>cérebro humano possui oito tipos de inteligências, porém a maioria das pessoas possui uma ou duas inteligências desenvolvidas</a:t>
            </a:r>
            <a:r>
              <a:rPr lang="pt-BR" sz="2000" dirty="0"/>
              <a:t>. As inteligências podem ser desenvolvidas continuamente, mas seu maior potencial está na infância. O desenvolvimento de uma inteligência beneficia o desenvolvimento de outra.</a:t>
            </a:r>
          </a:p>
          <a:p>
            <a:pPr algn="just"/>
            <a:endParaRPr lang="pt-BR" sz="2000" dirty="0"/>
          </a:p>
          <a:p>
            <a:pPr algn="just"/>
            <a:r>
              <a:rPr lang="pt-BR" b="1" dirty="0"/>
              <a:t>Vídeo Teoria das Inteligências Múltiplas de Howard Gardner - https://www.youtube.com/watch?v=sfEUsLQNBfk.</a:t>
            </a:r>
          </a:p>
        </p:txBody>
      </p:sp>
    </p:spTree>
    <p:extLst>
      <p:ext uri="{BB962C8B-B14F-4D97-AF65-F5344CB8AC3E}">
        <p14:creationId xmlns:p14="http://schemas.microsoft.com/office/powerpoint/2010/main" val="115357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2206269F-D058-429A-82D9-42C55CE1F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0" y="541824"/>
            <a:ext cx="8833293" cy="59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3.bp.blogspot.com/-KjVxK0Ofu4s/VpQKLMdABpI/AAAAAAAAARU/wZtpuca1btc/s1600/images%2B%25288%2529.jpg">
            <a:extLst>
              <a:ext uri="{FF2B5EF4-FFF2-40B4-BE49-F238E27FC236}">
                <a16:creationId xmlns:a16="http://schemas.microsoft.com/office/drawing/2014/main" id="{F040D94F-DC12-4F59-A526-C5CFC33F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533" y="541823"/>
            <a:ext cx="2855667" cy="296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inteligÃªncias mÃºltiplas">
            <a:extLst>
              <a:ext uri="{FF2B5EF4-FFF2-40B4-BE49-F238E27FC236}">
                <a16:creationId xmlns:a16="http://schemas.microsoft.com/office/drawing/2014/main" id="{627014DC-58EB-4AA6-9793-983FAEC3A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532" y="3505201"/>
            <a:ext cx="2962228" cy="29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937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2060</Words>
  <Application>Microsoft Office PowerPoint</Application>
  <PresentationFormat>Widescreen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Garamond</vt:lpstr>
      <vt:lpstr>Tw Cen MT</vt:lpstr>
      <vt:lpstr>Savon</vt:lpstr>
      <vt:lpstr>Relações humanas no trabalho</vt:lpstr>
      <vt:lpstr>O QUE SÃO RELAÇÕES HUMANAS?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OLHANDO PARA VOCÊ ... OLHANDO PARA OS OUTROS</vt:lpstr>
      <vt:lpstr>RELACIONANDO-SE... </vt:lpstr>
      <vt:lpstr>RELACIONANDO-SE...</vt:lpstr>
      <vt:lpstr>Apresentação do PowerPoint</vt:lpstr>
      <vt:lpstr>RELACIONANDO-SE...</vt:lpstr>
      <vt:lpstr>Apresentação do PowerPoint</vt:lpstr>
      <vt:lpstr>Apresentação do PowerPoint</vt:lpstr>
      <vt:lpstr>Apresentação do PowerPoint</vt:lpstr>
      <vt:lpstr>RAZÕES PARA VIVER - IKIGAI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Kátia</dc:creator>
  <cp:lastModifiedBy>Kátia</cp:lastModifiedBy>
  <cp:revision>25</cp:revision>
  <dcterms:created xsi:type="dcterms:W3CDTF">2019-03-03T00:29:53Z</dcterms:created>
  <dcterms:modified xsi:type="dcterms:W3CDTF">2019-03-03T03:37:23Z</dcterms:modified>
</cp:coreProperties>
</file>