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1.png" ContentType="image/png"/>
  <Override PartName="/ppt/media/image80.tif" ContentType="image/tiff"/>
  <Override PartName="/ppt/media/image79.tif" ContentType="image/tiff"/>
  <Override PartName="/ppt/media/image29.png" ContentType="image/png"/>
  <Override PartName="/ppt/media/image27.png" ContentType="image/png"/>
  <Override PartName="/ppt/media/image77.tif" ContentType="image/tiff"/>
  <Override PartName="/ppt/media/image26.png" ContentType="image/png"/>
  <Override PartName="/ppt/media/image51.tif" ContentType="image/tiff"/>
  <Override PartName="/ppt/media/image76.tif" ContentType="image/tiff"/>
  <Override PartName="/ppt/media/image25.png" ContentType="image/png"/>
  <Override PartName="/ppt/media/image50.tif" ContentType="image/tiff"/>
  <Override PartName="/ppt/media/image24.png" ContentType="image/png"/>
  <Override PartName="/ppt/media/image21.png" ContentType="image/png"/>
  <Override PartName="/ppt/media/image71.tif" ContentType="image/tiff"/>
  <Override PartName="/ppt/media/image44.tif" ContentType="image/tiff"/>
  <Override PartName="/ppt/media/image69.tif" ContentType="image/tiff"/>
  <Override PartName="/ppt/media/image10.png" ContentType="image/png"/>
  <Override PartName="/ppt/media/image5.tif" ContentType="image/tiff"/>
  <Override PartName="/ppt/media/image60.tif" ContentType="image/tiff"/>
  <Override PartName="/ppt/media/image4.png" ContentType="image/png"/>
  <Override PartName="/ppt/media/image7.png" ContentType="image/png"/>
  <Override PartName="/ppt/media/image62.png" ContentType="image/png"/>
  <Override PartName="/ppt/media/image6.tif" ContentType="image/tiff"/>
  <Override PartName="/ppt/media/image61.tif" ContentType="image/tiff"/>
  <Override PartName="/ppt/media/image9.tif" ContentType="image/tiff"/>
  <Override PartName="/ppt/media/image64.tif" ContentType="image/tiff"/>
  <Override PartName="/ppt/media/image19.png" ContentType="image/png"/>
  <Override PartName="/ppt/media/image3.tif" ContentType="image/tiff"/>
  <Override PartName="/ppt/media/image82.tif" ContentType="image/tiff"/>
  <Override PartName="/ppt/media/image1.tif" ContentType="image/tiff"/>
  <Override PartName="/ppt/media/image83.tif" ContentType="image/tiff"/>
  <Override PartName="/ppt/media/image2.tif" ContentType="image/tiff"/>
  <Override PartName="/ppt/media/image8.tif" ContentType="image/tiff"/>
  <Override PartName="/ppt/media/image36.tif" ContentType="image/tiff"/>
  <Override PartName="/ppt/media/image35.tif" ContentType="image/tiff"/>
  <Override PartName="/ppt/media/image34.tif" ContentType="image/tiff"/>
  <Override PartName="/ppt/media/image58.png" ContentType="image/png"/>
  <Override PartName="/ppt/media/image32.tif" ContentType="image/tiff"/>
  <Override PartName="/ppt/media/image57.png" ContentType="image/png"/>
  <Override PartName="/ppt/media/image31.tif" ContentType="image/tiff"/>
  <Override PartName="/ppt/media/image56.png" ContentType="image/png"/>
  <Override PartName="/ppt/media/image30.tif" ContentType="image/tiff"/>
  <Override PartName="/ppt/media/image55.tif" ContentType="image/tiff"/>
  <Override PartName="/ppt/media/image28.tif" ContentType="image/tiff"/>
  <Override PartName="/ppt/media/image49.png" ContentType="image/png"/>
  <Override PartName="/ppt/media/image23.tif" ContentType="image/tiff"/>
  <Override PartName="/ppt/media/image20.tif" ContentType="image/tiff"/>
  <Override PartName="/ppt/media/image45.tif" ContentType="image/tiff"/>
  <Override PartName="/ppt/media/image18.tif" ContentType="image/tiff"/>
  <Override PartName="/ppt/media/image17.tif" ContentType="image/tiff"/>
  <Override PartName="/ppt/media/image15.tif" ContentType="image/tiff"/>
  <Override PartName="/ppt/media/image16.tif" ContentType="image/tiff"/>
  <Override PartName="/ppt/media/image12.tif" ContentType="image/tiff"/>
  <Override PartName="/ppt/media/image39.png" ContentType="image/png"/>
  <Override PartName="/ppt/media/image13.tif" ContentType="image/tiff"/>
  <Override PartName="/ppt/media/image38.tif" ContentType="image/tiff"/>
  <Override PartName="/ppt/media/image14.tif" ContentType="image/tiff"/>
  <Override PartName="/ppt/media/image11.tif" ContentType="image/tiff"/>
  <Override PartName="/ppt/media/image37.png" ContentType="image/png"/>
  <Override PartName="/ppt/media/image41.tif" ContentType="image/tiff"/>
  <Override PartName="/ppt/media/image42.png" ContentType="image/png"/>
  <Override PartName="/ppt/media/image43.tif" ContentType="image/tiff"/>
  <Override PartName="/ppt/media/image68.tif" ContentType="image/tiff"/>
  <Override PartName="/ppt/media/image46.tif" ContentType="image/tiff"/>
  <Override PartName="/ppt/media/image47.png" ContentType="image/png"/>
  <Override PartName="/ppt/media/image72.tif" ContentType="image/tiff"/>
  <Override PartName="/ppt/media/image22.tif" ContentType="image/tiff"/>
  <Override PartName="/ppt/media/image48.png" ContentType="image/png"/>
  <Override PartName="/ppt/media/image52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33.tif" ContentType="image/tiff"/>
  <Override PartName="/ppt/media/image59.png" ContentType="image/png"/>
  <Override PartName="/ppt/media/image63.png" ContentType="image/png"/>
  <Override PartName="/ppt/media/image65.png" ContentType="image/png"/>
  <Override PartName="/ppt/media/image40.tif" ContentType="image/tiff"/>
  <Override PartName="/ppt/media/image66.png" ContentType="image/png"/>
  <Override PartName="/ppt/media/image67.tif" ContentType="image/tiff"/>
  <Override PartName="/ppt/media/image70.tif" ContentType="image/tiff"/>
  <Override PartName="/ppt/media/image73.png" ContentType="image/png"/>
  <Override PartName="/ppt/media/image74.png" ContentType="image/png"/>
  <Override PartName="/ppt/media/image7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621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8469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9317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228596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21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8469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49317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228596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621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78469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4931720" y="-2578680"/>
            <a:ext cx="67471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228596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80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499480" y="-25786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499480" y="-6787080"/>
            <a:ext cx="1022580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2120" y="-2578680"/>
            <a:ext cx="20954520" cy="384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V="1">
            <a:off x="761760" y="8635320"/>
            <a:ext cx="22860000" cy="360"/>
          </a:xfrm>
          <a:prstGeom prst="line">
            <a:avLst/>
          </a:prstGeom>
          <a:ln w="507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62120" y="9042480"/>
            <a:ext cx="22859640" cy="380952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30300" spc="-1" strike="noStrike" cap="all">
                <a:solidFill>
                  <a:srgbClr val="34a5da"/>
                </a:solidFill>
                <a:latin typeface="DIN Condensed"/>
                <a:ea typeface="DIN Condensed"/>
              </a:rPr>
              <a:t>Texto do Título</a:t>
            </a:r>
            <a:endParaRPr b="0" lang="pt-BR" sz="303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2120" y="5994360"/>
            <a:ext cx="22859640" cy="253980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80000"/>
              </a:lnSpc>
              <a:spcBef>
                <a:spcPts val="3200"/>
              </a:spcBef>
            </a:pPr>
            <a:r>
              <a:rPr b="0" lang="pt-BR" sz="7700" spc="-1" strike="noStrike" cap="all">
                <a:solidFill>
                  <a:srgbClr val="a6aaa9"/>
                </a:solidFill>
                <a:latin typeface="DIN Alternate"/>
                <a:ea typeface="DIN Alternate"/>
              </a:rPr>
              <a:t>Nível de Corpo Um</a:t>
            </a:r>
            <a:endParaRPr b="0" lang="pt-BR" sz="7700" spc="-1" strike="noStrike">
              <a:solidFill>
                <a:srgbClr val="838787"/>
              </a:solidFill>
              <a:latin typeface="Avenir Next Medium"/>
            </a:endParaRPr>
          </a:p>
          <a:p>
            <a:pPr>
              <a:lnSpc>
                <a:spcPct val="80000"/>
              </a:lnSpc>
              <a:spcBef>
                <a:spcPts val="3200"/>
              </a:spcBef>
            </a:pPr>
            <a:r>
              <a:rPr b="0" lang="pt-BR" sz="7700" spc="-1" strike="noStrike" cap="all">
                <a:solidFill>
                  <a:srgbClr val="a6aaa9"/>
                </a:solidFill>
                <a:latin typeface="DIN Alternate"/>
                <a:ea typeface="DIN Alternate"/>
              </a:rPr>
              <a:t>Nível de Corpo Dois</a:t>
            </a:r>
            <a:endParaRPr b="0" lang="pt-BR" sz="7700" spc="-1" strike="noStrike">
              <a:solidFill>
                <a:srgbClr val="838787"/>
              </a:solidFill>
              <a:latin typeface="Avenir Next Medium"/>
            </a:endParaRPr>
          </a:p>
          <a:p>
            <a:pPr>
              <a:lnSpc>
                <a:spcPct val="80000"/>
              </a:lnSpc>
              <a:spcBef>
                <a:spcPts val="3200"/>
              </a:spcBef>
            </a:pPr>
            <a:r>
              <a:rPr b="0" lang="pt-BR" sz="7700" spc="-1" strike="noStrike" cap="all">
                <a:solidFill>
                  <a:srgbClr val="a6aaa9"/>
                </a:solidFill>
                <a:latin typeface="DIN Alternate"/>
                <a:ea typeface="DIN Alternate"/>
              </a:rPr>
              <a:t>Nível de Corpo Três</a:t>
            </a:r>
            <a:endParaRPr b="0" lang="pt-BR" sz="7700" spc="-1" strike="noStrike">
              <a:solidFill>
                <a:srgbClr val="838787"/>
              </a:solidFill>
              <a:latin typeface="Avenir Next Medium"/>
            </a:endParaRPr>
          </a:p>
          <a:p>
            <a:pPr>
              <a:lnSpc>
                <a:spcPct val="80000"/>
              </a:lnSpc>
              <a:spcBef>
                <a:spcPts val="3200"/>
              </a:spcBef>
            </a:pPr>
            <a:r>
              <a:rPr b="0" lang="pt-BR" sz="7700" spc="-1" strike="noStrike" cap="all">
                <a:solidFill>
                  <a:srgbClr val="a6aaa9"/>
                </a:solidFill>
                <a:latin typeface="DIN Alternate"/>
                <a:ea typeface="DIN Alternate"/>
              </a:rPr>
              <a:t>Nível de Corpo Quatro</a:t>
            </a:r>
            <a:endParaRPr b="0" lang="pt-BR" sz="7700" spc="-1" strike="noStrike">
              <a:solidFill>
                <a:srgbClr val="838787"/>
              </a:solidFill>
              <a:latin typeface="Avenir Next Medium"/>
            </a:endParaRPr>
          </a:p>
          <a:p>
            <a:pPr>
              <a:lnSpc>
                <a:spcPct val="80000"/>
              </a:lnSpc>
              <a:spcBef>
                <a:spcPts val="3200"/>
              </a:spcBef>
            </a:pPr>
            <a:r>
              <a:rPr b="0" lang="pt-BR" sz="7700" spc="-1" strike="noStrike" cap="all">
                <a:solidFill>
                  <a:srgbClr val="a6aaa9"/>
                </a:solidFill>
                <a:latin typeface="DIN Alternate"/>
                <a:ea typeface="DIN Alternate"/>
              </a:rPr>
              <a:t>Nível de Corpo Cinco</a:t>
            </a:r>
            <a:endParaRPr b="0" lang="pt-BR" sz="77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3063040" y="609480"/>
            <a:ext cx="552960" cy="634680"/>
          </a:xfrm>
          <a:prstGeom prst="rect">
            <a:avLst/>
          </a:prstGeom>
        </p:spPr>
        <p:txBody>
          <a:bodyPr lIns="50760" rIns="50760" tIns="50760" bIns="50760"/>
          <a:p>
            <a:pPr algn="r">
              <a:lnSpc>
                <a:spcPct val="80000"/>
              </a:lnSpc>
            </a:pPr>
            <a:fld id="{51B01423-00CA-4ACE-A596-31EE3B57CEDB}" type="slidenum">
              <a:rPr b="0" lang="pt-BR" sz="3600" spc="-1" strike="noStrike">
                <a:solidFill>
                  <a:srgbClr val="838787"/>
                </a:solidFill>
                <a:latin typeface="DIN Alternate"/>
                <a:ea typeface="DIN Alternate"/>
              </a:rPr>
              <a:t>&lt;número&gt;</a:t>
            </a:fld>
            <a:endParaRPr b="0" lang="pt-BR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049120" y="3720960"/>
            <a:ext cx="12572640" cy="805680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34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Digite uma citação aqui.</a:t>
            </a:r>
            <a:endParaRPr b="0" lang="pt-BR" sz="134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-190440" y="0"/>
            <a:ext cx="12427920" cy="13715640"/>
          </a:xfrm>
          <a:prstGeom prst="rect">
            <a:avLst/>
          </a:prstGeom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Clique para editar o formato do texto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2.º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3.º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4.º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5.º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6.º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7.º nível da estrutura de tópicos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1049120" y="7528320"/>
            <a:ext cx="12572640" cy="805680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Jaime Silveira</a:t>
            </a:r>
            <a:endParaRPr b="0" lang="pt-BR" sz="87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23059800" y="609480"/>
            <a:ext cx="552960" cy="634680"/>
          </a:xfrm>
          <a:prstGeom prst="rect">
            <a:avLst/>
          </a:prstGeom>
        </p:spPr>
        <p:txBody>
          <a:bodyPr lIns="50760" rIns="50760" tIns="50760" bIns="50760"/>
          <a:p>
            <a:pPr algn="r">
              <a:lnSpc>
                <a:spcPct val="80000"/>
              </a:lnSpc>
            </a:pPr>
            <a:fld id="{E4A9E4F8-8570-4465-BC36-745A7B7265D2}" type="slidenum">
              <a:rPr b="0" lang="pt-BR" sz="3600" spc="-1" strike="noStrike">
                <a:solidFill>
                  <a:srgbClr val="838787"/>
                </a:solidFill>
                <a:latin typeface="DIN Alternate"/>
                <a:ea typeface="DIN Alternate"/>
              </a:rPr>
              <a:t>1</a:t>
            </a:fld>
            <a:endParaRPr b="0" lang="pt-BR" sz="36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3000" spc="-1" strike="noStrike">
                <a:solidFill>
                  <a:srgbClr val="838787"/>
                </a:solidFill>
                <a:latin typeface="Avenir Next Medium"/>
              </a:rPr>
              <a:t>Clique para editar o formato do texto do título</a:t>
            </a:r>
            <a:endParaRPr b="0" lang="pt-BR" sz="3000" spc="-1" strike="noStrike">
              <a:solidFill>
                <a:srgbClr val="838787"/>
              </a:solidFill>
              <a:latin typeface="Avenir Next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520" cy="805680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838787"/>
                </a:solidFill>
                <a:latin typeface="DIN Alternate"/>
                <a:ea typeface="DIN Alternate"/>
              </a:rPr>
              <a:t>Texto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762120" y="2158920"/>
            <a:ext cx="22859640" cy="101556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80000"/>
              </a:lnSpc>
              <a:spcBef>
                <a:spcPts val="3900"/>
              </a:spcBef>
            </a:pPr>
            <a:r>
              <a:rPr b="0" lang="pt-BR" sz="8700" spc="-1" strike="noStrike" cap="all">
                <a:solidFill>
                  <a:srgbClr val="34a5da"/>
                </a:solidFill>
                <a:latin typeface="DIN Condensed"/>
                <a:ea typeface="DIN Condensed"/>
              </a:rPr>
              <a:t>Texto do Título</a:t>
            </a:r>
            <a:endParaRPr b="0" lang="pt-BR" sz="87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62120" y="3860640"/>
            <a:ext cx="22859640" cy="8584920"/>
          </a:xfrm>
          <a:prstGeom prst="rect">
            <a:avLst/>
          </a:prstGeom>
        </p:spPr>
        <p:txBody>
          <a:bodyPr lIns="50760" rIns="50760" tIns="50760" bIns="50760"/>
          <a:p>
            <a:pPr marL="635040" indent="-63468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Nível de Corpo Um</a:t>
            </a:r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Nível de Corpo Dois</a:t>
            </a:r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  <a:p>
            <a:pPr lvl="2" marL="1905120" indent="-63468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Nível de Corpo Três</a:t>
            </a:r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  <a:p>
            <a:pPr lvl="3" marL="2540160" indent="-63468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Nível de Corpo Quatro</a:t>
            </a:r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  <a:p>
            <a:pPr lvl="4" marL="3174840" indent="-63468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Nível de Corpo Cinco</a:t>
            </a:r>
            <a:endParaRPr b="0" lang="pt-BR" sz="48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23059800" y="609480"/>
            <a:ext cx="552960" cy="634680"/>
          </a:xfrm>
          <a:prstGeom prst="rect">
            <a:avLst/>
          </a:prstGeom>
        </p:spPr>
        <p:txBody>
          <a:bodyPr lIns="50760" rIns="50760" tIns="50760" bIns="50760"/>
          <a:p>
            <a:pPr algn="r">
              <a:lnSpc>
                <a:spcPct val="80000"/>
              </a:lnSpc>
            </a:pPr>
            <a:fld id="{6F26C99F-C1F2-4546-9FE0-02E98B393BF4}" type="slidenum">
              <a:rPr b="0" lang="pt-BR" sz="3600" spc="-1" strike="noStrike">
                <a:solidFill>
                  <a:srgbClr val="838787"/>
                </a:solidFill>
                <a:latin typeface="DIN Alternate"/>
                <a:ea typeface="DIN Alternate"/>
              </a:rPr>
              <a:t>&lt;número&gt;</a:t>
            </a:fld>
            <a:endParaRPr b="0" lang="pt-BR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tif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image" Target="../media/image17.tif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tif"/><Relationship Id="rId2" Type="http://schemas.openxmlformats.org/officeDocument/2006/relationships/image" Target="../media/image21.png"/><Relationship Id="rId3" Type="http://schemas.openxmlformats.org/officeDocument/2006/relationships/image" Target="../media/image22.tif"/><Relationship Id="rId4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tif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tif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tif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tif"/><Relationship Id="rId2" Type="http://schemas.openxmlformats.org/officeDocument/2006/relationships/image" Target="../media/image32.tif"/><Relationship Id="rId3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tif"/><Relationship Id="rId2" Type="http://schemas.openxmlformats.org/officeDocument/2006/relationships/image" Target="../media/image34.tif"/><Relationship Id="rId3" Type="http://schemas.openxmlformats.org/officeDocument/2006/relationships/image" Target="../media/image35.tif"/><Relationship Id="rId4" Type="http://schemas.openxmlformats.org/officeDocument/2006/relationships/image" Target="../media/image36.tif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tif"/><Relationship Id="rId2" Type="http://schemas.openxmlformats.org/officeDocument/2006/relationships/image" Target="../media/image39.png"/><Relationship Id="rId3" Type="http://schemas.openxmlformats.org/officeDocument/2006/relationships/image" Target="../media/image40.tif"/><Relationship Id="rId4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tif"/><Relationship Id="rId2" Type="http://schemas.openxmlformats.org/officeDocument/2006/relationships/image" Target="../media/image42.png"/><Relationship Id="rId3" Type="http://schemas.openxmlformats.org/officeDocument/2006/relationships/image" Target="../media/image43.tif"/><Relationship Id="rId4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tif"/><Relationship Id="rId2" Type="http://schemas.openxmlformats.org/officeDocument/2006/relationships/image" Target="../media/image45.tif"/><Relationship Id="rId3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tif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0.tif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1.tif"/><Relationship Id="rId2" Type="http://schemas.openxmlformats.org/officeDocument/2006/relationships/image" Target="../media/image52.png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5.tif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hyperlink" Target="https://angular.io/api/common/http" TargetMode="External"/><Relationship Id="rId6" Type="http://schemas.openxmlformats.org/officeDocument/2006/relationships/image" Target="../media/image59.png"/><Relationship Id="rId7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0.tif"/><Relationship Id="rId2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1.tif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4.tif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7.tif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8.tif"/><Relationship Id="rId2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9.tif"/><Relationship Id="rId2" Type="http://schemas.openxmlformats.org/officeDocument/2006/relationships/image" Target="../media/image70.tif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1.tif"/><Relationship Id="rId2" Type="http://schemas.openxmlformats.org/officeDocument/2006/relationships/image" Target="../media/image72.tif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6.tif"/><Relationship Id="rId2" Type="http://schemas.openxmlformats.org/officeDocument/2006/relationships/image" Target="../media/image77.tif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9.tif"/><Relationship Id="rId2" Type="http://schemas.openxmlformats.org/officeDocument/2006/relationships/image" Target="../media/image80.tif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2.tif"/><Relationship Id="rId2" Type="http://schemas.openxmlformats.org/officeDocument/2006/relationships/image" Target="../media/image83.tif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tif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yourwebsite.com/?tech=mvc6&amp;db=sql" TargetMode="External"/><Relationship Id="rId3" Type="http://schemas.openxmlformats.org/officeDocument/2006/relationships/image" Target="../media/image8.tif"/><Relationship Id="rId4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image" Target="../media/image12.tif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62120" y="2158920"/>
            <a:ext cx="22859640" cy="1015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  <a:spcBef>
                <a:spcPts val="3900"/>
              </a:spcBef>
            </a:pPr>
            <a:r>
              <a:rPr b="0" lang="pt-BR" sz="29090" spc="-1" strike="noStrike" cap="all">
                <a:solidFill>
                  <a:srgbClr val="34a5da"/>
                </a:solidFill>
                <a:latin typeface="DIN Condensed"/>
                <a:ea typeface="DIN Condensed"/>
              </a:rPr>
              <a:t>Angular</a:t>
            </a:r>
            <a:endParaRPr b="0" lang="pt-BR" sz="2909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62120" y="3860640"/>
            <a:ext cx="2285964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635040" indent="-634680">
              <a:lnSpc>
                <a:spcPct val="100000"/>
              </a:lnSpc>
              <a:spcBef>
                <a:spcPts val="3900"/>
              </a:spcBef>
              <a:buClr>
                <a:srgbClr val="838787"/>
              </a:buClr>
              <a:buSzPct val="104000"/>
              <a:buFont typeface="Avenir Next"/>
              <a:buChar char="‣"/>
            </a:pPr>
            <a:r>
              <a:rPr b="0" lang="pt-BR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DESENVOLVIMENTO angular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26" name="Imagem" descr=""/>
          <p:cNvPicPr/>
          <p:nvPr/>
        </p:nvPicPr>
        <p:blipFill>
          <a:blip r:embed="rId1"/>
          <a:stretch/>
        </p:blipFill>
        <p:spPr>
          <a:xfrm>
            <a:off x="16449480" y="279360"/>
            <a:ext cx="7638840" cy="7638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Arquitetura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Visão Geral da Arquitetura Angular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183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511200" y="6732000"/>
            <a:ext cx="12655800" cy="192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i="1" lang="pt-BR" sz="4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Angular é uma plataforma para construir aplicações clients (Front-end), utilizando Typescript, HTML e CSS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85" name="Imagem" descr=""/>
          <p:cNvPicPr/>
          <p:nvPr/>
        </p:nvPicPr>
        <p:blipFill>
          <a:blip r:embed="rId2"/>
          <a:stretch/>
        </p:blipFill>
        <p:spPr>
          <a:xfrm>
            <a:off x="14474520" y="3683520"/>
            <a:ext cx="8490960" cy="8490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Arquitetura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Visão Geral da Arquitetura Angular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190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191" name="Imagem" descr=""/>
          <p:cNvPicPr/>
          <p:nvPr/>
        </p:nvPicPr>
        <p:blipFill>
          <a:blip r:embed="rId2"/>
          <a:stretch/>
        </p:blipFill>
        <p:spPr>
          <a:xfrm>
            <a:off x="10333080" y="4431600"/>
            <a:ext cx="13542840" cy="688716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821520" y="4550400"/>
            <a:ext cx="9207360" cy="304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blocos de construção do Angular são: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NgModules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Components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Services e Injeção de Dependências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MÓDULO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47400" y="3268440"/>
            <a:ext cx="515628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Módulo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197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198" name="CustomShape 5"/>
          <p:cNvSpPr/>
          <p:nvPr/>
        </p:nvSpPr>
        <p:spPr>
          <a:xfrm>
            <a:off x="347400" y="3751560"/>
            <a:ext cx="9207360" cy="9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Um modulo Angular é definido como uma classe decorada com </a:t>
            </a:r>
            <a:r>
              <a:rPr b="1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@NgModule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Aplicativos angulares são modulares e o Angular possui seu próprio sistema de modularidade chamado NgModules.</a:t>
            </a:r>
            <a:endParaRPr b="0" lang="pt-BR" sz="36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Cada aplicativo Angular tem pelo menos uma classe NgModule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 NgModule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root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para um aplicativo é assim chamado porque pode incluir NgModules filhos em uma hierarquia de qualquer profundidade.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NgModules pode importar funcionalidade de outros NgModules, permitindo que suas funcionalidades sejam exportadas e usadas por outros NgModules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99" name="Captura de Tela 2019-05-07 às 17.50.21.png" descr=""/>
          <p:cNvPicPr/>
          <p:nvPr/>
        </p:nvPicPr>
        <p:blipFill>
          <a:blip r:embed="rId2"/>
          <a:stretch/>
        </p:blipFill>
        <p:spPr>
          <a:xfrm>
            <a:off x="10331640" y="3239640"/>
            <a:ext cx="13076280" cy="4718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MÓDULO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Metadados NgModule: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04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14036760" y="3459600"/>
            <a:ext cx="9207360" cy="897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Um NgModule é definido por uma classe decorada com @NgModule (), no arquivo app.module.ts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declarations: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os componentes, diretivas e pipes que pertencem a este NgModule.</a:t>
            </a:r>
            <a:endParaRPr b="0" lang="pt-BR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exports: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 subconjunto de declarações que devem estar visíveis e utilizáveis nos modelos de componentes de outros NgModules.</a:t>
            </a:r>
            <a:endParaRPr b="0" lang="pt-BR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imports: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Outros módulos cujas classes exportadas são necessárias por modelos de componentes declarados neste NgModule.</a:t>
            </a:r>
            <a:endParaRPr b="0" lang="pt-BR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providers: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Criadores de serviços que este NgModule contribui para a coleção global de serviços; eles se tornam acessíveis em todas as partes do aplicativo.</a:t>
            </a:r>
            <a:endParaRPr b="0" lang="pt-BR" sz="28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bootstrap: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A visualização principal do aplicativo, chamada de componente raiz, que hospeda todas as outras visualizações do aplicativo.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06" name="Captura de Tela 2019-05-07 às 17.59.37.png" descr=""/>
          <p:cNvPicPr/>
          <p:nvPr/>
        </p:nvPicPr>
        <p:blipFill>
          <a:blip r:embed="rId2"/>
          <a:stretch/>
        </p:blipFill>
        <p:spPr>
          <a:xfrm>
            <a:off x="441360" y="4231440"/>
            <a:ext cx="13108320" cy="7894080"/>
          </a:xfrm>
          <a:prstGeom prst="rect">
            <a:avLst/>
          </a:prstGeom>
          <a:ln w="12600">
            <a:noFill/>
          </a:ln>
        </p:spPr>
      </p:pic>
      <p:pic>
        <p:nvPicPr>
          <p:cNvPr id="207" name="Imagem" descr=""/>
          <p:cNvPicPr/>
          <p:nvPr/>
        </p:nvPicPr>
        <p:blipFill>
          <a:blip r:embed="rId3"/>
          <a:stretch/>
        </p:blipFill>
        <p:spPr>
          <a:xfrm>
            <a:off x="8026200" y="9321480"/>
            <a:ext cx="5523480" cy="41655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MÓDULO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Metadados NgModule: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12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745200" y="4443480"/>
            <a:ext cx="9207360" cy="3087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Carregamentos angulares como uma coleção de módulos JavaScript. Você pode pensar neles como módulos de biblioteca. Cada nome da biblioteca Angular começa com o prefixo @angular. Instale-os com o gerenciador de pacotes do nó npm e importe partes deles com instruções de importação JavaScript.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4" name="Captura de Tela 2019-05-07 às 17.50.21.png" descr=""/>
          <p:cNvPicPr/>
          <p:nvPr/>
        </p:nvPicPr>
        <p:blipFill>
          <a:blip r:embed="rId2"/>
          <a:stretch/>
        </p:blipFill>
        <p:spPr>
          <a:xfrm>
            <a:off x="10682640" y="3239640"/>
            <a:ext cx="13076280" cy="4718880"/>
          </a:xfrm>
          <a:prstGeom prst="rect">
            <a:avLst/>
          </a:prstGeom>
          <a:ln w="12600">
            <a:noFill/>
          </a:ln>
        </p:spPr>
      </p:pic>
      <p:sp>
        <p:nvSpPr>
          <p:cNvPr id="215" name="CustomShape 6"/>
          <p:cNvSpPr/>
          <p:nvPr/>
        </p:nvSpPr>
        <p:spPr>
          <a:xfrm>
            <a:off x="10864440" y="8308800"/>
            <a:ext cx="12245040" cy="308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NgModules fornecem um contexto de compilação para seus componentes. Um root NgModule sempre tem um componente raiz que é criado durante o bootstrap, mas qualquer NgModule pode incluir qualquer número de componentes adicionais, que podem ser carregados através do roteador ou criados através do template. Os componentes que pertencem a um NgModule compartilham um contexto de compilação.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16" name="Captura de Tela 2019-05-07 às 18.10.23.png" descr=""/>
          <p:cNvPicPr/>
          <p:nvPr/>
        </p:nvPicPr>
        <p:blipFill>
          <a:blip r:embed="rId3"/>
          <a:stretch/>
        </p:blipFill>
        <p:spPr>
          <a:xfrm>
            <a:off x="95760" y="10235160"/>
            <a:ext cx="10506240" cy="1776240"/>
          </a:xfrm>
          <a:prstGeom prst="rect">
            <a:avLst/>
          </a:prstGeom>
          <a:ln w="12600">
            <a:noFill/>
          </a:ln>
        </p:spPr>
      </p:pic>
      <p:pic>
        <p:nvPicPr>
          <p:cNvPr id="217" name="Captura de Tela 2019-05-07 às 18.09.57.png" descr=""/>
          <p:cNvPicPr/>
          <p:nvPr/>
        </p:nvPicPr>
        <p:blipFill>
          <a:blip r:embed="rId4"/>
          <a:stretch/>
        </p:blipFill>
        <p:spPr>
          <a:xfrm>
            <a:off x="176760" y="7958880"/>
            <a:ext cx="6248880" cy="1378800"/>
          </a:xfrm>
          <a:prstGeom prst="rect">
            <a:avLst/>
          </a:prstGeom>
          <a:ln w="12600">
            <a:noFill/>
          </a:ln>
        </p:spPr>
      </p:pic>
      <p:pic>
        <p:nvPicPr>
          <p:cNvPr id="218" name="Captura de Tela 2019-05-07 às 18.12.55.png" descr=""/>
          <p:cNvPicPr/>
          <p:nvPr/>
        </p:nvPicPr>
        <p:blipFill>
          <a:blip r:embed="rId5"/>
          <a:stretch/>
        </p:blipFill>
        <p:spPr>
          <a:xfrm>
            <a:off x="188640" y="12081600"/>
            <a:ext cx="5824440" cy="15883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MÓDULO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NgModules mais utilizados: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23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224" name="Imagem 2" descr=""/>
          <p:cNvPicPr/>
          <p:nvPr/>
        </p:nvPicPr>
        <p:blipFill>
          <a:blip r:embed="rId2"/>
          <a:stretch/>
        </p:blipFill>
        <p:spPr>
          <a:xfrm>
            <a:off x="826200" y="4165560"/>
            <a:ext cx="20781360" cy="91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MÓDULO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228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826200" y="2996280"/>
            <a:ext cx="9310320" cy="125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Tipos de Funcionalidades do Módulo:</a:t>
            </a:r>
            <a:endParaRPr b="0" lang="pt-BR" sz="3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Arquitetura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Visão Geral da Arquitetura Angular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34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235" name="Imagem" descr=""/>
          <p:cNvPicPr/>
          <p:nvPr/>
        </p:nvPicPr>
        <p:blipFill>
          <a:blip r:embed="rId2"/>
          <a:stretch/>
        </p:blipFill>
        <p:spPr>
          <a:xfrm>
            <a:off x="10333080" y="4431600"/>
            <a:ext cx="13542840" cy="6887160"/>
          </a:xfrm>
          <a:prstGeom prst="rect">
            <a:avLst/>
          </a:prstGeom>
          <a:ln w="12600"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511200" y="5024880"/>
            <a:ext cx="9207360" cy="768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componentes e serviços são simplesmente classes, com </a:t>
            </a:r>
            <a:r>
              <a:rPr b="1" i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decorators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que marcam seu tipo e fornecem </a:t>
            </a:r>
            <a:r>
              <a:rPr b="1" i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metadados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que informam ao Angular como usá-los.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Componentes definem views;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Componentes usam serviços;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Metadados para uma classe componente;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Metadados para uma classe serviço prove informações para o Angular torna-los disponíveis aos componente mediante injeção de dependências;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Template é uma view HTML com diretivas Angular e marcações binding;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À COMPONENTS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826200" y="2996280"/>
            <a:ext cx="5900040" cy="125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Components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41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483120" y="4950000"/>
            <a:ext cx="7340400" cy="534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Cada aplicativo Angular tem pelo menos um componente, o componente raiz que conecta uma hierarquia de componentes ao modelo de objeto de documento da página (DOM)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Cada componente define uma classe que contém dados e lógica do aplicativo e está associada a um modelo HTML que define uma view a ser exibida em um ambiente de destino.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43" name="Imagem" descr=""/>
          <p:cNvPicPr/>
          <p:nvPr/>
        </p:nvPicPr>
        <p:blipFill>
          <a:blip r:embed="rId2"/>
          <a:stretch/>
        </p:blipFill>
        <p:spPr>
          <a:xfrm>
            <a:off x="16354080" y="3230280"/>
            <a:ext cx="7741440" cy="473544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m" descr=""/>
          <p:cNvPicPr/>
          <p:nvPr/>
        </p:nvPicPr>
        <p:blipFill>
          <a:blip r:embed="rId3"/>
          <a:stretch/>
        </p:blipFill>
        <p:spPr>
          <a:xfrm>
            <a:off x="17547480" y="8427960"/>
            <a:ext cx="5354640" cy="4989600"/>
          </a:xfrm>
          <a:prstGeom prst="rect">
            <a:avLst/>
          </a:prstGeom>
          <a:ln w="12600">
            <a:noFill/>
          </a:ln>
        </p:spPr>
      </p:pic>
      <p:pic>
        <p:nvPicPr>
          <p:cNvPr id="245" name="Imagem" descr=""/>
          <p:cNvPicPr/>
          <p:nvPr/>
        </p:nvPicPr>
        <p:blipFill>
          <a:blip r:embed="rId4"/>
          <a:stretch/>
        </p:blipFill>
        <p:spPr>
          <a:xfrm>
            <a:off x="8648640" y="3063600"/>
            <a:ext cx="7085880" cy="5456160"/>
          </a:xfrm>
          <a:prstGeom prst="rect">
            <a:avLst/>
          </a:prstGeom>
          <a:ln w="12600">
            <a:noFill/>
          </a:ln>
        </p:spPr>
      </p:pic>
      <p:pic>
        <p:nvPicPr>
          <p:cNvPr id="246" name="Captura de Tela 2019-05-07 às 16.39.26.png" descr=""/>
          <p:cNvPicPr/>
          <p:nvPr/>
        </p:nvPicPr>
        <p:blipFill>
          <a:blip r:embed="rId5"/>
          <a:stretch/>
        </p:blipFill>
        <p:spPr>
          <a:xfrm>
            <a:off x="8875440" y="9379800"/>
            <a:ext cx="7162560" cy="3803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À COMPONENTS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826200" y="3275640"/>
            <a:ext cx="9371160" cy="125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Metadata dos Components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51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885600" y="4524840"/>
            <a:ext cx="7314840" cy="730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Decorator: @Componet: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Decorators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são funções que modificam as classes JavaScript. Angular define um número de decorators que anexam tipos específicos de metadados a classes, para que o sistema saiba o que essas classes significam e como elas devem funcionar.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decorator @Component ()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identifica a classe imediatamente abaixo dela como um componente e fornece o modelo e os metadados específicos do componente relacionados.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53" name="Captura de Tela 2019-05-08 às 11.34.03.png" descr=""/>
          <p:cNvPicPr/>
          <p:nvPr/>
        </p:nvPicPr>
        <p:blipFill>
          <a:blip r:embed="rId2"/>
          <a:stretch/>
        </p:blipFill>
        <p:spPr>
          <a:xfrm>
            <a:off x="9230400" y="8169120"/>
            <a:ext cx="14301720" cy="4422960"/>
          </a:xfrm>
          <a:prstGeom prst="rect">
            <a:avLst/>
          </a:prstGeom>
          <a:ln w="12600">
            <a:noFill/>
          </a:ln>
        </p:spPr>
      </p:pic>
      <p:sp>
        <p:nvSpPr>
          <p:cNvPr id="254" name="CustomShape 6"/>
          <p:cNvSpPr/>
          <p:nvPr/>
        </p:nvSpPr>
        <p:spPr>
          <a:xfrm>
            <a:off x="9092520" y="5032800"/>
            <a:ext cx="14301720" cy="2235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metadados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de um componente informa ao Angular onde obter os principais blocos de construção de que ele precisa para criar e apresentar o componente e sua visualização. Em particular, ele associa um modelo ao componente, diretamente com o código embutido ou por referência. Juntos, o componente e seu modelo descrevem uma visão.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-474840" y="11050920"/>
            <a:ext cx="660240" cy="3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Imagem" descr=""/>
          <p:cNvPicPr/>
          <p:nvPr/>
        </p:nvPicPr>
        <p:blipFill>
          <a:blip r:embed="rId3"/>
          <a:stretch/>
        </p:blipFill>
        <p:spPr>
          <a:xfrm>
            <a:off x="13265280" y="3459960"/>
            <a:ext cx="4855680" cy="1370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856120" y="460980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Angular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467040" y="6447960"/>
            <a:ext cx="6709320" cy="8200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Desmistificando Angular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129" name="Imagem" descr=""/>
          <p:cNvPicPr/>
          <p:nvPr/>
        </p:nvPicPr>
        <p:blipFill>
          <a:blip r:embed="rId1"/>
          <a:stretch/>
        </p:blipFill>
        <p:spPr>
          <a:xfrm>
            <a:off x="-305640" y="-750240"/>
            <a:ext cx="13715640" cy="13715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À COMPONENTS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826200" y="3275640"/>
            <a:ext cx="9371160" cy="125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Metadata dos Components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61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62" name="CustomShape 5"/>
          <p:cNvSpPr/>
          <p:nvPr/>
        </p:nvSpPr>
        <p:spPr>
          <a:xfrm>
            <a:off x="885600" y="4610880"/>
            <a:ext cx="8055720" cy="713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Opções @Componet: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selector: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Um seletor CSS que diz ao Angular para criar e inserir uma instância desse componente onde quer que encontre a tag correspondente no modelo HTML.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templateUrl: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 endereço relativo que referencia ao arquivo/template HTML do componente.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styleUrl: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 endereço relativo que referencia ao arquivo CSS do componente.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providers: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um vetor de providers para serviços que o componente necessita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63" name="Captura de Tela 2019-05-10 às 08.08.42.png" descr=""/>
          <p:cNvPicPr/>
          <p:nvPr/>
        </p:nvPicPr>
        <p:blipFill>
          <a:blip r:embed="rId2"/>
          <a:stretch/>
        </p:blipFill>
        <p:spPr>
          <a:xfrm>
            <a:off x="10049400" y="5522400"/>
            <a:ext cx="11806200" cy="6711840"/>
          </a:xfrm>
          <a:prstGeom prst="rect">
            <a:avLst/>
          </a:prstGeom>
          <a:ln w="12600">
            <a:noFill/>
          </a:ln>
        </p:spPr>
      </p:pic>
      <p:pic>
        <p:nvPicPr>
          <p:cNvPr id="264" name="Imagem" descr=""/>
          <p:cNvPicPr/>
          <p:nvPr/>
        </p:nvPicPr>
        <p:blipFill>
          <a:blip r:embed="rId3"/>
          <a:stretch/>
        </p:blipFill>
        <p:spPr>
          <a:xfrm>
            <a:off x="13265280" y="3459960"/>
            <a:ext cx="4855680" cy="13708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À COMPONENTS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826200" y="3564360"/>
            <a:ext cx="937116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Template e views: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69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862200" y="4777200"/>
            <a:ext cx="8055720" cy="816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Você define a visão de um componente com seu template complementar. Um template é um formulário do HTML que informa ao Angular como processar o componente;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As views são organizadas hierarquicamente, permitindo que você modifique ou mostre e oculte seções ou páginas inteiras da interface do usuário como uma unidade. O template imediatamente associado a um componente define a exibição do host desse componente.</a:t>
            </a:r>
            <a:endParaRPr b="0" lang="pt-BR" sz="2800" spc="-1" strike="noStrike">
              <a:latin typeface="Arial"/>
            </a:endParaRPr>
          </a:p>
          <a:p>
            <a:pPr marL="4572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 componente também pode definir uma hierarquia de exibição, que contém visualizações incorporadas, hospedadas por outros componentes.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71" name="Imagem" descr=""/>
          <p:cNvPicPr/>
          <p:nvPr/>
        </p:nvPicPr>
        <p:blipFill>
          <a:blip r:embed="rId2"/>
          <a:stretch/>
        </p:blipFill>
        <p:spPr>
          <a:xfrm>
            <a:off x="10506600" y="5014800"/>
            <a:ext cx="8218080" cy="6328080"/>
          </a:xfrm>
          <a:prstGeom prst="rect">
            <a:avLst/>
          </a:prstGeom>
          <a:ln w="12600">
            <a:noFill/>
          </a:ln>
        </p:spPr>
      </p:pic>
      <p:sp>
        <p:nvSpPr>
          <p:cNvPr id="272" name="CustomShape 6"/>
          <p:cNvSpPr/>
          <p:nvPr/>
        </p:nvSpPr>
        <p:spPr>
          <a:xfrm>
            <a:off x="15233760" y="9166320"/>
            <a:ext cx="8498880" cy="279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ts val="5301"/>
              </a:lnSpc>
            </a:pPr>
            <a:r>
              <a:rPr b="0" lang="pt-BR" sz="2700" spc="-1" strike="noStrike">
                <a:solidFill>
                  <a:srgbClr val="424242"/>
                </a:solidFill>
                <a:latin typeface="Arial"/>
                <a:ea typeface="Arial"/>
              </a:rPr>
              <a:t>Uma hierarquia de exibição pode incluir visualizações de componentes no mesmo NgModule, mas também pode (e geralmente inclui) visualizações de componentes definidos em NgModules diferentes.</a:t>
            </a:r>
            <a:endParaRPr b="0" lang="pt-BR" sz="27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Template e component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826200" y="3564360"/>
            <a:ext cx="937116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Template e views: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77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78" name="CustomShape 5"/>
          <p:cNvSpPr/>
          <p:nvPr/>
        </p:nvSpPr>
        <p:spPr>
          <a:xfrm>
            <a:off x="826200" y="5259600"/>
            <a:ext cx="9813240" cy="623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Apresentar dados vinculando controladores dentro dos templates HTML às propriedades dos componentes: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6858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Mostrando as propriedades do componente com interpolação</a:t>
            </a:r>
            <a:endParaRPr b="0" lang="pt-BR" sz="2800" spc="-1" strike="noStrike">
              <a:latin typeface="Arial"/>
            </a:endParaRPr>
          </a:p>
          <a:p>
            <a:pPr marL="6858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Templates: inline e arquivos HTML</a:t>
            </a:r>
            <a:endParaRPr b="0" lang="pt-BR" sz="2800" spc="-1" strike="noStrike">
              <a:latin typeface="Arial"/>
            </a:endParaRPr>
          </a:p>
          <a:p>
            <a:pPr marL="6858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Construtor ou inicialização de variáveis</a:t>
            </a:r>
            <a:endParaRPr b="0" lang="pt-BR" sz="2800" spc="-1" strike="noStrike">
              <a:latin typeface="Arial"/>
            </a:endParaRPr>
          </a:p>
          <a:p>
            <a:pPr marL="6858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28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Mostrando um vetor de propriedades com </a:t>
            </a: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ngFor</a:t>
            </a:r>
            <a:endParaRPr b="0" lang="pt-BR" sz="2800" spc="-1" strike="noStrike">
              <a:latin typeface="Arial"/>
            </a:endParaRPr>
          </a:p>
          <a:p>
            <a:pPr marL="6858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28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  <p:pic>
        <p:nvPicPr>
          <p:cNvPr id="279" name="Captura de Tela 2019-05-23 às 13.41.33.png" descr=""/>
          <p:cNvPicPr/>
          <p:nvPr/>
        </p:nvPicPr>
        <p:blipFill>
          <a:blip r:embed="rId2"/>
          <a:stretch/>
        </p:blipFill>
        <p:spPr>
          <a:xfrm>
            <a:off x="12061800" y="4925160"/>
            <a:ext cx="3606480" cy="1066320"/>
          </a:xfrm>
          <a:prstGeom prst="rect">
            <a:avLst/>
          </a:prstGeom>
          <a:ln w="12600">
            <a:noFill/>
          </a:ln>
        </p:spPr>
      </p:pic>
      <p:pic>
        <p:nvPicPr>
          <p:cNvPr id="280" name="Captura de Tela 2019-05-23 às 13.41.15.png" descr=""/>
          <p:cNvPicPr/>
          <p:nvPr/>
        </p:nvPicPr>
        <p:blipFill>
          <a:blip r:embed="rId3"/>
          <a:stretch/>
        </p:blipFill>
        <p:spPr>
          <a:xfrm>
            <a:off x="11501640" y="6657480"/>
            <a:ext cx="4215960" cy="3428640"/>
          </a:xfrm>
          <a:prstGeom prst="rect">
            <a:avLst/>
          </a:prstGeom>
          <a:ln w="12600">
            <a:noFill/>
          </a:ln>
        </p:spPr>
      </p:pic>
      <p:pic>
        <p:nvPicPr>
          <p:cNvPr id="281" name="Captura de Tela 2019-05-23 às 13.42.00.png" descr=""/>
          <p:cNvPicPr/>
          <p:nvPr/>
        </p:nvPicPr>
        <p:blipFill>
          <a:blip r:embed="rId4"/>
          <a:stretch/>
        </p:blipFill>
        <p:spPr>
          <a:xfrm>
            <a:off x="15345360" y="2883600"/>
            <a:ext cx="5638320" cy="51559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2331800" y="-29160"/>
            <a:ext cx="12081960" cy="1377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2"/>
          <p:cNvSpPr txBox="1"/>
          <p:nvPr/>
        </p:nvSpPr>
        <p:spPr>
          <a:xfrm>
            <a:off x="16459920" y="473976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424242"/>
                </a:solidFill>
                <a:latin typeface="DIN Condensed"/>
                <a:ea typeface="DIN Condensed"/>
              </a:rPr>
              <a:t>Angular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17097120" y="6447960"/>
            <a:ext cx="5330520" cy="8200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Ambiente Angular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285" name="Imagem" descr=""/>
          <p:cNvPicPr/>
          <p:nvPr/>
        </p:nvPicPr>
        <p:blipFill>
          <a:blip r:embed="rId1"/>
          <a:stretch/>
        </p:blipFill>
        <p:spPr>
          <a:xfrm>
            <a:off x="-492840" y="0"/>
            <a:ext cx="13715640" cy="13715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Instalação e configuração do ambiente: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290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213200" y="4959360"/>
            <a:ext cx="5653440" cy="58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1 -  Instalação NodeJS: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92" name="Captura de Tela 2019-05-07 às 15.58.07.png" descr=""/>
          <p:cNvPicPr/>
          <p:nvPr/>
        </p:nvPicPr>
        <p:blipFill>
          <a:blip r:embed="rId2"/>
          <a:stretch/>
        </p:blipFill>
        <p:spPr>
          <a:xfrm>
            <a:off x="8474040" y="4483440"/>
            <a:ext cx="14346720" cy="8584920"/>
          </a:xfrm>
          <a:prstGeom prst="rect">
            <a:avLst/>
          </a:prstGeom>
          <a:ln w="12600">
            <a:noFill/>
          </a:ln>
        </p:spPr>
      </p:pic>
      <p:sp>
        <p:nvSpPr>
          <p:cNvPr id="293" name="CustomShape 6"/>
          <p:cNvSpPr/>
          <p:nvPr/>
        </p:nvSpPr>
        <p:spPr>
          <a:xfrm>
            <a:off x="1615320" y="5760000"/>
            <a:ext cx="4848840" cy="86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ts val="6001"/>
              </a:lnSpc>
            </a:pPr>
            <a:r>
              <a:rPr b="0" lang="pt-BR" sz="39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3"/>
              </a:rPr>
              <a:t>https://nodejs.org/en/</a:t>
            </a:r>
            <a:endParaRPr b="0" lang="pt-BR" sz="3900" spc="-1" strike="noStrike">
              <a:latin typeface="Arial"/>
            </a:endParaRPr>
          </a:p>
        </p:txBody>
      </p:sp>
      <p:pic>
        <p:nvPicPr>
          <p:cNvPr id="294" name="Captura de Tela 2019-05-07 às 16.08.15.png" descr=""/>
          <p:cNvPicPr/>
          <p:nvPr/>
        </p:nvPicPr>
        <p:blipFill>
          <a:blip r:embed="rId4"/>
          <a:stretch/>
        </p:blipFill>
        <p:spPr>
          <a:xfrm>
            <a:off x="1390320" y="7062120"/>
            <a:ext cx="5802840" cy="1481400"/>
          </a:xfrm>
          <a:prstGeom prst="rect">
            <a:avLst/>
          </a:prstGeom>
          <a:ln w="12600">
            <a:noFill/>
          </a:ln>
        </p:spPr>
      </p:pic>
      <p:pic>
        <p:nvPicPr>
          <p:cNvPr id="295" name="Captura de Tela 2019-05-07 às 16.08.27.png" descr=""/>
          <p:cNvPicPr/>
          <p:nvPr/>
        </p:nvPicPr>
        <p:blipFill>
          <a:blip r:embed="rId5"/>
          <a:stretch/>
        </p:blipFill>
        <p:spPr>
          <a:xfrm>
            <a:off x="1463760" y="8936640"/>
            <a:ext cx="4118760" cy="271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Instalação e configuração do ambiente: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300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01" name="Captura de Tela 2019-05-07 às 15.59.43.png" descr=""/>
          <p:cNvPicPr/>
          <p:nvPr/>
        </p:nvPicPr>
        <p:blipFill>
          <a:blip r:embed="rId2"/>
          <a:stretch/>
        </p:blipFill>
        <p:spPr>
          <a:xfrm>
            <a:off x="2297880" y="5842440"/>
            <a:ext cx="6711840" cy="1650960"/>
          </a:xfrm>
          <a:prstGeom prst="rect">
            <a:avLst/>
          </a:prstGeom>
          <a:ln w="12600">
            <a:noFill/>
          </a:ln>
        </p:spPr>
      </p:pic>
      <p:sp>
        <p:nvSpPr>
          <p:cNvPr id="302" name="CustomShape 5"/>
          <p:cNvSpPr/>
          <p:nvPr/>
        </p:nvSpPr>
        <p:spPr>
          <a:xfrm>
            <a:off x="1213200" y="4716720"/>
            <a:ext cx="5653440" cy="107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2 -  Instalar Angular CLI: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1213200" y="7979400"/>
            <a:ext cx="10493280" cy="1075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3 -  Criar um workspace e um aplicativo inicial: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04" name="Captura de Tela 2019-05-07 às 16.05.09.png" descr=""/>
          <p:cNvPicPr/>
          <p:nvPr/>
        </p:nvPicPr>
        <p:blipFill>
          <a:blip r:embed="rId3"/>
          <a:stretch/>
        </p:blipFill>
        <p:spPr>
          <a:xfrm>
            <a:off x="2340720" y="9329040"/>
            <a:ext cx="3625200" cy="1208160"/>
          </a:xfrm>
          <a:prstGeom prst="rect">
            <a:avLst/>
          </a:prstGeom>
          <a:ln w="12600">
            <a:noFill/>
          </a:ln>
        </p:spPr>
      </p:pic>
      <p:sp>
        <p:nvSpPr>
          <p:cNvPr id="305" name="Line 7"/>
          <p:cNvSpPr/>
          <p:nvPr/>
        </p:nvSpPr>
        <p:spPr>
          <a:xfrm flipV="1">
            <a:off x="11556720" y="4507200"/>
            <a:ext cx="0" cy="8020080"/>
          </a:xfrm>
          <a:prstGeom prst="line">
            <a:avLst/>
          </a:prstGeom>
          <a:ln w="1522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8"/>
          <p:cNvSpPr/>
          <p:nvPr/>
        </p:nvSpPr>
        <p:spPr>
          <a:xfrm>
            <a:off x="12642840" y="4792320"/>
            <a:ext cx="10493280" cy="58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4 -  Servir a Aplicação: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307" name="Captura de Tela 2019-05-07 às 16.12.10.png" descr=""/>
          <p:cNvPicPr/>
          <p:nvPr/>
        </p:nvPicPr>
        <p:blipFill>
          <a:blip r:embed="rId4"/>
          <a:stretch/>
        </p:blipFill>
        <p:spPr>
          <a:xfrm>
            <a:off x="13724640" y="5842440"/>
            <a:ext cx="4389120" cy="1743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9"/>
          <p:cNvSpPr/>
          <p:nvPr/>
        </p:nvSpPr>
        <p:spPr>
          <a:xfrm>
            <a:off x="13584960" y="7923240"/>
            <a:ext cx="4668840" cy="68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ts val="4601"/>
              </a:lnSpc>
            </a:pPr>
            <a:r>
              <a:rPr b="0" lang="pt-BR" sz="2660" spc="-1" strike="noStrike" u="sng">
                <a:solidFill>
                  <a:srgbClr val="0000ff"/>
                </a:solidFill>
                <a:uFillTx/>
                <a:latin typeface="Courier New"/>
                <a:ea typeface="Courier New"/>
                <a:hlinkClick r:id="rId5"/>
              </a:rPr>
              <a:t>http</a:t>
            </a:r>
            <a:r>
              <a:rPr b="0" lang="pt-BR" sz="2660" spc="-1" strike="noStrike">
                <a:solidFill>
                  <a:srgbClr val="000000"/>
                </a:solidFill>
                <a:latin typeface="Courier New"/>
                <a:ea typeface="Courier New"/>
              </a:rPr>
              <a:t>://localhost:4200/</a:t>
            </a:r>
            <a:r>
              <a:rPr b="0" lang="pt-BR" sz="266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.</a:t>
            </a:r>
            <a:endParaRPr b="0" lang="pt-BR" sz="2660" spc="-1" strike="noStrike">
              <a:latin typeface="Arial"/>
            </a:endParaRPr>
          </a:p>
        </p:txBody>
      </p:sp>
      <p:pic>
        <p:nvPicPr>
          <p:cNvPr id="309" name="Captura de Tela 2019-05-07 às 16.13.34.png" descr=""/>
          <p:cNvPicPr/>
          <p:nvPr/>
        </p:nvPicPr>
        <p:blipFill>
          <a:blip r:embed="rId6"/>
          <a:srcRect l="4377" t="0" r="0" b="0"/>
          <a:stretch/>
        </p:blipFill>
        <p:spPr>
          <a:xfrm>
            <a:off x="19239480" y="4223160"/>
            <a:ext cx="4068000" cy="4889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Ferramentas de apoio ao desenvolvimento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314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315" name="CustomShape 5"/>
          <p:cNvSpPr/>
          <p:nvPr/>
        </p:nvSpPr>
        <p:spPr>
          <a:xfrm>
            <a:off x="1213200" y="4959720"/>
            <a:ext cx="5653440" cy="58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1 – Extensões VS Code: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1213200" y="8222400"/>
            <a:ext cx="10493280" cy="58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2 -  Depurador Google Chrome: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7" name="CustomShape 7"/>
          <p:cNvSpPr/>
          <p:nvPr/>
        </p:nvSpPr>
        <p:spPr>
          <a:xfrm>
            <a:off x="2556000" y="5781600"/>
            <a:ext cx="3693240" cy="238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Angular Console</a:t>
            </a:r>
            <a:endParaRPr b="0" lang="pt-BR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npm Intellisense</a:t>
            </a:r>
            <a:endParaRPr b="0" lang="pt-BR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npm VS Code</a:t>
            </a:r>
            <a:endParaRPr b="0" lang="pt-BR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vscode-icons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318" name="CustomShape 8"/>
          <p:cNvSpPr/>
          <p:nvPr/>
        </p:nvSpPr>
        <p:spPr>
          <a:xfrm>
            <a:off x="2606400" y="8997480"/>
            <a:ext cx="192528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Augury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19" name="CustomShape 9"/>
          <p:cNvSpPr/>
          <p:nvPr/>
        </p:nvSpPr>
        <p:spPr>
          <a:xfrm>
            <a:off x="1213200" y="10085040"/>
            <a:ext cx="10493280" cy="58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3 -  Versionamento: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2595240" y="10860120"/>
            <a:ext cx="198792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marL="457200" indent="-456840">
              <a:lnSpc>
                <a:spcPct val="100000"/>
              </a:lnSpc>
              <a:buClr>
                <a:srgbClr val="383838"/>
              </a:buClr>
              <a:buFont typeface="StarSymbol"/>
              <a:buChar char="-"/>
            </a:pPr>
            <a:r>
              <a:rPr b="0" lang="pt-BR" sz="3000" spc="-1" strike="noStrike">
                <a:solidFill>
                  <a:srgbClr val="383838"/>
                </a:solidFill>
                <a:latin typeface="Avenir Next Medium"/>
                <a:ea typeface="Avenir Next Medium"/>
              </a:rPr>
              <a:t>GitLens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Editar seu primeiro componente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325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26" name="Captura de Tela 2019-05-07 às 16.15.38.png" descr=""/>
          <p:cNvPicPr/>
          <p:nvPr/>
        </p:nvPicPr>
        <p:blipFill>
          <a:blip r:embed="rId2"/>
          <a:stretch/>
        </p:blipFill>
        <p:spPr>
          <a:xfrm>
            <a:off x="8268840" y="5344200"/>
            <a:ext cx="16122960" cy="5668920"/>
          </a:xfrm>
          <a:prstGeom prst="rect">
            <a:avLst/>
          </a:prstGeom>
          <a:ln w="12600">
            <a:noFill/>
          </a:ln>
        </p:spPr>
      </p:pic>
      <p:sp>
        <p:nvSpPr>
          <p:cNvPr id="327" name="CustomShape 5"/>
          <p:cNvSpPr/>
          <p:nvPr/>
        </p:nvSpPr>
        <p:spPr>
          <a:xfrm>
            <a:off x="468360" y="5446800"/>
            <a:ext cx="7268400" cy="192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3399"/>
              </a:spcBef>
            </a:pP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 componente Angular é o bloco fundamental de construção da aplicação Angular. Um componente é composto pelos seguintes arquivos: 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28" name="Captura de Tela 2019-05-07 às 16.39.26.png" descr=""/>
          <p:cNvPicPr/>
          <p:nvPr/>
        </p:nvPicPr>
        <p:blipFill>
          <a:blip r:embed="rId3"/>
          <a:stretch/>
        </p:blipFill>
        <p:spPr>
          <a:xfrm>
            <a:off x="521280" y="7858440"/>
            <a:ext cx="7162560" cy="3803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Editar seu primeiro componente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333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334" name="CustomShape 5"/>
          <p:cNvSpPr/>
          <p:nvPr/>
        </p:nvSpPr>
        <p:spPr>
          <a:xfrm>
            <a:off x="519120" y="4955760"/>
            <a:ext cx="72684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3399"/>
              </a:spcBef>
            </a:pP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Editar o arquivo app.component.css: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35" name="Captura de Tela 2019-05-07 às 16.43.39.png" descr=""/>
          <p:cNvPicPr/>
          <p:nvPr/>
        </p:nvPicPr>
        <p:blipFill>
          <a:blip r:embed="rId2"/>
          <a:stretch/>
        </p:blipFill>
        <p:spPr>
          <a:xfrm>
            <a:off x="7930440" y="5180040"/>
            <a:ext cx="15903360" cy="4180680"/>
          </a:xfrm>
          <a:prstGeom prst="rect">
            <a:avLst/>
          </a:prstGeom>
          <a:ln w="12600">
            <a:noFill/>
          </a:ln>
        </p:spPr>
      </p:pic>
      <p:pic>
        <p:nvPicPr>
          <p:cNvPr id="336" name="Captura de Tela 2019-05-07 às 16.39.26.png" descr=""/>
          <p:cNvPicPr/>
          <p:nvPr/>
        </p:nvPicPr>
        <p:blipFill>
          <a:blip r:embed="rId3"/>
          <a:stretch/>
        </p:blipFill>
        <p:spPr>
          <a:xfrm>
            <a:off x="572040" y="5842440"/>
            <a:ext cx="6291360" cy="3341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2331800" y="-29160"/>
            <a:ext cx="12081960" cy="1377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Shape 2"/>
          <p:cNvSpPr txBox="1"/>
          <p:nvPr/>
        </p:nvSpPr>
        <p:spPr>
          <a:xfrm>
            <a:off x="16459920" y="473976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424242"/>
                </a:solidFill>
                <a:latin typeface="DIN Condensed"/>
                <a:ea typeface="DIN Condensed"/>
              </a:rPr>
              <a:t>Angular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17097120" y="6368040"/>
            <a:ext cx="6709320" cy="979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Observables &amp; RxJS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40" name="Imagem" descr=""/>
          <p:cNvPicPr/>
          <p:nvPr/>
        </p:nvPicPr>
        <p:blipFill>
          <a:blip r:embed="rId1"/>
          <a:stretch/>
        </p:blipFill>
        <p:spPr>
          <a:xfrm>
            <a:off x="-492840" y="0"/>
            <a:ext cx="13715640" cy="13715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89040" y="-29160"/>
            <a:ext cx="12924720" cy="1377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13109400" y="443556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424242"/>
                </a:solidFill>
                <a:latin typeface="DIN Condensed"/>
                <a:ea typeface="DIN Condensed"/>
              </a:rPr>
              <a:t>Aplicação web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7497080" y="6638400"/>
            <a:ext cx="6709320" cy="8200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Desmistificando App WEB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133" name="Imagem" descr=""/>
          <p:cNvPicPr/>
          <p:nvPr/>
        </p:nvPicPr>
        <p:blipFill>
          <a:blip r:embed="rId1"/>
          <a:stretch/>
        </p:blipFill>
        <p:spPr>
          <a:xfrm>
            <a:off x="1950480" y="3108960"/>
            <a:ext cx="7124040" cy="71240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Instalação e configuração do ambiente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Editar seu primeiro componente Angular:</a:t>
            </a:r>
            <a:endParaRPr b="0" lang="pt-BR" sz="3800" spc="-1" strike="noStrike">
              <a:latin typeface="Arial"/>
            </a:endParaRPr>
          </a:p>
        </p:txBody>
      </p:sp>
      <p:pic>
        <p:nvPicPr>
          <p:cNvPr id="345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468360" y="4460040"/>
            <a:ext cx="9198000" cy="692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3399"/>
              </a:spcBef>
            </a:pP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observáveis ​​fornecem suporte para a envio de mensagens entre partes de seu aplicativo. Eles são usados ​​com frequência no Angular e é a técnica recomendada para tratamento de eventos, programação assíncrona e tratamento de vários valores.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399"/>
              </a:spcBef>
            </a:pP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 padrão de observador é um padrão de design de software no qual um objeto, denominado 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subject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, mantém uma lista de seus dependentes, chamados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observables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, e os notifica automaticamente sobre mudanças de estado. Esse padrão é semelhante (mas não idêntico) ao padrão de design 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publish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/ 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subscribe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.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11021760" y="4440960"/>
            <a:ext cx="9198000" cy="329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just">
              <a:lnSpc>
                <a:spcPct val="100000"/>
              </a:lnSpc>
              <a:spcBef>
                <a:spcPts val="3399"/>
              </a:spcBef>
            </a:pP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observables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​​são declarativos, ou seja, você define uma função para publicar valores, mas ela não é executada até que um consumidor a </a:t>
            </a:r>
            <a:r>
              <a:rPr b="1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subscribe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. O consumidor inscrito então recebe notificações até que a função seja concluída ou até que ele cancele a inscrição.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2301920" y="0"/>
            <a:ext cx="12081960" cy="1377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2"/>
          <p:cNvSpPr txBox="1"/>
          <p:nvPr/>
        </p:nvSpPr>
        <p:spPr>
          <a:xfrm>
            <a:off x="13649760" y="470412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424242"/>
                </a:solidFill>
                <a:latin typeface="DIN Condensed"/>
                <a:ea typeface="DIN Condensed"/>
              </a:rPr>
              <a:t>Laboratório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7097120" y="6368040"/>
            <a:ext cx="5330520" cy="979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Angular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51" name="Imagem 3" descr=""/>
          <p:cNvPicPr/>
          <p:nvPr/>
        </p:nvPicPr>
        <p:blipFill>
          <a:blip r:embed="rId1"/>
          <a:stretch/>
        </p:blipFill>
        <p:spPr>
          <a:xfrm>
            <a:off x="902880" y="5322960"/>
            <a:ext cx="10065600" cy="5032440"/>
          </a:xfrm>
          <a:prstGeom prst="rect">
            <a:avLst/>
          </a:prstGeom>
          <a:ln>
            <a:noFill/>
          </a:ln>
        </p:spPr>
      </p:pic>
      <p:pic>
        <p:nvPicPr>
          <p:cNvPr id="352" name="Imagem 4" descr=""/>
          <p:cNvPicPr/>
          <p:nvPr/>
        </p:nvPicPr>
        <p:blipFill>
          <a:blip r:embed="rId2"/>
          <a:stretch/>
        </p:blipFill>
        <p:spPr>
          <a:xfrm>
            <a:off x="4451760" y="2308680"/>
            <a:ext cx="3692520" cy="369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62120" y="317880"/>
            <a:ext cx="20954520" cy="545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laboratório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Criando a aplicação angular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56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57" name="Imagem 9" descr=""/>
          <p:cNvPicPr/>
          <p:nvPr/>
        </p:nvPicPr>
        <p:blipFill>
          <a:blip r:embed="rId2"/>
          <a:stretch/>
        </p:blipFill>
        <p:spPr>
          <a:xfrm>
            <a:off x="19842120" y="8636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358" name="Imagem 2" descr=""/>
          <p:cNvPicPr/>
          <p:nvPr/>
        </p:nvPicPr>
        <p:blipFill>
          <a:blip r:embed="rId3"/>
          <a:stretch/>
        </p:blipFill>
        <p:spPr>
          <a:xfrm>
            <a:off x="762120" y="3833280"/>
            <a:ext cx="8207280" cy="653400"/>
          </a:xfrm>
          <a:prstGeom prst="rect">
            <a:avLst/>
          </a:prstGeom>
          <a:ln>
            <a:noFill/>
          </a:ln>
        </p:spPr>
      </p:pic>
      <p:pic>
        <p:nvPicPr>
          <p:cNvPr id="359" name="Imagem 4" descr=""/>
          <p:cNvPicPr/>
          <p:nvPr/>
        </p:nvPicPr>
        <p:blipFill>
          <a:blip r:embed="rId4"/>
          <a:stretch/>
        </p:blipFill>
        <p:spPr>
          <a:xfrm>
            <a:off x="762120" y="4959360"/>
            <a:ext cx="13525560" cy="8182080"/>
          </a:xfrm>
          <a:prstGeom prst="rect">
            <a:avLst/>
          </a:prstGeom>
          <a:ln>
            <a:noFill/>
          </a:ln>
        </p:spPr>
      </p:pic>
      <p:sp>
        <p:nvSpPr>
          <p:cNvPr id="360" name="Line 4"/>
          <p:cNvSpPr/>
          <p:nvPr/>
        </p:nvSpPr>
        <p:spPr>
          <a:xfrm>
            <a:off x="1233360" y="5358600"/>
            <a:ext cx="8803440" cy="360"/>
          </a:xfrm>
          <a:prstGeom prst="line">
            <a:avLst/>
          </a:prstGeom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5"/>
          <p:cNvSpPr/>
          <p:nvPr/>
        </p:nvSpPr>
        <p:spPr>
          <a:xfrm>
            <a:off x="1300680" y="5787360"/>
            <a:ext cx="10891080" cy="360"/>
          </a:xfrm>
          <a:prstGeom prst="line">
            <a:avLst/>
          </a:prstGeom>
          <a:ln w="572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Imagem 10" descr=""/>
          <p:cNvPicPr/>
          <p:nvPr/>
        </p:nvPicPr>
        <p:blipFill>
          <a:blip r:embed="rId5"/>
          <a:stretch/>
        </p:blipFill>
        <p:spPr>
          <a:xfrm>
            <a:off x="17098920" y="3505320"/>
            <a:ext cx="3931920" cy="96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62120" y="317880"/>
            <a:ext cx="20954520" cy="545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laboratório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Espaço de trabalho e estrutura de arquivos do projeto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66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67" name="Imagem 9" descr=""/>
          <p:cNvPicPr/>
          <p:nvPr/>
        </p:nvPicPr>
        <p:blipFill>
          <a:blip r:embed="rId2"/>
          <a:stretch/>
        </p:blipFill>
        <p:spPr>
          <a:xfrm>
            <a:off x="19842120" y="8636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368" name="Imagem 10" descr=""/>
          <p:cNvPicPr/>
          <p:nvPr/>
        </p:nvPicPr>
        <p:blipFill>
          <a:blip r:embed="rId3"/>
          <a:stretch/>
        </p:blipFill>
        <p:spPr>
          <a:xfrm>
            <a:off x="1086120" y="3240000"/>
            <a:ext cx="3931920" cy="9612000"/>
          </a:xfrm>
          <a:prstGeom prst="rect">
            <a:avLst/>
          </a:prstGeom>
          <a:ln>
            <a:noFill/>
          </a:ln>
        </p:spPr>
      </p:pic>
      <p:graphicFrame>
        <p:nvGraphicFramePr>
          <p:cNvPr id="369" name="Table 4"/>
          <p:cNvGraphicFramePr/>
          <p:nvPr/>
        </p:nvGraphicFramePr>
        <p:xfrm>
          <a:off x="5871600" y="3354840"/>
          <a:ext cx="16255800" cy="7696080"/>
        </p:xfrm>
        <a:graphic>
          <a:graphicData uri="http://schemas.openxmlformats.org/drawingml/2006/table">
            <a:tbl>
              <a:tblPr/>
              <a:tblGrid>
                <a:gridCol w="8397000"/>
                <a:gridCol w="7858800"/>
              </a:tblGrid>
              <a:tr h="50112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1" lang="pt-BR" sz="28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Arquivos de Configuração do Workspace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solidFill>
                      <a:srgbClr val="34a5da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1" lang="pt-BR" sz="36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Descrição</a:t>
                      </a:r>
                      <a:endParaRPr b="0" lang="pt-BR" sz="36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solidFill>
                      <a:srgbClr val="34a5da"/>
                    </a:solidFill>
                  </a:tcPr>
                </a:tc>
              </a:tr>
              <a:tr h="363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.editorconfig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Configuração para os editores de código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.gitignore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Especifica arquivos não rastreados intencionalmente que o Git deve ignorar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README.md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Documentação introdutória para o aplicativo raiz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1722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angular.json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Padrões de configuração do CLI para todos os projetos dentro do workspace, incluindo opções de configuração para ferramentas de compilação, exibição e teste que a CLI usa, como TSLint, Karma e Transferidor. Para detalhes, consulte Configuração do espaço de trabalho angular.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9072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package.json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Configura as dependências do pacote npm que estão disponíveis para todos os projetos no espaço de trabalho. 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Package-lock.json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Fornece informações de versão para todos os pacotes instalados no node_modules pelo cliente npm. 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src/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Raíz dos arquivos fontes do projeto do aplicativo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9072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node_modules/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Fornece pacotes npm para todo o workspace. As dependências node_modules em todo o workspace são visíveis para todos os projetos.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tsconfig.json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Arquivo padrão para configuração do TypeScript para projetos dentro workspace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tslint.json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Arquivo padrão para configuração do TSLint para projetos dentro do workspace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62120" y="317880"/>
            <a:ext cx="20954520" cy="545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laboratório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Espaço de trabalho e estrutura de arquivos do projeto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73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74" name="Imagem 9" descr=""/>
          <p:cNvPicPr/>
          <p:nvPr/>
        </p:nvPicPr>
        <p:blipFill>
          <a:blip r:embed="rId2"/>
          <a:stretch/>
        </p:blipFill>
        <p:spPr>
          <a:xfrm>
            <a:off x="19842120" y="8636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375" name="Imagem 10" descr=""/>
          <p:cNvPicPr/>
          <p:nvPr/>
        </p:nvPicPr>
        <p:blipFill>
          <a:blip r:embed="rId3"/>
          <a:stretch/>
        </p:blipFill>
        <p:spPr>
          <a:xfrm>
            <a:off x="1086120" y="3240000"/>
            <a:ext cx="3931920" cy="9612000"/>
          </a:xfrm>
          <a:prstGeom prst="rect">
            <a:avLst/>
          </a:prstGeom>
          <a:ln>
            <a:noFill/>
          </a:ln>
        </p:spPr>
      </p:pic>
      <p:graphicFrame>
        <p:nvGraphicFramePr>
          <p:cNvPr id="376" name="Table 4"/>
          <p:cNvGraphicFramePr/>
          <p:nvPr/>
        </p:nvGraphicFramePr>
        <p:xfrm>
          <a:off x="5871600" y="3354840"/>
          <a:ext cx="16255800" cy="6996240"/>
        </p:xfrm>
        <a:graphic>
          <a:graphicData uri="http://schemas.openxmlformats.org/drawingml/2006/table">
            <a:tbl>
              <a:tblPr/>
              <a:tblGrid>
                <a:gridCol w="8397000"/>
                <a:gridCol w="7858800"/>
              </a:tblGrid>
              <a:tr h="50112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1" lang="pt-BR" sz="28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Arquivos de Configuração do Workspace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solidFill>
                      <a:srgbClr val="34a5da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1" lang="pt-BR" sz="36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Descrição</a:t>
                      </a:r>
                      <a:endParaRPr b="0" lang="pt-BR" sz="36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solidFill>
                      <a:srgbClr val="34a5da"/>
                    </a:solidFill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app/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Contém os arquivos de componentes nos quais a lógica e os dados do aplicativo estão definidos.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assets/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Contém arquivos de imagem e outros ativos a serem copiados como estão quando você cria seu aplicativo.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environments/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Contém opções de configuração de compilação para ambientes de destino específicos.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favicon.icon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Um ícone a ser usado para este aplicativo na barra de favoritos.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1722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index.html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É SPA. A página HTML principal que é exibida quando alguém visita seu site. A CLI adiciona automaticamente todos os arquivos JavaScript e CSS ao criar seu aplicativo; portanto, você normalmente não precisa adicionar nenhuma tag &lt;script&gt; ou &lt;link&gt; aqui manualmente.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11790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main.ts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O ponto principal de entrada para o seu aplicativo. Compila o aplicativo com o compilador JIT e inicializa o módulo raiz do aplicativo (AppModule) para executar no navegador.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polyfills.tx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Fornece scripts de polyfill para suporte ao navegador.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styles.css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Arquivo CSS que fornece estilos para um projeto.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  <a:tr h="635400">
                <a:tc>
                  <a:txBody>
                    <a:bodyPr anchor="ctr"/>
                    <a:p>
                      <a:pPr algn="ctr"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test.ts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80000"/>
                        </a:lnSpc>
                      </a:pPr>
                      <a:r>
                        <a:rPr b="0" lang="pt-BR" sz="2400" spc="-1" strike="noStrike">
                          <a:solidFill>
                            <a:srgbClr val="222222"/>
                          </a:solidFill>
                          <a:latin typeface="Arial"/>
                          <a:ea typeface="DIN Condensed"/>
                        </a:rPr>
                        <a:t>Lista arquivos CSS que fornecem estilos para um projeto.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2ea2d9"/>
                      </a:solidFill>
                    </a:lnL>
                    <a:lnR w="9360">
                      <a:solidFill>
                        <a:srgbClr val="2ea2d9"/>
                      </a:solidFill>
                    </a:lnR>
                    <a:lnT w="9360">
                      <a:solidFill>
                        <a:srgbClr val="2ea2d9"/>
                      </a:solidFill>
                    </a:lnT>
                    <a:lnB w="9360">
                      <a:solidFill>
                        <a:srgbClr val="2ea2d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2120" y="317880"/>
            <a:ext cx="20954520" cy="5454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laboratório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Criando os componentes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380" name="Imagem" descr=""/>
          <p:cNvPicPr/>
          <p:nvPr/>
        </p:nvPicPr>
        <p:blipFill>
          <a:blip r:embed="rId1"/>
          <a:stretch/>
        </p:blipFill>
        <p:spPr>
          <a:xfrm>
            <a:off x="21608280" y="-200880"/>
            <a:ext cx="2715120" cy="2715120"/>
          </a:xfrm>
          <a:prstGeom prst="rect">
            <a:avLst/>
          </a:prstGeom>
          <a:ln w="12600">
            <a:noFill/>
          </a:ln>
        </p:spPr>
      </p:pic>
      <p:pic>
        <p:nvPicPr>
          <p:cNvPr id="381" name="Imagem 9" descr=""/>
          <p:cNvPicPr/>
          <p:nvPr/>
        </p:nvPicPr>
        <p:blipFill>
          <a:blip r:embed="rId2"/>
          <a:stretch/>
        </p:blipFill>
        <p:spPr>
          <a:xfrm>
            <a:off x="19842120" y="8636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A APLICAÇÃO WEB 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Como a aplicação WEB trabalha: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33960" y="5074920"/>
            <a:ext cx="14520600" cy="35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34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Qualquer aplicação web opera sobre o protocolo HTTP.</a:t>
            </a:r>
            <a:endParaRPr b="0" lang="pt-BR" sz="3400" spc="-1" strike="noStrike">
              <a:latin typeface="Arial"/>
            </a:endParaRPr>
          </a:p>
          <a:p>
            <a:pPr lvl="6" marL="16002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Classificam-se em dois tipos: HTTP e HTTPS</a:t>
            </a:r>
            <a:endParaRPr b="0" lang="pt-BR" sz="3200" spc="-1" strike="noStrike">
              <a:latin typeface="Arial"/>
            </a:endParaRPr>
          </a:p>
          <a:p>
            <a:pPr lvl="6" marL="16002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Padrão de operação: Requisição-resposta</a:t>
            </a:r>
            <a:endParaRPr b="0" lang="pt-BR" sz="3200" spc="-1" strike="noStrike">
              <a:latin typeface="Arial"/>
            </a:endParaRPr>
          </a:p>
          <a:p>
            <a:pPr lvl="6" marL="16002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HTTP é stateless - não armazena o estado das requisições anteriores</a:t>
            </a:r>
            <a:endParaRPr b="0" lang="pt-BR" sz="3200" spc="-1" strike="noStrike">
              <a:latin typeface="Arial"/>
            </a:endParaRPr>
          </a:p>
          <a:p>
            <a:pPr lvl="6" marL="16002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Estilo de programação: RPC ou REST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9" name="Captura de Tela 2019-04-22 às 11.25.57.png" descr=""/>
          <p:cNvPicPr/>
          <p:nvPr/>
        </p:nvPicPr>
        <p:blipFill>
          <a:blip r:embed="rId1"/>
          <a:stretch/>
        </p:blipFill>
        <p:spPr>
          <a:xfrm>
            <a:off x="10204200" y="7614360"/>
            <a:ext cx="13540680" cy="5399640"/>
          </a:xfrm>
          <a:prstGeom prst="rect">
            <a:avLst/>
          </a:prstGeom>
          <a:ln w="12600">
            <a:noFill/>
          </a:ln>
        </p:spPr>
      </p:pic>
      <p:pic>
        <p:nvPicPr>
          <p:cNvPr id="140" name="Imagem" descr=""/>
          <p:cNvPicPr/>
          <p:nvPr/>
        </p:nvPicPr>
        <p:blipFill>
          <a:blip r:embed="rId2"/>
          <a:stretch/>
        </p:blipFill>
        <p:spPr>
          <a:xfrm>
            <a:off x="22285080" y="954000"/>
            <a:ext cx="1724040" cy="17240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A APLICAÇÃO WEB 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26200" y="290412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Métodos HTTP:</a:t>
            </a:r>
            <a:endParaRPr b="0" lang="pt-BR" sz="3800" spc="-1" strike="noStrike">
              <a:latin typeface="Arial"/>
            </a:endParaRPr>
          </a:p>
        </p:txBody>
      </p:sp>
      <p:graphicFrame>
        <p:nvGraphicFramePr>
          <p:cNvPr id="145" name="Table 5"/>
          <p:cNvGraphicFramePr/>
          <p:nvPr/>
        </p:nvGraphicFramePr>
        <p:xfrm>
          <a:off x="976680" y="3873960"/>
          <a:ext cx="22497840" cy="9027360"/>
        </p:xfrm>
        <a:graphic>
          <a:graphicData uri="http://schemas.openxmlformats.org/drawingml/2006/table">
            <a:tbl>
              <a:tblPr/>
              <a:tblGrid>
                <a:gridCol w="5042880"/>
                <a:gridCol w="17454960"/>
              </a:tblGrid>
              <a:tr h="8506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3400" spc="-1" strike="noStrike">
                          <a:solidFill>
                            <a:srgbClr val="ffffff"/>
                          </a:solidFill>
                          <a:latin typeface="DIN Condensed"/>
                          <a:ea typeface="DIN Condensed"/>
                        </a:rPr>
                        <a:t>MÉTODO</a:t>
                      </a:r>
                      <a:endParaRPr b="0" lang="pt-BR" sz="34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22222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22222"/>
                      </a:solidFill>
                    </a:lnT>
                    <a:lnB w="25200">
                      <a:solidFill>
                        <a:srgbClr val="222222"/>
                      </a:solidFill>
                    </a:lnB>
                    <a:solidFill>
                      <a:srgbClr val="0f2c75"/>
                    </a:solidFill>
                  </a:tcPr>
                </a:tc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3400" spc="-1" strike="noStrike">
                          <a:solidFill>
                            <a:srgbClr val="ffffff"/>
                          </a:solidFill>
                          <a:latin typeface="DIN Condensed"/>
                          <a:ea typeface="DIN Condensed"/>
                        </a:rPr>
                        <a:t>DESCRIÇÃO</a:t>
                      </a:r>
                      <a:endParaRPr b="0" lang="pt-BR" sz="34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22222"/>
                      </a:solidFill>
                    </a:lnR>
                    <a:lnT w="25200">
                      <a:solidFill>
                        <a:srgbClr val="222222"/>
                      </a:solidFill>
                    </a:lnT>
                    <a:lnB w="25200">
                      <a:solidFill>
                        <a:srgbClr val="222222"/>
                      </a:solidFill>
                    </a:lnB>
                    <a:solidFill>
                      <a:srgbClr val="0f2c75"/>
                    </a:solidFill>
                  </a:tcPr>
                </a:tc>
              </a:tr>
              <a:tr h="973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GET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22222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 GET solicita um recurso específico. Requisições utilizando o método GET devem retornar apenas dados. Somente recuperam dados do servidor.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22222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</a:tr>
              <a:tr h="973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HEAD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HEAD solicita uma resposta de forma idêntica ao método GET, porém sem conter o corpo da resposta.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5f6568"/>
                      </a:solidFill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973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POST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000000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POST é utilizado para submeter um formulário a um recurso específico, frequentemente causando uma mudança no estado do recurso ou efeitos colaterais no servidor.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5f6568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</a:tr>
              <a:tr h="973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DELETE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DELETE remove um recurso específico.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973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PUT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PUT substitui todas as atuais representações do recurso de destino pela carga de dados da requisição.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</a:tr>
              <a:tr h="95508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OPTIONS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OPTIONS é usado para descrever as opções de comunicação com o recurso de destino.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65160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CONNECT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CONNECT estabelece um túnel para o servidor identificado pelo recurso de destino.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</a:tr>
              <a:tr h="65160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Avenir Next Demi Bold"/>
                          <a:ea typeface="Avenir Next Demi Bold"/>
                        </a:rPr>
                        <a:t>PATCH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 PATCH é utilizado para aplicar modificações parciais em um recurso.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1053000">
                <a:tc>
                  <a:txBody>
                    <a:bodyPr lIns="50760" rIns="507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TRACE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000000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222222"/>
                          </a:solidFill>
                          <a:latin typeface="DIN Condensed"/>
                          <a:ea typeface="DIN Condensed"/>
                        </a:rPr>
                        <a:t>O método TRACE executa um teste de chamada loop-back junto com o caminho para o recurso de destino.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marL="50760" marR="50760">
                    <a:lnL w="25200">
                      <a:solidFill>
                        <a:srgbClr val="212121"/>
                      </a:solidFill>
                    </a:lnL>
                    <a:lnR w="25200">
                      <a:solidFill>
                        <a:srgbClr val="212121"/>
                      </a:solidFill>
                    </a:lnR>
                    <a:lnT w="25200">
                      <a:solidFill>
                        <a:srgbClr val="212121"/>
                      </a:solidFill>
                    </a:lnT>
                    <a:lnB w="25200">
                      <a:solidFill>
                        <a:srgbClr val="212121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6" name="Imagem" descr=""/>
          <p:cNvPicPr/>
          <p:nvPr/>
        </p:nvPicPr>
        <p:blipFill>
          <a:blip r:embed="rId1"/>
          <a:stretch/>
        </p:blipFill>
        <p:spPr>
          <a:xfrm>
            <a:off x="22285080" y="954000"/>
            <a:ext cx="1724040" cy="17240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A APLICAÇÃO WEB 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Método GET: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10560" y="4237200"/>
            <a:ext cx="9476280" cy="376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GET: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é usado para para obter um recurso do servidor: dados, arquivos, imagens, áudios, vídeos dentre outros.</a:t>
            </a:r>
            <a:endParaRPr b="0" lang="pt-BR" sz="3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Passa parâmetros por URL e são visíveis ao usuário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Exemplo: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parâmetro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tech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e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db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com os respectivos valores: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mvc6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e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sql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52" name="Captura de Tela 2019-04-23 às 08.36.52.png" descr=""/>
          <p:cNvPicPr/>
          <p:nvPr/>
        </p:nvPicPr>
        <p:blipFill>
          <a:blip r:embed="rId1"/>
          <a:stretch/>
        </p:blipFill>
        <p:spPr>
          <a:xfrm>
            <a:off x="10067040" y="4347000"/>
            <a:ext cx="13269600" cy="6505200"/>
          </a:xfrm>
          <a:prstGeom prst="rect">
            <a:avLst/>
          </a:prstGeom>
          <a:ln w="12600">
            <a:noFill/>
          </a:ln>
        </p:spPr>
      </p:pic>
      <p:sp>
        <p:nvSpPr>
          <p:cNvPr id="153" name="CustomShape 6"/>
          <p:cNvSpPr/>
          <p:nvPr/>
        </p:nvSpPr>
        <p:spPr>
          <a:xfrm>
            <a:off x="1199520" y="8541720"/>
            <a:ext cx="8752680" cy="83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ts val="5800"/>
              </a:lnSpc>
            </a:pPr>
            <a:r>
              <a:rPr b="0" lang="pt-BR" sz="3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https://yourwebsite.com/?tech=mvc6&amp;db=sql</a:t>
            </a:r>
            <a:r>
              <a:rPr b="0" lang="pt-BR" sz="3400" spc="-1" strike="noStrike">
                <a:solidFill>
                  <a:srgbClr val="3c3c3b"/>
                </a:solidFill>
                <a:latin typeface="Arial"/>
                <a:ea typeface="Arial"/>
              </a:rPr>
              <a:t>.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54" name="Line 7"/>
          <p:cNvSpPr/>
          <p:nvPr/>
        </p:nvSpPr>
        <p:spPr>
          <a:xfrm flipV="1">
            <a:off x="7261920" y="9274320"/>
            <a:ext cx="0" cy="622440"/>
          </a:xfrm>
          <a:prstGeom prst="line">
            <a:avLst/>
          </a:prstGeom>
          <a:ln w="101520">
            <a:solidFill>
              <a:srgbClr val="ff26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8"/>
          <p:cNvSpPr/>
          <p:nvPr/>
        </p:nvSpPr>
        <p:spPr>
          <a:xfrm flipV="1">
            <a:off x="9114840" y="9299880"/>
            <a:ext cx="0" cy="622080"/>
          </a:xfrm>
          <a:prstGeom prst="line">
            <a:avLst/>
          </a:prstGeom>
          <a:ln w="101520">
            <a:solidFill>
              <a:srgbClr val="ff26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6918120" y="10191240"/>
            <a:ext cx="258840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000" spc="-1" strike="noStrike">
                <a:solidFill>
                  <a:srgbClr val="424242"/>
                </a:solidFill>
                <a:latin typeface="Avenir Next"/>
                <a:ea typeface="Avenir Next"/>
              </a:rPr>
              <a:t>Parâmetros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711360" y="11665080"/>
            <a:ext cx="623376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3000" spc="-1" strike="noStrike">
                <a:solidFill>
                  <a:srgbClr val="424242"/>
                </a:solidFill>
                <a:latin typeface="Avenir Next"/>
                <a:ea typeface="Avenir Next"/>
              </a:rPr>
              <a:t>Observações:</a:t>
            </a:r>
            <a:r>
              <a:rPr b="0" lang="pt-BR" sz="30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não é relevante 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58" name="Imagem" descr=""/>
          <p:cNvPicPr/>
          <p:nvPr/>
        </p:nvPicPr>
        <p:blipFill>
          <a:blip r:embed="rId3"/>
          <a:stretch/>
        </p:blipFill>
        <p:spPr>
          <a:xfrm>
            <a:off x="22285080" y="954000"/>
            <a:ext cx="1724040" cy="1724040"/>
          </a:xfrm>
          <a:prstGeom prst="rect">
            <a:avLst/>
          </a:prstGeom>
          <a:ln w="12600">
            <a:noFill/>
          </a:ln>
        </p:spPr>
      </p:pic>
      <p:sp>
        <p:nvSpPr>
          <p:cNvPr id="159" name="Line 11"/>
          <p:cNvSpPr/>
          <p:nvPr/>
        </p:nvSpPr>
        <p:spPr>
          <a:xfrm>
            <a:off x="6118200" y="9226440"/>
            <a:ext cx="2044800" cy="0"/>
          </a:xfrm>
          <a:prstGeom prst="line">
            <a:avLst/>
          </a:prstGeom>
          <a:ln w="127080">
            <a:solidFill>
              <a:srgbClr val="ff26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2"/>
          <p:cNvSpPr/>
          <p:nvPr/>
        </p:nvSpPr>
        <p:spPr>
          <a:xfrm>
            <a:off x="8443800" y="9244800"/>
            <a:ext cx="1342080" cy="0"/>
          </a:xfrm>
          <a:prstGeom prst="line">
            <a:avLst/>
          </a:prstGeom>
          <a:ln w="127080">
            <a:solidFill>
              <a:srgbClr val="ff26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A APLICAÇÃO WEB 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Método POST: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727560" y="4488840"/>
            <a:ext cx="8280000" cy="425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 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POST: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é usado para atualizar ou criar recursos no servidor: dados, arquivos, imagens, áudios, vídeos dentre outros.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Os dados são incorporado no corpo da solicitação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Mesmo com os dados não visíveis na URL, os dados estarão seguros somente com o HTTPS.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6" name="Imagem" descr=""/>
          <p:cNvPicPr/>
          <p:nvPr/>
        </p:nvPicPr>
        <p:blipFill>
          <a:blip r:embed="rId1"/>
          <a:stretch/>
        </p:blipFill>
        <p:spPr>
          <a:xfrm>
            <a:off x="22285080" y="954000"/>
            <a:ext cx="1724040" cy="1724040"/>
          </a:xfrm>
          <a:prstGeom prst="rect">
            <a:avLst/>
          </a:prstGeom>
          <a:ln w="12600">
            <a:noFill/>
          </a:ln>
        </p:spPr>
      </p:pic>
      <p:pic>
        <p:nvPicPr>
          <p:cNvPr id="167" name="Captura de Tela 2019-04-25 às 08.12.11.png" descr=""/>
          <p:cNvPicPr/>
          <p:nvPr/>
        </p:nvPicPr>
        <p:blipFill>
          <a:blip r:embed="rId2"/>
          <a:stretch/>
        </p:blipFill>
        <p:spPr>
          <a:xfrm>
            <a:off x="10596960" y="3750120"/>
            <a:ext cx="12456360" cy="70988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62120" y="228600"/>
            <a:ext cx="20954520" cy="6346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80000"/>
              </a:lnSpc>
            </a:pPr>
            <a:r>
              <a:rPr b="0" lang="pt-BR" sz="3600" spc="180" strike="noStrike" cap="all">
                <a:solidFill>
                  <a:srgbClr val="424242"/>
                </a:solidFill>
                <a:latin typeface="DIN Alternate"/>
                <a:ea typeface="DIN Alternate"/>
              </a:rPr>
              <a:t>DESMISTIFICANDO angular</a:t>
            </a:r>
            <a:endParaRPr b="0" lang="pt-BR" sz="3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0" y="863640"/>
            <a:ext cx="24383520" cy="19047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80000"/>
              </a:lnSpc>
            </a:pPr>
            <a:r>
              <a:rPr b="0" lang="pt-BR" sz="6600" spc="-1" strike="noStrike" cap="all">
                <a:solidFill>
                  <a:srgbClr val="ffffff"/>
                </a:solidFill>
                <a:latin typeface="DIN Condensed"/>
                <a:ea typeface="DIN Condensed"/>
              </a:rPr>
              <a:t>INTRODUÇÃO A APLICAÇÃO WEB </a:t>
            </a:r>
            <a:endParaRPr b="0" lang="pt-BR" sz="66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-2107440" y="-12417480"/>
            <a:ext cx="12521880" cy="8584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algn="just">
              <a:lnSpc>
                <a:spcPct val="100000"/>
              </a:lnSpc>
              <a:spcBef>
                <a:spcPts val="3900"/>
              </a:spcBef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Python: linguagem de programação multiparadigma: script, modular / funcional e ordenado a objetos: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Sintaxe clara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Estruturas de dados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Quantidade elevada de bibliotecas para diversas finalidades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Desenvolvimento para script, desktop, web e  mobile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Permite adicionar frameworks de terceiros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  <a:p>
            <a:pPr lvl="1" marL="1270080" indent="-634680" algn="just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•"/>
            </a:pPr>
            <a:r>
              <a:rPr b="0" lang="pt-BR" sz="4000" spc="-1" strike="noStrike">
                <a:solidFill>
                  <a:srgbClr val="5e5e5e"/>
                </a:solidFill>
                <a:latin typeface="Avenir Next Medium"/>
                <a:ea typeface="Avenir Next Medium"/>
              </a:rPr>
              <a:t>Linguagem fortemente ligada à infraestrutura</a:t>
            </a:r>
            <a:endParaRPr b="0" lang="pt-BR" sz="40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26200" y="3285000"/>
            <a:ext cx="14255640" cy="68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spcBef>
                <a:spcPts val="3399"/>
              </a:spcBef>
            </a:pPr>
            <a:r>
              <a:rPr b="1" lang="pt-BR" sz="3800" spc="-1" strike="noStrike">
                <a:solidFill>
                  <a:srgbClr val="424242"/>
                </a:solidFill>
                <a:latin typeface="Avenir Next"/>
                <a:ea typeface="Avenir Next"/>
              </a:rPr>
              <a:t>Side-Client e Side-Server:</a:t>
            </a:r>
            <a:endParaRPr b="0" lang="pt-BR" sz="3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657360" y="5054760"/>
            <a:ext cx="9476280" cy="510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Side-server: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as páginas webs são criadas/renderizadas do lado do servidor e enviadas para o navegador, onde serão exibidas.</a:t>
            </a:r>
            <a:endParaRPr b="0" lang="pt-BR" sz="32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424242"/>
              </a:buClr>
              <a:buFont typeface="Symbol" charset="2"/>
              <a:buChar char=""/>
            </a:pP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</a:t>
            </a:r>
            <a:r>
              <a:rPr b="1" lang="pt-BR" sz="3200" spc="-1" strike="noStrike">
                <a:solidFill>
                  <a:srgbClr val="424242"/>
                </a:solidFill>
                <a:latin typeface="Avenir Next"/>
                <a:ea typeface="Avenir Next"/>
              </a:rPr>
              <a:t>Side-Client:</a:t>
            </a:r>
            <a:r>
              <a:rPr b="0" lang="pt-BR" sz="3200" spc="-1" strike="noStrike">
                <a:solidFill>
                  <a:srgbClr val="424242"/>
                </a:solidFill>
                <a:latin typeface="Avenir Next Medium"/>
                <a:ea typeface="Avenir Next Medium"/>
              </a:rPr>
              <a:t> Renderização do lado do cliente, refere-se a um aplicativo ou site que utiliza JavaScript em execução no navegador para exibir/renderizar as páginas webs. Geralmente, uma única página é baixada, com um arquivo JavaScript que cria a página real (Single Page Aplication - SPA).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3" name="Imagem" descr=""/>
          <p:cNvPicPr/>
          <p:nvPr/>
        </p:nvPicPr>
        <p:blipFill>
          <a:blip r:embed="rId1"/>
          <a:stretch/>
        </p:blipFill>
        <p:spPr>
          <a:xfrm>
            <a:off x="22285080" y="954000"/>
            <a:ext cx="1724040" cy="1724040"/>
          </a:xfrm>
          <a:prstGeom prst="rect">
            <a:avLst/>
          </a:prstGeom>
          <a:ln w="12600">
            <a:noFill/>
          </a:ln>
        </p:spPr>
      </p:pic>
      <p:pic>
        <p:nvPicPr>
          <p:cNvPr id="174" name="Imagem" descr=""/>
          <p:cNvPicPr/>
          <p:nvPr/>
        </p:nvPicPr>
        <p:blipFill>
          <a:blip r:embed="rId2"/>
          <a:srcRect l="0" t="951" r="0" b="0"/>
          <a:stretch/>
        </p:blipFill>
        <p:spPr>
          <a:xfrm>
            <a:off x="11062080" y="3141720"/>
            <a:ext cx="13018680" cy="10171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2331800" y="-29160"/>
            <a:ext cx="12081960" cy="1377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16459920" y="4739760"/>
            <a:ext cx="10526760" cy="215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80000"/>
              </a:lnSpc>
            </a:pPr>
            <a:r>
              <a:rPr b="0" lang="pt-BR" sz="16200" spc="-1" strike="noStrike" cap="all">
                <a:solidFill>
                  <a:srgbClr val="424242"/>
                </a:solidFill>
                <a:latin typeface="DIN Condensed"/>
                <a:ea typeface="DIN Condensed"/>
              </a:rPr>
              <a:t>Angular</a:t>
            </a:r>
            <a:endParaRPr b="0" lang="pt-BR" sz="16200" spc="-1" strike="noStrike">
              <a:solidFill>
                <a:srgbClr val="838787"/>
              </a:solidFill>
              <a:latin typeface="Avenir Next Medium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17097120" y="6447960"/>
            <a:ext cx="6709320" cy="8200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5700" spc="-1" strike="noStrike">
                <a:solidFill>
                  <a:srgbClr val="232323"/>
                </a:solidFill>
                <a:latin typeface="DIN Condensed"/>
                <a:ea typeface="DIN Condensed"/>
              </a:rPr>
              <a:t>Desmistificando Angular</a:t>
            </a:r>
            <a:endParaRPr b="0" lang="pt-BR" sz="5700" spc="-1" strike="noStrike">
              <a:solidFill>
                <a:srgbClr val="838787"/>
              </a:solidFill>
              <a:latin typeface="Avenir Next Medium"/>
            </a:endParaRPr>
          </a:p>
        </p:txBody>
      </p:sp>
      <p:pic>
        <p:nvPicPr>
          <p:cNvPr id="178" name="Imagem" descr=""/>
          <p:cNvPicPr/>
          <p:nvPr/>
        </p:nvPicPr>
        <p:blipFill>
          <a:blip r:embed="rId1"/>
          <a:stretch/>
        </p:blipFill>
        <p:spPr>
          <a:xfrm>
            <a:off x="-492840" y="0"/>
            <a:ext cx="13715640" cy="13715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23131</TotalTime>
  <Application>LibreOffice/6.0.7.3$Linux_X86_64 LibreOffice_project/00m0$Build-3</Application>
  <Words>3554</Words>
  <Paragraphs>442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2021-02-12T18:28:15Z</dcterms:modified>
  <cp:revision>37</cp:revision>
  <dc:subject/>
  <dc:title>Angular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