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  <p:sldId id="26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04C76-838D-E5F1-1F90-4EC56E26D4DF}" v="462" dt="2024-09-26T17:02:52.7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35" d="100"/>
          <a:sy n="35" d="100"/>
        </p:scale>
        <p:origin x="54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8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sLmontes/projetoBeA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.br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/>
              <a:t>Projeto Interdisciplinar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/>
              <a:t>Paulo Alceu Rezende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xmlns="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79701" y="66330"/>
            <a:ext cx="24580165" cy="13562798"/>
            <a:chOff x="-110729" y="0"/>
            <a:chExt cx="24580164" cy="13562797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429179"/>
              <a:chOff x="0" y="0"/>
              <a:chExt cx="12322436" cy="5429177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351470" y="1082429"/>
                <a:ext cx="11249633" cy="4346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Baixa aderência do público-alvo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Compatibilidade em Dispositivos Móveis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Conexões de Internet Lentas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Diversidade de Plataformas e Navegadores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Promoção de Inclusão Digital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Criação de Comunidades Interativas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Parcerias com Escolas e Instituições Educacionais</a:t>
                </a:r>
              </a:p>
              <a:p>
                <a:pPr marL="457200" indent="-457200">
                  <a:buFontTx/>
                  <a:buChar char="-"/>
                </a:pPr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2096066" cy="7714821"/>
              <a:chOff x="0" y="0"/>
              <a:chExt cx="12096064" cy="7714820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846431" y="1966438"/>
                <a:ext cx="11249633" cy="2438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LGPD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ECA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UNICEF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W3C</a:t>
                </a:r>
              </a:p>
              <a:p>
                <a:pPr marL="457200" indent="-457200">
                  <a:buFontTx/>
                  <a:buChar char="-"/>
                </a:pPr>
                <a:endParaRPr dirty="0"/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-110729" y="5019277"/>
              <a:ext cx="12327521" cy="8339494"/>
              <a:chOff x="-110729" y="-228335"/>
              <a:chExt cx="12327520" cy="8339492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-110729" y="-228335"/>
                <a:ext cx="12327520" cy="8339492"/>
                <a:chOff x="-110729" y="-228335"/>
                <a:chExt cx="12327519" cy="8339491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-110729" y="-228335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68482" y="2271116"/>
                <a:ext cx="11249633" cy="2915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Acessibilidade total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Segurança e privacidade dos dados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Engajamento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Design responsivo e simples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Parcerias educacionais e comunidade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Comunicação efetiva da equipe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3" cy="5810929"/>
              <a:chOff x="0" y="0"/>
              <a:chExt cx="11946312" cy="5810928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250782" y="1568099"/>
                <a:ext cx="11249633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Indivíduos, grupos ou organizações que tenham interesse, gostam de projetos sociais.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9" cy="13567454"/>
            <a:chOff x="0" y="0"/>
            <a:chExt cx="24217318" cy="13567453"/>
          </a:xfrm>
        </p:grpSpPr>
        <p:grpSp>
          <p:nvGrpSpPr>
            <p:cNvPr id="289" name="Grupo"/>
            <p:cNvGrpSpPr/>
            <p:nvPr/>
          </p:nvGrpSpPr>
          <p:grpSpPr>
            <a:xfrm>
              <a:off x="45453" y="0"/>
              <a:ext cx="8631361" cy="6648910"/>
              <a:chOff x="0" y="0"/>
              <a:chExt cx="8631359" cy="6648908"/>
            </a:xfrm>
          </p:grpSpPr>
          <p:sp>
            <p:nvSpPr>
              <p:cNvPr id="287" name="Retângulo"/>
              <p:cNvSpPr/>
              <p:nvPr/>
            </p:nvSpPr>
            <p:spPr>
              <a:xfrm>
                <a:off x="0" y="0"/>
                <a:ext cx="8631360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8" name="Value Proposition"/>
              <p:cNvSpPr txBox="1"/>
              <p:nvPr/>
            </p:nvSpPr>
            <p:spPr>
              <a:xfrm>
                <a:off x="300169" y="437516"/>
                <a:ext cx="4159935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Value Proposition</a:t>
                </a:r>
              </a:p>
            </p:txBody>
          </p:sp>
        </p:grpSp>
        <p:grpSp>
          <p:nvGrpSpPr>
            <p:cNvPr id="294" name="Grupo"/>
            <p:cNvGrpSpPr/>
            <p:nvPr/>
          </p:nvGrpSpPr>
          <p:grpSpPr>
            <a:xfrm>
              <a:off x="14916016" y="6745247"/>
              <a:ext cx="9293744" cy="6822206"/>
              <a:chOff x="0" y="0"/>
              <a:chExt cx="9293742" cy="6822203"/>
            </a:xfrm>
          </p:grpSpPr>
          <p:sp>
            <p:nvSpPr>
              <p:cNvPr id="292" name="Retângulo"/>
              <p:cNvSpPr/>
              <p:nvPr/>
            </p:nvSpPr>
            <p:spPr>
              <a:xfrm>
                <a:off x="0" y="0"/>
                <a:ext cx="9293743" cy="6822204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Design rules"/>
              <p:cNvSpPr txBox="1"/>
              <p:nvPr/>
            </p:nvSpPr>
            <p:spPr>
              <a:xfrm>
                <a:off x="179968" y="366244"/>
                <a:ext cx="5481277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Design rules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4" name="Grupo"/>
            <p:cNvGrpSpPr/>
            <p:nvPr/>
          </p:nvGrpSpPr>
          <p:grpSpPr>
            <a:xfrm>
              <a:off x="0" y="6749650"/>
              <a:ext cx="14846077" cy="6813400"/>
              <a:chOff x="0" y="0"/>
              <a:chExt cx="14846075" cy="6813398"/>
            </a:xfrm>
          </p:grpSpPr>
          <p:sp>
            <p:nvSpPr>
              <p:cNvPr id="302" name="Retângulo"/>
              <p:cNvSpPr/>
              <p:nvPr/>
            </p:nvSpPr>
            <p:spPr>
              <a:xfrm>
                <a:off x="0" y="0"/>
                <a:ext cx="14846076" cy="681339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Requirements"/>
              <p:cNvSpPr/>
              <p:nvPr/>
            </p:nvSpPr>
            <p:spPr>
              <a:xfrm>
                <a:off x="429702" y="666601"/>
                <a:ext cx="604246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Requirements</a:t>
                </a:r>
              </a:p>
            </p:txBody>
          </p:sp>
        </p:grpSp>
        <p:grpSp>
          <p:nvGrpSpPr>
            <p:cNvPr id="309" name="Grupo"/>
            <p:cNvGrpSpPr/>
            <p:nvPr/>
          </p:nvGrpSpPr>
          <p:grpSpPr>
            <a:xfrm>
              <a:off x="14923574" y="19594"/>
              <a:ext cx="9293744" cy="6648910"/>
              <a:chOff x="0" y="0"/>
              <a:chExt cx="9293742" cy="6648908"/>
            </a:xfrm>
          </p:grpSpPr>
          <p:sp>
            <p:nvSpPr>
              <p:cNvPr id="307" name="Retângulo"/>
              <p:cNvSpPr/>
              <p:nvPr/>
            </p:nvSpPr>
            <p:spPr>
              <a:xfrm>
                <a:off x="0" y="0"/>
                <a:ext cx="9293743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Prototype Test Strategy"/>
              <p:cNvSpPr txBox="1"/>
              <p:nvPr/>
            </p:nvSpPr>
            <p:spPr>
              <a:xfrm>
                <a:off x="283117" y="199295"/>
                <a:ext cx="5589955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Prototype Test Strategy</a:t>
                </a:r>
              </a:p>
            </p:txBody>
          </p:sp>
        </p:grpSp>
      </p:grpSp>
      <p:sp>
        <p:nvSpPr>
          <p:cNvPr id="2" name="[a preencher]">
            <a:extLst>
              <a:ext uri="{FF2B5EF4-FFF2-40B4-BE49-F238E27FC236}">
                <a16:creationId xmlns:a16="http://schemas.microsoft.com/office/drawing/2014/main" xmlns="" id="{DB77B436-339E-6DF7-1522-43FD7F561C13}"/>
              </a:ext>
            </a:extLst>
          </p:cNvPr>
          <p:cNvSpPr txBox="1"/>
          <p:nvPr/>
        </p:nvSpPr>
        <p:spPr>
          <a:xfrm>
            <a:off x="428144" y="2579779"/>
            <a:ext cx="7827911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Identificar o conteúdo certo para poder ser aplicado no evento para todo o público presente</a:t>
            </a:r>
          </a:p>
        </p:txBody>
      </p:sp>
      <p:sp>
        <p:nvSpPr>
          <p:cNvPr id="3" name="[a preencher]">
            <a:extLst>
              <a:ext uri="{FF2B5EF4-FFF2-40B4-BE49-F238E27FC236}">
                <a16:creationId xmlns:a16="http://schemas.microsoft.com/office/drawing/2014/main" xmlns="" id="{7D000957-0D50-B415-4C39-C9F4397E8273}"/>
              </a:ext>
            </a:extLst>
          </p:cNvPr>
          <p:cNvSpPr/>
          <p:nvPr/>
        </p:nvSpPr>
        <p:spPr>
          <a:xfrm>
            <a:off x="520583" y="8229874"/>
            <a:ext cx="11130601" cy="1299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Realizar Login no web site</a:t>
            </a:r>
          </a:p>
          <a:p>
            <a:r>
              <a:rPr lang="pt-BR" dirty="0"/>
              <a:t>Visualizar as postagens do evento</a:t>
            </a:r>
          </a:p>
          <a:p>
            <a:r>
              <a:rPr lang="pt-BR" dirty="0"/>
              <a:t>Visualizar as atrações do evento</a:t>
            </a:r>
          </a:p>
        </p:txBody>
      </p:sp>
      <p:sp>
        <p:nvSpPr>
          <p:cNvPr id="4" name="[a preencher]">
            <a:extLst>
              <a:ext uri="{FF2B5EF4-FFF2-40B4-BE49-F238E27FC236}">
                <a16:creationId xmlns:a16="http://schemas.microsoft.com/office/drawing/2014/main" xmlns="" id="{8BA39BCB-81FF-4F71-DEE1-5EFA3B31CBBA}"/>
              </a:ext>
            </a:extLst>
          </p:cNvPr>
          <p:cNvSpPr txBox="1"/>
          <p:nvPr/>
        </p:nvSpPr>
        <p:spPr>
          <a:xfrm>
            <a:off x="15376912" y="1287630"/>
            <a:ext cx="8680778" cy="3377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/>
              <a:t>Pelo </a:t>
            </a:r>
            <a:r>
              <a:rPr lang="en-US" dirty="0" err="1"/>
              <a:t>fato</a:t>
            </a:r>
            <a:r>
              <a:rPr lang="en-US" dirty="0"/>
              <a:t> de ser 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e </a:t>
            </a:r>
            <a:r>
              <a:rPr lang="en-US" dirty="0" err="1"/>
              <a:t>presencial</a:t>
            </a:r>
            <a:r>
              <a:rPr lang="en-US" dirty="0"/>
              <a:t>, para </a:t>
            </a:r>
            <a:r>
              <a:rPr lang="en-US" dirty="0" err="1"/>
              <a:t>realizarmos</a:t>
            </a:r>
            <a:r>
              <a:rPr lang="en-US" dirty="0"/>
              <a:t> o teste, seria </a:t>
            </a:r>
            <a:r>
              <a:rPr lang="en-US" dirty="0" err="1"/>
              <a:t>na</a:t>
            </a:r>
            <a:r>
              <a:rPr lang="en-US" dirty="0"/>
              <a:t> base de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piloto</a:t>
            </a:r>
            <a:r>
              <a:rPr lang="en-US" dirty="0"/>
              <a:t>, o qual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dimensionar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software, a equipe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, </a:t>
            </a:r>
            <a:r>
              <a:rPr lang="en-US" dirty="0" err="1"/>
              <a:t>validação</a:t>
            </a:r>
            <a:r>
              <a:rPr lang="en-US" dirty="0"/>
              <a:t> e teste de software para </a:t>
            </a:r>
            <a:r>
              <a:rPr lang="en-US" dirty="0" err="1"/>
              <a:t>ver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padronizada</a:t>
            </a:r>
            <a:r>
              <a:rPr lang="en-US" dirty="0"/>
              <a:t> e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.</a:t>
            </a:r>
          </a:p>
        </p:txBody>
      </p:sp>
      <p:sp>
        <p:nvSpPr>
          <p:cNvPr id="5" name="[a preencher]">
            <a:extLst>
              <a:ext uri="{FF2B5EF4-FFF2-40B4-BE49-F238E27FC236}">
                <a16:creationId xmlns:a16="http://schemas.microsoft.com/office/drawing/2014/main" xmlns="" id="{3540FA58-3D31-33FF-E732-40E7CC964D8F}"/>
              </a:ext>
            </a:extLst>
          </p:cNvPr>
          <p:cNvSpPr txBox="1"/>
          <p:nvPr/>
        </p:nvSpPr>
        <p:spPr>
          <a:xfrm>
            <a:off x="15258423" y="8229313"/>
            <a:ext cx="8773975" cy="2546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Utilizaremos o </a:t>
            </a:r>
            <a:r>
              <a:rPr lang="pt-BR" dirty="0" err="1"/>
              <a:t>Springboot</a:t>
            </a:r>
            <a:r>
              <a:rPr lang="pt-BR" dirty="0"/>
              <a:t> para realizar a criação da API.</a:t>
            </a:r>
          </a:p>
          <a:p>
            <a:r>
              <a:rPr lang="pt-BR" dirty="0"/>
              <a:t>Utilizamos o </a:t>
            </a:r>
            <a:r>
              <a:rPr lang="pt-BR" dirty="0" err="1"/>
              <a:t>Github</a:t>
            </a:r>
            <a:r>
              <a:rPr lang="pt-BR" dirty="0"/>
              <a:t> para versionamento de </a:t>
            </a:r>
            <a:r>
              <a:rPr lang="pt-BR" dirty="0" err="1"/>
              <a:t>códgio</a:t>
            </a:r>
            <a:endParaRPr lang="pt-BR" dirty="0"/>
          </a:p>
          <a:p>
            <a:r>
              <a:rPr lang="pt-BR" dirty="0"/>
              <a:t>Utilizamos o </a:t>
            </a:r>
            <a:r>
              <a:rPr lang="pt-BR" dirty="0" err="1"/>
              <a:t>PostMan</a:t>
            </a:r>
            <a:r>
              <a:rPr lang="pt-BR" dirty="0"/>
              <a:t> para testar as requisições da API</a:t>
            </a:r>
          </a:p>
          <a:p>
            <a:r>
              <a:rPr lang="pt-BR" dirty="0"/>
              <a:t>Utilizamos o banco de dados </a:t>
            </a:r>
            <a:r>
              <a:rPr lang="pt-BR" dirty="0" err="1"/>
              <a:t>Postgree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279916" y="74273"/>
            <a:ext cx="24663917" cy="13567454"/>
            <a:chOff x="0" y="0"/>
            <a:chExt cx="24663915" cy="13567453"/>
          </a:xfrm>
        </p:grpSpPr>
        <p:grpSp>
          <p:nvGrpSpPr>
            <p:cNvPr id="316" name="Grupo"/>
            <p:cNvGrpSpPr/>
            <p:nvPr/>
          </p:nvGrpSpPr>
          <p:grpSpPr>
            <a:xfrm>
              <a:off x="492050" y="0"/>
              <a:ext cx="8336045" cy="6648910"/>
              <a:chOff x="0" y="0"/>
              <a:chExt cx="8336043" cy="6648908"/>
            </a:xfrm>
          </p:grpSpPr>
          <p:sp>
            <p:nvSpPr>
              <p:cNvPr id="314" name="Retângulo"/>
              <p:cNvSpPr/>
              <p:nvPr/>
            </p:nvSpPr>
            <p:spPr>
              <a:xfrm>
                <a:off x="0" y="0"/>
                <a:ext cx="8336044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Indicators"/>
              <p:cNvSpPr txBox="1"/>
              <p:nvPr/>
            </p:nvSpPr>
            <p:spPr>
              <a:xfrm>
                <a:off x="283827" y="218890"/>
                <a:ext cx="2408859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Indicators</a:t>
                </a:r>
              </a:p>
            </p:txBody>
          </p:sp>
        </p:grpSp>
        <p:grpSp>
          <p:nvGrpSpPr>
            <p:cNvPr id="321" name="Grupo"/>
            <p:cNvGrpSpPr/>
            <p:nvPr/>
          </p:nvGrpSpPr>
          <p:grpSpPr>
            <a:xfrm>
              <a:off x="15362614" y="6745247"/>
              <a:ext cx="9293744" cy="6822206"/>
              <a:chOff x="0" y="0"/>
              <a:chExt cx="9293742" cy="6822203"/>
            </a:xfrm>
          </p:grpSpPr>
          <p:sp>
            <p:nvSpPr>
              <p:cNvPr id="319" name="Retângulo"/>
              <p:cNvSpPr/>
              <p:nvPr/>
            </p:nvSpPr>
            <p:spPr>
              <a:xfrm>
                <a:off x="0" y="0"/>
                <a:ext cx="9293743" cy="6822204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Refinement Strategy"/>
              <p:cNvSpPr txBox="1"/>
              <p:nvPr/>
            </p:nvSpPr>
            <p:spPr>
              <a:xfrm>
                <a:off x="179968" y="366244"/>
                <a:ext cx="5481277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Refinement Strategy</a:t>
                </a:r>
              </a:p>
            </p:txBody>
          </p:sp>
        </p:grpSp>
        <p:grpSp>
          <p:nvGrpSpPr>
            <p:cNvPr id="326" name="Grupo"/>
            <p:cNvGrpSpPr/>
            <p:nvPr/>
          </p:nvGrpSpPr>
          <p:grpSpPr>
            <a:xfrm>
              <a:off x="15370171" y="19594"/>
              <a:ext cx="9293744" cy="6648910"/>
              <a:chOff x="0" y="0"/>
              <a:chExt cx="9293742" cy="6648908"/>
            </a:xfrm>
          </p:grpSpPr>
          <p:sp>
            <p:nvSpPr>
              <p:cNvPr id="324" name="Retângulo"/>
              <p:cNvSpPr/>
              <p:nvPr/>
            </p:nvSpPr>
            <p:spPr>
              <a:xfrm>
                <a:off x="0" y="0"/>
                <a:ext cx="9293743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Design Patterns"/>
              <p:cNvSpPr txBox="1"/>
              <p:nvPr/>
            </p:nvSpPr>
            <p:spPr>
              <a:xfrm>
                <a:off x="253653" y="199295"/>
                <a:ext cx="3820083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331" name="Grupo"/>
            <p:cNvGrpSpPr/>
            <p:nvPr/>
          </p:nvGrpSpPr>
          <p:grpSpPr>
            <a:xfrm>
              <a:off x="0" y="6749650"/>
              <a:ext cx="15292674" cy="6813400"/>
              <a:chOff x="0" y="0"/>
              <a:chExt cx="15292672" cy="6813398"/>
            </a:xfrm>
          </p:grpSpPr>
          <p:sp>
            <p:nvSpPr>
              <p:cNvPr id="329" name="Retângulo"/>
              <p:cNvSpPr/>
              <p:nvPr/>
            </p:nvSpPr>
            <p:spPr>
              <a:xfrm>
                <a:off x="446597" y="0"/>
                <a:ext cx="14846076" cy="681339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Development rules"/>
              <p:cNvSpPr txBox="1"/>
              <p:nvPr/>
            </p:nvSpPr>
            <p:spPr>
              <a:xfrm>
                <a:off x="0" y="361842"/>
                <a:ext cx="6042467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Development rules</a:t>
                </a:r>
              </a:p>
            </p:txBody>
          </p:sp>
        </p:grpSp>
        <p:grpSp>
          <p:nvGrpSpPr>
            <p:cNvPr id="336" name="Grupo"/>
            <p:cNvGrpSpPr/>
            <p:nvPr/>
          </p:nvGrpSpPr>
          <p:grpSpPr>
            <a:xfrm>
              <a:off x="8910166" y="18224"/>
              <a:ext cx="6377933" cy="6612462"/>
              <a:chOff x="0" y="0"/>
              <a:chExt cx="6377930" cy="6612459"/>
            </a:xfrm>
          </p:grpSpPr>
          <p:sp>
            <p:nvSpPr>
              <p:cNvPr id="334" name="Retângulo"/>
              <p:cNvSpPr/>
              <p:nvPr/>
            </p:nvSpPr>
            <p:spPr>
              <a:xfrm>
                <a:off x="0" y="0"/>
                <a:ext cx="6377931" cy="6612460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Test Strategy"/>
              <p:cNvSpPr txBox="1"/>
              <p:nvPr/>
            </p:nvSpPr>
            <p:spPr>
              <a:xfrm>
                <a:off x="236567" y="200665"/>
                <a:ext cx="3142919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Test Strategy</a:t>
                </a:r>
              </a:p>
            </p:txBody>
          </p:sp>
        </p:grpSp>
      </p:grpSp>
      <p:sp>
        <p:nvSpPr>
          <p:cNvPr id="2" name="[a preencher]">
            <a:extLst>
              <a:ext uri="{FF2B5EF4-FFF2-40B4-BE49-F238E27FC236}">
                <a16:creationId xmlns:a16="http://schemas.microsoft.com/office/drawing/2014/main" xmlns="" id="{D2829F0A-C5EE-29D1-F3D1-F0F1DED3E167}"/>
              </a:ext>
            </a:extLst>
          </p:cNvPr>
          <p:cNvSpPr txBox="1"/>
          <p:nvPr/>
        </p:nvSpPr>
        <p:spPr>
          <a:xfrm>
            <a:off x="15259749" y="9026380"/>
            <a:ext cx="8719150" cy="1715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rastreamento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feedbacks </a:t>
            </a:r>
            <a:r>
              <a:rPr lang="en-US" dirty="0" err="1"/>
              <a:t>fornecidos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Corrigir</a:t>
            </a:r>
            <a:r>
              <a:rPr lang="en-US" dirty="0"/>
              <a:t> bugs </a:t>
            </a:r>
            <a:r>
              <a:rPr lang="en-US" dirty="0" err="1"/>
              <a:t>críticos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prioridades</a:t>
            </a:r>
            <a:r>
              <a:rPr lang="en-US" dirty="0"/>
              <a:t> da equipe</a:t>
            </a:r>
            <a:endParaRPr lang="pt-BR" dirty="0"/>
          </a:p>
        </p:txBody>
      </p:sp>
      <p:sp>
        <p:nvSpPr>
          <p:cNvPr id="3" name="[a preencher]">
            <a:extLst>
              <a:ext uri="{FF2B5EF4-FFF2-40B4-BE49-F238E27FC236}">
                <a16:creationId xmlns:a16="http://schemas.microsoft.com/office/drawing/2014/main" xmlns="" id="{41F0DA49-9DFD-322C-50F2-882203F48A3F}"/>
              </a:ext>
            </a:extLst>
          </p:cNvPr>
          <p:cNvSpPr txBox="1"/>
          <p:nvPr/>
        </p:nvSpPr>
        <p:spPr>
          <a:xfrm>
            <a:off x="595638" y="9026380"/>
            <a:ext cx="11823843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Nomeando</a:t>
            </a:r>
            <a:r>
              <a:rPr lang="en-US" dirty="0"/>
              <a:t> classes,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constantes</a:t>
            </a:r>
            <a:endParaRPr lang="en-US" dirty="0"/>
          </a:p>
          <a:p>
            <a:r>
              <a:rPr lang="en-US" dirty="0"/>
              <a:t>Realizar um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limpo</a:t>
            </a:r>
          </a:p>
        </p:txBody>
      </p:sp>
      <p:sp>
        <p:nvSpPr>
          <p:cNvPr id="4" name="[a preencher]">
            <a:extLst>
              <a:ext uri="{FF2B5EF4-FFF2-40B4-BE49-F238E27FC236}">
                <a16:creationId xmlns:a16="http://schemas.microsoft.com/office/drawing/2014/main" xmlns="" id="{F52E2190-4139-2AA5-93A1-2B2389CC3E36}"/>
              </a:ext>
            </a:extLst>
          </p:cNvPr>
          <p:cNvSpPr txBox="1"/>
          <p:nvPr/>
        </p:nvSpPr>
        <p:spPr>
          <a:xfrm>
            <a:off x="595638" y="1675061"/>
            <a:ext cx="7079629" cy="2961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Complexidade</a:t>
            </a:r>
            <a:r>
              <a:rPr lang="en-US" dirty="0"/>
              <a:t> para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aulas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testes que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criados</a:t>
            </a:r>
            <a:r>
              <a:rPr lang="en-US" dirty="0"/>
              <a:t> e </a:t>
            </a:r>
            <a:r>
              <a:rPr lang="en-US" dirty="0" err="1"/>
              <a:t>executados</a:t>
            </a:r>
            <a:r>
              <a:rPr lang="en-US" dirty="0"/>
              <a:t>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que </a:t>
            </a:r>
            <a:r>
              <a:rPr lang="en-US" dirty="0" err="1"/>
              <a:t>testaram</a:t>
            </a:r>
            <a:r>
              <a:rPr lang="en-US" dirty="0"/>
              <a:t> a </a:t>
            </a:r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5" name="[a preencher]">
            <a:extLst>
              <a:ext uri="{FF2B5EF4-FFF2-40B4-BE49-F238E27FC236}">
                <a16:creationId xmlns:a16="http://schemas.microsoft.com/office/drawing/2014/main" xmlns="" id="{6836361F-EB9B-F2F9-8DB9-D767C8FACEA0}"/>
              </a:ext>
            </a:extLst>
          </p:cNvPr>
          <p:cNvSpPr txBox="1"/>
          <p:nvPr/>
        </p:nvSpPr>
        <p:spPr>
          <a:xfrm>
            <a:off x="8866817" y="2423833"/>
            <a:ext cx="5904802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Complexidade Ciclomática</a:t>
            </a:r>
          </a:p>
          <a:p>
            <a:r>
              <a:rPr lang="pt-BR" dirty="0"/>
              <a:t>Testes Unitários</a:t>
            </a:r>
          </a:p>
        </p:txBody>
      </p:sp>
      <p:sp>
        <p:nvSpPr>
          <p:cNvPr id="6" name="[a preencher]">
            <a:extLst>
              <a:ext uri="{FF2B5EF4-FFF2-40B4-BE49-F238E27FC236}">
                <a16:creationId xmlns:a16="http://schemas.microsoft.com/office/drawing/2014/main" xmlns="" id="{C273C144-510F-65CB-583F-D3F55371AD52}"/>
              </a:ext>
            </a:extLst>
          </p:cNvPr>
          <p:cNvSpPr txBox="1"/>
          <p:nvPr/>
        </p:nvSpPr>
        <p:spPr>
          <a:xfrm>
            <a:off x="15624178" y="2008334"/>
            <a:ext cx="7079629" cy="1715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Utilizar Padrões de Projeto</a:t>
            </a:r>
          </a:p>
          <a:p>
            <a:r>
              <a:rPr lang="pt-BR" dirty="0"/>
              <a:t>DAO</a:t>
            </a:r>
          </a:p>
          <a:p>
            <a:r>
              <a:rPr lang="pt-BR" dirty="0" err="1"/>
              <a:t>Strategy</a:t>
            </a:r>
            <a:endParaRPr lang="pt-BR" dirty="0"/>
          </a:p>
          <a:p>
            <a:r>
              <a:rPr lang="pt-BR" dirty="0" err="1"/>
              <a:t>Observer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21"/>
          </p:nvPr>
        </p:nvSpPr>
        <p:spPr>
          <a:xfrm>
            <a:off x="6915617" y="6611365"/>
            <a:ext cx="5159844" cy="319131"/>
          </a:xfrm>
        </p:spPr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https://github.com/lucasLmontes/projetoBeA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"/>
          </p:nvPr>
        </p:nvSpPr>
        <p:spPr>
          <a:xfrm>
            <a:off x="6915617" y="5622229"/>
            <a:ext cx="11408020" cy="989136"/>
          </a:xfrm>
        </p:spPr>
        <p:txBody>
          <a:bodyPr/>
          <a:lstStyle/>
          <a:p>
            <a:r>
              <a:rPr lang="pt-BR" dirty="0" smtClean="0"/>
              <a:t>Link de acesso para o </a:t>
            </a:r>
            <a:r>
              <a:rPr lang="pt-BR" dirty="0" err="1" smtClean="0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227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214470" y="290908"/>
            <a:ext cx="24169530" cy="13591277"/>
            <a:chOff x="0" y="27138"/>
            <a:chExt cx="24169528" cy="13591276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185518" y="1100673"/>
                <a:ext cx="6314097" cy="1007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Sistema:</a:t>
                </a:r>
              </a:p>
              <a:p>
                <a:r>
                  <a:rPr lang="pt-BR" dirty="0"/>
                  <a:t>- Domínio sobre as linguagens de programação</a:t>
                </a:r>
              </a:p>
              <a:p>
                <a:r>
                  <a:rPr lang="pt-BR" dirty="0"/>
                  <a:t>- Máquinas de desenvolvimento atualizadas</a:t>
                </a:r>
              </a:p>
              <a:p>
                <a:r>
                  <a:rPr lang="pt-BR" dirty="0"/>
                  <a:t>- Softwares atualizados</a:t>
                </a:r>
              </a:p>
              <a:p>
                <a:r>
                  <a:rPr lang="pt-BR" dirty="0"/>
                  <a:t>- Armazenamento de dados em nuvem</a:t>
                </a:r>
              </a:p>
              <a:p>
                <a:pPr marL="457200" indent="-457200">
                  <a:buFontTx/>
                  <a:buChar char="-"/>
                </a:pPr>
                <a:endParaRPr lang="pt-BR" dirty="0"/>
              </a:p>
              <a:p>
                <a:r>
                  <a:rPr lang="pt-BR" dirty="0"/>
                  <a:t>Equipe:</a:t>
                </a:r>
              </a:p>
              <a:p>
                <a:r>
                  <a:rPr lang="pt-BR" dirty="0"/>
                  <a:t>- Boa base organizacional do trabalho em conjunto</a:t>
                </a:r>
              </a:p>
              <a:p>
                <a:r>
                  <a:rPr lang="pt-BR" dirty="0"/>
                  <a:t>- Análise crítica em relação ao projeto</a:t>
                </a:r>
              </a:p>
              <a:p>
                <a:r>
                  <a:rPr lang="pt-BR" dirty="0"/>
                  <a:t>- Resolução de problemas</a:t>
                </a:r>
              </a:p>
              <a:p>
                <a:r>
                  <a:rPr lang="pt-BR" dirty="0"/>
                  <a:t>- Criatividade</a:t>
                </a:r>
              </a:p>
              <a:p>
                <a:endParaRPr lang="pt-BR" dirty="0"/>
              </a:p>
              <a:p>
                <a:r>
                  <a:rPr lang="pt-BR" dirty="0"/>
                  <a:t>Projeto:</a:t>
                </a:r>
              </a:p>
              <a:p>
                <a:r>
                  <a:rPr lang="pt-BR" dirty="0"/>
                  <a:t>- Inclusão social</a:t>
                </a:r>
              </a:p>
              <a:p>
                <a:r>
                  <a:rPr lang="pt-BR" dirty="0"/>
                  <a:t>- Oportunidade para evento de lazer em Juiz de Fora</a:t>
                </a:r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59169" y="44070"/>
              <a:ext cx="6220626" cy="13530270"/>
              <a:chOff x="0" y="-1"/>
              <a:chExt cx="6220624" cy="13530269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0" y="-1"/>
                <a:ext cx="6220624" cy="13530269"/>
                <a:chOff x="0" y="-1"/>
                <a:chExt cx="6220623" cy="13530268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0" y="-1"/>
                  <a:ext cx="6220623" cy="13530268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112142" y="1596372"/>
                <a:ext cx="5975773" cy="7686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Sistema: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Designers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Hospedagem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Servidor</a:t>
                </a:r>
              </a:p>
              <a:p>
                <a:pPr marL="457200" indent="-457200">
                  <a:buFont typeface="Calibri"/>
                  <a:buChar char="-"/>
                </a:pPr>
                <a:endParaRPr lang="pt-BR" dirty="0"/>
              </a:p>
              <a:p>
                <a:r>
                  <a:rPr lang="pt-BR" dirty="0"/>
                  <a:t>Equipe: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Organização de tarefas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Escassez de tempo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Diversidade de conhecimento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Técnicas avançadas</a:t>
                </a:r>
              </a:p>
              <a:p>
                <a:endParaRPr lang="pt-BR" dirty="0"/>
              </a:p>
              <a:p>
                <a:r>
                  <a:rPr lang="pt-BR" dirty="0"/>
                  <a:t>Projeto: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Falta de informação do público alvo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Acessibilidade do público alvo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Mobilidade até o projeto</a:t>
                </a:r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77352" y="44070"/>
              <a:ext cx="11139506" cy="4435546"/>
              <a:chOff x="22443" y="44070"/>
              <a:chExt cx="11139504" cy="4435545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22443" y="44070"/>
                <a:ext cx="11139504" cy="4435545"/>
                <a:chOff x="22443" y="44070"/>
                <a:chExt cx="11139503" cy="4435544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22443" y="44070"/>
                  <a:ext cx="11139503" cy="4435544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215921" y="1205923"/>
                <a:ext cx="8618936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Realizar a criação de um site, cujo o intuito é mostrar as pessoas o projeto que o grupo “Brincar e Aprender” irá realizar junto ao Instituto Metodista Granbery.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77353" y="4430776"/>
              <a:ext cx="11192175" cy="4242400"/>
              <a:chOff x="0" y="-75868"/>
              <a:chExt cx="11192174" cy="4242398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0" y="-75868"/>
                <a:ext cx="11192174" cy="4242398"/>
                <a:chOff x="0" y="-75868"/>
                <a:chExt cx="11192173" cy="4242397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0" y="0"/>
                  <a:ext cx="11192173" cy="416652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55836" y="-75868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319106" y="823053"/>
                <a:ext cx="9970221" cy="1961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A criação desse site, seria mais para demonstrar para as pessoas que irão acessar, como é o evento, como irá funcionar, quais atrações e eventos vão acontecer, as datas que irá ocorrer e quem pode participar.</a:t>
                </a: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9" y="7786821"/>
              <a:ext cx="11175242" cy="5831593"/>
              <a:chOff x="0" y="-1993221"/>
              <a:chExt cx="11175241" cy="5831591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0" y="-1993221"/>
                <a:ext cx="11175241" cy="5831591"/>
                <a:chOff x="0" y="-1993221"/>
                <a:chExt cx="11175240" cy="5831590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0" y="-1665811"/>
                  <a:ext cx="11175240" cy="5504180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41473" y="-1993221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38509" y="-1318366"/>
                <a:ext cx="11009873" cy="50700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- </a:t>
                </a:r>
                <a:r>
                  <a:rPr lang="pt-BR" sz="2800" dirty="0"/>
                  <a:t>Criar um projeto grande o suficiente para que seja difundido pela cidade, além do Rua de Brincar, que já existe.</a:t>
                </a:r>
              </a:p>
              <a:p>
                <a:r>
                  <a:rPr lang="pt-BR" sz="2800" dirty="0"/>
                  <a:t>- Aplicar todos os conceitos de programação já aprendidos</a:t>
                </a:r>
              </a:p>
              <a:p>
                <a:r>
                  <a:rPr lang="pt-BR" dirty="0"/>
                  <a:t>- </a:t>
                </a:r>
                <a:r>
                  <a:rPr lang="pt-BR" sz="2800" dirty="0"/>
                  <a:t>Ser reconhecidos pelo trabalho feito tanto no projeto quanto no site</a:t>
                </a:r>
                <a:endParaRPr lang="pt-BR" dirty="0"/>
              </a:p>
              <a:p>
                <a:r>
                  <a:rPr lang="pt-BR" dirty="0"/>
                  <a:t>- </a:t>
                </a:r>
                <a:r>
                  <a:rPr lang="pt-BR" sz="2800" dirty="0"/>
                  <a:t>Aprender a trabalhar em equipe e com demandas, semelhantes ao que iremos encontrar no mercado de trabalho</a:t>
                </a:r>
              </a:p>
              <a:p>
                <a:r>
                  <a:rPr lang="pt-BR" dirty="0"/>
                  <a:t>- </a:t>
                </a:r>
                <a:r>
                  <a:rPr lang="pt-BR" sz="2800" dirty="0"/>
                  <a:t>Repassar o aprendizado de uma forma eficiente e divertida para o publico alvo </a:t>
                </a:r>
                <a:endParaRPr lang="pt-BR" dirty="0"/>
              </a:p>
              <a:p>
                <a:r>
                  <a:rPr lang="pt-BR" dirty="0"/>
                  <a:t>- </a:t>
                </a:r>
                <a:r>
                  <a:rPr lang="pt-BR" sz="2800" dirty="0"/>
                  <a:t>Tornar o projeto e o site de fácil acesso a todas as idades e público.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32665" y="-1"/>
            <a:ext cx="15621107" cy="13716001"/>
            <a:chOff x="2542" y="0"/>
            <a:chExt cx="15621106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412790" y="1758311"/>
                <a:ext cx="9605122" cy="10548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O que é bem-estar para crianças e adolescentes?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Quem é considerado jovem no mundo da tecnologia?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Quantas crianças e adolescentes utilizam dispositivos digitais no meu bairro?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Onde os artefatos digitais do projeto serão armazenados?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Quais atividades de socialização são indicadas para crianças e adolescentes?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Quais atividades de socialização para crianças e adolescentes já tiveram sucesso?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Como será a comunicação da minha equipe durante o desenvolvimento do projeto?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Qual metodologia ágil será adotada pela equipe para o desenvolvimento do site?</a:t>
                </a: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743175" cy="13715999"/>
              <a:chOff x="-1492896" y="0"/>
              <a:chExt cx="4743174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661117" y="6327677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www.cetic.br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90605" y="4631356"/>
            <a:ext cx="3911396" cy="3392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Metadados de Hospedagem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Imagens em JPG, PNG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Mapas interativos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686001" cy="13716001"/>
            <a:chOff x="2542" y="0"/>
            <a:chExt cx="15686000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304596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808069" cy="13715999"/>
              <a:chOff x="-1492896" y="0"/>
              <a:chExt cx="4808068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596223" y="5896876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www.w3c.br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xmlns="" id="{B68E25D6-4DE2-B372-E4C1-48D12A35F977}"/>
              </a:ext>
            </a:extLst>
          </p:cNvPr>
          <p:cNvSpPr txBox="1"/>
          <p:nvPr/>
        </p:nvSpPr>
        <p:spPr>
          <a:xfrm>
            <a:off x="306155" y="1020807"/>
            <a:ext cx="10022249" cy="12456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Quais tecnologias deverão ser usadas para desenvolver a solução para o público?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recursos de acessibilidade digital são oferecidos no Android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recursos de acessibilidade serão implementados na solução?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segurança dos dados no armazenamento em nuvem, especialmente para jovens usuários?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são mais indicadas para promover inclusão digital de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monitorar o progresso das tarefas da equipe durante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plataformas digitais serão utilizadas para a gestão de tarefas com foco no público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principais desafios tecnológicos no desenvolvimento de sites acessíveis para crianças e adolescentes?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xmlns="" id="{415DE415-5C46-5A9C-A586-38FA550529DA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Fontes e Tipografia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Áudio e vídeo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Recursos de Acessibilidade (legendas)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3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488675" y="6300091"/>
                <a:ext cx="4457374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www.quintoandar.com.br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xmlns="" id="{C38A3873-F766-962F-2A94-DC7DE2AC969B}"/>
              </a:ext>
            </a:extLst>
          </p:cNvPr>
          <p:cNvSpPr txBox="1"/>
          <p:nvPr/>
        </p:nvSpPr>
        <p:spPr>
          <a:xfrm>
            <a:off x="306155" y="1348602"/>
            <a:ext cx="10022249" cy="11979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pode testar a acessibilidade da solução desenvolvida para o público?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padrões de acessibilidade web recomendados para o projeto?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o uso de inteligência artificial pode ser aplicado no projeto "Brincar e Aprender"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ferramentas de desenvolvimento colaborativo serão utilizadas pela equipe?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integração entre diferentes dispositivos usados no site do projeto?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o site poderá ser otimizado para dispositivos móveis?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frameworks de design responsivo serão usados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desafios de implementar uma interface de usuário inclusiva para as crianças e adolescentes?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xmlns="" id="{61FFB461-8DB6-596A-2116-3645D5DA6ECD}"/>
              </a:ext>
            </a:extLst>
          </p:cNvPr>
          <p:cNvSpPr txBox="1"/>
          <p:nvPr/>
        </p:nvSpPr>
        <p:spPr>
          <a:xfrm>
            <a:off x="15790605" y="3677249"/>
            <a:ext cx="3911396" cy="5300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APIs e Integração de Dados (Google </a:t>
            </a:r>
            <a:r>
              <a:rPr lang="pt-BR" dirty="0" err="1"/>
              <a:t>Analytics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Recursos de Segurança (SSL, HTTPS)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Framework de Design Responsivo (</a:t>
            </a:r>
            <a:r>
              <a:rPr lang="pt-BR" dirty="0" err="1"/>
              <a:t>Bootstrap</a:t>
            </a:r>
            <a:r>
              <a:rPr lang="pt-B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4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149960" y="5623251"/>
                <a:ext cx="3911395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www.artsandculture.google.com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61280" y="-77757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xmlns="" id="{8BCE3770-BE87-F709-CBA5-6B64975F99E2}"/>
              </a:ext>
            </a:extLst>
          </p:cNvPr>
          <p:cNvSpPr txBox="1"/>
          <p:nvPr/>
        </p:nvSpPr>
        <p:spPr>
          <a:xfrm>
            <a:off x="306155" y="1587129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poderá receber feedback das pessoas sobre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será feito o controle de versão do código durante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práticas de codificação acessível a equipe deve adotar para um público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as APIs serão integradas na solução voltada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soluções de monitoramento de desempenho serão utilizadas?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que o site suporte diferentes navegadores e sistemas operacionais usados?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serão os critérios de sucesso para o lançamento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garantirá que o projeto esteja em conformidade com as leis de proteção de dados, especialmente para menores de idade?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xmlns="" id="{59245EDA-2C2C-7E1D-CCF2-11BCBE3DCC2E}"/>
              </a:ext>
            </a:extLst>
          </p:cNvPr>
          <p:cNvSpPr txBox="1"/>
          <p:nvPr/>
        </p:nvSpPr>
        <p:spPr>
          <a:xfrm>
            <a:off x="15790605" y="3200196"/>
            <a:ext cx="3911396" cy="625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Ferramenta de otimização de desempeno (CDN, modificação de arquivos)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Tecnologias assistivas (zoom, leitores de tela)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Bando de dados (PostgreSQL)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424277" cy="13716001"/>
            <a:chOff x="2542" y="0"/>
            <a:chExt cx="15424276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5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546345" cy="13715999"/>
              <a:chOff x="-1492896" y="0"/>
              <a:chExt cx="4546344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857947" y="6415077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www.colab.com.br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xmlns="" id="{5A3E0384-2839-49BE-2FBC-685CC893FBE2}"/>
              </a:ext>
            </a:extLst>
          </p:cNvPr>
          <p:cNvSpPr txBox="1"/>
          <p:nvPr/>
        </p:nvSpPr>
        <p:spPr>
          <a:xfrm>
            <a:off x="306155" y="1440059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as crianças com deficiências visuais poderão navegar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assistivas serão consideradas no desenvolvimento da solução para jovens com deficiência?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lidará com o feedback recebido após a primeira versão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linguagens de programação são mais apropriadas para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se manterá atualizada sobre as melhores práticas em tecnologia?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podem ser usadas para monitorar a interação de usuários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as redes sociais podem ser integradas ao site para promover o projeto e engajar jovens?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critérios serão usados para escolher a hospedagem do site?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xmlns="" id="{F4824F91-5E9C-9D39-FCD5-32C4D78C60E0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Ferramentas de colaboração (</a:t>
            </a:r>
            <a:r>
              <a:rPr lang="pt-BR" dirty="0" err="1"/>
              <a:t>Trello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Integração de redes sociais (Facebook, Instagram)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93354" y="-1"/>
            <a:ext cx="15432882" cy="13716001"/>
            <a:chOff x="-90812" y="0"/>
            <a:chExt cx="15432881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-90812" y="0"/>
              <a:ext cx="10692881" cy="13702483"/>
              <a:chOff x="-93354" y="-13513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-93354" y="-13513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6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176430" y="5629149"/>
                <a:ext cx="3911395" cy="1484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www.gov.br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new.safernet.org.br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xmlns="" id="{CC650E53-3776-F023-F894-541EC7AAB50E}"/>
              </a:ext>
            </a:extLst>
          </p:cNvPr>
          <p:cNvSpPr txBox="1"/>
          <p:nvPr/>
        </p:nvSpPr>
        <p:spPr>
          <a:xfrm>
            <a:off x="216474" y="1362301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vai medir o impacto da solução "Brincar e Aprender" na comunidade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privacidade dos jovens usuários que interagirem com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irá gerenciar backups e recuperação de dados para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Será implementado alguma prática de design UX para facilitar a navegação?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pode garantir a escalabilidade da solução para comportar futuros eventos?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métricas de acessibilidade serão usadas para avaliar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técnicas de otimização de desempenho serão usadas para garantir que o site carregue rapidamente?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será feito o suporte técnico após o lançamento do site?</a:t>
            </a:r>
          </a:p>
        </p:txBody>
      </p:sp>
      <p:sp>
        <p:nvSpPr>
          <p:cNvPr id="9" name="[a preencher]">
            <a:extLst>
              <a:ext uri="{FF2B5EF4-FFF2-40B4-BE49-F238E27FC236}">
                <a16:creationId xmlns:a16="http://schemas.microsoft.com/office/drawing/2014/main" xmlns="" id="{BAAD662E-CA5C-1E30-709B-CC51C968F615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 err="1"/>
              <a:t>Chatbot</a:t>
            </a:r>
            <a:r>
              <a:rPr lang="pt-BR" dirty="0"/>
              <a:t> e assistentes virtuais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Plugins para formulários (Google </a:t>
            </a:r>
            <a:r>
              <a:rPr lang="pt-BR" dirty="0" err="1"/>
              <a:t>Forms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887</Words>
  <Application>Microsoft Office PowerPoint</Application>
  <PresentationFormat>Personalizar</PresentationFormat>
  <Paragraphs>242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Calibri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Leite</dc:creator>
  <cp:lastModifiedBy>Usuário</cp:lastModifiedBy>
  <cp:revision>71</cp:revision>
  <dcterms:modified xsi:type="dcterms:W3CDTF">2024-09-27T14:46:16Z</dcterms:modified>
</cp:coreProperties>
</file>