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8063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>
                <a:solidFill>
                  <a:srgbClr val="741B47"/>
                </a:solidFill>
              </a:rPr>
              <a:t>Algoritmo Minimax aplicado ao jogo Ligue 4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44725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351C75"/>
                </a:solidFill>
              </a:rPr>
              <a:t>André Camargo</a:t>
            </a:r>
          </a:p>
          <a:p>
            <a:pPr rtl="0" lvl="0">
              <a:buNone/>
            </a:pPr>
            <a:r>
              <a:rPr lang="pt-BR">
                <a:solidFill>
                  <a:srgbClr val="351C75"/>
                </a:solidFill>
              </a:rPr>
              <a:t>Lucas Pereira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741B47"/>
                </a:solidFill>
              </a:rPr>
              <a:t>Heurística </a:t>
            </a:r>
          </a:p>
        </p:txBody>
      </p:sp>
      <p:grpSp>
        <p:nvGrpSpPr>
          <p:cNvPr id="176" name="Shape 176"/>
          <p:cNvGrpSpPr/>
          <p:nvPr/>
        </p:nvGrpSpPr>
        <p:grpSpPr>
          <a:xfrm>
            <a:off y="1801420" x="2398750"/>
            <a:ext cy="4431362" cx="4346497"/>
            <a:chOff y="1801420" x="2465809"/>
            <a:chExt cy="4431362" cx="4346497"/>
          </a:xfrm>
        </p:grpSpPr>
        <p:sp>
          <p:nvSpPr>
            <p:cNvPr id="177" name="Shape 177"/>
            <p:cNvSpPr/>
            <p:nvPr/>
          </p:nvSpPr>
          <p:spPr>
            <a:xfrm>
              <a:off y="1801420" x="2465809"/>
              <a:ext cy="4431362" cx="434649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cxnSp>
          <p:nvCxnSpPr>
            <p:cNvPr id="178" name="Shape 178"/>
            <p:cNvCxnSpPr>
              <a:stCxn id="179" idx="0"/>
            </p:cNvCxnSpPr>
            <p:nvPr/>
          </p:nvCxnSpPr>
          <p:spPr>
            <a:xfrm rot="10800000">
              <a:off y="3768994" x="5734240"/>
              <a:ext cy="1825800" cx="18299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80" name="Shape 180"/>
            <p:cNvCxnSpPr/>
            <p:nvPr/>
          </p:nvCxnSpPr>
          <p:spPr>
            <a:xfrm>
              <a:off y="3760800" x="4068340"/>
              <a:ext cy="1964399" cx="1684199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181" name="Shape 181"/>
            <p:cNvSpPr/>
            <p:nvPr/>
          </p:nvSpPr>
          <p:spPr>
            <a:xfrm>
              <a:off y="3167902" x="5481577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y="3551302" x="5603227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3" name="Shape 183"/>
            <p:cNvSpPr/>
            <p:nvPr/>
          </p:nvSpPr>
          <p:spPr>
            <a:xfrm>
              <a:off y="3551302" x="392075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79" name="Shape 179"/>
            <p:cNvSpPr/>
            <p:nvPr/>
          </p:nvSpPr>
          <p:spPr>
            <a:xfrm>
              <a:off y="5594794" x="5612440"/>
              <a:ext cy="280200" cx="280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4" name="Shape 184"/>
            <p:cNvSpPr/>
            <p:nvPr/>
          </p:nvSpPr>
          <p:spPr>
            <a:xfrm>
              <a:off y="3167902" x="379910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741B47"/>
                </a:solidFill>
              </a:rPr>
              <a:t>Heurística 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y="1801420" x="2398750"/>
            <a:ext cy="4431362" cx="4346497"/>
            <a:chOff y="1801420" x="2465809"/>
            <a:chExt cy="4431362" cx="4346497"/>
          </a:xfrm>
        </p:grpSpPr>
        <p:sp>
          <p:nvSpPr>
            <p:cNvPr id="191" name="Shape 191"/>
            <p:cNvSpPr/>
            <p:nvPr/>
          </p:nvSpPr>
          <p:spPr>
            <a:xfrm>
              <a:off y="1801420" x="2465809"/>
              <a:ext cy="4431362" cx="434649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cxnSp>
          <p:nvCxnSpPr>
            <p:cNvPr id="192" name="Shape 192"/>
            <p:cNvCxnSpPr>
              <a:stCxn id="193" idx="0"/>
            </p:cNvCxnSpPr>
            <p:nvPr/>
          </p:nvCxnSpPr>
          <p:spPr>
            <a:xfrm rot="10800000">
              <a:off y="3083194" x="6420040"/>
              <a:ext cy="1825800" cx="18299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94" name="Shape 194"/>
            <p:cNvCxnSpPr/>
            <p:nvPr/>
          </p:nvCxnSpPr>
          <p:spPr>
            <a:xfrm>
              <a:off y="3151200" x="4677940"/>
              <a:ext cy="1964399" cx="1684199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195" name="Shape 195"/>
            <p:cNvSpPr/>
            <p:nvPr/>
          </p:nvSpPr>
          <p:spPr>
            <a:xfrm>
              <a:off y="2558302" x="6091177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y="2941702" x="6212827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97" name="Shape 197"/>
            <p:cNvSpPr/>
            <p:nvPr/>
          </p:nvSpPr>
          <p:spPr>
            <a:xfrm>
              <a:off y="2941702" x="453035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93" name="Shape 193"/>
            <p:cNvSpPr/>
            <p:nvPr/>
          </p:nvSpPr>
          <p:spPr>
            <a:xfrm>
              <a:off y="4908994" x="6298240"/>
              <a:ext cy="280200" cx="280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98" name="Shape 198"/>
            <p:cNvSpPr/>
            <p:nvPr/>
          </p:nvSpPr>
          <p:spPr>
            <a:xfrm>
              <a:off y="2558302" x="440870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y="4912450" x="443190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200" name="Shape 200"/>
            <p:cNvCxnSpPr>
              <a:stCxn id="199" idx="6"/>
              <a:endCxn id="193" idx="2"/>
            </p:cNvCxnSpPr>
            <p:nvPr/>
          </p:nvCxnSpPr>
          <p:spPr>
            <a:xfrm rot="10800000" flipH="1">
              <a:off y="5049094" x="4712100"/>
              <a:ext cy="3455" cx="1586140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201" name="Shape 201"/>
            <p:cNvSpPr/>
            <p:nvPr/>
          </p:nvSpPr>
          <p:spPr>
            <a:xfrm>
              <a:off y="4860850" x="390840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2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741B47"/>
                </a:solidFill>
              </a:rPr>
              <a:t>Processamento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rgbClr val="351C75"/>
              </a:buClr>
              <a:buSzPct val="100000"/>
              <a:buFont typeface="Wingdings"/>
              <a:buChar char="§"/>
            </a:pPr>
            <a:r>
              <a:rPr lang="pt-BR">
                <a:solidFill>
                  <a:srgbClr val="351C75"/>
                </a:solidFill>
              </a:rPr>
              <a:t>Teste das diferentes implementações do Minimax;</a:t>
            </a:r>
          </a:p>
          <a:p>
            <a:pPr rtl="0" lvl="0" indent="-419100" marL="457200">
              <a:lnSpc>
                <a:spcPct val="150000"/>
              </a:lnSpc>
              <a:buClr>
                <a:srgbClr val="351C75"/>
              </a:buClr>
              <a:buSzPct val="100000"/>
              <a:buFont typeface="Wingdings"/>
              <a:buChar char="§"/>
            </a:pPr>
            <a:r>
              <a:rPr lang="pt-BR">
                <a:solidFill>
                  <a:srgbClr val="351C75"/>
                </a:solidFill>
              </a:rPr>
              <a:t>Considerando sempre o jogador humano como sendo o primeiro;</a:t>
            </a:r>
          </a:p>
          <a:p>
            <a:pPr rtl="0" lvl="0" indent="-419100" marL="457200">
              <a:lnSpc>
                <a:spcPct val="150000"/>
              </a:lnSpc>
              <a:buClr>
                <a:srgbClr val="351C75"/>
              </a:buClr>
              <a:buSzPct val="100000"/>
              <a:buFont typeface="Wingdings"/>
              <a:buChar char="§"/>
            </a:pPr>
            <a:r>
              <a:rPr lang="pt-BR">
                <a:solidFill>
                  <a:srgbClr val="351C75"/>
                </a:solidFill>
              </a:rPr>
              <a:t>Profundidade limitada a 7.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/>
        </p:nvSpPr>
        <p:spPr>
          <a:xfrm>
            <a:off y="533400" x="390525"/>
            <a:ext cy="5791200" cx="83629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/>
        </p:nvSpPr>
        <p:spPr>
          <a:xfrm>
            <a:off y="619125" x="219075"/>
            <a:ext cy="5619750" cx="87058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>
                <a:solidFill>
                  <a:srgbClr val="741B47"/>
                </a:solidFill>
              </a:rPr>
              <a:t>Jogo Ligue 4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lnSpc>
                <a:spcPct val="150000"/>
              </a:lnSpc>
              <a:buClr>
                <a:srgbClr val="351C75"/>
              </a:buClr>
              <a:buSzPct val="100000"/>
              <a:buFont typeface="Wingdings"/>
              <a:buChar char="§"/>
            </a:pPr>
            <a:r>
              <a:rPr sz="2800" lang="pt-BR">
                <a:solidFill>
                  <a:srgbClr val="351C75"/>
                </a:solidFill>
              </a:rPr>
              <a:t>Implementado em </a:t>
            </a:r>
            <a:r>
              <a:rPr b="1" sz="2800" lang="pt-BR">
                <a:solidFill>
                  <a:srgbClr val="351C75"/>
                </a:solidFill>
              </a:rPr>
              <a:t>JavaScript</a:t>
            </a:r>
            <a:r>
              <a:rPr sz="2800" lang="pt-BR">
                <a:solidFill>
                  <a:srgbClr val="351C75"/>
                </a:solidFill>
              </a:rPr>
              <a:t>;</a:t>
            </a:r>
          </a:p>
          <a:p>
            <a:pPr rtl="0" lvl="0" indent="-406400" marL="457200">
              <a:lnSpc>
                <a:spcPct val="150000"/>
              </a:lnSpc>
              <a:buClr>
                <a:srgbClr val="351C75"/>
              </a:buClr>
              <a:buSzPct val="100000"/>
              <a:buFont typeface="Wingdings"/>
              <a:buChar char="§"/>
            </a:pPr>
            <a:r>
              <a:rPr sz="2800" lang="pt-BR">
                <a:solidFill>
                  <a:srgbClr val="351C75"/>
                </a:solidFill>
              </a:rPr>
              <a:t>Primeiro jogador a jogar é escolhido de forma aleatória;</a:t>
            </a:r>
          </a:p>
          <a:p>
            <a:pPr rtl="0" lvl="0" indent="-406400" marL="457200">
              <a:lnSpc>
                <a:spcPct val="150000"/>
              </a:lnSpc>
              <a:buClr>
                <a:srgbClr val="351C75"/>
              </a:buClr>
              <a:buSzPct val="100000"/>
              <a:buFont typeface="Wingdings"/>
              <a:buChar char="§"/>
            </a:pPr>
            <a:r>
              <a:rPr sz="2800" lang="pt-BR">
                <a:solidFill>
                  <a:srgbClr val="351C75"/>
                </a:solidFill>
              </a:rPr>
              <a:t>Contadores de nodos processados e podados;</a:t>
            </a:r>
          </a:p>
          <a:p>
            <a:pPr rtl="0" lvl="0" indent="-406400" marL="457200">
              <a:lnSpc>
                <a:spcPct val="150000"/>
              </a:lnSpc>
              <a:buClr>
                <a:srgbClr val="351C75"/>
              </a:buClr>
              <a:buSzPct val="100000"/>
              <a:buFont typeface="Wingdings"/>
              <a:buChar char="§"/>
            </a:pPr>
            <a:r>
              <a:rPr sz="2800" lang="pt-BR">
                <a:solidFill>
                  <a:srgbClr val="351C75"/>
                </a:solidFill>
              </a:rPr>
              <a:t>Configuração do </a:t>
            </a:r>
            <a:r>
              <a:rPr b="1" sz="2800" lang="pt-BR">
                <a:solidFill>
                  <a:srgbClr val="351C75"/>
                </a:solidFill>
              </a:rPr>
              <a:t>Minimax</a:t>
            </a:r>
            <a:r>
              <a:rPr sz="2800" lang="pt-BR">
                <a:solidFill>
                  <a:srgbClr val="351C75"/>
                </a:solidFill>
              </a:rPr>
              <a:t>. Possibilidade de escolha da profundidade e da especialização do algoritmo.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/>
        </p:nvSpPr>
        <p:spPr>
          <a:xfrm>
            <a:off y="428625" x="647700"/>
            <a:ext cy="6000750" cx="784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741B47"/>
                </a:solidFill>
              </a:rPr>
              <a:t>Minimax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buClr>
                <a:srgbClr val="351C75"/>
              </a:buClr>
              <a:buSzPct val="100000"/>
              <a:buFont typeface="Wingdings"/>
              <a:buChar char="§"/>
            </a:pPr>
            <a:r>
              <a:rPr lang="pt-BR">
                <a:solidFill>
                  <a:srgbClr val="351C75"/>
                </a:solidFill>
              </a:rPr>
              <a:t>Minimax;</a:t>
            </a:r>
          </a:p>
          <a:p>
            <a:pPr rtl="0" lvl="0" indent="-419100" marL="457200">
              <a:lnSpc>
                <a:spcPct val="150000"/>
              </a:lnSpc>
              <a:buClr>
                <a:srgbClr val="351C75"/>
              </a:buClr>
              <a:buSzPct val="100000"/>
              <a:buFont typeface="Wingdings"/>
              <a:buChar char="§"/>
            </a:pPr>
            <a:r>
              <a:rPr lang="pt-BR">
                <a:solidFill>
                  <a:srgbClr val="351C75"/>
                </a:solidFill>
              </a:rPr>
              <a:t>Minimax com poda;</a:t>
            </a:r>
          </a:p>
          <a:p>
            <a:pPr rtl="0" lvl="0" indent="-419100" marL="457200">
              <a:lnSpc>
                <a:spcPct val="150000"/>
              </a:lnSpc>
              <a:buClr>
                <a:srgbClr val="351C75"/>
              </a:buClr>
              <a:buSzPct val="100000"/>
              <a:buFont typeface="Wingdings"/>
              <a:buChar char="§"/>
            </a:pPr>
            <a:r>
              <a:rPr lang="pt-BR">
                <a:solidFill>
                  <a:srgbClr val="351C75"/>
                </a:solidFill>
              </a:rPr>
              <a:t>Minimax com heurística A;</a:t>
            </a:r>
          </a:p>
          <a:p>
            <a:pPr rtl="0" lvl="0" indent="-419100" marL="457200">
              <a:lnSpc>
                <a:spcPct val="150000"/>
              </a:lnSpc>
              <a:buClr>
                <a:srgbClr val="351C75"/>
              </a:buClr>
              <a:buSzPct val="100000"/>
              <a:buFont typeface="Wingdings"/>
              <a:buChar char="§"/>
            </a:pPr>
            <a:r>
              <a:rPr lang="pt-BR">
                <a:solidFill>
                  <a:srgbClr val="351C75"/>
                </a:solidFill>
              </a:rPr>
              <a:t>Minimas com heurística B;</a:t>
            </a:r>
          </a:p>
          <a:p>
            <a:pPr rtl="0" lvl="0" indent="-419100" marL="457200">
              <a:lnSpc>
                <a:spcPct val="150000"/>
              </a:lnSpc>
              <a:buClr>
                <a:srgbClr val="351C75"/>
              </a:buClr>
              <a:buSzPct val="100000"/>
              <a:buFont typeface="Wingdings"/>
              <a:buChar char="§"/>
            </a:pPr>
            <a:r>
              <a:rPr lang="pt-BR">
                <a:solidFill>
                  <a:srgbClr val="351C75"/>
                </a:solidFill>
              </a:rPr>
              <a:t>Minimax com heurística C.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741B47"/>
                </a:solidFill>
              </a:rPr>
              <a:t>Heurística </a:t>
            </a:r>
          </a:p>
        </p:txBody>
      </p:sp>
      <p:grpSp>
        <p:nvGrpSpPr>
          <p:cNvPr id="47" name="Shape 47"/>
          <p:cNvGrpSpPr/>
          <p:nvPr/>
        </p:nvGrpSpPr>
        <p:grpSpPr>
          <a:xfrm>
            <a:off y="1801420" x="2398750"/>
            <a:ext cy="4431362" cx="4346497"/>
            <a:chOff y="1801420" x="2398750"/>
            <a:chExt cy="4431362" cx="4346497"/>
          </a:xfrm>
        </p:grpSpPr>
        <p:sp>
          <p:nvSpPr>
            <p:cNvPr id="48" name="Shape 48"/>
            <p:cNvSpPr/>
            <p:nvPr/>
          </p:nvSpPr>
          <p:spPr>
            <a:xfrm>
              <a:off y="1801420" x="2398750"/>
              <a:ext cy="4431362" cx="434649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cxnSp>
          <p:nvCxnSpPr>
            <p:cNvPr id="49" name="Shape 49"/>
            <p:cNvCxnSpPr>
              <a:stCxn id="50" idx="0"/>
            </p:cNvCxnSpPr>
            <p:nvPr/>
          </p:nvCxnSpPr>
          <p:spPr>
            <a:xfrm rot="10800000">
              <a:off y="3768994" x="2838640"/>
              <a:ext cy="1825800" cx="18299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51" name="Shape 51"/>
            <p:cNvCxnSpPr>
              <a:stCxn id="50" idx="7"/>
            </p:cNvCxnSpPr>
            <p:nvPr/>
          </p:nvCxnSpPr>
          <p:spPr>
            <a:xfrm rot="10800000" flipH="1">
              <a:off y="3671429" x="2956005"/>
              <a:ext cy="1964399" cx="1684199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52" name="Shape 52"/>
            <p:cNvSpPr/>
            <p:nvPr/>
          </p:nvSpPr>
          <p:spPr>
            <a:xfrm>
              <a:off y="3167902" x="2585977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53" name="Shape 53"/>
            <p:cNvSpPr/>
            <p:nvPr/>
          </p:nvSpPr>
          <p:spPr>
            <a:xfrm>
              <a:off y="5543194" x="471210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54" name="Shape 54"/>
            <p:cNvSpPr/>
            <p:nvPr/>
          </p:nvSpPr>
          <p:spPr>
            <a:xfrm>
              <a:off y="3551302" x="2707627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>
              <a:off y="3551302" x="450810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>
              <a:off y="5603944" x="443190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57" name="Shape 57"/>
            <p:cNvCxnSpPr/>
            <p:nvPr/>
          </p:nvCxnSpPr>
          <p:spPr>
            <a:xfrm>
              <a:off y="5734894" x="2844640"/>
              <a:ext cy="18299" cx="1667400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50" name="Shape 50"/>
            <p:cNvSpPr/>
            <p:nvPr/>
          </p:nvSpPr>
          <p:spPr>
            <a:xfrm>
              <a:off y="5594794" x="2716840"/>
              <a:ext cy="280200" cx="280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8" name="Shape 58"/>
            <p:cNvSpPr/>
            <p:nvPr/>
          </p:nvSpPr>
          <p:spPr>
            <a:xfrm>
              <a:off y="3167902" x="438645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741B47"/>
                </a:solidFill>
              </a:rPr>
              <a:t>Heurística </a:t>
            </a:r>
          </a:p>
        </p:txBody>
      </p:sp>
      <p:grpSp>
        <p:nvGrpSpPr>
          <p:cNvPr id="64" name="Shape 64"/>
          <p:cNvGrpSpPr/>
          <p:nvPr/>
        </p:nvGrpSpPr>
        <p:grpSpPr>
          <a:xfrm>
            <a:off y="1801420" x="2117140"/>
            <a:ext cy="4431362" cx="4618967"/>
            <a:chOff y="1801420" x="2117140"/>
            <a:chExt cy="4431362" cx="4618967"/>
          </a:xfrm>
        </p:grpSpPr>
        <p:sp>
          <p:nvSpPr>
            <p:cNvPr id="65" name="Shape 65"/>
            <p:cNvSpPr/>
            <p:nvPr/>
          </p:nvSpPr>
          <p:spPr>
            <a:xfrm>
              <a:off y="1801420" x="2389609"/>
              <a:ext cy="4431362" cx="434649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cxnSp>
          <p:nvCxnSpPr>
            <p:cNvPr id="66" name="Shape 66"/>
            <p:cNvCxnSpPr>
              <a:stCxn id="67" idx="0"/>
            </p:cNvCxnSpPr>
            <p:nvPr/>
          </p:nvCxnSpPr>
          <p:spPr>
            <a:xfrm rot="10800000">
              <a:off y="3768994" x="3295840"/>
              <a:ext cy="1825800" cx="18299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68" name="Shape 68"/>
            <p:cNvCxnSpPr>
              <a:stCxn id="67" idx="7"/>
            </p:cNvCxnSpPr>
            <p:nvPr/>
          </p:nvCxnSpPr>
          <p:spPr>
            <a:xfrm rot="10800000" flipH="1">
              <a:off y="3671429" x="3413205"/>
              <a:ext cy="1964399" cx="1684199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69" name="Shape 69"/>
            <p:cNvSpPr/>
            <p:nvPr/>
          </p:nvSpPr>
          <p:spPr>
            <a:xfrm>
              <a:off y="3167902" x="3043177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70" name="Shape 70"/>
            <p:cNvSpPr/>
            <p:nvPr/>
          </p:nvSpPr>
          <p:spPr>
            <a:xfrm>
              <a:off y="3551302" x="3164827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1" name="Shape 71"/>
            <p:cNvSpPr/>
            <p:nvPr/>
          </p:nvSpPr>
          <p:spPr>
            <a:xfrm>
              <a:off y="3551302" x="496530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2" name="Shape 72"/>
            <p:cNvSpPr/>
            <p:nvPr/>
          </p:nvSpPr>
          <p:spPr>
            <a:xfrm>
              <a:off y="3167902" x="484365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y="5543194" x="211714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y="5594794" x="264064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75" name="Shape 75"/>
            <p:cNvCxnSpPr/>
            <p:nvPr/>
          </p:nvCxnSpPr>
          <p:spPr>
            <a:xfrm>
              <a:off y="5734894" x="2844640"/>
              <a:ext cy="18299" cx="1667400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76" name="Shape 76"/>
            <p:cNvSpPr/>
            <p:nvPr/>
          </p:nvSpPr>
          <p:spPr>
            <a:xfrm>
              <a:off y="5597644" x="4425600"/>
              <a:ext cy="292799" cx="292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7" name="Shape 67"/>
            <p:cNvSpPr/>
            <p:nvPr/>
          </p:nvSpPr>
          <p:spPr>
            <a:xfrm>
              <a:off y="5594794" x="3174040"/>
              <a:ext cy="280200" cx="280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741B47"/>
                </a:solidFill>
              </a:rPr>
              <a:t>Heurística </a:t>
            </a:r>
          </a:p>
        </p:txBody>
      </p:sp>
      <p:grpSp>
        <p:nvGrpSpPr>
          <p:cNvPr id="82" name="Shape 82"/>
          <p:cNvGrpSpPr/>
          <p:nvPr/>
        </p:nvGrpSpPr>
        <p:grpSpPr>
          <a:xfrm>
            <a:off y="1801420" x="2224416"/>
            <a:ext cy="4431362" cx="4695167"/>
            <a:chOff y="1801420" x="2117140"/>
            <a:chExt cy="4431362" cx="4695167"/>
          </a:xfrm>
        </p:grpSpPr>
        <p:sp>
          <p:nvSpPr>
            <p:cNvPr id="83" name="Shape 83"/>
            <p:cNvSpPr/>
            <p:nvPr/>
          </p:nvSpPr>
          <p:spPr>
            <a:xfrm>
              <a:off y="1801420" x="2465809"/>
              <a:ext cy="4431362" cx="434649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cxnSp>
          <p:nvCxnSpPr>
            <p:cNvPr id="84" name="Shape 84"/>
            <p:cNvCxnSpPr>
              <a:stCxn id="85" idx="0"/>
            </p:cNvCxnSpPr>
            <p:nvPr/>
          </p:nvCxnSpPr>
          <p:spPr>
            <a:xfrm rot="10800000">
              <a:off y="3768994" x="3981640"/>
              <a:ext cy="1825800" cx="18299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86" name="Shape 86"/>
            <p:cNvCxnSpPr>
              <a:stCxn id="85" idx="7"/>
            </p:cNvCxnSpPr>
            <p:nvPr/>
          </p:nvCxnSpPr>
          <p:spPr>
            <a:xfrm rot="10800000" flipH="1">
              <a:off y="3671429" x="4099005"/>
              <a:ext cy="1964399" cx="1684199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87" name="Shape 87"/>
            <p:cNvSpPr/>
            <p:nvPr/>
          </p:nvSpPr>
          <p:spPr>
            <a:xfrm>
              <a:off y="3167902" x="3728977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y="5543194" x="211714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y="3551302" x="3850627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0" name="Shape 90"/>
            <p:cNvSpPr/>
            <p:nvPr/>
          </p:nvSpPr>
          <p:spPr>
            <a:xfrm>
              <a:off y="3551302" x="565110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1" name="Shape 91"/>
            <p:cNvSpPr/>
            <p:nvPr/>
          </p:nvSpPr>
          <p:spPr>
            <a:xfrm>
              <a:off y="5594794" x="264064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92" name="Shape 92"/>
            <p:cNvCxnSpPr/>
            <p:nvPr/>
          </p:nvCxnSpPr>
          <p:spPr>
            <a:xfrm>
              <a:off y="5734894" x="2844640"/>
              <a:ext cy="18299" cx="1667400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85" name="Shape 85"/>
            <p:cNvSpPr/>
            <p:nvPr/>
          </p:nvSpPr>
          <p:spPr>
            <a:xfrm>
              <a:off y="5594794" x="3859840"/>
              <a:ext cy="280200" cx="280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93" name="Shape 93"/>
            <p:cNvSpPr/>
            <p:nvPr/>
          </p:nvSpPr>
          <p:spPr>
            <a:xfrm>
              <a:off y="3167902" x="552945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y="5597644" x="4425600"/>
              <a:ext cy="292799" cx="292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320887" x="485527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741B47"/>
                </a:solidFill>
              </a:rPr>
              <a:t>Heurística </a:t>
            </a:r>
          </a:p>
        </p:txBody>
      </p:sp>
      <p:grpSp>
        <p:nvGrpSpPr>
          <p:cNvPr id="100" name="Shape 100"/>
          <p:cNvGrpSpPr/>
          <p:nvPr/>
        </p:nvGrpSpPr>
        <p:grpSpPr>
          <a:xfrm>
            <a:off y="1727986" x="2117699"/>
            <a:ext cy="4504797" cx="4908600"/>
            <a:chOff y="1727986" x="2117140"/>
            <a:chExt cy="4504797" cx="4908600"/>
          </a:xfrm>
        </p:grpSpPr>
        <p:sp>
          <p:nvSpPr>
            <p:cNvPr id="101" name="Shape 101"/>
            <p:cNvSpPr/>
            <p:nvPr/>
          </p:nvSpPr>
          <p:spPr>
            <a:xfrm>
              <a:off y="1801420" x="2465809"/>
              <a:ext cy="4431362" cx="434649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cxnSp>
          <p:nvCxnSpPr>
            <p:cNvPr id="102" name="Shape 102"/>
            <p:cNvCxnSpPr/>
            <p:nvPr/>
          </p:nvCxnSpPr>
          <p:spPr>
            <a:xfrm rot="10800000">
              <a:off y="2397575" x="4591150"/>
              <a:ext cy="3335399" cx="16799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03" name="Shape 103"/>
            <p:cNvCxnSpPr/>
            <p:nvPr/>
          </p:nvCxnSpPr>
          <p:spPr>
            <a:xfrm rot="10800000" flipH="1">
              <a:off y="2299936" x="3451865"/>
              <a:ext cy="3349800" cx="2940900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104" name="Shape 104"/>
            <p:cNvSpPr/>
            <p:nvPr/>
          </p:nvSpPr>
          <p:spPr>
            <a:xfrm>
              <a:off y="2459902" x="434779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y="2103502" x="4460227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6" name="Shape 106"/>
            <p:cNvSpPr/>
            <p:nvPr/>
          </p:nvSpPr>
          <p:spPr>
            <a:xfrm>
              <a:off y="2179702" x="626070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7" name="Shape 107"/>
            <p:cNvSpPr/>
            <p:nvPr/>
          </p:nvSpPr>
          <p:spPr>
            <a:xfrm>
              <a:off y="4223194" x="325024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08" name="Shape 108"/>
            <p:cNvCxnSpPr>
              <a:stCxn id="109" idx="6"/>
              <a:endCxn id="110" idx="2"/>
            </p:cNvCxnSpPr>
            <p:nvPr/>
          </p:nvCxnSpPr>
          <p:spPr>
            <a:xfrm>
              <a:off y="4363294" x="2920840"/>
              <a:ext cy="0" cx="3301199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111" name="Shape 111"/>
            <p:cNvSpPr/>
            <p:nvPr/>
          </p:nvSpPr>
          <p:spPr>
            <a:xfrm>
              <a:off y="2128102" x="650224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y="4223194" x="264064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2" name="Shape 112"/>
            <p:cNvSpPr/>
            <p:nvPr/>
          </p:nvSpPr>
          <p:spPr>
            <a:xfrm>
              <a:off y="4171594" x="211714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y="4503394" x="549079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y="4223194" x="561244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0" name="Shape 110"/>
            <p:cNvSpPr/>
            <p:nvPr/>
          </p:nvSpPr>
          <p:spPr>
            <a:xfrm>
              <a:off y="4223194" x="622204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5" name="Shape 115"/>
            <p:cNvSpPr/>
            <p:nvPr/>
          </p:nvSpPr>
          <p:spPr>
            <a:xfrm>
              <a:off y="4503394" x="312859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y="4171594" x="650224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cxnSp>
          <p:nvCxnSpPr>
            <p:cNvPr id="117" name="Shape 117"/>
            <p:cNvCxnSpPr/>
            <p:nvPr/>
          </p:nvCxnSpPr>
          <p:spPr>
            <a:xfrm>
              <a:off y="2375968" x="2879674"/>
              <a:ext cy="3295500" cx="2791799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118" name="Shape 118"/>
            <p:cNvSpPr/>
            <p:nvPr/>
          </p:nvSpPr>
          <p:spPr>
            <a:xfrm>
              <a:off y="2179702" x="267930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9" name="Shape 119"/>
            <p:cNvSpPr/>
            <p:nvPr/>
          </p:nvSpPr>
          <p:spPr>
            <a:xfrm>
              <a:off y="2128102" x="215580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y="4223194" x="4469440"/>
              <a:ext cy="280200" cx="280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1" name="Shape 121"/>
            <p:cNvSpPr/>
            <p:nvPr/>
          </p:nvSpPr>
          <p:spPr>
            <a:xfrm>
              <a:off y="2789302" x="446944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2" name="Shape 122"/>
            <p:cNvSpPr/>
            <p:nvPr/>
          </p:nvSpPr>
          <p:spPr>
            <a:xfrm>
              <a:off y="3551302" x="4460227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3" name="Shape 123"/>
            <p:cNvSpPr/>
            <p:nvPr/>
          </p:nvSpPr>
          <p:spPr>
            <a:xfrm>
              <a:off y="3221902" x="430969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y="1727986" x="430969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y="3551302" x="504150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6" name="Shape 126"/>
            <p:cNvSpPr/>
            <p:nvPr/>
          </p:nvSpPr>
          <p:spPr>
            <a:xfrm>
              <a:off y="2789302" x="561244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7" name="Shape 127"/>
            <p:cNvSpPr/>
            <p:nvPr/>
          </p:nvSpPr>
          <p:spPr>
            <a:xfrm>
              <a:off y="2737702" x="589894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y="3499702" x="532170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y="3551302" x="382230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0" name="Shape 130"/>
            <p:cNvSpPr/>
            <p:nvPr/>
          </p:nvSpPr>
          <p:spPr>
            <a:xfrm>
              <a:off y="2865502" x="325024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1" name="Shape 131"/>
            <p:cNvSpPr/>
            <p:nvPr/>
          </p:nvSpPr>
          <p:spPr>
            <a:xfrm>
              <a:off y="2813902" x="272674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y="3499702" x="329880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y="5602402" x="3243940"/>
              <a:ext cy="292799" cx="292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4" name="Shape 134"/>
            <p:cNvSpPr/>
            <p:nvPr/>
          </p:nvSpPr>
          <p:spPr>
            <a:xfrm>
              <a:off y="4916602" x="3816000"/>
              <a:ext cy="292799" cx="292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5" name="Shape 135"/>
            <p:cNvSpPr/>
            <p:nvPr/>
          </p:nvSpPr>
          <p:spPr>
            <a:xfrm>
              <a:off y="4916602" x="4425040"/>
              <a:ext cy="292799" cx="292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6" name="Shape 136"/>
            <p:cNvSpPr/>
            <p:nvPr/>
          </p:nvSpPr>
          <p:spPr>
            <a:xfrm>
              <a:off y="5602402" x="4425040"/>
              <a:ext cy="292799" cx="292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7" name="Shape 137"/>
            <p:cNvSpPr/>
            <p:nvPr/>
          </p:nvSpPr>
          <p:spPr>
            <a:xfrm>
              <a:off y="5602402" x="5606140"/>
              <a:ext cy="292799" cx="292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8" name="Shape 138"/>
            <p:cNvSpPr/>
            <p:nvPr/>
          </p:nvSpPr>
          <p:spPr>
            <a:xfrm>
              <a:off y="4916602" x="4996540"/>
              <a:ext cy="292799" cx="292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9" name="Shape 139"/>
            <p:cNvSpPr/>
            <p:nvPr/>
          </p:nvSpPr>
          <p:spPr>
            <a:xfrm>
              <a:off y="4216894" x="3816000"/>
              <a:ext cy="292799" cx="292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40" name="Shape 140"/>
            <p:cNvSpPr/>
            <p:nvPr/>
          </p:nvSpPr>
          <p:spPr>
            <a:xfrm>
              <a:off y="4216894" x="4996540"/>
              <a:ext cy="292799" cx="292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pt-BR">
                <a:solidFill>
                  <a:srgbClr val="741B47"/>
                </a:solidFill>
              </a:rPr>
              <a:t>Heurística </a:t>
            </a:r>
          </a:p>
        </p:txBody>
      </p:sp>
      <p:grpSp>
        <p:nvGrpSpPr>
          <p:cNvPr id="146" name="Shape 146"/>
          <p:cNvGrpSpPr/>
          <p:nvPr/>
        </p:nvGrpSpPr>
        <p:grpSpPr>
          <a:xfrm>
            <a:off y="1801420" x="2398750"/>
            <a:ext cy="4431362" cx="4346497"/>
            <a:chOff y="1801420" x="2465809"/>
            <a:chExt cy="4431362" cx="4346497"/>
          </a:xfrm>
        </p:grpSpPr>
        <p:sp>
          <p:nvSpPr>
            <p:cNvPr id="147" name="Shape 147"/>
            <p:cNvSpPr/>
            <p:nvPr/>
          </p:nvSpPr>
          <p:spPr>
            <a:xfrm>
              <a:off y="1801420" x="2465809"/>
              <a:ext cy="4431362" cx="434649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cxnSp>
          <p:nvCxnSpPr>
            <p:cNvPr id="148" name="Shape 148"/>
            <p:cNvCxnSpPr>
              <a:stCxn id="149" idx="0"/>
            </p:cNvCxnSpPr>
            <p:nvPr/>
          </p:nvCxnSpPr>
          <p:spPr>
            <a:xfrm rot="10800000">
              <a:off y="3159394" x="5124640"/>
              <a:ext cy="1825800" cx="18299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50" name="Shape 150"/>
            <p:cNvCxnSpPr>
              <a:endCxn id="151" idx="3"/>
            </p:cNvCxnSpPr>
            <p:nvPr/>
          </p:nvCxnSpPr>
          <p:spPr>
            <a:xfrm rot="10800000" flipH="1">
              <a:off y="3781893" x="4623384"/>
              <a:ext cy="1997399" cx="1610699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152" name="Shape 152"/>
            <p:cNvSpPr/>
            <p:nvPr/>
          </p:nvSpPr>
          <p:spPr>
            <a:xfrm>
              <a:off y="2558302" x="4871977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y="4588893" x="431025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y="2941702" x="4993627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1" name="Shape 151"/>
            <p:cNvSpPr/>
            <p:nvPr/>
          </p:nvSpPr>
          <p:spPr>
            <a:xfrm>
              <a:off y="3542727" x="619305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5" name="Shape 155"/>
            <p:cNvSpPr/>
            <p:nvPr/>
          </p:nvSpPr>
          <p:spPr>
            <a:xfrm>
              <a:off y="4939894" x="443190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56" name="Shape 156"/>
            <p:cNvCxnSpPr>
              <a:stCxn id="157" idx="6"/>
            </p:cNvCxnSpPr>
            <p:nvPr/>
          </p:nvCxnSpPr>
          <p:spPr>
            <a:xfrm>
              <a:off y="5079994" x="3569100"/>
              <a:ext cy="9300" cx="2816699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158" name="Shape 158"/>
            <p:cNvSpPr/>
            <p:nvPr/>
          </p:nvSpPr>
          <p:spPr>
            <a:xfrm>
              <a:off y="3159394" x="607140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y="4933594" x="6186750"/>
              <a:ext cy="292799" cx="292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0" name="Shape 160"/>
            <p:cNvSpPr/>
            <p:nvPr/>
          </p:nvSpPr>
          <p:spPr>
            <a:xfrm>
              <a:off y="5649019" x="4425600"/>
              <a:ext cy="292799" cx="292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1" name="Shape 161"/>
            <p:cNvSpPr/>
            <p:nvPr/>
          </p:nvSpPr>
          <p:spPr>
            <a:xfrm>
              <a:off y="4933594" x="5577150"/>
              <a:ext cy="292799" cx="292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2" name="Shape 162"/>
            <p:cNvSpPr/>
            <p:nvPr/>
          </p:nvSpPr>
          <p:spPr>
            <a:xfrm>
              <a:off y="4939894" x="382230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7" name="Shape 157"/>
            <p:cNvSpPr/>
            <p:nvPr/>
          </p:nvSpPr>
          <p:spPr>
            <a:xfrm>
              <a:off y="4939894" x="328890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3" name="Shape 163"/>
            <p:cNvSpPr/>
            <p:nvPr/>
          </p:nvSpPr>
          <p:spPr>
            <a:xfrm>
              <a:off y="4588893" x="370065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y="4893693" x="278625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y="3542727" x="382230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6" name="Shape 166"/>
            <p:cNvSpPr/>
            <p:nvPr/>
          </p:nvSpPr>
          <p:spPr>
            <a:xfrm>
              <a:off y="2879194" x="3288900"/>
              <a:ext cy="280200" cx="28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7" name="Shape 167"/>
            <p:cNvSpPr/>
            <p:nvPr/>
          </p:nvSpPr>
          <p:spPr>
            <a:xfrm>
              <a:off y="5579144" x="5577150"/>
              <a:ext cy="292799" cx="292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68" name="Shape 168"/>
            <p:cNvCxnSpPr>
              <a:endCxn id="166" idx="5"/>
            </p:cNvCxnSpPr>
            <p:nvPr/>
          </p:nvCxnSpPr>
          <p:spPr>
            <a:xfrm rot="10800000">
              <a:off y="3118360" x="3528065"/>
              <a:ext cy="2676299" cx="2189399"/>
            </a:xfrm>
            <a:prstGeom prst="straightConnector1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149" name="Shape 149"/>
            <p:cNvSpPr/>
            <p:nvPr/>
          </p:nvSpPr>
          <p:spPr>
            <a:xfrm>
              <a:off y="4985194" x="5002840"/>
              <a:ext cy="280200" cx="280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69" name="Shape 169"/>
            <p:cNvSpPr/>
            <p:nvPr/>
          </p:nvSpPr>
          <p:spPr>
            <a:xfrm>
              <a:off y="3491127" x="328890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y="2827594" x="2765400"/>
              <a:ext cy="383400" cx="523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2400" lang="pt-BR">
                  <a:solidFill>
                    <a:srgbClr val="FFFFFF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