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3"/>
  </p:notesMasterIdLst>
  <p:sldIdLst>
    <p:sldId id="256" r:id="rId2"/>
    <p:sldId id="257" r:id="rId3"/>
    <p:sldId id="273" r:id="rId4"/>
    <p:sldId id="259" r:id="rId5"/>
    <p:sldId id="270" r:id="rId6"/>
    <p:sldId id="261" r:id="rId7"/>
    <p:sldId id="262" r:id="rId8"/>
    <p:sldId id="272" r:id="rId9"/>
    <p:sldId id="271" r:id="rId10"/>
    <p:sldId id="267" r:id="rId11"/>
    <p:sldId id="275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86180-1AA4-4024-8872-7DD7746189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F30E77E-6CB6-40A0-85C3-A9685DF04BAF}">
      <dgm:prSet custT="1"/>
      <dgm:spPr/>
      <dgm:t>
        <a:bodyPr/>
        <a:lstStyle/>
        <a:p>
          <a:r>
            <a:rPr lang="pt-BR" sz="1800" dirty="0"/>
            <a:t>A base: Modelo SIR</a:t>
          </a:r>
          <a:endParaRPr lang="en-US" sz="1800" dirty="0"/>
        </a:p>
      </dgm:t>
    </dgm:pt>
    <dgm:pt modelId="{8B3B8AE2-F1A5-4BC5-A6FD-0C069E1A9686}" type="parTrans" cxnId="{3C80B40D-C14F-4C1A-AD7C-45CEFEB6AA58}">
      <dgm:prSet/>
      <dgm:spPr/>
      <dgm:t>
        <a:bodyPr/>
        <a:lstStyle/>
        <a:p>
          <a:endParaRPr lang="en-US" sz="1600"/>
        </a:p>
      </dgm:t>
    </dgm:pt>
    <dgm:pt modelId="{FB1050C5-CE43-406F-9D5C-180AE8778929}" type="sibTrans" cxnId="{3C80B40D-C14F-4C1A-AD7C-45CEFEB6AA58}">
      <dgm:prSet/>
      <dgm:spPr/>
      <dgm:t>
        <a:bodyPr/>
        <a:lstStyle/>
        <a:p>
          <a:endParaRPr lang="en-US" sz="1600"/>
        </a:p>
      </dgm:t>
    </dgm:pt>
    <dgm:pt modelId="{D4261BEB-4F5E-4740-B188-3F5443EB763F}">
      <dgm:prSet custT="1"/>
      <dgm:spPr/>
      <dgm:t>
        <a:bodyPr/>
        <a:lstStyle/>
        <a:p>
          <a:r>
            <a:rPr lang="pt-BR" sz="1800" dirty="0"/>
            <a:t>Melhoria e novos parâmetros: Modelo SEQIAHR</a:t>
          </a:r>
          <a:endParaRPr lang="en-US" sz="1800" dirty="0"/>
        </a:p>
      </dgm:t>
    </dgm:pt>
    <dgm:pt modelId="{D7C68EC7-C431-4A87-8E99-59D8283EECB8}" type="parTrans" cxnId="{A5318F9D-2FA8-43B5-B29F-165272996AAB}">
      <dgm:prSet/>
      <dgm:spPr/>
      <dgm:t>
        <a:bodyPr/>
        <a:lstStyle/>
        <a:p>
          <a:endParaRPr lang="en-US" sz="1600"/>
        </a:p>
      </dgm:t>
    </dgm:pt>
    <dgm:pt modelId="{95D60F79-45B9-4D05-82C5-1C3755B51892}" type="sibTrans" cxnId="{A5318F9D-2FA8-43B5-B29F-165272996AAB}">
      <dgm:prSet/>
      <dgm:spPr/>
      <dgm:t>
        <a:bodyPr/>
        <a:lstStyle/>
        <a:p>
          <a:endParaRPr lang="en-US" sz="1600"/>
        </a:p>
      </dgm:t>
    </dgm:pt>
    <dgm:pt modelId="{0747F221-57F6-4AB4-A23F-2CBAAA4B2417}">
      <dgm:prSet custT="1"/>
      <dgm:spPr/>
      <dgm:t>
        <a:bodyPr/>
        <a:lstStyle/>
        <a:p>
          <a:r>
            <a:rPr lang="pt-BR" sz="1800" dirty="0"/>
            <a:t>Mixture Density Networks</a:t>
          </a:r>
          <a:endParaRPr lang="en-US" sz="1800" dirty="0"/>
        </a:p>
      </dgm:t>
    </dgm:pt>
    <dgm:pt modelId="{2A0739EE-06D1-4D91-ADEF-BB64389F7EF6}" type="parTrans" cxnId="{C8937A19-103A-48C8-A082-14386147A866}">
      <dgm:prSet/>
      <dgm:spPr/>
      <dgm:t>
        <a:bodyPr/>
        <a:lstStyle/>
        <a:p>
          <a:endParaRPr lang="en-US" sz="1600"/>
        </a:p>
      </dgm:t>
    </dgm:pt>
    <dgm:pt modelId="{6C30A3CF-6373-4EF0-82F3-5D61A5C106F8}" type="sibTrans" cxnId="{C8937A19-103A-48C8-A082-14386147A866}">
      <dgm:prSet/>
      <dgm:spPr/>
      <dgm:t>
        <a:bodyPr/>
        <a:lstStyle/>
        <a:p>
          <a:endParaRPr lang="en-US" sz="1600"/>
        </a:p>
      </dgm:t>
    </dgm:pt>
    <dgm:pt modelId="{77AD5F1E-FF70-41BE-842F-2ACD6D814F13}">
      <dgm:prSet custT="1"/>
      <dgm:spPr/>
      <dgm:t>
        <a:bodyPr/>
        <a:lstStyle/>
        <a:p>
          <a:r>
            <a:rPr lang="pt-BR" sz="1800" dirty="0"/>
            <a:t>Próximos passos na estimação de parâmetros               </a:t>
          </a:r>
          <a:endParaRPr lang="en-US" sz="1800" dirty="0"/>
        </a:p>
      </dgm:t>
    </dgm:pt>
    <dgm:pt modelId="{33A908EB-847A-4C90-A324-1412E827E837}" type="parTrans" cxnId="{CB217DBC-1110-4999-8406-3AFE01E1862B}">
      <dgm:prSet/>
      <dgm:spPr/>
      <dgm:t>
        <a:bodyPr/>
        <a:lstStyle/>
        <a:p>
          <a:endParaRPr lang="en-US" sz="1600"/>
        </a:p>
      </dgm:t>
    </dgm:pt>
    <dgm:pt modelId="{E20BDC66-100A-45E3-A4E9-F82AA2651C09}" type="sibTrans" cxnId="{CB217DBC-1110-4999-8406-3AFE01E1862B}">
      <dgm:prSet/>
      <dgm:spPr/>
      <dgm:t>
        <a:bodyPr/>
        <a:lstStyle/>
        <a:p>
          <a:endParaRPr lang="en-US" sz="1600"/>
        </a:p>
      </dgm:t>
    </dgm:pt>
    <dgm:pt modelId="{7D199125-1BE9-4BA8-991A-CA55969409ED}">
      <dgm:prSet custT="1"/>
      <dgm:spPr/>
      <dgm:t>
        <a:bodyPr/>
        <a:lstStyle/>
        <a:p>
          <a:r>
            <a:rPr lang="pt-BR" sz="1800" dirty="0"/>
            <a:t>Referências</a:t>
          </a:r>
          <a:endParaRPr lang="en-US" sz="1800" dirty="0"/>
        </a:p>
      </dgm:t>
    </dgm:pt>
    <dgm:pt modelId="{B49B5895-A4DF-4976-B3FF-A82836A2C0CF}" type="sibTrans" cxnId="{68EA2EE0-D7D7-4907-A8A3-F8D6522A0584}">
      <dgm:prSet/>
      <dgm:spPr/>
      <dgm:t>
        <a:bodyPr/>
        <a:lstStyle/>
        <a:p>
          <a:endParaRPr lang="en-US" sz="1600"/>
        </a:p>
      </dgm:t>
    </dgm:pt>
    <dgm:pt modelId="{A38FD136-9A16-404C-A6F9-659423EC4DE8}" type="parTrans" cxnId="{68EA2EE0-D7D7-4907-A8A3-F8D6522A0584}">
      <dgm:prSet/>
      <dgm:spPr/>
      <dgm:t>
        <a:bodyPr/>
        <a:lstStyle/>
        <a:p>
          <a:endParaRPr lang="en-US" sz="1600"/>
        </a:p>
      </dgm:t>
    </dgm:pt>
    <dgm:pt modelId="{7BCAE76D-18FA-44C7-A011-C2AD9125C5AA}" type="pres">
      <dgm:prSet presAssocID="{F8786180-1AA4-4024-8872-7DD774618956}" presName="root" presStyleCnt="0">
        <dgm:presLayoutVars>
          <dgm:dir/>
          <dgm:resizeHandles val="exact"/>
        </dgm:presLayoutVars>
      </dgm:prSet>
      <dgm:spPr/>
    </dgm:pt>
    <dgm:pt modelId="{D4FF4680-308F-4E9E-A744-9063EDDF0D0B}" type="pres">
      <dgm:prSet presAssocID="{CF30E77E-6CB6-40A0-85C3-A9685DF04BAF}" presName="compNode" presStyleCnt="0"/>
      <dgm:spPr/>
    </dgm:pt>
    <dgm:pt modelId="{24319DF3-96A0-4EAF-8460-39B5FE864646}" type="pres">
      <dgm:prSet presAssocID="{CF30E77E-6CB6-40A0-85C3-A9685DF04BAF}" presName="bgRect" presStyleLbl="bgShp" presStyleIdx="0" presStyleCnt="5"/>
      <dgm:spPr/>
    </dgm:pt>
    <dgm:pt modelId="{F380259D-D1E4-4674-A0D0-F09A2E7D9A80}" type="pres">
      <dgm:prSet presAssocID="{CF30E77E-6CB6-40A0-85C3-A9685DF04B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10E77D2C-3768-47F0-8B59-93FC620AE0F8}" type="pres">
      <dgm:prSet presAssocID="{CF30E77E-6CB6-40A0-85C3-A9685DF04BAF}" presName="spaceRect" presStyleCnt="0"/>
      <dgm:spPr/>
    </dgm:pt>
    <dgm:pt modelId="{E79B3F09-BB44-4DD2-91A2-57F9A6CAB44E}" type="pres">
      <dgm:prSet presAssocID="{CF30E77E-6CB6-40A0-85C3-A9685DF04BAF}" presName="parTx" presStyleLbl="revTx" presStyleIdx="0" presStyleCnt="5">
        <dgm:presLayoutVars>
          <dgm:chMax val="0"/>
          <dgm:chPref val="0"/>
        </dgm:presLayoutVars>
      </dgm:prSet>
      <dgm:spPr/>
    </dgm:pt>
    <dgm:pt modelId="{6E477E0D-D70E-4F4F-A459-BE30705E1A57}" type="pres">
      <dgm:prSet presAssocID="{FB1050C5-CE43-406F-9D5C-180AE8778929}" presName="sibTrans" presStyleCnt="0"/>
      <dgm:spPr/>
    </dgm:pt>
    <dgm:pt modelId="{017C8B70-D0F0-4E70-88C7-5B3157BCC512}" type="pres">
      <dgm:prSet presAssocID="{D4261BEB-4F5E-4740-B188-3F5443EB763F}" presName="compNode" presStyleCnt="0"/>
      <dgm:spPr/>
    </dgm:pt>
    <dgm:pt modelId="{C10C2BCF-E07D-45FD-9A4D-E7EB6E6B8C8A}" type="pres">
      <dgm:prSet presAssocID="{D4261BEB-4F5E-4740-B188-3F5443EB763F}" presName="bgRect" presStyleLbl="bgShp" presStyleIdx="1" presStyleCnt="5"/>
      <dgm:spPr/>
    </dgm:pt>
    <dgm:pt modelId="{8D2426BA-A5C2-4DF4-93F8-D8FE7236F250}" type="pres">
      <dgm:prSet presAssocID="{D4261BEB-4F5E-4740-B188-3F5443EB76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413F3E0-DDF0-4828-AA65-FFBCC9753A38}" type="pres">
      <dgm:prSet presAssocID="{D4261BEB-4F5E-4740-B188-3F5443EB763F}" presName="spaceRect" presStyleCnt="0"/>
      <dgm:spPr/>
    </dgm:pt>
    <dgm:pt modelId="{569D89BE-B5C6-44A9-900E-16E2B759B0B1}" type="pres">
      <dgm:prSet presAssocID="{D4261BEB-4F5E-4740-B188-3F5443EB763F}" presName="parTx" presStyleLbl="revTx" presStyleIdx="1" presStyleCnt="5">
        <dgm:presLayoutVars>
          <dgm:chMax val="0"/>
          <dgm:chPref val="0"/>
        </dgm:presLayoutVars>
      </dgm:prSet>
      <dgm:spPr/>
    </dgm:pt>
    <dgm:pt modelId="{1DFB26C9-3A00-4F16-8B8A-8F1B1461AF3F}" type="pres">
      <dgm:prSet presAssocID="{95D60F79-45B9-4D05-82C5-1C3755B51892}" presName="sibTrans" presStyleCnt="0"/>
      <dgm:spPr/>
    </dgm:pt>
    <dgm:pt modelId="{825D1667-A10E-4685-9AF4-2BAD54D78720}" type="pres">
      <dgm:prSet presAssocID="{0747F221-57F6-4AB4-A23F-2CBAAA4B2417}" presName="compNode" presStyleCnt="0"/>
      <dgm:spPr/>
    </dgm:pt>
    <dgm:pt modelId="{4BE56C72-94B3-441D-BF61-7D958E7E80FC}" type="pres">
      <dgm:prSet presAssocID="{0747F221-57F6-4AB4-A23F-2CBAAA4B2417}" presName="bgRect" presStyleLbl="bgShp" presStyleIdx="2" presStyleCnt="5"/>
      <dgm:spPr/>
    </dgm:pt>
    <dgm:pt modelId="{372478F8-1DC3-403C-8847-1BAADA6AE688}" type="pres">
      <dgm:prSet presAssocID="{0747F221-57F6-4AB4-A23F-2CBAAA4B24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0EB2F281-5D7C-401E-8583-8078A1F0F7E6}" type="pres">
      <dgm:prSet presAssocID="{0747F221-57F6-4AB4-A23F-2CBAAA4B2417}" presName="spaceRect" presStyleCnt="0"/>
      <dgm:spPr/>
    </dgm:pt>
    <dgm:pt modelId="{C1F07FC1-B050-4423-807D-6DA3F6A37BB6}" type="pres">
      <dgm:prSet presAssocID="{0747F221-57F6-4AB4-A23F-2CBAAA4B2417}" presName="parTx" presStyleLbl="revTx" presStyleIdx="2" presStyleCnt="5">
        <dgm:presLayoutVars>
          <dgm:chMax val="0"/>
          <dgm:chPref val="0"/>
        </dgm:presLayoutVars>
      </dgm:prSet>
      <dgm:spPr/>
    </dgm:pt>
    <dgm:pt modelId="{4A15678E-BBBE-461E-BAFB-21D4E05B6B4C}" type="pres">
      <dgm:prSet presAssocID="{6C30A3CF-6373-4EF0-82F3-5D61A5C106F8}" presName="sibTrans" presStyleCnt="0"/>
      <dgm:spPr/>
    </dgm:pt>
    <dgm:pt modelId="{9035EE69-83EE-45CC-8543-74F3E75D7250}" type="pres">
      <dgm:prSet presAssocID="{77AD5F1E-FF70-41BE-842F-2ACD6D814F13}" presName="compNode" presStyleCnt="0"/>
      <dgm:spPr/>
    </dgm:pt>
    <dgm:pt modelId="{EAFD3D3C-2472-4094-8B6F-7EA639FBBD9A}" type="pres">
      <dgm:prSet presAssocID="{77AD5F1E-FF70-41BE-842F-2ACD6D814F13}" presName="bgRect" presStyleLbl="bgShp" presStyleIdx="3" presStyleCnt="5"/>
      <dgm:spPr/>
    </dgm:pt>
    <dgm:pt modelId="{C21310D9-1B14-473F-9136-701104A2F2A4}" type="pres">
      <dgm:prSet presAssocID="{77AD5F1E-FF70-41BE-842F-2ACD6D814F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DB02BBF-F4AD-4EE3-8842-5323DEDD3702}" type="pres">
      <dgm:prSet presAssocID="{77AD5F1E-FF70-41BE-842F-2ACD6D814F13}" presName="spaceRect" presStyleCnt="0"/>
      <dgm:spPr/>
    </dgm:pt>
    <dgm:pt modelId="{BF6E2B9A-08DB-412D-BC68-70E4B988DBE8}" type="pres">
      <dgm:prSet presAssocID="{77AD5F1E-FF70-41BE-842F-2ACD6D814F13}" presName="parTx" presStyleLbl="revTx" presStyleIdx="3" presStyleCnt="5">
        <dgm:presLayoutVars>
          <dgm:chMax val="0"/>
          <dgm:chPref val="0"/>
        </dgm:presLayoutVars>
      </dgm:prSet>
      <dgm:spPr/>
    </dgm:pt>
    <dgm:pt modelId="{01955297-1620-4E0B-9711-C96CD7394F2E}" type="pres">
      <dgm:prSet presAssocID="{E20BDC66-100A-45E3-A4E9-F82AA2651C09}" presName="sibTrans" presStyleCnt="0"/>
      <dgm:spPr/>
    </dgm:pt>
    <dgm:pt modelId="{25314405-0B6A-4B1C-8EE7-D77E6BAB58C6}" type="pres">
      <dgm:prSet presAssocID="{7D199125-1BE9-4BA8-991A-CA55969409ED}" presName="compNode" presStyleCnt="0"/>
      <dgm:spPr/>
    </dgm:pt>
    <dgm:pt modelId="{61B81319-654F-461B-91F3-BCA6A320C2C8}" type="pres">
      <dgm:prSet presAssocID="{7D199125-1BE9-4BA8-991A-CA55969409ED}" presName="bgRect" presStyleLbl="bgShp" presStyleIdx="4" presStyleCnt="5"/>
      <dgm:spPr/>
    </dgm:pt>
    <dgm:pt modelId="{F072A7FF-0910-40E3-A622-466723ED0E97}" type="pres">
      <dgm:prSet presAssocID="{7D199125-1BE9-4BA8-991A-CA55969409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CD961B20-65A5-4C31-B533-7B934B01B679}" type="pres">
      <dgm:prSet presAssocID="{7D199125-1BE9-4BA8-991A-CA55969409ED}" presName="spaceRect" presStyleCnt="0"/>
      <dgm:spPr/>
    </dgm:pt>
    <dgm:pt modelId="{289477D5-282D-4118-A5F0-CE561FAD3ED8}" type="pres">
      <dgm:prSet presAssocID="{7D199125-1BE9-4BA8-991A-CA55969409E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8A5D0D-22BB-41E1-BA01-B010D70B845B}" type="presOf" srcId="{D4261BEB-4F5E-4740-B188-3F5443EB763F}" destId="{569D89BE-B5C6-44A9-900E-16E2B759B0B1}" srcOrd="0" destOrd="0" presId="urn:microsoft.com/office/officeart/2018/2/layout/IconVerticalSolidList"/>
    <dgm:cxn modelId="{3C80B40D-C14F-4C1A-AD7C-45CEFEB6AA58}" srcId="{F8786180-1AA4-4024-8872-7DD774618956}" destId="{CF30E77E-6CB6-40A0-85C3-A9685DF04BAF}" srcOrd="0" destOrd="0" parTransId="{8B3B8AE2-F1A5-4BC5-A6FD-0C069E1A9686}" sibTransId="{FB1050C5-CE43-406F-9D5C-180AE8778929}"/>
    <dgm:cxn modelId="{C8937A19-103A-48C8-A082-14386147A866}" srcId="{F8786180-1AA4-4024-8872-7DD774618956}" destId="{0747F221-57F6-4AB4-A23F-2CBAAA4B2417}" srcOrd="2" destOrd="0" parTransId="{2A0739EE-06D1-4D91-ADEF-BB64389F7EF6}" sibTransId="{6C30A3CF-6373-4EF0-82F3-5D61A5C106F8}"/>
    <dgm:cxn modelId="{954F142E-112E-4B7A-94F0-CBAF72EDA053}" type="presOf" srcId="{CF30E77E-6CB6-40A0-85C3-A9685DF04BAF}" destId="{E79B3F09-BB44-4DD2-91A2-57F9A6CAB44E}" srcOrd="0" destOrd="0" presId="urn:microsoft.com/office/officeart/2018/2/layout/IconVerticalSolidList"/>
    <dgm:cxn modelId="{ECB50C50-23EC-413D-B976-3C9FAE6AB710}" type="presOf" srcId="{7D199125-1BE9-4BA8-991A-CA55969409ED}" destId="{289477D5-282D-4118-A5F0-CE561FAD3ED8}" srcOrd="0" destOrd="0" presId="urn:microsoft.com/office/officeart/2018/2/layout/IconVerticalSolidList"/>
    <dgm:cxn modelId="{2D85B998-AA9D-41B4-B81D-D4DACE579A16}" type="presOf" srcId="{F8786180-1AA4-4024-8872-7DD774618956}" destId="{7BCAE76D-18FA-44C7-A011-C2AD9125C5AA}" srcOrd="0" destOrd="0" presId="urn:microsoft.com/office/officeart/2018/2/layout/IconVerticalSolidList"/>
    <dgm:cxn modelId="{A5318F9D-2FA8-43B5-B29F-165272996AAB}" srcId="{F8786180-1AA4-4024-8872-7DD774618956}" destId="{D4261BEB-4F5E-4740-B188-3F5443EB763F}" srcOrd="1" destOrd="0" parTransId="{D7C68EC7-C431-4A87-8E99-59D8283EECB8}" sibTransId="{95D60F79-45B9-4D05-82C5-1C3755B51892}"/>
    <dgm:cxn modelId="{CB217DBC-1110-4999-8406-3AFE01E1862B}" srcId="{F8786180-1AA4-4024-8872-7DD774618956}" destId="{77AD5F1E-FF70-41BE-842F-2ACD6D814F13}" srcOrd="3" destOrd="0" parTransId="{33A908EB-847A-4C90-A324-1412E827E837}" sibTransId="{E20BDC66-100A-45E3-A4E9-F82AA2651C09}"/>
    <dgm:cxn modelId="{68EA2EE0-D7D7-4907-A8A3-F8D6522A0584}" srcId="{F8786180-1AA4-4024-8872-7DD774618956}" destId="{7D199125-1BE9-4BA8-991A-CA55969409ED}" srcOrd="4" destOrd="0" parTransId="{A38FD136-9A16-404C-A6F9-659423EC4DE8}" sibTransId="{B49B5895-A4DF-4976-B3FF-A82836A2C0CF}"/>
    <dgm:cxn modelId="{21C5C7E9-A312-4F33-92F9-9983B8FAA422}" type="presOf" srcId="{77AD5F1E-FF70-41BE-842F-2ACD6D814F13}" destId="{BF6E2B9A-08DB-412D-BC68-70E4B988DBE8}" srcOrd="0" destOrd="0" presId="urn:microsoft.com/office/officeart/2018/2/layout/IconVerticalSolidList"/>
    <dgm:cxn modelId="{B2F891F3-D972-4AD2-8470-E9A4F6AC8067}" type="presOf" srcId="{0747F221-57F6-4AB4-A23F-2CBAAA4B2417}" destId="{C1F07FC1-B050-4423-807D-6DA3F6A37BB6}" srcOrd="0" destOrd="0" presId="urn:microsoft.com/office/officeart/2018/2/layout/IconVerticalSolidList"/>
    <dgm:cxn modelId="{04277BD0-F7E5-4254-AA34-8002E26E3ED6}" type="presParOf" srcId="{7BCAE76D-18FA-44C7-A011-C2AD9125C5AA}" destId="{D4FF4680-308F-4E9E-A744-9063EDDF0D0B}" srcOrd="0" destOrd="0" presId="urn:microsoft.com/office/officeart/2018/2/layout/IconVerticalSolidList"/>
    <dgm:cxn modelId="{683F1AC4-1CD6-4464-A3BC-18197DCF11E7}" type="presParOf" srcId="{D4FF4680-308F-4E9E-A744-9063EDDF0D0B}" destId="{24319DF3-96A0-4EAF-8460-39B5FE864646}" srcOrd="0" destOrd="0" presId="urn:microsoft.com/office/officeart/2018/2/layout/IconVerticalSolidList"/>
    <dgm:cxn modelId="{A1B67B43-8705-4E08-BBC1-C5CE784B5C86}" type="presParOf" srcId="{D4FF4680-308F-4E9E-A744-9063EDDF0D0B}" destId="{F380259D-D1E4-4674-A0D0-F09A2E7D9A80}" srcOrd="1" destOrd="0" presId="urn:microsoft.com/office/officeart/2018/2/layout/IconVerticalSolidList"/>
    <dgm:cxn modelId="{20520000-C31E-496E-8C1B-EA9BD8258A81}" type="presParOf" srcId="{D4FF4680-308F-4E9E-A744-9063EDDF0D0B}" destId="{10E77D2C-3768-47F0-8B59-93FC620AE0F8}" srcOrd="2" destOrd="0" presId="urn:microsoft.com/office/officeart/2018/2/layout/IconVerticalSolidList"/>
    <dgm:cxn modelId="{9F6F8093-75FC-4F68-9AD9-1B2CB8883029}" type="presParOf" srcId="{D4FF4680-308F-4E9E-A744-9063EDDF0D0B}" destId="{E79B3F09-BB44-4DD2-91A2-57F9A6CAB44E}" srcOrd="3" destOrd="0" presId="urn:microsoft.com/office/officeart/2018/2/layout/IconVerticalSolidList"/>
    <dgm:cxn modelId="{270C7B8E-52FA-4B5E-8548-E2D9342A4464}" type="presParOf" srcId="{7BCAE76D-18FA-44C7-A011-C2AD9125C5AA}" destId="{6E477E0D-D70E-4F4F-A459-BE30705E1A57}" srcOrd="1" destOrd="0" presId="urn:microsoft.com/office/officeart/2018/2/layout/IconVerticalSolidList"/>
    <dgm:cxn modelId="{C8EC759D-5CA7-4FE4-9900-064FB69BB1BF}" type="presParOf" srcId="{7BCAE76D-18FA-44C7-A011-C2AD9125C5AA}" destId="{017C8B70-D0F0-4E70-88C7-5B3157BCC512}" srcOrd="2" destOrd="0" presId="urn:microsoft.com/office/officeart/2018/2/layout/IconVerticalSolidList"/>
    <dgm:cxn modelId="{D49099C8-9C19-4714-8579-63FAA80B6F38}" type="presParOf" srcId="{017C8B70-D0F0-4E70-88C7-5B3157BCC512}" destId="{C10C2BCF-E07D-45FD-9A4D-E7EB6E6B8C8A}" srcOrd="0" destOrd="0" presId="urn:microsoft.com/office/officeart/2018/2/layout/IconVerticalSolidList"/>
    <dgm:cxn modelId="{3565D331-0367-4D34-BD46-FA8A2B1A89DF}" type="presParOf" srcId="{017C8B70-D0F0-4E70-88C7-5B3157BCC512}" destId="{8D2426BA-A5C2-4DF4-93F8-D8FE7236F250}" srcOrd="1" destOrd="0" presId="urn:microsoft.com/office/officeart/2018/2/layout/IconVerticalSolidList"/>
    <dgm:cxn modelId="{98CDD5C4-D8C8-47F5-9FE3-D6B52211E66A}" type="presParOf" srcId="{017C8B70-D0F0-4E70-88C7-5B3157BCC512}" destId="{0413F3E0-DDF0-4828-AA65-FFBCC9753A38}" srcOrd="2" destOrd="0" presId="urn:microsoft.com/office/officeart/2018/2/layout/IconVerticalSolidList"/>
    <dgm:cxn modelId="{6DCF147F-6DE4-463A-AB7D-8F10F8E4764C}" type="presParOf" srcId="{017C8B70-D0F0-4E70-88C7-5B3157BCC512}" destId="{569D89BE-B5C6-44A9-900E-16E2B759B0B1}" srcOrd="3" destOrd="0" presId="urn:microsoft.com/office/officeart/2018/2/layout/IconVerticalSolidList"/>
    <dgm:cxn modelId="{95D8BC2C-DBBB-4B6D-BDCF-3CE7E150E077}" type="presParOf" srcId="{7BCAE76D-18FA-44C7-A011-C2AD9125C5AA}" destId="{1DFB26C9-3A00-4F16-8B8A-8F1B1461AF3F}" srcOrd="3" destOrd="0" presId="urn:microsoft.com/office/officeart/2018/2/layout/IconVerticalSolidList"/>
    <dgm:cxn modelId="{F5D38362-FC87-4962-8EBD-D2BC5CED0501}" type="presParOf" srcId="{7BCAE76D-18FA-44C7-A011-C2AD9125C5AA}" destId="{825D1667-A10E-4685-9AF4-2BAD54D78720}" srcOrd="4" destOrd="0" presId="urn:microsoft.com/office/officeart/2018/2/layout/IconVerticalSolidList"/>
    <dgm:cxn modelId="{00D2E1A0-74B2-4F38-BD6D-A6A8F8535CE4}" type="presParOf" srcId="{825D1667-A10E-4685-9AF4-2BAD54D78720}" destId="{4BE56C72-94B3-441D-BF61-7D958E7E80FC}" srcOrd="0" destOrd="0" presId="urn:microsoft.com/office/officeart/2018/2/layout/IconVerticalSolidList"/>
    <dgm:cxn modelId="{CF73EC8B-6270-4A27-B098-57656BA9168D}" type="presParOf" srcId="{825D1667-A10E-4685-9AF4-2BAD54D78720}" destId="{372478F8-1DC3-403C-8847-1BAADA6AE688}" srcOrd="1" destOrd="0" presId="urn:microsoft.com/office/officeart/2018/2/layout/IconVerticalSolidList"/>
    <dgm:cxn modelId="{EAAF6307-1FB3-4017-9B09-2995B09043AC}" type="presParOf" srcId="{825D1667-A10E-4685-9AF4-2BAD54D78720}" destId="{0EB2F281-5D7C-401E-8583-8078A1F0F7E6}" srcOrd="2" destOrd="0" presId="urn:microsoft.com/office/officeart/2018/2/layout/IconVerticalSolidList"/>
    <dgm:cxn modelId="{765CA4A0-9D1A-4311-89E1-01C4A0805B72}" type="presParOf" srcId="{825D1667-A10E-4685-9AF4-2BAD54D78720}" destId="{C1F07FC1-B050-4423-807D-6DA3F6A37BB6}" srcOrd="3" destOrd="0" presId="urn:microsoft.com/office/officeart/2018/2/layout/IconVerticalSolidList"/>
    <dgm:cxn modelId="{E01019F0-E3B6-44CB-A7A2-08014EFECA06}" type="presParOf" srcId="{7BCAE76D-18FA-44C7-A011-C2AD9125C5AA}" destId="{4A15678E-BBBE-461E-BAFB-21D4E05B6B4C}" srcOrd="5" destOrd="0" presId="urn:microsoft.com/office/officeart/2018/2/layout/IconVerticalSolidList"/>
    <dgm:cxn modelId="{F005E799-A167-4CD4-BED4-DC5B79FE1FBC}" type="presParOf" srcId="{7BCAE76D-18FA-44C7-A011-C2AD9125C5AA}" destId="{9035EE69-83EE-45CC-8543-74F3E75D7250}" srcOrd="6" destOrd="0" presId="urn:microsoft.com/office/officeart/2018/2/layout/IconVerticalSolidList"/>
    <dgm:cxn modelId="{9A659EA8-53AA-49C1-B587-C2987EA6AF32}" type="presParOf" srcId="{9035EE69-83EE-45CC-8543-74F3E75D7250}" destId="{EAFD3D3C-2472-4094-8B6F-7EA639FBBD9A}" srcOrd="0" destOrd="0" presId="urn:microsoft.com/office/officeart/2018/2/layout/IconVerticalSolidList"/>
    <dgm:cxn modelId="{AA29073C-55AA-4830-AE2F-7C21C14E63B0}" type="presParOf" srcId="{9035EE69-83EE-45CC-8543-74F3E75D7250}" destId="{C21310D9-1B14-473F-9136-701104A2F2A4}" srcOrd="1" destOrd="0" presId="urn:microsoft.com/office/officeart/2018/2/layout/IconVerticalSolidList"/>
    <dgm:cxn modelId="{155F5852-B0CB-4F9F-B395-F9D42B84FFDF}" type="presParOf" srcId="{9035EE69-83EE-45CC-8543-74F3E75D7250}" destId="{4DB02BBF-F4AD-4EE3-8842-5323DEDD3702}" srcOrd="2" destOrd="0" presId="urn:microsoft.com/office/officeart/2018/2/layout/IconVerticalSolidList"/>
    <dgm:cxn modelId="{8FF11DBD-E7CE-4461-A4E3-F6AA75C20E64}" type="presParOf" srcId="{9035EE69-83EE-45CC-8543-74F3E75D7250}" destId="{BF6E2B9A-08DB-412D-BC68-70E4B988DBE8}" srcOrd="3" destOrd="0" presId="urn:microsoft.com/office/officeart/2018/2/layout/IconVerticalSolidList"/>
    <dgm:cxn modelId="{EC058EE8-57A1-4247-BCE7-BC55BA8F98CA}" type="presParOf" srcId="{7BCAE76D-18FA-44C7-A011-C2AD9125C5AA}" destId="{01955297-1620-4E0B-9711-C96CD7394F2E}" srcOrd="7" destOrd="0" presId="urn:microsoft.com/office/officeart/2018/2/layout/IconVerticalSolidList"/>
    <dgm:cxn modelId="{882BED25-651B-4554-9E96-041605B7B6A7}" type="presParOf" srcId="{7BCAE76D-18FA-44C7-A011-C2AD9125C5AA}" destId="{25314405-0B6A-4B1C-8EE7-D77E6BAB58C6}" srcOrd="8" destOrd="0" presId="urn:microsoft.com/office/officeart/2018/2/layout/IconVerticalSolidList"/>
    <dgm:cxn modelId="{528CBE13-F466-46B5-B767-74F4227E15A1}" type="presParOf" srcId="{25314405-0B6A-4B1C-8EE7-D77E6BAB58C6}" destId="{61B81319-654F-461B-91F3-BCA6A320C2C8}" srcOrd="0" destOrd="0" presId="urn:microsoft.com/office/officeart/2018/2/layout/IconVerticalSolidList"/>
    <dgm:cxn modelId="{0AB9846C-CDB1-43DD-8371-9B77DFCFDADA}" type="presParOf" srcId="{25314405-0B6A-4B1C-8EE7-D77E6BAB58C6}" destId="{F072A7FF-0910-40E3-A622-466723ED0E97}" srcOrd="1" destOrd="0" presId="urn:microsoft.com/office/officeart/2018/2/layout/IconVerticalSolidList"/>
    <dgm:cxn modelId="{E871D4C9-9633-4924-A04E-36E36A2B7A3C}" type="presParOf" srcId="{25314405-0B6A-4B1C-8EE7-D77E6BAB58C6}" destId="{CD961B20-65A5-4C31-B533-7B934B01B679}" srcOrd="2" destOrd="0" presId="urn:microsoft.com/office/officeart/2018/2/layout/IconVerticalSolidList"/>
    <dgm:cxn modelId="{8FD5AD98-98F0-4725-945D-0F239D0D88C4}" type="presParOf" srcId="{25314405-0B6A-4B1C-8EE7-D77E6BAB58C6}" destId="{289477D5-282D-4118-A5F0-CE561FAD3E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9DF3-96A0-4EAF-8460-39B5FE864646}">
      <dsp:nvSpPr>
        <dsp:cNvPr id="0" name=""/>
        <dsp:cNvSpPr/>
      </dsp:nvSpPr>
      <dsp:spPr>
        <a:xfrm>
          <a:off x="0" y="2274"/>
          <a:ext cx="6447234" cy="4844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0259D-D1E4-4674-A0D0-F09A2E7D9A80}">
      <dsp:nvSpPr>
        <dsp:cNvPr id="0" name=""/>
        <dsp:cNvSpPr/>
      </dsp:nvSpPr>
      <dsp:spPr>
        <a:xfrm>
          <a:off x="146537" y="111269"/>
          <a:ext cx="266431" cy="2664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B3F09-BB44-4DD2-91A2-57F9A6CAB44E}">
      <dsp:nvSpPr>
        <dsp:cNvPr id="0" name=""/>
        <dsp:cNvSpPr/>
      </dsp:nvSpPr>
      <dsp:spPr>
        <a:xfrm>
          <a:off x="559506" y="2274"/>
          <a:ext cx="5887727" cy="48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68" tIns="51268" rIns="51268" bIns="5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 base: Modelo SIR</a:t>
          </a:r>
          <a:endParaRPr lang="en-US" sz="1800" kern="1200" dirty="0"/>
        </a:p>
      </dsp:txBody>
      <dsp:txXfrm>
        <a:off x="559506" y="2274"/>
        <a:ext cx="5887727" cy="484421"/>
      </dsp:txXfrm>
    </dsp:sp>
    <dsp:sp modelId="{C10C2BCF-E07D-45FD-9A4D-E7EB6E6B8C8A}">
      <dsp:nvSpPr>
        <dsp:cNvPr id="0" name=""/>
        <dsp:cNvSpPr/>
      </dsp:nvSpPr>
      <dsp:spPr>
        <a:xfrm>
          <a:off x="0" y="607801"/>
          <a:ext cx="6447234" cy="4844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426BA-A5C2-4DF4-93F8-D8FE7236F250}">
      <dsp:nvSpPr>
        <dsp:cNvPr id="0" name=""/>
        <dsp:cNvSpPr/>
      </dsp:nvSpPr>
      <dsp:spPr>
        <a:xfrm>
          <a:off x="146537" y="716795"/>
          <a:ext cx="266431" cy="2664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D89BE-B5C6-44A9-900E-16E2B759B0B1}">
      <dsp:nvSpPr>
        <dsp:cNvPr id="0" name=""/>
        <dsp:cNvSpPr/>
      </dsp:nvSpPr>
      <dsp:spPr>
        <a:xfrm>
          <a:off x="559506" y="607801"/>
          <a:ext cx="5887727" cy="48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68" tIns="51268" rIns="51268" bIns="5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Melhoria e novos parâmetros: Modelo SEQIAHR</a:t>
          </a:r>
          <a:endParaRPr lang="en-US" sz="1800" kern="1200" dirty="0"/>
        </a:p>
      </dsp:txBody>
      <dsp:txXfrm>
        <a:off x="559506" y="607801"/>
        <a:ext cx="5887727" cy="484421"/>
      </dsp:txXfrm>
    </dsp:sp>
    <dsp:sp modelId="{4BE56C72-94B3-441D-BF61-7D958E7E80FC}">
      <dsp:nvSpPr>
        <dsp:cNvPr id="0" name=""/>
        <dsp:cNvSpPr/>
      </dsp:nvSpPr>
      <dsp:spPr>
        <a:xfrm>
          <a:off x="0" y="1213327"/>
          <a:ext cx="6447234" cy="4844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478F8-1DC3-403C-8847-1BAADA6AE688}">
      <dsp:nvSpPr>
        <dsp:cNvPr id="0" name=""/>
        <dsp:cNvSpPr/>
      </dsp:nvSpPr>
      <dsp:spPr>
        <a:xfrm>
          <a:off x="146537" y="1322322"/>
          <a:ext cx="266431" cy="2664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07FC1-B050-4423-807D-6DA3F6A37BB6}">
      <dsp:nvSpPr>
        <dsp:cNvPr id="0" name=""/>
        <dsp:cNvSpPr/>
      </dsp:nvSpPr>
      <dsp:spPr>
        <a:xfrm>
          <a:off x="559506" y="1213327"/>
          <a:ext cx="5887727" cy="48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68" tIns="51268" rIns="51268" bIns="5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Mixture Density Networks</a:t>
          </a:r>
          <a:endParaRPr lang="en-US" sz="1800" kern="1200" dirty="0"/>
        </a:p>
      </dsp:txBody>
      <dsp:txXfrm>
        <a:off x="559506" y="1213327"/>
        <a:ext cx="5887727" cy="484421"/>
      </dsp:txXfrm>
    </dsp:sp>
    <dsp:sp modelId="{EAFD3D3C-2472-4094-8B6F-7EA639FBBD9A}">
      <dsp:nvSpPr>
        <dsp:cNvPr id="0" name=""/>
        <dsp:cNvSpPr/>
      </dsp:nvSpPr>
      <dsp:spPr>
        <a:xfrm>
          <a:off x="0" y="1818854"/>
          <a:ext cx="6447234" cy="4844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310D9-1B14-473F-9136-701104A2F2A4}">
      <dsp:nvSpPr>
        <dsp:cNvPr id="0" name=""/>
        <dsp:cNvSpPr/>
      </dsp:nvSpPr>
      <dsp:spPr>
        <a:xfrm>
          <a:off x="146537" y="1927849"/>
          <a:ext cx="266431" cy="2664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E2B9A-08DB-412D-BC68-70E4B988DBE8}">
      <dsp:nvSpPr>
        <dsp:cNvPr id="0" name=""/>
        <dsp:cNvSpPr/>
      </dsp:nvSpPr>
      <dsp:spPr>
        <a:xfrm>
          <a:off x="559506" y="1818854"/>
          <a:ext cx="5887727" cy="48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68" tIns="51268" rIns="51268" bIns="5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Próximos passos na estimação de parâmetros               </a:t>
          </a:r>
          <a:endParaRPr lang="en-US" sz="1800" kern="1200" dirty="0"/>
        </a:p>
      </dsp:txBody>
      <dsp:txXfrm>
        <a:off x="559506" y="1818854"/>
        <a:ext cx="5887727" cy="484421"/>
      </dsp:txXfrm>
    </dsp:sp>
    <dsp:sp modelId="{61B81319-654F-461B-91F3-BCA6A320C2C8}">
      <dsp:nvSpPr>
        <dsp:cNvPr id="0" name=""/>
        <dsp:cNvSpPr/>
      </dsp:nvSpPr>
      <dsp:spPr>
        <a:xfrm>
          <a:off x="0" y="2424381"/>
          <a:ext cx="6447234" cy="4844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2A7FF-0910-40E3-A622-466723ED0E97}">
      <dsp:nvSpPr>
        <dsp:cNvPr id="0" name=""/>
        <dsp:cNvSpPr/>
      </dsp:nvSpPr>
      <dsp:spPr>
        <a:xfrm>
          <a:off x="146537" y="2533376"/>
          <a:ext cx="266431" cy="2664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477D5-282D-4118-A5F0-CE561FAD3ED8}">
      <dsp:nvSpPr>
        <dsp:cNvPr id="0" name=""/>
        <dsp:cNvSpPr/>
      </dsp:nvSpPr>
      <dsp:spPr>
        <a:xfrm>
          <a:off x="559506" y="2424381"/>
          <a:ext cx="5887727" cy="48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68" tIns="51268" rIns="51268" bIns="5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Referências</a:t>
          </a:r>
          <a:endParaRPr lang="en-US" sz="1800" kern="1200" dirty="0"/>
        </a:p>
      </dsp:txBody>
      <dsp:txXfrm>
        <a:off x="559506" y="2424381"/>
        <a:ext cx="5887727" cy="484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68a78c1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68a78c1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a0664d8e_0_1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a0664d8e_0_1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a0664d8e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a0664d8e_0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8386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70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7428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931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4465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9451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8388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0566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68615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3892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1887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289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1512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3397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4189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56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92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plos.org/ploscompbiol/article?id=10.1371/journal.pcbi.1006869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17640" y="1741484"/>
            <a:ext cx="6508718" cy="15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tx1"/>
                </a:solidFill>
              </a:rPr>
              <a:t>Aplicação de redes de misturas de densidades na estimação de parâmetros de modelos da COVID-19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1123949" y="427037"/>
            <a:ext cx="6896100" cy="674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tx1"/>
                </a:solidFill>
              </a:rPr>
              <a:t>Fundação Getúlio Vargas</a:t>
            </a:r>
            <a:endParaRPr sz="2000"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tx1"/>
                </a:solidFill>
              </a:rPr>
              <a:t>Escola de Matemática Aplicada</a:t>
            </a:r>
            <a:br>
              <a:rPr lang="pt-BR" sz="2000" b="1" dirty="0">
                <a:solidFill>
                  <a:schemeClr val="tx1"/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Trabalho de Conclusão de Curso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4294967295"/>
          </p:nvPr>
        </p:nvSpPr>
        <p:spPr>
          <a:xfrm>
            <a:off x="482600" y="3770313"/>
            <a:ext cx="5410200" cy="7889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</a:rPr>
              <a:t>Lucas Almada Gabriel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Orientador: Flávio </a:t>
            </a:r>
            <a:r>
              <a:rPr lang="pt-BR" sz="2000" dirty="0" err="1">
                <a:solidFill>
                  <a:schemeClr val="tx1"/>
                </a:solidFill>
              </a:rPr>
              <a:t>Codeço</a:t>
            </a:r>
            <a:r>
              <a:rPr lang="pt-BR" sz="2000" dirty="0">
                <a:solidFill>
                  <a:schemeClr val="tx1"/>
                </a:solidFill>
              </a:rPr>
              <a:t> Coelho 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85A0F8-1A5F-4EA2-A248-FE5724BD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69" y="0"/>
            <a:ext cx="1606231" cy="3088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61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7" name="Straight Connector 7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095375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752D3706-6515-49C1-BD08-64F970930B1D}"/>
              </a:ext>
            </a:extLst>
          </p:cNvPr>
          <p:cNvSpPr txBox="1">
            <a:spLocks/>
          </p:cNvSpPr>
          <p:nvPr/>
        </p:nvSpPr>
        <p:spPr>
          <a:xfrm>
            <a:off x="553576" y="1214080"/>
            <a:ext cx="2525519" cy="108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Conclusão</a:t>
            </a:r>
          </a:p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67B35B-1483-4101-ACE7-AB8D512C0249}"/>
              </a:ext>
            </a:extLst>
          </p:cNvPr>
          <p:cNvSpPr txBox="1"/>
          <p:nvPr/>
        </p:nvSpPr>
        <p:spPr>
          <a:xfrm>
            <a:off x="3490721" y="612478"/>
            <a:ext cx="3464779" cy="39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Geração de algumas simulações do modelo SIR, utilizando os dados gerados para ajustar uma série de Mixture Density Networks com objetivo de avaliar desempenho do modelo.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treinar a MDN serão realizadas simulações usando os parâmetros β e γ do modelo SIR no qual esperamos gerar uma distribuição final do tamanho do modelo epidêmico da COVID-19 no Brasil. 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BF0CDA2D-DE89-45D3-B703-19B63DC765F3}"/>
              </a:ext>
            </a:extLst>
          </p:cNvPr>
          <p:cNvSpPr txBox="1">
            <a:spLocks/>
          </p:cNvSpPr>
          <p:nvPr/>
        </p:nvSpPr>
        <p:spPr>
          <a:xfrm>
            <a:off x="451317" y="2171883"/>
            <a:ext cx="2850286" cy="1178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defTabSz="457200">
              <a:spcAft>
                <a:spcPts val="600"/>
              </a:spcAft>
            </a:pPr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63E1DD-D0BC-44B6-AD0E-04367D91F9D7}"/>
              </a:ext>
            </a:extLst>
          </p:cNvPr>
          <p:cNvSpPr txBox="1"/>
          <p:nvPr/>
        </p:nvSpPr>
        <p:spPr>
          <a:xfrm>
            <a:off x="602082" y="2434921"/>
            <a:ext cx="2568749" cy="130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/>
              <a:t>Próximas abordagens de Mixture Density Networks com o modelo SIR</a:t>
            </a:r>
          </a:p>
          <a:p>
            <a:pPr algn="ctr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1933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2CC0F-63DA-40AD-A0F3-202AC962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/>
              <a:t>Referências</a:t>
            </a:r>
            <a:br>
              <a:rPr lang="en-US" sz="3100"/>
            </a:br>
            <a:endParaRPr lang="en-US" sz="310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6A9E0A-DD50-4A05-B932-D5B7D102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126" y="1620442"/>
            <a:ext cx="6353174" cy="257194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Christopher N. Davis, T. Deirdre Hollingsworth. The use of mixture density networks, 2020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https://journals.plos.org/ploscompbiol/article?id=10.1371/journal.pcbi.1006869</a:t>
            </a:r>
            <a:endParaRPr lang="en-US" dirty="0"/>
          </a:p>
          <a:p>
            <a:pPr marL="342900" indent="-342900" defTabSz="457200">
              <a:spcBef>
                <a:spcPts val="1000"/>
              </a:spcBef>
              <a:buFont typeface="+mj-lt"/>
              <a:buAutoNum type="arabicPeriod"/>
            </a:pPr>
            <a:r>
              <a:rPr lang="en-US" dirty="0" err="1"/>
              <a:t>Flávio</a:t>
            </a:r>
            <a:r>
              <a:rPr lang="en-US" dirty="0"/>
              <a:t> </a:t>
            </a:r>
            <a:r>
              <a:rPr lang="en-US" dirty="0" err="1"/>
              <a:t>Codeço</a:t>
            </a:r>
            <a:r>
              <a:rPr lang="en-US" dirty="0"/>
              <a:t> Coelho, Luiz Max Carvalho, Raquel M Lana, Oswaldo G Cruz, Leonardo S </a:t>
            </a:r>
            <a:r>
              <a:rPr lang="en-US" dirty="0" err="1"/>
              <a:t>Bastosc</a:t>
            </a:r>
            <a:r>
              <a:rPr lang="en-US" dirty="0"/>
              <a:t>, Claudia T </a:t>
            </a:r>
            <a:r>
              <a:rPr lang="en-US" dirty="0" err="1"/>
              <a:t>Codeço</a:t>
            </a:r>
            <a:r>
              <a:rPr lang="en-US" dirty="0"/>
              <a:t>, Marcelo F C Gomes, Daniel </a:t>
            </a:r>
            <a:r>
              <a:rPr lang="en-US" dirty="0" err="1"/>
              <a:t>Villela</a:t>
            </a:r>
            <a:r>
              <a:rPr lang="en-US" dirty="0"/>
              <a:t>:   Modeling the Post-Containment Elimination of Transmission of COVID-19, 2020 </a:t>
            </a:r>
          </a:p>
          <a:p>
            <a:pPr marL="342900" indent="-342900" defTabSz="4572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Fred </a:t>
            </a:r>
            <a:r>
              <a:rPr lang="en-US" dirty="0" err="1"/>
              <a:t>Brauer</a:t>
            </a:r>
            <a:r>
              <a:rPr lang="en-US" dirty="0"/>
              <a:t>, Pauline van den </a:t>
            </a:r>
            <a:r>
              <a:rPr lang="en-US" dirty="0" err="1"/>
              <a:t>Driessche</a:t>
            </a:r>
            <a:r>
              <a:rPr lang="en-US" dirty="0"/>
              <a:t>, </a:t>
            </a:r>
            <a:r>
              <a:rPr lang="en-US" dirty="0" err="1"/>
              <a:t>Jianhong</a:t>
            </a:r>
            <a:r>
              <a:rPr lang="en-US" dirty="0"/>
              <a:t> Wu: Mathematical Epidemiology, 1945</a:t>
            </a:r>
          </a:p>
          <a:p>
            <a:pPr marL="342900" indent="-342900" defTabSz="457200">
              <a:spcBef>
                <a:spcPts val="100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1" name="Google Shape;61;p14"/>
          <p:cNvSpPr txBox="1"/>
          <p:nvPr/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Montserrat"/>
              </a:rPr>
              <a:t>Sumário</a:t>
            </a:r>
          </a:p>
        </p:txBody>
      </p:sp>
      <p:graphicFrame>
        <p:nvGraphicFramePr>
          <p:cNvPr id="64" name="Google Shape;62;p14">
            <a:extLst>
              <a:ext uri="{FF2B5EF4-FFF2-40B4-BE49-F238E27FC236}">
                <a16:creationId xmlns:a16="http://schemas.microsoft.com/office/drawing/2014/main" id="{43FC68BF-AE59-4B1A-A55D-945156DA7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610055"/>
              </p:ext>
            </p:extLst>
          </p:nvPr>
        </p:nvGraphicFramePr>
        <p:xfrm>
          <a:off x="508397" y="1620441"/>
          <a:ext cx="6447234" cy="2911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67;p15">
            <a:extLst>
              <a:ext uri="{FF2B5EF4-FFF2-40B4-BE49-F238E27FC236}">
                <a16:creationId xmlns:a16="http://schemas.microsoft.com/office/drawing/2014/main" id="{3FA826D6-1759-43DC-B860-BAEE7ADD65D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/>
          <a:srcRect r="793"/>
          <a:stretch/>
        </p:blipFill>
        <p:spPr>
          <a:xfrm>
            <a:off x="526792" y="475160"/>
            <a:ext cx="5764537" cy="3442790"/>
          </a:xfrm>
          <a:prstGeom prst="rect">
            <a:avLst/>
          </a:prstGeom>
          <a:noFill/>
        </p:spPr>
      </p:pic>
      <p:pic>
        <p:nvPicPr>
          <p:cNvPr id="33" name="Google Shape;74;p15">
            <a:extLst>
              <a:ext uri="{FF2B5EF4-FFF2-40B4-BE49-F238E27FC236}">
                <a16:creationId xmlns:a16="http://schemas.microsoft.com/office/drawing/2014/main" id="{597E6BAE-5074-4BB7-92B5-1A689CBB0E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728" y="1030687"/>
            <a:ext cx="1127600" cy="38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75;p15">
            <a:extLst>
              <a:ext uri="{FF2B5EF4-FFF2-40B4-BE49-F238E27FC236}">
                <a16:creationId xmlns:a16="http://schemas.microsoft.com/office/drawing/2014/main" id="{5E466622-9CB8-4FA8-9078-CD50668486D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728" y="1721180"/>
            <a:ext cx="1571501" cy="5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6;p15">
            <a:extLst>
              <a:ext uri="{FF2B5EF4-FFF2-40B4-BE49-F238E27FC236}">
                <a16:creationId xmlns:a16="http://schemas.microsoft.com/office/drawing/2014/main" id="{218D84D3-EE8B-4921-8DF5-3A641E5FCB5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1123" y="2568575"/>
            <a:ext cx="957189" cy="5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71;p15">
            <a:extLst>
              <a:ext uri="{FF2B5EF4-FFF2-40B4-BE49-F238E27FC236}">
                <a16:creationId xmlns:a16="http://schemas.microsoft.com/office/drawing/2014/main" id="{EF354E27-6806-48D1-9CD1-9C48FF3B7FF7}"/>
              </a:ext>
            </a:extLst>
          </p:cNvPr>
          <p:cNvSpPr/>
          <p:nvPr/>
        </p:nvSpPr>
        <p:spPr>
          <a:xfrm>
            <a:off x="790826" y="4058375"/>
            <a:ext cx="1912200" cy="534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Suscetíveis</a:t>
            </a:r>
            <a:endParaRPr dirty="0"/>
          </a:p>
        </p:txBody>
      </p:sp>
      <p:sp>
        <p:nvSpPr>
          <p:cNvPr id="39" name="Google Shape;68;p15">
            <a:extLst>
              <a:ext uri="{FF2B5EF4-FFF2-40B4-BE49-F238E27FC236}">
                <a16:creationId xmlns:a16="http://schemas.microsoft.com/office/drawing/2014/main" id="{BAA8935C-8655-459E-A4B1-B331988C5C60}"/>
              </a:ext>
            </a:extLst>
          </p:cNvPr>
          <p:cNvSpPr/>
          <p:nvPr/>
        </p:nvSpPr>
        <p:spPr>
          <a:xfrm>
            <a:off x="3737521" y="4045783"/>
            <a:ext cx="1912200" cy="534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Infectados</a:t>
            </a:r>
            <a:endParaRPr dirty="0"/>
          </a:p>
        </p:txBody>
      </p:sp>
      <p:sp>
        <p:nvSpPr>
          <p:cNvPr id="40" name="Google Shape;72;p15">
            <a:extLst>
              <a:ext uri="{FF2B5EF4-FFF2-40B4-BE49-F238E27FC236}">
                <a16:creationId xmlns:a16="http://schemas.microsoft.com/office/drawing/2014/main" id="{292B2DB4-7B18-40DF-A281-2B4A6DCD8EAC}"/>
              </a:ext>
            </a:extLst>
          </p:cNvPr>
          <p:cNvSpPr/>
          <p:nvPr/>
        </p:nvSpPr>
        <p:spPr>
          <a:xfrm>
            <a:off x="6765400" y="4058375"/>
            <a:ext cx="1912200" cy="534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Recuperados</a:t>
            </a:r>
            <a:endParaRPr dirty="0"/>
          </a:p>
        </p:txBody>
      </p:sp>
      <p:sp>
        <p:nvSpPr>
          <p:cNvPr id="41" name="Google Shape;69;p15">
            <a:extLst>
              <a:ext uri="{FF2B5EF4-FFF2-40B4-BE49-F238E27FC236}">
                <a16:creationId xmlns:a16="http://schemas.microsoft.com/office/drawing/2014/main" id="{943BD293-C7A8-41DC-BE26-ACFF4D3870C3}"/>
              </a:ext>
            </a:extLst>
          </p:cNvPr>
          <p:cNvSpPr/>
          <p:nvPr/>
        </p:nvSpPr>
        <p:spPr>
          <a:xfrm>
            <a:off x="2804005" y="4251436"/>
            <a:ext cx="743498" cy="1935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69;p15">
            <a:extLst>
              <a:ext uri="{FF2B5EF4-FFF2-40B4-BE49-F238E27FC236}">
                <a16:creationId xmlns:a16="http://schemas.microsoft.com/office/drawing/2014/main" id="{BBE22654-718E-402F-8DBA-2652B65E0958}"/>
              </a:ext>
            </a:extLst>
          </p:cNvPr>
          <p:cNvSpPr/>
          <p:nvPr/>
        </p:nvSpPr>
        <p:spPr>
          <a:xfrm>
            <a:off x="5887084" y="4229043"/>
            <a:ext cx="743498" cy="1935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40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564850" y="406475"/>
            <a:ext cx="2715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Roboto"/>
                <a:ea typeface="Roboto"/>
                <a:cs typeface="Roboto"/>
                <a:sym typeface="Roboto"/>
              </a:rPr>
              <a:t>Parâmetros do modelo SIR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64849" y="1037138"/>
            <a:ext cx="2972925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oboto"/>
                <a:ea typeface="Roboto"/>
                <a:cs typeface="Roboto"/>
                <a:sym typeface="Roboto"/>
              </a:rPr>
              <a:t>S(t) - Curva de suscetíveis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oboto"/>
                <a:ea typeface="Roboto"/>
                <a:cs typeface="Roboto"/>
                <a:sym typeface="Roboto"/>
              </a:rPr>
              <a:t>I(t) - Curva de infectados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oboto"/>
                <a:ea typeface="Roboto"/>
                <a:cs typeface="Roboto"/>
                <a:sym typeface="Roboto"/>
              </a:rPr>
              <a:t>R(t) - Curva de recuperados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26574" y="2571750"/>
            <a:ext cx="2911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S(t) + I(t) + R(t) = N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875" y="1943173"/>
            <a:ext cx="596650" cy="47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649" y="1199725"/>
            <a:ext cx="596650" cy="4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988174" y="1238437"/>
            <a:ext cx="3322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Inverso do tempo de contato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951050" y="1943173"/>
            <a:ext cx="3322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Inverso do tempo de recuperação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875" y="2947725"/>
            <a:ext cx="9525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169100" y="3801175"/>
            <a:ext cx="1697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282476" y="2930000"/>
            <a:ext cx="2139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Roboto"/>
                <a:ea typeface="Roboto"/>
                <a:cs typeface="Roboto"/>
                <a:sym typeface="Roboto"/>
              </a:rPr>
              <a:t>Taxa básica de reprodução 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7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095375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E40133-6800-4A3B-A1A8-CA2B5AEC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612478"/>
            <a:ext cx="2525519" cy="3918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/>
            <a:r>
              <a:rPr lang="en-US" sz="3600" dirty="0"/>
              <a:t>Modelo SEQIAHR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E3707-C258-4458-8837-1D48FC483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721" y="612478"/>
            <a:ext cx="3464779" cy="3918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0" indent="-31750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Extensão do modelo SEIR de Zhilan Feng</a:t>
            </a:r>
          </a:p>
          <a:p>
            <a:pPr marL="457200" lvl="0" indent="-31750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Levantamento de hipóteses relacionados a imunidade geral e ferramentas que podem ser utilizadas para contenção como as medidas de isolamento social.</a:t>
            </a:r>
          </a:p>
          <a:p>
            <a:pPr marL="457200" lvl="0" indent="-31750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Adição de assintomáticos, hospitalizados e mecanismos de quarentena</a:t>
            </a:r>
          </a:p>
          <a:p>
            <a:pPr marL="457200" indent="-31750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Probabilidade da pandemia ser contida em relação ao tempo de quarentena</a:t>
            </a:r>
          </a:p>
        </p:txBody>
      </p:sp>
    </p:spTree>
    <p:extLst>
      <p:ext uri="{BB962C8B-B14F-4D97-AF65-F5344CB8AC3E}">
        <p14:creationId xmlns:p14="http://schemas.microsoft.com/office/powerpoint/2010/main" val="118902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4ED340-3334-45F6-AB55-17403B6B6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533" y="848995"/>
            <a:ext cx="2542828" cy="34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60978" y="1238001"/>
            <a:ext cx="0" cy="2573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oogle Shape;102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10775" y="1807673"/>
            <a:ext cx="3487503" cy="1534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24" y="117775"/>
            <a:ext cx="3830350" cy="18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24" y="2396924"/>
            <a:ext cx="3693175" cy="21847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BF9A72-E3FE-4352-93E4-37E6EBDC34EE}"/>
              </a:ext>
            </a:extLst>
          </p:cNvPr>
          <p:cNvSpPr txBox="1"/>
          <p:nvPr/>
        </p:nvSpPr>
        <p:spPr>
          <a:xfrm>
            <a:off x="4038599" y="715854"/>
            <a:ext cx="3352801" cy="285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Fração de quarentenados – 0.76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hospitalização – 0.01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transmissão – 0.60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alta dos hospitalizados – 0.12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recuperação de sintomáticos – 0.10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recuperação de Assintomáticos – 0.05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incubação – 0.37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mortalidade pela Covid-19 – 0.01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Fração de assintomáticos – 0.63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Dia de início quarentena – 35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Duração em dias da quarentena - 80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7FB704-42CF-41D7-A75F-67B96CC9F6A1}"/>
              </a:ext>
            </a:extLst>
          </p:cNvPr>
          <p:cNvSpPr txBox="1"/>
          <p:nvPr/>
        </p:nvSpPr>
        <p:spPr>
          <a:xfrm>
            <a:off x="864804" y="2016050"/>
            <a:ext cx="27898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Figura 1. Atraso 0 dias início notificação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0148272-CCFA-4766-AA9F-956EBDAB8A0F}"/>
              </a:ext>
            </a:extLst>
          </p:cNvPr>
          <p:cNvSpPr txBox="1"/>
          <p:nvPr/>
        </p:nvSpPr>
        <p:spPr>
          <a:xfrm>
            <a:off x="864805" y="4581636"/>
            <a:ext cx="27898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Figura 2. Atraso 30 dias início notificação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7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43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095375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A18458B-A8AD-4628-B56B-DFF7215C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46" y="326728"/>
            <a:ext cx="2525519" cy="3918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/>
            <a:r>
              <a:rPr lang="en-US" sz="3600" dirty="0"/>
              <a:t>Mixture Density Networks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C95D19BE-FCA1-4F49-ADB8-1CA05A2A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0721" y="612478"/>
            <a:ext cx="3464779" cy="3918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857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sz="1200" dirty="0"/>
              <a:t>No </a:t>
            </a:r>
            <a:r>
              <a:rPr lang="pt-BR" sz="1200" dirty="0"/>
              <a:t>caso</a:t>
            </a:r>
            <a:r>
              <a:rPr lang="en-US" sz="1200" dirty="0"/>
              <a:t> da Covid e algumas outras epidemias, muitas vezes, é </a:t>
            </a:r>
            <a:r>
              <a:rPr lang="en-US" sz="1200" dirty="0" err="1"/>
              <a:t>computacionalmente</a:t>
            </a:r>
            <a:r>
              <a:rPr lang="en-US" sz="1200" dirty="0"/>
              <a:t> caro fazer os ajustes do modelo.</a:t>
            </a:r>
          </a:p>
          <a:p>
            <a:pPr marL="285750" lvl="0" indent="-2857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sz="1200" dirty="0"/>
              <a:t>Uma forma de contornar </a:t>
            </a:r>
            <a:r>
              <a:rPr lang="en-US" sz="1200" dirty="0" err="1"/>
              <a:t>essa</a:t>
            </a:r>
            <a:r>
              <a:rPr lang="en-US" sz="1200" dirty="0"/>
              <a:t> questão computacional é fazer uma apromixação usando modelo estatístico.</a:t>
            </a:r>
          </a:p>
          <a:p>
            <a:pPr marL="285750" lvl="0" indent="-2857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sz="1200" dirty="0"/>
              <a:t>Para tentar suplantar esse problema faremos uso  das Mixture Density Networks (MDN).</a:t>
            </a:r>
          </a:p>
          <a:p>
            <a:pPr marL="285750" lvl="0" indent="-2857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sz="1200" dirty="0"/>
              <a:t>MDNs são compostas de modelos de misturas de distribuições e redes neurias capazes de simluar diversos modelos e outputs.</a:t>
            </a:r>
          </a:p>
          <a:p>
            <a:pPr marL="285750" indent="-2857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sz="1200" dirty="0"/>
              <a:t>Nesse projeto serão usadas as MDNs no modelo SIR para a distibuição e </a:t>
            </a:r>
            <a:r>
              <a:rPr lang="en-US" sz="1200" dirty="0" err="1"/>
              <a:t>dinâmica</a:t>
            </a:r>
            <a:r>
              <a:rPr lang="en-US" sz="1200" dirty="0"/>
              <a:t> da Covid-19 no Brasil.</a:t>
            </a:r>
          </a:p>
          <a:p>
            <a:pPr defTabSz="457200">
              <a:spcBef>
                <a:spcPts val="1000"/>
              </a:spcBef>
              <a:buFont typeface="Wingdings 3" charset="2"/>
              <a:buChar char="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896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7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5" name="Rectangle 8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8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7" name="Isosceles Triangle 8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8ED934-6E27-4769-BBB3-70EA0D0D9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021" y="1337867"/>
            <a:ext cx="2980457" cy="258008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0" indent="-31750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Os inputs são inicialmente alimentados </a:t>
            </a:r>
            <a:r>
              <a:rPr lang="pt-BR" dirty="0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MDN</a:t>
            </a:r>
          </a:p>
          <a:p>
            <a:pPr marL="457200" lvl="0" indent="-31750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pt-BR" dirty="0">
                <a:solidFill>
                  <a:schemeClr val="bg1"/>
                </a:solidFill>
              </a:rPr>
              <a:t>Esses</a:t>
            </a:r>
            <a:r>
              <a:rPr lang="en-US" dirty="0">
                <a:solidFill>
                  <a:schemeClr val="bg1"/>
                </a:solidFill>
              </a:rPr>
              <a:t> inputs </a:t>
            </a:r>
            <a:r>
              <a:rPr lang="en-US" dirty="0" err="1">
                <a:solidFill>
                  <a:schemeClr val="bg1"/>
                </a:solidFill>
              </a:rPr>
              <a:t>alimentam</a:t>
            </a:r>
            <a:r>
              <a:rPr lang="en-US" dirty="0">
                <a:solidFill>
                  <a:schemeClr val="bg1"/>
                </a:solidFill>
              </a:rPr>
              <a:t> as camadas ocultas da rede neural que são uma representação da relaçao entre os inputs da rede e os inputs não normalizados do modelo de mistura.</a:t>
            </a:r>
          </a:p>
          <a:p>
            <a:pPr marL="457200" lvl="0" indent="-31750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Os outputs da Rede Neural representam os parâmetros e pesos de uma distribuição. No exemplo ao lado os neurônio  representam a média e a variância da distribuição normal. A combinação das duas geram a mistura de distribuições.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18;p20">
            <a:extLst>
              <a:ext uri="{FF2B5EF4-FFF2-40B4-BE49-F238E27FC236}">
                <a16:creationId xmlns:a16="http://schemas.microsoft.com/office/drawing/2014/main" id="{7AC15FAD-D540-4F0C-A7F4-85DE96BDBDC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337439"/>
            <a:ext cx="3857625" cy="2459235"/>
          </a:xfrm>
          <a:prstGeom prst="rect">
            <a:avLst/>
          </a:prstGeom>
          <a:noFill/>
        </p:spPr>
      </p:pic>
      <p:sp>
        <p:nvSpPr>
          <p:cNvPr id="108" name="Isosceles Triangle 8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388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580</Words>
  <Application>Microsoft Office PowerPoint</Application>
  <PresentationFormat>Apresentação na tela (16:9)</PresentationFormat>
  <Paragraphs>56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Trebuchet MS</vt:lpstr>
      <vt:lpstr>Wingdings 3</vt:lpstr>
      <vt:lpstr>Arial</vt:lpstr>
      <vt:lpstr>Roboto</vt:lpstr>
      <vt:lpstr>Facetado</vt:lpstr>
      <vt:lpstr>Aplicação de redes de misturas de densidades na estimação de parâmetros de modelos da COVID-19</vt:lpstr>
      <vt:lpstr>Apresentação do PowerPoint</vt:lpstr>
      <vt:lpstr>Apresentação do PowerPoint</vt:lpstr>
      <vt:lpstr>Apresentação do PowerPoint</vt:lpstr>
      <vt:lpstr>Modelo SEQIAHR </vt:lpstr>
      <vt:lpstr>Apresentação do PowerPoint</vt:lpstr>
      <vt:lpstr>Apresentação do PowerPoint</vt:lpstr>
      <vt:lpstr>Mixture Density Networks</vt:lpstr>
      <vt:lpstr>Apresentação do PowerPoint</vt:lpstr>
      <vt:lpstr>Apresentação do PowerPoint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Fundação Getúlio Vargas Escola de Matemática Aplicada Trabalho de Conclusão de Curso</dc:title>
  <dc:creator>Lucas Almada</dc:creator>
  <cp:lastModifiedBy>Lucas Almada</cp:lastModifiedBy>
  <cp:revision>4</cp:revision>
  <dcterms:created xsi:type="dcterms:W3CDTF">2020-06-23T22:54:28Z</dcterms:created>
  <dcterms:modified xsi:type="dcterms:W3CDTF">2020-06-26T12:21:18Z</dcterms:modified>
</cp:coreProperties>
</file>