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18288000" cy="10287000"/>
  <p:notesSz cx="6858000" cy="9144000"/>
  <p:embeddedFontLst>
    <p:embeddedFont>
      <p:font typeface="Arial" panose="020B0604020202020204" pitchFamily="34" charset="0"/>
      <p:regular r:id="rId3"/>
    </p:embeddedFont>
    <p:embeddedFont>
      <p:font typeface="Arial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8" d="100"/>
          <a:sy n="28" d="100"/>
        </p:scale>
        <p:origin x="102" y="6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925" y="3066714"/>
            <a:ext cx="3612048" cy="1682696"/>
            <a:chOff x="0" y="0"/>
            <a:chExt cx="1064969" cy="496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36835" y="3066714"/>
            <a:ext cx="3612048" cy="1682696"/>
            <a:chOff x="0" y="0"/>
            <a:chExt cx="1064969" cy="496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06735" y="1927008"/>
            <a:ext cx="3612048" cy="1981053"/>
            <a:chOff x="0" y="0"/>
            <a:chExt cx="1064969" cy="5840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085645" y="1927008"/>
            <a:ext cx="3612048" cy="1981053"/>
            <a:chOff x="0" y="0"/>
            <a:chExt cx="1064969" cy="5840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006735" y="4429083"/>
            <a:ext cx="3612048" cy="1981053"/>
            <a:chOff x="0" y="0"/>
            <a:chExt cx="1064969" cy="5840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085645" y="4429083"/>
            <a:ext cx="3612048" cy="1981053"/>
            <a:chOff x="0" y="0"/>
            <a:chExt cx="1064969" cy="5840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06735" y="6934012"/>
            <a:ext cx="3612048" cy="1994425"/>
            <a:chOff x="0" y="0"/>
            <a:chExt cx="1064969" cy="5880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64969" cy="588032"/>
            </a:xfrm>
            <a:custGeom>
              <a:avLst/>
              <a:gdLst/>
              <a:ahLst/>
              <a:cxnLst/>
              <a:rect l="l" t="t" r="r" b="b"/>
              <a:pathLst>
                <a:path w="1064969" h="588032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13015"/>
                  </a:lnTo>
                  <a:cubicBezTo>
                    <a:pt x="1064969" y="532911"/>
                    <a:pt x="1057065" y="551992"/>
                    <a:pt x="1042997" y="566060"/>
                  </a:cubicBezTo>
                  <a:cubicBezTo>
                    <a:pt x="1028928" y="580129"/>
                    <a:pt x="1009847" y="588032"/>
                    <a:pt x="989951" y="588032"/>
                  </a:cubicBezTo>
                  <a:lnTo>
                    <a:pt x="75018" y="588032"/>
                  </a:lnTo>
                  <a:cubicBezTo>
                    <a:pt x="33587" y="588032"/>
                    <a:pt x="0" y="554446"/>
                    <a:pt x="0" y="51301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1064969" cy="67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085645" y="6934012"/>
            <a:ext cx="3612048" cy="1994425"/>
            <a:chOff x="0" y="0"/>
            <a:chExt cx="1064969" cy="5880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64969" cy="588032"/>
            </a:xfrm>
            <a:custGeom>
              <a:avLst/>
              <a:gdLst/>
              <a:ahLst/>
              <a:cxnLst/>
              <a:rect l="l" t="t" r="r" b="b"/>
              <a:pathLst>
                <a:path w="1064969" h="588032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13015"/>
                  </a:lnTo>
                  <a:cubicBezTo>
                    <a:pt x="1064969" y="532911"/>
                    <a:pt x="1057065" y="551992"/>
                    <a:pt x="1042997" y="566060"/>
                  </a:cubicBezTo>
                  <a:cubicBezTo>
                    <a:pt x="1028928" y="580129"/>
                    <a:pt x="1009847" y="588032"/>
                    <a:pt x="989951" y="588032"/>
                  </a:cubicBezTo>
                  <a:lnTo>
                    <a:pt x="75018" y="588032"/>
                  </a:lnTo>
                  <a:cubicBezTo>
                    <a:pt x="33587" y="588032"/>
                    <a:pt x="0" y="554446"/>
                    <a:pt x="0" y="51301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1064969" cy="67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57925" y="-2491803"/>
            <a:ext cx="8966403" cy="4088726"/>
            <a:chOff x="0" y="0"/>
            <a:chExt cx="11955204" cy="5451634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1955204" cy="5451634"/>
              <a:chOff x="0" y="0"/>
              <a:chExt cx="2361522" cy="1076866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61522" cy="1076866"/>
              </a:xfrm>
              <a:custGeom>
                <a:avLst/>
                <a:gdLst/>
                <a:ahLst/>
                <a:cxnLst/>
                <a:rect l="l" t="t" r="r" b="b"/>
                <a:pathLst>
                  <a:path w="2361522" h="1076866">
                    <a:moveTo>
                      <a:pt x="12088" y="0"/>
                    </a:moveTo>
                    <a:lnTo>
                      <a:pt x="2349434" y="0"/>
                    </a:lnTo>
                    <a:cubicBezTo>
                      <a:pt x="2352640" y="0"/>
                      <a:pt x="2355714" y="1274"/>
                      <a:pt x="2357981" y="3541"/>
                    </a:cubicBezTo>
                    <a:cubicBezTo>
                      <a:pt x="2360248" y="5807"/>
                      <a:pt x="2361522" y="8882"/>
                      <a:pt x="2361522" y="12088"/>
                    </a:cubicBezTo>
                    <a:lnTo>
                      <a:pt x="2361522" y="1064778"/>
                    </a:lnTo>
                    <a:cubicBezTo>
                      <a:pt x="2361522" y="1071454"/>
                      <a:pt x="2356110" y="1076866"/>
                      <a:pt x="2349434" y="1076866"/>
                    </a:cubicBezTo>
                    <a:lnTo>
                      <a:pt x="12088" y="1076866"/>
                    </a:lnTo>
                    <a:cubicBezTo>
                      <a:pt x="8882" y="1076866"/>
                      <a:pt x="5807" y="1075592"/>
                      <a:pt x="3541" y="1073325"/>
                    </a:cubicBezTo>
                    <a:cubicBezTo>
                      <a:pt x="1274" y="1071058"/>
                      <a:pt x="0" y="1067984"/>
                      <a:pt x="0" y="1064778"/>
                    </a:cubicBezTo>
                    <a:lnTo>
                      <a:pt x="0" y="12088"/>
                    </a:lnTo>
                    <a:cubicBezTo>
                      <a:pt x="0" y="8882"/>
                      <a:pt x="1274" y="5807"/>
                      <a:pt x="3541" y="3541"/>
                    </a:cubicBezTo>
                    <a:cubicBezTo>
                      <a:pt x="5807" y="1274"/>
                      <a:pt x="8882" y="0"/>
                      <a:pt x="12088" y="0"/>
                    </a:cubicBezTo>
                    <a:close/>
                  </a:path>
                </a:pathLst>
              </a:custGeom>
              <a:solidFill>
                <a:srgbClr val="4396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85725"/>
                <a:ext cx="2361522" cy="11625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295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375083" y="3768282"/>
              <a:ext cx="11205038" cy="1313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680"/>
                </a:lnSpc>
              </a:pPr>
              <a:r>
                <a:rPr lang="en-US" sz="6185" b="1" spc="-98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Resultados Medicina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955469" y="3232823"/>
            <a:ext cx="261696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Agendamentos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034378" y="3232823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QCA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504279" y="2093118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Faturamento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83188" y="2093118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Ticket Médio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4279" y="4595193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Exames Lab.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449590" y="4595193"/>
            <a:ext cx="2884157" cy="45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9"/>
              </a:lnSpc>
            </a:pPr>
            <a:r>
              <a:rPr lang="en-US" sz="2786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T.M. Exames Lab.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088509" y="7100121"/>
            <a:ext cx="3448500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Exames de Imagem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516389" y="7100121"/>
            <a:ext cx="2750559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Procedimentos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034378" y="3879487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{{NUM_QCA}}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469" y="3789637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{{NUM_AGENDAMENTOS}}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326148" y="2714046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{{R$_FATURAMENTO_MED}}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516389" y="2824540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{{R$_TM_MEDIO_MEDICINA}}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326148" y="5288175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{{R$_EXAMES_LABORATORIAIS}}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4583188" y="5317550"/>
            <a:ext cx="2616961" cy="1899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{{R$_TM_EXAMES_LABORATORIAIS}}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536592" y="4451205"/>
            <a:ext cx="1394988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2.942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1466453" y="3626731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R$288.316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56241" y="6127007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R$88.260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5694594" y="6099847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R$30,00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326148" y="7793103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{{R$_EXAMES_DE_IMAGEM}}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4405057" y="7786118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{{R$_EXAMES_E_PROCEDIMENTOS}}</a:t>
            </a:r>
          </a:p>
        </p:txBody>
      </p:sp>
      <p:sp>
        <p:nvSpPr>
          <p:cNvPr id="57" name="Freeform 57"/>
          <p:cNvSpPr/>
          <p:nvPr/>
        </p:nvSpPr>
        <p:spPr>
          <a:xfrm>
            <a:off x="457925" y="9100956"/>
            <a:ext cx="1354752" cy="846720"/>
          </a:xfrm>
          <a:custGeom>
            <a:avLst/>
            <a:gdLst/>
            <a:ahLst/>
            <a:cxnLst/>
            <a:rect l="l" t="t" r="r" b="b"/>
            <a:pathLst>
              <a:path w="1354752" h="846720">
                <a:moveTo>
                  <a:pt x="0" y="0"/>
                </a:moveTo>
                <a:lnTo>
                  <a:pt x="1354752" y="0"/>
                </a:lnTo>
                <a:lnTo>
                  <a:pt x="1354752" y="846720"/>
                </a:lnTo>
                <a:lnTo>
                  <a:pt x="0" y="84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id="{C8E82E7A-593E-46DF-B25E-EAFD7AD36785}"/>
              </a:ext>
            </a:extLst>
          </p:cNvPr>
          <p:cNvGrpSpPr/>
          <p:nvPr/>
        </p:nvGrpSpPr>
        <p:grpSpPr>
          <a:xfrm>
            <a:off x="465543" y="5379331"/>
            <a:ext cx="3612048" cy="1682696"/>
            <a:chOff x="0" y="0"/>
            <a:chExt cx="1064969" cy="496123"/>
          </a:xfrm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A735478D-E255-4510-BBDB-6BCE06BD6ACA}"/>
                </a:ext>
              </a:extLst>
            </p:cNvPr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77CAC50B-6665-4372-B1FF-6851DD1A4A08}"/>
                </a:ext>
              </a:extLst>
            </p:cNvPr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64" name="TextBox 34">
            <a:extLst>
              <a:ext uri="{FF2B5EF4-FFF2-40B4-BE49-F238E27FC236}">
                <a16:creationId xmlns:a16="http://schemas.microsoft.com/office/drawing/2014/main" id="{CAF7E560-2720-4D4D-874F-18E5E5CF9218}"/>
              </a:ext>
            </a:extLst>
          </p:cNvPr>
          <p:cNvSpPr txBox="1"/>
          <p:nvPr/>
        </p:nvSpPr>
        <p:spPr>
          <a:xfrm>
            <a:off x="963087" y="5545440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Consultas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TextBox 44">
            <a:extLst>
              <a:ext uri="{FF2B5EF4-FFF2-40B4-BE49-F238E27FC236}">
                <a16:creationId xmlns:a16="http://schemas.microsoft.com/office/drawing/2014/main" id="{F8E0D742-3215-422E-BD3D-B64DA03FBAA6}"/>
              </a:ext>
            </a:extLst>
          </p:cNvPr>
          <p:cNvSpPr txBox="1"/>
          <p:nvPr/>
        </p:nvSpPr>
        <p:spPr>
          <a:xfrm>
            <a:off x="963087" y="6102254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{{NUM_CONSULTAS}}</a:t>
            </a:r>
          </a:p>
        </p:txBody>
      </p:sp>
      <p:sp>
        <p:nvSpPr>
          <p:cNvPr id="66" name="TextBox 50">
            <a:extLst>
              <a:ext uri="{FF2B5EF4-FFF2-40B4-BE49-F238E27FC236}">
                <a16:creationId xmlns:a16="http://schemas.microsoft.com/office/drawing/2014/main" id="{D8AC3BF6-0F72-4775-9344-06D7A4449CD1}"/>
              </a:ext>
            </a:extLst>
          </p:cNvPr>
          <p:cNvSpPr txBox="1"/>
          <p:nvPr/>
        </p:nvSpPr>
        <p:spPr>
          <a:xfrm>
            <a:off x="2544210" y="6763822"/>
            <a:ext cx="1394988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2.942</a:t>
            </a:r>
          </a:p>
        </p:txBody>
      </p:sp>
      <p:grpSp>
        <p:nvGrpSpPr>
          <p:cNvPr id="68" name="Group 2">
            <a:extLst>
              <a:ext uri="{FF2B5EF4-FFF2-40B4-BE49-F238E27FC236}">
                <a16:creationId xmlns:a16="http://schemas.microsoft.com/office/drawing/2014/main" id="{EEE5E5BC-89F4-48FB-9AD6-4A7B0DC574B0}"/>
              </a:ext>
            </a:extLst>
          </p:cNvPr>
          <p:cNvGrpSpPr/>
          <p:nvPr/>
        </p:nvGrpSpPr>
        <p:grpSpPr>
          <a:xfrm>
            <a:off x="4575134" y="5369883"/>
            <a:ext cx="3612048" cy="1682696"/>
            <a:chOff x="0" y="0"/>
            <a:chExt cx="1064969" cy="496123"/>
          </a:xfrm>
        </p:grpSpPr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134FFB16-3716-4E2E-A9B7-DF5F413E5928}"/>
                </a:ext>
              </a:extLst>
            </p:cNvPr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70" name="TextBox 4">
              <a:extLst>
                <a:ext uri="{FF2B5EF4-FFF2-40B4-BE49-F238E27FC236}">
                  <a16:creationId xmlns:a16="http://schemas.microsoft.com/office/drawing/2014/main" id="{8390B2D1-1F21-4FDC-8425-77A4F565C9C2}"/>
                </a:ext>
              </a:extLst>
            </p:cNvPr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71" name="TextBox 34">
            <a:extLst>
              <a:ext uri="{FF2B5EF4-FFF2-40B4-BE49-F238E27FC236}">
                <a16:creationId xmlns:a16="http://schemas.microsoft.com/office/drawing/2014/main" id="{0D23C88E-F434-42BA-BE42-7F988D49CA38}"/>
              </a:ext>
            </a:extLst>
          </p:cNvPr>
          <p:cNvSpPr txBox="1"/>
          <p:nvPr/>
        </p:nvSpPr>
        <p:spPr>
          <a:xfrm>
            <a:off x="5072678" y="5535992"/>
            <a:ext cx="261696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Conversão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TextBox 44">
            <a:extLst>
              <a:ext uri="{FF2B5EF4-FFF2-40B4-BE49-F238E27FC236}">
                <a16:creationId xmlns:a16="http://schemas.microsoft.com/office/drawing/2014/main" id="{6089174A-3B87-48A8-B491-9386B7C43AFC}"/>
              </a:ext>
            </a:extLst>
          </p:cNvPr>
          <p:cNvSpPr txBox="1"/>
          <p:nvPr/>
        </p:nvSpPr>
        <p:spPr>
          <a:xfrm>
            <a:off x="5072678" y="6092806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{{CONVERSAO}}%</a:t>
            </a:r>
          </a:p>
        </p:txBody>
      </p:sp>
      <p:sp>
        <p:nvSpPr>
          <p:cNvPr id="73" name="TextBox 50">
            <a:extLst>
              <a:ext uri="{FF2B5EF4-FFF2-40B4-BE49-F238E27FC236}">
                <a16:creationId xmlns:a16="http://schemas.microsoft.com/office/drawing/2014/main" id="{A37C679F-8271-4EFB-A569-F5EA331BDEA4}"/>
              </a:ext>
            </a:extLst>
          </p:cNvPr>
          <p:cNvSpPr txBox="1"/>
          <p:nvPr/>
        </p:nvSpPr>
        <p:spPr>
          <a:xfrm>
            <a:off x="6653801" y="6754374"/>
            <a:ext cx="139498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80%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3228</TotalTime>
  <Words>116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Arial Bold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Reunião AS (Black)</dc:title>
  <cp:lastModifiedBy>Lucas Mendes</cp:lastModifiedBy>
  <cp:revision>18</cp:revision>
  <dcterms:created xsi:type="dcterms:W3CDTF">2006-08-16T00:00:00Z</dcterms:created>
  <dcterms:modified xsi:type="dcterms:W3CDTF">2025-05-27T13:51:59Z</dcterms:modified>
  <dc:identifier>DAGfXMXYSlw</dc:identifier>
</cp:coreProperties>
</file>