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</p:sldIdLst>
  <p:sldSz cx="18288000" cy="10287000"/>
  <p:notesSz cx="6858000" cy="9144000"/>
  <p:embeddedFontLst>
    <p:embeddedFont>
      <p:font typeface="Arial" panose="020B0604020202020204" pitchFamily="34" charset="0"/>
      <p:regular r:id="rId3"/>
    </p:embeddedFont>
    <p:embeddedFont>
      <p:font typeface="Arial Bold" panose="020B0604020202020204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-1908" y="-13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5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925" y="3066714"/>
            <a:ext cx="3612048" cy="1682696"/>
            <a:chOff x="0" y="0"/>
            <a:chExt cx="1064969" cy="4961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536835" y="3066714"/>
            <a:ext cx="3612048" cy="1682696"/>
            <a:chOff x="0" y="0"/>
            <a:chExt cx="1064969" cy="4961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06735" y="1927008"/>
            <a:ext cx="3612048" cy="1981053"/>
            <a:chOff x="0" y="0"/>
            <a:chExt cx="1064969" cy="5840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64969" cy="584090"/>
            </a:xfrm>
            <a:custGeom>
              <a:avLst/>
              <a:gdLst/>
              <a:ahLst/>
              <a:cxnLst/>
              <a:rect l="l" t="t" r="r" b="b"/>
              <a:pathLst>
                <a:path w="1064969" h="584090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09072"/>
                  </a:lnTo>
                  <a:cubicBezTo>
                    <a:pt x="1064969" y="528968"/>
                    <a:pt x="1057065" y="548049"/>
                    <a:pt x="1042997" y="562118"/>
                  </a:cubicBezTo>
                  <a:cubicBezTo>
                    <a:pt x="1028928" y="576186"/>
                    <a:pt x="1009847" y="584090"/>
                    <a:pt x="989951" y="584090"/>
                  </a:cubicBezTo>
                  <a:lnTo>
                    <a:pt x="75018" y="584090"/>
                  </a:lnTo>
                  <a:cubicBezTo>
                    <a:pt x="33587" y="584090"/>
                    <a:pt x="0" y="550503"/>
                    <a:pt x="0" y="509072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1064969" cy="669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4085645" y="1927008"/>
            <a:ext cx="3612048" cy="1981053"/>
            <a:chOff x="0" y="0"/>
            <a:chExt cx="1064969" cy="5840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4969" cy="584090"/>
            </a:xfrm>
            <a:custGeom>
              <a:avLst/>
              <a:gdLst/>
              <a:ahLst/>
              <a:cxnLst/>
              <a:rect l="l" t="t" r="r" b="b"/>
              <a:pathLst>
                <a:path w="1064969" h="584090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09072"/>
                  </a:lnTo>
                  <a:cubicBezTo>
                    <a:pt x="1064969" y="528968"/>
                    <a:pt x="1057065" y="548049"/>
                    <a:pt x="1042997" y="562118"/>
                  </a:cubicBezTo>
                  <a:cubicBezTo>
                    <a:pt x="1028928" y="576186"/>
                    <a:pt x="1009847" y="584090"/>
                    <a:pt x="989951" y="584090"/>
                  </a:cubicBezTo>
                  <a:lnTo>
                    <a:pt x="75018" y="584090"/>
                  </a:lnTo>
                  <a:cubicBezTo>
                    <a:pt x="33587" y="584090"/>
                    <a:pt x="0" y="550503"/>
                    <a:pt x="0" y="509072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1064969" cy="669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006735" y="4429083"/>
            <a:ext cx="3612048" cy="1981053"/>
            <a:chOff x="0" y="0"/>
            <a:chExt cx="1064969" cy="5840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64969" cy="584090"/>
            </a:xfrm>
            <a:custGeom>
              <a:avLst/>
              <a:gdLst/>
              <a:ahLst/>
              <a:cxnLst/>
              <a:rect l="l" t="t" r="r" b="b"/>
              <a:pathLst>
                <a:path w="1064969" h="584090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09072"/>
                  </a:lnTo>
                  <a:cubicBezTo>
                    <a:pt x="1064969" y="528968"/>
                    <a:pt x="1057065" y="548049"/>
                    <a:pt x="1042997" y="562118"/>
                  </a:cubicBezTo>
                  <a:cubicBezTo>
                    <a:pt x="1028928" y="576186"/>
                    <a:pt x="1009847" y="584090"/>
                    <a:pt x="989951" y="584090"/>
                  </a:cubicBezTo>
                  <a:lnTo>
                    <a:pt x="75018" y="584090"/>
                  </a:lnTo>
                  <a:cubicBezTo>
                    <a:pt x="33587" y="584090"/>
                    <a:pt x="0" y="550503"/>
                    <a:pt x="0" y="509072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1064969" cy="669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085645" y="4429083"/>
            <a:ext cx="3612048" cy="1981053"/>
            <a:chOff x="0" y="0"/>
            <a:chExt cx="1064969" cy="5840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64969" cy="584090"/>
            </a:xfrm>
            <a:custGeom>
              <a:avLst/>
              <a:gdLst/>
              <a:ahLst/>
              <a:cxnLst/>
              <a:rect l="l" t="t" r="r" b="b"/>
              <a:pathLst>
                <a:path w="1064969" h="584090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09072"/>
                  </a:lnTo>
                  <a:cubicBezTo>
                    <a:pt x="1064969" y="528968"/>
                    <a:pt x="1057065" y="548049"/>
                    <a:pt x="1042997" y="562118"/>
                  </a:cubicBezTo>
                  <a:cubicBezTo>
                    <a:pt x="1028928" y="576186"/>
                    <a:pt x="1009847" y="584090"/>
                    <a:pt x="989951" y="584090"/>
                  </a:cubicBezTo>
                  <a:lnTo>
                    <a:pt x="75018" y="584090"/>
                  </a:lnTo>
                  <a:cubicBezTo>
                    <a:pt x="33587" y="584090"/>
                    <a:pt x="0" y="550503"/>
                    <a:pt x="0" y="509072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85725"/>
              <a:ext cx="1064969" cy="669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006735" y="6934012"/>
            <a:ext cx="3612048" cy="1994425"/>
            <a:chOff x="0" y="0"/>
            <a:chExt cx="1064969" cy="58803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064969" cy="588032"/>
            </a:xfrm>
            <a:custGeom>
              <a:avLst/>
              <a:gdLst/>
              <a:ahLst/>
              <a:cxnLst/>
              <a:rect l="l" t="t" r="r" b="b"/>
              <a:pathLst>
                <a:path w="1064969" h="588032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13015"/>
                  </a:lnTo>
                  <a:cubicBezTo>
                    <a:pt x="1064969" y="532911"/>
                    <a:pt x="1057065" y="551992"/>
                    <a:pt x="1042997" y="566060"/>
                  </a:cubicBezTo>
                  <a:cubicBezTo>
                    <a:pt x="1028928" y="580129"/>
                    <a:pt x="1009847" y="588032"/>
                    <a:pt x="989951" y="588032"/>
                  </a:cubicBezTo>
                  <a:lnTo>
                    <a:pt x="75018" y="588032"/>
                  </a:lnTo>
                  <a:cubicBezTo>
                    <a:pt x="33587" y="588032"/>
                    <a:pt x="0" y="554446"/>
                    <a:pt x="0" y="51301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85725"/>
              <a:ext cx="1064969" cy="673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085645" y="6934012"/>
            <a:ext cx="3612048" cy="1994425"/>
            <a:chOff x="0" y="0"/>
            <a:chExt cx="1064969" cy="58803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064969" cy="588032"/>
            </a:xfrm>
            <a:custGeom>
              <a:avLst/>
              <a:gdLst/>
              <a:ahLst/>
              <a:cxnLst/>
              <a:rect l="l" t="t" r="r" b="b"/>
              <a:pathLst>
                <a:path w="1064969" h="588032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513015"/>
                  </a:lnTo>
                  <a:cubicBezTo>
                    <a:pt x="1064969" y="532911"/>
                    <a:pt x="1057065" y="551992"/>
                    <a:pt x="1042997" y="566060"/>
                  </a:cubicBezTo>
                  <a:cubicBezTo>
                    <a:pt x="1028928" y="580129"/>
                    <a:pt x="1009847" y="588032"/>
                    <a:pt x="989951" y="588032"/>
                  </a:cubicBezTo>
                  <a:lnTo>
                    <a:pt x="75018" y="588032"/>
                  </a:lnTo>
                  <a:cubicBezTo>
                    <a:pt x="33587" y="588032"/>
                    <a:pt x="0" y="554446"/>
                    <a:pt x="0" y="51301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85725"/>
              <a:ext cx="1064969" cy="673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457925" y="-2491803"/>
            <a:ext cx="8966403" cy="4088726"/>
            <a:chOff x="0" y="0"/>
            <a:chExt cx="11955204" cy="5451634"/>
          </a:xfrm>
        </p:grpSpPr>
        <p:grpSp>
          <p:nvGrpSpPr>
            <p:cNvPr id="30" name="Group 30"/>
            <p:cNvGrpSpPr/>
            <p:nvPr/>
          </p:nvGrpSpPr>
          <p:grpSpPr>
            <a:xfrm>
              <a:off x="0" y="0"/>
              <a:ext cx="11955204" cy="5451634"/>
              <a:chOff x="0" y="0"/>
              <a:chExt cx="2361522" cy="1076866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2361522" cy="1076866"/>
              </a:xfrm>
              <a:custGeom>
                <a:avLst/>
                <a:gdLst/>
                <a:ahLst/>
                <a:cxnLst/>
                <a:rect l="l" t="t" r="r" b="b"/>
                <a:pathLst>
                  <a:path w="2361522" h="1076866">
                    <a:moveTo>
                      <a:pt x="12088" y="0"/>
                    </a:moveTo>
                    <a:lnTo>
                      <a:pt x="2349434" y="0"/>
                    </a:lnTo>
                    <a:cubicBezTo>
                      <a:pt x="2352640" y="0"/>
                      <a:pt x="2355714" y="1274"/>
                      <a:pt x="2357981" y="3541"/>
                    </a:cubicBezTo>
                    <a:cubicBezTo>
                      <a:pt x="2360248" y="5807"/>
                      <a:pt x="2361522" y="8882"/>
                      <a:pt x="2361522" y="12088"/>
                    </a:cubicBezTo>
                    <a:lnTo>
                      <a:pt x="2361522" y="1064778"/>
                    </a:lnTo>
                    <a:cubicBezTo>
                      <a:pt x="2361522" y="1071454"/>
                      <a:pt x="2356110" y="1076866"/>
                      <a:pt x="2349434" y="1076866"/>
                    </a:cubicBezTo>
                    <a:lnTo>
                      <a:pt x="12088" y="1076866"/>
                    </a:lnTo>
                    <a:cubicBezTo>
                      <a:pt x="8882" y="1076866"/>
                      <a:pt x="5807" y="1075592"/>
                      <a:pt x="3541" y="1073325"/>
                    </a:cubicBezTo>
                    <a:cubicBezTo>
                      <a:pt x="1274" y="1071058"/>
                      <a:pt x="0" y="1067984"/>
                      <a:pt x="0" y="1064778"/>
                    </a:cubicBezTo>
                    <a:lnTo>
                      <a:pt x="0" y="12088"/>
                    </a:lnTo>
                    <a:cubicBezTo>
                      <a:pt x="0" y="8882"/>
                      <a:pt x="1274" y="5807"/>
                      <a:pt x="3541" y="3541"/>
                    </a:cubicBezTo>
                    <a:cubicBezTo>
                      <a:pt x="5807" y="1274"/>
                      <a:pt x="8882" y="0"/>
                      <a:pt x="12088" y="0"/>
                    </a:cubicBezTo>
                    <a:close/>
                  </a:path>
                </a:pathLst>
              </a:custGeom>
              <a:solidFill>
                <a:srgbClr val="4396C6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85725"/>
                <a:ext cx="2361522" cy="116259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3295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>
              <a:off x="375083" y="3768282"/>
              <a:ext cx="11205038" cy="13131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6680"/>
                </a:lnSpc>
              </a:pPr>
              <a:r>
                <a:rPr lang="en-US" sz="6185" b="1" spc="-98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Resultados Medicina</a:t>
              </a:r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955469" y="3232823"/>
            <a:ext cx="2616961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Agendamentos</a:t>
            </a:r>
            <a:endParaRPr lang="en-US" sz="2914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5034378" y="3232823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QCA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504279" y="2093118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Faturamento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583188" y="2093118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Ticket Médio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504279" y="4595193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Exames Lab.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4449590" y="4595193"/>
            <a:ext cx="2884157" cy="452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9"/>
              </a:lnSpc>
            </a:pPr>
            <a:r>
              <a:rPr lang="en-US" sz="2786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T.M. Exames Lab.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088509" y="7100121"/>
            <a:ext cx="3448500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Exames de Imagem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4516389" y="7100121"/>
            <a:ext cx="2750559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Procedimentos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034378" y="3879487"/>
            <a:ext cx="2616961" cy="95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{{NUM_QCA}}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55469" y="3789637"/>
            <a:ext cx="2616961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{{NUM_AGENDAMENTOS}}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0326148" y="2714046"/>
            <a:ext cx="2973223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{{R$_FATURAMENTO_MED}}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4516389" y="2824540"/>
            <a:ext cx="2616961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{{R$_TM_MEDIO_MEDICINA}}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326148" y="5288175"/>
            <a:ext cx="2973223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{{R$_EXAMES_LABORATORIAIS}}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4583188" y="5317550"/>
            <a:ext cx="2616961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{{TM_EXAMES_LABORATORIAIS}}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2536592" y="4451205"/>
            <a:ext cx="1394988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2.942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1466453" y="3626731"/>
            <a:ext cx="2336596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R$288.316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556241" y="6127007"/>
            <a:ext cx="2336596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R$88.260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5694594" y="6099847"/>
            <a:ext cx="2336596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R$30,00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0326148" y="7793103"/>
            <a:ext cx="2973223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{{R$_EXAMES_DE_IMAGEM}}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4405057" y="7786118"/>
            <a:ext cx="2973223" cy="14248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{{R$_EXAMES_E_PROCEDIMENTOS}}</a:t>
            </a:r>
          </a:p>
        </p:txBody>
      </p:sp>
      <p:sp>
        <p:nvSpPr>
          <p:cNvPr id="57" name="Freeform 57"/>
          <p:cNvSpPr/>
          <p:nvPr/>
        </p:nvSpPr>
        <p:spPr>
          <a:xfrm>
            <a:off x="457925" y="9100956"/>
            <a:ext cx="1354752" cy="846720"/>
          </a:xfrm>
          <a:custGeom>
            <a:avLst/>
            <a:gdLst/>
            <a:ahLst/>
            <a:cxnLst/>
            <a:rect l="l" t="t" r="r" b="b"/>
            <a:pathLst>
              <a:path w="1354752" h="846720">
                <a:moveTo>
                  <a:pt x="0" y="0"/>
                </a:moveTo>
                <a:lnTo>
                  <a:pt x="1354752" y="0"/>
                </a:lnTo>
                <a:lnTo>
                  <a:pt x="1354752" y="846720"/>
                </a:lnTo>
                <a:lnTo>
                  <a:pt x="0" y="8467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1" name="Group 2">
            <a:extLst>
              <a:ext uri="{FF2B5EF4-FFF2-40B4-BE49-F238E27FC236}">
                <a16:creationId xmlns:a16="http://schemas.microsoft.com/office/drawing/2014/main" id="{C8E82E7A-593E-46DF-B25E-EAFD7AD36785}"/>
              </a:ext>
            </a:extLst>
          </p:cNvPr>
          <p:cNvGrpSpPr/>
          <p:nvPr/>
        </p:nvGrpSpPr>
        <p:grpSpPr>
          <a:xfrm>
            <a:off x="465543" y="5379331"/>
            <a:ext cx="3612048" cy="1682696"/>
            <a:chOff x="0" y="0"/>
            <a:chExt cx="1064969" cy="496123"/>
          </a:xfrm>
        </p:grpSpPr>
        <p:sp>
          <p:nvSpPr>
            <p:cNvPr id="62" name="Freeform 3">
              <a:extLst>
                <a:ext uri="{FF2B5EF4-FFF2-40B4-BE49-F238E27FC236}">
                  <a16:creationId xmlns:a16="http://schemas.microsoft.com/office/drawing/2014/main" id="{A735478D-E255-4510-BBDB-6BCE06BD6ACA}"/>
                </a:ext>
              </a:extLst>
            </p:cNvPr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63" name="TextBox 4">
              <a:extLst>
                <a:ext uri="{FF2B5EF4-FFF2-40B4-BE49-F238E27FC236}">
                  <a16:creationId xmlns:a16="http://schemas.microsoft.com/office/drawing/2014/main" id="{77CAC50B-6665-4372-B1FF-6851DD1A4A08}"/>
                </a:ext>
              </a:extLst>
            </p:cNvPr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64" name="TextBox 34">
            <a:extLst>
              <a:ext uri="{FF2B5EF4-FFF2-40B4-BE49-F238E27FC236}">
                <a16:creationId xmlns:a16="http://schemas.microsoft.com/office/drawing/2014/main" id="{CAF7E560-2720-4D4D-874F-18E5E5CF9218}"/>
              </a:ext>
            </a:extLst>
          </p:cNvPr>
          <p:cNvSpPr txBox="1"/>
          <p:nvPr/>
        </p:nvSpPr>
        <p:spPr>
          <a:xfrm>
            <a:off x="963087" y="5545440"/>
            <a:ext cx="2616961" cy="463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Consultas</a:t>
            </a:r>
            <a:endParaRPr lang="en-US" sz="2914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TextBox 44">
            <a:extLst>
              <a:ext uri="{FF2B5EF4-FFF2-40B4-BE49-F238E27FC236}">
                <a16:creationId xmlns:a16="http://schemas.microsoft.com/office/drawing/2014/main" id="{F8E0D742-3215-422E-BD3D-B64DA03FBAA6}"/>
              </a:ext>
            </a:extLst>
          </p:cNvPr>
          <p:cNvSpPr txBox="1"/>
          <p:nvPr/>
        </p:nvSpPr>
        <p:spPr>
          <a:xfrm>
            <a:off x="963087" y="6102254"/>
            <a:ext cx="2616961" cy="95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{{NUM_CONSULTAS}}</a:t>
            </a:r>
          </a:p>
        </p:txBody>
      </p:sp>
      <p:sp>
        <p:nvSpPr>
          <p:cNvPr id="66" name="TextBox 50">
            <a:extLst>
              <a:ext uri="{FF2B5EF4-FFF2-40B4-BE49-F238E27FC236}">
                <a16:creationId xmlns:a16="http://schemas.microsoft.com/office/drawing/2014/main" id="{D8AC3BF6-0F72-4775-9344-06D7A4449CD1}"/>
              </a:ext>
            </a:extLst>
          </p:cNvPr>
          <p:cNvSpPr txBox="1"/>
          <p:nvPr/>
        </p:nvSpPr>
        <p:spPr>
          <a:xfrm>
            <a:off x="2544210" y="6763822"/>
            <a:ext cx="1394988" cy="232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2.942</a:t>
            </a:r>
          </a:p>
        </p:txBody>
      </p:sp>
      <p:grpSp>
        <p:nvGrpSpPr>
          <p:cNvPr id="68" name="Group 2">
            <a:extLst>
              <a:ext uri="{FF2B5EF4-FFF2-40B4-BE49-F238E27FC236}">
                <a16:creationId xmlns:a16="http://schemas.microsoft.com/office/drawing/2014/main" id="{EEE5E5BC-89F4-48FB-9AD6-4A7B0DC574B0}"/>
              </a:ext>
            </a:extLst>
          </p:cNvPr>
          <p:cNvGrpSpPr/>
          <p:nvPr/>
        </p:nvGrpSpPr>
        <p:grpSpPr>
          <a:xfrm>
            <a:off x="4575134" y="5369883"/>
            <a:ext cx="3612048" cy="1682696"/>
            <a:chOff x="0" y="0"/>
            <a:chExt cx="1064969" cy="496123"/>
          </a:xfrm>
        </p:grpSpPr>
        <p:sp>
          <p:nvSpPr>
            <p:cNvPr id="69" name="Freeform 3">
              <a:extLst>
                <a:ext uri="{FF2B5EF4-FFF2-40B4-BE49-F238E27FC236}">
                  <a16:creationId xmlns:a16="http://schemas.microsoft.com/office/drawing/2014/main" id="{134FFB16-3716-4E2E-A9B7-DF5F413E5928}"/>
                </a:ext>
              </a:extLst>
            </p:cNvPr>
            <p:cNvSpPr/>
            <p:nvPr/>
          </p:nvSpPr>
          <p:spPr>
            <a:xfrm>
              <a:off x="0" y="0"/>
              <a:ext cx="1064969" cy="496123"/>
            </a:xfrm>
            <a:custGeom>
              <a:avLst/>
              <a:gdLst/>
              <a:ahLst/>
              <a:cxnLst/>
              <a:rect l="l" t="t" r="r" b="b"/>
              <a:pathLst>
                <a:path w="1064969" h="496123">
                  <a:moveTo>
                    <a:pt x="75018" y="0"/>
                  </a:moveTo>
                  <a:lnTo>
                    <a:pt x="989951" y="0"/>
                  </a:lnTo>
                  <a:cubicBezTo>
                    <a:pt x="1031382" y="0"/>
                    <a:pt x="1064969" y="33587"/>
                    <a:pt x="1064969" y="75018"/>
                  </a:cubicBezTo>
                  <a:lnTo>
                    <a:pt x="1064969" y="421105"/>
                  </a:lnTo>
                  <a:cubicBezTo>
                    <a:pt x="1064969" y="462536"/>
                    <a:pt x="1031382" y="496123"/>
                    <a:pt x="989951" y="496123"/>
                  </a:cubicBezTo>
                  <a:lnTo>
                    <a:pt x="75018" y="496123"/>
                  </a:lnTo>
                  <a:cubicBezTo>
                    <a:pt x="55122" y="496123"/>
                    <a:pt x="36041" y="488219"/>
                    <a:pt x="21972" y="474151"/>
                  </a:cubicBezTo>
                  <a:cubicBezTo>
                    <a:pt x="7904" y="460082"/>
                    <a:pt x="0" y="441001"/>
                    <a:pt x="0" y="421105"/>
                  </a:cubicBezTo>
                  <a:lnTo>
                    <a:pt x="0" y="75018"/>
                  </a:lnTo>
                  <a:cubicBezTo>
                    <a:pt x="0" y="55122"/>
                    <a:pt x="7904" y="36041"/>
                    <a:pt x="21972" y="21972"/>
                  </a:cubicBezTo>
                  <a:cubicBezTo>
                    <a:pt x="36041" y="7904"/>
                    <a:pt x="55122" y="0"/>
                    <a:pt x="75018" y="0"/>
                  </a:cubicBezTo>
                  <a:close/>
                </a:path>
              </a:pathLst>
            </a:custGeom>
            <a:solidFill>
              <a:srgbClr val="D8D8D8"/>
            </a:solidFill>
          </p:spPr>
        </p:sp>
        <p:sp>
          <p:nvSpPr>
            <p:cNvPr id="70" name="TextBox 4">
              <a:extLst>
                <a:ext uri="{FF2B5EF4-FFF2-40B4-BE49-F238E27FC236}">
                  <a16:creationId xmlns:a16="http://schemas.microsoft.com/office/drawing/2014/main" id="{8390B2D1-1F21-4FDC-8425-77A4F565C9C2}"/>
                </a:ext>
              </a:extLst>
            </p:cNvPr>
            <p:cNvSpPr txBox="1"/>
            <p:nvPr/>
          </p:nvSpPr>
          <p:spPr>
            <a:xfrm>
              <a:off x="0" y="-85725"/>
              <a:ext cx="1064969" cy="5818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95"/>
                </a:lnSpc>
              </a:pPr>
              <a:endParaRPr/>
            </a:p>
          </p:txBody>
        </p:sp>
      </p:grpSp>
      <p:sp>
        <p:nvSpPr>
          <p:cNvPr id="71" name="TextBox 34">
            <a:extLst>
              <a:ext uri="{FF2B5EF4-FFF2-40B4-BE49-F238E27FC236}">
                <a16:creationId xmlns:a16="http://schemas.microsoft.com/office/drawing/2014/main" id="{0D23C88E-F434-42BA-BE42-7F988D49CA38}"/>
              </a:ext>
            </a:extLst>
          </p:cNvPr>
          <p:cNvSpPr txBox="1"/>
          <p:nvPr/>
        </p:nvSpPr>
        <p:spPr>
          <a:xfrm>
            <a:off x="5072678" y="5535992"/>
            <a:ext cx="2616961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47"/>
              </a:lnSpc>
            </a:pPr>
            <a:r>
              <a:rPr lang="en-US" sz="2914" dirty="0" err="1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Conversão</a:t>
            </a:r>
            <a:endParaRPr lang="en-US" sz="2914" dirty="0">
              <a:solidFill>
                <a:srgbClr val="1415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TextBox 44">
            <a:extLst>
              <a:ext uri="{FF2B5EF4-FFF2-40B4-BE49-F238E27FC236}">
                <a16:creationId xmlns:a16="http://schemas.microsoft.com/office/drawing/2014/main" id="{6089174A-3B87-48A8-B491-9386B7C43AFC}"/>
              </a:ext>
            </a:extLst>
          </p:cNvPr>
          <p:cNvSpPr txBox="1"/>
          <p:nvPr/>
        </p:nvSpPr>
        <p:spPr>
          <a:xfrm>
            <a:off x="5072678" y="6092806"/>
            <a:ext cx="2616961" cy="95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{{CONVERSAO}}%</a:t>
            </a:r>
          </a:p>
        </p:txBody>
      </p:sp>
      <p:sp>
        <p:nvSpPr>
          <p:cNvPr id="73" name="TextBox 50">
            <a:extLst>
              <a:ext uri="{FF2B5EF4-FFF2-40B4-BE49-F238E27FC236}">
                <a16:creationId xmlns:a16="http://schemas.microsoft.com/office/drawing/2014/main" id="{A37C679F-8271-4EFB-A569-F5EA331BDEA4}"/>
              </a:ext>
            </a:extLst>
          </p:cNvPr>
          <p:cNvSpPr txBox="1"/>
          <p:nvPr/>
        </p:nvSpPr>
        <p:spPr>
          <a:xfrm>
            <a:off x="6653801" y="6754374"/>
            <a:ext cx="1394988" cy="205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41"/>
              </a:lnSpc>
            </a:pPr>
            <a:r>
              <a:rPr lang="en-US" sz="1520" dirty="0">
                <a:solidFill>
                  <a:srgbClr val="141519"/>
                </a:solidFill>
                <a:latin typeface="Arial"/>
                <a:ea typeface="Arial"/>
                <a:cs typeface="Arial"/>
                <a:sym typeface="Arial"/>
              </a:rPr>
              <a:t>*meta 80%</a:t>
            </a:r>
          </a:p>
        </p:txBody>
      </p:sp>
      <p:sp>
        <p:nvSpPr>
          <p:cNvPr id="67" name="TextBox 49">
            <a:extLst>
              <a:ext uri="{FF2B5EF4-FFF2-40B4-BE49-F238E27FC236}">
                <a16:creationId xmlns:a16="http://schemas.microsoft.com/office/drawing/2014/main" id="{7DC150FB-D0DD-41FB-9A0B-0E127245F24D}"/>
              </a:ext>
            </a:extLst>
          </p:cNvPr>
          <p:cNvSpPr txBox="1"/>
          <p:nvPr/>
        </p:nvSpPr>
        <p:spPr>
          <a:xfrm>
            <a:off x="13716000" y="5323389"/>
            <a:ext cx="2616961" cy="475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7"/>
              </a:lnSpc>
            </a:pPr>
            <a:r>
              <a:rPr lang="en-US" sz="3414" b="1" spc="-54" dirty="0">
                <a:solidFill>
                  <a:srgbClr val="141519"/>
                </a:solidFill>
                <a:latin typeface="Arial Bold"/>
                <a:ea typeface="Arial Bold"/>
                <a:cs typeface="Arial Bold"/>
                <a:sym typeface="Arial Bold"/>
              </a:rPr>
              <a:t>R$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116</Words>
  <Application>Microsoft Office PowerPoint</Application>
  <PresentationFormat>Personalizar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</vt:lpstr>
      <vt:lpstr>Arial Bold</vt:lpstr>
      <vt:lpstr>Arial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Reunião AS (Black)</dc:title>
  <cp:lastModifiedBy>Lucas Mendes</cp:lastModifiedBy>
  <cp:revision>20</cp:revision>
  <dcterms:created xsi:type="dcterms:W3CDTF">2006-08-16T00:00:00Z</dcterms:created>
  <dcterms:modified xsi:type="dcterms:W3CDTF">2025-05-28T20:34:22Z</dcterms:modified>
  <dc:identifier>DAGfXMXYSlw</dc:identifier>
</cp:coreProperties>
</file>