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97710907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97710907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97710907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97710907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97710907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97710907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97710907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e97710907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97710907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97710907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e94ccb7260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e94ccb7260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94ccb7260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94ccb7260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e97710907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e97710907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97710907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97710907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97710907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97710907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97710907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97710907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97710907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9771090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97710907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97710907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2" name="Shape 62"/>
        <p:cNvGrpSpPr/>
        <p:nvPr/>
      </p:nvGrpSpPr>
      <p:grpSpPr>
        <a:xfrm>
          <a:off x="0" y="0"/>
          <a:ext cx="0" cy="0"/>
          <a:chOff x="0" y="0"/>
          <a:chExt cx="0" cy="0"/>
        </a:xfrm>
      </p:grpSpPr>
      <p:sp>
        <p:nvSpPr>
          <p:cNvPr id="63" name="Google Shape;63;p13"/>
          <p:cNvSpPr txBox="1"/>
          <p:nvPr>
            <p:ph idx="4294967295" type="ctrTitle"/>
          </p:nvPr>
        </p:nvSpPr>
        <p:spPr>
          <a:xfrm>
            <a:off x="963050" y="2288275"/>
            <a:ext cx="5783400" cy="1244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pt-BR" sz="3850"/>
              <a:t>Primeiros passos no </a:t>
            </a:r>
            <a:r>
              <a:rPr b="1" lang="pt-BR" sz="3850"/>
              <a:t>GitHub</a:t>
            </a:r>
            <a:endParaRPr b="1" sz="3850"/>
          </a:p>
          <a:p>
            <a:pPr indent="0" lvl="0" marL="0" rtl="0" algn="l">
              <a:spcBef>
                <a:spcPts val="0"/>
              </a:spcBef>
              <a:spcAft>
                <a:spcPts val="0"/>
              </a:spcAft>
              <a:buNone/>
            </a:pPr>
            <a:r>
              <a:t/>
            </a:r>
            <a:endParaRPr sz="3850"/>
          </a:p>
          <a:p>
            <a:pPr indent="0" lvl="0" marL="0" rtl="0" algn="l">
              <a:spcBef>
                <a:spcPts val="0"/>
              </a:spcBef>
              <a:spcAft>
                <a:spcPts val="0"/>
              </a:spcAft>
              <a:buNone/>
            </a:pPr>
            <a:r>
              <a:t/>
            </a:r>
            <a:endParaRPr sz="3850"/>
          </a:p>
          <a:p>
            <a:pPr indent="0" lvl="0" marL="0" rtl="0" algn="l">
              <a:spcBef>
                <a:spcPts val="0"/>
              </a:spcBef>
              <a:spcAft>
                <a:spcPts val="0"/>
              </a:spcAft>
              <a:buNone/>
            </a:pPr>
            <a:r>
              <a:t/>
            </a:r>
            <a:endParaRPr/>
          </a:p>
        </p:txBody>
      </p:sp>
      <p:sp>
        <p:nvSpPr>
          <p:cNvPr id="64" name="Google Shape;64;p13"/>
          <p:cNvSpPr txBox="1"/>
          <p:nvPr>
            <p:ph idx="4294967295" type="subTitle"/>
          </p:nvPr>
        </p:nvSpPr>
        <p:spPr>
          <a:xfrm>
            <a:off x="963050" y="3401125"/>
            <a:ext cx="2020800" cy="541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pt-BR"/>
              <a:t>por Lucas Jacó Anaissi</a:t>
            </a:r>
            <a:endParaRPr/>
          </a:p>
        </p:txBody>
      </p:sp>
      <p:sp>
        <p:nvSpPr>
          <p:cNvPr id="65" name="Google Shape;65;p13"/>
          <p:cNvSpPr/>
          <p:nvPr/>
        </p:nvSpPr>
        <p:spPr>
          <a:xfrm>
            <a:off x="836447" y="798150"/>
            <a:ext cx="5783400" cy="1895400"/>
          </a:xfrm>
          <a:prstGeom prst="rect">
            <a:avLst/>
          </a:pr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6" name="Google Shape;66;p13"/>
          <p:cNvSpPr/>
          <p:nvPr/>
        </p:nvSpPr>
        <p:spPr>
          <a:xfrm>
            <a:off x="6205975" y="-36175"/>
            <a:ext cx="251100" cy="2107500"/>
          </a:xfrm>
          <a:prstGeom prst="rect">
            <a:avLst/>
          </a:prstGeom>
          <a:gradFill>
            <a:gsLst>
              <a:gs pos="0">
                <a:srgbClr val="12ACB1"/>
              </a:gs>
              <a:gs pos="100000">
                <a:srgbClr val="17C3C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67" name="Google Shape;67;p13"/>
          <p:cNvPicPr preferRelativeResize="0"/>
          <p:nvPr/>
        </p:nvPicPr>
        <p:blipFill rotWithShape="1">
          <a:blip r:embed="rId3">
            <a:alphaModFix/>
          </a:blip>
          <a:srcRect b="0" l="0" r="0" t="0"/>
          <a:stretch/>
        </p:blipFill>
        <p:spPr>
          <a:xfrm>
            <a:off x="6655138" y="3942321"/>
            <a:ext cx="1804218" cy="514246"/>
          </a:xfrm>
          <a:prstGeom prst="rect">
            <a:avLst/>
          </a:prstGeom>
          <a:noFill/>
          <a:ln>
            <a:noFill/>
          </a:ln>
        </p:spPr>
      </p:pic>
      <p:sp>
        <p:nvSpPr>
          <p:cNvPr id="68" name="Google Shape;68;p13"/>
          <p:cNvSpPr/>
          <p:nvPr/>
        </p:nvSpPr>
        <p:spPr>
          <a:xfrm>
            <a:off x="0" y="4914900"/>
            <a:ext cx="9144000" cy="228600"/>
          </a:xfrm>
          <a:prstGeom prst="rect">
            <a:avLst/>
          </a:prstGeom>
          <a:gradFill>
            <a:gsLst>
              <a:gs pos="0">
                <a:srgbClr val="12ACB1"/>
              </a:gs>
              <a:gs pos="100000">
                <a:srgbClr val="17C3C7"/>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69" name="Google Shape;69;p13"/>
          <p:cNvPicPr preferRelativeResize="0"/>
          <p:nvPr/>
        </p:nvPicPr>
        <p:blipFill rotWithShape="1">
          <a:blip r:embed="rId4">
            <a:alphaModFix amt="14000"/>
          </a:blip>
          <a:srcRect b="0" l="0" r="0" t="0"/>
          <a:stretch/>
        </p:blipFill>
        <p:spPr>
          <a:xfrm>
            <a:off x="0" y="0"/>
            <a:ext cx="9144000" cy="5143500"/>
          </a:xfrm>
          <a:prstGeom prst="rect">
            <a:avLst/>
          </a:prstGeom>
          <a:noFill/>
          <a:ln>
            <a:noFill/>
          </a:ln>
          <a:effectLst>
            <a:outerShdw blurRad="50800" rotWithShape="0" algn="ctr" dir="5400000" dist="50800">
              <a:srgbClr val="000000">
                <a:alpha val="0"/>
              </a:srgbClr>
            </a:outerShdw>
          </a:effectLst>
        </p:spPr>
      </p:pic>
      <p:pic>
        <p:nvPicPr>
          <p:cNvPr id="70" name="Google Shape;70;p13"/>
          <p:cNvPicPr preferRelativeResize="0"/>
          <p:nvPr/>
        </p:nvPicPr>
        <p:blipFill>
          <a:blip r:embed="rId5">
            <a:alphaModFix/>
          </a:blip>
          <a:stretch>
            <a:fillRect/>
          </a:stretch>
        </p:blipFill>
        <p:spPr>
          <a:xfrm>
            <a:off x="4062838" y="2288263"/>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5" name="Shape 155"/>
        <p:cNvGrpSpPr/>
        <p:nvPr/>
      </p:nvGrpSpPr>
      <p:grpSpPr>
        <a:xfrm>
          <a:off x="0" y="0"/>
          <a:ext cx="0" cy="0"/>
          <a:chOff x="0" y="0"/>
          <a:chExt cx="0" cy="0"/>
        </a:xfrm>
      </p:grpSpPr>
      <p:sp>
        <p:nvSpPr>
          <p:cNvPr id="156" name="Google Shape;156;p22"/>
          <p:cNvSpPr/>
          <p:nvPr/>
        </p:nvSpPr>
        <p:spPr>
          <a:xfrm>
            <a:off x="511600" y="232625"/>
            <a:ext cx="5329200" cy="736800"/>
          </a:xfrm>
          <a:prstGeom prst="rect">
            <a:avLst/>
          </a:pr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7" name="Google Shape;157;p22"/>
          <p:cNvSpPr txBox="1"/>
          <p:nvPr/>
        </p:nvSpPr>
        <p:spPr>
          <a:xfrm>
            <a:off x="511600" y="1441500"/>
            <a:ext cx="8151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dk1"/>
                </a:solidFill>
              </a:rPr>
              <a:t> 3)    </a:t>
            </a:r>
            <a:r>
              <a:rPr b="1" lang="pt-BR">
                <a:solidFill>
                  <a:schemeClr val="dk1"/>
                </a:solidFill>
              </a:rPr>
              <a:t>Criar um Repositório no GitHub:</a:t>
            </a:r>
            <a:endParaRPr b="1">
              <a:solidFill>
                <a:schemeClr val="dk1"/>
              </a:solidFill>
            </a:endParaRPr>
          </a:p>
          <a:p>
            <a:pPr indent="0" lvl="0" marL="0" rtl="0" algn="l">
              <a:spcBef>
                <a:spcPts val="0"/>
              </a:spcBef>
              <a:spcAft>
                <a:spcPts val="0"/>
              </a:spcAft>
              <a:buNone/>
            </a:pPr>
            <a:r>
              <a:rPr lang="pt-BR">
                <a:solidFill>
                  <a:schemeClr val="dk1"/>
                </a:solidFill>
              </a:rPr>
              <a:t>Após clonar um repositório, você pode adicionar arquivos a ele. Use o comando git add para adicionar os arquivos e git commit para criar um commit que registra as alterações. Por exemplo:</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solidFill>
                <a:schemeClr val="dk1"/>
              </a:solidFill>
            </a:endParaRPr>
          </a:p>
        </p:txBody>
      </p:sp>
      <p:sp>
        <p:nvSpPr>
          <p:cNvPr id="158" name="Google Shape;158;p22"/>
          <p:cNvSpPr/>
          <p:nvPr/>
        </p:nvSpPr>
        <p:spPr>
          <a:xfrm>
            <a:off x="691200" y="0"/>
            <a:ext cx="135300" cy="1441500"/>
          </a:xfrm>
          <a:prstGeom prst="rect">
            <a:avLst/>
          </a:prstGeom>
          <a:gradFill>
            <a:gsLst>
              <a:gs pos="0">
                <a:srgbClr val="12ACB1"/>
              </a:gs>
              <a:gs pos="100000">
                <a:srgbClr val="17C3C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159" name="Google Shape;159;p22"/>
          <p:cNvPicPr preferRelativeResize="0"/>
          <p:nvPr/>
        </p:nvPicPr>
        <p:blipFill rotWithShape="1">
          <a:blip r:embed="rId3">
            <a:alphaModFix/>
          </a:blip>
          <a:srcRect b="0" l="0" r="0" t="0"/>
          <a:stretch/>
        </p:blipFill>
        <p:spPr>
          <a:xfrm>
            <a:off x="7339788" y="4400646"/>
            <a:ext cx="1804218" cy="514246"/>
          </a:xfrm>
          <a:prstGeom prst="rect">
            <a:avLst/>
          </a:prstGeom>
          <a:noFill/>
          <a:ln>
            <a:noFill/>
          </a:ln>
        </p:spPr>
      </p:pic>
      <p:sp>
        <p:nvSpPr>
          <p:cNvPr id="160" name="Google Shape;160;p22"/>
          <p:cNvSpPr/>
          <p:nvPr/>
        </p:nvSpPr>
        <p:spPr>
          <a:xfrm>
            <a:off x="-24075" y="4914900"/>
            <a:ext cx="9144000" cy="228600"/>
          </a:xfrm>
          <a:prstGeom prst="rect">
            <a:avLst/>
          </a:prstGeom>
          <a:gradFill>
            <a:gsLst>
              <a:gs pos="0">
                <a:srgbClr val="12ACB1"/>
              </a:gs>
              <a:gs pos="100000">
                <a:srgbClr val="17C3C7"/>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1" name="Google Shape;161;p22"/>
          <p:cNvSpPr txBox="1"/>
          <p:nvPr/>
        </p:nvSpPr>
        <p:spPr>
          <a:xfrm>
            <a:off x="826500" y="273125"/>
            <a:ext cx="36666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Calibri"/>
                <a:ea typeface="Calibri"/>
                <a:cs typeface="Calibri"/>
                <a:sym typeface="Calibri"/>
              </a:rPr>
              <a:t>Primeiros passos no </a:t>
            </a:r>
            <a:r>
              <a:rPr b="1" lang="pt-BR">
                <a:solidFill>
                  <a:schemeClr val="dk1"/>
                </a:solidFill>
                <a:latin typeface="Calibri"/>
                <a:ea typeface="Calibri"/>
                <a:cs typeface="Calibri"/>
                <a:sym typeface="Calibri"/>
              </a:rPr>
              <a:t>GitHub</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pt-BR">
                <a:solidFill>
                  <a:schemeClr val="dk1"/>
                </a:solidFill>
              </a:rPr>
              <a:t>GitHub - </a:t>
            </a:r>
            <a:r>
              <a:rPr b="1" lang="pt-BR">
                <a:solidFill>
                  <a:schemeClr val="dk1"/>
                </a:solidFill>
              </a:rPr>
              <a:t>primeiros passos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pic>
        <p:nvPicPr>
          <p:cNvPr id="162" name="Google Shape;162;p22"/>
          <p:cNvPicPr preferRelativeResize="0"/>
          <p:nvPr/>
        </p:nvPicPr>
        <p:blipFill>
          <a:blip r:embed="rId4">
            <a:alphaModFix/>
          </a:blip>
          <a:stretch>
            <a:fillRect/>
          </a:stretch>
        </p:blipFill>
        <p:spPr>
          <a:xfrm>
            <a:off x="2647675" y="2324800"/>
            <a:ext cx="3800475" cy="695325"/>
          </a:xfrm>
          <a:prstGeom prst="rect">
            <a:avLst/>
          </a:prstGeom>
          <a:noFill/>
          <a:ln>
            <a:noFill/>
          </a:ln>
        </p:spPr>
      </p:pic>
      <p:pic>
        <p:nvPicPr>
          <p:cNvPr id="163" name="Google Shape;163;p22"/>
          <p:cNvPicPr preferRelativeResize="0"/>
          <p:nvPr/>
        </p:nvPicPr>
        <p:blipFill>
          <a:blip r:embed="rId5">
            <a:alphaModFix/>
          </a:blip>
          <a:stretch>
            <a:fillRect/>
          </a:stretch>
        </p:blipFill>
        <p:spPr>
          <a:xfrm>
            <a:off x="1858188" y="3234725"/>
            <a:ext cx="5457825" cy="71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7" name="Shape 167"/>
        <p:cNvGrpSpPr/>
        <p:nvPr/>
      </p:nvGrpSpPr>
      <p:grpSpPr>
        <a:xfrm>
          <a:off x="0" y="0"/>
          <a:ext cx="0" cy="0"/>
          <a:chOff x="0" y="0"/>
          <a:chExt cx="0" cy="0"/>
        </a:xfrm>
      </p:grpSpPr>
      <p:sp>
        <p:nvSpPr>
          <p:cNvPr id="168" name="Google Shape;168;p23"/>
          <p:cNvSpPr/>
          <p:nvPr/>
        </p:nvSpPr>
        <p:spPr>
          <a:xfrm>
            <a:off x="511600" y="232625"/>
            <a:ext cx="5329200" cy="736800"/>
          </a:xfrm>
          <a:prstGeom prst="rect">
            <a:avLst/>
          </a:pr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9" name="Google Shape;169;p23"/>
          <p:cNvSpPr txBox="1"/>
          <p:nvPr/>
        </p:nvSpPr>
        <p:spPr>
          <a:xfrm>
            <a:off x="511600" y="1441500"/>
            <a:ext cx="8151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dk1"/>
                </a:solidFill>
              </a:rPr>
              <a:t> 4)    </a:t>
            </a:r>
            <a:r>
              <a:rPr b="1" lang="pt-BR">
                <a:solidFill>
                  <a:schemeClr val="dk1"/>
                </a:solidFill>
              </a:rPr>
              <a:t>Criar um Branch:</a:t>
            </a:r>
            <a:endParaRPr b="1">
              <a:solidFill>
                <a:schemeClr val="dk1"/>
              </a:solidFill>
            </a:endParaRPr>
          </a:p>
          <a:p>
            <a:pPr indent="0" lvl="0" marL="0" rtl="0" algn="l">
              <a:spcBef>
                <a:spcPts val="0"/>
              </a:spcBef>
              <a:spcAft>
                <a:spcPts val="0"/>
              </a:spcAft>
              <a:buNone/>
            </a:pPr>
            <a:r>
              <a:rPr lang="pt-BR">
                <a:solidFill>
                  <a:schemeClr val="dk1"/>
                </a:solidFill>
              </a:rPr>
              <a:t>Para criar um novo branch no seu repositório, use o comando git branch seguido do nome do novo branch. Por exemplo:</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pt-BR">
                <a:solidFill>
                  <a:schemeClr val="dk1"/>
                </a:solidFill>
              </a:rPr>
              <a:t> 5)    Alternar entre Branches:</a:t>
            </a:r>
            <a:endParaRPr b="1">
              <a:solidFill>
                <a:schemeClr val="dk1"/>
              </a:solidFill>
            </a:endParaRPr>
          </a:p>
          <a:p>
            <a:pPr indent="0" lvl="0" marL="0" rtl="0" algn="l">
              <a:spcBef>
                <a:spcPts val="0"/>
              </a:spcBef>
              <a:spcAft>
                <a:spcPts val="0"/>
              </a:spcAft>
              <a:buNone/>
            </a:pPr>
            <a:r>
              <a:rPr lang="pt-BR">
                <a:solidFill>
                  <a:schemeClr val="dk1"/>
                </a:solidFill>
              </a:rPr>
              <a:t>Use o comando git checkout para alternar entre diferentes branches. Por exemplo: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70" name="Google Shape;170;p23"/>
          <p:cNvSpPr/>
          <p:nvPr/>
        </p:nvSpPr>
        <p:spPr>
          <a:xfrm>
            <a:off x="691200" y="0"/>
            <a:ext cx="135300" cy="1441500"/>
          </a:xfrm>
          <a:prstGeom prst="rect">
            <a:avLst/>
          </a:prstGeom>
          <a:gradFill>
            <a:gsLst>
              <a:gs pos="0">
                <a:srgbClr val="12ACB1"/>
              </a:gs>
              <a:gs pos="100000">
                <a:srgbClr val="17C3C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171" name="Google Shape;171;p23"/>
          <p:cNvPicPr preferRelativeResize="0"/>
          <p:nvPr/>
        </p:nvPicPr>
        <p:blipFill rotWithShape="1">
          <a:blip r:embed="rId3">
            <a:alphaModFix/>
          </a:blip>
          <a:srcRect b="0" l="0" r="0" t="0"/>
          <a:stretch/>
        </p:blipFill>
        <p:spPr>
          <a:xfrm>
            <a:off x="7339788" y="4400646"/>
            <a:ext cx="1804218" cy="514246"/>
          </a:xfrm>
          <a:prstGeom prst="rect">
            <a:avLst/>
          </a:prstGeom>
          <a:noFill/>
          <a:ln>
            <a:noFill/>
          </a:ln>
        </p:spPr>
      </p:pic>
      <p:sp>
        <p:nvSpPr>
          <p:cNvPr id="172" name="Google Shape;172;p23"/>
          <p:cNvSpPr/>
          <p:nvPr/>
        </p:nvSpPr>
        <p:spPr>
          <a:xfrm>
            <a:off x="-24075" y="4914900"/>
            <a:ext cx="9144000" cy="228600"/>
          </a:xfrm>
          <a:prstGeom prst="rect">
            <a:avLst/>
          </a:prstGeom>
          <a:gradFill>
            <a:gsLst>
              <a:gs pos="0">
                <a:srgbClr val="12ACB1"/>
              </a:gs>
              <a:gs pos="100000">
                <a:srgbClr val="17C3C7"/>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3" name="Google Shape;173;p23"/>
          <p:cNvSpPr txBox="1"/>
          <p:nvPr/>
        </p:nvSpPr>
        <p:spPr>
          <a:xfrm>
            <a:off x="826500" y="273125"/>
            <a:ext cx="36666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Calibri"/>
                <a:ea typeface="Calibri"/>
                <a:cs typeface="Calibri"/>
                <a:sym typeface="Calibri"/>
              </a:rPr>
              <a:t>Primeiros passos no </a:t>
            </a:r>
            <a:r>
              <a:rPr b="1" lang="pt-BR">
                <a:solidFill>
                  <a:schemeClr val="dk1"/>
                </a:solidFill>
                <a:latin typeface="Calibri"/>
                <a:ea typeface="Calibri"/>
                <a:cs typeface="Calibri"/>
                <a:sym typeface="Calibri"/>
              </a:rPr>
              <a:t>GitHub</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pt-BR">
                <a:solidFill>
                  <a:schemeClr val="dk1"/>
                </a:solidFill>
              </a:rPr>
              <a:t>GitHub - </a:t>
            </a:r>
            <a:r>
              <a:rPr b="1" lang="pt-BR">
                <a:solidFill>
                  <a:schemeClr val="dk1"/>
                </a:solidFill>
              </a:rPr>
              <a:t>primeiros passos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pic>
        <p:nvPicPr>
          <p:cNvPr id="174" name="Google Shape;174;p23"/>
          <p:cNvPicPr preferRelativeResize="0"/>
          <p:nvPr/>
        </p:nvPicPr>
        <p:blipFill>
          <a:blip r:embed="rId4">
            <a:alphaModFix/>
          </a:blip>
          <a:stretch>
            <a:fillRect/>
          </a:stretch>
        </p:blipFill>
        <p:spPr>
          <a:xfrm>
            <a:off x="1362225" y="2404650"/>
            <a:ext cx="4086225" cy="514350"/>
          </a:xfrm>
          <a:prstGeom prst="rect">
            <a:avLst/>
          </a:prstGeom>
          <a:noFill/>
          <a:ln>
            <a:noFill/>
          </a:ln>
        </p:spPr>
      </p:pic>
      <p:pic>
        <p:nvPicPr>
          <p:cNvPr id="175" name="Google Shape;175;p23"/>
          <p:cNvPicPr preferRelativeResize="0"/>
          <p:nvPr/>
        </p:nvPicPr>
        <p:blipFill>
          <a:blip r:embed="rId5">
            <a:alphaModFix/>
          </a:blip>
          <a:stretch>
            <a:fillRect/>
          </a:stretch>
        </p:blipFill>
        <p:spPr>
          <a:xfrm>
            <a:off x="1362225" y="3731363"/>
            <a:ext cx="4038600" cy="542925"/>
          </a:xfrm>
          <a:prstGeom prst="rect">
            <a:avLst/>
          </a:prstGeom>
          <a:noFill/>
          <a:ln>
            <a:noFill/>
          </a:ln>
        </p:spPr>
      </p:pic>
      <p:pic>
        <p:nvPicPr>
          <p:cNvPr id="176" name="Google Shape;176;p23"/>
          <p:cNvPicPr preferRelativeResize="0"/>
          <p:nvPr/>
        </p:nvPicPr>
        <p:blipFill>
          <a:blip r:embed="rId6">
            <a:alphaModFix/>
          </a:blip>
          <a:stretch>
            <a:fillRect/>
          </a:stretch>
        </p:blipFill>
        <p:spPr>
          <a:xfrm>
            <a:off x="1362213" y="4304088"/>
            <a:ext cx="4200525" cy="58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0" name="Shape 180"/>
        <p:cNvGrpSpPr/>
        <p:nvPr/>
      </p:nvGrpSpPr>
      <p:grpSpPr>
        <a:xfrm>
          <a:off x="0" y="0"/>
          <a:ext cx="0" cy="0"/>
          <a:chOff x="0" y="0"/>
          <a:chExt cx="0" cy="0"/>
        </a:xfrm>
      </p:grpSpPr>
      <p:sp>
        <p:nvSpPr>
          <p:cNvPr id="181" name="Google Shape;181;p24"/>
          <p:cNvSpPr/>
          <p:nvPr/>
        </p:nvSpPr>
        <p:spPr>
          <a:xfrm>
            <a:off x="511600" y="232625"/>
            <a:ext cx="5329200" cy="736800"/>
          </a:xfrm>
          <a:prstGeom prst="rect">
            <a:avLst/>
          </a:pr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2" name="Google Shape;182;p24"/>
          <p:cNvSpPr txBox="1"/>
          <p:nvPr/>
        </p:nvSpPr>
        <p:spPr>
          <a:xfrm>
            <a:off x="496500" y="1400025"/>
            <a:ext cx="8151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dk1"/>
                </a:solidFill>
              </a:rPr>
              <a:t> 6)    </a:t>
            </a:r>
            <a:r>
              <a:rPr b="1" lang="pt-BR">
                <a:solidFill>
                  <a:schemeClr val="dk1"/>
                </a:solidFill>
              </a:rPr>
              <a:t>Enviar Alterações para o GitHub:</a:t>
            </a:r>
            <a:endParaRPr b="1">
              <a:solidFill>
                <a:schemeClr val="dk1"/>
              </a:solidFill>
            </a:endParaRPr>
          </a:p>
          <a:p>
            <a:pPr indent="0" lvl="0" marL="0" rtl="0" algn="l">
              <a:spcBef>
                <a:spcPts val="0"/>
              </a:spcBef>
              <a:spcAft>
                <a:spcPts val="0"/>
              </a:spcAft>
              <a:buNone/>
            </a:pPr>
            <a:r>
              <a:rPr lang="pt-BR">
                <a:solidFill>
                  <a:schemeClr val="dk1"/>
                </a:solidFill>
              </a:rPr>
              <a:t>Após fazer alterações nos arquivos, você pode enviar essas alterações para o GitHub usando o comando </a:t>
            </a:r>
            <a:r>
              <a:rPr b="1" lang="pt-BR">
                <a:solidFill>
                  <a:schemeClr val="dk1"/>
                </a:solidFill>
              </a:rPr>
              <a:t>git push</a:t>
            </a:r>
            <a:r>
              <a:rPr lang="pt-BR">
                <a:solidFill>
                  <a:schemeClr val="dk1"/>
                </a:solidFill>
              </a:rPr>
              <a:t>. Por exemplo:</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pt-BR">
                <a:solidFill>
                  <a:schemeClr val="dk1"/>
                </a:solidFill>
              </a:rPr>
              <a:t> 7)    </a:t>
            </a:r>
            <a:r>
              <a:rPr b="1" lang="pt-BR">
                <a:solidFill>
                  <a:schemeClr val="dk1"/>
                </a:solidFill>
              </a:rPr>
              <a:t>Abrir um Pull Request</a:t>
            </a:r>
            <a:r>
              <a:rPr b="1" lang="pt-BR">
                <a:solidFill>
                  <a:schemeClr val="dk1"/>
                </a:solidFill>
              </a:rPr>
              <a:t>:</a:t>
            </a:r>
            <a:endParaRPr b="1">
              <a:solidFill>
                <a:schemeClr val="dk1"/>
              </a:solidFill>
            </a:endParaRPr>
          </a:p>
          <a:p>
            <a:pPr indent="0" lvl="0" marL="0" rtl="0" algn="l">
              <a:spcBef>
                <a:spcPts val="0"/>
              </a:spcBef>
              <a:spcAft>
                <a:spcPts val="0"/>
              </a:spcAft>
              <a:buNone/>
            </a:pPr>
            <a:r>
              <a:rPr lang="pt-BR">
                <a:solidFill>
                  <a:schemeClr val="dk1"/>
                </a:solidFill>
              </a:rPr>
              <a:t>Na interface web do GitHub, você pode abrir um "Pull Request" para sugerir a mesclagem de um branch no repositório principal. Isso é feito clicando no botão "New Pull Request" no repositório.</a:t>
            </a:r>
            <a:endParaRPr>
              <a:solidFill>
                <a:schemeClr val="dk1"/>
              </a:solidFill>
            </a:endParaRPr>
          </a:p>
          <a:p>
            <a:pPr indent="0" lvl="0" marL="0" rtl="0" algn="l">
              <a:spcBef>
                <a:spcPts val="0"/>
              </a:spcBef>
              <a:spcAft>
                <a:spcPts val="0"/>
              </a:spcAft>
              <a:buNone/>
            </a:pPr>
            <a:r>
              <a:rPr b="1" lang="pt-BR">
                <a:solidFill>
                  <a:schemeClr val="dk1"/>
                </a:solidFill>
              </a:rPr>
              <a:t> </a:t>
            </a:r>
            <a:endParaRPr b="1">
              <a:solidFill>
                <a:schemeClr val="dk1"/>
              </a:solidFill>
            </a:endParaRPr>
          </a:p>
          <a:p>
            <a:pPr indent="0" lvl="0" marL="0" rtl="0" algn="l">
              <a:spcBef>
                <a:spcPts val="0"/>
              </a:spcBef>
              <a:spcAft>
                <a:spcPts val="0"/>
              </a:spcAft>
              <a:buNone/>
            </a:pPr>
            <a:r>
              <a:rPr b="1" lang="pt-BR">
                <a:solidFill>
                  <a:schemeClr val="dk1"/>
                </a:solidFill>
              </a:rPr>
              <a:t>8)    Mesclar um Pull Request:</a:t>
            </a:r>
            <a:endParaRPr b="1">
              <a:solidFill>
                <a:schemeClr val="dk1"/>
              </a:solidFill>
            </a:endParaRPr>
          </a:p>
          <a:p>
            <a:pPr indent="0" lvl="0" marL="0" rtl="0" algn="l">
              <a:spcBef>
                <a:spcPts val="0"/>
              </a:spcBef>
              <a:spcAft>
                <a:spcPts val="0"/>
              </a:spcAft>
              <a:buNone/>
            </a:pPr>
            <a:r>
              <a:rPr lang="pt-BR">
                <a:solidFill>
                  <a:schemeClr val="dk1"/>
                </a:solidFill>
              </a:rPr>
              <a:t>Se você é o proprietário do repositório ou tem permissão para mesclar, pode mesclar um Pull Request clicando no botão "Merge" na interface web do GitHub.</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83" name="Google Shape;183;p24"/>
          <p:cNvSpPr/>
          <p:nvPr/>
        </p:nvSpPr>
        <p:spPr>
          <a:xfrm>
            <a:off x="691200" y="0"/>
            <a:ext cx="135300" cy="1441500"/>
          </a:xfrm>
          <a:prstGeom prst="rect">
            <a:avLst/>
          </a:prstGeom>
          <a:gradFill>
            <a:gsLst>
              <a:gs pos="0">
                <a:srgbClr val="12ACB1"/>
              </a:gs>
              <a:gs pos="100000">
                <a:srgbClr val="17C3C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184" name="Google Shape;184;p24"/>
          <p:cNvPicPr preferRelativeResize="0"/>
          <p:nvPr/>
        </p:nvPicPr>
        <p:blipFill rotWithShape="1">
          <a:blip r:embed="rId3">
            <a:alphaModFix/>
          </a:blip>
          <a:srcRect b="0" l="0" r="0" t="0"/>
          <a:stretch/>
        </p:blipFill>
        <p:spPr>
          <a:xfrm>
            <a:off x="7339788" y="4400646"/>
            <a:ext cx="1804218" cy="514246"/>
          </a:xfrm>
          <a:prstGeom prst="rect">
            <a:avLst/>
          </a:prstGeom>
          <a:noFill/>
          <a:ln>
            <a:noFill/>
          </a:ln>
        </p:spPr>
      </p:pic>
      <p:sp>
        <p:nvSpPr>
          <p:cNvPr id="185" name="Google Shape;185;p24"/>
          <p:cNvSpPr/>
          <p:nvPr/>
        </p:nvSpPr>
        <p:spPr>
          <a:xfrm>
            <a:off x="-24075" y="4914900"/>
            <a:ext cx="9144000" cy="228600"/>
          </a:xfrm>
          <a:prstGeom prst="rect">
            <a:avLst/>
          </a:prstGeom>
          <a:gradFill>
            <a:gsLst>
              <a:gs pos="0">
                <a:srgbClr val="12ACB1"/>
              </a:gs>
              <a:gs pos="100000">
                <a:srgbClr val="17C3C7"/>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6" name="Google Shape;186;p24"/>
          <p:cNvSpPr txBox="1"/>
          <p:nvPr/>
        </p:nvSpPr>
        <p:spPr>
          <a:xfrm>
            <a:off x="826500" y="273125"/>
            <a:ext cx="36666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Calibri"/>
                <a:ea typeface="Calibri"/>
                <a:cs typeface="Calibri"/>
                <a:sym typeface="Calibri"/>
              </a:rPr>
              <a:t>Primeiros passos no </a:t>
            </a:r>
            <a:r>
              <a:rPr b="1" lang="pt-BR">
                <a:solidFill>
                  <a:schemeClr val="dk1"/>
                </a:solidFill>
                <a:latin typeface="Calibri"/>
                <a:ea typeface="Calibri"/>
                <a:cs typeface="Calibri"/>
                <a:sym typeface="Calibri"/>
              </a:rPr>
              <a:t>GitHub</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pt-BR">
                <a:solidFill>
                  <a:schemeClr val="dk1"/>
                </a:solidFill>
              </a:rPr>
              <a:t>GitHub - </a:t>
            </a:r>
            <a:r>
              <a:rPr b="1" lang="pt-BR">
                <a:solidFill>
                  <a:schemeClr val="dk1"/>
                </a:solidFill>
              </a:rPr>
              <a:t>primeiros passos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pic>
        <p:nvPicPr>
          <p:cNvPr id="187" name="Google Shape;187;p24"/>
          <p:cNvPicPr preferRelativeResize="0"/>
          <p:nvPr/>
        </p:nvPicPr>
        <p:blipFill>
          <a:blip r:embed="rId4">
            <a:alphaModFix/>
          </a:blip>
          <a:stretch>
            <a:fillRect/>
          </a:stretch>
        </p:blipFill>
        <p:spPr>
          <a:xfrm>
            <a:off x="2333363" y="2244988"/>
            <a:ext cx="4429125" cy="542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1" name="Shape 191"/>
        <p:cNvGrpSpPr/>
        <p:nvPr/>
      </p:nvGrpSpPr>
      <p:grpSpPr>
        <a:xfrm>
          <a:off x="0" y="0"/>
          <a:ext cx="0" cy="0"/>
          <a:chOff x="0" y="0"/>
          <a:chExt cx="0" cy="0"/>
        </a:xfrm>
      </p:grpSpPr>
      <p:sp>
        <p:nvSpPr>
          <p:cNvPr id="192" name="Google Shape;192;p25"/>
          <p:cNvSpPr/>
          <p:nvPr/>
        </p:nvSpPr>
        <p:spPr>
          <a:xfrm>
            <a:off x="511600" y="232625"/>
            <a:ext cx="5329200" cy="736800"/>
          </a:xfrm>
          <a:prstGeom prst="rect">
            <a:avLst/>
          </a:pr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3" name="Google Shape;193;p25"/>
          <p:cNvSpPr txBox="1"/>
          <p:nvPr/>
        </p:nvSpPr>
        <p:spPr>
          <a:xfrm>
            <a:off x="496500" y="1400025"/>
            <a:ext cx="8151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dk1"/>
                </a:solidFill>
              </a:rPr>
              <a:t>9) Atualizar seu Repositório Local:</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pt-BR">
                <a:solidFill>
                  <a:schemeClr val="dk1"/>
                </a:solidFill>
              </a:rPr>
              <a:t>Para manter seu repositório local atualizado com as alterações no repositório remoto do GitHub, use o comando </a:t>
            </a:r>
            <a:r>
              <a:rPr b="1" lang="pt-BR">
                <a:solidFill>
                  <a:schemeClr val="dk1"/>
                </a:solidFill>
              </a:rPr>
              <a:t>git pull</a:t>
            </a:r>
            <a:r>
              <a:rPr lang="pt-BR">
                <a:solidFill>
                  <a:schemeClr val="dk1"/>
                </a:solidFill>
              </a:rPr>
              <a:t>. Por exemplo:</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94" name="Google Shape;194;p25"/>
          <p:cNvSpPr/>
          <p:nvPr/>
        </p:nvSpPr>
        <p:spPr>
          <a:xfrm>
            <a:off x="691200" y="0"/>
            <a:ext cx="135300" cy="1441500"/>
          </a:xfrm>
          <a:prstGeom prst="rect">
            <a:avLst/>
          </a:prstGeom>
          <a:gradFill>
            <a:gsLst>
              <a:gs pos="0">
                <a:srgbClr val="12ACB1"/>
              </a:gs>
              <a:gs pos="100000">
                <a:srgbClr val="17C3C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195" name="Google Shape;195;p25"/>
          <p:cNvPicPr preferRelativeResize="0"/>
          <p:nvPr/>
        </p:nvPicPr>
        <p:blipFill rotWithShape="1">
          <a:blip r:embed="rId3">
            <a:alphaModFix/>
          </a:blip>
          <a:srcRect b="0" l="0" r="0" t="0"/>
          <a:stretch/>
        </p:blipFill>
        <p:spPr>
          <a:xfrm>
            <a:off x="7339788" y="4400646"/>
            <a:ext cx="1804218" cy="514246"/>
          </a:xfrm>
          <a:prstGeom prst="rect">
            <a:avLst/>
          </a:prstGeom>
          <a:noFill/>
          <a:ln>
            <a:noFill/>
          </a:ln>
        </p:spPr>
      </p:pic>
      <p:sp>
        <p:nvSpPr>
          <p:cNvPr id="196" name="Google Shape;196;p25"/>
          <p:cNvSpPr/>
          <p:nvPr/>
        </p:nvSpPr>
        <p:spPr>
          <a:xfrm>
            <a:off x="-24075" y="4914900"/>
            <a:ext cx="9144000" cy="228600"/>
          </a:xfrm>
          <a:prstGeom prst="rect">
            <a:avLst/>
          </a:prstGeom>
          <a:gradFill>
            <a:gsLst>
              <a:gs pos="0">
                <a:srgbClr val="12ACB1"/>
              </a:gs>
              <a:gs pos="100000">
                <a:srgbClr val="17C3C7"/>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7" name="Google Shape;197;p25"/>
          <p:cNvSpPr txBox="1"/>
          <p:nvPr/>
        </p:nvSpPr>
        <p:spPr>
          <a:xfrm>
            <a:off x="826500" y="273125"/>
            <a:ext cx="36666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Calibri"/>
                <a:ea typeface="Calibri"/>
                <a:cs typeface="Calibri"/>
                <a:sym typeface="Calibri"/>
              </a:rPr>
              <a:t>Primeiros passos no </a:t>
            </a:r>
            <a:r>
              <a:rPr b="1" lang="pt-BR">
                <a:solidFill>
                  <a:schemeClr val="dk1"/>
                </a:solidFill>
                <a:latin typeface="Calibri"/>
                <a:ea typeface="Calibri"/>
                <a:cs typeface="Calibri"/>
                <a:sym typeface="Calibri"/>
              </a:rPr>
              <a:t>GitHub</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pt-BR">
                <a:solidFill>
                  <a:schemeClr val="dk1"/>
                </a:solidFill>
              </a:rPr>
              <a:t>GitHub - </a:t>
            </a:r>
            <a:r>
              <a:rPr b="1" lang="pt-BR">
                <a:solidFill>
                  <a:schemeClr val="dk1"/>
                </a:solidFill>
              </a:rPr>
              <a:t>primeiros passos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pic>
        <p:nvPicPr>
          <p:cNvPr id="198" name="Google Shape;198;p25"/>
          <p:cNvPicPr preferRelativeResize="0"/>
          <p:nvPr/>
        </p:nvPicPr>
        <p:blipFill>
          <a:blip r:embed="rId4">
            <a:alphaModFix/>
          </a:blip>
          <a:stretch>
            <a:fillRect/>
          </a:stretch>
        </p:blipFill>
        <p:spPr>
          <a:xfrm>
            <a:off x="2590800" y="2503425"/>
            <a:ext cx="3962400" cy="48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2" name="Shape 202"/>
        <p:cNvGrpSpPr/>
        <p:nvPr/>
      </p:nvGrpSpPr>
      <p:grpSpPr>
        <a:xfrm>
          <a:off x="0" y="0"/>
          <a:ext cx="0" cy="0"/>
          <a:chOff x="0" y="0"/>
          <a:chExt cx="0" cy="0"/>
        </a:xfrm>
      </p:grpSpPr>
      <p:sp>
        <p:nvSpPr>
          <p:cNvPr id="203" name="Google Shape;203;p26"/>
          <p:cNvSpPr/>
          <p:nvPr/>
        </p:nvSpPr>
        <p:spPr>
          <a:xfrm>
            <a:off x="511600" y="232625"/>
            <a:ext cx="5329200" cy="736800"/>
          </a:xfrm>
          <a:prstGeom prst="rect">
            <a:avLst/>
          </a:pr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4" name="Google Shape;204;p26"/>
          <p:cNvSpPr txBox="1"/>
          <p:nvPr/>
        </p:nvSpPr>
        <p:spPr>
          <a:xfrm>
            <a:off x="496500" y="1400025"/>
            <a:ext cx="815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205" name="Google Shape;205;p26"/>
          <p:cNvSpPr/>
          <p:nvPr/>
        </p:nvSpPr>
        <p:spPr>
          <a:xfrm>
            <a:off x="691200" y="0"/>
            <a:ext cx="135300" cy="1441500"/>
          </a:xfrm>
          <a:prstGeom prst="rect">
            <a:avLst/>
          </a:prstGeom>
          <a:gradFill>
            <a:gsLst>
              <a:gs pos="0">
                <a:srgbClr val="12ACB1"/>
              </a:gs>
              <a:gs pos="100000">
                <a:srgbClr val="17C3C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206" name="Google Shape;206;p26"/>
          <p:cNvPicPr preferRelativeResize="0"/>
          <p:nvPr/>
        </p:nvPicPr>
        <p:blipFill rotWithShape="1">
          <a:blip r:embed="rId3">
            <a:alphaModFix/>
          </a:blip>
          <a:srcRect b="0" l="0" r="0" t="0"/>
          <a:stretch/>
        </p:blipFill>
        <p:spPr>
          <a:xfrm>
            <a:off x="7339788" y="4400646"/>
            <a:ext cx="1804218" cy="514246"/>
          </a:xfrm>
          <a:prstGeom prst="rect">
            <a:avLst/>
          </a:prstGeom>
          <a:noFill/>
          <a:ln>
            <a:noFill/>
          </a:ln>
        </p:spPr>
      </p:pic>
      <p:sp>
        <p:nvSpPr>
          <p:cNvPr id="207" name="Google Shape;207;p26"/>
          <p:cNvSpPr/>
          <p:nvPr/>
        </p:nvSpPr>
        <p:spPr>
          <a:xfrm>
            <a:off x="-24075" y="4914900"/>
            <a:ext cx="9144000" cy="228600"/>
          </a:xfrm>
          <a:prstGeom prst="rect">
            <a:avLst/>
          </a:prstGeom>
          <a:gradFill>
            <a:gsLst>
              <a:gs pos="0">
                <a:srgbClr val="12ACB1"/>
              </a:gs>
              <a:gs pos="100000">
                <a:srgbClr val="17C3C7"/>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8" name="Google Shape;208;p26"/>
          <p:cNvSpPr txBox="1"/>
          <p:nvPr/>
        </p:nvSpPr>
        <p:spPr>
          <a:xfrm>
            <a:off x="826500" y="273125"/>
            <a:ext cx="36666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Calibri"/>
                <a:ea typeface="Calibri"/>
                <a:cs typeface="Calibri"/>
                <a:sym typeface="Calibri"/>
              </a:rPr>
              <a:t>Primeiros passos no </a:t>
            </a:r>
            <a:r>
              <a:rPr b="1" lang="pt-BR">
                <a:solidFill>
                  <a:schemeClr val="dk1"/>
                </a:solidFill>
                <a:latin typeface="Calibri"/>
                <a:ea typeface="Calibri"/>
                <a:cs typeface="Calibri"/>
                <a:sym typeface="Calibri"/>
              </a:rPr>
              <a:t>GitHub</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pt-BR">
                <a:solidFill>
                  <a:schemeClr val="dk1"/>
                </a:solidFill>
              </a:rPr>
              <a:t>GitHub - </a:t>
            </a:r>
            <a:r>
              <a:rPr b="1" lang="pt-BR">
                <a:solidFill>
                  <a:schemeClr val="dk1"/>
                </a:solidFill>
              </a:rPr>
              <a:t>principais comandos do GitHub</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pic>
        <p:nvPicPr>
          <p:cNvPr id="209" name="Google Shape;209;p26"/>
          <p:cNvPicPr preferRelativeResize="0"/>
          <p:nvPr/>
        </p:nvPicPr>
        <p:blipFill>
          <a:blip r:embed="rId4">
            <a:alphaModFix/>
          </a:blip>
          <a:stretch>
            <a:fillRect/>
          </a:stretch>
        </p:blipFill>
        <p:spPr>
          <a:xfrm>
            <a:off x="2019000" y="1097989"/>
            <a:ext cx="4556601" cy="36883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4" name="Shape 74"/>
        <p:cNvGrpSpPr/>
        <p:nvPr/>
      </p:nvGrpSpPr>
      <p:grpSpPr>
        <a:xfrm>
          <a:off x="0" y="0"/>
          <a:ext cx="0" cy="0"/>
          <a:chOff x="0" y="0"/>
          <a:chExt cx="0" cy="0"/>
        </a:xfrm>
      </p:grpSpPr>
      <p:sp>
        <p:nvSpPr>
          <p:cNvPr id="75" name="Google Shape;75;p14"/>
          <p:cNvSpPr/>
          <p:nvPr/>
        </p:nvSpPr>
        <p:spPr>
          <a:xfrm>
            <a:off x="511600" y="232625"/>
            <a:ext cx="5329200" cy="736800"/>
          </a:xfrm>
          <a:prstGeom prst="rect">
            <a:avLst/>
          </a:pr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6" name="Google Shape;76;p14"/>
          <p:cNvSpPr/>
          <p:nvPr/>
        </p:nvSpPr>
        <p:spPr>
          <a:xfrm>
            <a:off x="691200" y="0"/>
            <a:ext cx="135300" cy="1441500"/>
          </a:xfrm>
          <a:prstGeom prst="rect">
            <a:avLst/>
          </a:prstGeom>
          <a:gradFill>
            <a:gsLst>
              <a:gs pos="0">
                <a:srgbClr val="12ACB1"/>
              </a:gs>
              <a:gs pos="100000">
                <a:srgbClr val="17C3C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77" name="Google Shape;77;p14"/>
          <p:cNvPicPr preferRelativeResize="0"/>
          <p:nvPr/>
        </p:nvPicPr>
        <p:blipFill rotWithShape="1">
          <a:blip r:embed="rId3">
            <a:alphaModFix/>
          </a:blip>
          <a:srcRect b="0" l="0" r="0" t="0"/>
          <a:stretch/>
        </p:blipFill>
        <p:spPr>
          <a:xfrm>
            <a:off x="7339788" y="4400646"/>
            <a:ext cx="1804218" cy="514246"/>
          </a:xfrm>
          <a:prstGeom prst="rect">
            <a:avLst/>
          </a:prstGeom>
          <a:noFill/>
          <a:ln>
            <a:noFill/>
          </a:ln>
        </p:spPr>
      </p:pic>
      <p:sp>
        <p:nvSpPr>
          <p:cNvPr id="78" name="Google Shape;78;p14"/>
          <p:cNvSpPr/>
          <p:nvPr/>
        </p:nvSpPr>
        <p:spPr>
          <a:xfrm>
            <a:off x="-24075" y="4914900"/>
            <a:ext cx="9144000" cy="228600"/>
          </a:xfrm>
          <a:prstGeom prst="rect">
            <a:avLst/>
          </a:prstGeom>
          <a:gradFill>
            <a:gsLst>
              <a:gs pos="0">
                <a:srgbClr val="12ACB1"/>
              </a:gs>
              <a:gs pos="100000">
                <a:srgbClr val="17C3C7"/>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9" name="Google Shape;79;p14"/>
          <p:cNvSpPr txBox="1"/>
          <p:nvPr/>
        </p:nvSpPr>
        <p:spPr>
          <a:xfrm>
            <a:off x="826500" y="273125"/>
            <a:ext cx="36666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Calibri"/>
                <a:ea typeface="Calibri"/>
                <a:cs typeface="Calibri"/>
                <a:sym typeface="Calibri"/>
              </a:rPr>
              <a:t>Primeiros passos no </a:t>
            </a:r>
            <a:r>
              <a:rPr b="1" lang="pt-BR">
                <a:solidFill>
                  <a:schemeClr val="dk1"/>
                </a:solidFill>
                <a:latin typeface="Calibri"/>
                <a:ea typeface="Calibri"/>
                <a:cs typeface="Calibri"/>
                <a:sym typeface="Calibri"/>
              </a:rPr>
              <a:t>GitHub</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pt-BR">
                <a:solidFill>
                  <a:schemeClr val="dk1"/>
                </a:solidFill>
              </a:rPr>
              <a:t>GitHub - </a:t>
            </a:r>
            <a:r>
              <a:rPr b="1" lang="pt-BR">
                <a:solidFill>
                  <a:schemeClr val="dk1"/>
                </a:solidFill>
              </a:rPr>
              <a:t>o que é?</a:t>
            </a:r>
            <a:endParaRPr b="1">
              <a:solidFill>
                <a:schemeClr val="dk1"/>
              </a:solidFill>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80" name="Google Shape;80;p14"/>
          <p:cNvSpPr txBox="1"/>
          <p:nvPr/>
        </p:nvSpPr>
        <p:spPr>
          <a:xfrm>
            <a:off x="511600" y="1510800"/>
            <a:ext cx="64917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dk1"/>
                </a:solidFill>
              </a:rPr>
              <a:t>GitHub</a:t>
            </a:r>
            <a:r>
              <a:rPr lang="pt-BR">
                <a:solidFill>
                  <a:schemeClr val="dk1"/>
                </a:solidFill>
              </a:rPr>
              <a:t> é uma plataforma online que ajuda as pessoas a colaborarem e trabalharem juntas em </a:t>
            </a:r>
            <a:r>
              <a:rPr b="1" lang="pt-BR">
                <a:solidFill>
                  <a:schemeClr val="dk1"/>
                </a:solidFill>
              </a:rPr>
              <a:t>projetos de software</a:t>
            </a:r>
            <a:r>
              <a:rPr lang="pt-BR">
                <a:solidFill>
                  <a:schemeClr val="dk1"/>
                </a:solidFill>
              </a:rPr>
              <a:t>, como </a:t>
            </a:r>
            <a:r>
              <a:rPr b="1" lang="pt-BR">
                <a:solidFill>
                  <a:schemeClr val="dk1"/>
                </a:solidFill>
              </a:rPr>
              <a:t>aplicativos</a:t>
            </a:r>
            <a:r>
              <a:rPr lang="pt-BR">
                <a:solidFill>
                  <a:schemeClr val="dk1"/>
                </a:solidFill>
              </a:rPr>
              <a:t>, </a:t>
            </a:r>
            <a:r>
              <a:rPr b="1" lang="pt-BR">
                <a:solidFill>
                  <a:schemeClr val="dk1"/>
                </a:solidFill>
              </a:rPr>
              <a:t>websites </a:t>
            </a:r>
            <a:r>
              <a:rPr lang="pt-BR">
                <a:solidFill>
                  <a:schemeClr val="dk1"/>
                </a:solidFill>
              </a:rPr>
              <a:t>e outros </a:t>
            </a:r>
            <a:r>
              <a:rPr b="1" lang="pt-BR">
                <a:solidFill>
                  <a:schemeClr val="dk1"/>
                </a:solidFill>
              </a:rPr>
              <a:t>programas de computador</a:t>
            </a:r>
            <a:r>
              <a:rPr lang="pt-BR">
                <a:solidFill>
                  <a:schemeClr val="dk1"/>
                </a:solidFill>
              </a:rPr>
              <a:t>. É </a:t>
            </a:r>
            <a:r>
              <a:rPr lang="pt-BR" u="sng">
                <a:solidFill>
                  <a:schemeClr val="dk1"/>
                </a:solidFill>
              </a:rPr>
              <a:t>como uma rede social</a:t>
            </a:r>
            <a:r>
              <a:rPr lang="pt-BR">
                <a:solidFill>
                  <a:schemeClr val="dk1"/>
                </a:solidFill>
              </a:rPr>
              <a:t>, mas em vez de compartilhar fotos e atualizações de status, as pessoas compartilham </a:t>
            </a:r>
            <a:r>
              <a:rPr b="1" lang="pt-BR">
                <a:solidFill>
                  <a:schemeClr val="dk1"/>
                </a:solidFill>
              </a:rPr>
              <a:t>código de programação.</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pt-BR">
                <a:solidFill>
                  <a:schemeClr val="dk1"/>
                </a:solidFill>
              </a:rPr>
              <a:t>Acessem pelo link: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pt-BR">
                <a:solidFill>
                  <a:schemeClr val="dk1"/>
                </a:solidFill>
              </a:rPr>
              <a:t>&gt; https://github.com/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4" name="Shape 84"/>
        <p:cNvGrpSpPr/>
        <p:nvPr/>
      </p:nvGrpSpPr>
      <p:grpSpPr>
        <a:xfrm>
          <a:off x="0" y="0"/>
          <a:ext cx="0" cy="0"/>
          <a:chOff x="0" y="0"/>
          <a:chExt cx="0" cy="0"/>
        </a:xfrm>
      </p:grpSpPr>
      <p:sp>
        <p:nvSpPr>
          <p:cNvPr id="85" name="Google Shape;85;p15"/>
          <p:cNvSpPr/>
          <p:nvPr/>
        </p:nvSpPr>
        <p:spPr>
          <a:xfrm>
            <a:off x="511600" y="232625"/>
            <a:ext cx="5329200" cy="736800"/>
          </a:xfrm>
          <a:prstGeom prst="rect">
            <a:avLst/>
          </a:pr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6" name="Google Shape;86;p15"/>
          <p:cNvSpPr txBox="1"/>
          <p:nvPr/>
        </p:nvSpPr>
        <p:spPr>
          <a:xfrm>
            <a:off x="511600" y="1441500"/>
            <a:ext cx="8151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dk1"/>
                </a:solidFill>
              </a:rPr>
              <a:t>Aqui estão alguns conceitos-chave do GitHub explicados de forma simples: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pt-BR">
                <a:solidFill>
                  <a:schemeClr val="dk1"/>
                </a:solidFill>
              </a:rPr>
              <a:t>Repositórios:</a:t>
            </a:r>
            <a:r>
              <a:rPr lang="pt-BR">
                <a:solidFill>
                  <a:schemeClr val="dk1"/>
                </a:solidFill>
              </a:rPr>
              <a:t> Um repositório é como uma pasta que contém todos os arquivos do seu projeto. Pode ser um aplicativo, um site ou qualquer outro software que você está desenvolvendo. Você armazena todos os arquivos desse projeto em um repositório.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pt-BR">
                <a:solidFill>
                  <a:schemeClr val="dk1"/>
                </a:solidFill>
              </a:rPr>
              <a:t>Commits:</a:t>
            </a:r>
            <a:r>
              <a:rPr lang="pt-BR">
                <a:solidFill>
                  <a:schemeClr val="dk1"/>
                </a:solidFill>
              </a:rPr>
              <a:t> Um commit é uma espécie de "salvar" no GitHub. É como tirar uma foto do seu projeto em um determinado momento, para que você possa voltar a esse ponto no futuro. Cada commit registra as alterações que você fez nos arquivos do projeto.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pt-BR">
                <a:solidFill>
                  <a:schemeClr val="dk1"/>
                </a:solidFill>
              </a:rPr>
              <a:t>Branches:</a:t>
            </a:r>
            <a:r>
              <a:rPr lang="pt-BR">
                <a:solidFill>
                  <a:schemeClr val="dk1"/>
                </a:solidFill>
              </a:rPr>
              <a:t> Um branch é uma ramificação do seu projeto. Você pode criar um novo branch para experimentar novos recursos ou correções de bugs sem afetar a versão principal do seu projeto. Se funcionar bem, você pode mesclar esse branch de volta à versão principal.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87" name="Google Shape;87;p15"/>
          <p:cNvSpPr/>
          <p:nvPr/>
        </p:nvSpPr>
        <p:spPr>
          <a:xfrm>
            <a:off x="691200" y="0"/>
            <a:ext cx="135300" cy="1441500"/>
          </a:xfrm>
          <a:prstGeom prst="rect">
            <a:avLst/>
          </a:prstGeom>
          <a:gradFill>
            <a:gsLst>
              <a:gs pos="0">
                <a:srgbClr val="12ACB1"/>
              </a:gs>
              <a:gs pos="100000">
                <a:srgbClr val="17C3C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88" name="Google Shape;88;p15"/>
          <p:cNvPicPr preferRelativeResize="0"/>
          <p:nvPr/>
        </p:nvPicPr>
        <p:blipFill rotWithShape="1">
          <a:blip r:embed="rId3">
            <a:alphaModFix/>
          </a:blip>
          <a:srcRect b="0" l="0" r="0" t="0"/>
          <a:stretch/>
        </p:blipFill>
        <p:spPr>
          <a:xfrm>
            <a:off x="7339788" y="4400646"/>
            <a:ext cx="1804218" cy="514246"/>
          </a:xfrm>
          <a:prstGeom prst="rect">
            <a:avLst/>
          </a:prstGeom>
          <a:noFill/>
          <a:ln>
            <a:noFill/>
          </a:ln>
        </p:spPr>
      </p:pic>
      <p:sp>
        <p:nvSpPr>
          <p:cNvPr id="89" name="Google Shape;89;p15"/>
          <p:cNvSpPr/>
          <p:nvPr/>
        </p:nvSpPr>
        <p:spPr>
          <a:xfrm>
            <a:off x="-24075" y="4914900"/>
            <a:ext cx="9144000" cy="228600"/>
          </a:xfrm>
          <a:prstGeom prst="rect">
            <a:avLst/>
          </a:prstGeom>
          <a:gradFill>
            <a:gsLst>
              <a:gs pos="0">
                <a:srgbClr val="12ACB1"/>
              </a:gs>
              <a:gs pos="100000">
                <a:srgbClr val="17C3C7"/>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0" name="Google Shape;90;p15"/>
          <p:cNvSpPr txBox="1"/>
          <p:nvPr/>
        </p:nvSpPr>
        <p:spPr>
          <a:xfrm>
            <a:off x="826500" y="273125"/>
            <a:ext cx="36666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Calibri"/>
                <a:ea typeface="Calibri"/>
                <a:cs typeface="Calibri"/>
                <a:sym typeface="Calibri"/>
              </a:rPr>
              <a:t>Primeiros passos no </a:t>
            </a:r>
            <a:r>
              <a:rPr b="1" lang="pt-BR">
                <a:solidFill>
                  <a:schemeClr val="dk1"/>
                </a:solidFill>
                <a:latin typeface="Calibri"/>
                <a:ea typeface="Calibri"/>
                <a:cs typeface="Calibri"/>
                <a:sym typeface="Calibri"/>
              </a:rPr>
              <a:t>GitHub</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pt-BR">
                <a:solidFill>
                  <a:schemeClr val="dk1"/>
                </a:solidFill>
              </a:rPr>
              <a:t>GitHub - </a:t>
            </a:r>
            <a:r>
              <a:rPr b="1" lang="pt-BR">
                <a:solidFill>
                  <a:schemeClr val="dk1"/>
                </a:solidFill>
              </a:rPr>
              <a:t>conceitos chave</a:t>
            </a:r>
            <a:endParaRPr>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a:off x="511600" y="232625"/>
            <a:ext cx="5329200" cy="736800"/>
          </a:xfrm>
          <a:prstGeom prst="rect">
            <a:avLst/>
          </a:pr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6" name="Google Shape;96;p16"/>
          <p:cNvSpPr txBox="1"/>
          <p:nvPr/>
        </p:nvSpPr>
        <p:spPr>
          <a:xfrm>
            <a:off x="658400" y="1441500"/>
            <a:ext cx="67941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chemeClr val="dk1"/>
                </a:solidFill>
              </a:rPr>
              <a:t>Branches, em um contexto do GitHub, são ramificações de um repositório que permitem que você trabalhe em diferentes partes de um projeto de software de forma isolada. Eles são uma parte essencial do controle de versão e da colaboração em projetos de desenvolvimento de software. Aqui está o que </a:t>
            </a:r>
            <a:r>
              <a:rPr b="1" lang="pt-BR" sz="1200">
                <a:solidFill>
                  <a:schemeClr val="dk1"/>
                </a:solidFill>
              </a:rPr>
              <a:t>você precisa saber sobre branches no GitHub:</a:t>
            </a:r>
            <a:endParaRPr b="1" sz="1200">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AutoNum type="arabicParenR"/>
            </a:pPr>
            <a:r>
              <a:rPr b="1" lang="pt-BR">
                <a:solidFill>
                  <a:schemeClr val="dk1"/>
                </a:solidFill>
              </a:rPr>
              <a:t>Ramificações como linhas de desenvolvimento separadas: </a:t>
            </a:r>
            <a:endParaRPr b="1">
              <a:solidFill>
                <a:schemeClr val="dk1"/>
              </a:solidFill>
            </a:endParaRPr>
          </a:p>
          <a:p>
            <a:pPr indent="-311150" lvl="0" marL="457200" rtl="0" algn="l">
              <a:spcBef>
                <a:spcPts val="0"/>
              </a:spcBef>
              <a:spcAft>
                <a:spcPts val="0"/>
              </a:spcAft>
              <a:buClr>
                <a:schemeClr val="dk1"/>
              </a:buClr>
              <a:buSzPts val="1300"/>
              <a:buChar char="-"/>
            </a:pPr>
            <a:r>
              <a:rPr lang="pt-BR" sz="1300">
                <a:solidFill>
                  <a:schemeClr val="dk1"/>
                </a:solidFill>
              </a:rPr>
              <a:t>Cada branch representa uma linha de desenvolvimento separada dentro do repositório. Isso significa que você pode trabalhar em recursos, correções de bugs ou outras alterações em uma área isolada do projeto sem afetar diretamente o código principal (branch principal) do projeto.</a:t>
            </a:r>
            <a:endParaRPr sz="1300">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arenR"/>
            </a:pPr>
            <a:r>
              <a:rPr b="1" lang="pt-BR">
                <a:solidFill>
                  <a:schemeClr val="dk1"/>
                </a:solidFill>
              </a:rPr>
              <a:t>Branch Principal (geralmente "main" ou "master"):</a:t>
            </a:r>
            <a:r>
              <a:rPr lang="pt-BR">
                <a:solidFill>
                  <a:schemeClr val="dk1"/>
                </a:solidFill>
              </a:rPr>
              <a:t> </a:t>
            </a:r>
            <a:endParaRPr>
              <a:solidFill>
                <a:schemeClr val="dk1"/>
              </a:solidFill>
            </a:endParaRPr>
          </a:p>
          <a:p>
            <a:pPr indent="-311150" lvl="0" marL="457200" rtl="0" algn="l">
              <a:spcBef>
                <a:spcPts val="0"/>
              </a:spcBef>
              <a:spcAft>
                <a:spcPts val="0"/>
              </a:spcAft>
              <a:buClr>
                <a:schemeClr val="dk1"/>
              </a:buClr>
              <a:buSzPts val="1300"/>
              <a:buChar char="-"/>
            </a:pPr>
            <a:r>
              <a:rPr lang="pt-BR" sz="1300">
                <a:solidFill>
                  <a:schemeClr val="dk1"/>
                </a:solidFill>
              </a:rPr>
              <a:t>O branch principal é a linha de desenvolvimento principal do projeto. É o ponto de partida e a base para a maioria das atividades. Alterações feitas em outros branches geralmente são fundidas (merged) de volta para o branch principal quando estiverem prontas para serem incorporadas ao código principal.</a:t>
            </a:r>
            <a:endParaRPr sz="1300">
              <a:solidFill>
                <a:schemeClr val="dk1"/>
              </a:solidFill>
            </a:endParaRPr>
          </a:p>
        </p:txBody>
      </p:sp>
      <p:sp>
        <p:nvSpPr>
          <p:cNvPr id="97" name="Google Shape;97;p16"/>
          <p:cNvSpPr/>
          <p:nvPr/>
        </p:nvSpPr>
        <p:spPr>
          <a:xfrm>
            <a:off x="691200" y="0"/>
            <a:ext cx="135300" cy="1441500"/>
          </a:xfrm>
          <a:prstGeom prst="rect">
            <a:avLst/>
          </a:prstGeom>
          <a:gradFill>
            <a:gsLst>
              <a:gs pos="0">
                <a:srgbClr val="12ACB1"/>
              </a:gs>
              <a:gs pos="100000">
                <a:srgbClr val="17C3C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98" name="Google Shape;98;p16"/>
          <p:cNvPicPr preferRelativeResize="0"/>
          <p:nvPr/>
        </p:nvPicPr>
        <p:blipFill rotWithShape="1">
          <a:blip r:embed="rId3">
            <a:alphaModFix/>
          </a:blip>
          <a:srcRect b="0" l="0" r="0" t="0"/>
          <a:stretch/>
        </p:blipFill>
        <p:spPr>
          <a:xfrm>
            <a:off x="7339788" y="4400646"/>
            <a:ext cx="1804218" cy="514246"/>
          </a:xfrm>
          <a:prstGeom prst="rect">
            <a:avLst/>
          </a:prstGeom>
          <a:noFill/>
          <a:ln>
            <a:noFill/>
          </a:ln>
        </p:spPr>
      </p:pic>
      <p:sp>
        <p:nvSpPr>
          <p:cNvPr id="99" name="Google Shape;99;p16"/>
          <p:cNvSpPr/>
          <p:nvPr/>
        </p:nvSpPr>
        <p:spPr>
          <a:xfrm>
            <a:off x="-24075" y="4914900"/>
            <a:ext cx="9144000" cy="228600"/>
          </a:xfrm>
          <a:prstGeom prst="rect">
            <a:avLst/>
          </a:prstGeom>
          <a:gradFill>
            <a:gsLst>
              <a:gs pos="0">
                <a:srgbClr val="12ACB1"/>
              </a:gs>
              <a:gs pos="100000">
                <a:srgbClr val="17C3C7"/>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0" name="Google Shape;100;p16"/>
          <p:cNvSpPr txBox="1"/>
          <p:nvPr/>
        </p:nvSpPr>
        <p:spPr>
          <a:xfrm>
            <a:off x="826500" y="273125"/>
            <a:ext cx="36666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Calibri"/>
                <a:ea typeface="Calibri"/>
                <a:cs typeface="Calibri"/>
                <a:sym typeface="Calibri"/>
              </a:rPr>
              <a:t>Primeiros passos no </a:t>
            </a:r>
            <a:r>
              <a:rPr b="1" lang="pt-BR">
                <a:solidFill>
                  <a:schemeClr val="dk1"/>
                </a:solidFill>
                <a:latin typeface="Calibri"/>
                <a:ea typeface="Calibri"/>
                <a:cs typeface="Calibri"/>
                <a:sym typeface="Calibri"/>
              </a:rPr>
              <a:t>GitHub</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pt-BR">
                <a:solidFill>
                  <a:schemeClr val="dk1"/>
                </a:solidFill>
              </a:rPr>
              <a:t>GitHub - </a:t>
            </a:r>
            <a:r>
              <a:rPr b="1" lang="pt-BR">
                <a:solidFill>
                  <a:schemeClr val="dk1"/>
                </a:solidFill>
              </a:rPr>
              <a:t>o que são branches</a:t>
            </a:r>
            <a:endParaRPr b="1">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4" name="Shape 104"/>
        <p:cNvGrpSpPr/>
        <p:nvPr/>
      </p:nvGrpSpPr>
      <p:grpSpPr>
        <a:xfrm>
          <a:off x="0" y="0"/>
          <a:ext cx="0" cy="0"/>
          <a:chOff x="0" y="0"/>
          <a:chExt cx="0" cy="0"/>
        </a:xfrm>
      </p:grpSpPr>
      <p:sp>
        <p:nvSpPr>
          <p:cNvPr id="105" name="Google Shape;105;p17"/>
          <p:cNvSpPr/>
          <p:nvPr/>
        </p:nvSpPr>
        <p:spPr>
          <a:xfrm>
            <a:off x="511600" y="232625"/>
            <a:ext cx="5329200" cy="736800"/>
          </a:xfrm>
          <a:prstGeom prst="rect">
            <a:avLst/>
          </a:pr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6" name="Google Shape;106;p17"/>
          <p:cNvSpPr txBox="1"/>
          <p:nvPr/>
        </p:nvSpPr>
        <p:spPr>
          <a:xfrm>
            <a:off x="658400" y="1441500"/>
            <a:ext cx="67941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dk1"/>
                </a:solidFill>
              </a:rPr>
              <a:t> 3)     Criar um novo Branch:</a:t>
            </a:r>
            <a:endParaRPr b="1">
              <a:solidFill>
                <a:schemeClr val="dk1"/>
              </a:solidFill>
            </a:endParaRPr>
          </a:p>
          <a:p>
            <a:pPr indent="-311150" lvl="0" marL="457200" rtl="0" algn="l">
              <a:spcBef>
                <a:spcPts val="0"/>
              </a:spcBef>
              <a:spcAft>
                <a:spcPts val="0"/>
              </a:spcAft>
              <a:buClr>
                <a:schemeClr val="dk1"/>
              </a:buClr>
              <a:buSzPts val="1300"/>
              <a:buChar char="-"/>
            </a:pPr>
            <a:r>
              <a:rPr lang="pt-BR" sz="1300">
                <a:solidFill>
                  <a:schemeClr val="dk1"/>
                </a:solidFill>
              </a:rPr>
              <a:t>Você pode criar um novo branch a partir do branch principal ou de qualquer outro branch existente. Isso é feito para isolar e organizar o trabalho em diferentes recursos ou problemas. Por exemplo, você pode criar um branch chamado "novofeature" para trabalhar em um novo recurso.</a:t>
            </a:r>
            <a:endParaRPr sz="13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pt-BR">
                <a:solidFill>
                  <a:schemeClr val="dk1"/>
                </a:solidFill>
              </a:rPr>
              <a:t>  4)    Trabalhar em um Branch:</a:t>
            </a:r>
            <a:endParaRPr>
              <a:solidFill>
                <a:schemeClr val="dk1"/>
              </a:solidFill>
            </a:endParaRPr>
          </a:p>
          <a:p>
            <a:pPr indent="-311150" lvl="0" marL="457200" rtl="0" algn="l">
              <a:spcBef>
                <a:spcPts val="0"/>
              </a:spcBef>
              <a:spcAft>
                <a:spcPts val="0"/>
              </a:spcAft>
              <a:buClr>
                <a:schemeClr val="dk1"/>
              </a:buClr>
              <a:buSzPts val="1300"/>
              <a:buChar char="-"/>
            </a:pPr>
            <a:r>
              <a:rPr lang="pt-BR" sz="1300">
                <a:solidFill>
                  <a:schemeClr val="dk1"/>
                </a:solidFill>
              </a:rPr>
              <a:t>Depois de criar um novo branch, você pode fazer alterações nos arquivos, adicionar novos recursos, corrigir bugs, etc., exclusivamente nesse branch, sem afetar o código nos outros branches.</a:t>
            </a:r>
            <a:endParaRPr sz="1300">
              <a:solidFill>
                <a:schemeClr val="dk1"/>
              </a:solidFill>
            </a:endParaRPr>
          </a:p>
        </p:txBody>
      </p:sp>
      <p:sp>
        <p:nvSpPr>
          <p:cNvPr id="107" name="Google Shape;107;p17"/>
          <p:cNvSpPr/>
          <p:nvPr/>
        </p:nvSpPr>
        <p:spPr>
          <a:xfrm>
            <a:off x="691200" y="0"/>
            <a:ext cx="135300" cy="1441500"/>
          </a:xfrm>
          <a:prstGeom prst="rect">
            <a:avLst/>
          </a:prstGeom>
          <a:gradFill>
            <a:gsLst>
              <a:gs pos="0">
                <a:srgbClr val="12ACB1"/>
              </a:gs>
              <a:gs pos="100000">
                <a:srgbClr val="17C3C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108" name="Google Shape;108;p17"/>
          <p:cNvPicPr preferRelativeResize="0"/>
          <p:nvPr/>
        </p:nvPicPr>
        <p:blipFill rotWithShape="1">
          <a:blip r:embed="rId3">
            <a:alphaModFix/>
          </a:blip>
          <a:srcRect b="0" l="0" r="0" t="0"/>
          <a:stretch/>
        </p:blipFill>
        <p:spPr>
          <a:xfrm>
            <a:off x="7339788" y="4400646"/>
            <a:ext cx="1804218" cy="514246"/>
          </a:xfrm>
          <a:prstGeom prst="rect">
            <a:avLst/>
          </a:prstGeom>
          <a:noFill/>
          <a:ln>
            <a:noFill/>
          </a:ln>
        </p:spPr>
      </p:pic>
      <p:sp>
        <p:nvSpPr>
          <p:cNvPr id="109" name="Google Shape;109;p17"/>
          <p:cNvSpPr/>
          <p:nvPr/>
        </p:nvSpPr>
        <p:spPr>
          <a:xfrm>
            <a:off x="-24075" y="4914900"/>
            <a:ext cx="9144000" cy="228600"/>
          </a:xfrm>
          <a:prstGeom prst="rect">
            <a:avLst/>
          </a:prstGeom>
          <a:gradFill>
            <a:gsLst>
              <a:gs pos="0">
                <a:srgbClr val="12ACB1"/>
              </a:gs>
              <a:gs pos="100000">
                <a:srgbClr val="17C3C7"/>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0" name="Google Shape;110;p17"/>
          <p:cNvSpPr txBox="1"/>
          <p:nvPr/>
        </p:nvSpPr>
        <p:spPr>
          <a:xfrm>
            <a:off x="826500" y="273125"/>
            <a:ext cx="36666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Calibri"/>
                <a:ea typeface="Calibri"/>
                <a:cs typeface="Calibri"/>
                <a:sym typeface="Calibri"/>
              </a:rPr>
              <a:t>Primeiros passos no </a:t>
            </a:r>
            <a:r>
              <a:rPr b="1" lang="pt-BR">
                <a:solidFill>
                  <a:schemeClr val="dk1"/>
                </a:solidFill>
                <a:latin typeface="Calibri"/>
                <a:ea typeface="Calibri"/>
                <a:cs typeface="Calibri"/>
                <a:sym typeface="Calibri"/>
              </a:rPr>
              <a:t>GitHub</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pt-BR">
                <a:solidFill>
                  <a:schemeClr val="dk1"/>
                </a:solidFill>
              </a:rPr>
              <a:t>GitHub - </a:t>
            </a:r>
            <a:r>
              <a:rPr b="1" lang="pt-BR">
                <a:solidFill>
                  <a:schemeClr val="dk1"/>
                </a:solidFill>
              </a:rPr>
              <a:t>o que são branches</a:t>
            </a:r>
            <a:endParaRPr b="1">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4" name="Shape 114"/>
        <p:cNvGrpSpPr/>
        <p:nvPr/>
      </p:nvGrpSpPr>
      <p:grpSpPr>
        <a:xfrm>
          <a:off x="0" y="0"/>
          <a:ext cx="0" cy="0"/>
          <a:chOff x="0" y="0"/>
          <a:chExt cx="0" cy="0"/>
        </a:xfrm>
      </p:grpSpPr>
      <p:sp>
        <p:nvSpPr>
          <p:cNvPr id="115" name="Google Shape;115;p18"/>
          <p:cNvSpPr/>
          <p:nvPr/>
        </p:nvSpPr>
        <p:spPr>
          <a:xfrm>
            <a:off x="511600" y="232625"/>
            <a:ext cx="5329200" cy="736800"/>
          </a:xfrm>
          <a:prstGeom prst="rect">
            <a:avLst/>
          </a:pr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6" name="Google Shape;116;p18"/>
          <p:cNvSpPr txBox="1"/>
          <p:nvPr/>
        </p:nvSpPr>
        <p:spPr>
          <a:xfrm>
            <a:off x="658400" y="1441500"/>
            <a:ext cx="67941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dk1"/>
                </a:solidFill>
              </a:rPr>
              <a:t>  5)    Pull Requests:</a:t>
            </a:r>
            <a:endParaRPr b="1">
              <a:solidFill>
                <a:schemeClr val="dk1"/>
              </a:solidFill>
            </a:endParaRPr>
          </a:p>
          <a:p>
            <a:pPr indent="-311150" lvl="0" marL="457200" rtl="0" algn="l">
              <a:spcBef>
                <a:spcPts val="0"/>
              </a:spcBef>
              <a:spcAft>
                <a:spcPts val="0"/>
              </a:spcAft>
              <a:buClr>
                <a:schemeClr val="dk1"/>
              </a:buClr>
              <a:buSzPts val="1300"/>
              <a:buChar char="-"/>
            </a:pPr>
            <a:r>
              <a:rPr lang="pt-BR" sz="1300">
                <a:solidFill>
                  <a:schemeClr val="dk1"/>
                </a:solidFill>
              </a:rPr>
              <a:t>Quando você terminar de trabalhar em um branch e quiser mesclar suas alterações de volta ao branch principal, você pode criar um "Pull Request". Isso é uma solicitação para que alguém revise suas alterações antes de mesclá-las. É uma etapa importante para garantir que as alterações sejam de alta qualidade e não causem problemas no código principal.</a:t>
            </a:r>
            <a:endParaRPr sz="13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pt-BR">
                <a:solidFill>
                  <a:schemeClr val="dk1"/>
                </a:solidFill>
              </a:rPr>
              <a:t>  6)    </a:t>
            </a:r>
            <a:r>
              <a:rPr b="1" lang="pt-BR">
                <a:solidFill>
                  <a:schemeClr val="dk1"/>
                </a:solidFill>
              </a:rPr>
              <a:t>Mesclagem (Merging):</a:t>
            </a:r>
            <a:r>
              <a:rPr b="1" lang="pt-BR">
                <a:solidFill>
                  <a:schemeClr val="dk1"/>
                </a:solidFill>
              </a:rPr>
              <a:t>:</a:t>
            </a:r>
            <a:endParaRPr>
              <a:solidFill>
                <a:schemeClr val="dk1"/>
              </a:solidFill>
            </a:endParaRPr>
          </a:p>
          <a:p>
            <a:pPr indent="-311150" lvl="0" marL="457200" rtl="0" algn="l">
              <a:spcBef>
                <a:spcPts val="0"/>
              </a:spcBef>
              <a:spcAft>
                <a:spcPts val="0"/>
              </a:spcAft>
              <a:buClr>
                <a:schemeClr val="dk1"/>
              </a:buClr>
              <a:buSzPts val="1300"/>
              <a:buChar char="-"/>
            </a:pPr>
            <a:r>
              <a:rPr lang="pt-BR" sz="1300">
                <a:solidFill>
                  <a:schemeClr val="dk1"/>
                </a:solidFill>
              </a:rPr>
              <a:t>Após a revisão e aprovação, você pode mesclar (merge) o branch de trabalho de volta no branch principal. Isso incorpora suas alterações ao código principal do projeto.</a:t>
            </a:r>
            <a:endParaRPr sz="1300">
              <a:solidFill>
                <a:schemeClr val="dk1"/>
              </a:solidFill>
            </a:endParaRPr>
          </a:p>
        </p:txBody>
      </p:sp>
      <p:sp>
        <p:nvSpPr>
          <p:cNvPr id="117" name="Google Shape;117;p18"/>
          <p:cNvSpPr/>
          <p:nvPr/>
        </p:nvSpPr>
        <p:spPr>
          <a:xfrm>
            <a:off x="691200" y="0"/>
            <a:ext cx="135300" cy="1441500"/>
          </a:xfrm>
          <a:prstGeom prst="rect">
            <a:avLst/>
          </a:prstGeom>
          <a:gradFill>
            <a:gsLst>
              <a:gs pos="0">
                <a:srgbClr val="12ACB1"/>
              </a:gs>
              <a:gs pos="100000">
                <a:srgbClr val="17C3C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118" name="Google Shape;118;p18"/>
          <p:cNvPicPr preferRelativeResize="0"/>
          <p:nvPr/>
        </p:nvPicPr>
        <p:blipFill rotWithShape="1">
          <a:blip r:embed="rId3">
            <a:alphaModFix/>
          </a:blip>
          <a:srcRect b="0" l="0" r="0" t="0"/>
          <a:stretch/>
        </p:blipFill>
        <p:spPr>
          <a:xfrm>
            <a:off x="7339788" y="4400646"/>
            <a:ext cx="1804218" cy="514246"/>
          </a:xfrm>
          <a:prstGeom prst="rect">
            <a:avLst/>
          </a:prstGeom>
          <a:noFill/>
          <a:ln>
            <a:noFill/>
          </a:ln>
        </p:spPr>
      </p:pic>
      <p:sp>
        <p:nvSpPr>
          <p:cNvPr id="119" name="Google Shape;119;p18"/>
          <p:cNvSpPr/>
          <p:nvPr/>
        </p:nvSpPr>
        <p:spPr>
          <a:xfrm>
            <a:off x="-24075" y="4914900"/>
            <a:ext cx="9144000" cy="228600"/>
          </a:xfrm>
          <a:prstGeom prst="rect">
            <a:avLst/>
          </a:prstGeom>
          <a:gradFill>
            <a:gsLst>
              <a:gs pos="0">
                <a:srgbClr val="12ACB1"/>
              </a:gs>
              <a:gs pos="100000">
                <a:srgbClr val="17C3C7"/>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0" name="Google Shape;120;p18"/>
          <p:cNvSpPr txBox="1"/>
          <p:nvPr/>
        </p:nvSpPr>
        <p:spPr>
          <a:xfrm>
            <a:off x="826500" y="273125"/>
            <a:ext cx="36666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Calibri"/>
                <a:ea typeface="Calibri"/>
                <a:cs typeface="Calibri"/>
                <a:sym typeface="Calibri"/>
              </a:rPr>
              <a:t>Primeiros passos no </a:t>
            </a:r>
            <a:r>
              <a:rPr b="1" lang="pt-BR">
                <a:solidFill>
                  <a:schemeClr val="dk1"/>
                </a:solidFill>
                <a:latin typeface="Calibri"/>
                <a:ea typeface="Calibri"/>
                <a:cs typeface="Calibri"/>
                <a:sym typeface="Calibri"/>
              </a:rPr>
              <a:t>GitHub</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pt-BR">
                <a:solidFill>
                  <a:schemeClr val="dk1"/>
                </a:solidFill>
              </a:rPr>
              <a:t>GitHub - </a:t>
            </a:r>
            <a:r>
              <a:rPr b="1" lang="pt-BR">
                <a:solidFill>
                  <a:schemeClr val="dk1"/>
                </a:solidFill>
              </a:rPr>
              <a:t>o que são branches</a:t>
            </a:r>
            <a:endParaRPr b="1">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4" name="Shape 124"/>
        <p:cNvGrpSpPr/>
        <p:nvPr/>
      </p:nvGrpSpPr>
      <p:grpSpPr>
        <a:xfrm>
          <a:off x="0" y="0"/>
          <a:ext cx="0" cy="0"/>
          <a:chOff x="0" y="0"/>
          <a:chExt cx="0" cy="0"/>
        </a:xfrm>
      </p:grpSpPr>
      <p:sp>
        <p:nvSpPr>
          <p:cNvPr id="125" name="Google Shape;125;p19"/>
          <p:cNvSpPr/>
          <p:nvPr/>
        </p:nvSpPr>
        <p:spPr>
          <a:xfrm>
            <a:off x="511600" y="232625"/>
            <a:ext cx="5329200" cy="736800"/>
          </a:xfrm>
          <a:prstGeom prst="rect">
            <a:avLst/>
          </a:pr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6" name="Google Shape;126;p19"/>
          <p:cNvSpPr txBox="1"/>
          <p:nvPr/>
        </p:nvSpPr>
        <p:spPr>
          <a:xfrm>
            <a:off x="658400" y="1441500"/>
            <a:ext cx="6794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dk1"/>
                </a:solidFill>
              </a:rPr>
              <a:t>  7)    Manter os Branches Atualizados: </a:t>
            </a:r>
            <a:endParaRPr b="1">
              <a:solidFill>
                <a:schemeClr val="dk1"/>
              </a:solidFill>
            </a:endParaRPr>
          </a:p>
          <a:p>
            <a:pPr indent="-317500" lvl="0" marL="457200" rtl="0" algn="l">
              <a:spcBef>
                <a:spcPts val="0"/>
              </a:spcBef>
              <a:spcAft>
                <a:spcPts val="0"/>
              </a:spcAft>
              <a:buClr>
                <a:schemeClr val="dk1"/>
              </a:buClr>
              <a:buSzPts val="1400"/>
              <a:buChar char="-"/>
            </a:pPr>
            <a:r>
              <a:rPr lang="pt-BR">
                <a:solidFill>
                  <a:schemeClr val="dk1"/>
                </a:solidFill>
              </a:rPr>
              <a:t>É uma boa prática manter seus branches atualizados com as últimas alterações do branch principal. Você pode fazer isso usando o comando git pull na linha de comando ou através da interface web do GitHub</a:t>
            </a:r>
            <a:r>
              <a:rPr b="1" lang="pt-BR">
                <a:solidFill>
                  <a:schemeClr val="dk1"/>
                </a:solidFill>
              </a:rPr>
              <a:t>    </a:t>
            </a:r>
            <a:endParaRPr sz="1300">
              <a:solidFill>
                <a:schemeClr val="dk1"/>
              </a:solidFill>
            </a:endParaRPr>
          </a:p>
        </p:txBody>
      </p:sp>
      <p:sp>
        <p:nvSpPr>
          <p:cNvPr id="127" name="Google Shape;127;p19"/>
          <p:cNvSpPr/>
          <p:nvPr/>
        </p:nvSpPr>
        <p:spPr>
          <a:xfrm>
            <a:off x="691200" y="0"/>
            <a:ext cx="135300" cy="1441500"/>
          </a:xfrm>
          <a:prstGeom prst="rect">
            <a:avLst/>
          </a:prstGeom>
          <a:gradFill>
            <a:gsLst>
              <a:gs pos="0">
                <a:srgbClr val="12ACB1"/>
              </a:gs>
              <a:gs pos="100000">
                <a:srgbClr val="17C3C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128" name="Google Shape;128;p19"/>
          <p:cNvPicPr preferRelativeResize="0"/>
          <p:nvPr/>
        </p:nvPicPr>
        <p:blipFill rotWithShape="1">
          <a:blip r:embed="rId3">
            <a:alphaModFix/>
          </a:blip>
          <a:srcRect b="0" l="0" r="0" t="0"/>
          <a:stretch/>
        </p:blipFill>
        <p:spPr>
          <a:xfrm>
            <a:off x="7339788" y="4400646"/>
            <a:ext cx="1804218" cy="514246"/>
          </a:xfrm>
          <a:prstGeom prst="rect">
            <a:avLst/>
          </a:prstGeom>
          <a:noFill/>
          <a:ln>
            <a:noFill/>
          </a:ln>
        </p:spPr>
      </p:pic>
      <p:sp>
        <p:nvSpPr>
          <p:cNvPr id="129" name="Google Shape;129;p19"/>
          <p:cNvSpPr/>
          <p:nvPr/>
        </p:nvSpPr>
        <p:spPr>
          <a:xfrm>
            <a:off x="-24075" y="4914900"/>
            <a:ext cx="9144000" cy="228600"/>
          </a:xfrm>
          <a:prstGeom prst="rect">
            <a:avLst/>
          </a:prstGeom>
          <a:gradFill>
            <a:gsLst>
              <a:gs pos="0">
                <a:srgbClr val="12ACB1"/>
              </a:gs>
              <a:gs pos="100000">
                <a:srgbClr val="17C3C7"/>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0" name="Google Shape;130;p19"/>
          <p:cNvSpPr txBox="1"/>
          <p:nvPr/>
        </p:nvSpPr>
        <p:spPr>
          <a:xfrm>
            <a:off x="826500" y="273125"/>
            <a:ext cx="36666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Calibri"/>
                <a:ea typeface="Calibri"/>
                <a:cs typeface="Calibri"/>
                <a:sym typeface="Calibri"/>
              </a:rPr>
              <a:t>Primeiros passos no </a:t>
            </a:r>
            <a:r>
              <a:rPr b="1" lang="pt-BR">
                <a:solidFill>
                  <a:schemeClr val="dk1"/>
                </a:solidFill>
                <a:latin typeface="Calibri"/>
                <a:ea typeface="Calibri"/>
                <a:cs typeface="Calibri"/>
                <a:sym typeface="Calibri"/>
              </a:rPr>
              <a:t>GitHub</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pt-BR">
                <a:solidFill>
                  <a:schemeClr val="dk1"/>
                </a:solidFill>
              </a:rPr>
              <a:t>GitHub - </a:t>
            </a:r>
            <a:r>
              <a:rPr b="1" lang="pt-BR">
                <a:solidFill>
                  <a:schemeClr val="dk1"/>
                </a:solidFill>
              </a:rPr>
              <a:t>o que são branches</a:t>
            </a:r>
            <a:endParaRPr b="1">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4" name="Shape 134"/>
        <p:cNvGrpSpPr/>
        <p:nvPr/>
      </p:nvGrpSpPr>
      <p:grpSpPr>
        <a:xfrm>
          <a:off x="0" y="0"/>
          <a:ext cx="0" cy="0"/>
          <a:chOff x="0" y="0"/>
          <a:chExt cx="0" cy="0"/>
        </a:xfrm>
      </p:grpSpPr>
      <p:sp>
        <p:nvSpPr>
          <p:cNvPr id="135" name="Google Shape;135;p20"/>
          <p:cNvSpPr/>
          <p:nvPr/>
        </p:nvSpPr>
        <p:spPr>
          <a:xfrm>
            <a:off x="511600" y="232625"/>
            <a:ext cx="5329200" cy="736800"/>
          </a:xfrm>
          <a:prstGeom prst="rect">
            <a:avLst/>
          </a:pr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6" name="Google Shape;136;p20"/>
          <p:cNvSpPr txBox="1"/>
          <p:nvPr/>
        </p:nvSpPr>
        <p:spPr>
          <a:xfrm>
            <a:off x="511600" y="1441500"/>
            <a:ext cx="8151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dk1"/>
                </a:solidFill>
              </a:rPr>
              <a:t>Aqui estão alguns conceitos-chave do GitHub explicados de forma simples: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pt-BR">
                <a:solidFill>
                  <a:schemeClr val="dk1"/>
                </a:solidFill>
              </a:rPr>
              <a:t>Pull Requests:</a:t>
            </a:r>
            <a:r>
              <a:rPr lang="pt-BR">
                <a:solidFill>
                  <a:schemeClr val="dk1"/>
                </a:solidFill>
              </a:rPr>
              <a:t> Quando você trabalha em um projeto com outras pessoas, você cria um "pedido de pull" para mostrar a eles as alterações que você fez em um branch. Eles revisam suas alterações e, se estiverem boas, podem mesclá-las na versão principal do projeto.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pt-BR">
                <a:solidFill>
                  <a:schemeClr val="dk1"/>
                </a:solidFill>
              </a:rPr>
              <a:t>Colaboração:</a:t>
            </a:r>
            <a:r>
              <a:rPr lang="pt-BR">
                <a:solidFill>
                  <a:schemeClr val="dk1"/>
                </a:solidFill>
              </a:rPr>
              <a:t> O GitHub permite que muitas pessoas colaborem no mesmo projeto, trabalhando juntas em diferentes partes dele. Isso facilita a cooperação em equipes de desenvolvimento.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pt-BR">
                <a:solidFill>
                  <a:schemeClr val="dk1"/>
                </a:solidFill>
              </a:rPr>
              <a:t>Controle de Versão:</a:t>
            </a:r>
            <a:r>
              <a:rPr lang="pt-BR">
                <a:solidFill>
                  <a:schemeClr val="dk1"/>
                </a:solidFill>
              </a:rPr>
              <a:t> O GitHub mantém um histórico completo de todas as alterações feitas no projeto, o que é útil para rastrear quem fez o quê e quando. Isso é conhecido como controle de versão.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37" name="Google Shape;137;p20"/>
          <p:cNvSpPr/>
          <p:nvPr/>
        </p:nvSpPr>
        <p:spPr>
          <a:xfrm>
            <a:off x="691200" y="0"/>
            <a:ext cx="135300" cy="1441500"/>
          </a:xfrm>
          <a:prstGeom prst="rect">
            <a:avLst/>
          </a:prstGeom>
          <a:gradFill>
            <a:gsLst>
              <a:gs pos="0">
                <a:srgbClr val="12ACB1"/>
              </a:gs>
              <a:gs pos="100000">
                <a:srgbClr val="17C3C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138" name="Google Shape;138;p20"/>
          <p:cNvPicPr preferRelativeResize="0"/>
          <p:nvPr/>
        </p:nvPicPr>
        <p:blipFill rotWithShape="1">
          <a:blip r:embed="rId3">
            <a:alphaModFix/>
          </a:blip>
          <a:srcRect b="0" l="0" r="0" t="0"/>
          <a:stretch/>
        </p:blipFill>
        <p:spPr>
          <a:xfrm>
            <a:off x="7339788" y="4400646"/>
            <a:ext cx="1804218" cy="514246"/>
          </a:xfrm>
          <a:prstGeom prst="rect">
            <a:avLst/>
          </a:prstGeom>
          <a:noFill/>
          <a:ln>
            <a:noFill/>
          </a:ln>
        </p:spPr>
      </p:pic>
      <p:sp>
        <p:nvSpPr>
          <p:cNvPr id="139" name="Google Shape;139;p20"/>
          <p:cNvSpPr/>
          <p:nvPr/>
        </p:nvSpPr>
        <p:spPr>
          <a:xfrm>
            <a:off x="-24075" y="4914900"/>
            <a:ext cx="9144000" cy="228600"/>
          </a:xfrm>
          <a:prstGeom prst="rect">
            <a:avLst/>
          </a:prstGeom>
          <a:gradFill>
            <a:gsLst>
              <a:gs pos="0">
                <a:srgbClr val="12ACB1"/>
              </a:gs>
              <a:gs pos="100000">
                <a:srgbClr val="17C3C7"/>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0" name="Google Shape;140;p20"/>
          <p:cNvSpPr txBox="1"/>
          <p:nvPr/>
        </p:nvSpPr>
        <p:spPr>
          <a:xfrm>
            <a:off x="826500" y="273125"/>
            <a:ext cx="36666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Calibri"/>
                <a:ea typeface="Calibri"/>
                <a:cs typeface="Calibri"/>
                <a:sym typeface="Calibri"/>
              </a:rPr>
              <a:t>Primeiros passos no </a:t>
            </a:r>
            <a:r>
              <a:rPr b="1" lang="pt-BR">
                <a:solidFill>
                  <a:schemeClr val="dk1"/>
                </a:solidFill>
                <a:latin typeface="Calibri"/>
                <a:ea typeface="Calibri"/>
                <a:cs typeface="Calibri"/>
                <a:sym typeface="Calibri"/>
              </a:rPr>
              <a:t>GitHub</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pt-BR">
                <a:solidFill>
                  <a:schemeClr val="dk1"/>
                </a:solidFill>
              </a:rPr>
              <a:t>GitHub - </a:t>
            </a:r>
            <a:r>
              <a:rPr b="1" lang="pt-BR">
                <a:solidFill>
                  <a:schemeClr val="dk1"/>
                </a:solidFill>
              </a:rPr>
              <a:t>conceitos chave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4" name="Shape 144"/>
        <p:cNvGrpSpPr/>
        <p:nvPr/>
      </p:nvGrpSpPr>
      <p:grpSpPr>
        <a:xfrm>
          <a:off x="0" y="0"/>
          <a:ext cx="0" cy="0"/>
          <a:chOff x="0" y="0"/>
          <a:chExt cx="0" cy="0"/>
        </a:xfrm>
      </p:grpSpPr>
      <p:sp>
        <p:nvSpPr>
          <p:cNvPr id="145" name="Google Shape;145;p21"/>
          <p:cNvSpPr/>
          <p:nvPr/>
        </p:nvSpPr>
        <p:spPr>
          <a:xfrm>
            <a:off x="511600" y="232625"/>
            <a:ext cx="5329200" cy="736800"/>
          </a:xfrm>
          <a:prstGeom prst="rect">
            <a:avLst/>
          </a:pr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6" name="Google Shape;146;p21"/>
          <p:cNvSpPr txBox="1"/>
          <p:nvPr/>
        </p:nvSpPr>
        <p:spPr>
          <a:xfrm>
            <a:off x="511600" y="1441500"/>
            <a:ext cx="8151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dk1"/>
                </a:solidFill>
              </a:rPr>
              <a:t>Para começar a usar o GitHub, você precisará de algumas noções básicas de comandos que podem ser usados na linha de comando ou na interface web. </a:t>
            </a:r>
            <a:r>
              <a:rPr b="1" lang="pt-BR">
                <a:solidFill>
                  <a:schemeClr val="dk1"/>
                </a:solidFill>
              </a:rPr>
              <a:t>Abaixo, apresento alguns dos comandos iniciais mais comuns no GitHub:</a:t>
            </a:r>
            <a:endParaRPr b="1">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AutoNum type="arabicParenR"/>
            </a:pPr>
            <a:r>
              <a:rPr b="1" lang="pt-BR">
                <a:solidFill>
                  <a:schemeClr val="dk1"/>
                </a:solidFill>
              </a:rPr>
              <a:t>Criar um Repositório no GitHub:</a:t>
            </a:r>
            <a:endParaRPr b="1">
              <a:solidFill>
                <a:schemeClr val="dk1"/>
              </a:solidFill>
            </a:endParaRPr>
          </a:p>
          <a:p>
            <a:pPr indent="0" lvl="0" marL="0" rtl="0" algn="l">
              <a:spcBef>
                <a:spcPts val="0"/>
              </a:spcBef>
              <a:spcAft>
                <a:spcPts val="0"/>
              </a:spcAft>
              <a:buNone/>
            </a:pPr>
            <a:r>
              <a:rPr lang="pt-BR">
                <a:solidFill>
                  <a:schemeClr val="dk1"/>
                </a:solidFill>
              </a:rPr>
              <a:t>Na interface web: Você pode criar um novo repositório no GitHub clicando no botão "New" na página inicial do GitHub. Preencha as informações necessárias, como nome do repositório e descrição, e clique em "Create repository".</a:t>
            </a:r>
            <a:endParaRPr>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AutoNum type="arabicParenR"/>
            </a:pPr>
            <a:r>
              <a:rPr b="1" lang="pt-BR">
                <a:solidFill>
                  <a:schemeClr val="dk1"/>
                </a:solidFill>
              </a:rPr>
              <a:t>Clonar um Repositório:</a:t>
            </a:r>
            <a:endParaRPr b="1">
              <a:solidFill>
                <a:schemeClr val="dk1"/>
              </a:solidFill>
            </a:endParaRPr>
          </a:p>
          <a:p>
            <a:pPr indent="0" lvl="0" marL="0" rtl="0" algn="l">
              <a:spcBef>
                <a:spcPts val="0"/>
              </a:spcBef>
              <a:spcAft>
                <a:spcPts val="0"/>
              </a:spcAft>
              <a:buNone/>
            </a:pPr>
            <a:r>
              <a:rPr lang="pt-BR">
                <a:solidFill>
                  <a:schemeClr val="dk1"/>
                </a:solidFill>
              </a:rPr>
              <a:t>Para copiar um repositório do GitHub para o seu computador, você pode usar o comando git clone na linha de comando. Por exemplo:</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47" name="Google Shape;147;p21"/>
          <p:cNvSpPr/>
          <p:nvPr/>
        </p:nvSpPr>
        <p:spPr>
          <a:xfrm>
            <a:off x="691200" y="0"/>
            <a:ext cx="135300" cy="1441500"/>
          </a:xfrm>
          <a:prstGeom prst="rect">
            <a:avLst/>
          </a:prstGeom>
          <a:gradFill>
            <a:gsLst>
              <a:gs pos="0">
                <a:srgbClr val="12ACB1"/>
              </a:gs>
              <a:gs pos="100000">
                <a:srgbClr val="17C3C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148" name="Google Shape;148;p21"/>
          <p:cNvPicPr preferRelativeResize="0"/>
          <p:nvPr/>
        </p:nvPicPr>
        <p:blipFill rotWithShape="1">
          <a:blip r:embed="rId3">
            <a:alphaModFix/>
          </a:blip>
          <a:srcRect b="0" l="0" r="0" t="0"/>
          <a:stretch/>
        </p:blipFill>
        <p:spPr>
          <a:xfrm>
            <a:off x="7339788" y="4400646"/>
            <a:ext cx="1804218" cy="514246"/>
          </a:xfrm>
          <a:prstGeom prst="rect">
            <a:avLst/>
          </a:prstGeom>
          <a:noFill/>
          <a:ln>
            <a:noFill/>
          </a:ln>
        </p:spPr>
      </p:pic>
      <p:sp>
        <p:nvSpPr>
          <p:cNvPr id="149" name="Google Shape;149;p21"/>
          <p:cNvSpPr/>
          <p:nvPr/>
        </p:nvSpPr>
        <p:spPr>
          <a:xfrm>
            <a:off x="-24075" y="4914900"/>
            <a:ext cx="9144000" cy="228600"/>
          </a:xfrm>
          <a:prstGeom prst="rect">
            <a:avLst/>
          </a:prstGeom>
          <a:gradFill>
            <a:gsLst>
              <a:gs pos="0">
                <a:srgbClr val="12ACB1"/>
              </a:gs>
              <a:gs pos="100000">
                <a:srgbClr val="17C3C7"/>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0" name="Google Shape;150;p21"/>
          <p:cNvSpPr txBox="1"/>
          <p:nvPr/>
        </p:nvSpPr>
        <p:spPr>
          <a:xfrm>
            <a:off x="826500" y="273125"/>
            <a:ext cx="36666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Calibri"/>
                <a:ea typeface="Calibri"/>
                <a:cs typeface="Calibri"/>
                <a:sym typeface="Calibri"/>
              </a:rPr>
              <a:t>Primeiros passos no </a:t>
            </a:r>
            <a:r>
              <a:rPr b="1" lang="pt-BR">
                <a:solidFill>
                  <a:schemeClr val="dk1"/>
                </a:solidFill>
                <a:latin typeface="Calibri"/>
                <a:ea typeface="Calibri"/>
                <a:cs typeface="Calibri"/>
                <a:sym typeface="Calibri"/>
              </a:rPr>
              <a:t>GitHub</a:t>
            </a:r>
            <a:endParaRPr b="1">
              <a:solidFill>
                <a:schemeClr val="dk1"/>
              </a:solidFill>
              <a:latin typeface="Calibri"/>
              <a:ea typeface="Calibri"/>
              <a:cs typeface="Calibri"/>
              <a:sym typeface="Calibri"/>
            </a:endParaRPr>
          </a:p>
          <a:p>
            <a:pPr indent="0" lvl="0" marL="0" rtl="0" algn="l">
              <a:spcBef>
                <a:spcPts val="0"/>
              </a:spcBef>
              <a:spcAft>
                <a:spcPts val="0"/>
              </a:spcAft>
              <a:buNone/>
            </a:pPr>
            <a:r>
              <a:rPr lang="pt-BR">
                <a:solidFill>
                  <a:schemeClr val="dk1"/>
                </a:solidFill>
              </a:rPr>
              <a:t>GitHub - </a:t>
            </a:r>
            <a:r>
              <a:rPr b="1" lang="pt-BR">
                <a:solidFill>
                  <a:schemeClr val="dk1"/>
                </a:solidFill>
              </a:rPr>
              <a:t>primeiros passos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pic>
        <p:nvPicPr>
          <p:cNvPr id="151" name="Google Shape;151;p21"/>
          <p:cNvPicPr preferRelativeResize="0"/>
          <p:nvPr/>
        </p:nvPicPr>
        <p:blipFill>
          <a:blip r:embed="rId4">
            <a:alphaModFix/>
          </a:blip>
          <a:stretch>
            <a:fillRect/>
          </a:stretch>
        </p:blipFill>
        <p:spPr>
          <a:xfrm>
            <a:off x="691200" y="4223425"/>
            <a:ext cx="6610350" cy="60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