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3" r:id="rId1"/>
  </p:sldMasterIdLst>
  <p:sldIdLst>
    <p:sldId id="256" r:id="rId2"/>
    <p:sldId id="257" r:id="rId3"/>
    <p:sldId id="258" r:id="rId4"/>
    <p:sldId id="264" r:id="rId5"/>
    <p:sldId id="263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>
        <p:scale>
          <a:sx n="75" d="100"/>
          <a:sy n="75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A684-1065-194A-B9D3-017467D35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8AE16-ACA7-D24E-8B03-5E3300468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40F9-CD99-6046-8989-CD83C927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4C9C-B1A8-FB43-A224-31685D6A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AFF5-C85B-5743-9297-B4C098E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065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AF67-F959-CA42-96B1-235D2350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953B2-86FD-EB4D-BFC1-70957D359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DE100-7AFF-2B49-A17F-8B03000A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3AED-0425-8A4A-8B92-51EE3D9E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FC23-2008-E84E-BF2B-31DF616F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8854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E6F48-B861-A64C-A9F7-8A5EC72BE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CA0A8-FB55-8F46-A5F1-467F48596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E8B47-68E7-C644-BF63-C4903CF1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6BDD4-F791-6648-8F03-6FCA57C0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9335A-778D-F141-B413-E1455DBB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593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ED9F-E8E9-3149-86A9-BDCD3791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9843-EEBB-7547-B057-55BA9266A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E08D-E733-C241-9E14-36A1E253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5C09-C80B-B746-90E8-75A6BEBF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0D67-D06B-EB4F-969F-B7FB1934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7425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DBFF-B815-0044-9CB7-BCEC86DE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2C551-7F91-F846-A877-DF290013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F28B9-68ED-A947-B90D-6BB1417D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604D-98B0-144D-BCEE-1FDB657F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8DB1-0A1A-1142-B7C3-4162DBB8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553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2DC0-149F-AD4A-ADD2-D705FAF2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11D3-CA8F-6542-AD2F-A42C744AD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D6E63-94FA-AA41-9F10-17CF4F79D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73ABF-AAFA-2740-B734-0D36B9DF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8E455-76B3-D243-A09F-04829EB9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6871-9CFC-AE47-B80A-1D698B9B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918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8B64-0032-6840-A514-962EF874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D2844-43D6-1944-9DF6-17DE90EE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226B8-C638-E84F-B7CE-F3E35984B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2644B-EC11-0F41-A20C-FFB0C18C5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802E9-1309-434B-B11B-57E9FB820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911B6-03C1-E645-BD1F-D637A71A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BB62-C3E5-244C-875F-B163EA63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A4F10-4E15-6D41-8654-D5C44BF0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083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7CD9-B94E-DE44-8C7A-6F7E983E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1BB51-1F74-0445-83D9-D87D5EAF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D82A4-574E-7E4A-9BDA-DB774F44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6F8C0-DCA5-B741-A95B-F3FA2EC9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4226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5E29C-1CBC-0543-B882-B01AC0D2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E6743-351E-F642-8A13-DF5831E2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E382-D4FC-764B-8A5F-36B2E17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1642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39FC-D945-5F4E-BCCE-7166B944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C2AB-DB57-0843-92B8-E01BAC26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5B06-304C-5041-834C-172E99503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368C0-F3F7-A14C-AA09-5546DA4A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63A81-30A1-AF4F-82CE-4F09F7EE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3FA98-C98D-E141-A926-8EA3CB0B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578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9E06-AA42-6F45-A0D6-E2F0D89F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8CF29-9BF1-5142-BFF1-7883B39F3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50146-A93C-F848-83B7-CE009A77F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CDDF7-9008-494A-85D2-FCD54F77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069F-E528-C547-BFE0-B23AAD12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6EDE4-E5A1-2640-8EB5-8671A94E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671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626CE4-FF7B-6841-9800-81666C60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4BC0-EA1C-DE45-8769-C3315552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DBBBA-9939-4148-BAC4-0AF45055D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EFB38-6593-614C-8DCF-2E6CA4C7FE5A}" type="datetimeFigureOut">
              <a:rPr lang="en-KR" smtClean="0"/>
              <a:t>2021/06/22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1F8F-5173-344F-9B51-13BE798E7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23CA-80D2-E24D-A215-D4B9FD505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A7A6-E79C-404A-83D6-CD19C0E4802E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57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E161E-1A45-1146-A2D5-3E387F76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KR" sz="2000">
                <a:solidFill>
                  <a:srgbClr val="080808"/>
                </a:solidFill>
              </a:rPr>
              <a:t>By Lucas Argeles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D0F42-AA29-7644-98DF-2D98A1235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KR" sz="3600">
                <a:solidFill>
                  <a:srgbClr val="080808"/>
                </a:solidFill>
              </a:rPr>
              <a:t>Cyclistic: </a:t>
            </a:r>
            <a:br>
              <a:rPr lang="en-KR" sz="3600">
                <a:solidFill>
                  <a:srgbClr val="080808"/>
                </a:solidFill>
              </a:rPr>
            </a:br>
            <a:r>
              <a:rPr lang="en-KR" sz="3600">
                <a:solidFill>
                  <a:srgbClr val="080808"/>
                </a:solidFill>
              </a:rPr>
              <a:t>Casual to Annual Commitment</a:t>
            </a:r>
          </a:p>
        </p:txBody>
      </p:sp>
      <p:sp>
        <p:nvSpPr>
          <p:cNvPr id="21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61FA4-3BEE-D047-8484-92866A77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KR" sz="3600" dirty="0"/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6545-378E-CD43-AA3E-42A97D3B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bike-share program </a:t>
            </a:r>
            <a:r>
              <a:rPr lang="en-US" sz="2400" dirty="0"/>
              <a:t>that features more than 5,800 bicycles and 600 docking stations.</a:t>
            </a:r>
          </a:p>
          <a:p>
            <a:r>
              <a:rPr lang="en-KR" sz="2400" dirty="0"/>
              <a:t>A couple important features:</a:t>
            </a:r>
          </a:p>
          <a:p>
            <a:pPr lvl="1"/>
            <a:r>
              <a:rPr lang="en-US" dirty="0"/>
              <a:t>The company offers reclining bikes, hand tricycles, and cargo bikes, making bike-share more inclusive to people with disabilities and riders who can’t use a standard two-wheeled bike.</a:t>
            </a:r>
          </a:p>
          <a:p>
            <a:pPr lvl="1"/>
            <a:r>
              <a:rPr lang="en-US" dirty="0"/>
              <a:t>Most riders opt for traditional bikes; about 8% of riders use the assistive options.</a:t>
            </a:r>
          </a:p>
          <a:p>
            <a:pPr lvl="1"/>
            <a:r>
              <a:rPr lang="en-US" dirty="0"/>
              <a:t>Current pricing plans: </a:t>
            </a:r>
            <a:r>
              <a:rPr lang="en-US" b="1" dirty="0"/>
              <a:t>single-ride passes, full-day passes, and annual memberships.</a:t>
            </a:r>
          </a:p>
          <a:p>
            <a:r>
              <a:rPr lang="en-US" sz="2400" dirty="0" err="1"/>
              <a:t>Cyclistic</a:t>
            </a:r>
            <a:r>
              <a:rPr lang="en-US" sz="2400" dirty="0"/>
              <a:t> users are </a:t>
            </a:r>
            <a:r>
              <a:rPr lang="en-US" sz="2400" b="1" dirty="0"/>
              <a:t>more likely to ride for leisure</a:t>
            </a:r>
            <a:r>
              <a:rPr lang="en-US" sz="2400" dirty="0"/>
              <a:t>, but about 30% use them to commute to work each day.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6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232E7-4442-DD43-9991-D30C732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KR" sz="360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35D8-CAF3-474E-A44D-BB2635DF7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KR" sz="2400" b="1" dirty="0"/>
              <a:t>Annual memberships are the key </a:t>
            </a:r>
            <a:r>
              <a:rPr lang="en-KR" sz="2400" dirty="0"/>
              <a:t>to the company’s success. Converting casual riders to annual memberships is essential.</a:t>
            </a:r>
          </a:p>
          <a:p>
            <a:r>
              <a:rPr lang="en-KR" sz="2400" dirty="0"/>
              <a:t>What questions need to be answered?</a:t>
            </a:r>
          </a:p>
          <a:p>
            <a:pPr lvl="1"/>
            <a:r>
              <a:rPr lang="en-US" b="1" dirty="0"/>
              <a:t>How </a:t>
            </a:r>
            <a:r>
              <a:rPr lang="en-US" dirty="0"/>
              <a:t>do annual members and casual riders use </a:t>
            </a:r>
            <a:r>
              <a:rPr lang="en-US" dirty="0" err="1"/>
              <a:t>Cyclistic</a:t>
            </a:r>
            <a:r>
              <a:rPr lang="en-US" dirty="0"/>
              <a:t> bikes differently?</a:t>
            </a:r>
          </a:p>
          <a:p>
            <a:pPr lvl="1"/>
            <a:r>
              <a:rPr lang="en-US" b="1" dirty="0"/>
              <a:t>Why</a:t>
            </a:r>
            <a:r>
              <a:rPr lang="en-US" dirty="0"/>
              <a:t> would casual riders buy </a:t>
            </a:r>
            <a:r>
              <a:rPr lang="en-US" dirty="0" err="1"/>
              <a:t>Cyclistic</a:t>
            </a:r>
            <a:r>
              <a:rPr lang="en-US" dirty="0"/>
              <a:t> annual memberships?</a:t>
            </a:r>
          </a:p>
          <a:p>
            <a:pPr lvl="1"/>
            <a:r>
              <a:rPr lang="en-US" b="1" dirty="0"/>
              <a:t>How</a:t>
            </a:r>
            <a:r>
              <a:rPr lang="en-US" dirty="0"/>
              <a:t> can </a:t>
            </a:r>
            <a:r>
              <a:rPr lang="en-US" dirty="0" err="1"/>
              <a:t>Cyclistic</a:t>
            </a:r>
            <a:r>
              <a:rPr lang="en-US" dirty="0"/>
              <a:t> use digital media to influence casual riders to become members?</a:t>
            </a:r>
            <a:endParaRPr lang="en-KR" dirty="0"/>
          </a:p>
          <a:p>
            <a:r>
              <a:rPr lang="en-US" sz="2400" dirty="0"/>
              <a:t>End goal: </a:t>
            </a:r>
            <a:r>
              <a:rPr lang="en-US" sz="2400" b="1" dirty="0"/>
              <a:t>design marketing strategies aimed at converting casual riders into annual members.</a:t>
            </a:r>
            <a:endParaRPr lang="en-KR" sz="2400" b="1" dirty="0"/>
          </a:p>
          <a:p>
            <a:endParaRPr lang="en-KR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4FF4F9-76D7-6F41-8775-88174805EB8D}"/>
              </a:ext>
            </a:extLst>
          </p:cNvPr>
          <p:cNvSpPr txBox="1">
            <a:spLocks/>
          </p:cNvSpPr>
          <p:nvPr/>
        </p:nvSpPr>
        <p:spPr>
          <a:xfrm>
            <a:off x="785030" y="1661146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Casual riders ride more on Fridays, Saturdays, and Sundays. </a:t>
            </a:r>
          </a:p>
          <a:p>
            <a:pPr lvl="1"/>
            <a:r>
              <a:rPr lang="en-US" sz="2000" dirty="0"/>
              <a:t>Leisure rides are more present than commutes on weekends.</a:t>
            </a:r>
          </a:p>
          <a:p>
            <a:r>
              <a:rPr lang="en-US" sz="2000" b="1" dirty="0"/>
              <a:t>Members rent bikes on a more consistent basis </a:t>
            </a:r>
            <a:r>
              <a:rPr lang="en-US" sz="2000" dirty="0"/>
              <a:t>throughout the entire week.</a:t>
            </a:r>
          </a:p>
          <a:p>
            <a:pPr lvl="1"/>
            <a:r>
              <a:rPr lang="en-US" sz="2000" dirty="0"/>
              <a:t>This is likely due to weekday commutes and weekend leisure trips.</a:t>
            </a:r>
          </a:p>
        </p:txBody>
      </p:sp>
      <p:pic>
        <p:nvPicPr>
          <p:cNvPr id="1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875CF376-99E4-674C-878C-FDB607B7D9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366101" y="1617973"/>
            <a:ext cx="6253212" cy="3861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AA3FB-D8B7-9347-A348-A38E17038154}"/>
              </a:ext>
            </a:extLst>
          </p:cNvPr>
          <p:cNvSpPr txBox="1"/>
          <p:nvPr/>
        </p:nvSpPr>
        <p:spPr>
          <a:xfrm>
            <a:off x="2394954" y="5876832"/>
            <a:ext cx="746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solidFill>
                  <a:schemeClr val="accent2">
                    <a:lumMod val="75000"/>
                  </a:schemeClr>
                </a:solidFill>
              </a:rPr>
              <a:t>Key takeaway: Casual riders dominate weekend activities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22CF0-BBDC-7643-A837-CBCBD6AE842C}"/>
              </a:ext>
            </a:extLst>
          </p:cNvPr>
          <p:cNvSpPr txBox="1"/>
          <p:nvPr/>
        </p:nvSpPr>
        <p:spPr>
          <a:xfrm>
            <a:off x="11342472" y="6502752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Table 1</a:t>
            </a:r>
          </a:p>
        </p:txBody>
      </p:sp>
    </p:spTree>
    <p:extLst>
      <p:ext uri="{BB962C8B-B14F-4D97-AF65-F5344CB8AC3E}">
        <p14:creationId xmlns:p14="http://schemas.microsoft.com/office/powerpoint/2010/main" val="64669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5C8112-C49E-814C-BC23-20CD0CB1999B}"/>
              </a:ext>
            </a:extLst>
          </p:cNvPr>
          <p:cNvSpPr txBox="1">
            <a:spLocks/>
          </p:cNvSpPr>
          <p:nvPr/>
        </p:nvSpPr>
        <p:spPr>
          <a:xfrm>
            <a:off x="423857" y="116942"/>
            <a:ext cx="114078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Overall, casual riders ride about </a:t>
            </a:r>
            <a:r>
              <a:rPr lang="en-US" sz="2800" b="1" dirty="0">
                <a:latin typeface="+mn-lt"/>
              </a:rPr>
              <a:t>2.5-3x longer </a:t>
            </a:r>
            <a:r>
              <a:rPr lang="en-US" sz="2800" dirty="0">
                <a:latin typeface="+mn-lt"/>
              </a:rPr>
              <a:t>than members, corroborating </a:t>
            </a:r>
            <a:r>
              <a:rPr lang="en-US" sz="2800" b="1" dirty="0">
                <a:latin typeface="+mn-lt"/>
              </a:rPr>
              <a:t>casual riders ride for leisure</a:t>
            </a:r>
            <a:r>
              <a:rPr lang="en-US" sz="2800" dirty="0">
                <a:latin typeface="+mn-lt"/>
              </a:rPr>
              <a:t> rather than commuting.</a:t>
            </a:r>
          </a:p>
        </p:txBody>
      </p:sp>
      <p:pic>
        <p:nvPicPr>
          <p:cNvPr id="1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6D83982-1DF0-3B44-BEBF-BE20EAAC51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1938644" y="1258949"/>
            <a:ext cx="8619982" cy="5326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272F25-C8D4-3745-AD11-AE316FD15D56}"/>
              </a:ext>
            </a:extLst>
          </p:cNvPr>
          <p:cNvSpPr txBox="1"/>
          <p:nvPr/>
        </p:nvSpPr>
        <p:spPr>
          <a:xfrm>
            <a:off x="11342472" y="6502752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274265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3F4C2-7E01-C64C-BE52-99CFBDA0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48" y="755493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Rider activity </a:t>
            </a:r>
            <a:r>
              <a:rPr lang="en-US" sz="33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picks up during the warmer seasons </a:t>
            </a:r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and </a:t>
            </a:r>
            <a:r>
              <a:rPr lang="en-US" sz="33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drops during colder seasons</a:t>
            </a:r>
            <a:r>
              <a:rPr lang="en-US" sz="33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due to freezing temperatures in the Chicago area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0D64FF3-80A8-1647-9B81-BFE5FE9A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57" y="1137601"/>
            <a:ext cx="7015172" cy="43318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1B0EEB-885A-8442-A82C-7EB72B7F4D47}"/>
              </a:ext>
            </a:extLst>
          </p:cNvPr>
          <p:cNvSpPr txBox="1"/>
          <p:nvPr/>
        </p:nvSpPr>
        <p:spPr>
          <a:xfrm>
            <a:off x="2394954" y="5876832"/>
            <a:ext cx="762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400" b="1" dirty="0">
                <a:solidFill>
                  <a:schemeClr val="accent2">
                    <a:lumMod val="75000"/>
                  </a:schemeClr>
                </a:solidFill>
              </a:rPr>
              <a:t>Key takeaway: Riders ride in spring, summer, and early fall.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07CA3-FF32-D641-8F30-E202801B65D6}"/>
              </a:ext>
            </a:extLst>
          </p:cNvPr>
          <p:cNvSpPr txBox="1"/>
          <p:nvPr/>
        </p:nvSpPr>
        <p:spPr>
          <a:xfrm>
            <a:off x="11342472" y="6502752"/>
            <a:ext cx="84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8566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icago cityscape against sky">
            <a:extLst>
              <a:ext uri="{FF2B5EF4-FFF2-40B4-BE49-F238E27FC236}">
                <a16:creationId xmlns:a16="http://schemas.microsoft.com/office/drawing/2014/main" id="{A2F60D93-A702-0A4E-84DE-95CF5563F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03FF7-5058-754D-A167-33BFA3A9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KR" sz="3600"/>
              <a:t>Recommendations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6FBD-E21F-9448-8BC2-1F72F4E9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Create an </a:t>
            </a:r>
            <a:r>
              <a:rPr lang="en-US" sz="2400" b="1" dirty="0"/>
              <a:t>annual weekend plan </a:t>
            </a:r>
            <a:r>
              <a:rPr lang="en-US" sz="2400" dirty="0"/>
              <a:t>aimed at casual riders.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r>
              <a:rPr lang="en-US" sz="1500" dirty="0"/>
              <a:t>Casual riders use bikes for leisure (Table 1 &amp; 2); an annual weekend plan would allow unlimited bike use on Fridays, Saturdays, and Sundays. </a:t>
            </a:r>
          </a:p>
          <a:p>
            <a:pPr marL="457200" lvl="1" indent="0">
              <a:buNone/>
            </a:pPr>
            <a:r>
              <a:rPr lang="en-US" sz="1500" dirty="0"/>
              <a:t>A lower annual rate would entice more casual customers to commit to an annual pass.</a:t>
            </a:r>
          </a:p>
        </p:txBody>
      </p:sp>
    </p:spTree>
    <p:extLst>
      <p:ext uri="{BB962C8B-B14F-4D97-AF65-F5344CB8AC3E}">
        <p14:creationId xmlns:p14="http://schemas.microsoft.com/office/powerpoint/2010/main" val="29537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icago skyline">
            <a:extLst>
              <a:ext uri="{FF2B5EF4-FFF2-40B4-BE49-F238E27FC236}">
                <a16:creationId xmlns:a16="http://schemas.microsoft.com/office/drawing/2014/main" id="{98915D24-94C8-7E4D-9282-7EA69609C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03FF7-5058-754D-A167-33BFA3A9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KR" sz="3600"/>
              <a:t>Recommendations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6FBD-E21F-9448-8BC2-1F72F4E9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Run ads</a:t>
            </a:r>
            <a:r>
              <a:rPr lang="en-US" sz="2400" dirty="0"/>
              <a:t> </a:t>
            </a:r>
            <a:r>
              <a:rPr lang="en-US" sz="2400" b="1" dirty="0"/>
              <a:t>during spring and summer seasons </a:t>
            </a:r>
            <a:r>
              <a:rPr lang="en-US" sz="2400" dirty="0"/>
              <a:t>when temperatures are warm and rider activity is high.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500" dirty="0"/>
              <a:t>Chicago temperatures reach under 32 degrees throughout most of winter. Data shows bike activity is low when temperature are below freezing (Table 3).</a:t>
            </a:r>
          </a:p>
        </p:txBody>
      </p:sp>
    </p:spTree>
    <p:extLst>
      <p:ext uri="{BB962C8B-B14F-4D97-AF65-F5344CB8AC3E}">
        <p14:creationId xmlns:p14="http://schemas.microsoft.com/office/powerpoint/2010/main" val="26801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yscrapers against blue sky">
            <a:extLst>
              <a:ext uri="{FF2B5EF4-FFF2-40B4-BE49-F238E27FC236}">
                <a16:creationId xmlns:a16="http://schemas.microsoft.com/office/drawing/2014/main" id="{024FD0B7-8612-FC41-A0F6-F9DE08159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03FF7-5058-754D-A167-33BFA3A9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KR" sz="3600"/>
              <a:t>Recommendations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6FBD-E21F-9448-8BC2-1F72F4E9B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Offer discounted annual membership in October </a:t>
            </a:r>
            <a:r>
              <a:rPr lang="en-US" sz="2400" dirty="0"/>
              <a:t>for the following year.</a:t>
            </a:r>
          </a:p>
          <a:p>
            <a:pPr marL="457200" lvl="1" indent="0">
              <a:buNone/>
            </a:pPr>
            <a:r>
              <a:rPr lang="en-US" sz="1600" dirty="0"/>
              <a:t>Offering a discounted annual rate would help with forecasting of riders for the following year and maintaining customer loyalty while activity is low and freezing temperatures dominate the winter period (Table 3).</a:t>
            </a:r>
          </a:p>
        </p:txBody>
      </p:sp>
    </p:spTree>
    <p:extLst>
      <p:ext uri="{BB962C8B-B14F-4D97-AF65-F5344CB8AC3E}">
        <p14:creationId xmlns:p14="http://schemas.microsoft.com/office/powerpoint/2010/main" val="344029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2817</TotalTime>
  <Words>455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Cyclistic:  Casual to Annual Commitment</vt:lpstr>
      <vt:lpstr>About</vt:lpstr>
      <vt:lpstr>Objective</vt:lpstr>
      <vt:lpstr>PowerPoint Presentation</vt:lpstr>
      <vt:lpstr>PowerPoint Presentation</vt:lpstr>
      <vt:lpstr>Rider activity picks up during the warmer seasons and drops during colder seasons due to freezing temperatures in the Chicago area </vt:lpstr>
      <vt:lpstr>Recommendations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Cyclistic:  Casual to Annual Commitment</dc:title>
  <dc:creator>Lucas Argeles</dc:creator>
  <cp:lastModifiedBy>Lucas Argeles</cp:lastModifiedBy>
  <cp:revision>15</cp:revision>
  <dcterms:created xsi:type="dcterms:W3CDTF">2021-06-22T12:25:08Z</dcterms:created>
  <dcterms:modified xsi:type="dcterms:W3CDTF">2021-06-24T11:22:21Z</dcterms:modified>
</cp:coreProperties>
</file>