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4"/>
    <p:sldMasterId id="2147483966" r:id="rId5"/>
  </p:sldMasterIdLst>
  <p:notesMasterIdLst>
    <p:notesMasterId r:id="rId53"/>
  </p:notesMasterIdLst>
  <p:handoutMasterIdLst>
    <p:handoutMasterId r:id="rId54"/>
  </p:handoutMasterIdLst>
  <p:sldIdLst>
    <p:sldId id="407" r:id="rId6"/>
    <p:sldId id="491" r:id="rId7"/>
    <p:sldId id="409" r:id="rId8"/>
    <p:sldId id="410" r:id="rId9"/>
    <p:sldId id="264" r:id="rId10"/>
    <p:sldId id="408" r:id="rId11"/>
    <p:sldId id="481" r:id="rId12"/>
    <p:sldId id="475" r:id="rId13"/>
    <p:sldId id="478" r:id="rId14"/>
    <p:sldId id="477" r:id="rId15"/>
    <p:sldId id="452" r:id="rId16"/>
    <p:sldId id="473" r:id="rId17"/>
    <p:sldId id="474" r:id="rId18"/>
    <p:sldId id="455" r:id="rId19"/>
    <p:sldId id="480" r:id="rId20"/>
    <p:sldId id="479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2" r:id="rId31"/>
    <p:sldId id="493" r:id="rId32"/>
    <p:sldId id="494" r:id="rId33"/>
    <p:sldId id="495" r:id="rId34"/>
    <p:sldId id="470" r:id="rId35"/>
    <p:sldId id="443" r:id="rId36"/>
    <p:sldId id="456" r:id="rId37"/>
    <p:sldId id="457" r:id="rId38"/>
    <p:sldId id="458" r:id="rId39"/>
    <p:sldId id="459" r:id="rId40"/>
    <p:sldId id="460" r:id="rId41"/>
    <p:sldId id="461" r:id="rId42"/>
    <p:sldId id="471" r:id="rId43"/>
    <p:sldId id="462" r:id="rId44"/>
    <p:sldId id="463" r:id="rId45"/>
    <p:sldId id="472" r:id="rId46"/>
    <p:sldId id="464" r:id="rId47"/>
    <p:sldId id="466" r:id="rId48"/>
    <p:sldId id="467" r:id="rId49"/>
    <p:sldId id="468" r:id="rId50"/>
    <p:sldId id="469" r:id="rId51"/>
    <p:sldId id="465" r:id="rId52"/>
  </p:sldIdLst>
  <p:sldSz cx="12192000" cy="6858000"/>
  <p:notesSz cx="6858000" cy="9144000"/>
  <p:custDataLst>
    <p:tags r:id="rId55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407"/>
            <p14:sldId id="491"/>
            <p14:sldId id="409"/>
            <p14:sldId id="410"/>
            <p14:sldId id="264"/>
            <p14:sldId id="408"/>
            <p14:sldId id="481"/>
            <p14:sldId id="475"/>
            <p14:sldId id="478"/>
            <p14:sldId id="477"/>
            <p14:sldId id="452"/>
            <p14:sldId id="473"/>
            <p14:sldId id="474"/>
            <p14:sldId id="455"/>
            <p14:sldId id="480"/>
            <p14:sldId id="479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2"/>
            <p14:sldId id="493"/>
            <p14:sldId id="494"/>
            <p14:sldId id="495"/>
            <p14:sldId id="470"/>
            <p14:sldId id="443"/>
            <p14:sldId id="456"/>
            <p14:sldId id="457"/>
            <p14:sldId id="458"/>
            <p14:sldId id="459"/>
            <p14:sldId id="460"/>
            <p14:sldId id="461"/>
            <p14:sldId id="471"/>
            <p14:sldId id="462"/>
            <p14:sldId id="463"/>
            <p14:sldId id="472"/>
            <p14:sldId id="464"/>
            <p14:sldId id="466"/>
            <p14:sldId id="467"/>
            <p14:sldId id="468"/>
            <p14:sldId id="469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980"/>
    <a:srgbClr val="80B8D6"/>
    <a:srgbClr val="00C37B"/>
    <a:srgbClr val="0F999C"/>
    <a:srgbClr val="01D1D0"/>
    <a:srgbClr val="00598A"/>
    <a:srgbClr val="0070AD"/>
    <a:srgbClr val="777B91"/>
    <a:srgbClr val="CBD5E3"/>
    <a:srgbClr val="2B0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979" autoAdjust="0"/>
  </p:normalViewPr>
  <p:slideViewPr>
    <p:cSldViewPr>
      <p:cViewPr varScale="1">
        <p:scale>
          <a:sx n="63" d="100"/>
          <a:sy n="63" d="100"/>
        </p:scale>
        <p:origin x="772" y="6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07/01/2022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‹N°›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07/01/2022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01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8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592B57-BCDC-46B2-904B-5A7FDEA22156}"/>
              </a:ext>
            </a:extLst>
          </p:cNvPr>
          <p:cNvGrpSpPr/>
          <p:nvPr userDrawn="1"/>
        </p:nvGrpSpPr>
        <p:grpSpPr>
          <a:xfrm rot="10800000">
            <a:off x="0" y="-583910"/>
            <a:ext cx="8184232" cy="7441910"/>
            <a:chOff x="3847179" y="1294078"/>
            <a:chExt cx="4118037" cy="3744526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F6855C7D-FB6F-4A0D-99F6-3523A5DB1407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1910F3B-3232-4E33-8A3C-C9ECA9724E1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2035" y="3502732"/>
            <a:ext cx="3558066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7310" y="5571206"/>
            <a:ext cx="3558066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 and date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B094B5A-7617-4918-B4B1-E58924F90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9936" y="724932"/>
            <a:ext cx="6120000" cy="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8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0" y="0"/>
            <a:ext cx="4415526" cy="3176270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3633451" cy="23077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1351" y="3420284"/>
            <a:ext cx="4286594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81371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rgbClr val="0070AD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81372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81371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rgbClr val="0070AD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81372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981371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rgbClr val="0070AD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81372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5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5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3875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51827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2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Freeform 6"/>
          <p:cNvSpPr>
            <a:spLocks/>
          </p:cNvSpPr>
          <p:nvPr userDrawn="1"/>
        </p:nvSpPr>
        <p:spPr bwMode="auto">
          <a:xfrm>
            <a:off x="4901351" y="831584"/>
            <a:ext cx="7289800" cy="6026150"/>
          </a:xfrm>
          <a:custGeom>
            <a:avLst/>
            <a:gdLst/>
            <a:ahLst/>
            <a:cxnLst>
              <a:cxn ang="0">
                <a:pos x="0" y="1904"/>
              </a:cxn>
              <a:cxn ang="0">
                <a:pos x="8" y="1894"/>
              </a:cxn>
              <a:cxn ang="0">
                <a:pos x="20" y="1886"/>
              </a:cxn>
              <a:cxn ang="0">
                <a:pos x="146" y="1832"/>
              </a:cxn>
              <a:cxn ang="0">
                <a:pos x="344" y="1720"/>
              </a:cxn>
              <a:cxn ang="0">
                <a:pos x="484" y="1628"/>
              </a:cxn>
              <a:cxn ang="0">
                <a:pos x="754" y="1430"/>
              </a:cxn>
              <a:cxn ang="0">
                <a:pos x="1094" y="1162"/>
              </a:cxn>
              <a:cxn ang="0">
                <a:pos x="1418" y="906"/>
              </a:cxn>
              <a:cxn ang="0">
                <a:pos x="1766" y="648"/>
              </a:cxn>
              <a:cxn ang="0">
                <a:pos x="2006" y="486"/>
              </a:cxn>
              <a:cxn ang="0">
                <a:pos x="2254" y="338"/>
              </a:cxn>
              <a:cxn ang="0">
                <a:pos x="2390" y="268"/>
              </a:cxn>
              <a:cxn ang="0">
                <a:pos x="2598" y="172"/>
              </a:cxn>
              <a:cxn ang="0">
                <a:pos x="2816" y="92"/>
              </a:cxn>
              <a:cxn ang="0">
                <a:pos x="2996" y="42"/>
              </a:cxn>
              <a:cxn ang="0">
                <a:pos x="3134" y="16"/>
              </a:cxn>
              <a:cxn ang="0">
                <a:pos x="3220" y="6"/>
              </a:cxn>
              <a:cxn ang="0">
                <a:pos x="3336" y="2"/>
              </a:cxn>
              <a:cxn ang="0">
                <a:pos x="3390" y="0"/>
              </a:cxn>
              <a:cxn ang="0">
                <a:pos x="3522" y="0"/>
              </a:cxn>
              <a:cxn ang="0">
                <a:pos x="3590" y="4"/>
              </a:cxn>
              <a:cxn ang="0">
                <a:pos x="3688" y="8"/>
              </a:cxn>
              <a:cxn ang="0">
                <a:pos x="3832" y="34"/>
              </a:cxn>
              <a:cxn ang="0">
                <a:pos x="3974" y="72"/>
              </a:cxn>
              <a:cxn ang="0">
                <a:pos x="4160" y="140"/>
              </a:cxn>
              <a:cxn ang="0">
                <a:pos x="4336" y="228"/>
              </a:cxn>
              <a:cxn ang="0">
                <a:pos x="4448" y="300"/>
              </a:cxn>
              <a:cxn ang="0">
                <a:pos x="4568" y="390"/>
              </a:cxn>
              <a:cxn ang="0">
                <a:pos x="4588" y="414"/>
              </a:cxn>
              <a:cxn ang="0">
                <a:pos x="4592" y="2788"/>
              </a:cxn>
              <a:cxn ang="0">
                <a:pos x="4582" y="2808"/>
              </a:cxn>
              <a:cxn ang="0">
                <a:pos x="4514" y="2862"/>
              </a:cxn>
              <a:cxn ang="0">
                <a:pos x="4354" y="2970"/>
              </a:cxn>
              <a:cxn ang="0">
                <a:pos x="4186" y="3062"/>
              </a:cxn>
              <a:cxn ang="0">
                <a:pos x="4054" y="3122"/>
              </a:cxn>
              <a:cxn ang="0">
                <a:pos x="3828" y="3206"/>
              </a:cxn>
              <a:cxn ang="0">
                <a:pos x="3598" y="3276"/>
              </a:cxn>
              <a:cxn ang="0">
                <a:pos x="3370" y="3334"/>
              </a:cxn>
              <a:cxn ang="0">
                <a:pos x="2920" y="3432"/>
              </a:cxn>
              <a:cxn ang="0">
                <a:pos x="2498" y="3528"/>
              </a:cxn>
              <a:cxn ang="0">
                <a:pos x="2360" y="3566"/>
              </a:cxn>
              <a:cxn ang="0">
                <a:pos x="2144" y="3642"/>
              </a:cxn>
              <a:cxn ang="0">
                <a:pos x="1988" y="3716"/>
              </a:cxn>
              <a:cxn ang="0">
                <a:pos x="1878" y="3782"/>
              </a:cxn>
              <a:cxn ang="0">
                <a:pos x="1858" y="3792"/>
              </a:cxn>
              <a:cxn ang="0">
                <a:pos x="1834" y="3796"/>
              </a:cxn>
              <a:cxn ang="0">
                <a:pos x="432" y="3796"/>
              </a:cxn>
              <a:cxn ang="0">
                <a:pos x="408" y="3774"/>
              </a:cxn>
              <a:cxn ang="0">
                <a:pos x="354" y="3652"/>
              </a:cxn>
              <a:cxn ang="0">
                <a:pos x="258" y="3396"/>
              </a:cxn>
              <a:cxn ang="0">
                <a:pos x="140" y="2988"/>
              </a:cxn>
              <a:cxn ang="0">
                <a:pos x="86" y="2734"/>
              </a:cxn>
              <a:cxn ang="0">
                <a:pos x="44" y="2478"/>
              </a:cxn>
              <a:cxn ang="0">
                <a:pos x="8" y="2154"/>
              </a:cxn>
              <a:cxn ang="0">
                <a:pos x="4" y="2020"/>
              </a:cxn>
              <a:cxn ang="0">
                <a:pos x="2" y="1948"/>
              </a:cxn>
            </a:cxnLst>
            <a:rect l="0" t="0" r="r" b="b"/>
            <a:pathLst>
              <a:path w="4592" h="3796">
                <a:moveTo>
                  <a:pt x="0" y="1924"/>
                </a:moveTo>
                <a:lnTo>
                  <a:pt x="0" y="1924"/>
                </a:lnTo>
                <a:lnTo>
                  <a:pt x="0" y="1904"/>
                </a:lnTo>
                <a:lnTo>
                  <a:pt x="0" y="1904"/>
                </a:lnTo>
                <a:lnTo>
                  <a:pt x="4" y="1898"/>
                </a:lnTo>
                <a:lnTo>
                  <a:pt x="8" y="1894"/>
                </a:lnTo>
                <a:lnTo>
                  <a:pt x="14" y="1890"/>
                </a:lnTo>
                <a:lnTo>
                  <a:pt x="20" y="1886"/>
                </a:lnTo>
                <a:lnTo>
                  <a:pt x="20" y="1886"/>
                </a:lnTo>
                <a:lnTo>
                  <a:pt x="62" y="1870"/>
                </a:lnTo>
                <a:lnTo>
                  <a:pt x="104" y="1850"/>
                </a:lnTo>
                <a:lnTo>
                  <a:pt x="146" y="1832"/>
                </a:lnTo>
                <a:lnTo>
                  <a:pt x="186" y="1810"/>
                </a:lnTo>
                <a:lnTo>
                  <a:pt x="266" y="1766"/>
                </a:lnTo>
                <a:lnTo>
                  <a:pt x="344" y="1720"/>
                </a:lnTo>
                <a:lnTo>
                  <a:pt x="344" y="1720"/>
                </a:lnTo>
                <a:lnTo>
                  <a:pt x="414" y="1674"/>
                </a:lnTo>
                <a:lnTo>
                  <a:pt x="484" y="1628"/>
                </a:lnTo>
                <a:lnTo>
                  <a:pt x="552" y="1580"/>
                </a:lnTo>
                <a:lnTo>
                  <a:pt x="620" y="1530"/>
                </a:lnTo>
                <a:lnTo>
                  <a:pt x="754" y="1430"/>
                </a:lnTo>
                <a:lnTo>
                  <a:pt x="886" y="1328"/>
                </a:lnTo>
                <a:lnTo>
                  <a:pt x="886" y="1328"/>
                </a:lnTo>
                <a:lnTo>
                  <a:pt x="1094" y="1162"/>
                </a:lnTo>
                <a:lnTo>
                  <a:pt x="1304" y="996"/>
                </a:lnTo>
                <a:lnTo>
                  <a:pt x="1304" y="996"/>
                </a:lnTo>
                <a:lnTo>
                  <a:pt x="1418" y="906"/>
                </a:lnTo>
                <a:lnTo>
                  <a:pt x="1532" y="818"/>
                </a:lnTo>
                <a:lnTo>
                  <a:pt x="1648" y="732"/>
                </a:lnTo>
                <a:lnTo>
                  <a:pt x="1766" y="648"/>
                </a:lnTo>
                <a:lnTo>
                  <a:pt x="1766" y="648"/>
                </a:lnTo>
                <a:lnTo>
                  <a:pt x="1886" y="566"/>
                </a:lnTo>
                <a:lnTo>
                  <a:pt x="2006" y="486"/>
                </a:lnTo>
                <a:lnTo>
                  <a:pt x="2128" y="410"/>
                </a:lnTo>
                <a:lnTo>
                  <a:pt x="2190" y="374"/>
                </a:lnTo>
                <a:lnTo>
                  <a:pt x="2254" y="338"/>
                </a:lnTo>
                <a:lnTo>
                  <a:pt x="2254" y="338"/>
                </a:lnTo>
                <a:lnTo>
                  <a:pt x="2322" y="302"/>
                </a:lnTo>
                <a:lnTo>
                  <a:pt x="2390" y="268"/>
                </a:lnTo>
                <a:lnTo>
                  <a:pt x="2458" y="234"/>
                </a:lnTo>
                <a:lnTo>
                  <a:pt x="2528" y="202"/>
                </a:lnTo>
                <a:lnTo>
                  <a:pt x="2598" y="172"/>
                </a:lnTo>
                <a:lnTo>
                  <a:pt x="2670" y="142"/>
                </a:lnTo>
                <a:lnTo>
                  <a:pt x="2742" y="116"/>
                </a:lnTo>
                <a:lnTo>
                  <a:pt x="2816" y="92"/>
                </a:lnTo>
                <a:lnTo>
                  <a:pt x="2816" y="92"/>
                </a:lnTo>
                <a:lnTo>
                  <a:pt x="2906" y="64"/>
                </a:lnTo>
                <a:lnTo>
                  <a:pt x="2996" y="42"/>
                </a:lnTo>
                <a:lnTo>
                  <a:pt x="3042" y="32"/>
                </a:lnTo>
                <a:lnTo>
                  <a:pt x="3088" y="22"/>
                </a:lnTo>
                <a:lnTo>
                  <a:pt x="3134" y="16"/>
                </a:lnTo>
                <a:lnTo>
                  <a:pt x="3182" y="10"/>
                </a:lnTo>
                <a:lnTo>
                  <a:pt x="3182" y="10"/>
                </a:lnTo>
                <a:lnTo>
                  <a:pt x="3220" y="6"/>
                </a:lnTo>
                <a:lnTo>
                  <a:pt x="3258" y="4"/>
                </a:lnTo>
                <a:lnTo>
                  <a:pt x="3336" y="2"/>
                </a:lnTo>
                <a:lnTo>
                  <a:pt x="3336" y="2"/>
                </a:lnTo>
                <a:lnTo>
                  <a:pt x="3364" y="2"/>
                </a:lnTo>
                <a:lnTo>
                  <a:pt x="3378" y="2"/>
                </a:lnTo>
                <a:lnTo>
                  <a:pt x="3390" y="0"/>
                </a:lnTo>
                <a:lnTo>
                  <a:pt x="3390" y="0"/>
                </a:lnTo>
                <a:lnTo>
                  <a:pt x="3522" y="0"/>
                </a:lnTo>
                <a:lnTo>
                  <a:pt x="3522" y="0"/>
                </a:lnTo>
                <a:lnTo>
                  <a:pt x="3538" y="2"/>
                </a:lnTo>
                <a:lnTo>
                  <a:pt x="3556" y="4"/>
                </a:lnTo>
                <a:lnTo>
                  <a:pt x="3590" y="4"/>
                </a:lnTo>
                <a:lnTo>
                  <a:pt x="3590" y="4"/>
                </a:lnTo>
                <a:lnTo>
                  <a:pt x="3640" y="4"/>
                </a:lnTo>
                <a:lnTo>
                  <a:pt x="3688" y="8"/>
                </a:lnTo>
                <a:lnTo>
                  <a:pt x="3736" y="16"/>
                </a:lnTo>
                <a:lnTo>
                  <a:pt x="3784" y="24"/>
                </a:lnTo>
                <a:lnTo>
                  <a:pt x="3832" y="34"/>
                </a:lnTo>
                <a:lnTo>
                  <a:pt x="3880" y="46"/>
                </a:lnTo>
                <a:lnTo>
                  <a:pt x="3974" y="72"/>
                </a:lnTo>
                <a:lnTo>
                  <a:pt x="3974" y="72"/>
                </a:lnTo>
                <a:lnTo>
                  <a:pt x="4038" y="92"/>
                </a:lnTo>
                <a:lnTo>
                  <a:pt x="4100" y="114"/>
                </a:lnTo>
                <a:lnTo>
                  <a:pt x="4160" y="140"/>
                </a:lnTo>
                <a:lnTo>
                  <a:pt x="4220" y="168"/>
                </a:lnTo>
                <a:lnTo>
                  <a:pt x="4278" y="196"/>
                </a:lnTo>
                <a:lnTo>
                  <a:pt x="4336" y="228"/>
                </a:lnTo>
                <a:lnTo>
                  <a:pt x="4392" y="264"/>
                </a:lnTo>
                <a:lnTo>
                  <a:pt x="4448" y="300"/>
                </a:lnTo>
                <a:lnTo>
                  <a:pt x="4448" y="300"/>
                </a:lnTo>
                <a:lnTo>
                  <a:pt x="4508" y="344"/>
                </a:lnTo>
                <a:lnTo>
                  <a:pt x="4568" y="390"/>
                </a:lnTo>
                <a:lnTo>
                  <a:pt x="4568" y="390"/>
                </a:lnTo>
                <a:lnTo>
                  <a:pt x="4576" y="396"/>
                </a:lnTo>
                <a:lnTo>
                  <a:pt x="4582" y="404"/>
                </a:lnTo>
                <a:lnTo>
                  <a:pt x="4588" y="414"/>
                </a:lnTo>
                <a:lnTo>
                  <a:pt x="4592" y="422"/>
                </a:lnTo>
                <a:lnTo>
                  <a:pt x="4592" y="422"/>
                </a:lnTo>
                <a:lnTo>
                  <a:pt x="4592" y="2788"/>
                </a:lnTo>
                <a:lnTo>
                  <a:pt x="4592" y="2788"/>
                </a:lnTo>
                <a:lnTo>
                  <a:pt x="4588" y="2798"/>
                </a:lnTo>
                <a:lnTo>
                  <a:pt x="4582" y="2808"/>
                </a:lnTo>
                <a:lnTo>
                  <a:pt x="4564" y="2824"/>
                </a:lnTo>
                <a:lnTo>
                  <a:pt x="4564" y="2824"/>
                </a:lnTo>
                <a:lnTo>
                  <a:pt x="4514" y="2862"/>
                </a:lnTo>
                <a:lnTo>
                  <a:pt x="4462" y="2900"/>
                </a:lnTo>
                <a:lnTo>
                  <a:pt x="4408" y="2936"/>
                </a:lnTo>
                <a:lnTo>
                  <a:pt x="4354" y="2970"/>
                </a:lnTo>
                <a:lnTo>
                  <a:pt x="4300" y="3002"/>
                </a:lnTo>
                <a:lnTo>
                  <a:pt x="4244" y="3032"/>
                </a:lnTo>
                <a:lnTo>
                  <a:pt x="4186" y="3062"/>
                </a:lnTo>
                <a:lnTo>
                  <a:pt x="4128" y="3090"/>
                </a:lnTo>
                <a:lnTo>
                  <a:pt x="4128" y="3090"/>
                </a:lnTo>
                <a:lnTo>
                  <a:pt x="4054" y="3122"/>
                </a:lnTo>
                <a:lnTo>
                  <a:pt x="3980" y="3152"/>
                </a:lnTo>
                <a:lnTo>
                  <a:pt x="3904" y="3180"/>
                </a:lnTo>
                <a:lnTo>
                  <a:pt x="3828" y="3206"/>
                </a:lnTo>
                <a:lnTo>
                  <a:pt x="3752" y="3232"/>
                </a:lnTo>
                <a:lnTo>
                  <a:pt x="3676" y="3254"/>
                </a:lnTo>
                <a:lnTo>
                  <a:pt x="3598" y="3276"/>
                </a:lnTo>
                <a:lnTo>
                  <a:pt x="3520" y="3296"/>
                </a:lnTo>
                <a:lnTo>
                  <a:pt x="3520" y="3296"/>
                </a:lnTo>
                <a:lnTo>
                  <a:pt x="3370" y="3334"/>
                </a:lnTo>
                <a:lnTo>
                  <a:pt x="3220" y="3368"/>
                </a:lnTo>
                <a:lnTo>
                  <a:pt x="2920" y="3432"/>
                </a:lnTo>
                <a:lnTo>
                  <a:pt x="2920" y="3432"/>
                </a:lnTo>
                <a:lnTo>
                  <a:pt x="2778" y="3462"/>
                </a:lnTo>
                <a:lnTo>
                  <a:pt x="2638" y="3492"/>
                </a:lnTo>
                <a:lnTo>
                  <a:pt x="2498" y="3528"/>
                </a:lnTo>
                <a:lnTo>
                  <a:pt x="2430" y="3546"/>
                </a:lnTo>
                <a:lnTo>
                  <a:pt x="2360" y="3566"/>
                </a:lnTo>
                <a:lnTo>
                  <a:pt x="2360" y="3566"/>
                </a:lnTo>
                <a:lnTo>
                  <a:pt x="2250" y="3602"/>
                </a:lnTo>
                <a:lnTo>
                  <a:pt x="2196" y="3622"/>
                </a:lnTo>
                <a:lnTo>
                  <a:pt x="2144" y="3642"/>
                </a:lnTo>
                <a:lnTo>
                  <a:pt x="2092" y="3666"/>
                </a:lnTo>
                <a:lnTo>
                  <a:pt x="2040" y="3690"/>
                </a:lnTo>
                <a:lnTo>
                  <a:pt x="1988" y="3716"/>
                </a:lnTo>
                <a:lnTo>
                  <a:pt x="1938" y="3744"/>
                </a:lnTo>
                <a:lnTo>
                  <a:pt x="1938" y="3744"/>
                </a:lnTo>
                <a:lnTo>
                  <a:pt x="1878" y="3782"/>
                </a:lnTo>
                <a:lnTo>
                  <a:pt x="1878" y="3782"/>
                </a:lnTo>
                <a:lnTo>
                  <a:pt x="1868" y="3788"/>
                </a:lnTo>
                <a:lnTo>
                  <a:pt x="1858" y="3792"/>
                </a:lnTo>
                <a:lnTo>
                  <a:pt x="1846" y="3796"/>
                </a:lnTo>
                <a:lnTo>
                  <a:pt x="1834" y="3796"/>
                </a:lnTo>
                <a:lnTo>
                  <a:pt x="1834" y="3796"/>
                </a:lnTo>
                <a:lnTo>
                  <a:pt x="444" y="3796"/>
                </a:lnTo>
                <a:lnTo>
                  <a:pt x="444" y="3796"/>
                </a:lnTo>
                <a:lnTo>
                  <a:pt x="432" y="3796"/>
                </a:lnTo>
                <a:lnTo>
                  <a:pt x="422" y="3792"/>
                </a:lnTo>
                <a:lnTo>
                  <a:pt x="414" y="3784"/>
                </a:lnTo>
                <a:lnTo>
                  <a:pt x="408" y="3774"/>
                </a:lnTo>
                <a:lnTo>
                  <a:pt x="408" y="3774"/>
                </a:lnTo>
                <a:lnTo>
                  <a:pt x="380" y="3714"/>
                </a:lnTo>
                <a:lnTo>
                  <a:pt x="354" y="3652"/>
                </a:lnTo>
                <a:lnTo>
                  <a:pt x="306" y="3528"/>
                </a:lnTo>
                <a:lnTo>
                  <a:pt x="306" y="3528"/>
                </a:lnTo>
                <a:lnTo>
                  <a:pt x="258" y="3396"/>
                </a:lnTo>
                <a:lnTo>
                  <a:pt x="214" y="3260"/>
                </a:lnTo>
                <a:lnTo>
                  <a:pt x="174" y="3124"/>
                </a:lnTo>
                <a:lnTo>
                  <a:pt x="140" y="2988"/>
                </a:lnTo>
                <a:lnTo>
                  <a:pt x="140" y="2988"/>
                </a:lnTo>
                <a:lnTo>
                  <a:pt x="112" y="2860"/>
                </a:lnTo>
                <a:lnTo>
                  <a:pt x="86" y="2734"/>
                </a:lnTo>
                <a:lnTo>
                  <a:pt x="64" y="2606"/>
                </a:lnTo>
                <a:lnTo>
                  <a:pt x="44" y="2478"/>
                </a:lnTo>
                <a:lnTo>
                  <a:pt x="44" y="2478"/>
                </a:lnTo>
                <a:lnTo>
                  <a:pt x="24" y="2316"/>
                </a:lnTo>
                <a:lnTo>
                  <a:pt x="14" y="2236"/>
                </a:lnTo>
                <a:lnTo>
                  <a:pt x="8" y="2154"/>
                </a:lnTo>
                <a:lnTo>
                  <a:pt x="8" y="2154"/>
                </a:lnTo>
                <a:lnTo>
                  <a:pt x="6" y="2086"/>
                </a:lnTo>
                <a:lnTo>
                  <a:pt x="4" y="2020"/>
                </a:lnTo>
                <a:lnTo>
                  <a:pt x="4" y="2020"/>
                </a:lnTo>
                <a:lnTo>
                  <a:pt x="2" y="1972"/>
                </a:lnTo>
                <a:lnTo>
                  <a:pt x="2" y="1948"/>
                </a:lnTo>
                <a:lnTo>
                  <a:pt x="0" y="1924"/>
                </a:lnTo>
                <a:lnTo>
                  <a:pt x="0" y="192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4195" y="2191647"/>
            <a:ext cx="4021613" cy="31602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2363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3296800" cy="5428750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247668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343418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462EBA-7EE8-40CC-BC93-E402200D8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2064" y="5157192"/>
            <a:ext cx="6120000" cy="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A7F2DC0-BF36-48D5-AAB0-DE8972532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384" y="724932"/>
            <a:ext cx="6120000" cy="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eform 9">
            <a:extLst>
              <a:ext uri="{FF2B5EF4-FFF2-40B4-BE49-F238E27FC236}">
                <a16:creationId xmlns:a16="http://schemas.microsoft.com/office/drawing/2014/main" id="{49E27DC5-0E94-4161-ADB3-F3B33A33AFED}"/>
              </a:ext>
            </a:extLst>
          </p:cNvPr>
          <p:cNvSpPr>
            <a:spLocks/>
          </p:cNvSpPr>
          <p:nvPr userDrawn="1"/>
        </p:nvSpPr>
        <p:spPr bwMode="auto">
          <a:xfrm rot="5400000" flipH="1">
            <a:off x="-760396" y="-2458091"/>
            <a:ext cx="9115703" cy="9516479"/>
          </a:xfrm>
          <a:custGeom>
            <a:avLst/>
            <a:gdLst>
              <a:gd name="T0" fmla="*/ 0 w 1413"/>
              <a:gd name="T1" fmla="*/ 1323 h 1473"/>
              <a:gd name="T2" fmla="*/ 1413 w 1413"/>
              <a:gd name="T3" fmla="*/ 1323 h 1473"/>
              <a:gd name="T4" fmla="*/ 1413 w 1413"/>
              <a:gd name="T5" fmla="*/ 807 h 1473"/>
              <a:gd name="T6" fmla="*/ 636 w 1413"/>
              <a:gd name="T7" fmla="*/ 1012 h 1473"/>
              <a:gd name="T8" fmla="*/ 438 w 1413"/>
              <a:gd name="T9" fmla="*/ 629 h 1473"/>
              <a:gd name="T10" fmla="*/ 449 w 1413"/>
              <a:gd name="T11" fmla="*/ 0 h 1473"/>
              <a:gd name="T12" fmla="*/ 0 w 1413"/>
              <a:gd name="T13" fmla="*/ 70 h 1473"/>
              <a:gd name="T14" fmla="*/ 0 w 1413"/>
              <a:gd name="T15" fmla="*/ 132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3" h="1473">
                <a:moveTo>
                  <a:pt x="0" y="1323"/>
                </a:moveTo>
                <a:cubicBezTo>
                  <a:pt x="1413" y="1323"/>
                  <a:pt x="1413" y="1323"/>
                  <a:pt x="1413" y="1323"/>
                </a:cubicBezTo>
                <a:cubicBezTo>
                  <a:pt x="1413" y="807"/>
                  <a:pt x="1413" y="807"/>
                  <a:pt x="1413" y="807"/>
                </a:cubicBezTo>
                <a:cubicBezTo>
                  <a:pt x="1413" y="807"/>
                  <a:pt x="1189" y="551"/>
                  <a:pt x="636" y="1012"/>
                </a:cubicBezTo>
                <a:cubicBezTo>
                  <a:pt x="84" y="1473"/>
                  <a:pt x="240" y="940"/>
                  <a:pt x="438" y="629"/>
                </a:cubicBezTo>
                <a:cubicBezTo>
                  <a:pt x="636" y="318"/>
                  <a:pt x="669" y="133"/>
                  <a:pt x="449" y="0"/>
                </a:cubicBezTo>
                <a:cubicBezTo>
                  <a:pt x="136" y="171"/>
                  <a:pt x="33" y="119"/>
                  <a:pt x="0" y="70"/>
                </a:cubicBezTo>
                <a:lnTo>
                  <a:pt x="0" y="13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st="38100" algn="tl" rotWithShape="0">
              <a:schemeClr val="tx1"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57F3EC6-6AB7-49CB-8BF2-B714521A09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9936" y="724932"/>
            <a:ext cx="6120000" cy="83186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591944" y="253648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1944" y="4365277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40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Freeform 6"/>
          <p:cNvSpPr>
            <a:spLocks/>
          </p:cNvSpPr>
          <p:nvPr userDrawn="1"/>
        </p:nvSpPr>
        <p:spPr bwMode="auto">
          <a:xfrm>
            <a:off x="4901351" y="831584"/>
            <a:ext cx="7289800" cy="6026150"/>
          </a:xfrm>
          <a:custGeom>
            <a:avLst/>
            <a:gdLst/>
            <a:ahLst/>
            <a:cxnLst>
              <a:cxn ang="0">
                <a:pos x="0" y="1904"/>
              </a:cxn>
              <a:cxn ang="0">
                <a:pos x="8" y="1894"/>
              </a:cxn>
              <a:cxn ang="0">
                <a:pos x="20" y="1886"/>
              </a:cxn>
              <a:cxn ang="0">
                <a:pos x="146" y="1832"/>
              </a:cxn>
              <a:cxn ang="0">
                <a:pos x="344" y="1720"/>
              </a:cxn>
              <a:cxn ang="0">
                <a:pos x="484" y="1628"/>
              </a:cxn>
              <a:cxn ang="0">
                <a:pos x="754" y="1430"/>
              </a:cxn>
              <a:cxn ang="0">
                <a:pos x="1094" y="1162"/>
              </a:cxn>
              <a:cxn ang="0">
                <a:pos x="1418" y="906"/>
              </a:cxn>
              <a:cxn ang="0">
                <a:pos x="1766" y="648"/>
              </a:cxn>
              <a:cxn ang="0">
                <a:pos x="2006" y="486"/>
              </a:cxn>
              <a:cxn ang="0">
                <a:pos x="2254" y="338"/>
              </a:cxn>
              <a:cxn ang="0">
                <a:pos x="2390" y="268"/>
              </a:cxn>
              <a:cxn ang="0">
                <a:pos x="2598" y="172"/>
              </a:cxn>
              <a:cxn ang="0">
                <a:pos x="2816" y="92"/>
              </a:cxn>
              <a:cxn ang="0">
                <a:pos x="2996" y="42"/>
              </a:cxn>
              <a:cxn ang="0">
                <a:pos x="3134" y="16"/>
              </a:cxn>
              <a:cxn ang="0">
                <a:pos x="3220" y="6"/>
              </a:cxn>
              <a:cxn ang="0">
                <a:pos x="3336" y="2"/>
              </a:cxn>
              <a:cxn ang="0">
                <a:pos x="3390" y="0"/>
              </a:cxn>
              <a:cxn ang="0">
                <a:pos x="3522" y="0"/>
              </a:cxn>
              <a:cxn ang="0">
                <a:pos x="3590" y="4"/>
              </a:cxn>
              <a:cxn ang="0">
                <a:pos x="3688" y="8"/>
              </a:cxn>
              <a:cxn ang="0">
                <a:pos x="3832" y="34"/>
              </a:cxn>
              <a:cxn ang="0">
                <a:pos x="3974" y="72"/>
              </a:cxn>
              <a:cxn ang="0">
                <a:pos x="4160" y="140"/>
              </a:cxn>
              <a:cxn ang="0">
                <a:pos x="4336" y="228"/>
              </a:cxn>
              <a:cxn ang="0">
                <a:pos x="4448" y="300"/>
              </a:cxn>
              <a:cxn ang="0">
                <a:pos x="4568" y="390"/>
              </a:cxn>
              <a:cxn ang="0">
                <a:pos x="4588" y="414"/>
              </a:cxn>
              <a:cxn ang="0">
                <a:pos x="4592" y="2788"/>
              </a:cxn>
              <a:cxn ang="0">
                <a:pos x="4582" y="2808"/>
              </a:cxn>
              <a:cxn ang="0">
                <a:pos x="4514" y="2862"/>
              </a:cxn>
              <a:cxn ang="0">
                <a:pos x="4354" y="2970"/>
              </a:cxn>
              <a:cxn ang="0">
                <a:pos x="4186" y="3062"/>
              </a:cxn>
              <a:cxn ang="0">
                <a:pos x="4054" y="3122"/>
              </a:cxn>
              <a:cxn ang="0">
                <a:pos x="3828" y="3206"/>
              </a:cxn>
              <a:cxn ang="0">
                <a:pos x="3598" y="3276"/>
              </a:cxn>
              <a:cxn ang="0">
                <a:pos x="3370" y="3334"/>
              </a:cxn>
              <a:cxn ang="0">
                <a:pos x="2920" y="3432"/>
              </a:cxn>
              <a:cxn ang="0">
                <a:pos x="2498" y="3528"/>
              </a:cxn>
              <a:cxn ang="0">
                <a:pos x="2360" y="3566"/>
              </a:cxn>
              <a:cxn ang="0">
                <a:pos x="2144" y="3642"/>
              </a:cxn>
              <a:cxn ang="0">
                <a:pos x="1988" y="3716"/>
              </a:cxn>
              <a:cxn ang="0">
                <a:pos x="1878" y="3782"/>
              </a:cxn>
              <a:cxn ang="0">
                <a:pos x="1858" y="3792"/>
              </a:cxn>
              <a:cxn ang="0">
                <a:pos x="1834" y="3796"/>
              </a:cxn>
              <a:cxn ang="0">
                <a:pos x="432" y="3796"/>
              </a:cxn>
              <a:cxn ang="0">
                <a:pos x="408" y="3774"/>
              </a:cxn>
              <a:cxn ang="0">
                <a:pos x="354" y="3652"/>
              </a:cxn>
              <a:cxn ang="0">
                <a:pos x="258" y="3396"/>
              </a:cxn>
              <a:cxn ang="0">
                <a:pos x="140" y="2988"/>
              </a:cxn>
              <a:cxn ang="0">
                <a:pos x="86" y="2734"/>
              </a:cxn>
              <a:cxn ang="0">
                <a:pos x="44" y="2478"/>
              </a:cxn>
              <a:cxn ang="0">
                <a:pos x="8" y="2154"/>
              </a:cxn>
              <a:cxn ang="0">
                <a:pos x="4" y="2020"/>
              </a:cxn>
              <a:cxn ang="0">
                <a:pos x="2" y="1948"/>
              </a:cxn>
            </a:cxnLst>
            <a:rect l="0" t="0" r="r" b="b"/>
            <a:pathLst>
              <a:path w="4592" h="3796">
                <a:moveTo>
                  <a:pt x="0" y="1924"/>
                </a:moveTo>
                <a:lnTo>
                  <a:pt x="0" y="1924"/>
                </a:lnTo>
                <a:lnTo>
                  <a:pt x="0" y="1904"/>
                </a:lnTo>
                <a:lnTo>
                  <a:pt x="0" y="1904"/>
                </a:lnTo>
                <a:lnTo>
                  <a:pt x="4" y="1898"/>
                </a:lnTo>
                <a:lnTo>
                  <a:pt x="8" y="1894"/>
                </a:lnTo>
                <a:lnTo>
                  <a:pt x="14" y="1890"/>
                </a:lnTo>
                <a:lnTo>
                  <a:pt x="20" y="1886"/>
                </a:lnTo>
                <a:lnTo>
                  <a:pt x="20" y="1886"/>
                </a:lnTo>
                <a:lnTo>
                  <a:pt x="62" y="1870"/>
                </a:lnTo>
                <a:lnTo>
                  <a:pt x="104" y="1850"/>
                </a:lnTo>
                <a:lnTo>
                  <a:pt x="146" y="1832"/>
                </a:lnTo>
                <a:lnTo>
                  <a:pt x="186" y="1810"/>
                </a:lnTo>
                <a:lnTo>
                  <a:pt x="266" y="1766"/>
                </a:lnTo>
                <a:lnTo>
                  <a:pt x="344" y="1720"/>
                </a:lnTo>
                <a:lnTo>
                  <a:pt x="344" y="1720"/>
                </a:lnTo>
                <a:lnTo>
                  <a:pt x="414" y="1674"/>
                </a:lnTo>
                <a:lnTo>
                  <a:pt x="484" y="1628"/>
                </a:lnTo>
                <a:lnTo>
                  <a:pt x="552" y="1580"/>
                </a:lnTo>
                <a:lnTo>
                  <a:pt x="620" y="1530"/>
                </a:lnTo>
                <a:lnTo>
                  <a:pt x="754" y="1430"/>
                </a:lnTo>
                <a:lnTo>
                  <a:pt x="886" y="1328"/>
                </a:lnTo>
                <a:lnTo>
                  <a:pt x="886" y="1328"/>
                </a:lnTo>
                <a:lnTo>
                  <a:pt x="1094" y="1162"/>
                </a:lnTo>
                <a:lnTo>
                  <a:pt x="1304" y="996"/>
                </a:lnTo>
                <a:lnTo>
                  <a:pt x="1304" y="996"/>
                </a:lnTo>
                <a:lnTo>
                  <a:pt x="1418" y="906"/>
                </a:lnTo>
                <a:lnTo>
                  <a:pt x="1532" y="818"/>
                </a:lnTo>
                <a:lnTo>
                  <a:pt x="1648" y="732"/>
                </a:lnTo>
                <a:lnTo>
                  <a:pt x="1766" y="648"/>
                </a:lnTo>
                <a:lnTo>
                  <a:pt x="1766" y="648"/>
                </a:lnTo>
                <a:lnTo>
                  <a:pt x="1886" y="566"/>
                </a:lnTo>
                <a:lnTo>
                  <a:pt x="2006" y="486"/>
                </a:lnTo>
                <a:lnTo>
                  <a:pt x="2128" y="410"/>
                </a:lnTo>
                <a:lnTo>
                  <a:pt x="2190" y="374"/>
                </a:lnTo>
                <a:lnTo>
                  <a:pt x="2254" y="338"/>
                </a:lnTo>
                <a:lnTo>
                  <a:pt x="2254" y="338"/>
                </a:lnTo>
                <a:lnTo>
                  <a:pt x="2322" y="302"/>
                </a:lnTo>
                <a:lnTo>
                  <a:pt x="2390" y="268"/>
                </a:lnTo>
                <a:lnTo>
                  <a:pt x="2458" y="234"/>
                </a:lnTo>
                <a:lnTo>
                  <a:pt x="2528" y="202"/>
                </a:lnTo>
                <a:lnTo>
                  <a:pt x="2598" y="172"/>
                </a:lnTo>
                <a:lnTo>
                  <a:pt x="2670" y="142"/>
                </a:lnTo>
                <a:lnTo>
                  <a:pt x="2742" y="116"/>
                </a:lnTo>
                <a:lnTo>
                  <a:pt x="2816" y="92"/>
                </a:lnTo>
                <a:lnTo>
                  <a:pt x="2816" y="92"/>
                </a:lnTo>
                <a:lnTo>
                  <a:pt x="2906" y="64"/>
                </a:lnTo>
                <a:lnTo>
                  <a:pt x="2996" y="42"/>
                </a:lnTo>
                <a:lnTo>
                  <a:pt x="3042" y="32"/>
                </a:lnTo>
                <a:lnTo>
                  <a:pt x="3088" y="22"/>
                </a:lnTo>
                <a:lnTo>
                  <a:pt x="3134" y="16"/>
                </a:lnTo>
                <a:lnTo>
                  <a:pt x="3182" y="10"/>
                </a:lnTo>
                <a:lnTo>
                  <a:pt x="3182" y="10"/>
                </a:lnTo>
                <a:lnTo>
                  <a:pt x="3220" y="6"/>
                </a:lnTo>
                <a:lnTo>
                  <a:pt x="3258" y="4"/>
                </a:lnTo>
                <a:lnTo>
                  <a:pt x="3336" y="2"/>
                </a:lnTo>
                <a:lnTo>
                  <a:pt x="3336" y="2"/>
                </a:lnTo>
                <a:lnTo>
                  <a:pt x="3364" y="2"/>
                </a:lnTo>
                <a:lnTo>
                  <a:pt x="3378" y="2"/>
                </a:lnTo>
                <a:lnTo>
                  <a:pt x="3390" y="0"/>
                </a:lnTo>
                <a:lnTo>
                  <a:pt x="3390" y="0"/>
                </a:lnTo>
                <a:lnTo>
                  <a:pt x="3522" y="0"/>
                </a:lnTo>
                <a:lnTo>
                  <a:pt x="3522" y="0"/>
                </a:lnTo>
                <a:lnTo>
                  <a:pt x="3538" y="2"/>
                </a:lnTo>
                <a:lnTo>
                  <a:pt x="3556" y="4"/>
                </a:lnTo>
                <a:lnTo>
                  <a:pt x="3590" y="4"/>
                </a:lnTo>
                <a:lnTo>
                  <a:pt x="3590" y="4"/>
                </a:lnTo>
                <a:lnTo>
                  <a:pt x="3640" y="4"/>
                </a:lnTo>
                <a:lnTo>
                  <a:pt x="3688" y="8"/>
                </a:lnTo>
                <a:lnTo>
                  <a:pt x="3736" y="16"/>
                </a:lnTo>
                <a:lnTo>
                  <a:pt x="3784" y="24"/>
                </a:lnTo>
                <a:lnTo>
                  <a:pt x="3832" y="34"/>
                </a:lnTo>
                <a:lnTo>
                  <a:pt x="3880" y="46"/>
                </a:lnTo>
                <a:lnTo>
                  <a:pt x="3974" y="72"/>
                </a:lnTo>
                <a:lnTo>
                  <a:pt x="3974" y="72"/>
                </a:lnTo>
                <a:lnTo>
                  <a:pt x="4038" y="92"/>
                </a:lnTo>
                <a:lnTo>
                  <a:pt x="4100" y="114"/>
                </a:lnTo>
                <a:lnTo>
                  <a:pt x="4160" y="140"/>
                </a:lnTo>
                <a:lnTo>
                  <a:pt x="4220" y="168"/>
                </a:lnTo>
                <a:lnTo>
                  <a:pt x="4278" y="196"/>
                </a:lnTo>
                <a:lnTo>
                  <a:pt x="4336" y="228"/>
                </a:lnTo>
                <a:lnTo>
                  <a:pt x="4392" y="264"/>
                </a:lnTo>
                <a:lnTo>
                  <a:pt x="4448" y="300"/>
                </a:lnTo>
                <a:lnTo>
                  <a:pt x="4448" y="300"/>
                </a:lnTo>
                <a:lnTo>
                  <a:pt x="4508" y="344"/>
                </a:lnTo>
                <a:lnTo>
                  <a:pt x="4568" y="390"/>
                </a:lnTo>
                <a:lnTo>
                  <a:pt x="4568" y="390"/>
                </a:lnTo>
                <a:lnTo>
                  <a:pt x="4576" y="396"/>
                </a:lnTo>
                <a:lnTo>
                  <a:pt x="4582" y="404"/>
                </a:lnTo>
                <a:lnTo>
                  <a:pt x="4588" y="414"/>
                </a:lnTo>
                <a:lnTo>
                  <a:pt x="4592" y="422"/>
                </a:lnTo>
                <a:lnTo>
                  <a:pt x="4592" y="422"/>
                </a:lnTo>
                <a:lnTo>
                  <a:pt x="4592" y="2788"/>
                </a:lnTo>
                <a:lnTo>
                  <a:pt x="4592" y="2788"/>
                </a:lnTo>
                <a:lnTo>
                  <a:pt x="4588" y="2798"/>
                </a:lnTo>
                <a:lnTo>
                  <a:pt x="4582" y="2808"/>
                </a:lnTo>
                <a:lnTo>
                  <a:pt x="4564" y="2824"/>
                </a:lnTo>
                <a:lnTo>
                  <a:pt x="4564" y="2824"/>
                </a:lnTo>
                <a:lnTo>
                  <a:pt x="4514" y="2862"/>
                </a:lnTo>
                <a:lnTo>
                  <a:pt x="4462" y="2900"/>
                </a:lnTo>
                <a:lnTo>
                  <a:pt x="4408" y="2936"/>
                </a:lnTo>
                <a:lnTo>
                  <a:pt x="4354" y="2970"/>
                </a:lnTo>
                <a:lnTo>
                  <a:pt x="4300" y="3002"/>
                </a:lnTo>
                <a:lnTo>
                  <a:pt x="4244" y="3032"/>
                </a:lnTo>
                <a:lnTo>
                  <a:pt x="4186" y="3062"/>
                </a:lnTo>
                <a:lnTo>
                  <a:pt x="4128" y="3090"/>
                </a:lnTo>
                <a:lnTo>
                  <a:pt x="4128" y="3090"/>
                </a:lnTo>
                <a:lnTo>
                  <a:pt x="4054" y="3122"/>
                </a:lnTo>
                <a:lnTo>
                  <a:pt x="3980" y="3152"/>
                </a:lnTo>
                <a:lnTo>
                  <a:pt x="3904" y="3180"/>
                </a:lnTo>
                <a:lnTo>
                  <a:pt x="3828" y="3206"/>
                </a:lnTo>
                <a:lnTo>
                  <a:pt x="3752" y="3232"/>
                </a:lnTo>
                <a:lnTo>
                  <a:pt x="3676" y="3254"/>
                </a:lnTo>
                <a:lnTo>
                  <a:pt x="3598" y="3276"/>
                </a:lnTo>
                <a:lnTo>
                  <a:pt x="3520" y="3296"/>
                </a:lnTo>
                <a:lnTo>
                  <a:pt x="3520" y="3296"/>
                </a:lnTo>
                <a:lnTo>
                  <a:pt x="3370" y="3334"/>
                </a:lnTo>
                <a:lnTo>
                  <a:pt x="3220" y="3368"/>
                </a:lnTo>
                <a:lnTo>
                  <a:pt x="2920" y="3432"/>
                </a:lnTo>
                <a:lnTo>
                  <a:pt x="2920" y="3432"/>
                </a:lnTo>
                <a:lnTo>
                  <a:pt x="2778" y="3462"/>
                </a:lnTo>
                <a:lnTo>
                  <a:pt x="2638" y="3492"/>
                </a:lnTo>
                <a:lnTo>
                  <a:pt x="2498" y="3528"/>
                </a:lnTo>
                <a:lnTo>
                  <a:pt x="2430" y="3546"/>
                </a:lnTo>
                <a:lnTo>
                  <a:pt x="2360" y="3566"/>
                </a:lnTo>
                <a:lnTo>
                  <a:pt x="2360" y="3566"/>
                </a:lnTo>
                <a:lnTo>
                  <a:pt x="2250" y="3602"/>
                </a:lnTo>
                <a:lnTo>
                  <a:pt x="2196" y="3622"/>
                </a:lnTo>
                <a:lnTo>
                  <a:pt x="2144" y="3642"/>
                </a:lnTo>
                <a:lnTo>
                  <a:pt x="2092" y="3666"/>
                </a:lnTo>
                <a:lnTo>
                  <a:pt x="2040" y="3690"/>
                </a:lnTo>
                <a:lnTo>
                  <a:pt x="1988" y="3716"/>
                </a:lnTo>
                <a:lnTo>
                  <a:pt x="1938" y="3744"/>
                </a:lnTo>
                <a:lnTo>
                  <a:pt x="1938" y="3744"/>
                </a:lnTo>
                <a:lnTo>
                  <a:pt x="1878" y="3782"/>
                </a:lnTo>
                <a:lnTo>
                  <a:pt x="1878" y="3782"/>
                </a:lnTo>
                <a:lnTo>
                  <a:pt x="1868" y="3788"/>
                </a:lnTo>
                <a:lnTo>
                  <a:pt x="1858" y="3792"/>
                </a:lnTo>
                <a:lnTo>
                  <a:pt x="1846" y="3796"/>
                </a:lnTo>
                <a:lnTo>
                  <a:pt x="1834" y="3796"/>
                </a:lnTo>
                <a:lnTo>
                  <a:pt x="1834" y="3796"/>
                </a:lnTo>
                <a:lnTo>
                  <a:pt x="444" y="3796"/>
                </a:lnTo>
                <a:lnTo>
                  <a:pt x="444" y="3796"/>
                </a:lnTo>
                <a:lnTo>
                  <a:pt x="432" y="3796"/>
                </a:lnTo>
                <a:lnTo>
                  <a:pt x="422" y="3792"/>
                </a:lnTo>
                <a:lnTo>
                  <a:pt x="414" y="3784"/>
                </a:lnTo>
                <a:lnTo>
                  <a:pt x="408" y="3774"/>
                </a:lnTo>
                <a:lnTo>
                  <a:pt x="408" y="3774"/>
                </a:lnTo>
                <a:lnTo>
                  <a:pt x="380" y="3714"/>
                </a:lnTo>
                <a:lnTo>
                  <a:pt x="354" y="3652"/>
                </a:lnTo>
                <a:lnTo>
                  <a:pt x="306" y="3528"/>
                </a:lnTo>
                <a:lnTo>
                  <a:pt x="306" y="3528"/>
                </a:lnTo>
                <a:lnTo>
                  <a:pt x="258" y="3396"/>
                </a:lnTo>
                <a:lnTo>
                  <a:pt x="214" y="3260"/>
                </a:lnTo>
                <a:lnTo>
                  <a:pt x="174" y="3124"/>
                </a:lnTo>
                <a:lnTo>
                  <a:pt x="140" y="2988"/>
                </a:lnTo>
                <a:lnTo>
                  <a:pt x="140" y="2988"/>
                </a:lnTo>
                <a:lnTo>
                  <a:pt x="112" y="2860"/>
                </a:lnTo>
                <a:lnTo>
                  <a:pt x="86" y="2734"/>
                </a:lnTo>
                <a:lnTo>
                  <a:pt x="64" y="2606"/>
                </a:lnTo>
                <a:lnTo>
                  <a:pt x="44" y="2478"/>
                </a:lnTo>
                <a:lnTo>
                  <a:pt x="44" y="2478"/>
                </a:lnTo>
                <a:lnTo>
                  <a:pt x="24" y="2316"/>
                </a:lnTo>
                <a:lnTo>
                  <a:pt x="14" y="2236"/>
                </a:lnTo>
                <a:lnTo>
                  <a:pt x="8" y="2154"/>
                </a:lnTo>
                <a:lnTo>
                  <a:pt x="8" y="2154"/>
                </a:lnTo>
                <a:lnTo>
                  <a:pt x="6" y="2086"/>
                </a:lnTo>
                <a:lnTo>
                  <a:pt x="4" y="2020"/>
                </a:lnTo>
                <a:lnTo>
                  <a:pt x="4" y="2020"/>
                </a:lnTo>
                <a:lnTo>
                  <a:pt x="2" y="1972"/>
                </a:lnTo>
                <a:lnTo>
                  <a:pt x="2" y="1948"/>
                </a:lnTo>
                <a:lnTo>
                  <a:pt x="0" y="1924"/>
                </a:lnTo>
                <a:lnTo>
                  <a:pt x="0" y="192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4195" y="2191647"/>
            <a:ext cx="4021613" cy="31602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4838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0" y="0"/>
            <a:ext cx="4415526" cy="3176270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3633451" cy="23077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31351" y="3420284"/>
            <a:ext cx="4286594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81371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rgbClr val="0070AD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81372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81371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rgbClr val="0070AD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81372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981371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rgbClr val="0070AD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81372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713875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13875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713875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66656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11624" y="0"/>
            <a:ext cx="9479298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Cliquez sur l'icône pour ajouter une image</a:t>
            </a:r>
            <a:endParaRPr lang="pt-PT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097E2B3C-7165-47CD-8F90-29BD547B5A2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8178684" cy="8469560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5 h 1514"/>
              <a:gd name="T4" fmla="*/ 763 w 1637"/>
              <a:gd name="T5" fmla="*/ 1047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5"/>
                </a:cubicBezTo>
                <a:cubicBezTo>
                  <a:pt x="840" y="663"/>
                  <a:pt x="594" y="755"/>
                  <a:pt x="763" y="1047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708" y="662617"/>
            <a:ext cx="5419268" cy="19022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7604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2840506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1 (presentation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reeform 13">
            <a:extLst>
              <a:ext uri="{FF2B5EF4-FFF2-40B4-BE49-F238E27FC236}">
                <a16:creationId xmlns:a16="http://schemas.microsoft.com/office/drawing/2014/main" id="{25056D0A-F6A8-442B-8FEF-B02418FD5A83}"/>
              </a:ext>
            </a:extLst>
          </p:cNvPr>
          <p:cNvSpPr>
            <a:spLocks noChangeAspect="1"/>
          </p:cNvSpPr>
          <p:nvPr userDrawn="1"/>
        </p:nvSpPr>
        <p:spPr bwMode="auto">
          <a:xfrm rot="16200000" flipH="1" flipV="1">
            <a:off x="7479358" y="2150328"/>
            <a:ext cx="6867941" cy="2557343"/>
          </a:xfrm>
          <a:custGeom>
            <a:avLst/>
            <a:gdLst>
              <a:gd name="T0" fmla="*/ 0 w 1222"/>
              <a:gd name="T1" fmla="*/ 0 h 932"/>
              <a:gd name="T2" fmla="*/ 0 w 1222"/>
              <a:gd name="T3" fmla="*/ 567 h 932"/>
              <a:gd name="T4" fmla="*/ 425 w 1222"/>
              <a:gd name="T5" fmla="*/ 929 h 932"/>
              <a:gd name="T6" fmla="*/ 804 w 1222"/>
              <a:gd name="T7" fmla="*/ 575 h 932"/>
              <a:gd name="T8" fmla="*/ 1222 w 1222"/>
              <a:gd name="T9" fmla="*/ 700 h 932"/>
              <a:gd name="T10" fmla="*/ 1222 w 1222"/>
              <a:gd name="T11" fmla="*/ 0 h 932"/>
              <a:gd name="T12" fmla="*/ 0 w 1222"/>
              <a:gd name="T13" fmla="*/ 0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2" h="932">
                <a:moveTo>
                  <a:pt x="0" y="0"/>
                </a:moveTo>
                <a:cubicBezTo>
                  <a:pt x="0" y="567"/>
                  <a:pt x="0" y="567"/>
                  <a:pt x="0" y="567"/>
                </a:cubicBezTo>
                <a:cubicBezTo>
                  <a:pt x="0" y="567"/>
                  <a:pt x="111" y="924"/>
                  <a:pt x="425" y="929"/>
                </a:cubicBezTo>
                <a:cubicBezTo>
                  <a:pt x="610" y="932"/>
                  <a:pt x="681" y="819"/>
                  <a:pt x="804" y="575"/>
                </a:cubicBezTo>
                <a:cubicBezTo>
                  <a:pt x="953" y="597"/>
                  <a:pt x="1096" y="638"/>
                  <a:pt x="1222" y="700"/>
                </a:cubicBezTo>
                <a:cubicBezTo>
                  <a:pt x="1222" y="0"/>
                  <a:pt x="1222" y="0"/>
                  <a:pt x="12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59" name="Titre 1">
            <a:extLst>
              <a:ext uri="{FF2B5EF4-FFF2-40B4-BE49-F238E27FC236}">
                <a16:creationId xmlns:a16="http://schemas.microsoft.com/office/drawing/2014/main" id="{FA98AEB8-061D-41B1-8B3D-F8B62456D8D9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84598" y="978131"/>
            <a:ext cx="8026069" cy="275181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6133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260" name="Sous-titre 2">
            <a:extLst>
              <a:ext uri="{FF2B5EF4-FFF2-40B4-BE49-F238E27FC236}">
                <a16:creationId xmlns:a16="http://schemas.microsoft.com/office/drawing/2014/main" id="{56C34801-49BF-47C5-9121-10AB164315A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584597" y="3888939"/>
            <a:ext cx="6988463" cy="17526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r-FR" dirty="0"/>
          </a:p>
        </p:txBody>
      </p:sp>
      <p:grpSp>
        <p:nvGrpSpPr>
          <p:cNvPr id="258" name="Groupe 257">
            <a:extLst>
              <a:ext uri="{FF2B5EF4-FFF2-40B4-BE49-F238E27FC236}">
                <a16:creationId xmlns:a16="http://schemas.microsoft.com/office/drawing/2014/main" id="{75BB07C4-C16B-43EA-BE3C-52AE5AB6EDEA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264" name="Freeform 13">
              <a:extLst>
                <a:ext uri="{FF2B5EF4-FFF2-40B4-BE49-F238E27FC236}">
                  <a16:creationId xmlns:a16="http://schemas.microsoft.com/office/drawing/2014/main" id="{A9780485-C4BF-4ECA-8A72-83A10A3277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Freeform 14">
              <a:extLst>
                <a:ext uri="{FF2B5EF4-FFF2-40B4-BE49-F238E27FC236}">
                  <a16:creationId xmlns:a16="http://schemas.microsoft.com/office/drawing/2014/main" id="{84801B76-5710-4A84-B7A8-D575F34FB8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39738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Freeform 6"/>
          <p:cNvSpPr>
            <a:spLocks/>
          </p:cNvSpPr>
          <p:nvPr userDrawn="1"/>
        </p:nvSpPr>
        <p:spPr bwMode="auto">
          <a:xfrm>
            <a:off x="4901351" y="831584"/>
            <a:ext cx="7289800" cy="6026150"/>
          </a:xfrm>
          <a:custGeom>
            <a:avLst/>
            <a:gdLst/>
            <a:ahLst/>
            <a:cxnLst>
              <a:cxn ang="0">
                <a:pos x="0" y="1904"/>
              </a:cxn>
              <a:cxn ang="0">
                <a:pos x="8" y="1894"/>
              </a:cxn>
              <a:cxn ang="0">
                <a:pos x="20" y="1886"/>
              </a:cxn>
              <a:cxn ang="0">
                <a:pos x="146" y="1832"/>
              </a:cxn>
              <a:cxn ang="0">
                <a:pos x="344" y="1720"/>
              </a:cxn>
              <a:cxn ang="0">
                <a:pos x="484" y="1628"/>
              </a:cxn>
              <a:cxn ang="0">
                <a:pos x="754" y="1430"/>
              </a:cxn>
              <a:cxn ang="0">
                <a:pos x="1094" y="1162"/>
              </a:cxn>
              <a:cxn ang="0">
                <a:pos x="1418" y="906"/>
              </a:cxn>
              <a:cxn ang="0">
                <a:pos x="1766" y="648"/>
              </a:cxn>
              <a:cxn ang="0">
                <a:pos x="2006" y="486"/>
              </a:cxn>
              <a:cxn ang="0">
                <a:pos x="2254" y="338"/>
              </a:cxn>
              <a:cxn ang="0">
                <a:pos x="2390" y="268"/>
              </a:cxn>
              <a:cxn ang="0">
                <a:pos x="2598" y="172"/>
              </a:cxn>
              <a:cxn ang="0">
                <a:pos x="2816" y="92"/>
              </a:cxn>
              <a:cxn ang="0">
                <a:pos x="2996" y="42"/>
              </a:cxn>
              <a:cxn ang="0">
                <a:pos x="3134" y="16"/>
              </a:cxn>
              <a:cxn ang="0">
                <a:pos x="3220" y="6"/>
              </a:cxn>
              <a:cxn ang="0">
                <a:pos x="3336" y="2"/>
              </a:cxn>
              <a:cxn ang="0">
                <a:pos x="3390" y="0"/>
              </a:cxn>
              <a:cxn ang="0">
                <a:pos x="3522" y="0"/>
              </a:cxn>
              <a:cxn ang="0">
                <a:pos x="3590" y="4"/>
              </a:cxn>
              <a:cxn ang="0">
                <a:pos x="3688" y="8"/>
              </a:cxn>
              <a:cxn ang="0">
                <a:pos x="3832" y="34"/>
              </a:cxn>
              <a:cxn ang="0">
                <a:pos x="3974" y="72"/>
              </a:cxn>
              <a:cxn ang="0">
                <a:pos x="4160" y="140"/>
              </a:cxn>
              <a:cxn ang="0">
                <a:pos x="4336" y="228"/>
              </a:cxn>
              <a:cxn ang="0">
                <a:pos x="4448" y="300"/>
              </a:cxn>
              <a:cxn ang="0">
                <a:pos x="4568" y="390"/>
              </a:cxn>
              <a:cxn ang="0">
                <a:pos x="4588" y="414"/>
              </a:cxn>
              <a:cxn ang="0">
                <a:pos x="4592" y="2788"/>
              </a:cxn>
              <a:cxn ang="0">
                <a:pos x="4582" y="2808"/>
              </a:cxn>
              <a:cxn ang="0">
                <a:pos x="4514" y="2862"/>
              </a:cxn>
              <a:cxn ang="0">
                <a:pos x="4354" y="2970"/>
              </a:cxn>
              <a:cxn ang="0">
                <a:pos x="4186" y="3062"/>
              </a:cxn>
              <a:cxn ang="0">
                <a:pos x="4054" y="3122"/>
              </a:cxn>
              <a:cxn ang="0">
                <a:pos x="3828" y="3206"/>
              </a:cxn>
              <a:cxn ang="0">
                <a:pos x="3598" y="3276"/>
              </a:cxn>
              <a:cxn ang="0">
                <a:pos x="3370" y="3334"/>
              </a:cxn>
              <a:cxn ang="0">
                <a:pos x="2920" y="3432"/>
              </a:cxn>
              <a:cxn ang="0">
                <a:pos x="2498" y="3528"/>
              </a:cxn>
              <a:cxn ang="0">
                <a:pos x="2360" y="3566"/>
              </a:cxn>
              <a:cxn ang="0">
                <a:pos x="2144" y="3642"/>
              </a:cxn>
              <a:cxn ang="0">
                <a:pos x="1988" y="3716"/>
              </a:cxn>
              <a:cxn ang="0">
                <a:pos x="1878" y="3782"/>
              </a:cxn>
              <a:cxn ang="0">
                <a:pos x="1858" y="3792"/>
              </a:cxn>
              <a:cxn ang="0">
                <a:pos x="1834" y="3796"/>
              </a:cxn>
              <a:cxn ang="0">
                <a:pos x="432" y="3796"/>
              </a:cxn>
              <a:cxn ang="0">
                <a:pos x="408" y="3774"/>
              </a:cxn>
              <a:cxn ang="0">
                <a:pos x="354" y="3652"/>
              </a:cxn>
              <a:cxn ang="0">
                <a:pos x="258" y="3396"/>
              </a:cxn>
              <a:cxn ang="0">
                <a:pos x="140" y="2988"/>
              </a:cxn>
              <a:cxn ang="0">
                <a:pos x="86" y="2734"/>
              </a:cxn>
              <a:cxn ang="0">
                <a:pos x="44" y="2478"/>
              </a:cxn>
              <a:cxn ang="0">
                <a:pos x="8" y="2154"/>
              </a:cxn>
              <a:cxn ang="0">
                <a:pos x="4" y="2020"/>
              </a:cxn>
              <a:cxn ang="0">
                <a:pos x="2" y="1948"/>
              </a:cxn>
            </a:cxnLst>
            <a:rect l="0" t="0" r="r" b="b"/>
            <a:pathLst>
              <a:path w="4592" h="3796">
                <a:moveTo>
                  <a:pt x="0" y="1924"/>
                </a:moveTo>
                <a:lnTo>
                  <a:pt x="0" y="1924"/>
                </a:lnTo>
                <a:lnTo>
                  <a:pt x="0" y="1904"/>
                </a:lnTo>
                <a:lnTo>
                  <a:pt x="0" y="1904"/>
                </a:lnTo>
                <a:lnTo>
                  <a:pt x="4" y="1898"/>
                </a:lnTo>
                <a:lnTo>
                  <a:pt x="8" y="1894"/>
                </a:lnTo>
                <a:lnTo>
                  <a:pt x="14" y="1890"/>
                </a:lnTo>
                <a:lnTo>
                  <a:pt x="20" y="1886"/>
                </a:lnTo>
                <a:lnTo>
                  <a:pt x="20" y="1886"/>
                </a:lnTo>
                <a:lnTo>
                  <a:pt x="62" y="1870"/>
                </a:lnTo>
                <a:lnTo>
                  <a:pt x="104" y="1850"/>
                </a:lnTo>
                <a:lnTo>
                  <a:pt x="146" y="1832"/>
                </a:lnTo>
                <a:lnTo>
                  <a:pt x="186" y="1810"/>
                </a:lnTo>
                <a:lnTo>
                  <a:pt x="266" y="1766"/>
                </a:lnTo>
                <a:lnTo>
                  <a:pt x="344" y="1720"/>
                </a:lnTo>
                <a:lnTo>
                  <a:pt x="344" y="1720"/>
                </a:lnTo>
                <a:lnTo>
                  <a:pt x="414" y="1674"/>
                </a:lnTo>
                <a:lnTo>
                  <a:pt x="484" y="1628"/>
                </a:lnTo>
                <a:lnTo>
                  <a:pt x="552" y="1580"/>
                </a:lnTo>
                <a:lnTo>
                  <a:pt x="620" y="1530"/>
                </a:lnTo>
                <a:lnTo>
                  <a:pt x="754" y="1430"/>
                </a:lnTo>
                <a:lnTo>
                  <a:pt x="886" y="1328"/>
                </a:lnTo>
                <a:lnTo>
                  <a:pt x="886" y="1328"/>
                </a:lnTo>
                <a:lnTo>
                  <a:pt x="1094" y="1162"/>
                </a:lnTo>
                <a:lnTo>
                  <a:pt x="1304" y="996"/>
                </a:lnTo>
                <a:lnTo>
                  <a:pt x="1304" y="996"/>
                </a:lnTo>
                <a:lnTo>
                  <a:pt x="1418" y="906"/>
                </a:lnTo>
                <a:lnTo>
                  <a:pt x="1532" y="818"/>
                </a:lnTo>
                <a:lnTo>
                  <a:pt x="1648" y="732"/>
                </a:lnTo>
                <a:lnTo>
                  <a:pt x="1766" y="648"/>
                </a:lnTo>
                <a:lnTo>
                  <a:pt x="1766" y="648"/>
                </a:lnTo>
                <a:lnTo>
                  <a:pt x="1886" y="566"/>
                </a:lnTo>
                <a:lnTo>
                  <a:pt x="2006" y="486"/>
                </a:lnTo>
                <a:lnTo>
                  <a:pt x="2128" y="410"/>
                </a:lnTo>
                <a:lnTo>
                  <a:pt x="2190" y="374"/>
                </a:lnTo>
                <a:lnTo>
                  <a:pt x="2254" y="338"/>
                </a:lnTo>
                <a:lnTo>
                  <a:pt x="2254" y="338"/>
                </a:lnTo>
                <a:lnTo>
                  <a:pt x="2322" y="302"/>
                </a:lnTo>
                <a:lnTo>
                  <a:pt x="2390" y="268"/>
                </a:lnTo>
                <a:lnTo>
                  <a:pt x="2458" y="234"/>
                </a:lnTo>
                <a:lnTo>
                  <a:pt x="2528" y="202"/>
                </a:lnTo>
                <a:lnTo>
                  <a:pt x="2598" y="172"/>
                </a:lnTo>
                <a:lnTo>
                  <a:pt x="2670" y="142"/>
                </a:lnTo>
                <a:lnTo>
                  <a:pt x="2742" y="116"/>
                </a:lnTo>
                <a:lnTo>
                  <a:pt x="2816" y="92"/>
                </a:lnTo>
                <a:lnTo>
                  <a:pt x="2816" y="92"/>
                </a:lnTo>
                <a:lnTo>
                  <a:pt x="2906" y="64"/>
                </a:lnTo>
                <a:lnTo>
                  <a:pt x="2996" y="42"/>
                </a:lnTo>
                <a:lnTo>
                  <a:pt x="3042" y="32"/>
                </a:lnTo>
                <a:lnTo>
                  <a:pt x="3088" y="22"/>
                </a:lnTo>
                <a:lnTo>
                  <a:pt x="3134" y="16"/>
                </a:lnTo>
                <a:lnTo>
                  <a:pt x="3182" y="10"/>
                </a:lnTo>
                <a:lnTo>
                  <a:pt x="3182" y="10"/>
                </a:lnTo>
                <a:lnTo>
                  <a:pt x="3220" y="6"/>
                </a:lnTo>
                <a:lnTo>
                  <a:pt x="3258" y="4"/>
                </a:lnTo>
                <a:lnTo>
                  <a:pt x="3336" y="2"/>
                </a:lnTo>
                <a:lnTo>
                  <a:pt x="3336" y="2"/>
                </a:lnTo>
                <a:lnTo>
                  <a:pt x="3364" y="2"/>
                </a:lnTo>
                <a:lnTo>
                  <a:pt x="3378" y="2"/>
                </a:lnTo>
                <a:lnTo>
                  <a:pt x="3390" y="0"/>
                </a:lnTo>
                <a:lnTo>
                  <a:pt x="3390" y="0"/>
                </a:lnTo>
                <a:lnTo>
                  <a:pt x="3522" y="0"/>
                </a:lnTo>
                <a:lnTo>
                  <a:pt x="3522" y="0"/>
                </a:lnTo>
                <a:lnTo>
                  <a:pt x="3538" y="2"/>
                </a:lnTo>
                <a:lnTo>
                  <a:pt x="3556" y="4"/>
                </a:lnTo>
                <a:lnTo>
                  <a:pt x="3590" y="4"/>
                </a:lnTo>
                <a:lnTo>
                  <a:pt x="3590" y="4"/>
                </a:lnTo>
                <a:lnTo>
                  <a:pt x="3640" y="4"/>
                </a:lnTo>
                <a:lnTo>
                  <a:pt x="3688" y="8"/>
                </a:lnTo>
                <a:lnTo>
                  <a:pt x="3736" y="16"/>
                </a:lnTo>
                <a:lnTo>
                  <a:pt x="3784" y="24"/>
                </a:lnTo>
                <a:lnTo>
                  <a:pt x="3832" y="34"/>
                </a:lnTo>
                <a:lnTo>
                  <a:pt x="3880" y="46"/>
                </a:lnTo>
                <a:lnTo>
                  <a:pt x="3974" y="72"/>
                </a:lnTo>
                <a:lnTo>
                  <a:pt x="3974" y="72"/>
                </a:lnTo>
                <a:lnTo>
                  <a:pt x="4038" y="92"/>
                </a:lnTo>
                <a:lnTo>
                  <a:pt x="4100" y="114"/>
                </a:lnTo>
                <a:lnTo>
                  <a:pt x="4160" y="140"/>
                </a:lnTo>
                <a:lnTo>
                  <a:pt x="4220" y="168"/>
                </a:lnTo>
                <a:lnTo>
                  <a:pt x="4278" y="196"/>
                </a:lnTo>
                <a:lnTo>
                  <a:pt x="4336" y="228"/>
                </a:lnTo>
                <a:lnTo>
                  <a:pt x="4392" y="264"/>
                </a:lnTo>
                <a:lnTo>
                  <a:pt x="4448" y="300"/>
                </a:lnTo>
                <a:lnTo>
                  <a:pt x="4448" y="300"/>
                </a:lnTo>
                <a:lnTo>
                  <a:pt x="4508" y="344"/>
                </a:lnTo>
                <a:lnTo>
                  <a:pt x="4568" y="390"/>
                </a:lnTo>
                <a:lnTo>
                  <a:pt x="4568" y="390"/>
                </a:lnTo>
                <a:lnTo>
                  <a:pt x="4576" y="396"/>
                </a:lnTo>
                <a:lnTo>
                  <a:pt x="4582" y="404"/>
                </a:lnTo>
                <a:lnTo>
                  <a:pt x="4588" y="414"/>
                </a:lnTo>
                <a:lnTo>
                  <a:pt x="4592" y="422"/>
                </a:lnTo>
                <a:lnTo>
                  <a:pt x="4592" y="422"/>
                </a:lnTo>
                <a:lnTo>
                  <a:pt x="4592" y="2788"/>
                </a:lnTo>
                <a:lnTo>
                  <a:pt x="4592" y="2788"/>
                </a:lnTo>
                <a:lnTo>
                  <a:pt x="4588" y="2798"/>
                </a:lnTo>
                <a:lnTo>
                  <a:pt x="4582" y="2808"/>
                </a:lnTo>
                <a:lnTo>
                  <a:pt x="4564" y="2824"/>
                </a:lnTo>
                <a:lnTo>
                  <a:pt x="4564" y="2824"/>
                </a:lnTo>
                <a:lnTo>
                  <a:pt x="4514" y="2862"/>
                </a:lnTo>
                <a:lnTo>
                  <a:pt x="4462" y="2900"/>
                </a:lnTo>
                <a:lnTo>
                  <a:pt x="4408" y="2936"/>
                </a:lnTo>
                <a:lnTo>
                  <a:pt x="4354" y="2970"/>
                </a:lnTo>
                <a:lnTo>
                  <a:pt x="4300" y="3002"/>
                </a:lnTo>
                <a:lnTo>
                  <a:pt x="4244" y="3032"/>
                </a:lnTo>
                <a:lnTo>
                  <a:pt x="4186" y="3062"/>
                </a:lnTo>
                <a:lnTo>
                  <a:pt x="4128" y="3090"/>
                </a:lnTo>
                <a:lnTo>
                  <a:pt x="4128" y="3090"/>
                </a:lnTo>
                <a:lnTo>
                  <a:pt x="4054" y="3122"/>
                </a:lnTo>
                <a:lnTo>
                  <a:pt x="3980" y="3152"/>
                </a:lnTo>
                <a:lnTo>
                  <a:pt x="3904" y="3180"/>
                </a:lnTo>
                <a:lnTo>
                  <a:pt x="3828" y="3206"/>
                </a:lnTo>
                <a:lnTo>
                  <a:pt x="3752" y="3232"/>
                </a:lnTo>
                <a:lnTo>
                  <a:pt x="3676" y="3254"/>
                </a:lnTo>
                <a:lnTo>
                  <a:pt x="3598" y="3276"/>
                </a:lnTo>
                <a:lnTo>
                  <a:pt x="3520" y="3296"/>
                </a:lnTo>
                <a:lnTo>
                  <a:pt x="3520" y="3296"/>
                </a:lnTo>
                <a:lnTo>
                  <a:pt x="3370" y="3334"/>
                </a:lnTo>
                <a:lnTo>
                  <a:pt x="3220" y="3368"/>
                </a:lnTo>
                <a:lnTo>
                  <a:pt x="2920" y="3432"/>
                </a:lnTo>
                <a:lnTo>
                  <a:pt x="2920" y="3432"/>
                </a:lnTo>
                <a:lnTo>
                  <a:pt x="2778" y="3462"/>
                </a:lnTo>
                <a:lnTo>
                  <a:pt x="2638" y="3492"/>
                </a:lnTo>
                <a:lnTo>
                  <a:pt x="2498" y="3528"/>
                </a:lnTo>
                <a:lnTo>
                  <a:pt x="2430" y="3546"/>
                </a:lnTo>
                <a:lnTo>
                  <a:pt x="2360" y="3566"/>
                </a:lnTo>
                <a:lnTo>
                  <a:pt x="2360" y="3566"/>
                </a:lnTo>
                <a:lnTo>
                  <a:pt x="2250" y="3602"/>
                </a:lnTo>
                <a:lnTo>
                  <a:pt x="2196" y="3622"/>
                </a:lnTo>
                <a:lnTo>
                  <a:pt x="2144" y="3642"/>
                </a:lnTo>
                <a:lnTo>
                  <a:pt x="2092" y="3666"/>
                </a:lnTo>
                <a:lnTo>
                  <a:pt x="2040" y="3690"/>
                </a:lnTo>
                <a:lnTo>
                  <a:pt x="1988" y="3716"/>
                </a:lnTo>
                <a:lnTo>
                  <a:pt x="1938" y="3744"/>
                </a:lnTo>
                <a:lnTo>
                  <a:pt x="1938" y="3744"/>
                </a:lnTo>
                <a:lnTo>
                  <a:pt x="1878" y="3782"/>
                </a:lnTo>
                <a:lnTo>
                  <a:pt x="1878" y="3782"/>
                </a:lnTo>
                <a:lnTo>
                  <a:pt x="1868" y="3788"/>
                </a:lnTo>
                <a:lnTo>
                  <a:pt x="1858" y="3792"/>
                </a:lnTo>
                <a:lnTo>
                  <a:pt x="1846" y="3796"/>
                </a:lnTo>
                <a:lnTo>
                  <a:pt x="1834" y="3796"/>
                </a:lnTo>
                <a:lnTo>
                  <a:pt x="1834" y="3796"/>
                </a:lnTo>
                <a:lnTo>
                  <a:pt x="444" y="3796"/>
                </a:lnTo>
                <a:lnTo>
                  <a:pt x="444" y="3796"/>
                </a:lnTo>
                <a:lnTo>
                  <a:pt x="432" y="3796"/>
                </a:lnTo>
                <a:lnTo>
                  <a:pt x="422" y="3792"/>
                </a:lnTo>
                <a:lnTo>
                  <a:pt x="414" y="3784"/>
                </a:lnTo>
                <a:lnTo>
                  <a:pt x="408" y="3774"/>
                </a:lnTo>
                <a:lnTo>
                  <a:pt x="408" y="3774"/>
                </a:lnTo>
                <a:lnTo>
                  <a:pt x="380" y="3714"/>
                </a:lnTo>
                <a:lnTo>
                  <a:pt x="354" y="3652"/>
                </a:lnTo>
                <a:lnTo>
                  <a:pt x="306" y="3528"/>
                </a:lnTo>
                <a:lnTo>
                  <a:pt x="306" y="3528"/>
                </a:lnTo>
                <a:lnTo>
                  <a:pt x="258" y="3396"/>
                </a:lnTo>
                <a:lnTo>
                  <a:pt x="214" y="3260"/>
                </a:lnTo>
                <a:lnTo>
                  <a:pt x="174" y="3124"/>
                </a:lnTo>
                <a:lnTo>
                  <a:pt x="140" y="2988"/>
                </a:lnTo>
                <a:lnTo>
                  <a:pt x="140" y="2988"/>
                </a:lnTo>
                <a:lnTo>
                  <a:pt x="112" y="2860"/>
                </a:lnTo>
                <a:lnTo>
                  <a:pt x="86" y="2734"/>
                </a:lnTo>
                <a:lnTo>
                  <a:pt x="64" y="2606"/>
                </a:lnTo>
                <a:lnTo>
                  <a:pt x="44" y="2478"/>
                </a:lnTo>
                <a:lnTo>
                  <a:pt x="44" y="2478"/>
                </a:lnTo>
                <a:lnTo>
                  <a:pt x="24" y="2316"/>
                </a:lnTo>
                <a:lnTo>
                  <a:pt x="14" y="2236"/>
                </a:lnTo>
                <a:lnTo>
                  <a:pt x="8" y="2154"/>
                </a:lnTo>
                <a:lnTo>
                  <a:pt x="8" y="2154"/>
                </a:lnTo>
                <a:lnTo>
                  <a:pt x="6" y="2086"/>
                </a:lnTo>
                <a:lnTo>
                  <a:pt x="4" y="2020"/>
                </a:lnTo>
                <a:lnTo>
                  <a:pt x="4" y="2020"/>
                </a:lnTo>
                <a:lnTo>
                  <a:pt x="2" y="1972"/>
                </a:lnTo>
                <a:lnTo>
                  <a:pt x="2" y="1948"/>
                </a:lnTo>
                <a:lnTo>
                  <a:pt x="0" y="1924"/>
                </a:lnTo>
                <a:lnTo>
                  <a:pt x="0" y="1924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4195" y="2191647"/>
            <a:ext cx="4021613" cy="31602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9149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/>
        </p:nvGrpSpPr>
        <p:grpSpPr>
          <a:xfrm>
            <a:off x="0" y="-55534"/>
            <a:ext cx="13296800" cy="5428750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7668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43418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462EBA-7EE8-40CC-BC93-E402200D83C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2064" y="5157192"/>
            <a:ext cx="6120000" cy="831860"/>
          </a:xfrm>
          <a:prstGeom prst="rect">
            <a:avLst/>
          </a:prstGeom>
        </p:spPr>
      </p:pic>
      <p:pic>
        <p:nvPicPr>
          <p:cNvPr id="17" name="Image 16" descr="Une image contenant signe, photo, orange, gens&#10;&#10;Description générée automatiquement">
            <a:extLst>
              <a:ext uri="{FF2B5EF4-FFF2-40B4-BE49-F238E27FC236}">
                <a16:creationId xmlns:a16="http://schemas.microsoft.com/office/drawing/2014/main" id="{56D554DB-F242-4AA8-AD5D-B889B85EADC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996" y="5282367"/>
            <a:ext cx="1110199" cy="1110199"/>
          </a:xfrm>
          <a:prstGeom prst="rect">
            <a:avLst/>
          </a:prstGeom>
        </p:spPr>
      </p:pic>
      <p:sp>
        <p:nvSpPr>
          <p:cNvPr id="18" name="Zone de texte 244">
            <a:extLst>
              <a:ext uri="{FF2B5EF4-FFF2-40B4-BE49-F238E27FC236}">
                <a16:creationId xmlns:a16="http://schemas.microsoft.com/office/drawing/2014/main" id="{5629DF32-B64E-4A1F-8529-67CD77B99D03}"/>
              </a:ext>
            </a:extLst>
          </p:cNvPr>
          <p:cNvSpPr txBox="1"/>
          <p:nvPr/>
        </p:nvSpPr>
        <p:spPr>
          <a:xfrm>
            <a:off x="10560496" y="6434367"/>
            <a:ext cx="1479198" cy="307001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500" b="1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Capgemini Restricted </a:t>
            </a:r>
            <a:r>
              <a:rPr lang="en-GB" sz="500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Internal Capgemini Information that is intended for a restricted set of employee.</a:t>
            </a:r>
          </a:p>
        </p:txBody>
      </p:sp>
    </p:spTree>
    <p:extLst>
      <p:ext uri="{BB962C8B-B14F-4D97-AF65-F5344CB8AC3E}">
        <p14:creationId xmlns:p14="http://schemas.microsoft.com/office/powerpoint/2010/main" val="1865917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/>
        </p:nvGrpSpPr>
        <p:grpSpPr>
          <a:xfrm>
            <a:off x="0" y="-55534"/>
            <a:ext cx="13296800" cy="5428750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7668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43418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B462EBA-7EE8-40CC-BC93-E402200D83C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2064" y="5157192"/>
            <a:ext cx="6120000" cy="831860"/>
          </a:xfrm>
          <a:prstGeom prst="rect">
            <a:avLst/>
          </a:prstGeom>
        </p:spPr>
      </p:pic>
      <p:pic>
        <p:nvPicPr>
          <p:cNvPr id="17" name="Image 16" descr="Une image contenant signe, photo, orange, gens&#10;&#10;Description générée automatiquement">
            <a:extLst>
              <a:ext uri="{FF2B5EF4-FFF2-40B4-BE49-F238E27FC236}">
                <a16:creationId xmlns:a16="http://schemas.microsoft.com/office/drawing/2014/main" id="{56D554DB-F242-4AA8-AD5D-B889B85EADC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996" y="5271129"/>
            <a:ext cx="1110199" cy="1110199"/>
          </a:xfrm>
          <a:prstGeom prst="rect">
            <a:avLst/>
          </a:prstGeom>
        </p:spPr>
      </p:pic>
      <p:sp>
        <p:nvSpPr>
          <p:cNvPr id="11" name="Zone de texte 244">
            <a:extLst>
              <a:ext uri="{FF2B5EF4-FFF2-40B4-BE49-F238E27FC236}">
                <a16:creationId xmlns:a16="http://schemas.microsoft.com/office/drawing/2014/main" id="{705061FB-A287-4EE4-9E24-0C2A71B3D346}"/>
              </a:ext>
            </a:extLst>
          </p:cNvPr>
          <p:cNvSpPr txBox="1"/>
          <p:nvPr/>
        </p:nvSpPr>
        <p:spPr>
          <a:xfrm>
            <a:off x="10560496" y="6434367"/>
            <a:ext cx="1479198" cy="307001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500" b="1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Capgemini Restricted </a:t>
            </a:r>
            <a:r>
              <a:rPr lang="en-GB" sz="500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Internal Capgemini Information that is intended for a restricted set of employee.</a:t>
            </a:r>
          </a:p>
        </p:txBody>
      </p:sp>
    </p:spTree>
    <p:extLst>
      <p:ext uri="{BB962C8B-B14F-4D97-AF65-F5344CB8AC3E}">
        <p14:creationId xmlns:p14="http://schemas.microsoft.com/office/powerpoint/2010/main" val="2071807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A7F2DC0-BF36-48D5-AAB0-DE89725323C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384" y="724932"/>
            <a:ext cx="6120000" cy="831860"/>
          </a:xfrm>
          <a:prstGeom prst="rect">
            <a:avLst/>
          </a:prstGeom>
        </p:spPr>
      </p:pic>
      <p:pic>
        <p:nvPicPr>
          <p:cNvPr id="9" name="Image 8" descr="Une image contenant signe, photo, orange, gens&#10;&#10;Description générée automatiquement">
            <a:extLst>
              <a:ext uri="{FF2B5EF4-FFF2-40B4-BE49-F238E27FC236}">
                <a16:creationId xmlns:a16="http://schemas.microsoft.com/office/drawing/2014/main" id="{56D554DB-F242-4AA8-AD5D-B889B85EADC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996" y="169832"/>
            <a:ext cx="1110199" cy="1110199"/>
          </a:xfrm>
          <a:prstGeom prst="rect">
            <a:avLst/>
          </a:prstGeom>
        </p:spPr>
      </p:pic>
      <p:sp>
        <p:nvSpPr>
          <p:cNvPr id="10" name="Zone de texte 244">
            <a:extLst>
              <a:ext uri="{FF2B5EF4-FFF2-40B4-BE49-F238E27FC236}">
                <a16:creationId xmlns:a16="http://schemas.microsoft.com/office/drawing/2014/main" id="{5629DF32-B64E-4A1F-8529-67CD77B99D03}"/>
              </a:ext>
            </a:extLst>
          </p:cNvPr>
          <p:cNvSpPr txBox="1"/>
          <p:nvPr/>
        </p:nvSpPr>
        <p:spPr>
          <a:xfrm>
            <a:off x="10560496" y="1321832"/>
            <a:ext cx="1479198" cy="307001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500" b="1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Capgemini Restricted </a:t>
            </a:r>
            <a:r>
              <a:rPr lang="en-GB" sz="500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Internal Capgemini Information that is intended for a restricted set of employee.</a:t>
            </a:r>
          </a:p>
        </p:txBody>
      </p:sp>
    </p:spTree>
    <p:extLst>
      <p:ext uri="{BB962C8B-B14F-4D97-AF65-F5344CB8AC3E}">
        <p14:creationId xmlns:p14="http://schemas.microsoft.com/office/powerpoint/2010/main" val="3569616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257">
          <p15:clr>
            <a:srgbClr val="FBAE40"/>
          </p15:clr>
        </p15:guide>
        <p15:guide id="3" pos="3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A7F2DC0-BF36-48D5-AAB0-DE89725323C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384" y="724932"/>
            <a:ext cx="6120000" cy="831860"/>
          </a:xfrm>
          <a:prstGeom prst="rect">
            <a:avLst/>
          </a:prstGeom>
        </p:spPr>
      </p:pic>
      <p:pic>
        <p:nvPicPr>
          <p:cNvPr id="14" name="Image 13" descr="Une image contenant signe, photo, orange, gens&#10;&#10;Description générée automatiquement">
            <a:extLst>
              <a:ext uri="{FF2B5EF4-FFF2-40B4-BE49-F238E27FC236}">
                <a16:creationId xmlns:a16="http://schemas.microsoft.com/office/drawing/2014/main" id="{56D554DB-F242-4AA8-AD5D-B889B85EADC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996" y="161352"/>
            <a:ext cx="1110199" cy="1110199"/>
          </a:xfrm>
          <a:prstGeom prst="rect">
            <a:avLst/>
          </a:prstGeom>
        </p:spPr>
      </p:pic>
      <p:sp>
        <p:nvSpPr>
          <p:cNvPr id="9" name="Zone de texte 244">
            <a:extLst>
              <a:ext uri="{FF2B5EF4-FFF2-40B4-BE49-F238E27FC236}">
                <a16:creationId xmlns:a16="http://schemas.microsoft.com/office/drawing/2014/main" id="{164C230A-AF29-4085-816A-FD68B5369A51}"/>
              </a:ext>
            </a:extLst>
          </p:cNvPr>
          <p:cNvSpPr txBox="1"/>
          <p:nvPr/>
        </p:nvSpPr>
        <p:spPr>
          <a:xfrm>
            <a:off x="10560496" y="1340768"/>
            <a:ext cx="1479198" cy="307001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500" b="1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Capgemini Restricted </a:t>
            </a:r>
            <a:r>
              <a:rPr lang="en-GB" sz="500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Internal Capgemini Information that is intended for a restricted set of employee.</a:t>
            </a:r>
          </a:p>
        </p:txBody>
      </p:sp>
    </p:spTree>
    <p:extLst>
      <p:ext uri="{BB962C8B-B14F-4D97-AF65-F5344CB8AC3E}">
        <p14:creationId xmlns:p14="http://schemas.microsoft.com/office/powerpoint/2010/main" val="2385087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257">
          <p15:clr>
            <a:srgbClr val="FBAE40"/>
          </p15:clr>
        </p15:guide>
        <p15:guide id="3" pos="3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5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eform 9">
            <a:extLst>
              <a:ext uri="{FF2B5EF4-FFF2-40B4-BE49-F238E27FC236}">
                <a16:creationId xmlns:a16="http://schemas.microsoft.com/office/drawing/2014/main" id="{49E27DC5-0E94-4161-ADB3-F3B33A33AFED}"/>
              </a:ext>
            </a:extLst>
          </p:cNvPr>
          <p:cNvSpPr>
            <a:spLocks/>
          </p:cNvSpPr>
          <p:nvPr/>
        </p:nvSpPr>
        <p:spPr bwMode="auto">
          <a:xfrm rot="5400000" flipH="1">
            <a:off x="-760396" y="-2458091"/>
            <a:ext cx="9115703" cy="9516479"/>
          </a:xfrm>
          <a:custGeom>
            <a:avLst/>
            <a:gdLst>
              <a:gd name="T0" fmla="*/ 0 w 1413"/>
              <a:gd name="T1" fmla="*/ 1323 h 1473"/>
              <a:gd name="T2" fmla="*/ 1413 w 1413"/>
              <a:gd name="T3" fmla="*/ 1323 h 1473"/>
              <a:gd name="T4" fmla="*/ 1413 w 1413"/>
              <a:gd name="T5" fmla="*/ 807 h 1473"/>
              <a:gd name="T6" fmla="*/ 636 w 1413"/>
              <a:gd name="T7" fmla="*/ 1012 h 1473"/>
              <a:gd name="T8" fmla="*/ 438 w 1413"/>
              <a:gd name="T9" fmla="*/ 629 h 1473"/>
              <a:gd name="T10" fmla="*/ 449 w 1413"/>
              <a:gd name="T11" fmla="*/ 0 h 1473"/>
              <a:gd name="T12" fmla="*/ 0 w 1413"/>
              <a:gd name="T13" fmla="*/ 70 h 1473"/>
              <a:gd name="T14" fmla="*/ 0 w 1413"/>
              <a:gd name="T15" fmla="*/ 132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3" h="1473">
                <a:moveTo>
                  <a:pt x="0" y="1323"/>
                </a:moveTo>
                <a:cubicBezTo>
                  <a:pt x="1413" y="1323"/>
                  <a:pt x="1413" y="1323"/>
                  <a:pt x="1413" y="1323"/>
                </a:cubicBezTo>
                <a:cubicBezTo>
                  <a:pt x="1413" y="807"/>
                  <a:pt x="1413" y="807"/>
                  <a:pt x="1413" y="807"/>
                </a:cubicBezTo>
                <a:cubicBezTo>
                  <a:pt x="1413" y="807"/>
                  <a:pt x="1189" y="551"/>
                  <a:pt x="636" y="1012"/>
                </a:cubicBezTo>
                <a:cubicBezTo>
                  <a:pt x="84" y="1473"/>
                  <a:pt x="240" y="940"/>
                  <a:pt x="438" y="629"/>
                </a:cubicBezTo>
                <a:cubicBezTo>
                  <a:pt x="636" y="318"/>
                  <a:pt x="669" y="133"/>
                  <a:pt x="449" y="0"/>
                </a:cubicBezTo>
                <a:cubicBezTo>
                  <a:pt x="136" y="171"/>
                  <a:pt x="33" y="119"/>
                  <a:pt x="0" y="70"/>
                </a:cubicBezTo>
                <a:lnTo>
                  <a:pt x="0" y="13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st="38100" algn="tl" rotWithShape="0">
              <a:schemeClr val="tx1"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57F3EC6-6AB7-49CB-8BF2-B714521A094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9936" y="724932"/>
            <a:ext cx="6120000" cy="83186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591944" y="253648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1944" y="4365277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9" name="Image 8" descr="Une image contenant signe, photo, orange, gens&#10;&#10;Description générée automatiquement">
            <a:extLst>
              <a:ext uri="{FF2B5EF4-FFF2-40B4-BE49-F238E27FC236}">
                <a16:creationId xmlns:a16="http://schemas.microsoft.com/office/drawing/2014/main" id="{56D554DB-F242-4AA8-AD5D-B889B85EADC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996" y="5282367"/>
            <a:ext cx="1110199" cy="1110199"/>
          </a:xfrm>
          <a:prstGeom prst="rect">
            <a:avLst/>
          </a:prstGeom>
        </p:spPr>
      </p:pic>
      <p:sp>
        <p:nvSpPr>
          <p:cNvPr id="10" name="Zone de texte 244">
            <a:extLst>
              <a:ext uri="{FF2B5EF4-FFF2-40B4-BE49-F238E27FC236}">
                <a16:creationId xmlns:a16="http://schemas.microsoft.com/office/drawing/2014/main" id="{5629DF32-B64E-4A1F-8529-67CD77B99D03}"/>
              </a:ext>
            </a:extLst>
          </p:cNvPr>
          <p:cNvSpPr txBox="1"/>
          <p:nvPr/>
        </p:nvSpPr>
        <p:spPr>
          <a:xfrm>
            <a:off x="10560496" y="6434367"/>
            <a:ext cx="1479198" cy="307001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500" b="1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Capgemini Restricted </a:t>
            </a:r>
            <a:r>
              <a:rPr lang="en-GB" sz="500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Internal Capgemini Information that is intended for a restricted set of employee.</a:t>
            </a:r>
          </a:p>
        </p:txBody>
      </p:sp>
    </p:spTree>
    <p:extLst>
      <p:ext uri="{BB962C8B-B14F-4D97-AF65-F5344CB8AC3E}">
        <p14:creationId xmlns:p14="http://schemas.microsoft.com/office/powerpoint/2010/main" val="3705339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5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eform 9">
            <a:extLst>
              <a:ext uri="{FF2B5EF4-FFF2-40B4-BE49-F238E27FC236}">
                <a16:creationId xmlns:a16="http://schemas.microsoft.com/office/drawing/2014/main" id="{49E27DC5-0E94-4161-ADB3-F3B33A33AFED}"/>
              </a:ext>
            </a:extLst>
          </p:cNvPr>
          <p:cNvSpPr>
            <a:spLocks/>
          </p:cNvSpPr>
          <p:nvPr/>
        </p:nvSpPr>
        <p:spPr bwMode="auto">
          <a:xfrm rot="5400000" flipH="1">
            <a:off x="-760396" y="-2458091"/>
            <a:ext cx="9115703" cy="9516479"/>
          </a:xfrm>
          <a:custGeom>
            <a:avLst/>
            <a:gdLst>
              <a:gd name="T0" fmla="*/ 0 w 1413"/>
              <a:gd name="T1" fmla="*/ 1323 h 1473"/>
              <a:gd name="T2" fmla="*/ 1413 w 1413"/>
              <a:gd name="T3" fmla="*/ 1323 h 1473"/>
              <a:gd name="T4" fmla="*/ 1413 w 1413"/>
              <a:gd name="T5" fmla="*/ 807 h 1473"/>
              <a:gd name="T6" fmla="*/ 636 w 1413"/>
              <a:gd name="T7" fmla="*/ 1012 h 1473"/>
              <a:gd name="T8" fmla="*/ 438 w 1413"/>
              <a:gd name="T9" fmla="*/ 629 h 1473"/>
              <a:gd name="T10" fmla="*/ 449 w 1413"/>
              <a:gd name="T11" fmla="*/ 0 h 1473"/>
              <a:gd name="T12" fmla="*/ 0 w 1413"/>
              <a:gd name="T13" fmla="*/ 70 h 1473"/>
              <a:gd name="T14" fmla="*/ 0 w 1413"/>
              <a:gd name="T15" fmla="*/ 132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3" h="1473">
                <a:moveTo>
                  <a:pt x="0" y="1323"/>
                </a:moveTo>
                <a:cubicBezTo>
                  <a:pt x="1413" y="1323"/>
                  <a:pt x="1413" y="1323"/>
                  <a:pt x="1413" y="1323"/>
                </a:cubicBezTo>
                <a:cubicBezTo>
                  <a:pt x="1413" y="807"/>
                  <a:pt x="1413" y="807"/>
                  <a:pt x="1413" y="807"/>
                </a:cubicBezTo>
                <a:cubicBezTo>
                  <a:pt x="1413" y="807"/>
                  <a:pt x="1189" y="551"/>
                  <a:pt x="636" y="1012"/>
                </a:cubicBezTo>
                <a:cubicBezTo>
                  <a:pt x="84" y="1473"/>
                  <a:pt x="240" y="940"/>
                  <a:pt x="438" y="629"/>
                </a:cubicBezTo>
                <a:cubicBezTo>
                  <a:pt x="636" y="318"/>
                  <a:pt x="669" y="133"/>
                  <a:pt x="449" y="0"/>
                </a:cubicBezTo>
                <a:cubicBezTo>
                  <a:pt x="136" y="171"/>
                  <a:pt x="33" y="119"/>
                  <a:pt x="0" y="70"/>
                </a:cubicBezTo>
                <a:lnTo>
                  <a:pt x="0" y="13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76200" dist="38100" algn="tl" rotWithShape="0">
              <a:schemeClr val="tx1"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57F3EC6-6AB7-49CB-8BF2-B714521A094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9936" y="724932"/>
            <a:ext cx="6120000" cy="83186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591944" y="253648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1944" y="4365277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9" name="Image 8" descr="Une image contenant signe, photo, orange, gens&#10;&#10;Description générée automatiquement">
            <a:extLst>
              <a:ext uri="{FF2B5EF4-FFF2-40B4-BE49-F238E27FC236}">
                <a16:creationId xmlns:a16="http://schemas.microsoft.com/office/drawing/2014/main" id="{56D554DB-F242-4AA8-AD5D-B889B85EADC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996" y="5271129"/>
            <a:ext cx="1110199" cy="1110199"/>
          </a:xfrm>
          <a:prstGeom prst="rect">
            <a:avLst/>
          </a:prstGeom>
        </p:spPr>
      </p:pic>
      <p:sp>
        <p:nvSpPr>
          <p:cNvPr id="13" name="Zone de texte 244">
            <a:extLst>
              <a:ext uri="{FF2B5EF4-FFF2-40B4-BE49-F238E27FC236}">
                <a16:creationId xmlns:a16="http://schemas.microsoft.com/office/drawing/2014/main" id="{D967E83A-49FB-488F-902C-6151749DFBF1}"/>
              </a:ext>
            </a:extLst>
          </p:cNvPr>
          <p:cNvSpPr txBox="1"/>
          <p:nvPr/>
        </p:nvSpPr>
        <p:spPr>
          <a:xfrm>
            <a:off x="10560496" y="6434367"/>
            <a:ext cx="1479198" cy="307001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500" b="1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Capgemini Restricted </a:t>
            </a:r>
            <a:r>
              <a:rPr lang="en-GB" sz="500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Internal Capgemini Information that is intended for a restricted set of employee.</a:t>
            </a:r>
          </a:p>
        </p:txBody>
      </p:sp>
    </p:spTree>
    <p:extLst>
      <p:ext uri="{BB962C8B-B14F-4D97-AF65-F5344CB8AC3E}">
        <p14:creationId xmlns:p14="http://schemas.microsoft.com/office/powerpoint/2010/main" val="3671796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592B57-BCDC-46B2-904B-5A7FDEA22156}"/>
              </a:ext>
            </a:extLst>
          </p:cNvPr>
          <p:cNvGrpSpPr/>
          <p:nvPr/>
        </p:nvGrpSpPr>
        <p:grpSpPr>
          <a:xfrm rot="10800000">
            <a:off x="0" y="-583910"/>
            <a:ext cx="8184232" cy="7441910"/>
            <a:chOff x="3847179" y="1294078"/>
            <a:chExt cx="4118037" cy="3744526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F6855C7D-FB6F-4A0D-99F6-3523A5DB1407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1910F3B-3232-4E33-8A3C-C9ECA9724E1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2035" y="3502732"/>
            <a:ext cx="3558066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7310" y="5571206"/>
            <a:ext cx="3558066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 and date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B094B5A-7617-4918-B4B1-E58924F906A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9936" y="724932"/>
            <a:ext cx="6120000" cy="831860"/>
          </a:xfrm>
          <a:prstGeom prst="rect">
            <a:avLst/>
          </a:prstGeom>
        </p:spPr>
      </p:pic>
      <p:pic>
        <p:nvPicPr>
          <p:cNvPr id="11" name="Image 10" descr="Une image contenant signe, photo, orange, gens&#10;&#10;Description générée automatiquement">
            <a:extLst>
              <a:ext uri="{FF2B5EF4-FFF2-40B4-BE49-F238E27FC236}">
                <a16:creationId xmlns:a16="http://schemas.microsoft.com/office/drawing/2014/main" id="{56D554DB-F242-4AA8-AD5D-B889B85EADC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996" y="5282367"/>
            <a:ext cx="1110199" cy="1110199"/>
          </a:xfrm>
          <a:prstGeom prst="rect">
            <a:avLst/>
          </a:prstGeom>
        </p:spPr>
      </p:pic>
      <p:sp>
        <p:nvSpPr>
          <p:cNvPr id="15" name="Zone de texte 244">
            <a:extLst>
              <a:ext uri="{FF2B5EF4-FFF2-40B4-BE49-F238E27FC236}">
                <a16:creationId xmlns:a16="http://schemas.microsoft.com/office/drawing/2014/main" id="{5629DF32-B64E-4A1F-8529-67CD77B99D03}"/>
              </a:ext>
            </a:extLst>
          </p:cNvPr>
          <p:cNvSpPr txBox="1"/>
          <p:nvPr/>
        </p:nvSpPr>
        <p:spPr>
          <a:xfrm>
            <a:off x="10560496" y="6434367"/>
            <a:ext cx="1479198" cy="307001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500" b="1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Capgemini Restricted </a:t>
            </a:r>
            <a:r>
              <a:rPr lang="en-GB" sz="500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Internal Capgemini Information that is intended for a restricted set of employee.</a:t>
            </a:r>
          </a:p>
        </p:txBody>
      </p:sp>
    </p:spTree>
    <p:extLst>
      <p:ext uri="{BB962C8B-B14F-4D97-AF65-F5344CB8AC3E}">
        <p14:creationId xmlns:p14="http://schemas.microsoft.com/office/powerpoint/2010/main" val="1736949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85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592B57-BCDC-46B2-904B-5A7FDEA22156}"/>
              </a:ext>
            </a:extLst>
          </p:cNvPr>
          <p:cNvGrpSpPr/>
          <p:nvPr/>
        </p:nvGrpSpPr>
        <p:grpSpPr>
          <a:xfrm rot="10800000">
            <a:off x="0" y="-583910"/>
            <a:ext cx="8184232" cy="7441910"/>
            <a:chOff x="3847179" y="1294078"/>
            <a:chExt cx="4118037" cy="3744526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F6855C7D-FB6F-4A0D-99F6-3523A5DB1407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1910F3B-3232-4E33-8A3C-C9ECA9724E1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2035" y="3502732"/>
            <a:ext cx="3558066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37310" y="5571206"/>
            <a:ext cx="3558066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 and date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B094B5A-7617-4918-B4B1-E58924F906A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9936" y="724932"/>
            <a:ext cx="6120000" cy="831860"/>
          </a:xfrm>
          <a:prstGeom prst="rect">
            <a:avLst/>
          </a:prstGeom>
        </p:spPr>
      </p:pic>
      <p:pic>
        <p:nvPicPr>
          <p:cNvPr id="11" name="Image 10" descr="Une image contenant signe, photo, orange, gens&#10;&#10;Description générée automatiquement">
            <a:extLst>
              <a:ext uri="{FF2B5EF4-FFF2-40B4-BE49-F238E27FC236}">
                <a16:creationId xmlns:a16="http://schemas.microsoft.com/office/drawing/2014/main" id="{56D554DB-F242-4AA8-AD5D-B889B85EADC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996" y="5271129"/>
            <a:ext cx="1110199" cy="1110199"/>
          </a:xfrm>
          <a:prstGeom prst="rect">
            <a:avLst/>
          </a:prstGeom>
        </p:spPr>
      </p:pic>
      <p:sp>
        <p:nvSpPr>
          <p:cNvPr id="12" name="Zone de texte 244">
            <a:extLst>
              <a:ext uri="{FF2B5EF4-FFF2-40B4-BE49-F238E27FC236}">
                <a16:creationId xmlns:a16="http://schemas.microsoft.com/office/drawing/2014/main" id="{D99E3153-B01A-47D3-8361-75B6C0EF31F3}"/>
              </a:ext>
            </a:extLst>
          </p:cNvPr>
          <p:cNvSpPr txBox="1"/>
          <p:nvPr/>
        </p:nvSpPr>
        <p:spPr>
          <a:xfrm>
            <a:off x="10560496" y="6434367"/>
            <a:ext cx="1479198" cy="307001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500" b="1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Capgemini Restricted </a:t>
            </a:r>
            <a:r>
              <a:rPr lang="en-GB" sz="500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Internal Capgemini Information that is intended for a restricted set of employee.</a:t>
            </a:r>
          </a:p>
        </p:txBody>
      </p:sp>
    </p:spTree>
    <p:extLst>
      <p:ext uri="{BB962C8B-B14F-4D97-AF65-F5344CB8AC3E}">
        <p14:creationId xmlns:p14="http://schemas.microsoft.com/office/powerpoint/2010/main" val="3673320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157702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8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41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49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33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A7F2DC0-BF36-48D5-AAB0-DE89725323C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384" y="724932"/>
            <a:ext cx="6120000" cy="831860"/>
          </a:xfrm>
          <a:prstGeom prst="rect">
            <a:avLst/>
          </a:prstGeom>
        </p:spPr>
      </p:pic>
      <p:pic>
        <p:nvPicPr>
          <p:cNvPr id="9" name="Image 8" descr="Une image contenant signe, photo, orange, gens&#10;&#10;Description générée automatiquement">
            <a:extLst>
              <a:ext uri="{FF2B5EF4-FFF2-40B4-BE49-F238E27FC236}">
                <a16:creationId xmlns:a16="http://schemas.microsoft.com/office/drawing/2014/main" id="{56D554DB-F242-4AA8-AD5D-B889B85EADC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996" y="169832"/>
            <a:ext cx="1110199" cy="1110199"/>
          </a:xfrm>
          <a:prstGeom prst="rect">
            <a:avLst/>
          </a:prstGeom>
        </p:spPr>
      </p:pic>
      <p:sp>
        <p:nvSpPr>
          <p:cNvPr id="10" name="Zone de texte 244">
            <a:extLst>
              <a:ext uri="{FF2B5EF4-FFF2-40B4-BE49-F238E27FC236}">
                <a16:creationId xmlns:a16="http://schemas.microsoft.com/office/drawing/2014/main" id="{5629DF32-B64E-4A1F-8529-67CD77B99D03}"/>
              </a:ext>
            </a:extLst>
          </p:cNvPr>
          <p:cNvSpPr txBox="1"/>
          <p:nvPr/>
        </p:nvSpPr>
        <p:spPr>
          <a:xfrm>
            <a:off x="10560496" y="1321832"/>
            <a:ext cx="1479198" cy="307001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500" b="1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Capgemini Restricted </a:t>
            </a:r>
            <a:r>
              <a:rPr lang="en-GB" sz="500" spc="1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Internal Capgemini Information that is intended for a restricted set of employee.</a:t>
            </a:r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A7F2DC0-BF36-48D5-AAB0-DE89725323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5237" r="7003" b="27219"/>
          <a:stretch/>
        </p:blipFill>
        <p:spPr>
          <a:xfrm>
            <a:off x="551384" y="724932"/>
            <a:ext cx="6120000" cy="8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92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935" userDrawn="1">
          <p15:clr>
            <a:srgbClr val="FBAE40"/>
          </p15:clr>
        </p15:guide>
        <p15:guide id="5" pos="257" userDrawn="1">
          <p15:clr>
            <a:srgbClr val="FBAE40"/>
          </p15:clr>
        </p15:guide>
        <p15:guide id="6" pos="3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ags" Target="../tags/tag18.xml"/><Relationship Id="rId5" Type="http://schemas.openxmlformats.org/officeDocument/2006/relationships/slideLayout" Target="../slideLayouts/slideLayout27.xml"/><Relationship Id="rId10" Type="http://schemas.openxmlformats.org/officeDocument/2006/relationships/vmlDrawing" Target="../drawings/vmlDrawing17.v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‹N°›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© Capgemini 2021. All rights reserved  </a:t>
            </a:r>
            <a:r>
              <a:rPr lang="en-US" sz="700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pic>
        <p:nvPicPr>
          <p:cNvPr id="33" name="Image 32">
            <a:extLst>
              <a:ext uri="{FF2B5EF4-FFF2-40B4-BE49-F238E27FC236}">
                <a16:creationId xmlns:a16="http://schemas.microsoft.com/office/drawing/2014/main" id="{358A2888-6766-47AD-84A3-E0DF37D9A9C9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611" y="195539"/>
            <a:ext cx="363600" cy="363600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557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880" r:id="rId13"/>
    <p:sldLayoutId id="2147483841" r:id="rId14"/>
    <p:sldLayoutId id="2147483839" r:id="rId15"/>
    <p:sldLayoutId id="2147483938" r:id="rId16"/>
    <p:sldLayoutId id="2147483927" r:id="rId17"/>
    <p:sldLayoutId id="2147483931" r:id="rId18"/>
    <p:sldLayoutId id="2147483876" r:id="rId19"/>
    <p:sldLayoutId id="2147483885" r:id="rId20"/>
    <p:sldLayoutId id="2147483877" r:id="rId21"/>
    <p:sldLayoutId id="2147483893" r:id="rId22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216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90.png"/><Relationship Id="rId7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microsoft.com/office/2007/relationships/hdphoto" Target="../media/hdphoto2.wdp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microsoft.com/office/2007/relationships/hdphoto" Target="../media/hdphoto2.wdp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2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58.png"/><Relationship Id="rId9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3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58.png"/><Relationship Id="rId9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693464A-4C8A-423D-ADBD-B1151BF81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An introduction to GEMSEO</a:t>
            </a:r>
            <a:endParaRPr lang="en-US" sz="2400" b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A45627-AC2A-46AA-8765-92D71861F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418" y="2709000"/>
            <a:ext cx="5297198" cy="93602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January 13, 2022</a:t>
            </a:r>
          </a:p>
          <a:p>
            <a:pPr algn="l"/>
            <a:endParaRPr lang="en-US" sz="1600" dirty="0"/>
          </a:p>
          <a:p>
            <a:pPr algn="l"/>
            <a:r>
              <a:rPr lang="en-US" sz="2300" b="1" dirty="0"/>
              <a:t>Luca Sartori, PhD</a:t>
            </a:r>
          </a:p>
        </p:txBody>
      </p:sp>
    </p:spTree>
    <p:extLst>
      <p:ext uri="{BB962C8B-B14F-4D97-AF65-F5344CB8AC3E}">
        <p14:creationId xmlns:p14="http://schemas.microsoft.com/office/powerpoint/2010/main" val="336799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Peculiarities:</a:t>
            </a:r>
            <a:endParaRPr lang="en-US" b="1" dirty="0"/>
          </a:p>
          <a:p>
            <a:pPr algn="l"/>
            <a:endParaRPr lang="en-US" sz="2400" dirty="0">
              <a:latin typeface="NimbusRomNo9L-Regu"/>
            </a:endParaRP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The optimum of a system can only be found when the interactions between its disciplines are fully considered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overall optimum is usually different form that obtained by optimizing each discipline individually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Adopting MDO in the early stage of the design can help exploring the domain of feasibility, conducting trade-off studies etc.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concepts: multidisciplinary optimization (MDO)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579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A discipline is a </a:t>
            </a:r>
            <a:r>
              <a:rPr lang="it-IT" i="1" dirty="0"/>
              <a:t>computational block </a:t>
            </a:r>
            <a:r>
              <a:rPr lang="it-IT" dirty="0"/>
              <a:t>that produces a set of </a:t>
            </a:r>
            <a:r>
              <a:rPr lang="it-IT" i="1" dirty="0"/>
              <a:t>outputs</a:t>
            </a:r>
            <a:r>
              <a:rPr lang="it-IT" dirty="0"/>
              <a:t> from a set of </a:t>
            </a:r>
            <a:r>
              <a:rPr lang="it-IT" i="1" dirty="0"/>
              <a:t>inputs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Outputs are computed from inputs according to a certain </a:t>
            </a:r>
            <a:r>
              <a:rPr lang="it-IT" i="1" dirty="0"/>
              <a:t>model</a:t>
            </a:r>
            <a:r>
              <a:rPr lang="it-IT" dirty="0"/>
              <a:t> (analytic relations, simulations, optimization loops..)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We often use a </a:t>
            </a:r>
            <a:r>
              <a:rPr lang="it-IT" i="1" dirty="0"/>
              <a:t>functional representation </a:t>
            </a:r>
            <a:r>
              <a:rPr lang="it-IT" dirty="0"/>
              <a:t>of disciplines: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concepts: discipline</a:t>
            </a:r>
            <a:endParaRPr lang="fr-FR" dirty="0"/>
          </a:p>
        </p:txBody>
      </p:sp>
      <p:grpSp>
        <p:nvGrpSpPr>
          <p:cNvPr id="32" name="Groupe 31"/>
          <p:cNvGrpSpPr/>
          <p:nvPr/>
        </p:nvGrpSpPr>
        <p:grpSpPr>
          <a:xfrm>
            <a:off x="2038847" y="4365104"/>
            <a:ext cx="7502239" cy="2086203"/>
            <a:chOff x="1795327" y="1980265"/>
            <a:chExt cx="7502239" cy="2086203"/>
          </a:xfrm>
        </p:grpSpPr>
        <p:grpSp>
          <p:nvGrpSpPr>
            <p:cNvPr id="33" name="Groupe 32"/>
            <p:cNvGrpSpPr/>
            <p:nvPr/>
          </p:nvGrpSpPr>
          <p:grpSpPr>
            <a:xfrm>
              <a:off x="4308284" y="1980265"/>
              <a:ext cx="3965554" cy="2086203"/>
              <a:chOff x="1768284" y="799165"/>
              <a:chExt cx="3965554" cy="2086203"/>
            </a:xfrm>
          </p:grpSpPr>
          <p:sp>
            <p:nvSpPr>
              <p:cNvPr id="49" name="Rectangle à coins arrondis 48"/>
              <p:cNvSpPr/>
              <p:nvPr/>
            </p:nvSpPr>
            <p:spPr>
              <a:xfrm>
                <a:off x="1768284" y="799165"/>
                <a:ext cx="2512194" cy="818147"/>
              </a:xfrm>
              <a:prstGeom prst="roundRect">
                <a:avLst/>
              </a:prstGeom>
              <a:solidFill>
                <a:srgbClr val="464B69"/>
              </a:solidFill>
              <a:ln w="25400" cap="flat" cmpd="sng" algn="ctr">
                <a:solidFill>
                  <a:srgbClr val="464B6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Discipline</a:t>
                </a: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298701" y="1864360"/>
                <a:ext cx="2432492" cy="259881"/>
              </a:xfrm>
              <a:prstGeom prst="rect">
                <a:avLst/>
              </a:prstGeom>
              <a:solidFill>
                <a:srgbClr val="00AFB4"/>
              </a:solidFill>
              <a:ln w="25400" cap="flat" cmpd="sng" algn="ctr">
                <a:solidFill>
                  <a:srgbClr val="00AFB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Analytical model</a:t>
                </a: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51" name="Connecteur en angle 50"/>
              <p:cNvCxnSpPr>
                <a:stCxn id="49" idx="2"/>
                <a:endCxn id="50" idx="1"/>
              </p:cNvCxnSpPr>
              <p:nvPr/>
            </p:nvCxnSpPr>
            <p:spPr>
              <a:xfrm rot="16200000" flipH="1">
                <a:off x="2973047" y="1668646"/>
                <a:ext cx="376989" cy="274320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00AFB4"/>
                </a:solidFill>
                <a:prstDash val="solid"/>
              </a:ln>
              <a:effectLst/>
            </p:spPr>
          </p:cxnSp>
          <p:sp>
            <p:nvSpPr>
              <p:cNvPr id="52" name="Rectangle 51"/>
              <p:cNvSpPr/>
              <p:nvPr/>
            </p:nvSpPr>
            <p:spPr>
              <a:xfrm>
                <a:off x="3298700" y="2241749"/>
                <a:ext cx="2432492" cy="259881"/>
              </a:xfrm>
              <a:prstGeom prst="rect">
                <a:avLst/>
              </a:prstGeom>
              <a:solidFill>
                <a:srgbClr val="00AFB4"/>
              </a:solidFill>
              <a:ln w="25400" cap="flat" cmpd="sng" algn="ctr">
                <a:solidFill>
                  <a:srgbClr val="00AFB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Simulation software</a:t>
                </a: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53" name="Connecteur en angle 52"/>
              <p:cNvCxnSpPr>
                <a:endCxn id="52" idx="1"/>
              </p:cNvCxnSpPr>
              <p:nvPr/>
            </p:nvCxnSpPr>
            <p:spPr>
              <a:xfrm rot="16200000" flipH="1">
                <a:off x="2865565" y="1938555"/>
                <a:ext cx="591952" cy="274317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00AFB4"/>
                </a:solidFill>
                <a:prstDash val="solid"/>
              </a:ln>
              <a:effectLst/>
            </p:spPr>
          </p:cxnSp>
          <p:sp>
            <p:nvSpPr>
              <p:cNvPr id="54" name="Rectangle 53"/>
              <p:cNvSpPr/>
              <p:nvPr/>
            </p:nvSpPr>
            <p:spPr>
              <a:xfrm>
                <a:off x="3301346" y="2625487"/>
                <a:ext cx="2432492" cy="259881"/>
              </a:xfrm>
              <a:prstGeom prst="rect">
                <a:avLst/>
              </a:prstGeom>
              <a:solidFill>
                <a:srgbClr val="00AFB4"/>
              </a:solidFill>
              <a:ln w="25400" cap="flat" cmpd="sng" algn="ctr">
                <a:solidFill>
                  <a:srgbClr val="00AFB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Optimization loop</a:t>
                </a: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55" name="Connecteur en angle 54"/>
              <p:cNvCxnSpPr>
                <a:endCxn id="54" idx="1"/>
              </p:cNvCxnSpPr>
              <p:nvPr/>
            </p:nvCxnSpPr>
            <p:spPr>
              <a:xfrm rot="16200000" flipH="1">
                <a:off x="2873239" y="2327321"/>
                <a:ext cx="579250" cy="276963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00AFB4"/>
                </a:solidFill>
                <a:prstDash val="solid"/>
              </a:ln>
              <a:effectLst/>
            </p:spPr>
          </p:cxnSp>
        </p:grpSp>
        <p:grpSp>
          <p:nvGrpSpPr>
            <p:cNvPr id="34" name="Groupe 33"/>
            <p:cNvGrpSpPr/>
            <p:nvPr/>
          </p:nvGrpSpPr>
          <p:grpSpPr>
            <a:xfrm>
              <a:off x="1795327" y="2003717"/>
              <a:ext cx="2512957" cy="215444"/>
              <a:chOff x="1795327" y="2272578"/>
              <a:chExt cx="2512957" cy="215444"/>
            </a:xfrm>
          </p:grpSpPr>
          <p:cxnSp>
            <p:nvCxnSpPr>
              <p:cNvPr id="47" name="Connecteur droit avec flèche 46"/>
              <p:cNvCxnSpPr/>
              <p:nvPr/>
            </p:nvCxnSpPr>
            <p:spPr>
              <a:xfrm>
                <a:off x="3195587" y="2395689"/>
                <a:ext cx="1112697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77B91"/>
                </a:solidFill>
                <a:prstDash val="sysDot"/>
                <a:tailEnd type="triangle" w="lg" len="lg"/>
              </a:ln>
              <a:effectLst/>
            </p:spPr>
          </p:cxnSp>
          <p:sp>
            <p:nvSpPr>
              <p:cNvPr id="48" name="ZoneTexte 47"/>
              <p:cNvSpPr txBox="1"/>
              <p:nvPr/>
            </p:nvSpPr>
            <p:spPr>
              <a:xfrm>
                <a:off x="1795327" y="2272578"/>
                <a:ext cx="13034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77B91"/>
                    </a:solidFill>
                    <a:effectLst/>
                    <a:uLnTx/>
                    <a:uFillTx/>
                    <a:latin typeface="Arial"/>
                  </a:rPr>
                  <a:t>Input 1</a:t>
                </a:r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77B9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1795327" y="2268206"/>
              <a:ext cx="2512957" cy="215444"/>
              <a:chOff x="1795327" y="2272578"/>
              <a:chExt cx="2512957" cy="215444"/>
            </a:xfrm>
          </p:grpSpPr>
          <p:cxnSp>
            <p:nvCxnSpPr>
              <p:cNvPr id="45" name="Connecteur droit avec flèche 44"/>
              <p:cNvCxnSpPr/>
              <p:nvPr/>
            </p:nvCxnSpPr>
            <p:spPr>
              <a:xfrm>
                <a:off x="3195587" y="2395689"/>
                <a:ext cx="1112697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77B91"/>
                </a:solidFill>
                <a:prstDash val="sysDot"/>
                <a:tailEnd type="triangle" w="lg" len="lg"/>
              </a:ln>
              <a:effectLst/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795327" y="2272578"/>
                <a:ext cx="13034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77B91"/>
                    </a:solidFill>
                    <a:effectLst/>
                    <a:uLnTx/>
                    <a:uFillTx/>
                    <a:latin typeface="Arial"/>
                  </a:rPr>
                  <a:t>Input 2</a:t>
                </a:r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77B9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1795327" y="2541717"/>
              <a:ext cx="2512957" cy="215444"/>
              <a:chOff x="1795327" y="2272578"/>
              <a:chExt cx="2512957" cy="215444"/>
            </a:xfrm>
          </p:grpSpPr>
          <p:cxnSp>
            <p:nvCxnSpPr>
              <p:cNvPr id="43" name="Connecteur droit avec flèche 42"/>
              <p:cNvCxnSpPr/>
              <p:nvPr/>
            </p:nvCxnSpPr>
            <p:spPr>
              <a:xfrm>
                <a:off x="3195587" y="2395689"/>
                <a:ext cx="1112697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77B91"/>
                </a:solidFill>
                <a:prstDash val="sysDot"/>
                <a:tailEnd type="triangle" w="lg" len="lg"/>
              </a:ln>
              <a:effectLst/>
            </p:spPr>
          </p:cxnSp>
          <p:sp>
            <p:nvSpPr>
              <p:cNvPr id="44" name="ZoneTexte 43"/>
              <p:cNvSpPr txBox="1"/>
              <p:nvPr/>
            </p:nvSpPr>
            <p:spPr>
              <a:xfrm>
                <a:off x="1795327" y="2272578"/>
                <a:ext cx="13034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77B91"/>
                    </a:solidFill>
                    <a:effectLst/>
                    <a:uLnTx/>
                    <a:uFillTx/>
                    <a:latin typeface="Arial"/>
                  </a:rPr>
                  <a:t>Input 3</a:t>
                </a:r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77B9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6828945" y="2126828"/>
              <a:ext cx="2468621" cy="215444"/>
              <a:chOff x="8220738" y="2154912"/>
              <a:chExt cx="2468621" cy="215444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8220738" y="2278023"/>
                <a:ext cx="1112697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77B91"/>
                </a:solidFill>
                <a:prstDash val="sysDot"/>
                <a:tailEnd type="triangle" w="lg" len="lg"/>
              </a:ln>
              <a:effectLst/>
            </p:spPr>
          </p:cxnSp>
          <p:sp>
            <p:nvSpPr>
              <p:cNvPr id="42" name="ZoneTexte 41"/>
              <p:cNvSpPr txBox="1"/>
              <p:nvPr/>
            </p:nvSpPr>
            <p:spPr>
              <a:xfrm>
                <a:off x="9385886" y="2154912"/>
                <a:ext cx="13034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77B91"/>
                    </a:solidFill>
                    <a:effectLst/>
                    <a:uLnTx/>
                    <a:uFillTx/>
                    <a:latin typeface="Arial"/>
                  </a:rPr>
                  <a:t>Output 1</a:t>
                </a:r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77B9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38" name="Groupe 37"/>
            <p:cNvGrpSpPr/>
            <p:nvPr/>
          </p:nvGrpSpPr>
          <p:grpSpPr>
            <a:xfrm>
              <a:off x="6828945" y="2425396"/>
              <a:ext cx="2468621" cy="215444"/>
              <a:chOff x="8220738" y="2154912"/>
              <a:chExt cx="2468621" cy="215444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>
                <a:off x="8220738" y="2278023"/>
                <a:ext cx="1112697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77B91"/>
                </a:solidFill>
                <a:prstDash val="sysDot"/>
                <a:tailEnd type="triangle" w="lg" len="lg"/>
              </a:ln>
              <a:effectLst/>
            </p:spPr>
          </p:cxnSp>
          <p:sp>
            <p:nvSpPr>
              <p:cNvPr id="40" name="ZoneTexte 39"/>
              <p:cNvSpPr txBox="1"/>
              <p:nvPr/>
            </p:nvSpPr>
            <p:spPr>
              <a:xfrm>
                <a:off x="9385886" y="2154912"/>
                <a:ext cx="13034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77B91"/>
                    </a:solidFill>
                    <a:effectLst/>
                    <a:uLnTx/>
                    <a:uFillTx/>
                    <a:latin typeface="Arial"/>
                  </a:rPr>
                  <a:t>Output 2</a:t>
                </a:r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77B9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4994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A </a:t>
                </a:r>
                <a:r>
                  <a:rPr lang="it-IT" i="1" dirty="0"/>
                  <a:t>coupling variable </a:t>
                </a:r>
                <a:r>
                  <a:rPr lang="it-IT" dirty="0"/>
                  <a:t>is a variable linking different disciplines</a:t>
                </a:r>
              </a:p>
              <a:p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If the coupling is mono-directional, we have a </a:t>
                </a:r>
                <a:r>
                  <a:rPr lang="it-IT" i="1" dirty="0"/>
                  <a:t>loose coupling </a:t>
                </a:r>
                <a:r>
                  <a:rPr lang="it-IT" dirty="0"/>
                  <a:t>and disciplines can be solved directly</a:t>
                </a:r>
              </a:p>
              <a:p>
                <a:endParaRPr lang="it-IT" dirty="0"/>
              </a:p>
              <a:p>
                <a:r>
                  <a:rPr lang="it-IT" b="1" dirty="0"/>
                  <a:t>[Example]: </a:t>
                </a:r>
              </a:p>
              <a:p>
                <a:pPr marL="6096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/>
                  <a:t>Discipline A requires two inputs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dirty="0"/>
                  <a:t> and produces two outputs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</a:rPr>
                          <m:t> , </m:t>
                        </m:r>
                        <m:sSubSup>
                          <m:sSubSupPr>
                            <m:ctrlPr>
                              <a:rPr lang="it-IT" i="1" smtClean="0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FR" dirty="0"/>
              </a:p>
              <a:p>
                <a:pPr marL="6096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dirty="0"/>
                  <a:t>Discipline B </a:t>
                </a:r>
                <a:r>
                  <a:rPr lang="fr-FR" dirty="0" err="1"/>
                  <a:t>requires</a:t>
                </a:r>
                <a:r>
                  <a:rPr lang="fr-FR" dirty="0"/>
                  <a:t> </a:t>
                </a:r>
                <a:r>
                  <a:rPr lang="fr-FR" dirty="0" err="1"/>
                  <a:t>two</a:t>
                </a:r>
                <a:r>
                  <a:rPr lang="fr-FR" dirty="0"/>
                  <a:t> inputs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it-IT" i="1" smtClean="0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fr-FR" dirty="0"/>
                  <a:t> and </a:t>
                </a:r>
                <a:r>
                  <a:rPr lang="fr-FR" dirty="0" err="1"/>
                  <a:t>produces</a:t>
                </a:r>
                <a:r>
                  <a:rPr lang="fr-FR" dirty="0"/>
                  <a:t> one output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fr-FR" dirty="0"/>
              </a:p>
              <a:p>
                <a:pPr marL="6096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solidFill>
                              <a:srgbClr val="0F999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solidFill>
                              <a:srgbClr val="0F999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solidFill>
                              <a:srgbClr val="0F999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it-IT" i="1">
                            <a:solidFill>
                              <a:srgbClr val="0F999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a (loose) </a:t>
                </a:r>
                <a:r>
                  <a:rPr lang="fr-FR" dirty="0" err="1"/>
                  <a:t>coupling</a:t>
                </a:r>
                <a:endParaRPr lang="fr-FR" dirty="0"/>
              </a:p>
            </p:txBody>
          </p:sp>
        </mc:Choice>
        <mc:Fallback xmlns="">
          <p:sp>
            <p:nvSpPr>
              <p:cNvPr id="6" name="Espace réservé du text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02" t="-2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concepts: coupling variables</a:t>
            </a:r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B5774A0-2D0B-46BB-A2BD-78C77BF4B8EB}"/>
              </a:ext>
            </a:extLst>
          </p:cNvPr>
          <p:cNvGrpSpPr/>
          <p:nvPr/>
        </p:nvGrpSpPr>
        <p:grpSpPr>
          <a:xfrm>
            <a:off x="983432" y="5672493"/>
            <a:ext cx="4053290" cy="600647"/>
            <a:chOff x="695400" y="5410796"/>
            <a:chExt cx="4053290" cy="600647"/>
          </a:xfrm>
        </p:grpSpPr>
        <p:sp>
          <p:nvSpPr>
            <p:cNvPr id="77" name="Rectangle à coins arrondis 48">
              <a:extLst>
                <a:ext uri="{FF2B5EF4-FFF2-40B4-BE49-F238E27FC236}">
                  <a16:creationId xmlns:a16="http://schemas.microsoft.com/office/drawing/2014/main" id="{242CB8A6-418C-4D7A-A11D-677C38B3CF6A}"/>
                </a:ext>
              </a:extLst>
            </p:cNvPr>
            <p:cNvSpPr/>
            <p:nvPr/>
          </p:nvSpPr>
          <p:spPr>
            <a:xfrm>
              <a:off x="1889823" y="5463405"/>
              <a:ext cx="1682799" cy="548038"/>
            </a:xfrm>
            <a:prstGeom prst="roundRect">
              <a:avLst/>
            </a:prstGeom>
            <a:solidFill>
              <a:srgbClr val="464B69"/>
            </a:solidFill>
            <a:ln w="25400" cap="flat" cmpd="sng" algn="ctr">
              <a:solidFill>
                <a:srgbClr val="464B6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>
                  <a:solidFill>
                    <a:srgbClr val="FFFFFF"/>
                  </a:solidFill>
                  <a:latin typeface="Arial"/>
                </a:rPr>
                <a:t>A</a:t>
              </a: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B266BE23-40CE-4E22-A1FF-9DA3D18056F7}"/>
                </a:ext>
              </a:extLst>
            </p:cNvPr>
            <p:cNvGrpSpPr/>
            <p:nvPr/>
          </p:nvGrpSpPr>
          <p:grpSpPr>
            <a:xfrm>
              <a:off x="695400" y="5445223"/>
              <a:ext cx="1194423" cy="250452"/>
              <a:chOff x="2525170" y="1957493"/>
              <a:chExt cx="1783114" cy="373892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6D4F71D1-7214-4A98-8FBE-5952D53716E1}"/>
                  </a:ext>
                </a:extLst>
              </p:cNvPr>
              <p:cNvCxnSpPr/>
              <p:nvPr/>
            </p:nvCxnSpPr>
            <p:spPr>
              <a:xfrm>
                <a:off x="3195586" y="2180986"/>
                <a:ext cx="1112698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77B91"/>
                </a:solidFill>
                <a:prstDash val="sysDot"/>
                <a:tailEnd type="triangle" w="lg" len="lg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64D1142A-D1F0-4712-A9F3-1C8FA048E123}"/>
                      </a:ext>
                    </a:extLst>
                  </p:cNvPr>
                  <p:cNvSpPr txBox="1"/>
                  <p:nvPr/>
                </p:nvSpPr>
                <p:spPr>
                  <a:xfrm>
                    <a:off x="2525170" y="1957493"/>
                    <a:ext cx="626081" cy="3738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160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b="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it-IT" sz="1600" b="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0" lang="fr-FR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77B91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mc:Choice>
            <mc:Fallback xmlns=""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64D1142A-D1F0-4712-A9F3-1C8FA048E1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5170" y="1957493"/>
                    <a:ext cx="626081" cy="37389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41D63FA8-CD01-40ED-8A2D-6DE6DC5560D7}"/>
                </a:ext>
              </a:extLst>
            </p:cNvPr>
            <p:cNvCxnSpPr/>
            <p:nvPr/>
          </p:nvCxnSpPr>
          <p:spPr>
            <a:xfrm>
              <a:off x="3578294" y="5566420"/>
              <a:ext cx="745342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777B91"/>
              </a:solidFill>
              <a:prstDash val="sysDot"/>
              <a:tailEnd type="triangle" w="lg" len="lg"/>
            </a:ln>
            <a:effectLst/>
          </p:spPr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44002A98-1927-4852-951D-3FC33EEEC627}"/>
                </a:ext>
              </a:extLst>
            </p:cNvPr>
            <p:cNvCxnSpPr/>
            <p:nvPr/>
          </p:nvCxnSpPr>
          <p:spPr>
            <a:xfrm>
              <a:off x="3578294" y="5882964"/>
              <a:ext cx="745342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777B91"/>
              </a:solidFill>
              <a:prstDash val="sysDot"/>
              <a:tailEnd type="triangle" w="lg" len="lg"/>
            </a:ln>
            <a:effectLst/>
          </p:spPr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43EC4A82-E447-4AFC-9965-C3785A11EE1B}"/>
                </a:ext>
              </a:extLst>
            </p:cNvPr>
            <p:cNvCxnSpPr/>
            <p:nvPr/>
          </p:nvCxnSpPr>
          <p:spPr>
            <a:xfrm>
              <a:off x="1144480" y="5882964"/>
              <a:ext cx="74534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777B91"/>
              </a:solidFill>
              <a:prstDash val="sysDot"/>
              <a:tailEnd type="triangle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1327D4E9-EB7B-4AB8-AC7B-B79357CD53C4}"/>
                    </a:ext>
                  </a:extLst>
                </p:cNvPr>
                <p:cNvSpPr txBox="1"/>
                <p:nvPr/>
              </p:nvSpPr>
              <p:spPr>
                <a:xfrm>
                  <a:off x="695400" y="5733256"/>
                  <a:ext cx="419382" cy="250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77B91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1327D4E9-EB7B-4AB8-AC7B-B79357CD5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00" y="5733256"/>
                  <a:ext cx="419382" cy="250453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B055DD60-341E-4AB3-B6CF-5B5B1F229042}"/>
                    </a:ext>
                  </a:extLst>
                </p:cNvPr>
                <p:cNvSpPr txBox="1"/>
                <p:nvPr/>
              </p:nvSpPr>
              <p:spPr>
                <a:xfrm>
                  <a:off x="4329308" y="5410796"/>
                  <a:ext cx="419382" cy="2504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77B91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B055DD60-341E-4AB3-B6CF-5B5B1F229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08" y="5410796"/>
                  <a:ext cx="419382" cy="250452"/>
                </a:xfrm>
                <a:prstGeom prst="rect">
                  <a:avLst/>
                </a:prstGeom>
                <a:blipFill>
                  <a:blip r:embed="rId5"/>
                  <a:stretch>
                    <a:fillRect b="-268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895C44D9-7D12-45C1-A782-71DCD97B4A36}"/>
                    </a:ext>
                  </a:extLst>
                </p:cNvPr>
                <p:cNvSpPr txBox="1"/>
                <p:nvPr/>
              </p:nvSpPr>
              <p:spPr>
                <a:xfrm>
                  <a:off x="4329308" y="5722045"/>
                  <a:ext cx="419382" cy="2504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77B91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895C44D9-7D12-45C1-A782-71DCD97B4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08" y="5722045"/>
                  <a:ext cx="419382" cy="250452"/>
                </a:xfrm>
                <a:prstGeom prst="rect">
                  <a:avLst/>
                </a:prstGeom>
                <a:blipFill>
                  <a:blip r:embed="rId6"/>
                  <a:stretch>
                    <a:fillRect b="-268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540D9108-7F08-4E20-9311-0C849CFB1E14}"/>
              </a:ext>
            </a:extLst>
          </p:cNvPr>
          <p:cNvGrpSpPr/>
          <p:nvPr/>
        </p:nvGrpSpPr>
        <p:grpSpPr>
          <a:xfrm>
            <a:off x="6848978" y="5705145"/>
            <a:ext cx="4071558" cy="566220"/>
            <a:chOff x="695400" y="5445223"/>
            <a:chExt cx="4071558" cy="566220"/>
          </a:xfrm>
        </p:grpSpPr>
        <p:sp>
          <p:nvSpPr>
            <p:cNvPr id="91" name="Rectangle à coins arrondis 48">
              <a:extLst>
                <a:ext uri="{FF2B5EF4-FFF2-40B4-BE49-F238E27FC236}">
                  <a16:creationId xmlns:a16="http://schemas.microsoft.com/office/drawing/2014/main" id="{8343434F-886A-4D29-ADA5-DBEE4E803ECE}"/>
                </a:ext>
              </a:extLst>
            </p:cNvPr>
            <p:cNvSpPr/>
            <p:nvPr/>
          </p:nvSpPr>
          <p:spPr>
            <a:xfrm>
              <a:off x="1889823" y="5463405"/>
              <a:ext cx="1682799" cy="548038"/>
            </a:xfrm>
            <a:prstGeom prst="roundRect">
              <a:avLst/>
            </a:prstGeom>
            <a:solidFill>
              <a:srgbClr val="464B69"/>
            </a:solidFill>
            <a:ln w="25400" cap="flat" cmpd="sng" algn="ctr">
              <a:solidFill>
                <a:srgbClr val="464B6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>
                  <a:solidFill>
                    <a:srgbClr val="FFFFFF"/>
                  </a:solidFill>
                  <a:latin typeface="Arial"/>
                </a:rPr>
                <a:t>B</a:t>
              </a: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806D4AE1-BCBD-42D5-8482-8DED4EFC225C}"/>
                </a:ext>
              </a:extLst>
            </p:cNvPr>
            <p:cNvGrpSpPr/>
            <p:nvPr/>
          </p:nvGrpSpPr>
          <p:grpSpPr>
            <a:xfrm>
              <a:off x="695400" y="5445223"/>
              <a:ext cx="1194423" cy="250452"/>
              <a:chOff x="2525170" y="1957493"/>
              <a:chExt cx="1783114" cy="373892"/>
            </a:xfrm>
          </p:grpSpPr>
          <p:cxnSp>
            <p:nvCxnSpPr>
              <p:cNvPr id="99" name="Connecteur droit avec flèche 98">
                <a:extLst>
                  <a:ext uri="{FF2B5EF4-FFF2-40B4-BE49-F238E27FC236}">
                    <a16:creationId xmlns:a16="http://schemas.microsoft.com/office/drawing/2014/main" id="{DFAA8B8F-0782-4049-A1B8-5CCF8F9A88CC}"/>
                  </a:ext>
                </a:extLst>
              </p:cNvPr>
              <p:cNvCxnSpPr/>
              <p:nvPr/>
            </p:nvCxnSpPr>
            <p:spPr>
              <a:xfrm>
                <a:off x="3195586" y="2180986"/>
                <a:ext cx="1112698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77B91"/>
                </a:solidFill>
                <a:prstDash val="sysDot"/>
                <a:tailEnd type="triangle" w="lg" len="lg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ZoneTexte 99">
                    <a:extLst>
                      <a:ext uri="{FF2B5EF4-FFF2-40B4-BE49-F238E27FC236}">
                        <a16:creationId xmlns:a16="http://schemas.microsoft.com/office/drawing/2014/main" id="{64D92B27-87DC-46A0-B831-26F3565FA4E5}"/>
                      </a:ext>
                    </a:extLst>
                  </p:cNvPr>
                  <p:cNvSpPr txBox="1"/>
                  <p:nvPr/>
                </p:nvSpPr>
                <p:spPr>
                  <a:xfrm>
                    <a:off x="2525170" y="1957493"/>
                    <a:ext cx="626081" cy="3738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160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b="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it-IT" sz="1600" b="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0" lang="fr-FR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77B91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mc:Choice>
            <mc:Fallback xmlns="">
              <p:sp>
                <p:nvSpPr>
                  <p:cNvPr id="100" name="ZoneTexte 99">
                    <a:extLst>
                      <a:ext uri="{FF2B5EF4-FFF2-40B4-BE49-F238E27FC236}">
                        <a16:creationId xmlns:a16="http://schemas.microsoft.com/office/drawing/2014/main" id="{64D92B27-87DC-46A0-B831-26F3565FA4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5170" y="1957493"/>
                    <a:ext cx="626081" cy="37389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3" name="Connecteur droit avec flèche 92">
              <a:extLst>
                <a:ext uri="{FF2B5EF4-FFF2-40B4-BE49-F238E27FC236}">
                  <a16:creationId xmlns:a16="http://schemas.microsoft.com/office/drawing/2014/main" id="{1647BEF5-DB26-4BAD-951C-B4D83E8F403E}"/>
                </a:ext>
              </a:extLst>
            </p:cNvPr>
            <p:cNvCxnSpPr/>
            <p:nvPr/>
          </p:nvCxnSpPr>
          <p:spPr>
            <a:xfrm>
              <a:off x="3596562" y="5737091"/>
              <a:ext cx="745342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777B91"/>
              </a:solidFill>
              <a:prstDash val="sysDot"/>
              <a:tailEnd type="triangle" w="lg" len="lg"/>
            </a:ln>
            <a:effectLst/>
          </p:spPr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F7747856-8545-4530-8569-6939BF0FE6A4}"/>
                </a:ext>
              </a:extLst>
            </p:cNvPr>
            <p:cNvCxnSpPr/>
            <p:nvPr/>
          </p:nvCxnSpPr>
          <p:spPr>
            <a:xfrm>
              <a:off x="1144480" y="5882964"/>
              <a:ext cx="74534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777B91"/>
              </a:solidFill>
              <a:prstDash val="sysDot"/>
              <a:tailEnd type="triangle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9B8D457F-4741-4667-887F-3995086C3D6C}"/>
                    </a:ext>
                  </a:extLst>
                </p:cNvPr>
                <p:cNvSpPr txBox="1"/>
                <p:nvPr/>
              </p:nvSpPr>
              <p:spPr>
                <a:xfrm>
                  <a:off x="695400" y="5733256"/>
                  <a:ext cx="419382" cy="250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0F999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77B91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9B8D457F-4741-4667-887F-3995086C3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00" y="5733256"/>
                  <a:ext cx="419382" cy="250453"/>
                </a:xfrm>
                <a:prstGeom prst="rect">
                  <a:avLst/>
                </a:prstGeom>
                <a:blipFill>
                  <a:blip r:embed="rId8"/>
                  <a:stretch>
                    <a:fillRect b="-268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BE2BD319-1693-4EA6-BB15-B8A9081FDF05}"/>
                    </a:ext>
                  </a:extLst>
                </p:cNvPr>
                <p:cNvSpPr txBox="1"/>
                <p:nvPr/>
              </p:nvSpPr>
              <p:spPr>
                <a:xfrm>
                  <a:off x="4347576" y="5581467"/>
                  <a:ext cx="419382" cy="2504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77B91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BE2BD319-1693-4EA6-BB15-B8A9081FD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576" y="5581467"/>
                  <a:ext cx="419382" cy="250452"/>
                </a:xfrm>
                <a:prstGeom prst="rect">
                  <a:avLst/>
                </a:prstGeom>
                <a:blipFill>
                  <a:blip r:embed="rId9"/>
                  <a:stretch>
                    <a:fillRect b="-268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5C15829A-D39B-462B-B72D-CF5A6EC4EF65}"/>
              </a:ext>
            </a:extLst>
          </p:cNvPr>
          <p:cNvCxnSpPr>
            <a:cxnSpLocks/>
          </p:cNvCxnSpPr>
          <p:nvPr/>
        </p:nvCxnSpPr>
        <p:spPr>
          <a:xfrm>
            <a:off x="4995499" y="6144661"/>
            <a:ext cx="1913466" cy="0"/>
          </a:xfrm>
          <a:prstGeom prst="straightConnector1">
            <a:avLst/>
          </a:prstGeom>
          <a:noFill/>
          <a:ln w="28575" cap="flat" cmpd="sng" algn="ctr">
            <a:solidFill>
              <a:srgbClr val="0F999C"/>
            </a:solidFill>
            <a:prstDash val="sysDot"/>
            <a:tailEnd type="triangle" w="lg" len="lg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795E804-A1B7-45A4-915B-7007B7C323FB}"/>
              </a:ext>
            </a:extLst>
          </p:cNvPr>
          <p:cNvSpPr txBox="1"/>
          <p:nvPr/>
        </p:nvSpPr>
        <p:spPr>
          <a:xfrm>
            <a:off x="5063549" y="6176337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0F999C"/>
                </a:solidFill>
              </a:rPr>
              <a:t>Loose coupling</a:t>
            </a:r>
            <a:endParaRPr lang="fr-FR" sz="1200" dirty="0">
              <a:solidFill>
                <a:srgbClr val="0F999C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62EDDE7-A09B-4DC8-AD37-59B0B1E756CA}"/>
              </a:ext>
            </a:extLst>
          </p:cNvPr>
          <p:cNvSpPr/>
          <p:nvPr/>
        </p:nvSpPr>
        <p:spPr>
          <a:xfrm>
            <a:off x="119336" y="3573016"/>
            <a:ext cx="11953328" cy="30243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180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If the coupling is multi-directional, we have a </a:t>
                </a:r>
                <a:r>
                  <a:rPr lang="it-IT" sz="2400" i="1" dirty="0"/>
                  <a:t>strong coupling </a:t>
                </a:r>
                <a:r>
                  <a:rPr lang="it-IT" sz="2400" dirty="0"/>
                  <a:t>and disciplines must be solved iteratively (MDA analysis)</a:t>
                </a:r>
              </a:p>
              <a:p>
                <a:endParaRPr lang="it-IT" dirty="0"/>
              </a:p>
              <a:p>
                <a:r>
                  <a:rPr lang="it-IT" b="1" dirty="0"/>
                  <a:t>[Example]: </a:t>
                </a:r>
              </a:p>
              <a:p>
                <a:pPr marL="6096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/>
                  <a:t>Discipline A requires three inputs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it-IT" dirty="0"/>
                  <a:t> and produces two outputs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</a:rPr>
                          <m:t> , </m:t>
                        </m:r>
                        <m:sSubSup>
                          <m:sSubSupPr>
                            <m:ctrlPr>
                              <a:rPr lang="it-IT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FR" dirty="0"/>
              </a:p>
              <a:p>
                <a:pPr marL="6096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dirty="0"/>
                  <a:t>Discipline B </a:t>
                </a:r>
                <a:r>
                  <a:rPr lang="fr-FR" dirty="0" err="1"/>
                  <a:t>requires</a:t>
                </a:r>
                <a:r>
                  <a:rPr lang="fr-FR" dirty="0"/>
                  <a:t> </a:t>
                </a:r>
                <a:r>
                  <a:rPr lang="fr-FR" dirty="0" err="1"/>
                  <a:t>two</a:t>
                </a:r>
                <a:r>
                  <a:rPr lang="fr-FR" dirty="0"/>
                  <a:t> inputs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it-IT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fr-FR" dirty="0"/>
                  <a:t> and </a:t>
                </a:r>
                <a:r>
                  <a:rPr lang="fr-FR" dirty="0" err="1"/>
                  <a:t>produces</a:t>
                </a:r>
                <a:r>
                  <a:rPr lang="fr-FR" dirty="0"/>
                  <a:t> </a:t>
                </a:r>
                <a:r>
                  <a:rPr lang="it-IT" dirty="0"/>
                  <a:t>two outputs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</a:rPr>
                          <m:t> , </m:t>
                        </m:r>
                        <m:sSubSup>
                          <m:sSubSupPr>
                            <m:ctrlPr>
                              <a:rPr lang="it-IT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FR" dirty="0"/>
              </a:p>
              <a:p>
                <a:pPr marL="6096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dirty="0"/>
                  <a:t>The pair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solidFill>
                              <a:srgbClr val="CB298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i="1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b="0" i="1" smtClean="0">
                            <a:solidFill>
                              <a:srgbClr val="CB2980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it-IT" i="1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i="1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fr-FR" dirty="0"/>
                  <a:t> forms a </a:t>
                </a:r>
                <a:r>
                  <a:rPr lang="fr-FR" dirty="0" err="1"/>
                  <a:t>strong</a:t>
                </a:r>
                <a:r>
                  <a:rPr lang="fr-FR" dirty="0"/>
                  <a:t> </a:t>
                </a:r>
                <a:r>
                  <a:rPr lang="fr-FR" dirty="0" err="1"/>
                  <a:t>coupling</a:t>
                </a:r>
                <a:endParaRPr lang="fr-FR" dirty="0"/>
              </a:p>
            </p:txBody>
          </p:sp>
        </mc:Choice>
        <mc:Fallback xmlns="">
          <p:sp>
            <p:nvSpPr>
              <p:cNvPr id="6" name="Espace réservé du text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458" t="-30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concepts: coupling variables</a:t>
            </a:r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9B5774A0-2D0B-46BB-A2BD-78C77BF4B8EB}"/>
              </a:ext>
            </a:extLst>
          </p:cNvPr>
          <p:cNvGrpSpPr/>
          <p:nvPr/>
        </p:nvGrpSpPr>
        <p:grpSpPr>
          <a:xfrm>
            <a:off x="1127448" y="4996062"/>
            <a:ext cx="4053290" cy="864088"/>
            <a:chOff x="695400" y="5266780"/>
            <a:chExt cx="4053290" cy="864088"/>
          </a:xfrm>
        </p:grpSpPr>
        <p:sp>
          <p:nvSpPr>
            <p:cNvPr id="77" name="Rectangle à coins arrondis 48">
              <a:extLst>
                <a:ext uri="{FF2B5EF4-FFF2-40B4-BE49-F238E27FC236}">
                  <a16:creationId xmlns:a16="http://schemas.microsoft.com/office/drawing/2014/main" id="{242CB8A6-418C-4D7A-A11D-677C38B3CF6A}"/>
                </a:ext>
              </a:extLst>
            </p:cNvPr>
            <p:cNvSpPr/>
            <p:nvPr/>
          </p:nvSpPr>
          <p:spPr>
            <a:xfrm>
              <a:off x="1899729" y="5266788"/>
              <a:ext cx="1672893" cy="864080"/>
            </a:xfrm>
            <a:prstGeom prst="roundRect">
              <a:avLst/>
            </a:prstGeom>
            <a:solidFill>
              <a:srgbClr val="464B69"/>
            </a:solidFill>
            <a:ln w="25400" cap="flat" cmpd="sng" algn="ctr">
              <a:solidFill>
                <a:srgbClr val="464B6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>
                  <a:solidFill>
                    <a:srgbClr val="FFFFFF"/>
                  </a:solidFill>
                  <a:latin typeface="Arial"/>
                </a:rPr>
                <a:t>A</a:t>
              </a: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B266BE23-40CE-4E22-A1FF-9DA3D18056F7}"/>
                </a:ext>
              </a:extLst>
            </p:cNvPr>
            <p:cNvGrpSpPr/>
            <p:nvPr/>
          </p:nvGrpSpPr>
          <p:grpSpPr>
            <a:xfrm>
              <a:off x="695400" y="5266780"/>
              <a:ext cx="1194423" cy="250452"/>
              <a:chOff x="2525170" y="1691100"/>
              <a:chExt cx="1783114" cy="373892"/>
            </a:xfrm>
          </p:grpSpPr>
          <p:cxnSp>
            <p:nvCxnSpPr>
              <p:cNvPr id="73" name="Connecteur droit avec flèche 72">
                <a:extLst>
                  <a:ext uri="{FF2B5EF4-FFF2-40B4-BE49-F238E27FC236}">
                    <a16:creationId xmlns:a16="http://schemas.microsoft.com/office/drawing/2014/main" id="{6D4F71D1-7214-4A98-8FBE-5952D53716E1}"/>
                  </a:ext>
                </a:extLst>
              </p:cNvPr>
              <p:cNvCxnSpPr/>
              <p:nvPr/>
            </p:nvCxnSpPr>
            <p:spPr>
              <a:xfrm>
                <a:off x="3195586" y="1914593"/>
                <a:ext cx="1112698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77B91"/>
                </a:solidFill>
                <a:prstDash val="sysDot"/>
                <a:tailEnd type="triangle" w="lg" len="lg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64D1142A-D1F0-4712-A9F3-1C8FA048E123}"/>
                      </a:ext>
                    </a:extLst>
                  </p:cNvPr>
                  <p:cNvSpPr txBox="1"/>
                  <p:nvPr/>
                </p:nvSpPr>
                <p:spPr>
                  <a:xfrm>
                    <a:off x="2525170" y="1691100"/>
                    <a:ext cx="626081" cy="3738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160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b="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it-IT" sz="1600" b="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0" lang="fr-FR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77B91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mc:Choice>
            <mc:Fallback xmlns="">
              <p:sp>
                <p:nvSpPr>
                  <p:cNvPr id="74" name="ZoneTexte 73">
                    <a:extLst>
                      <a:ext uri="{FF2B5EF4-FFF2-40B4-BE49-F238E27FC236}">
                        <a16:creationId xmlns:a16="http://schemas.microsoft.com/office/drawing/2014/main" id="{64D1142A-D1F0-4712-A9F3-1C8FA048E1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5170" y="1691100"/>
                    <a:ext cx="626081" cy="37389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41D63FA8-CD01-40ED-8A2D-6DE6DC5560D7}"/>
                </a:ext>
              </a:extLst>
            </p:cNvPr>
            <p:cNvCxnSpPr/>
            <p:nvPr/>
          </p:nvCxnSpPr>
          <p:spPr>
            <a:xfrm>
              <a:off x="3578294" y="5566420"/>
              <a:ext cx="745342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777B91"/>
              </a:solidFill>
              <a:prstDash val="sysDot"/>
              <a:tailEnd type="triangle" w="lg" len="lg"/>
            </a:ln>
            <a:effectLst/>
          </p:spPr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44002A98-1927-4852-951D-3FC33EEEC627}"/>
                </a:ext>
              </a:extLst>
            </p:cNvPr>
            <p:cNvCxnSpPr/>
            <p:nvPr/>
          </p:nvCxnSpPr>
          <p:spPr>
            <a:xfrm>
              <a:off x="3578294" y="5882964"/>
              <a:ext cx="745342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CB2980"/>
              </a:solidFill>
              <a:prstDash val="sysDot"/>
              <a:tailEnd type="triangle" w="lg" len="lg"/>
            </a:ln>
            <a:effectLst/>
          </p:spPr>
        </p:cxn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43EC4A82-E447-4AFC-9965-C3785A11EE1B}"/>
                </a:ext>
              </a:extLst>
            </p:cNvPr>
            <p:cNvCxnSpPr/>
            <p:nvPr/>
          </p:nvCxnSpPr>
          <p:spPr>
            <a:xfrm>
              <a:off x="1144480" y="5704521"/>
              <a:ext cx="74534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777B91"/>
              </a:solidFill>
              <a:prstDash val="sysDot"/>
              <a:tailEnd type="triangle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1327D4E9-EB7B-4AB8-AC7B-B79357CD53C4}"/>
                    </a:ext>
                  </a:extLst>
                </p:cNvPr>
                <p:cNvSpPr txBox="1"/>
                <p:nvPr/>
              </p:nvSpPr>
              <p:spPr>
                <a:xfrm>
                  <a:off x="695400" y="5554813"/>
                  <a:ext cx="419382" cy="250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77B91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1327D4E9-EB7B-4AB8-AC7B-B79357CD5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00" y="5554813"/>
                  <a:ext cx="419382" cy="250453"/>
                </a:xfrm>
                <a:prstGeom prst="rect">
                  <a:avLst/>
                </a:prstGeom>
                <a:blipFill>
                  <a:blip r:embed="rId4"/>
                  <a:stretch>
                    <a:fillRect b="-195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B055DD60-341E-4AB3-B6CF-5B5B1F229042}"/>
                    </a:ext>
                  </a:extLst>
                </p:cNvPr>
                <p:cNvSpPr txBox="1"/>
                <p:nvPr/>
              </p:nvSpPr>
              <p:spPr>
                <a:xfrm>
                  <a:off x="4329308" y="5410796"/>
                  <a:ext cx="419382" cy="2504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77B91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88" name="ZoneTexte 87">
                  <a:extLst>
                    <a:ext uri="{FF2B5EF4-FFF2-40B4-BE49-F238E27FC236}">
                      <a16:creationId xmlns:a16="http://schemas.microsoft.com/office/drawing/2014/main" id="{B055DD60-341E-4AB3-B6CF-5B5B1F229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08" y="5410796"/>
                  <a:ext cx="419382" cy="250452"/>
                </a:xfrm>
                <a:prstGeom prst="rect">
                  <a:avLst/>
                </a:prstGeom>
                <a:blipFill>
                  <a:blip r:embed="rId5"/>
                  <a:stretch>
                    <a:fillRect b="-268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895C44D9-7D12-45C1-A782-71DCD97B4A36}"/>
                    </a:ext>
                  </a:extLst>
                </p:cNvPr>
                <p:cNvSpPr txBox="1"/>
                <p:nvPr/>
              </p:nvSpPr>
              <p:spPr>
                <a:xfrm>
                  <a:off x="4329308" y="5722045"/>
                  <a:ext cx="419382" cy="2504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B298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895C44D9-7D12-45C1-A782-71DCD97B4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308" y="5722045"/>
                  <a:ext cx="419382" cy="250452"/>
                </a:xfrm>
                <a:prstGeom prst="rect">
                  <a:avLst/>
                </a:prstGeom>
                <a:blipFill>
                  <a:blip r:embed="rId6"/>
                  <a:stretch>
                    <a:fillRect b="-268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540D9108-7F08-4E20-9311-0C849CFB1E14}"/>
              </a:ext>
            </a:extLst>
          </p:cNvPr>
          <p:cNvGrpSpPr/>
          <p:nvPr/>
        </p:nvGrpSpPr>
        <p:grpSpPr>
          <a:xfrm>
            <a:off x="6992994" y="5166366"/>
            <a:ext cx="4071558" cy="572584"/>
            <a:chOff x="695400" y="5438859"/>
            <a:chExt cx="4071558" cy="572584"/>
          </a:xfrm>
        </p:grpSpPr>
        <p:sp>
          <p:nvSpPr>
            <p:cNvPr id="91" name="Rectangle à coins arrondis 48">
              <a:extLst>
                <a:ext uri="{FF2B5EF4-FFF2-40B4-BE49-F238E27FC236}">
                  <a16:creationId xmlns:a16="http://schemas.microsoft.com/office/drawing/2014/main" id="{8343434F-886A-4D29-ADA5-DBEE4E803ECE}"/>
                </a:ext>
              </a:extLst>
            </p:cNvPr>
            <p:cNvSpPr/>
            <p:nvPr/>
          </p:nvSpPr>
          <p:spPr>
            <a:xfrm>
              <a:off x="1889823" y="5463405"/>
              <a:ext cx="1682799" cy="548038"/>
            </a:xfrm>
            <a:prstGeom prst="roundRect">
              <a:avLst/>
            </a:prstGeom>
            <a:solidFill>
              <a:srgbClr val="464B69"/>
            </a:solidFill>
            <a:ln w="25400" cap="flat" cmpd="sng" algn="ctr">
              <a:solidFill>
                <a:srgbClr val="464B6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>
                  <a:solidFill>
                    <a:srgbClr val="FFFFFF"/>
                  </a:solidFill>
                  <a:latin typeface="Arial"/>
                </a:rPr>
                <a:t>B</a:t>
              </a: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806D4AE1-BCBD-42D5-8482-8DED4EFC225C}"/>
                </a:ext>
              </a:extLst>
            </p:cNvPr>
            <p:cNvGrpSpPr/>
            <p:nvPr/>
          </p:nvGrpSpPr>
          <p:grpSpPr>
            <a:xfrm>
              <a:off x="695400" y="5445223"/>
              <a:ext cx="1194423" cy="250452"/>
              <a:chOff x="2525170" y="1957493"/>
              <a:chExt cx="1783114" cy="373892"/>
            </a:xfrm>
          </p:grpSpPr>
          <p:cxnSp>
            <p:nvCxnSpPr>
              <p:cNvPr id="99" name="Connecteur droit avec flèche 98">
                <a:extLst>
                  <a:ext uri="{FF2B5EF4-FFF2-40B4-BE49-F238E27FC236}">
                    <a16:creationId xmlns:a16="http://schemas.microsoft.com/office/drawing/2014/main" id="{DFAA8B8F-0782-4049-A1B8-5CCF8F9A88CC}"/>
                  </a:ext>
                </a:extLst>
              </p:cNvPr>
              <p:cNvCxnSpPr/>
              <p:nvPr/>
            </p:nvCxnSpPr>
            <p:spPr>
              <a:xfrm>
                <a:off x="3195586" y="2180986"/>
                <a:ext cx="1112698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77B91"/>
                </a:solidFill>
                <a:prstDash val="sysDot"/>
                <a:tailEnd type="triangle" w="lg" len="lg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ZoneTexte 99">
                    <a:extLst>
                      <a:ext uri="{FF2B5EF4-FFF2-40B4-BE49-F238E27FC236}">
                        <a16:creationId xmlns:a16="http://schemas.microsoft.com/office/drawing/2014/main" id="{64D92B27-87DC-46A0-B831-26F3565FA4E5}"/>
                      </a:ext>
                    </a:extLst>
                  </p:cNvPr>
                  <p:cNvSpPr txBox="1"/>
                  <p:nvPr/>
                </p:nvSpPr>
                <p:spPr>
                  <a:xfrm>
                    <a:off x="2525170" y="1957493"/>
                    <a:ext cx="626081" cy="3738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160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b="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it-IT" sz="1600" b="0" i="1" smtClean="0">
                                  <a:solidFill>
                                    <a:srgbClr val="777B9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0" lang="fr-FR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77B91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mc:Choice>
            <mc:Fallback xmlns="">
              <p:sp>
                <p:nvSpPr>
                  <p:cNvPr id="100" name="ZoneTexte 99">
                    <a:extLst>
                      <a:ext uri="{FF2B5EF4-FFF2-40B4-BE49-F238E27FC236}">
                        <a16:creationId xmlns:a16="http://schemas.microsoft.com/office/drawing/2014/main" id="{64D92B27-87DC-46A0-B831-26F3565FA4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5170" y="1957493"/>
                    <a:ext cx="626081" cy="37389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3" name="Connecteur droit avec flèche 92">
              <a:extLst>
                <a:ext uri="{FF2B5EF4-FFF2-40B4-BE49-F238E27FC236}">
                  <a16:creationId xmlns:a16="http://schemas.microsoft.com/office/drawing/2014/main" id="{1647BEF5-DB26-4BAD-951C-B4D83E8F403E}"/>
                </a:ext>
              </a:extLst>
            </p:cNvPr>
            <p:cNvCxnSpPr/>
            <p:nvPr/>
          </p:nvCxnSpPr>
          <p:spPr>
            <a:xfrm>
              <a:off x="3596562" y="5594483"/>
              <a:ext cx="745342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777B91"/>
              </a:solidFill>
              <a:prstDash val="sysDot"/>
              <a:tailEnd type="triangle" w="lg" len="lg"/>
            </a:ln>
            <a:effectLst/>
          </p:spPr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F7747856-8545-4530-8569-6939BF0FE6A4}"/>
                </a:ext>
              </a:extLst>
            </p:cNvPr>
            <p:cNvCxnSpPr/>
            <p:nvPr/>
          </p:nvCxnSpPr>
          <p:spPr>
            <a:xfrm>
              <a:off x="1144480" y="5882964"/>
              <a:ext cx="745343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CB2980"/>
              </a:solidFill>
              <a:prstDash val="sysDot"/>
              <a:tailEnd type="triangle" w="lg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9B8D457F-4741-4667-887F-3995086C3D6C}"/>
                    </a:ext>
                  </a:extLst>
                </p:cNvPr>
                <p:cNvSpPr txBox="1"/>
                <p:nvPr/>
              </p:nvSpPr>
              <p:spPr>
                <a:xfrm>
                  <a:off x="695400" y="5733256"/>
                  <a:ext cx="419382" cy="250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B298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9B8D457F-4741-4667-887F-3995086C3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00" y="5733256"/>
                  <a:ext cx="419382" cy="250453"/>
                </a:xfrm>
                <a:prstGeom prst="rect">
                  <a:avLst/>
                </a:prstGeom>
                <a:blipFill>
                  <a:blip r:embed="rId8"/>
                  <a:stretch>
                    <a:fillRect b="-268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BE2BD319-1693-4EA6-BB15-B8A9081FDF05}"/>
                    </a:ext>
                  </a:extLst>
                </p:cNvPr>
                <p:cNvSpPr txBox="1"/>
                <p:nvPr/>
              </p:nvSpPr>
              <p:spPr>
                <a:xfrm>
                  <a:off x="4347576" y="5438859"/>
                  <a:ext cx="419382" cy="2504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sz="160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it-IT" sz="1600" b="0" i="1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77B91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BE2BD319-1693-4EA6-BB15-B8A9081FD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576" y="5438859"/>
                  <a:ext cx="419382" cy="250452"/>
                </a:xfrm>
                <a:prstGeom prst="rect">
                  <a:avLst/>
                </a:prstGeom>
                <a:blipFill>
                  <a:blip r:embed="rId9"/>
                  <a:stretch>
                    <a:fillRect b="-268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5C15829A-D39B-462B-B72D-CF5A6EC4EF65}"/>
              </a:ext>
            </a:extLst>
          </p:cNvPr>
          <p:cNvCxnSpPr>
            <a:cxnSpLocks/>
          </p:cNvCxnSpPr>
          <p:nvPr/>
        </p:nvCxnSpPr>
        <p:spPr>
          <a:xfrm>
            <a:off x="5139515" y="5612246"/>
            <a:ext cx="1913466" cy="0"/>
          </a:xfrm>
          <a:prstGeom prst="straightConnector1">
            <a:avLst/>
          </a:prstGeom>
          <a:noFill/>
          <a:ln w="28575" cap="flat" cmpd="sng" algn="ctr">
            <a:solidFill>
              <a:srgbClr val="CB2980"/>
            </a:solidFill>
            <a:prstDash val="sysDot"/>
            <a:tailEnd type="triangle" w="lg" len="lg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8926014-78D6-4204-9048-47B105A3B103}"/>
              </a:ext>
            </a:extLst>
          </p:cNvPr>
          <p:cNvCxnSpPr/>
          <p:nvPr/>
        </p:nvCxnSpPr>
        <p:spPr>
          <a:xfrm>
            <a:off x="1586521" y="5725546"/>
            <a:ext cx="745343" cy="0"/>
          </a:xfrm>
          <a:prstGeom prst="straightConnector1">
            <a:avLst/>
          </a:prstGeom>
          <a:noFill/>
          <a:ln w="28575" cap="flat" cmpd="sng" algn="ctr">
            <a:solidFill>
              <a:srgbClr val="CB2980"/>
            </a:solidFill>
            <a:prstDash val="sysDot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E11BF2D-176E-4DB1-99F8-DB1DBBDEF63C}"/>
                  </a:ext>
                </a:extLst>
              </p:cNvPr>
              <p:cNvSpPr txBox="1"/>
              <p:nvPr/>
            </p:nvSpPr>
            <p:spPr>
              <a:xfrm>
                <a:off x="1137441" y="5575838"/>
                <a:ext cx="419382" cy="250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solidFill>
                                <a:srgbClr val="CB29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solidFill>
                                <a:srgbClr val="CB298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B298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1600" b="0" i="1" smtClean="0">
                              <a:solidFill>
                                <a:srgbClr val="CB298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CB298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E11BF2D-176E-4DB1-99F8-DB1DBBDEF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41" y="5575838"/>
                <a:ext cx="419382" cy="250966"/>
              </a:xfrm>
              <a:prstGeom prst="rect">
                <a:avLst/>
              </a:prstGeom>
              <a:blipFill>
                <a:blip r:embed="rId10"/>
                <a:stretch>
                  <a:fillRect b="-268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502CD5C-D040-4DF7-8E9C-E5123EEA8689}"/>
              </a:ext>
            </a:extLst>
          </p:cNvPr>
          <p:cNvCxnSpPr/>
          <p:nvPr/>
        </p:nvCxnSpPr>
        <p:spPr>
          <a:xfrm>
            <a:off x="9894156" y="5611550"/>
            <a:ext cx="745342" cy="0"/>
          </a:xfrm>
          <a:prstGeom prst="straightConnector1">
            <a:avLst/>
          </a:prstGeom>
          <a:noFill/>
          <a:ln w="28575" cap="flat" cmpd="sng" algn="ctr">
            <a:solidFill>
              <a:srgbClr val="CB2980"/>
            </a:solidFill>
            <a:prstDash val="sysDot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CCE555A-564F-4173-9BF0-04E8330B2DB1}"/>
                  </a:ext>
                </a:extLst>
              </p:cNvPr>
              <p:cNvSpPr txBox="1"/>
              <p:nvPr/>
            </p:nvSpPr>
            <p:spPr>
              <a:xfrm>
                <a:off x="10645170" y="5455926"/>
                <a:ext cx="419382" cy="250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solidFill>
                                <a:srgbClr val="CB29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b="0" i="1" smtClean="0">
                              <a:solidFill>
                                <a:srgbClr val="CB298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CB298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it-IT" sz="1600" b="0" i="1" smtClean="0">
                              <a:solidFill>
                                <a:srgbClr val="CB298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77B9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CCE555A-564F-4173-9BF0-04E8330B2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170" y="5455926"/>
                <a:ext cx="419382" cy="250452"/>
              </a:xfrm>
              <a:prstGeom prst="rect">
                <a:avLst/>
              </a:prstGeom>
              <a:blipFill>
                <a:blip r:embed="rId11"/>
                <a:stretch>
                  <a:fillRect b="-268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 : en angle 3">
            <a:extLst>
              <a:ext uri="{FF2B5EF4-FFF2-40B4-BE49-F238E27FC236}">
                <a16:creationId xmlns:a16="http://schemas.microsoft.com/office/drawing/2014/main" id="{A113C83E-6A1E-4A18-B4C6-F7DDD859C1A5}"/>
              </a:ext>
            </a:extLst>
          </p:cNvPr>
          <p:cNvCxnSpPr>
            <a:stCxn id="29" idx="3"/>
            <a:endCxn id="27" idx="1"/>
          </p:cNvCxnSpPr>
          <p:nvPr/>
        </p:nvCxnSpPr>
        <p:spPr>
          <a:xfrm flipH="1">
            <a:off x="1137441" y="5581152"/>
            <a:ext cx="9927111" cy="120169"/>
          </a:xfrm>
          <a:prstGeom prst="bentConnector5">
            <a:avLst>
              <a:gd name="adj1" fmla="val -4048"/>
              <a:gd name="adj2" fmla="val 731065"/>
              <a:gd name="adj3" fmla="val 104555"/>
            </a:avLst>
          </a:prstGeom>
          <a:noFill/>
          <a:ln w="28575" cap="flat" cmpd="sng" algn="ctr">
            <a:solidFill>
              <a:srgbClr val="CB2980"/>
            </a:solidFill>
            <a:prstDash val="sysDot"/>
            <a:tailEnd type="triangle" w="lg" len="lg"/>
          </a:ln>
          <a:effectLst/>
        </p:spPr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39FB93E3-01E2-4F3E-B0A4-CFC15F2353C3}"/>
              </a:ext>
            </a:extLst>
          </p:cNvPr>
          <p:cNvSpPr txBox="1"/>
          <p:nvPr/>
        </p:nvSpPr>
        <p:spPr>
          <a:xfrm>
            <a:off x="5258385" y="6176337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CB2980"/>
                </a:solidFill>
              </a:rPr>
              <a:t>Strong coupling</a:t>
            </a:r>
            <a:endParaRPr lang="fr-FR" sz="1200" dirty="0">
              <a:solidFill>
                <a:srgbClr val="CB298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1D592D-DE01-49C6-9D45-9328D02C60BF}"/>
              </a:ext>
            </a:extLst>
          </p:cNvPr>
          <p:cNvSpPr/>
          <p:nvPr/>
        </p:nvSpPr>
        <p:spPr>
          <a:xfrm>
            <a:off x="119336" y="2780928"/>
            <a:ext cx="11953328" cy="38884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64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227348" y="1815353"/>
            <a:ext cx="11700000" cy="13256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 wrapper is piece of code that acts as an </a:t>
            </a:r>
            <a:r>
              <a:rPr lang="it-IT" i="1" dirty="0"/>
              <a:t>interface</a:t>
            </a:r>
            <a:r>
              <a:rPr lang="it-IT" dirty="0"/>
              <a:t> between GEMSEO and the discipline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It makes sure they exchange informations properly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concepts: discipline wrapper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62F7408-CD89-4935-BE2B-815AC6F3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986" y="3196152"/>
            <a:ext cx="8128238" cy="3670481"/>
          </a:xfrm>
          <a:prstGeom prst="rect">
            <a:avLst/>
          </a:prstGeom>
        </p:spPr>
      </p:pic>
      <p:sp>
        <p:nvSpPr>
          <p:cNvPr id="92" name="Espace réservé du texte 5">
            <a:extLst>
              <a:ext uri="{FF2B5EF4-FFF2-40B4-BE49-F238E27FC236}">
                <a16:creationId xmlns:a16="http://schemas.microsoft.com/office/drawing/2014/main" id="{EBA9BDB2-D5A1-4FD8-9938-5F934A578B44}"/>
              </a:ext>
            </a:extLst>
          </p:cNvPr>
          <p:cNvSpPr txBox="1">
            <a:spLocks/>
          </p:cNvSpPr>
          <p:nvPr/>
        </p:nvSpPr>
        <p:spPr>
          <a:xfrm>
            <a:off x="227348" y="3255513"/>
            <a:ext cx="3429046" cy="7495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[Example]: </a:t>
            </a:r>
          </a:p>
          <a:p>
            <a:r>
              <a:rPr lang="it-IT" sz="1800" dirty="0"/>
              <a:t>Generic discipline wrapper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63301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10">
            <a:extLst>
              <a:ext uri="{FF2B5EF4-FFF2-40B4-BE49-F238E27FC236}">
                <a16:creationId xmlns:a16="http://schemas.microsoft.com/office/drawing/2014/main" id="{FFA32CF7-D7C2-459B-B84E-2F74AE69AED7}"/>
              </a:ext>
            </a:extLst>
          </p:cNvPr>
          <p:cNvSpPr/>
          <p:nvPr/>
        </p:nvSpPr>
        <p:spPr>
          <a:xfrm>
            <a:off x="2647950" y="2924945"/>
            <a:ext cx="7768530" cy="2952328"/>
          </a:xfrm>
          <a:prstGeom prst="roundRect">
            <a:avLst>
              <a:gd name="adj" fmla="val 10809"/>
            </a:avLst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/>
              <a:t>Discipline wrapper</a:t>
            </a:r>
            <a:endParaRPr lang="fr-FR" dirty="0"/>
          </a:p>
        </p:txBody>
      </p:sp>
      <p:sp>
        <p:nvSpPr>
          <p:cNvPr id="6" name="Forme libre 26">
            <a:extLst>
              <a:ext uri="{FF2B5EF4-FFF2-40B4-BE49-F238E27FC236}">
                <a16:creationId xmlns:a16="http://schemas.microsoft.com/office/drawing/2014/main" id="{5AB1C64D-49E9-4513-9BF5-8FE5ABEF7138}"/>
              </a:ext>
            </a:extLst>
          </p:cNvPr>
          <p:cNvSpPr/>
          <p:nvPr/>
        </p:nvSpPr>
        <p:spPr>
          <a:xfrm rot="10800000">
            <a:off x="911423" y="2819003"/>
            <a:ext cx="1117889" cy="3593670"/>
          </a:xfrm>
          <a:custGeom>
            <a:avLst/>
            <a:gdLst>
              <a:gd name="connsiteX0" fmla="*/ 1224136 w 1224136"/>
              <a:gd name="connsiteY0" fmla="*/ 4148233 h 4148233"/>
              <a:gd name="connsiteX1" fmla="*/ 0 w 1224136"/>
              <a:gd name="connsiteY1" fmla="*/ 4148233 h 4148233"/>
              <a:gd name="connsiteX2" fmla="*/ 0 w 1224136"/>
              <a:gd name="connsiteY2" fmla="*/ 1051889 h 4148233"/>
              <a:gd name="connsiteX3" fmla="*/ 610096 w 1224136"/>
              <a:gd name="connsiteY3" fmla="*/ 0 h 4148233"/>
              <a:gd name="connsiteX4" fmla="*/ 1220192 w 1224136"/>
              <a:gd name="connsiteY4" fmla="*/ 1051889 h 4148233"/>
              <a:gd name="connsiteX5" fmla="*/ 1224136 w 1224136"/>
              <a:gd name="connsiteY5" fmla="*/ 1051889 h 414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4136" h="4148233">
                <a:moveTo>
                  <a:pt x="1224136" y="4148233"/>
                </a:moveTo>
                <a:lnTo>
                  <a:pt x="0" y="4148233"/>
                </a:lnTo>
                <a:lnTo>
                  <a:pt x="0" y="1051889"/>
                </a:lnTo>
                <a:lnTo>
                  <a:pt x="610096" y="0"/>
                </a:lnTo>
                <a:lnTo>
                  <a:pt x="1220192" y="1051889"/>
                </a:lnTo>
                <a:lnTo>
                  <a:pt x="1224136" y="1051889"/>
                </a:lnTo>
                <a:close/>
              </a:path>
            </a:pathLst>
          </a:custGeom>
          <a:solidFill>
            <a:srgbClr val="CBD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EC2AC1F-6742-4EC9-9C8F-1269DFBEC043}"/>
              </a:ext>
            </a:extLst>
          </p:cNvPr>
          <p:cNvGrpSpPr/>
          <p:nvPr/>
        </p:nvGrpSpPr>
        <p:grpSpPr>
          <a:xfrm>
            <a:off x="3071664" y="3645024"/>
            <a:ext cx="6624737" cy="1325076"/>
            <a:chOff x="1795327" y="1980265"/>
            <a:chExt cx="6624737" cy="132507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A788A68-7640-4028-A182-F1F7F74D596E}"/>
                </a:ext>
              </a:extLst>
            </p:cNvPr>
            <p:cNvGrpSpPr/>
            <p:nvPr/>
          </p:nvGrpSpPr>
          <p:grpSpPr>
            <a:xfrm>
              <a:off x="4308284" y="1980265"/>
              <a:ext cx="3962909" cy="1325076"/>
              <a:chOff x="1768284" y="799165"/>
              <a:chExt cx="3962909" cy="1325076"/>
            </a:xfrm>
          </p:grpSpPr>
          <p:sp>
            <p:nvSpPr>
              <p:cNvPr id="24" name="Rectangle à coins arrondis 48">
                <a:extLst>
                  <a:ext uri="{FF2B5EF4-FFF2-40B4-BE49-F238E27FC236}">
                    <a16:creationId xmlns:a16="http://schemas.microsoft.com/office/drawing/2014/main" id="{CEEB576D-AB9C-436D-A6A7-DDE2151D3218}"/>
                  </a:ext>
                </a:extLst>
              </p:cNvPr>
              <p:cNvSpPr/>
              <p:nvPr/>
            </p:nvSpPr>
            <p:spPr>
              <a:xfrm>
                <a:off x="1768284" y="799165"/>
                <a:ext cx="2512194" cy="818147"/>
              </a:xfrm>
              <a:prstGeom prst="roundRect">
                <a:avLst/>
              </a:prstGeom>
              <a:solidFill>
                <a:srgbClr val="464B69"/>
              </a:solidFill>
              <a:ln w="25400" cap="flat" cmpd="sng" algn="ctr">
                <a:solidFill>
                  <a:srgbClr val="464B6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Discipline</a:t>
                </a: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0F92107-6FAD-4F36-AE45-95F3A4973521}"/>
                  </a:ext>
                </a:extLst>
              </p:cNvPr>
              <p:cNvSpPr/>
              <p:nvPr/>
            </p:nvSpPr>
            <p:spPr>
              <a:xfrm>
                <a:off x="3298701" y="1864360"/>
                <a:ext cx="2432492" cy="259881"/>
              </a:xfrm>
              <a:prstGeom prst="rect">
                <a:avLst/>
              </a:prstGeom>
              <a:solidFill>
                <a:srgbClr val="00AFB4"/>
              </a:solidFill>
              <a:ln w="25400" cap="flat" cmpd="sng" algn="ctr">
                <a:solidFill>
                  <a:srgbClr val="00AFB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sz="1400" kern="0" dirty="0">
                    <a:solidFill>
                      <a:srgbClr val="FFFFFF"/>
                    </a:solidFill>
                    <a:latin typeface="Arial"/>
                  </a:rPr>
                  <a:t>Model</a:t>
                </a: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6" name="Connecteur en angle 50">
                <a:extLst>
                  <a:ext uri="{FF2B5EF4-FFF2-40B4-BE49-F238E27FC236}">
                    <a16:creationId xmlns:a16="http://schemas.microsoft.com/office/drawing/2014/main" id="{10908703-E112-46DC-8E17-50CED4A94579}"/>
                  </a:ext>
                </a:extLst>
              </p:cNvPr>
              <p:cNvCxnSpPr>
                <a:stCxn id="24" idx="2"/>
                <a:endCxn id="25" idx="1"/>
              </p:cNvCxnSpPr>
              <p:nvPr/>
            </p:nvCxnSpPr>
            <p:spPr>
              <a:xfrm rot="16200000" flipH="1">
                <a:off x="2973047" y="1668646"/>
                <a:ext cx="376989" cy="274320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00AFB4"/>
                </a:solidFill>
                <a:prstDash val="solid"/>
              </a:ln>
              <a:effectLst/>
            </p:spPr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7427F08-470A-421A-8534-CDEAC144D17F}"/>
                </a:ext>
              </a:extLst>
            </p:cNvPr>
            <p:cNvGrpSpPr/>
            <p:nvPr/>
          </p:nvGrpSpPr>
          <p:grpSpPr>
            <a:xfrm>
              <a:off x="1795327" y="2003717"/>
              <a:ext cx="2512957" cy="215444"/>
              <a:chOff x="1795327" y="2272578"/>
              <a:chExt cx="2512957" cy="215444"/>
            </a:xfrm>
          </p:grpSpPr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B28BDA4E-FAB3-4AB4-AC25-F0B8E070BE6F}"/>
                  </a:ext>
                </a:extLst>
              </p:cNvPr>
              <p:cNvCxnSpPr/>
              <p:nvPr/>
            </p:nvCxnSpPr>
            <p:spPr>
              <a:xfrm>
                <a:off x="3195587" y="2395689"/>
                <a:ext cx="1112697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ysDot"/>
                <a:tailEnd type="triangle" w="lg" len="lg"/>
              </a:ln>
              <a:effectLst/>
            </p:spPr>
          </p:cxn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7BE7C7D-2016-4AD1-8CDF-8CF729AF8817}"/>
                  </a:ext>
                </a:extLst>
              </p:cNvPr>
              <p:cNvSpPr txBox="1"/>
              <p:nvPr/>
            </p:nvSpPr>
            <p:spPr>
              <a:xfrm>
                <a:off x="1795327" y="2272578"/>
                <a:ext cx="13034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</a:rPr>
                  <a:t>Input 1</a:t>
                </a:r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1FFB812B-D34A-4FDD-AD9A-BC67E4F0CD74}"/>
                </a:ext>
              </a:extLst>
            </p:cNvPr>
            <p:cNvGrpSpPr/>
            <p:nvPr/>
          </p:nvGrpSpPr>
          <p:grpSpPr>
            <a:xfrm>
              <a:off x="1795327" y="2268206"/>
              <a:ext cx="2512957" cy="215444"/>
              <a:chOff x="1795327" y="2272578"/>
              <a:chExt cx="2512957" cy="215444"/>
            </a:xfrm>
          </p:grpSpPr>
          <p:cxnSp>
            <p:nvCxnSpPr>
              <p:cNvPr id="20" name="Connecteur droit avec flèche 19">
                <a:extLst>
                  <a:ext uri="{FF2B5EF4-FFF2-40B4-BE49-F238E27FC236}">
                    <a16:creationId xmlns:a16="http://schemas.microsoft.com/office/drawing/2014/main" id="{68108BDD-CEFE-4089-892F-626475795A97}"/>
                  </a:ext>
                </a:extLst>
              </p:cNvPr>
              <p:cNvCxnSpPr/>
              <p:nvPr/>
            </p:nvCxnSpPr>
            <p:spPr>
              <a:xfrm>
                <a:off x="3195587" y="2395689"/>
                <a:ext cx="1112697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ysDot"/>
                <a:tailEnd type="triangle" w="lg" len="lg"/>
              </a:ln>
              <a:effectLst/>
            </p:spPr>
          </p:cxn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F1D9B4C7-137F-429C-B48B-0B5F6483093D}"/>
                  </a:ext>
                </a:extLst>
              </p:cNvPr>
              <p:cNvSpPr txBox="1"/>
              <p:nvPr/>
            </p:nvSpPr>
            <p:spPr>
              <a:xfrm>
                <a:off x="1795327" y="2272578"/>
                <a:ext cx="130347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</a:rPr>
                  <a:t>Input 2</a:t>
                </a:r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1C2184F6-08BC-4B05-8611-7743292735CA}"/>
                </a:ext>
              </a:extLst>
            </p:cNvPr>
            <p:cNvGrpSpPr/>
            <p:nvPr/>
          </p:nvGrpSpPr>
          <p:grpSpPr>
            <a:xfrm>
              <a:off x="1795327" y="2541717"/>
              <a:ext cx="2512957" cy="215444"/>
              <a:chOff x="1795327" y="2272578"/>
              <a:chExt cx="2512957" cy="215444"/>
            </a:xfrm>
          </p:grpSpPr>
          <p:cxnSp>
            <p:nvCxnSpPr>
              <p:cNvPr id="18" name="Connecteur droit avec flèche 17">
                <a:extLst>
                  <a:ext uri="{FF2B5EF4-FFF2-40B4-BE49-F238E27FC236}">
                    <a16:creationId xmlns:a16="http://schemas.microsoft.com/office/drawing/2014/main" id="{DC056F59-5D32-42AE-A0C1-A68311121006}"/>
                  </a:ext>
                </a:extLst>
              </p:cNvPr>
              <p:cNvCxnSpPr/>
              <p:nvPr/>
            </p:nvCxnSpPr>
            <p:spPr>
              <a:xfrm>
                <a:off x="3195587" y="2395689"/>
                <a:ext cx="1112697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ysDot"/>
                <a:tailEnd type="triangle" w="lg" len="lg"/>
              </a:ln>
              <a:effectLst/>
            </p:spPr>
          </p:cxn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BC40887-D427-400D-AE07-189AF3D3B923}"/>
                  </a:ext>
                </a:extLst>
              </p:cNvPr>
              <p:cNvSpPr txBox="1"/>
              <p:nvPr/>
            </p:nvSpPr>
            <p:spPr>
              <a:xfrm>
                <a:off x="1795327" y="2272578"/>
                <a:ext cx="130347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</a:rPr>
                  <a:t>Input</a:t>
                </a:r>
                <a:r>
                  <a:rPr kumimoji="0" lang="it-IT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777B91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it-IT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</a:rPr>
                  <a:t>3</a:t>
                </a:r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84B9F29D-D92C-42B2-8BF0-3BF20C591E0A}"/>
                </a:ext>
              </a:extLst>
            </p:cNvPr>
            <p:cNvGrpSpPr/>
            <p:nvPr/>
          </p:nvGrpSpPr>
          <p:grpSpPr>
            <a:xfrm>
              <a:off x="6828945" y="2126828"/>
              <a:ext cx="1519111" cy="215444"/>
              <a:chOff x="8220738" y="2154912"/>
              <a:chExt cx="1519111" cy="215444"/>
            </a:xfrm>
          </p:grpSpPr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0E320B02-CCA7-4928-B190-DC7D7829AFD9}"/>
                  </a:ext>
                </a:extLst>
              </p:cNvPr>
              <p:cNvCxnSpPr/>
              <p:nvPr/>
            </p:nvCxnSpPr>
            <p:spPr>
              <a:xfrm>
                <a:off x="8220738" y="2278023"/>
                <a:ext cx="66618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ysDot"/>
                <a:tailEnd type="triangle" w="lg" len="lg"/>
              </a:ln>
              <a:effectLst/>
            </p:spPr>
          </p:cxn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739E7A-1880-4B70-A0EE-DB043107E432}"/>
                  </a:ext>
                </a:extLst>
              </p:cNvPr>
              <p:cNvSpPr txBox="1"/>
              <p:nvPr/>
            </p:nvSpPr>
            <p:spPr>
              <a:xfrm>
                <a:off x="8947761" y="2154912"/>
                <a:ext cx="79208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</a:rPr>
                  <a:t>Output 1</a:t>
                </a:r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04D3030-0365-4883-A344-C83CF2593A96}"/>
                </a:ext>
              </a:extLst>
            </p:cNvPr>
            <p:cNvGrpSpPr/>
            <p:nvPr/>
          </p:nvGrpSpPr>
          <p:grpSpPr>
            <a:xfrm>
              <a:off x="6828945" y="2433995"/>
              <a:ext cx="1591119" cy="215444"/>
              <a:chOff x="8220738" y="2163511"/>
              <a:chExt cx="1591119" cy="215444"/>
            </a:xfrm>
          </p:grpSpPr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E7DFD2BD-55E1-4873-A6C0-64E36BCEDD2F}"/>
                  </a:ext>
                </a:extLst>
              </p:cNvPr>
              <p:cNvCxnSpPr/>
              <p:nvPr/>
            </p:nvCxnSpPr>
            <p:spPr>
              <a:xfrm>
                <a:off x="8220738" y="2278023"/>
                <a:ext cx="670418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ysDot"/>
                <a:tailEnd type="triangle" w="lg" len="lg"/>
              </a:ln>
              <a:effectLst/>
            </p:spPr>
          </p:cxn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85551-4F72-462A-8CC0-2B0C22FD8B61}"/>
                  </a:ext>
                </a:extLst>
              </p:cNvPr>
              <p:cNvSpPr txBox="1"/>
              <p:nvPr/>
            </p:nvSpPr>
            <p:spPr>
              <a:xfrm>
                <a:off x="8947761" y="2163511"/>
                <a:ext cx="8640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</a:rPr>
                  <a:t>Output 2</a:t>
                </a:r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</p:grp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11FBFAC-812E-461F-83A8-4195068E4E9E}"/>
              </a:ext>
            </a:extLst>
          </p:cNvPr>
          <p:cNvCxnSpPr/>
          <p:nvPr/>
        </p:nvCxnSpPr>
        <p:spPr>
          <a:xfrm>
            <a:off x="1470368" y="2560273"/>
            <a:ext cx="0" cy="4104456"/>
          </a:xfrm>
          <a:prstGeom prst="straightConnector1">
            <a:avLst/>
          </a:prstGeom>
          <a:noFill/>
          <a:ln w="38100" cap="flat" cmpd="sng" algn="ctr">
            <a:solidFill>
              <a:srgbClr val="CB2980"/>
            </a:solidFill>
            <a:prstDash val="sysDot"/>
            <a:tailEnd type="triangle" w="lg" len="lg"/>
          </a:ln>
          <a:effectLst/>
        </p:spPr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25C6370-39BA-4E26-8CEC-819E4ACD53E5}"/>
              </a:ext>
            </a:extLst>
          </p:cNvPr>
          <p:cNvSpPr txBox="1"/>
          <p:nvPr/>
        </p:nvSpPr>
        <p:spPr>
          <a:xfrm rot="16200000">
            <a:off x="488785" y="4039522"/>
            <a:ext cx="140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GEMSEO</a:t>
            </a:r>
            <a:endParaRPr lang="fr-FR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DDE65E1-A816-409C-9B4D-1E9D5452F0C7}"/>
              </a:ext>
            </a:extLst>
          </p:cNvPr>
          <p:cNvSpPr/>
          <p:nvPr/>
        </p:nvSpPr>
        <p:spPr>
          <a:xfrm>
            <a:off x="2539020" y="3658874"/>
            <a:ext cx="217859" cy="216024"/>
          </a:xfrm>
          <a:prstGeom prst="ellipse">
            <a:avLst/>
          </a:prstGeom>
          <a:solidFill>
            <a:schemeClr val="bg1"/>
          </a:solidFill>
          <a:ln w="28575">
            <a:solidFill>
              <a:srgbClr val="CB2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BF6F34B-33CA-4220-82E0-8B2AB63CDB10}"/>
              </a:ext>
            </a:extLst>
          </p:cNvPr>
          <p:cNvCxnSpPr>
            <a:endCxn id="29" idx="2"/>
          </p:cNvCxnSpPr>
          <p:nvPr/>
        </p:nvCxnSpPr>
        <p:spPr>
          <a:xfrm>
            <a:off x="1463040" y="3766886"/>
            <a:ext cx="1075980" cy="0"/>
          </a:xfrm>
          <a:prstGeom prst="straightConnector1">
            <a:avLst/>
          </a:prstGeom>
          <a:noFill/>
          <a:ln w="38100" cap="flat" cmpd="sng" algn="ctr">
            <a:solidFill>
              <a:srgbClr val="CB2980"/>
            </a:solidFill>
            <a:prstDash val="sysDot"/>
            <a:tailEnd type="triangle" w="lg" len="lg"/>
          </a:ln>
          <a:effectLst/>
        </p:spPr>
      </p:cxnSp>
      <p:cxnSp>
        <p:nvCxnSpPr>
          <p:cNvPr id="31" name="Connecteur en angle 60">
            <a:extLst>
              <a:ext uri="{FF2B5EF4-FFF2-40B4-BE49-F238E27FC236}">
                <a16:creationId xmlns:a16="http://schemas.microsoft.com/office/drawing/2014/main" id="{2E83F041-7A5C-4179-90C7-975411979358}"/>
              </a:ext>
            </a:extLst>
          </p:cNvPr>
          <p:cNvCxnSpPr>
            <a:stCxn id="29" idx="6"/>
          </p:cNvCxnSpPr>
          <p:nvPr/>
        </p:nvCxnSpPr>
        <p:spPr>
          <a:xfrm>
            <a:off x="2756879" y="3766886"/>
            <a:ext cx="1006554" cy="275616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CB2980"/>
            </a:solidFill>
            <a:prstDash val="sysDot"/>
            <a:tailEnd type="triangle" w="lg" len="lg"/>
          </a:ln>
          <a:effectLst/>
        </p:spPr>
      </p:cxn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5650837-30FA-4C37-BD66-07CCEDDD622C}"/>
              </a:ext>
            </a:extLst>
          </p:cNvPr>
          <p:cNvGrpSpPr/>
          <p:nvPr/>
        </p:nvGrpSpPr>
        <p:grpSpPr>
          <a:xfrm>
            <a:off x="1473824" y="4221088"/>
            <a:ext cx="2317920" cy="216024"/>
            <a:chOff x="1473824" y="3827046"/>
            <a:chExt cx="2317920" cy="216024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E7F7E10-B8B5-4356-AD57-C7F5C1C78473}"/>
                </a:ext>
              </a:extLst>
            </p:cNvPr>
            <p:cNvSpPr/>
            <p:nvPr/>
          </p:nvSpPr>
          <p:spPr>
            <a:xfrm>
              <a:off x="2549804" y="3827046"/>
              <a:ext cx="217859" cy="21602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9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1B703729-FD06-4CED-B1F4-DA7FE9A4887E}"/>
                </a:ext>
              </a:extLst>
            </p:cNvPr>
            <p:cNvCxnSpPr>
              <a:endCxn id="33" idx="2"/>
            </p:cNvCxnSpPr>
            <p:nvPr/>
          </p:nvCxnSpPr>
          <p:spPr>
            <a:xfrm>
              <a:off x="1473824" y="3935058"/>
              <a:ext cx="107598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B2980"/>
              </a:solidFill>
              <a:prstDash val="sysDot"/>
              <a:tailEnd type="triangle" w="lg" len="lg"/>
            </a:ln>
            <a:effectLst/>
          </p:spPr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584620B2-B387-42C2-BB6B-CB6D7D380FF3}"/>
                </a:ext>
              </a:extLst>
            </p:cNvPr>
            <p:cNvCxnSpPr>
              <a:stCxn id="33" idx="6"/>
            </p:cNvCxnSpPr>
            <p:nvPr/>
          </p:nvCxnSpPr>
          <p:spPr>
            <a:xfrm>
              <a:off x="2767663" y="3935058"/>
              <a:ext cx="1024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B2980"/>
              </a:solidFill>
              <a:prstDash val="sysDot"/>
              <a:tailEnd type="triangle" w="lg" len="lg"/>
            </a:ln>
            <a:effectLst/>
          </p:spPr>
        </p:cxnSp>
      </p:grpSp>
      <p:sp>
        <p:nvSpPr>
          <p:cNvPr id="36" name="Ellipse 35">
            <a:extLst>
              <a:ext uri="{FF2B5EF4-FFF2-40B4-BE49-F238E27FC236}">
                <a16:creationId xmlns:a16="http://schemas.microsoft.com/office/drawing/2014/main" id="{7A281CAA-E9A0-4ADA-AB07-D421F917B2C5}"/>
              </a:ext>
            </a:extLst>
          </p:cNvPr>
          <p:cNvSpPr/>
          <p:nvPr/>
        </p:nvSpPr>
        <p:spPr>
          <a:xfrm>
            <a:off x="2539019" y="5311369"/>
            <a:ext cx="217859" cy="216024"/>
          </a:xfrm>
          <a:prstGeom prst="ellipse">
            <a:avLst/>
          </a:prstGeom>
          <a:solidFill>
            <a:schemeClr val="bg1"/>
          </a:solidFill>
          <a:ln w="28575">
            <a:solidFill>
              <a:srgbClr val="CB2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en angle 92">
            <a:extLst>
              <a:ext uri="{FF2B5EF4-FFF2-40B4-BE49-F238E27FC236}">
                <a16:creationId xmlns:a16="http://schemas.microsoft.com/office/drawing/2014/main" id="{1C93D396-BBA7-4C22-9145-8A73A47E1AE2}"/>
              </a:ext>
            </a:extLst>
          </p:cNvPr>
          <p:cNvCxnSpPr>
            <a:endCxn id="36" idx="6"/>
          </p:cNvCxnSpPr>
          <p:nvPr/>
        </p:nvCxnSpPr>
        <p:spPr>
          <a:xfrm rot="10800000" flipV="1">
            <a:off x="2756879" y="4206475"/>
            <a:ext cx="6939523" cy="1212905"/>
          </a:xfrm>
          <a:prstGeom prst="bentConnector3">
            <a:avLst>
              <a:gd name="adj1" fmla="val -6313"/>
            </a:avLst>
          </a:prstGeom>
          <a:noFill/>
          <a:ln w="38100" cap="flat" cmpd="sng" algn="ctr">
            <a:solidFill>
              <a:srgbClr val="CB2980"/>
            </a:solidFill>
            <a:prstDash val="sysDot"/>
            <a:tailEnd type="triangle" w="lg" len="lg"/>
          </a:ln>
          <a:effectLst/>
        </p:spPr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E651BC6-5082-4186-AA5A-8CA8EC83A140}"/>
              </a:ext>
            </a:extLst>
          </p:cNvPr>
          <p:cNvCxnSpPr>
            <a:stCxn id="36" idx="2"/>
          </p:cNvCxnSpPr>
          <p:nvPr/>
        </p:nvCxnSpPr>
        <p:spPr>
          <a:xfrm flipH="1">
            <a:off x="1470368" y="5419381"/>
            <a:ext cx="1068651" cy="0"/>
          </a:xfrm>
          <a:prstGeom prst="straightConnector1">
            <a:avLst/>
          </a:prstGeom>
          <a:noFill/>
          <a:ln w="38100" cap="flat" cmpd="sng" algn="ctr">
            <a:solidFill>
              <a:srgbClr val="CB2980"/>
            </a:solidFill>
            <a:prstDash val="sysDot"/>
            <a:tailEnd type="triangle" w="lg" len="lg"/>
          </a:ln>
          <a:effectLst/>
        </p:spPr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B8E80FAC-3DB9-4EEC-BF5D-EA70D8E3AF02}"/>
              </a:ext>
            </a:extLst>
          </p:cNvPr>
          <p:cNvSpPr txBox="1"/>
          <p:nvPr/>
        </p:nvSpPr>
        <p:spPr>
          <a:xfrm>
            <a:off x="1543186" y="3515839"/>
            <a:ext cx="8702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b="1" dirty="0">
                <a:solidFill>
                  <a:srgbClr val="CB2980"/>
                </a:solidFill>
              </a:rPr>
              <a:t>Var 141</a:t>
            </a:r>
            <a:endParaRPr lang="fr-FR" sz="1400" b="1" dirty="0">
              <a:solidFill>
                <a:srgbClr val="CB2980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72D5192-539A-4C79-94E9-FA970CC5643C}"/>
              </a:ext>
            </a:extLst>
          </p:cNvPr>
          <p:cNvSpPr txBox="1"/>
          <p:nvPr/>
        </p:nvSpPr>
        <p:spPr>
          <a:xfrm>
            <a:off x="1546272" y="4078052"/>
            <a:ext cx="8702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b="1" dirty="0">
                <a:solidFill>
                  <a:srgbClr val="CB2980"/>
                </a:solidFill>
              </a:rPr>
              <a:t>Var 217</a:t>
            </a:r>
            <a:endParaRPr lang="fr-FR" sz="1400" b="1" dirty="0">
              <a:solidFill>
                <a:srgbClr val="CB2980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348D36D-8D21-457F-94FD-ABF41E870172}"/>
              </a:ext>
            </a:extLst>
          </p:cNvPr>
          <p:cNvSpPr txBox="1"/>
          <p:nvPr/>
        </p:nvSpPr>
        <p:spPr>
          <a:xfrm>
            <a:off x="1653870" y="5168332"/>
            <a:ext cx="8702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400" b="1" dirty="0">
                <a:solidFill>
                  <a:srgbClr val="CB2980"/>
                </a:solidFill>
              </a:rPr>
              <a:t>Var 38</a:t>
            </a:r>
            <a:endParaRPr lang="fr-FR" sz="1400" b="1" dirty="0">
              <a:solidFill>
                <a:srgbClr val="CB29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1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227348" y="1815353"/>
            <a:ext cx="11700000" cy="190167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Variables defined at GEMSEO level are </a:t>
            </a:r>
            <a:r>
              <a:rPr lang="it-IT" sz="1800" i="1" dirty="0"/>
              <a:t>global variables. </a:t>
            </a:r>
            <a:r>
              <a:rPr lang="it-IT" sz="1800" dirty="0"/>
              <a:t>They must have a </a:t>
            </a:r>
            <a:r>
              <a:rPr lang="it-IT" sz="1800" i="1" dirty="0"/>
              <a:t>unique</a:t>
            </a:r>
            <a:r>
              <a:rPr lang="it-IT" sz="1800" dirty="0"/>
              <a:t>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Variables defined at DISCIPLINE level are called </a:t>
            </a:r>
            <a:r>
              <a:rPr lang="it-IT" sz="1800" i="1" dirty="0"/>
              <a:t>local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/>
              <a:t>The scope of a wrapper is to provide a mapping between global and local variables</a:t>
            </a:r>
            <a:endParaRPr lang="it-IT" sz="1800" i="1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concepts: global and local variables</a:t>
            </a:r>
            <a:endParaRPr lang="fr-FR" dirty="0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1B0942BB-1B38-422C-9822-1B8620138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71558"/>
              </p:ext>
            </p:extLst>
          </p:nvPr>
        </p:nvGraphicFramePr>
        <p:xfrm>
          <a:off x="505996" y="4384165"/>
          <a:ext cx="11449272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142436835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825377618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851451819"/>
                    </a:ext>
                  </a:extLst>
                </a:gridCol>
              </a:tblGrid>
              <a:tr h="274107">
                <a:tc>
                  <a:txBody>
                    <a:bodyPr/>
                    <a:lstStyle/>
                    <a:p>
                      <a:r>
                        <a:rPr lang="fr-FR" sz="1600" dirty="0"/>
                        <a:t>Global (GEMSEO)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Local variable (INPUTS)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Local variable (OUTPUTS)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40139"/>
                  </a:ext>
                </a:extLst>
              </a:tr>
              <a:tr h="243713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B298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Input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3200"/>
                  </a:ext>
                </a:extLst>
              </a:tr>
              <a:tr h="243713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B2980"/>
                          </a:solidFill>
                        </a:rPr>
                        <a:t>Var 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Input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613778"/>
                  </a:ext>
                </a:extLst>
              </a:tr>
              <a:tr h="243713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B2980"/>
                          </a:solidFill>
                        </a:rPr>
                        <a:t>Var 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Input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17068"/>
                  </a:ext>
                </a:extLst>
              </a:tr>
              <a:tr h="243713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B298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Output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39152"/>
                  </a:ext>
                </a:extLst>
              </a:tr>
              <a:tr h="243713">
                <a:tc>
                  <a:txBody>
                    <a:bodyPr/>
                    <a:lstStyle/>
                    <a:p>
                      <a:r>
                        <a:rPr lang="fr-FR" sz="1600" b="1" dirty="0">
                          <a:solidFill>
                            <a:srgbClr val="CB2980"/>
                          </a:solidFill>
                        </a:rPr>
                        <a:t>Var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Output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95109"/>
                  </a:ext>
                </a:extLst>
              </a:tr>
            </a:tbl>
          </a:graphicData>
        </a:graphic>
      </p:graphicFrame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659FCF81-4F2A-4C18-837F-58EF15A36338}"/>
              </a:ext>
            </a:extLst>
          </p:cNvPr>
          <p:cNvSpPr txBox="1">
            <a:spLocks/>
          </p:cNvSpPr>
          <p:nvPr/>
        </p:nvSpPr>
        <p:spPr>
          <a:xfrm>
            <a:off x="227348" y="3903585"/>
            <a:ext cx="11727920" cy="7495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dirty="0"/>
              <a:t>[Example]: </a:t>
            </a:r>
            <a:r>
              <a:rPr lang="it-IT" sz="1800" dirty="0"/>
              <a:t>Variables mapping form previous slide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58471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27348" y="1815353"/>
                <a:ext cx="11700000" cy="1397624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A </a:t>
                </a:r>
                <a:r>
                  <a:rPr lang="it-IT" i="1" dirty="0"/>
                  <a:t>design variable DV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is a variable controlled by the optimization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array of the DVs is called </a:t>
                </a:r>
                <a:r>
                  <a:rPr lang="it-IT" i="1" dirty="0"/>
                  <a:t>design space DS:    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it-IT" b="1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In GEMSEO, a DV must be a global variable and an input to at least one discipline</a:t>
                </a:r>
              </a:p>
              <a:p>
                <a:pPr marL="609600" lvl="1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6" name="Espace réservé du text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27348" y="1815353"/>
                <a:ext cx="11700000" cy="1397624"/>
              </a:xfrm>
              <a:blipFill>
                <a:blip r:embed="rId2"/>
                <a:stretch>
                  <a:fillRect l="-1250" t="-52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concepts: design space</a:t>
            </a:r>
            <a:endParaRPr lang="fr-FR" dirty="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24573C1-DC7A-4D19-8D90-CA50D253BA5F}"/>
              </a:ext>
            </a:extLst>
          </p:cNvPr>
          <p:cNvGrpSpPr/>
          <p:nvPr/>
        </p:nvGrpSpPr>
        <p:grpSpPr>
          <a:xfrm>
            <a:off x="1119173" y="3068960"/>
            <a:ext cx="4633453" cy="3546509"/>
            <a:chOff x="1119173" y="3068960"/>
            <a:chExt cx="4633453" cy="354650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BB53F7B-5876-450D-8DF2-84A05EB76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14" y="3068960"/>
              <a:ext cx="4608512" cy="345638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F75BBADC-CAF9-4331-9C9A-AE56E19255A2}"/>
                    </a:ext>
                  </a:extLst>
                </p:cNvPr>
                <p:cNvSpPr txBox="1"/>
                <p:nvPr/>
              </p:nvSpPr>
              <p:spPr>
                <a:xfrm>
                  <a:off x="2279576" y="6338470"/>
                  <a:ext cx="2448272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r-FR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F75BBADC-CAF9-4331-9C9A-AE56E1925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576" y="6338470"/>
                  <a:ext cx="2448272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A92295F-27AE-4CCD-B380-CB6C9AF80782}"/>
                    </a:ext>
                  </a:extLst>
                </p:cNvPr>
                <p:cNvSpPr txBox="1"/>
                <p:nvPr/>
              </p:nvSpPr>
              <p:spPr>
                <a:xfrm rot="16200000">
                  <a:off x="33537" y="4658652"/>
                  <a:ext cx="2448272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fr-FR" dirty="0"/>
                    <a:t> </a:t>
                  </a:r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A92295F-27AE-4CCD-B380-CB6C9AF80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3537" y="4658652"/>
                  <a:ext cx="2448272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FFDC45E-E445-4E64-A397-7D68D73FD546}"/>
              </a:ext>
            </a:extLst>
          </p:cNvPr>
          <p:cNvGrpSpPr/>
          <p:nvPr/>
        </p:nvGrpSpPr>
        <p:grpSpPr>
          <a:xfrm>
            <a:off x="6672064" y="3123425"/>
            <a:ext cx="4109023" cy="3584377"/>
            <a:chOff x="6672064" y="3123425"/>
            <a:chExt cx="4109023" cy="3584377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873E09E-8EE8-4A07-9D50-B7C50AAB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064" y="3123425"/>
              <a:ext cx="3851144" cy="35843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4798775-089D-4595-AA29-98625E1F481C}"/>
                    </a:ext>
                  </a:extLst>
                </p:cNvPr>
                <p:cNvSpPr txBox="1"/>
                <p:nvPr/>
              </p:nvSpPr>
              <p:spPr>
                <a:xfrm>
                  <a:off x="7392144" y="6386844"/>
                  <a:ext cx="36004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r-FR" dirty="0"/>
                    <a:t> </a:t>
                  </a: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4798775-089D-4595-AA29-98625E1F4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2144" y="6386844"/>
                  <a:ext cx="360040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5FB54258-CC08-42AE-BF88-19F412127503}"/>
                    </a:ext>
                  </a:extLst>
                </p:cNvPr>
                <p:cNvSpPr txBox="1"/>
                <p:nvPr/>
              </p:nvSpPr>
              <p:spPr>
                <a:xfrm>
                  <a:off x="10056440" y="6021288"/>
                  <a:ext cx="36004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r-FR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5FB54258-CC08-42AE-BF88-19F4121275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6440" y="6021288"/>
                  <a:ext cx="360040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6602AE4D-8872-4794-9DCF-7CDC7CA53420}"/>
                    </a:ext>
                  </a:extLst>
                </p:cNvPr>
                <p:cNvSpPr txBox="1"/>
                <p:nvPr/>
              </p:nvSpPr>
              <p:spPr>
                <a:xfrm rot="16200000">
                  <a:off x="10159879" y="4294405"/>
                  <a:ext cx="96541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fr-FR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6602AE4D-8872-4794-9DCF-7CDC7CA53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159879" y="4294405"/>
                  <a:ext cx="965417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6329" r="-36957" b="-5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503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27348" y="1815352"/>
                <a:ext cx="11629292" cy="4493967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In GEMSEO, a DV must </a:t>
                </a:r>
                <a:r>
                  <a:rPr lang="fr-FR" dirty="0" err="1"/>
                  <a:t>always</a:t>
                </a:r>
                <a:r>
                  <a:rPr lang="fr-FR" dirty="0"/>
                  <a:t>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associated</a:t>
                </a:r>
                <a:r>
                  <a:rPr lang="fr-FR" dirty="0"/>
                  <a:t> to </a:t>
                </a:r>
                <a:r>
                  <a:rPr lang="fr-FR" i="1" dirty="0" err="1"/>
                  <a:t>bounds</a:t>
                </a:r>
                <a:r>
                  <a:rPr lang="fr-FR" i="1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For </a:t>
                </a:r>
                <a:r>
                  <a:rPr lang="fr-FR" dirty="0" err="1"/>
                  <a:t>each</a:t>
                </a:r>
                <a:r>
                  <a:rPr lang="fr-FR" dirty="0"/>
                  <a:t> DV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define</a:t>
                </a:r>
                <a:r>
                  <a:rPr lang="fr-FR" dirty="0"/>
                  <a:t> an </a:t>
                </a:r>
                <a:r>
                  <a:rPr lang="fr-FR" dirty="0" err="1"/>
                  <a:t>upper</a:t>
                </a:r>
                <a:r>
                  <a:rPr lang="fr-FR" dirty="0"/>
                  <a:t> </a:t>
                </a:r>
                <a:r>
                  <a:rPr lang="fr-FR" dirty="0" err="1"/>
                  <a:t>bound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fr-FR" dirty="0"/>
                  <a:t> and a </a:t>
                </a:r>
                <a:r>
                  <a:rPr lang="fr-FR" dirty="0" err="1"/>
                  <a:t>lower</a:t>
                </a:r>
                <a:r>
                  <a:rPr lang="fr-FR" dirty="0"/>
                  <a:t> </a:t>
                </a:r>
                <a:r>
                  <a:rPr lang="fr-FR" dirty="0" err="1"/>
                  <a:t>bound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endParaRPr lang="fr-F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The optimal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fr-FR" dirty="0"/>
                  <a:t> (if </a:t>
                </a:r>
                <a:r>
                  <a:rPr lang="fr-FR" dirty="0" err="1"/>
                  <a:t>exists</a:t>
                </a:r>
                <a:r>
                  <a:rPr lang="fr-FR" dirty="0"/>
                  <a:t>!) </a:t>
                </a:r>
                <a:r>
                  <a:rPr lang="fr-FR" dirty="0" err="1"/>
                  <a:t>will</a:t>
                </a:r>
                <a:r>
                  <a:rPr lang="fr-FR" dirty="0"/>
                  <a:t> </a:t>
                </a:r>
                <a:r>
                  <a:rPr lang="fr-FR" dirty="0" err="1"/>
                  <a:t>always</a:t>
                </a:r>
                <a:r>
                  <a:rPr lang="fr-FR" dirty="0"/>
                  <a:t> </a:t>
                </a:r>
                <a:r>
                  <a:rPr lang="fr-FR" dirty="0" err="1"/>
                  <a:t>stay</a:t>
                </a:r>
                <a:r>
                  <a:rPr lang="fr-FR" dirty="0"/>
                  <a:t> </a:t>
                </a:r>
                <a:r>
                  <a:rPr lang="fr-FR" dirty="0" err="1"/>
                  <a:t>within</a:t>
                </a:r>
                <a:r>
                  <a:rPr lang="fr-FR" dirty="0"/>
                  <a:t> the </a:t>
                </a:r>
                <a:r>
                  <a:rPr lang="fr-FR" dirty="0" err="1"/>
                  <a:t>bounds</a:t>
                </a:r>
                <a:r>
                  <a:rPr lang="fr-FR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r>
                  <a:rPr lang="fr-FR" dirty="0"/>
                  <a:t>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endParaRPr lang="fr-F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So….</a:t>
                </a:r>
                <a:r>
                  <a:rPr lang="fr-FR" dirty="0" err="1"/>
                  <a:t>please</a:t>
                </a:r>
                <a:r>
                  <a:rPr lang="fr-FR" dirty="0"/>
                  <a:t> </a:t>
                </a:r>
                <a:r>
                  <a:rPr lang="fr-FR" dirty="0" err="1"/>
                  <a:t>choose</a:t>
                </a:r>
                <a:r>
                  <a:rPr lang="fr-FR" dirty="0"/>
                  <a:t> the </a:t>
                </a:r>
                <a:r>
                  <a:rPr lang="fr-FR" dirty="0" err="1"/>
                  <a:t>bounds</a:t>
                </a:r>
                <a:r>
                  <a:rPr lang="fr-FR" dirty="0"/>
                  <a:t> </a:t>
                </a:r>
                <a:r>
                  <a:rPr lang="fr-FR" dirty="0" err="1"/>
                  <a:t>carefully</a:t>
                </a:r>
                <a:r>
                  <a:rPr lang="fr-FR" dirty="0"/>
                  <a:t>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6" name="Espace réservé du text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27348" y="1815352"/>
                <a:ext cx="11629292" cy="4493967"/>
              </a:xfrm>
              <a:blipFill>
                <a:blip r:embed="rId2"/>
                <a:stretch>
                  <a:fillRect l="-1258" t="-24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concepts: design 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435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concepts: design space</a:t>
            </a:r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DBD0BE2-42CF-4C56-9AC9-7CA16A1E9D22}"/>
              </a:ext>
            </a:extLst>
          </p:cNvPr>
          <p:cNvGrpSpPr/>
          <p:nvPr/>
        </p:nvGrpSpPr>
        <p:grpSpPr>
          <a:xfrm>
            <a:off x="186098" y="1556792"/>
            <a:ext cx="6102288" cy="4867624"/>
            <a:chOff x="186097" y="1412776"/>
            <a:chExt cx="6282833" cy="50116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BB53F7B-5876-450D-8DF2-84A05EB76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55" y="1412776"/>
              <a:ext cx="6175675" cy="4631756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EC7382-1D93-4373-8952-FDEC9B8AF4CC}"/>
                </a:ext>
              </a:extLst>
            </p:cNvPr>
            <p:cNvSpPr/>
            <p:nvPr/>
          </p:nvSpPr>
          <p:spPr>
            <a:xfrm>
              <a:off x="1099698" y="5733256"/>
              <a:ext cx="4752529" cy="691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A92295F-27AE-4CCD-B380-CB6C9AF80782}"/>
                    </a:ext>
                  </a:extLst>
                </p:cNvPr>
                <p:cNvSpPr txBox="1"/>
                <p:nvPr/>
              </p:nvSpPr>
              <p:spPr>
                <a:xfrm rot="16200000">
                  <a:off x="-1238873" y="3647652"/>
                  <a:ext cx="3280827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pt-PT"/>
                  </a:defPPr>
                  <a:lvl1pPr algn="ctr">
                    <a:defRPr sz="2800"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fr-FR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A92295F-27AE-4CCD-B380-CB6C9AF80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238873" y="3647652"/>
                  <a:ext cx="3280827" cy="430887"/>
                </a:xfrm>
                <a:prstGeom prst="rect">
                  <a:avLst/>
                </a:prstGeom>
                <a:blipFill>
                  <a:blip r:embed="rId3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016573D5-1984-460F-8C97-FF3E044B812C}"/>
                    </a:ext>
                  </a:extLst>
                </p:cNvPr>
                <p:cNvSpPr txBox="1"/>
                <p:nvPr/>
              </p:nvSpPr>
              <p:spPr>
                <a:xfrm>
                  <a:off x="1243714" y="5877272"/>
                  <a:ext cx="360039" cy="43614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2800" i="1" smtClean="0">
                                <a:solidFill>
                                  <a:srgbClr val="00C37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800" b="0" i="1" smtClean="0">
                                <a:solidFill>
                                  <a:srgbClr val="00C37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00C37B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2800" b="0" i="1" smtClean="0">
                                <a:solidFill>
                                  <a:srgbClr val="00C37B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oMath>
                    </m:oMathPara>
                  </a14:m>
                  <a:endParaRPr lang="fr-FR" sz="2800" dirty="0">
                    <a:solidFill>
                      <a:srgbClr val="00C37B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016573D5-1984-460F-8C97-FF3E044B8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714" y="5877272"/>
                  <a:ext cx="360039" cy="436145"/>
                </a:xfrm>
                <a:prstGeom prst="rect">
                  <a:avLst/>
                </a:prstGeom>
                <a:blipFill>
                  <a:blip r:embed="rId4"/>
                  <a:stretch>
                    <a:fillRect l="-21053" b="-289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2D043C84-E0B9-4442-B175-6529FAB79144}"/>
                    </a:ext>
                  </a:extLst>
                </p:cNvPr>
                <p:cNvSpPr txBox="1"/>
                <p:nvPr/>
              </p:nvSpPr>
              <p:spPr>
                <a:xfrm>
                  <a:off x="4700099" y="5877272"/>
                  <a:ext cx="360039" cy="4388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2800" i="1" smtClean="0">
                                <a:solidFill>
                                  <a:srgbClr val="00C37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800" b="0" i="1" smtClean="0">
                                <a:solidFill>
                                  <a:srgbClr val="00C37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00C37B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2800" b="0" i="1" smtClean="0">
                                <a:solidFill>
                                  <a:srgbClr val="00C37B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bSup>
                      </m:oMath>
                    </m:oMathPara>
                  </a14:m>
                  <a:endParaRPr lang="fr-FR" sz="2800" dirty="0">
                    <a:solidFill>
                      <a:srgbClr val="00C37B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2D043C84-E0B9-4442-B175-6529FAB79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099" y="5877272"/>
                  <a:ext cx="360039" cy="438838"/>
                </a:xfrm>
                <a:prstGeom prst="rect">
                  <a:avLst/>
                </a:prstGeom>
                <a:blipFill>
                  <a:blip r:embed="rId5"/>
                  <a:stretch>
                    <a:fillRect l="-28070" b="-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2D486A-1F10-42ED-AF58-FF4992AE3303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2108200"/>
              <a:ext cx="16130" cy="3658073"/>
            </a:xfrm>
            <a:prstGeom prst="line">
              <a:avLst/>
            </a:prstGeom>
            <a:ln w="57150">
              <a:solidFill>
                <a:srgbClr val="00C37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3332B80-D289-4C31-B925-39A6CA06B278}"/>
                </a:ext>
              </a:extLst>
            </p:cNvPr>
            <p:cNvCxnSpPr>
              <a:cxnSpLocks/>
            </p:cNvCxnSpPr>
            <p:nvPr/>
          </p:nvCxnSpPr>
          <p:spPr>
            <a:xfrm>
              <a:off x="4690533" y="2116667"/>
              <a:ext cx="9565" cy="3649606"/>
            </a:xfrm>
            <a:prstGeom prst="line">
              <a:avLst/>
            </a:prstGeom>
            <a:ln w="57150">
              <a:solidFill>
                <a:srgbClr val="00C37B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DECF48A-AA4E-427B-BDE1-509B2341A818}"/>
                </a:ext>
              </a:extLst>
            </p:cNvPr>
            <p:cNvCxnSpPr>
              <a:cxnSpLocks/>
            </p:cNvCxnSpPr>
            <p:nvPr/>
          </p:nvCxnSpPr>
          <p:spPr>
            <a:xfrm>
              <a:off x="1579640" y="6165304"/>
              <a:ext cx="2982735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F75BBADC-CAF9-4331-9C9A-AE56E19255A2}"/>
                    </a:ext>
                  </a:extLst>
                </p:cNvPr>
                <p:cNvSpPr txBox="1"/>
                <p:nvPr/>
              </p:nvSpPr>
              <p:spPr>
                <a:xfrm>
                  <a:off x="2903044" y="5889475"/>
                  <a:ext cx="600668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r-FR" sz="2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F75BBADC-CAF9-4331-9C9A-AE56E1925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044" y="5889475"/>
                  <a:ext cx="600668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0012803-5E11-4D95-B28F-2B9F7481FAAF}"/>
                </a:ext>
              </a:extLst>
            </p:cNvPr>
            <p:cNvSpPr txBox="1"/>
            <p:nvPr/>
          </p:nvSpPr>
          <p:spPr>
            <a:xfrm>
              <a:off x="835955" y="1430648"/>
              <a:ext cx="4836156" cy="411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/>
                <a:t>Proper</a:t>
              </a:r>
              <a:r>
                <a:rPr lang="fr-FR" sz="2000" dirty="0"/>
                <a:t> </a:t>
              </a:r>
              <a:r>
                <a:rPr lang="fr-FR" sz="2000" dirty="0" err="1"/>
                <a:t>definition</a:t>
              </a:r>
              <a:r>
                <a:rPr lang="fr-FR" sz="2000" dirty="0"/>
                <a:t> of </a:t>
              </a:r>
              <a:r>
                <a:rPr lang="fr-FR" sz="2000" dirty="0" err="1"/>
                <a:t>bounds</a:t>
              </a:r>
              <a:endParaRPr lang="fr-FR" sz="2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019C7BF-D2E4-460D-A771-960A557161AC}"/>
                </a:ext>
              </a:extLst>
            </p:cNvPr>
            <p:cNvSpPr/>
            <p:nvPr/>
          </p:nvSpPr>
          <p:spPr>
            <a:xfrm>
              <a:off x="3377129" y="5197642"/>
              <a:ext cx="263742" cy="26374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3421AFB-6788-4851-A684-F1D584524950}"/>
              </a:ext>
            </a:extLst>
          </p:cNvPr>
          <p:cNvGrpSpPr/>
          <p:nvPr/>
        </p:nvGrpSpPr>
        <p:grpSpPr>
          <a:xfrm>
            <a:off x="6005856" y="1575432"/>
            <a:ext cx="6102288" cy="4861565"/>
            <a:chOff x="186097" y="1412776"/>
            <a:chExt cx="6282833" cy="5005402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310916BB-7015-4D02-A279-D37F3AA28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55" y="1412776"/>
              <a:ext cx="6175675" cy="4631756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FCF1B1-2527-426A-A022-511EF960BE4C}"/>
                </a:ext>
              </a:extLst>
            </p:cNvPr>
            <p:cNvSpPr/>
            <p:nvPr/>
          </p:nvSpPr>
          <p:spPr>
            <a:xfrm>
              <a:off x="1127447" y="5727018"/>
              <a:ext cx="4752529" cy="691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7FFA1F70-BEA3-4E83-A93D-9793DD82DCCA}"/>
                    </a:ext>
                  </a:extLst>
                </p:cNvPr>
                <p:cNvSpPr txBox="1"/>
                <p:nvPr/>
              </p:nvSpPr>
              <p:spPr>
                <a:xfrm rot="16200000">
                  <a:off x="-1238873" y="3647652"/>
                  <a:ext cx="3280827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pt-PT"/>
                  </a:defPPr>
                  <a:lvl1pPr algn="ctr">
                    <a:defRPr sz="2800" i="1"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fr-FR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7FFA1F70-BEA3-4E83-A93D-9793DD82D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238873" y="3647652"/>
                  <a:ext cx="3280827" cy="430887"/>
                </a:xfrm>
                <a:prstGeom prst="rect">
                  <a:avLst/>
                </a:prstGeom>
                <a:blipFill>
                  <a:blip r:embed="rId7"/>
                  <a:stretch>
                    <a:fillRect r="-289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51E49019-FB49-4EF3-AAFD-DE24933F0CE5}"/>
                    </a:ext>
                  </a:extLst>
                </p:cNvPr>
                <p:cNvSpPr txBox="1"/>
                <p:nvPr/>
              </p:nvSpPr>
              <p:spPr>
                <a:xfrm>
                  <a:off x="1243714" y="5877272"/>
                  <a:ext cx="360039" cy="44904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280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800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2800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oMath>
                    </m:oMathPara>
                  </a14:m>
                  <a:endParaRPr lang="fr-FR" sz="2800" dirty="0">
                    <a:solidFill>
                      <a:srgbClr val="CB298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51E49019-FB49-4EF3-AAFD-DE24933F0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714" y="5877272"/>
                  <a:ext cx="360039" cy="449049"/>
                </a:xfrm>
                <a:prstGeom prst="rect">
                  <a:avLst/>
                </a:prstGeom>
                <a:blipFill>
                  <a:blip r:embed="rId8"/>
                  <a:stretch>
                    <a:fillRect l="-2105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B2DF07B6-B28A-4B4B-9F28-60C61991E627}"/>
                    </a:ext>
                  </a:extLst>
                </p:cNvPr>
                <p:cNvSpPr txBox="1"/>
                <p:nvPr/>
              </p:nvSpPr>
              <p:spPr>
                <a:xfrm>
                  <a:off x="2884407" y="5877272"/>
                  <a:ext cx="360039" cy="4518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280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800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2800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bSup>
                      </m:oMath>
                    </m:oMathPara>
                  </a14:m>
                  <a:endParaRPr lang="fr-FR" sz="2800" dirty="0">
                    <a:solidFill>
                      <a:srgbClr val="CB298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B2DF07B6-B28A-4B4B-9F28-60C61991E6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407" y="5877272"/>
                  <a:ext cx="360039" cy="451822"/>
                </a:xfrm>
                <a:prstGeom prst="rect">
                  <a:avLst/>
                </a:prstGeom>
                <a:blipFill>
                  <a:blip r:embed="rId9"/>
                  <a:stretch>
                    <a:fillRect l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82BF0AAD-AE3B-4778-802B-240464430E00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2108200"/>
              <a:ext cx="16130" cy="3658073"/>
            </a:xfrm>
            <a:prstGeom prst="line">
              <a:avLst/>
            </a:prstGeom>
            <a:ln w="57150">
              <a:solidFill>
                <a:srgbClr val="CB29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D1678C85-FD06-4859-A034-42FF09472E2E}"/>
                </a:ext>
              </a:extLst>
            </p:cNvPr>
            <p:cNvCxnSpPr>
              <a:cxnSpLocks/>
            </p:cNvCxnSpPr>
            <p:nvPr/>
          </p:nvCxnSpPr>
          <p:spPr>
            <a:xfrm>
              <a:off x="2874840" y="2116667"/>
              <a:ext cx="9565" cy="3649606"/>
            </a:xfrm>
            <a:prstGeom prst="line">
              <a:avLst/>
            </a:prstGeom>
            <a:ln w="57150">
              <a:solidFill>
                <a:srgbClr val="CB29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F413BDAA-0AC7-467B-8F61-3E5E73D795B4}"/>
                </a:ext>
              </a:extLst>
            </p:cNvPr>
            <p:cNvCxnSpPr>
              <a:cxnSpLocks/>
            </p:cNvCxnSpPr>
            <p:nvPr/>
          </p:nvCxnSpPr>
          <p:spPr>
            <a:xfrm>
              <a:off x="1579640" y="6165304"/>
              <a:ext cx="1105205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537912E9-D143-47AC-AB78-CEA407FDEE4F}"/>
                    </a:ext>
                  </a:extLst>
                </p:cNvPr>
                <p:cNvSpPr txBox="1"/>
                <p:nvPr/>
              </p:nvSpPr>
              <p:spPr>
                <a:xfrm>
                  <a:off x="1994746" y="5889475"/>
                  <a:ext cx="360039" cy="4436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r-FR" sz="28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537912E9-D143-47AC-AB78-CEA407FDE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746" y="5889475"/>
                  <a:ext cx="360039" cy="44363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647DE059-4FCA-4761-A95D-B0200BEC07E8}"/>
                </a:ext>
              </a:extLst>
            </p:cNvPr>
            <p:cNvSpPr txBox="1"/>
            <p:nvPr/>
          </p:nvSpPr>
          <p:spPr>
            <a:xfrm>
              <a:off x="835955" y="1430648"/>
              <a:ext cx="4836156" cy="411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Poor </a:t>
              </a:r>
              <a:r>
                <a:rPr lang="fr-FR" sz="2000" dirty="0" err="1"/>
                <a:t>definition</a:t>
              </a:r>
              <a:r>
                <a:rPr lang="fr-FR" sz="2000" dirty="0"/>
                <a:t> of </a:t>
              </a:r>
              <a:r>
                <a:rPr lang="fr-FR" sz="2000" dirty="0" err="1"/>
                <a:t>bounds</a:t>
              </a:r>
              <a:endParaRPr lang="fr-FR" sz="2000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90311BF-729D-4364-B6D6-9C26819929C4}"/>
                </a:ext>
              </a:extLst>
            </p:cNvPr>
            <p:cNvSpPr/>
            <p:nvPr/>
          </p:nvSpPr>
          <p:spPr>
            <a:xfrm>
              <a:off x="1789562" y="4406801"/>
              <a:ext cx="263742" cy="26374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1253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67816FA8-1C47-4A98-8DAC-2B0AB30FE3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i="1" dirty="0"/>
              <a:t>Tour de table</a:t>
            </a:r>
            <a:r>
              <a:rPr lang="fr-FR" b="1" dirty="0"/>
              <a:t>/</a:t>
            </a:r>
            <a:r>
              <a:rPr lang="fr-FR" b="1" dirty="0" err="1"/>
              <a:t>personal</a:t>
            </a:r>
            <a:r>
              <a:rPr lang="fr-FR" b="1" dirty="0"/>
              <a:t> </a:t>
            </a:r>
            <a:r>
              <a:rPr lang="fr-FR" b="1" dirty="0" err="1"/>
              <a:t>presentations</a:t>
            </a:r>
            <a:endParaRPr lang="fr-FR" b="1" dirty="0"/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GEMSEO Introduction and </a:t>
            </a:r>
            <a:r>
              <a:rPr lang="fr-FR" b="1" dirty="0" err="1"/>
              <a:t>theory</a:t>
            </a:r>
            <a:r>
              <a:rPr lang="fr-FR" b="1" dirty="0"/>
              <a:t> 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fr-FR" dirty="0" err="1"/>
              <a:t>Presentation</a:t>
            </a:r>
            <a:endParaRPr lang="fr-FR" dirty="0"/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fr-FR" dirty="0"/>
              <a:t>Key concepts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fr-FR" dirty="0"/>
              <a:t>GEMSEO basic </a:t>
            </a:r>
            <a:r>
              <a:rPr lang="fr-FR" dirty="0" err="1"/>
              <a:t>grammar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Break (10 mins)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err="1"/>
              <a:t>Tutorials</a:t>
            </a:r>
            <a:endParaRPr lang="fr-FR" b="1" dirty="0"/>
          </a:p>
          <a:p>
            <a:pPr marL="723900" lvl="1" indent="-457200"/>
            <a:r>
              <a:rPr lang="fr-FR" dirty="0"/>
              <a:t>GEMSEO Installation and setup</a:t>
            </a:r>
          </a:p>
          <a:p>
            <a:pPr marL="723900" lvl="1" indent="-457200"/>
            <a:r>
              <a:rPr lang="fr-FR" dirty="0"/>
              <a:t>Test case 1: The </a:t>
            </a:r>
            <a:r>
              <a:rPr lang="fr-FR" dirty="0" err="1"/>
              <a:t>Sellar</a:t>
            </a:r>
            <a:r>
              <a:rPr lang="fr-FR" dirty="0"/>
              <a:t> </a:t>
            </a:r>
            <a:r>
              <a:rPr lang="fr-FR" dirty="0" err="1"/>
              <a:t>Problem</a:t>
            </a:r>
            <a:endParaRPr lang="fr-FR" dirty="0"/>
          </a:p>
          <a:p>
            <a:pPr marL="723900" lvl="1" indent="-457200"/>
            <a:r>
              <a:rPr lang="fr-FR" dirty="0"/>
              <a:t>Test case 2: Optimal Resource Allocation</a:t>
            </a:r>
          </a:p>
          <a:p>
            <a:pPr marL="723900" lvl="1" indent="-457200"/>
            <a:r>
              <a:rPr lang="fr-FR" dirty="0"/>
              <a:t>Test case 3: </a:t>
            </a:r>
            <a:r>
              <a:rPr lang="fr-FR" dirty="0" err="1"/>
              <a:t>Airfoil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Break(10 mins)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Miscellanea &amp; Questions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D829DB32-4DE3-497F-A3A2-6319DC8C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Session program</a:t>
            </a:r>
          </a:p>
        </p:txBody>
      </p:sp>
    </p:spTree>
    <p:extLst>
      <p:ext uri="{BB962C8B-B14F-4D97-AF65-F5344CB8AC3E}">
        <p14:creationId xmlns:p14="http://schemas.microsoft.com/office/powerpoint/2010/main" val="3817783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24573C1-DC7A-4D19-8D90-CA50D253BA5F}"/>
              </a:ext>
            </a:extLst>
          </p:cNvPr>
          <p:cNvGrpSpPr/>
          <p:nvPr/>
        </p:nvGrpSpPr>
        <p:grpSpPr>
          <a:xfrm>
            <a:off x="2876261" y="2795720"/>
            <a:ext cx="5453154" cy="3942982"/>
            <a:chOff x="299472" y="3068960"/>
            <a:chExt cx="5453154" cy="3942982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BB53F7B-5876-450D-8DF2-84A05EB76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14" y="3068960"/>
              <a:ext cx="4608512" cy="345638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F75BBADC-CAF9-4331-9C9A-AE56E19255A2}"/>
                    </a:ext>
                  </a:extLst>
                </p:cNvPr>
                <p:cNvSpPr txBox="1"/>
                <p:nvPr/>
              </p:nvSpPr>
              <p:spPr>
                <a:xfrm>
                  <a:off x="2367083" y="6704165"/>
                  <a:ext cx="244827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200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2000" b="0" i="1" smtClean="0">
                                <a:solidFill>
                                  <a:srgbClr val="CB298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fr-FR" sz="2000" dirty="0">
                    <a:solidFill>
                      <a:srgbClr val="CB298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F75BBADC-CAF9-4331-9C9A-AE56E1925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083" y="6704165"/>
                  <a:ext cx="2448272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22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A92295F-27AE-4CCD-B380-CB6C9AF80782}"/>
                    </a:ext>
                  </a:extLst>
                </p:cNvPr>
                <p:cNvSpPr txBox="1"/>
                <p:nvPr/>
              </p:nvSpPr>
              <p:spPr>
                <a:xfrm rot="16200000">
                  <a:off x="-86699" y="5847971"/>
                  <a:ext cx="108012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fr-FR" sz="2000" i="1" smtClean="0">
                              <a:solidFill>
                                <a:srgbClr val="CB29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solidFill>
                                <a:srgbClr val="CB298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2000" b="0" i="1" smtClean="0">
                              <a:solidFill>
                                <a:srgbClr val="CB298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2000" i="1" smtClean="0">
                              <a:solidFill>
                                <a:srgbClr val="CB29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2000" i="1" smtClean="0">
                                  <a:solidFill>
                                    <a:srgbClr val="CB29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000" b="0" i="1" smtClean="0">
                                  <a:solidFill>
                                    <a:srgbClr val="CB298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rgbClr val="CB298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sz="2000" b="0" i="1" smtClean="0">
                                  <a:solidFill>
                                    <a:srgbClr val="CB298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fr-FR" sz="2000" dirty="0">
                      <a:solidFill>
                        <a:srgbClr val="CB298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A92295F-27AE-4CCD-B380-CB6C9AF80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86699" y="5847971"/>
                  <a:ext cx="1080120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3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52805B3C-10C0-4CF5-AF73-4A1D9A1050C8}"/>
              </a:ext>
            </a:extLst>
          </p:cNvPr>
          <p:cNvSpPr txBox="1"/>
          <p:nvPr/>
        </p:nvSpPr>
        <p:spPr>
          <a:xfrm>
            <a:off x="4943872" y="6021029"/>
            <a:ext cx="244827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27348" y="1815353"/>
                <a:ext cx="11700000" cy="1397624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 </a:t>
                </a:r>
                <a:r>
                  <a:rPr lang="it-IT" i="1" dirty="0"/>
                  <a:t>merit function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it-IT" dirty="0"/>
                  <a:t> is the quantity to optimize (minimize or maximize)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The</a:t>
                </a:r>
                <a:r>
                  <a:rPr lang="fr-FR" dirty="0"/>
                  <a:t> optimal value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typically</a:t>
                </a:r>
                <a:r>
                  <a:rPr lang="fr-FR" dirty="0"/>
                  <a:t> </a:t>
                </a:r>
                <a:r>
                  <a:rPr lang="fr-FR" dirty="0" err="1"/>
                  <a:t>indicated</a:t>
                </a:r>
                <a:r>
                  <a:rPr lang="fr-FR" dirty="0"/>
                  <a:t> </a:t>
                </a:r>
                <a:r>
                  <a:rPr lang="fr-FR" dirty="0" err="1"/>
                  <a:t>with</a:t>
                </a:r>
                <a:r>
                  <a:rPr lang="fr-FR" dirty="0"/>
                  <a:t> an </a:t>
                </a:r>
                <a:r>
                  <a:rPr lang="fr-FR" dirty="0" err="1"/>
                  <a:t>asterisk</a:t>
                </a:r>
                <a:r>
                  <a:rPr lang="fr-F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FR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dirty="0"/>
                  <a:t> </a:t>
                </a:r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In GEMSEO,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must be a global variable and an output of a discipline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6" name="Espace réservé du text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27348" y="1815353"/>
                <a:ext cx="11700000" cy="1397624"/>
              </a:xfrm>
              <a:blipFill>
                <a:blip r:embed="rId5"/>
                <a:stretch>
                  <a:fillRect l="-1250" t="-78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concepts: merit function</a:t>
            </a:r>
            <a:endParaRPr lang="fr-FR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17B54BD-0E28-4B8A-B72B-963104234FA8}"/>
              </a:ext>
            </a:extLst>
          </p:cNvPr>
          <p:cNvSpPr/>
          <p:nvPr/>
        </p:nvSpPr>
        <p:spPr>
          <a:xfrm>
            <a:off x="5967918" y="5579270"/>
            <a:ext cx="256163" cy="256163"/>
          </a:xfrm>
          <a:prstGeom prst="ellipse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3E78C67-010E-4C80-9516-AF8112364500}"/>
              </a:ext>
            </a:extLst>
          </p:cNvPr>
          <p:cNvCxnSpPr>
            <a:cxnSpLocks/>
          </p:cNvCxnSpPr>
          <p:nvPr/>
        </p:nvCxnSpPr>
        <p:spPr>
          <a:xfrm>
            <a:off x="6095999" y="5702300"/>
            <a:ext cx="0" cy="692150"/>
          </a:xfrm>
          <a:prstGeom prst="line">
            <a:avLst/>
          </a:prstGeom>
          <a:ln w="38100">
            <a:solidFill>
              <a:srgbClr val="CB29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A4FC78E-143E-406C-B95E-3B86B9D894EC}"/>
              </a:ext>
            </a:extLst>
          </p:cNvPr>
          <p:cNvCxnSpPr>
            <a:cxnSpLocks/>
          </p:cNvCxnSpPr>
          <p:nvPr/>
        </p:nvCxnSpPr>
        <p:spPr>
          <a:xfrm flipH="1">
            <a:off x="3340100" y="5708650"/>
            <a:ext cx="2826991" cy="0"/>
          </a:xfrm>
          <a:prstGeom prst="line">
            <a:avLst/>
          </a:prstGeom>
          <a:ln w="38100">
            <a:solidFill>
              <a:srgbClr val="CB29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064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27347" y="1815352"/>
                <a:ext cx="6199021" cy="4637984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A 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it-IT" sz="2400" dirty="0"/>
                  <a:t> </a:t>
                </a:r>
                <a:r>
                  <a:rPr lang="it-IT" dirty="0"/>
                  <a:t>is a requirement that restrains the design space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Constraints can change the optimal solution &gt;&gt;&gt;</a:t>
                </a:r>
              </a:p>
              <a:p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 err="1"/>
                  <a:t>Constraints</a:t>
                </a:r>
                <a:r>
                  <a:rPr lang="fr-FR" dirty="0"/>
                  <a:t> can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expressed</a:t>
                </a:r>
                <a:r>
                  <a:rPr lang="fr-FR" dirty="0"/>
                  <a:t> as:</a:t>
                </a:r>
              </a:p>
              <a:p>
                <a:pPr marL="609600" lvl="1" indent="-342900">
                  <a:buFont typeface="Arial" panose="020B0604020202020204" pitchFamily="34" charset="0"/>
                  <a:buChar char="•"/>
                </a:pPr>
                <a:r>
                  <a:rPr lang="fr-FR" dirty="0" err="1"/>
                  <a:t>Inequalities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fr-FR" dirty="0"/>
              </a:p>
              <a:p>
                <a:pPr marL="609600" lvl="1" indent="-342900">
                  <a:buFont typeface="Arial" panose="020B0604020202020204" pitchFamily="34" charset="0"/>
                  <a:buChar char="•"/>
                </a:pPr>
                <a:r>
                  <a:rPr lang="fr-FR" dirty="0" err="1"/>
                  <a:t>Equalities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200" dirty="0"/>
                  <a:t> </a:t>
                </a:r>
              </a:p>
              <a:p>
                <a:pPr marL="609600" lvl="1" indent="-342900">
                  <a:buFont typeface="Arial" panose="020B0604020202020204" pitchFamily="34" charset="0"/>
                  <a:buChar char="•"/>
                </a:pPr>
                <a:endParaRPr lang="fr-F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dirty="0"/>
                  <a:t>A solution </a:t>
                </a:r>
                <a:r>
                  <a:rPr lang="fr-FR" dirty="0" err="1"/>
                  <a:t>fulfilling</a:t>
                </a:r>
                <a:r>
                  <a:rPr lang="fr-FR" dirty="0"/>
                  <a:t> all </a:t>
                </a:r>
                <a:r>
                  <a:rPr lang="fr-FR" dirty="0" err="1"/>
                  <a:t>constraints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said</a:t>
                </a:r>
                <a:r>
                  <a:rPr lang="fr-FR" dirty="0"/>
                  <a:t> </a:t>
                </a:r>
                <a:r>
                  <a:rPr lang="fr-FR" i="1" dirty="0" err="1"/>
                  <a:t>feasible</a:t>
                </a:r>
                <a:endParaRPr lang="fr-FR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dirty="0"/>
                  <a:t>In GEMSEO,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r>
                  <a:rPr lang="it-IT" dirty="0"/>
                  <a:t>must be a global variable and an output of a discipline</a:t>
                </a:r>
              </a:p>
            </p:txBody>
          </p:sp>
        </mc:Choice>
        <mc:Fallback xmlns="">
          <p:sp>
            <p:nvSpPr>
              <p:cNvPr id="6" name="Espace réservé du text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27347" y="1815352"/>
                <a:ext cx="6199021" cy="4637984"/>
              </a:xfrm>
              <a:blipFill>
                <a:blip r:embed="rId2"/>
                <a:stretch>
                  <a:fillRect l="-1967" t="-1971" r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concepts: constraint</a:t>
            </a:r>
            <a:endParaRPr lang="fr-FR" dirty="0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1498E517-E8AA-47CD-BC55-B7D3327C783E}"/>
              </a:ext>
            </a:extLst>
          </p:cNvPr>
          <p:cNvGrpSpPr/>
          <p:nvPr/>
        </p:nvGrpSpPr>
        <p:grpSpPr>
          <a:xfrm>
            <a:off x="6420324" y="1268760"/>
            <a:ext cx="5648819" cy="5040558"/>
            <a:chOff x="6966106" y="1392369"/>
            <a:chExt cx="4895376" cy="4368245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BB53F7B-5876-450D-8DF2-84A05EB76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6106" y="1830926"/>
              <a:ext cx="4608512" cy="345638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5A97D3-7F45-45B6-88B3-8D2B7F29F7BD}"/>
                </a:ext>
              </a:extLst>
            </p:cNvPr>
            <p:cNvSpPr/>
            <p:nvPr/>
          </p:nvSpPr>
          <p:spPr>
            <a:xfrm>
              <a:off x="7176120" y="3789040"/>
              <a:ext cx="4479359" cy="1127366"/>
            </a:xfrm>
            <a:prstGeom prst="rect">
              <a:avLst/>
            </a:prstGeom>
            <a:solidFill>
              <a:srgbClr val="00598A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D95C294-057C-4427-96B4-CC806C2928CC}"/>
                    </a:ext>
                  </a:extLst>
                </p:cNvPr>
                <p:cNvSpPr txBox="1"/>
                <p:nvPr/>
              </p:nvSpPr>
              <p:spPr>
                <a:xfrm>
                  <a:off x="8293323" y="4007219"/>
                  <a:ext cx="259228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≥−0.25</m:t>
                        </m:r>
                      </m:oMath>
                    </m:oMathPara>
                  </a14:m>
                  <a:endParaRPr lang="fr-FR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D95C294-057C-4427-96B4-CC806C292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3323" y="4007219"/>
                  <a:ext cx="2592288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321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FA4FC78E-143E-406C-B95E-3B86B9D894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1020" y="3789040"/>
              <a:ext cx="4684381" cy="0"/>
            </a:xfrm>
            <a:prstGeom prst="line">
              <a:avLst/>
            </a:prstGeom>
            <a:ln w="38100">
              <a:solidFill>
                <a:srgbClr val="01D1D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744FEB1-F0C9-44AB-AB94-D2626C84423A}"/>
                </a:ext>
              </a:extLst>
            </p:cNvPr>
            <p:cNvSpPr/>
            <p:nvPr/>
          </p:nvSpPr>
          <p:spPr>
            <a:xfrm>
              <a:off x="9266849" y="4648849"/>
              <a:ext cx="215203" cy="215203"/>
            </a:xfrm>
            <a:prstGeom prst="ellipse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36FA05E-E9E7-4F2A-B8A3-244E3D2E1412}"/>
                </a:ext>
              </a:extLst>
            </p:cNvPr>
            <p:cNvCxnSpPr/>
            <p:nvPr/>
          </p:nvCxnSpPr>
          <p:spPr>
            <a:xfrm>
              <a:off x="9515117" y="4836887"/>
              <a:ext cx="736600" cy="61595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9692D07-B7B1-46B5-862A-5EF2E398D876}"/>
                </a:ext>
              </a:extLst>
            </p:cNvPr>
            <p:cNvSpPr txBox="1"/>
            <p:nvPr/>
          </p:nvSpPr>
          <p:spPr>
            <a:xfrm>
              <a:off x="9413210" y="5452837"/>
              <a:ext cx="244827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000" dirty="0" err="1">
                  <a:solidFill>
                    <a:schemeClr val="bg1">
                      <a:lumMod val="50000"/>
                    </a:schemeClr>
                  </a:solidFill>
                </a:rPr>
                <a:t>Unfeasible</a:t>
              </a:r>
              <a:endParaRPr lang="fr-FR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E572410-7AA2-4670-9067-7DE841AD76D2}"/>
                </a:ext>
              </a:extLst>
            </p:cNvPr>
            <p:cNvSpPr/>
            <p:nvPr/>
          </p:nvSpPr>
          <p:spPr>
            <a:xfrm>
              <a:off x="7879374" y="3683649"/>
              <a:ext cx="215203" cy="215203"/>
            </a:xfrm>
            <a:prstGeom prst="ellipse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353E7AEB-48DD-4E6C-B27D-285252B251DA}"/>
                </a:ext>
              </a:extLst>
            </p:cNvPr>
            <p:cNvSpPr/>
            <p:nvPr/>
          </p:nvSpPr>
          <p:spPr>
            <a:xfrm>
              <a:off x="8293323" y="3689999"/>
              <a:ext cx="215203" cy="2152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B29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94CB67BC-B79A-4C89-93BD-AFBC107C9E75}"/>
                </a:ext>
              </a:extLst>
            </p:cNvPr>
            <p:cNvSpPr/>
            <p:nvPr/>
          </p:nvSpPr>
          <p:spPr>
            <a:xfrm>
              <a:off x="8905133" y="3689999"/>
              <a:ext cx="215203" cy="2152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B29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FCEE79A-2D5B-497A-9EF0-7F78E6A2AD8E}"/>
                </a:ext>
              </a:extLst>
            </p:cNvPr>
            <p:cNvSpPr/>
            <p:nvPr/>
          </p:nvSpPr>
          <p:spPr>
            <a:xfrm>
              <a:off x="9553205" y="3689999"/>
              <a:ext cx="215203" cy="2152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B29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2D32CA-29BC-41DE-A648-C44385CF5AC2}"/>
                </a:ext>
              </a:extLst>
            </p:cNvPr>
            <p:cNvSpPr txBox="1"/>
            <p:nvPr/>
          </p:nvSpPr>
          <p:spPr>
            <a:xfrm>
              <a:off x="7608169" y="1392369"/>
              <a:ext cx="3864621" cy="2791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2000" dirty="0" err="1">
                  <a:solidFill>
                    <a:schemeClr val="bg1">
                      <a:lumMod val="50000"/>
                    </a:schemeClr>
                  </a:solidFill>
                </a:rPr>
                <a:t>Feasible</a:t>
              </a:r>
              <a:r>
                <a:rPr lang="fr-FR" sz="2000" dirty="0">
                  <a:solidFill>
                    <a:schemeClr val="bg1">
                      <a:lumMod val="50000"/>
                    </a:schemeClr>
                  </a:solidFill>
                </a:rPr>
                <a:t> (multiple solutions)</a:t>
              </a:r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6FED930A-82AC-4787-87E5-50ED03500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6975" y="1721627"/>
              <a:ext cx="181558" cy="17501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36E34069-1D27-47FC-8A45-CFAFABF50563}"/>
                </a:ext>
              </a:extLst>
            </p:cNvPr>
            <p:cNvCxnSpPr>
              <a:cxnSpLocks/>
            </p:cNvCxnSpPr>
            <p:nvPr/>
          </p:nvCxnSpPr>
          <p:spPr>
            <a:xfrm>
              <a:off x="8293323" y="1728909"/>
              <a:ext cx="0" cy="180535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09F7CA3C-B8DE-4363-8B32-FEC8315B85C0}"/>
                </a:ext>
              </a:extLst>
            </p:cNvPr>
            <p:cNvCxnSpPr>
              <a:cxnSpLocks/>
            </p:cNvCxnSpPr>
            <p:nvPr/>
          </p:nvCxnSpPr>
          <p:spPr>
            <a:xfrm>
              <a:off x="8453418" y="1728909"/>
              <a:ext cx="449950" cy="18131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1A280CB-5431-4394-AD65-A901F5E48DD4}"/>
                </a:ext>
              </a:extLst>
            </p:cNvPr>
            <p:cNvCxnSpPr>
              <a:cxnSpLocks/>
            </p:cNvCxnSpPr>
            <p:nvPr/>
          </p:nvCxnSpPr>
          <p:spPr>
            <a:xfrm>
              <a:off x="8633861" y="1742173"/>
              <a:ext cx="962526" cy="185767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862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227348" y="1815353"/>
            <a:ext cx="11700000" cy="15771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 scenario is a </a:t>
            </a:r>
            <a:r>
              <a:rPr lang="it-IT" i="1" dirty="0"/>
              <a:t>workflow manager </a:t>
            </a:r>
            <a:r>
              <a:rPr lang="it-IT" dirty="0"/>
              <a:t>that puts evrything together: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it-IT" dirty="0"/>
              <a:t>Creates and optimization problem 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it-IT" dirty="0"/>
              <a:t>Builds an MDO workflow from a set of disciplines and a design space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it-IT" dirty="0"/>
              <a:t>Add the necessary constraints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r>
              <a:rPr lang="it-IT" dirty="0"/>
              <a:t>Runs the problem according to the chosen algorithm (i.e. gradient-based, search methods..)</a:t>
            </a:r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609600" lvl="1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concepts: scenario</a:t>
            </a:r>
            <a:endParaRPr lang="fr-FR" dirty="0"/>
          </a:p>
        </p:txBody>
      </p:sp>
      <p:sp>
        <p:nvSpPr>
          <p:cNvPr id="25" name="Rectangle à coins arrondis 85">
            <a:extLst>
              <a:ext uri="{FF2B5EF4-FFF2-40B4-BE49-F238E27FC236}">
                <a16:creationId xmlns:a16="http://schemas.microsoft.com/office/drawing/2014/main" id="{A4EC8E79-5422-4036-98E2-C5DC657ED506}"/>
              </a:ext>
            </a:extLst>
          </p:cNvPr>
          <p:cNvSpPr/>
          <p:nvPr/>
        </p:nvSpPr>
        <p:spPr>
          <a:xfrm>
            <a:off x="3718436" y="3645024"/>
            <a:ext cx="8208912" cy="2808312"/>
          </a:xfrm>
          <a:prstGeom prst="roundRect">
            <a:avLst>
              <a:gd name="adj" fmla="val 8979"/>
            </a:avLst>
          </a:prstGeom>
          <a:solidFill>
            <a:srgbClr val="CBD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5">
            <a:extLst>
              <a:ext uri="{FF2B5EF4-FFF2-40B4-BE49-F238E27FC236}">
                <a16:creationId xmlns:a16="http://schemas.microsoft.com/office/drawing/2014/main" id="{7C5B5909-6F1E-4CFA-9C0D-916CBE0D95DF}"/>
              </a:ext>
            </a:extLst>
          </p:cNvPr>
          <p:cNvSpPr/>
          <p:nvPr/>
        </p:nvSpPr>
        <p:spPr>
          <a:xfrm>
            <a:off x="6382732" y="4437112"/>
            <a:ext cx="1573343" cy="512391"/>
          </a:xfrm>
          <a:prstGeom prst="roundRect">
            <a:avLst/>
          </a:prstGeom>
          <a:solidFill>
            <a:srgbClr val="464B6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Discipline</a:t>
            </a:r>
            <a:r>
              <a:rPr kumimoji="0" lang="it-IT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4F9752-A679-4BA2-96AC-D21B4756D43B}"/>
              </a:ext>
            </a:extLst>
          </p:cNvPr>
          <p:cNvCxnSpPr/>
          <p:nvPr/>
        </p:nvCxnSpPr>
        <p:spPr>
          <a:xfrm>
            <a:off x="5685869" y="4609748"/>
            <a:ext cx="696863" cy="0"/>
          </a:xfrm>
          <a:prstGeom prst="straightConnector1">
            <a:avLst/>
          </a:prstGeom>
          <a:noFill/>
          <a:ln w="38100" cap="flat" cmpd="sng" algn="ctr">
            <a:solidFill>
              <a:srgbClr val="777B91"/>
            </a:solidFill>
            <a:prstDash val="sysDot"/>
            <a:tailEnd type="triangle" w="lg" len="lg"/>
          </a:ln>
          <a:effectLst/>
        </p:spPr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0C5A9AB-1EC3-4F18-9794-28F2429C530F}"/>
              </a:ext>
            </a:extLst>
          </p:cNvPr>
          <p:cNvCxnSpPr/>
          <p:nvPr/>
        </p:nvCxnSpPr>
        <p:spPr>
          <a:xfrm>
            <a:off x="5685869" y="4781043"/>
            <a:ext cx="696863" cy="0"/>
          </a:xfrm>
          <a:prstGeom prst="straightConnector1">
            <a:avLst/>
          </a:prstGeom>
          <a:noFill/>
          <a:ln w="38100" cap="flat" cmpd="sng" algn="ctr">
            <a:solidFill>
              <a:srgbClr val="777B91"/>
            </a:solidFill>
            <a:prstDash val="sysDot"/>
            <a:tailEnd type="triangle" w="lg" len="lg"/>
          </a:ln>
          <a:effectLst/>
        </p:spPr>
      </p:cxnSp>
      <p:sp>
        <p:nvSpPr>
          <p:cNvPr id="30" name="Rectangle à coins arrondis 34">
            <a:extLst>
              <a:ext uri="{FF2B5EF4-FFF2-40B4-BE49-F238E27FC236}">
                <a16:creationId xmlns:a16="http://schemas.microsoft.com/office/drawing/2014/main" id="{52EEE4EB-C055-4E4B-8A7C-4AA5BA34262E}"/>
              </a:ext>
            </a:extLst>
          </p:cNvPr>
          <p:cNvSpPr/>
          <p:nvPr/>
        </p:nvSpPr>
        <p:spPr>
          <a:xfrm>
            <a:off x="7882801" y="5348048"/>
            <a:ext cx="1573343" cy="512391"/>
          </a:xfrm>
          <a:prstGeom prst="roundRect">
            <a:avLst/>
          </a:prstGeom>
          <a:solidFill>
            <a:srgbClr val="464B6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Discipline 3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19F88B7-6710-498F-A577-7A2DC767E8FB}"/>
              </a:ext>
            </a:extLst>
          </p:cNvPr>
          <p:cNvCxnSpPr/>
          <p:nvPr/>
        </p:nvCxnSpPr>
        <p:spPr>
          <a:xfrm>
            <a:off x="7185938" y="5605483"/>
            <a:ext cx="696863" cy="0"/>
          </a:xfrm>
          <a:prstGeom prst="straightConnector1">
            <a:avLst/>
          </a:prstGeom>
          <a:noFill/>
          <a:ln w="38100" cap="flat" cmpd="sng" algn="ctr">
            <a:solidFill>
              <a:srgbClr val="777B91"/>
            </a:solidFill>
            <a:prstDash val="sysDot"/>
            <a:tailEnd type="triangle" w="lg" len="lg"/>
          </a:ln>
          <a:effectLst/>
        </p:spPr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3D02A13-8DC1-44AB-9AB8-94CEBF44E8C8}"/>
              </a:ext>
            </a:extLst>
          </p:cNvPr>
          <p:cNvCxnSpPr/>
          <p:nvPr/>
        </p:nvCxnSpPr>
        <p:spPr>
          <a:xfrm>
            <a:off x="7185938" y="5776778"/>
            <a:ext cx="696863" cy="0"/>
          </a:xfrm>
          <a:prstGeom prst="straightConnector1">
            <a:avLst/>
          </a:prstGeom>
          <a:noFill/>
          <a:ln w="38100" cap="flat" cmpd="sng" algn="ctr">
            <a:solidFill>
              <a:srgbClr val="777B91"/>
            </a:solidFill>
            <a:prstDash val="sysDot"/>
            <a:tailEnd type="triangle" w="lg" len="lg"/>
          </a:ln>
          <a:effectLst/>
        </p:spPr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F775F56-D9C1-4A46-8FBD-7CB22AC2A799}"/>
              </a:ext>
            </a:extLst>
          </p:cNvPr>
          <p:cNvCxnSpPr/>
          <p:nvPr/>
        </p:nvCxnSpPr>
        <p:spPr>
          <a:xfrm>
            <a:off x="9456144" y="5516177"/>
            <a:ext cx="1357287" cy="0"/>
          </a:xfrm>
          <a:prstGeom prst="straightConnector1">
            <a:avLst/>
          </a:prstGeom>
          <a:noFill/>
          <a:ln w="38100" cap="flat" cmpd="sng" algn="ctr">
            <a:solidFill>
              <a:srgbClr val="777B91"/>
            </a:solidFill>
            <a:prstDash val="sysDot"/>
            <a:tailEnd type="triangle" w="lg" len="lg"/>
          </a:ln>
          <a:effectLst/>
        </p:spPr>
      </p:cxnSp>
      <p:cxnSp>
        <p:nvCxnSpPr>
          <p:cNvPr id="34" name="Connecteur en angle 3">
            <a:extLst>
              <a:ext uri="{FF2B5EF4-FFF2-40B4-BE49-F238E27FC236}">
                <a16:creationId xmlns:a16="http://schemas.microsoft.com/office/drawing/2014/main" id="{0D4F5D9A-20E9-4A92-8591-D58E28B4B88C}"/>
              </a:ext>
            </a:extLst>
          </p:cNvPr>
          <p:cNvCxnSpPr>
            <a:endCxn id="30" idx="0"/>
          </p:cNvCxnSpPr>
          <p:nvPr/>
        </p:nvCxnSpPr>
        <p:spPr>
          <a:xfrm>
            <a:off x="7976696" y="4765927"/>
            <a:ext cx="692777" cy="582121"/>
          </a:xfrm>
          <a:prstGeom prst="bentConnector2">
            <a:avLst/>
          </a:prstGeom>
          <a:noFill/>
          <a:ln w="38100" cap="flat" cmpd="sng" algn="ctr">
            <a:solidFill>
              <a:srgbClr val="0F999C"/>
            </a:solidFill>
            <a:prstDash val="sysDot"/>
            <a:tailEnd type="triangle" w="lg" len="lg"/>
          </a:ln>
          <a:effectLst/>
        </p:spPr>
      </p:cxnSp>
      <p:sp>
        <p:nvSpPr>
          <p:cNvPr id="36" name="Rectangle à coins arrondis 58">
            <a:extLst>
              <a:ext uri="{FF2B5EF4-FFF2-40B4-BE49-F238E27FC236}">
                <a16:creationId xmlns:a16="http://schemas.microsoft.com/office/drawing/2014/main" id="{3776A6E4-4CC4-47B1-BE5C-74FCB5D84EB1}"/>
              </a:ext>
            </a:extLst>
          </p:cNvPr>
          <p:cNvSpPr/>
          <p:nvPr/>
        </p:nvSpPr>
        <p:spPr>
          <a:xfrm>
            <a:off x="9741459" y="4354290"/>
            <a:ext cx="1573343" cy="512391"/>
          </a:xfrm>
          <a:prstGeom prst="roundRect">
            <a:avLst/>
          </a:prstGeom>
          <a:solidFill>
            <a:srgbClr val="464B6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Discipline 2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01B6686-6191-46A7-BFFC-B67E69ACF947}"/>
              </a:ext>
            </a:extLst>
          </p:cNvPr>
          <p:cNvCxnSpPr/>
          <p:nvPr/>
        </p:nvCxnSpPr>
        <p:spPr>
          <a:xfrm>
            <a:off x="7993630" y="4611725"/>
            <a:ext cx="1747829" cy="0"/>
          </a:xfrm>
          <a:prstGeom prst="straightConnector1">
            <a:avLst/>
          </a:prstGeom>
          <a:noFill/>
          <a:ln w="38100" cap="flat" cmpd="sng" algn="ctr">
            <a:solidFill>
              <a:srgbClr val="0F999C"/>
            </a:solidFill>
            <a:prstDash val="sysDot"/>
            <a:tailEnd type="triangle" w="lg" len="lg"/>
          </a:ln>
          <a:effectLst/>
        </p:spPr>
      </p:cxnSp>
      <p:sp>
        <p:nvSpPr>
          <p:cNvPr id="38" name="Rectangle à coins arrondis 77">
            <a:extLst>
              <a:ext uri="{FF2B5EF4-FFF2-40B4-BE49-F238E27FC236}">
                <a16:creationId xmlns:a16="http://schemas.microsoft.com/office/drawing/2014/main" id="{1371227B-5A7F-42BC-A0E5-2FA47A04E6C2}"/>
              </a:ext>
            </a:extLst>
          </p:cNvPr>
          <p:cNvSpPr/>
          <p:nvPr/>
        </p:nvSpPr>
        <p:spPr>
          <a:xfrm>
            <a:off x="4006468" y="3789040"/>
            <a:ext cx="1535385" cy="493242"/>
          </a:xfrm>
          <a:prstGeom prst="round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MDO</a:t>
            </a:r>
            <a:endParaRPr lang="fr-FR" dirty="0"/>
          </a:p>
        </p:txBody>
      </p:sp>
      <p:cxnSp>
        <p:nvCxnSpPr>
          <p:cNvPr id="39" name="Connecteur en angle 81">
            <a:extLst>
              <a:ext uri="{FF2B5EF4-FFF2-40B4-BE49-F238E27FC236}">
                <a16:creationId xmlns:a16="http://schemas.microsoft.com/office/drawing/2014/main" id="{15AAA8CC-E4FB-4E7C-A8CF-6E038D34F692}"/>
              </a:ext>
            </a:extLst>
          </p:cNvPr>
          <p:cNvCxnSpPr>
            <a:stCxn id="38" idx="3"/>
            <a:endCxn id="36" idx="0"/>
          </p:cNvCxnSpPr>
          <p:nvPr/>
        </p:nvCxnSpPr>
        <p:spPr>
          <a:xfrm>
            <a:off x="5541853" y="4035661"/>
            <a:ext cx="4986278" cy="318629"/>
          </a:xfrm>
          <a:prstGeom prst="bentConnector2">
            <a:avLst/>
          </a:prstGeom>
          <a:noFill/>
          <a:ln w="38100" cap="flat" cmpd="sng" algn="ctr">
            <a:solidFill>
              <a:srgbClr val="0F999C"/>
            </a:solidFill>
            <a:prstDash val="sysDot"/>
            <a:tailEnd type="triangle" w="lg" len="lg"/>
          </a:ln>
          <a:effectLst/>
        </p:spPr>
      </p:cxnSp>
      <p:sp>
        <p:nvSpPr>
          <p:cNvPr id="40" name="Rectangle à coins arrondis 77">
            <a:extLst>
              <a:ext uri="{FF2B5EF4-FFF2-40B4-BE49-F238E27FC236}">
                <a16:creationId xmlns:a16="http://schemas.microsoft.com/office/drawing/2014/main" id="{FB34A144-968B-48D7-80BB-7540366F4628}"/>
              </a:ext>
            </a:extLst>
          </p:cNvPr>
          <p:cNvSpPr/>
          <p:nvPr/>
        </p:nvSpPr>
        <p:spPr>
          <a:xfrm>
            <a:off x="783834" y="3789040"/>
            <a:ext cx="1535385" cy="493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rgbClr val="0F999C"/>
                </a:solidFill>
              </a:rPr>
              <a:t>Disciplines</a:t>
            </a:r>
            <a:endParaRPr lang="fr-FR" sz="1400" b="1" dirty="0">
              <a:solidFill>
                <a:srgbClr val="0F999C"/>
              </a:solidFill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8204581-44F1-4C06-B099-51CDB7E25EA1}"/>
              </a:ext>
            </a:extLst>
          </p:cNvPr>
          <p:cNvSpPr/>
          <p:nvPr/>
        </p:nvSpPr>
        <p:spPr>
          <a:xfrm>
            <a:off x="3580182" y="3889586"/>
            <a:ext cx="292149" cy="2921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C7D0586-BEE3-4B73-8C64-B2FC8999153A}"/>
              </a:ext>
            </a:extLst>
          </p:cNvPr>
          <p:cNvCxnSpPr>
            <a:stCxn id="40" idx="3"/>
            <a:endCxn id="2" idx="2"/>
          </p:cNvCxnSpPr>
          <p:nvPr/>
        </p:nvCxnSpPr>
        <p:spPr>
          <a:xfrm>
            <a:off x="2319219" y="4035661"/>
            <a:ext cx="1260963" cy="0"/>
          </a:xfrm>
          <a:prstGeom prst="line">
            <a:avLst/>
          </a:prstGeom>
          <a:ln w="28575">
            <a:solidFill>
              <a:srgbClr val="0F9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à coins arrondis 77">
            <a:extLst>
              <a:ext uri="{FF2B5EF4-FFF2-40B4-BE49-F238E27FC236}">
                <a16:creationId xmlns:a16="http://schemas.microsoft.com/office/drawing/2014/main" id="{0510CB26-8040-4141-AFB4-8C5F105DDBE1}"/>
              </a:ext>
            </a:extLst>
          </p:cNvPr>
          <p:cNvSpPr/>
          <p:nvPr/>
        </p:nvSpPr>
        <p:spPr>
          <a:xfrm>
            <a:off x="783834" y="4456261"/>
            <a:ext cx="1535385" cy="493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rgbClr val="0F999C"/>
                </a:solidFill>
              </a:rPr>
              <a:t>Design space</a:t>
            </a:r>
            <a:endParaRPr lang="fr-FR" sz="1400" b="1" dirty="0">
              <a:solidFill>
                <a:srgbClr val="0F999C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377075C-CD80-49B8-9B83-2A5AABEB1C2C}"/>
              </a:ext>
            </a:extLst>
          </p:cNvPr>
          <p:cNvSpPr/>
          <p:nvPr/>
        </p:nvSpPr>
        <p:spPr>
          <a:xfrm>
            <a:off x="3580182" y="4556807"/>
            <a:ext cx="292149" cy="2921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DB00CD0-9554-4BCA-9249-2C34041EE333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>
            <a:off x="2319219" y="4702882"/>
            <a:ext cx="1260963" cy="0"/>
          </a:xfrm>
          <a:prstGeom prst="line">
            <a:avLst/>
          </a:prstGeom>
          <a:ln w="28575">
            <a:solidFill>
              <a:srgbClr val="0F9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à coins arrondis 77">
            <a:extLst>
              <a:ext uri="{FF2B5EF4-FFF2-40B4-BE49-F238E27FC236}">
                <a16:creationId xmlns:a16="http://schemas.microsoft.com/office/drawing/2014/main" id="{C78E0924-2675-450C-A122-1C7C201C11BD}"/>
              </a:ext>
            </a:extLst>
          </p:cNvPr>
          <p:cNvSpPr/>
          <p:nvPr/>
        </p:nvSpPr>
        <p:spPr>
          <a:xfrm>
            <a:off x="784630" y="5123482"/>
            <a:ext cx="1535385" cy="493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rgbClr val="0F999C"/>
                </a:solidFill>
              </a:rPr>
              <a:t>Constraints</a:t>
            </a:r>
            <a:endParaRPr lang="fr-FR" sz="1400" b="1" dirty="0">
              <a:solidFill>
                <a:srgbClr val="0F999C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8614A34-446B-44A9-B019-8DE448F43551}"/>
              </a:ext>
            </a:extLst>
          </p:cNvPr>
          <p:cNvSpPr/>
          <p:nvPr/>
        </p:nvSpPr>
        <p:spPr>
          <a:xfrm>
            <a:off x="3580978" y="5224028"/>
            <a:ext cx="292149" cy="2921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2FCBF61-F916-41FF-A96E-D6E6A854B56F}"/>
              </a:ext>
            </a:extLst>
          </p:cNvPr>
          <p:cNvCxnSpPr>
            <a:cxnSpLocks/>
            <a:stCxn id="48" idx="3"/>
            <a:endCxn id="49" idx="2"/>
          </p:cNvCxnSpPr>
          <p:nvPr/>
        </p:nvCxnSpPr>
        <p:spPr>
          <a:xfrm>
            <a:off x="2320015" y="5370103"/>
            <a:ext cx="1260963" cy="0"/>
          </a:xfrm>
          <a:prstGeom prst="line">
            <a:avLst/>
          </a:prstGeom>
          <a:ln w="28575">
            <a:solidFill>
              <a:srgbClr val="0F9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à coins arrondis 77">
            <a:extLst>
              <a:ext uri="{FF2B5EF4-FFF2-40B4-BE49-F238E27FC236}">
                <a16:creationId xmlns:a16="http://schemas.microsoft.com/office/drawing/2014/main" id="{49F7ACFD-021D-4E3F-84A0-3209421CF67E}"/>
              </a:ext>
            </a:extLst>
          </p:cNvPr>
          <p:cNvSpPr/>
          <p:nvPr/>
        </p:nvSpPr>
        <p:spPr>
          <a:xfrm>
            <a:off x="783834" y="5786510"/>
            <a:ext cx="1535385" cy="493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rgbClr val="0F999C"/>
                </a:solidFill>
              </a:rPr>
              <a:t>Merit function</a:t>
            </a:r>
            <a:endParaRPr lang="fr-FR" sz="1400" b="1" dirty="0">
              <a:solidFill>
                <a:srgbClr val="0F999C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D5ED374-F295-4401-BDD9-9D8F27B69E2F}"/>
              </a:ext>
            </a:extLst>
          </p:cNvPr>
          <p:cNvSpPr/>
          <p:nvPr/>
        </p:nvSpPr>
        <p:spPr>
          <a:xfrm>
            <a:off x="3580182" y="5887056"/>
            <a:ext cx="292149" cy="29214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65D4EA04-30D4-40A1-973E-23FE5176C00C}"/>
              </a:ext>
            </a:extLst>
          </p:cNvPr>
          <p:cNvCxnSpPr>
            <a:cxnSpLocks/>
            <a:stCxn id="51" idx="3"/>
            <a:endCxn id="52" idx="2"/>
          </p:cNvCxnSpPr>
          <p:nvPr/>
        </p:nvCxnSpPr>
        <p:spPr>
          <a:xfrm>
            <a:off x="2319219" y="6033131"/>
            <a:ext cx="1260963" cy="0"/>
          </a:xfrm>
          <a:prstGeom prst="line">
            <a:avLst/>
          </a:prstGeom>
          <a:ln w="28575">
            <a:solidFill>
              <a:srgbClr val="0F9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ngle 81">
            <a:extLst>
              <a:ext uri="{FF2B5EF4-FFF2-40B4-BE49-F238E27FC236}">
                <a16:creationId xmlns:a16="http://schemas.microsoft.com/office/drawing/2014/main" id="{EAACFC06-66D6-4BAE-B126-88CF0D9A02C4}"/>
              </a:ext>
            </a:extLst>
          </p:cNvPr>
          <p:cNvCxnSpPr>
            <a:cxnSpLocks/>
            <a:stCxn id="30" idx="3"/>
            <a:endCxn id="38" idx="2"/>
          </p:cNvCxnSpPr>
          <p:nvPr/>
        </p:nvCxnSpPr>
        <p:spPr>
          <a:xfrm flipH="1" flipV="1">
            <a:off x="4774161" y="4282282"/>
            <a:ext cx="4681983" cy="1321962"/>
          </a:xfrm>
          <a:prstGeom prst="bentConnector4">
            <a:avLst>
              <a:gd name="adj1" fmla="val -4883"/>
              <a:gd name="adj2" fmla="val -44705"/>
            </a:avLst>
          </a:prstGeom>
          <a:noFill/>
          <a:ln w="38100" cap="flat" cmpd="sng" algn="ctr">
            <a:solidFill>
              <a:srgbClr val="0F999C"/>
            </a:solidFill>
            <a:prstDash val="sysDot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46487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01. </a:t>
            </a:r>
            <a:r>
              <a:rPr lang="en-US" dirty="0"/>
              <a:t>GEMSEO basic grammar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773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CEAFA32-8374-4821-A577-43AE73F6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GEMSEO basic </a:t>
            </a:r>
            <a:r>
              <a:rPr lang="fr-FR" dirty="0" err="1"/>
              <a:t>grammar</a:t>
            </a:r>
            <a:r>
              <a:rPr lang="fr-FR" dirty="0"/>
              <a:t>: disciplines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927CA5-7653-4313-B621-1882335F9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9" y="2060848"/>
            <a:ext cx="6991350" cy="3609975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00E6EE0-FFAC-4FB8-BBB4-4ECFF8494FF9}"/>
              </a:ext>
            </a:extLst>
          </p:cNvPr>
          <p:cNvSpPr/>
          <p:nvPr/>
        </p:nvSpPr>
        <p:spPr>
          <a:xfrm>
            <a:off x="7236803" y="1412776"/>
            <a:ext cx="4727848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dirty="0">
                <a:solidFill>
                  <a:schemeClr val="tx1"/>
                </a:solidFill>
              </a:rPr>
              <a:t>A discipline must </a:t>
            </a:r>
            <a:r>
              <a:rPr lang="fr-FR" sz="1600" dirty="0" err="1">
                <a:solidFill>
                  <a:schemeClr val="tx1"/>
                </a:solidFill>
              </a:rPr>
              <a:t>be</a:t>
            </a:r>
            <a:r>
              <a:rPr lang="fr-FR" sz="1600" dirty="0">
                <a:solidFill>
                  <a:schemeClr val="tx1"/>
                </a:solidFill>
              </a:rPr>
              <a:t> a </a:t>
            </a:r>
            <a:r>
              <a:rPr lang="fr-FR" sz="1600" dirty="0" err="1">
                <a:solidFill>
                  <a:schemeClr val="tx1"/>
                </a:solidFill>
              </a:rPr>
              <a:t>subclass</a:t>
            </a:r>
            <a:r>
              <a:rPr lang="fr-FR" sz="1600" dirty="0">
                <a:solidFill>
                  <a:schemeClr val="tx1"/>
                </a:solidFill>
              </a:rPr>
              <a:t> of the GEMSEO </a:t>
            </a:r>
            <a:r>
              <a:rPr lang="fr-FR" sz="1600" dirty="0" err="1">
                <a:solidFill>
                  <a:schemeClr val="tx1"/>
                </a:solidFill>
              </a:rPr>
              <a:t>MDODiscipline</a:t>
            </a:r>
            <a:r>
              <a:rPr lang="fr-FR" sz="1600" dirty="0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1A62A5E-12FE-4B59-9A87-4630E03FFECE}"/>
              </a:ext>
            </a:extLst>
          </p:cNvPr>
          <p:cNvSpPr/>
          <p:nvPr/>
        </p:nvSpPr>
        <p:spPr>
          <a:xfrm>
            <a:off x="150766" y="1988839"/>
            <a:ext cx="5657202" cy="333981"/>
          </a:xfrm>
          <a:prstGeom prst="roundRect">
            <a:avLst/>
          </a:prstGeom>
          <a:noFill/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0FE8B20-CCA8-40D8-83A0-57FDD305BDFC}"/>
              </a:ext>
            </a:extLst>
          </p:cNvPr>
          <p:cNvSpPr/>
          <p:nvPr/>
        </p:nvSpPr>
        <p:spPr>
          <a:xfrm>
            <a:off x="2157366" y="3215640"/>
            <a:ext cx="1520554" cy="254000"/>
          </a:xfrm>
          <a:prstGeom prst="roundRect">
            <a:avLst/>
          </a:prstGeom>
          <a:noFill/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D25E4C0C-17B1-435B-861A-E589CE864D3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5807968" y="1736812"/>
            <a:ext cx="1428835" cy="419018"/>
          </a:xfrm>
          <a:prstGeom prst="bentConnector3">
            <a:avLst>
              <a:gd name="adj1" fmla="val 25075"/>
            </a:avLst>
          </a:prstGeom>
          <a:ln w="28575">
            <a:solidFill>
              <a:srgbClr val="0F9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A222A8A8-E6FC-413D-94B2-F67C07C5E085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3677920" y="1736812"/>
            <a:ext cx="3558883" cy="1605828"/>
          </a:xfrm>
          <a:prstGeom prst="bentConnector3">
            <a:avLst>
              <a:gd name="adj1" fmla="val 69826"/>
            </a:avLst>
          </a:prstGeom>
          <a:ln w="28575">
            <a:solidFill>
              <a:srgbClr val="0F9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D098B14-3816-44DA-AB1A-F3C9AEF08AD8}"/>
              </a:ext>
            </a:extLst>
          </p:cNvPr>
          <p:cNvSpPr/>
          <p:nvPr/>
        </p:nvSpPr>
        <p:spPr>
          <a:xfrm>
            <a:off x="7271122" y="2219185"/>
            <a:ext cx="4727848" cy="64807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B2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dirty="0">
                <a:solidFill>
                  <a:schemeClr val="tx1"/>
                </a:solidFill>
              </a:rPr>
              <a:t>A discipline must have a </a:t>
            </a:r>
            <a:r>
              <a:rPr lang="fr-FR" sz="1600" dirty="0" err="1">
                <a:solidFill>
                  <a:schemeClr val="tx1"/>
                </a:solidFill>
              </a:rPr>
              <a:t>method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i="1" dirty="0">
                <a:solidFill>
                  <a:schemeClr val="tx1"/>
                </a:solidFill>
              </a:rPr>
              <a:t>__init__() </a:t>
            </a:r>
            <a:r>
              <a:rPr lang="fr-FR" sz="1600" dirty="0" err="1">
                <a:solidFill>
                  <a:schemeClr val="tx1"/>
                </a:solidFill>
              </a:rPr>
              <a:t>where</a:t>
            </a:r>
            <a:r>
              <a:rPr lang="fr-FR" sz="1600" dirty="0">
                <a:solidFill>
                  <a:schemeClr val="tx1"/>
                </a:solidFill>
              </a:rPr>
              <a:t> inputs and outputs are </a:t>
            </a:r>
            <a:r>
              <a:rPr lang="fr-FR" sz="1600" dirty="0" err="1">
                <a:solidFill>
                  <a:schemeClr val="tx1"/>
                </a:solidFill>
              </a:rPr>
              <a:t>initialized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F1254BB-066C-4069-920C-BB1212217111}"/>
              </a:ext>
            </a:extLst>
          </p:cNvPr>
          <p:cNvSpPr/>
          <p:nvPr/>
        </p:nvSpPr>
        <p:spPr>
          <a:xfrm>
            <a:off x="636812" y="3530600"/>
            <a:ext cx="2362844" cy="269241"/>
          </a:xfrm>
          <a:prstGeom prst="roundRect">
            <a:avLst/>
          </a:prstGeom>
          <a:noFill/>
          <a:ln w="28575">
            <a:solidFill>
              <a:srgbClr val="CB2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FA635BA6-39B9-469B-BD73-94FE3C564AB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979367" y="2543221"/>
            <a:ext cx="4291755" cy="1122000"/>
          </a:xfrm>
          <a:prstGeom prst="bentConnector3">
            <a:avLst>
              <a:gd name="adj1" fmla="val 90954"/>
            </a:avLst>
          </a:prstGeom>
          <a:ln w="28575">
            <a:solidFill>
              <a:srgbClr val="CB2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1DD7F0B-B385-4B74-B5F5-B2FE823A0970}"/>
              </a:ext>
            </a:extLst>
          </p:cNvPr>
          <p:cNvSpPr/>
          <p:nvPr/>
        </p:nvSpPr>
        <p:spPr>
          <a:xfrm>
            <a:off x="7295282" y="3209754"/>
            <a:ext cx="4727848" cy="9393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0B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dirty="0">
                <a:solidFill>
                  <a:schemeClr val="tx1"/>
                </a:solidFill>
              </a:rPr>
              <a:t>Inputs and outputs can </a:t>
            </a:r>
            <a:r>
              <a:rPr lang="fr-FR" sz="1600" dirty="0" err="1">
                <a:solidFill>
                  <a:schemeClr val="tx1"/>
                </a:solidFill>
              </a:rPr>
              <a:t>be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defined</a:t>
            </a:r>
            <a:r>
              <a:rPr lang="fr-FR" sz="1600" dirty="0">
                <a:solidFill>
                  <a:schemeClr val="tx1"/>
                </a:solidFill>
              </a:rPr>
              <a:t> in </a:t>
            </a:r>
            <a:r>
              <a:rPr lang="fr-FR" sz="1600" dirty="0" err="1">
                <a:solidFill>
                  <a:schemeClr val="tx1"/>
                </a:solidFill>
              </a:rPr>
              <a:t>different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ways</a:t>
            </a:r>
            <a:r>
              <a:rPr lang="fr-FR" sz="1600" dirty="0">
                <a:solidFill>
                  <a:schemeClr val="tx1"/>
                </a:solidFill>
              </a:rPr>
              <a:t>. The </a:t>
            </a:r>
            <a:r>
              <a:rPr lang="fr-FR" sz="1600" dirty="0" err="1">
                <a:solidFill>
                  <a:schemeClr val="tx1"/>
                </a:solidFill>
              </a:rPr>
              <a:t>simplest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way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is</a:t>
            </a:r>
            <a:r>
              <a:rPr lang="fr-FR" sz="1600" dirty="0">
                <a:solidFill>
                  <a:schemeClr val="tx1"/>
                </a:solidFill>
              </a:rPr>
              <a:t> to </a:t>
            </a:r>
            <a:r>
              <a:rPr lang="fr-FR" sz="1600" dirty="0" err="1">
                <a:solidFill>
                  <a:schemeClr val="tx1"/>
                </a:solidFill>
              </a:rPr>
              <a:t>just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declare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their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names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056F873-4CBA-4D4F-8BA8-CDA56698E037}"/>
              </a:ext>
            </a:extLst>
          </p:cNvPr>
          <p:cNvSpPr/>
          <p:nvPr/>
        </p:nvSpPr>
        <p:spPr>
          <a:xfrm>
            <a:off x="1055439" y="4423420"/>
            <a:ext cx="6181363" cy="570220"/>
          </a:xfrm>
          <a:prstGeom prst="roundRect">
            <a:avLst/>
          </a:prstGeom>
          <a:noFill/>
          <a:ln w="28575">
            <a:solidFill>
              <a:srgbClr val="80B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45AEE8A2-6C6F-4A28-8E10-FDF8668670E7}"/>
              </a:ext>
            </a:extLst>
          </p:cNvPr>
          <p:cNvCxnSpPr>
            <a:cxnSpLocks/>
            <a:stCxn id="28" idx="3"/>
            <a:endCxn id="27" idx="2"/>
          </p:cNvCxnSpPr>
          <p:nvPr/>
        </p:nvCxnSpPr>
        <p:spPr>
          <a:xfrm flipV="1">
            <a:off x="7236802" y="4149080"/>
            <a:ext cx="2422404" cy="559450"/>
          </a:xfrm>
          <a:prstGeom prst="bentConnector2">
            <a:avLst/>
          </a:prstGeom>
          <a:ln w="28575">
            <a:solidFill>
              <a:srgbClr val="80B8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A3884F5D-80C0-4BEA-9B5E-DF2C4061096F}"/>
              </a:ext>
            </a:extLst>
          </p:cNvPr>
          <p:cNvSpPr txBox="1"/>
          <p:nvPr/>
        </p:nvSpPr>
        <p:spPr>
          <a:xfrm>
            <a:off x="118033" y="1310960"/>
            <a:ext cx="56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TestCase0_Function1D/discipline.py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1E03D7DC-F777-4F6C-B0D8-D2ECB6F7067C}"/>
              </a:ext>
            </a:extLst>
          </p:cNvPr>
          <p:cNvSpPr/>
          <p:nvPr/>
        </p:nvSpPr>
        <p:spPr>
          <a:xfrm>
            <a:off x="7295282" y="5990352"/>
            <a:ext cx="4727848" cy="59682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C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dirty="0" err="1">
                <a:solidFill>
                  <a:schemeClr val="tx1"/>
                </a:solidFill>
              </a:rPr>
              <a:t>Each</a:t>
            </a:r>
            <a:r>
              <a:rPr lang="fr-FR" sz="1600" dirty="0">
                <a:solidFill>
                  <a:schemeClr val="tx1"/>
                </a:solidFill>
              </a:rPr>
              <a:t> input must have a default value </a:t>
            </a:r>
            <a:r>
              <a:rPr lang="fr-FR" sz="1600" dirty="0" err="1">
                <a:solidFill>
                  <a:schemeClr val="tx1"/>
                </a:solidFill>
              </a:rPr>
              <a:t>specified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C5261B9-D9C8-4E62-B9B9-0D703DD658E2}"/>
              </a:ext>
            </a:extLst>
          </p:cNvPr>
          <p:cNvSpPr/>
          <p:nvPr/>
        </p:nvSpPr>
        <p:spPr>
          <a:xfrm>
            <a:off x="1037336" y="5267980"/>
            <a:ext cx="6181363" cy="402843"/>
          </a:xfrm>
          <a:prstGeom prst="roundRect">
            <a:avLst/>
          </a:prstGeom>
          <a:noFill/>
          <a:ln w="28575">
            <a:solidFill>
              <a:srgbClr val="00C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2CCC7D6-2EBA-4A67-B4C3-6E1C6170A5AE}"/>
              </a:ext>
            </a:extLst>
          </p:cNvPr>
          <p:cNvCxnSpPr>
            <a:cxnSpLocks/>
            <a:stCxn id="39" idx="3"/>
            <a:endCxn id="38" idx="0"/>
          </p:cNvCxnSpPr>
          <p:nvPr/>
        </p:nvCxnSpPr>
        <p:spPr>
          <a:xfrm>
            <a:off x="7218699" y="5469402"/>
            <a:ext cx="2440507" cy="520950"/>
          </a:xfrm>
          <a:prstGeom prst="bentConnector2">
            <a:avLst/>
          </a:prstGeom>
          <a:ln w="28575">
            <a:solidFill>
              <a:srgbClr val="00C3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8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CEAFA32-8374-4821-A577-43AE73F6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GEMSEO basic </a:t>
            </a:r>
            <a:r>
              <a:rPr lang="fr-FR" dirty="0" err="1"/>
              <a:t>grammar</a:t>
            </a:r>
            <a:r>
              <a:rPr lang="fr-FR" dirty="0"/>
              <a:t>: disciplines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3884F5D-80C0-4BEA-9B5E-DF2C4061096F}"/>
              </a:ext>
            </a:extLst>
          </p:cNvPr>
          <p:cNvSpPr txBox="1"/>
          <p:nvPr/>
        </p:nvSpPr>
        <p:spPr>
          <a:xfrm>
            <a:off x="118033" y="1310960"/>
            <a:ext cx="56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TestCase0_Function1D/discipline.py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DD3C4AD-F14A-4291-98F7-FED77F70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15" y="2132856"/>
            <a:ext cx="7391400" cy="2152650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9D77DEA-83E6-4B8D-874C-09B0E07B7179}"/>
              </a:ext>
            </a:extLst>
          </p:cNvPr>
          <p:cNvSpPr/>
          <p:nvPr/>
        </p:nvSpPr>
        <p:spPr>
          <a:xfrm>
            <a:off x="7342681" y="1537904"/>
            <a:ext cx="4727848" cy="910045"/>
          </a:xfrm>
          <a:prstGeom prst="roundRect">
            <a:avLst>
              <a:gd name="adj" fmla="val 8171"/>
            </a:avLst>
          </a:prstGeom>
          <a:solidFill>
            <a:schemeClr val="bg1"/>
          </a:solidFill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dirty="0">
                <a:solidFill>
                  <a:schemeClr val="tx1"/>
                </a:solidFill>
              </a:rPr>
              <a:t>A discipline must have a </a:t>
            </a:r>
            <a:r>
              <a:rPr lang="fr-FR" sz="1600" dirty="0" err="1">
                <a:solidFill>
                  <a:schemeClr val="tx1"/>
                </a:solidFill>
              </a:rPr>
              <a:t>method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i="1" dirty="0">
                <a:solidFill>
                  <a:schemeClr val="tx1"/>
                </a:solidFill>
              </a:rPr>
              <a:t>_run() </a:t>
            </a:r>
            <a:r>
              <a:rPr lang="fr-FR" sz="1600" dirty="0" err="1">
                <a:solidFill>
                  <a:schemeClr val="tx1"/>
                </a:solidFill>
              </a:rPr>
              <a:t>which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is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called</a:t>
            </a:r>
            <a:r>
              <a:rPr lang="fr-FR" sz="1600" dirty="0">
                <a:solidFill>
                  <a:schemeClr val="tx1"/>
                </a:solidFill>
              </a:rPr>
              <a:t> by GEMSEO </a:t>
            </a:r>
            <a:r>
              <a:rPr lang="fr-FR" sz="1600" dirty="0" err="1">
                <a:solidFill>
                  <a:schemeClr val="tx1"/>
                </a:solidFill>
              </a:rPr>
              <a:t>each</a:t>
            </a:r>
            <a:r>
              <a:rPr lang="fr-FR" sz="1600" dirty="0">
                <a:solidFill>
                  <a:schemeClr val="tx1"/>
                </a:solidFill>
              </a:rPr>
              <a:t> time a discipline </a:t>
            </a:r>
            <a:r>
              <a:rPr lang="fr-FR" sz="1600" dirty="0" err="1">
                <a:solidFill>
                  <a:schemeClr val="tx1"/>
                </a:solidFill>
              </a:rPr>
              <a:t>evaluation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is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necessary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1BFCF855-9686-49A6-8003-E4C3E8C02AD8}"/>
              </a:ext>
            </a:extLst>
          </p:cNvPr>
          <p:cNvSpPr/>
          <p:nvPr/>
        </p:nvSpPr>
        <p:spPr>
          <a:xfrm>
            <a:off x="256644" y="2113968"/>
            <a:ext cx="2887028" cy="333981"/>
          </a:xfrm>
          <a:prstGeom prst="roundRect">
            <a:avLst/>
          </a:prstGeom>
          <a:noFill/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BA009489-E86E-439E-845C-2662EF6C9883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 flipV="1">
            <a:off x="3143672" y="1992927"/>
            <a:ext cx="4199009" cy="288032"/>
          </a:xfrm>
          <a:prstGeom prst="bentConnector3">
            <a:avLst>
              <a:gd name="adj1" fmla="val 50000"/>
            </a:avLst>
          </a:prstGeom>
          <a:ln w="28575">
            <a:solidFill>
              <a:srgbClr val="0F9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B123EFB-C8E3-4250-86EA-22264055F98A}"/>
              </a:ext>
            </a:extLst>
          </p:cNvPr>
          <p:cNvSpPr/>
          <p:nvPr/>
        </p:nvSpPr>
        <p:spPr>
          <a:xfrm>
            <a:off x="7342681" y="2900513"/>
            <a:ext cx="4727848" cy="672503"/>
          </a:xfrm>
          <a:prstGeom prst="roundRect">
            <a:avLst>
              <a:gd name="adj" fmla="val 8171"/>
            </a:avLst>
          </a:prstGeom>
          <a:solidFill>
            <a:schemeClr val="bg1"/>
          </a:solidFill>
          <a:ln w="28575">
            <a:solidFill>
              <a:srgbClr val="CB2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dirty="0">
                <a:solidFill>
                  <a:schemeClr val="tx1"/>
                </a:solidFill>
              </a:rPr>
              <a:t>First, </a:t>
            </a:r>
            <a:r>
              <a:rPr lang="fr-FR" sz="1600" dirty="0" err="1">
                <a:solidFill>
                  <a:schemeClr val="tx1"/>
                </a:solidFill>
              </a:rPr>
              <a:t>we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recover</a:t>
            </a:r>
            <a:r>
              <a:rPr lang="fr-FR" sz="1600" dirty="0">
                <a:solidFill>
                  <a:schemeClr val="tx1"/>
                </a:solidFill>
              </a:rPr>
              <a:t> the </a:t>
            </a:r>
            <a:r>
              <a:rPr lang="fr-FR" sz="1600" i="1" dirty="0" err="1">
                <a:solidFill>
                  <a:schemeClr val="tx1"/>
                </a:solidFill>
              </a:rPr>
              <a:t>actual</a:t>
            </a:r>
            <a:r>
              <a:rPr lang="fr-FR" sz="1600" dirty="0">
                <a:solidFill>
                  <a:schemeClr val="tx1"/>
                </a:solidFill>
              </a:rPr>
              <a:t> values of inputs (</a:t>
            </a:r>
            <a:r>
              <a:rPr lang="fr-FR" sz="1600" dirty="0" err="1">
                <a:solidFill>
                  <a:schemeClr val="tx1"/>
                </a:solidFill>
              </a:rPr>
              <a:t>controlled</a:t>
            </a:r>
            <a:r>
              <a:rPr lang="fr-FR" sz="1600" dirty="0">
                <a:solidFill>
                  <a:schemeClr val="tx1"/>
                </a:solidFill>
              </a:rPr>
              <a:t> by GEMSEO)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3A2FBF83-0153-4353-AEB1-6F34D04EA8E4}"/>
              </a:ext>
            </a:extLst>
          </p:cNvPr>
          <p:cNvSpPr/>
          <p:nvPr/>
        </p:nvSpPr>
        <p:spPr>
          <a:xfrm>
            <a:off x="986406" y="2683526"/>
            <a:ext cx="3926985" cy="333981"/>
          </a:xfrm>
          <a:prstGeom prst="roundRect">
            <a:avLst/>
          </a:prstGeom>
          <a:noFill/>
          <a:ln w="28575">
            <a:solidFill>
              <a:srgbClr val="CB2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3B282591-6897-4FB0-9717-D8AA2B6F1D76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4913391" y="2850517"/>
            <a:ext cx="2429290" cy="386248"/>
          </a:xfrm>
          <a:prstGeom prst="bentConnector3">
            <a:avLst>
              <a:gd name="adj1" fmla="val 50000"/>
            </a:avLst>
          </a:prstGeom>
          <a:ln w="28575">
            <a:solidFill>
              <a:srgbClr val="CB2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7156A7F3-F233-43E8-9F15-C1AAC45F8A3B}"/>
              </a:ext>
            </a:extLst>
          </p:cNvPr>
          <p:cNvSpPr/>
          <p:nvPr/>
        </p:nvSpPr>
        <p:spPr>
          <a:xfrm>
            <a:off x="7342681" y="3781128"/>
            <a:ext cx="4727848" cy="672503"/>
          </a:xfrm>
          <a:prstGeom prst="roundRect">
            <a:avLst>
              <a:gd name="adj" fmla="val 8171"/>
            </a:avLst>
          </a:prstGeom>
          <a:solidFill>
            <a:schemeClr val="bg1"/>
          </a:solidFill>
          <a:ln w="28575">
            <a:solidFill>
              <a:srgbClr val="80B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dirty="0" err="1">
                <a:solidFill>
                  <a:schemeClr val="tx1"/>
                </a:solidFill>
              </a:rPr>
              <a:t>Then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we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compute</a:t>
            </a:r>
            <a:r>
              <a:rPr lang="fr-FR" sz="1600" dirty="0">
                <a:solidFill>
                  <a:schemeClr val="tx1"/>
                </a:solidFill>
              </a:rPr>
              <a:t> outputs </a:t>
            </a:r>
            <a:r>
              <a:rPr lang="fr-FR" sz="1600" dirty="0" err="1">
                <a:solidFill>
                  <a:schemeClr val="tx1"/>
                </a:solidFill>
              </a:rPr>
              <a:t>from</a:t>
            </a:r>
            <a:r>
              <a:rPr lang="fr-FR" sz="1600" dirty="0">
                <a:solidFill>
                  <a:schemeClr val="tx1"/>
                </a:solidFill>
              </a:rPr>
              <a:t> inputs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8DF9BB4-FF45-4490-81B3-54D9CDAA287E}"/>
              </a:ext>
            </a:extLst>
          </p:cNvPr>
          <p:cNvSpPr/>
          <p:nvPr/>
        </p:nvSpPr>
        <p:spPr>
          <a:xfrm>
            <a:off x="986406" y="3309969"/>
            <a:ext cx="3926985" cy="333981"/>
          </a:xfrm>
          <a:prstGeom prst="roundRect">
            <a:avLst/>
          </a:prstGeom>
          <a:noFill/>
          <a:ln w="28575">
            <a:solidFill>
              <a:srgbClr val="80B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60668B4F-AAFC-4CF4-9F4B-62A7CE991AD8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4913391" y="3476960"/>
            <a:ext cx="2429290" cy="640420"/>
          </a:xfrm>
          <a:prstGeom prst="bentConnector3">
            <a:avLst>
              <a:gd name="adj1" fmla="val 50000"/>
            </a:avLst>
          </a:prstGeom>
          <a:ln w="28575">
            <a:solidFill>
              <a:srgbClr val="80B8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B74E8275-0C3E-4A30-ACAB-F77905AF0ABA}"/>
              </a:ext>
            </a:extLst>
          </p:cNvPr>
          <p:cNvSpPr/>
          <p:nvPr/>
        </p:nvSpPr>
        <p:spPr>
          <a:xfrm>
            <a:off x="7334362" y="4647593"/>
            <a:ext cx="4727848" cy="869639"/>
          </a:xfrm>
          <a:prstGeom prst="roundRect">
            <a:avLst>
              <a:gd name="adj" fmla="val 8171"/>
            </a:avLst>
          </a:prstGeom>
          <a:solidFill>
            <a:schemeClr val="bg1"/>
          </a:solidFill>
          <a:ln w="28575">
            <a:solidFill>
              <a:srgbClr val="00C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dirty="0" err="1">
                <a:solidFill>
                  <a:schemeClr val="tx1"/>
                </a:solidFill>
              </a:rPr>
              <a:t>Finally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we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send</a:t>
            </a:r>
            <a:r>
              <a:rPr lang="fr-FR" sz="1600" dirty="0">
                <a:solidFill>
                  <a:schemeClr val="tx1"/>
                </a:solidFill>
              </a:rPr>
              <a:t> back outputs to GEMSEO by </a:t>
            </a:r>
            <a:r>
              <a:rPr lang="fr-FR" sz="1600" dirty="0" err="1">
                <a:solidFill>
                  <a:schemeClr val="tx1"/>
                </a:solidFill>
              </a:rPr>
              <a:t>storing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them</a:t>
            </a:r>
            <a:r>
              <a:rPr lang="fr-FR" sz="1600" dirty="0">
                <a:solidFill>
                  <a:schemeClr val="tx1"/>
                </a:solidFill>
              </a:rPr>
              <a:t> in the </a:t>
            </a:r>
            <a:r>
              <a:rPr lang="fr-FR" sz="1600" i="1" dirty="0" err="1">
                <a:solidFill>
                  <a:schemeClr val="tx1"/>
                </a:solidFill>
              </a:rPr>
              <a:t>self.local_data</a:t>
            </a:r>
            <a:r>
              <a:rPr lang="fr-FR" sz="1600" i="1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attribute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6B7FAB14-6370-4BD3-9637-1979DA23B561}"/>
              </a:ext>
            </a:extLst>
          </p:cNvPr>
          <p:cNvSpPr/>
          <p:nvPr/>
        </p:nvSpPr>
        <p:spPr>
          <a:xfrm>
            <a:off x="994427" y="3895506"/>
            <a:ext cx="3926985" cy="333981"/>
          </a:xfrm>
          <a:prstGeom prst="roundRect">
            <a:avLst/>
          </a:prstGeom>
          <a:noFill/>
          <a:ln w="28575">
            <a:solidFill>
              <a:srgbClr val="00C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F02A594E-324F-46FD-8424-61079C64FE06}"/>
              </a:ext>
            </a:extLst>
          </p:cNvPr>
          <p:cNvCxnSpPr>
            <a:cxnSpLocks/>
            <a:stCxn id="45" idx="3"/>
            <a:endCxn id="44" idx="1"/>
          </p:cNvCxnSpPr>
          <p:nvPr/>
        </p:nvCxnSpPr>
        <p:spPr>
          <a:xfrm>
            <a:off x="4921412" y="4062497"/>
            <a:ext cx="2412950" cy="1019916"/>
          </a:xfrm>
          <a:prstGeom prst="bentConnector3">
            <a:avLst>
              <a:gd name="adj1" fmla="val 32847"/>
            </a:avLst>
          </a:prstGeom>
          <a:ln w="28575">
            <a:solidFill>
              <a:srgbClr val="00C3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33A12C0C-A338-4A44-AF48-66A98B56C664}"/>
              </a:ext>
            </a:extLst>
          </p:cNvPr>
          <p:cNvSpPr txBox="1"/>
          <p:nvPr/>
        </p:nvSpPr>
        <p:spPr>
          <a:xfrm>
            <a:off x="208215" y="5879319"/>
            <a:ext cx="1186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That’s</a:t>
            </a:r>
            <a:r>
              <a:rPr lang="fr-FR" dirty="0"/>
              <a:t> </a:t>
            </a:r>
            <a:r>
              <a:rPr lang="fr-FR" dirty="0" err="1"/>
              <a:t>it!</a:t>
            </a:r>
            <a:r>
              <a:rPr lang="fr-FR" dirty="0"/>
              <a:t> No more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! (</a:t>
            </a:r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all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kinda</a:t>
            </a:r>
            <a:r>
              <a:rPr lang="fr-FR" dirty="0"/>
              <a:t> </a:t>
            </a:r>
            <a:r>
              <a:rPr lang="fr-FR" dirty="0" err="1"/>
              <a:t>complicated</a:t>
            </a:r>
            <a:r>
              <a:rPr lang="fr-FR" dirty="0"/>
              <a:t> if the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1634076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CEAFA32-8374-4821-A577-43AE73F6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GEMSEO basic </a:t>
            </a:r>
            <a:r>
              <a:rPr lang="fr-FR" dirty="0" err="1"/>
              <a:t>grammar</a:t>
            </a:r>
            <a:r>
              <a:rPr lang="fr-FR" dirty="0"/>
              <a:t>: scenario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3884F5D-80C0-4BEA-9B5E-DF2C4061096F}"/>
              </a:ext>
            </a:extLst>
          </p:cNvPr>
          <p:cNvSpPr txBox="1"/>
          <p:nvPr/>
        </p:nvSpPr>
        <p:spPr>
          <a:xfrm>
            <a:off x="118033" y="1310960"/>
            <a:ext cx="56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TestCase0_Function1D/scenario.py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381E92-D022-4200-ADA2-FF3588860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4" y="2060848"/>
            <a:ext cx="8429625" cy="3000375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7C154A3-F7F5-43A9-8580-C9080F740E11}"/>
              </a:ext>
            </a:extLst>
          </p:cNvPr>
          <p:cNvSpPr/>
          <p:nvPr/>
        </p:nvSpPr>
        <p:spPr>
          <a:xfrm>
            <a:off x="7680175" y="1537904"/>
            <a:ext cx="4390353" cy="1243024"/>
          </a:xfrm>
          <a:prstGeom prst="roundRect">
            <a:avLst>
              <a:gd name="adj" fmla="val 8171"/>
            </a:avLst>
          </a:prstGeom>
          <a:solidFill>
            <a:schemeClr val="bg1"/>
          </a:solidFill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dirty="0">
                <a:solidFill>
                  <a:schemeClr val="tx1"/>
                </a:solidFill>
              </a:rPr>
              <a:t>In the header, </a:t>
            </a:r>
            <a:r>
              <a:rPr lang="fr-FR" sz="1600" dirty="0" err="1">
                <a:solidFill>
                  <a:schemeClr val="tx1"/>
                </a:solidFill>
              </a:rPr>
              <a:t>we</a:t>
            </a:r>
            <a:r>
              <a:rPr lang="fr-FR" sz="1600" dirty="0">
                <a:solidFill>
                  <a:schemeClr val="tx1"/>
                </a:solidFill>
              </a:rPr>
              <a:t> import the </a:t>
            </a:r>
            <a:r>
              <a:rPr lang="fr-FR" sz="1600" dirty="0" err="1">
                <a:solidFill>
                  <a:schemeClr val="tx1"/>
                </a:solidFill>
              </a:rPr>
              <a:t>necessary</a:t>
            </a:r>
            <a:r>
              <a:rPr lang="fr-FR" sz="1600" dirty="0">
                <a:solidFill>
                  <a:schemeClr val="tx1"/>
                </a:solidFill>
              </a:rPr>
              <a:t> GEMSEO </a:t>
            </a:r>
            <a:r>
              <a:rPr lang="fr-FR" sz="1600" dirty="0" err="1">
                <a:solidFill>
                  <a:schemeClr val="tx1"/>
                </a:solidFill>
              </a:rPr>
              <a:t>methods</a:t>
            </a:r>
            <a:r>
              <a:rPr lang="fr-FR" sz="1600" dirty="0">
                <a:solidFill>
                  <a:schemeClr val="tx1"/>
                </a:solidFill>
              </a:rPr>
              <a:t> and classes, as </a:t>
            </a:r>
            <a:r>
              <a:rPr lang="fr-FR" sz="1600" dirty="0" err="1">
                <a:solidFill>
                  <a:schemeClr val="tx1"/>
                </a:solidFill>
              </a:rPr>
              <a:t>well</a:t>
            </a:r>
            <a:r>
              <a:rPr lang="fr-FR" sz="1600" dirty="0">
                <a:solidFill>
                  <a:schemeClr val="tx1"/>
                </a:solidFill>
              </a:rPr>
              <a:t> as the </a:t>
            </a:r>
            <a:r>
              <a:rPr lang="fr-FR" sz="1600" dirty="0" err="1">
                <a:solidFill>
                  <a:schemeClr val="tx1"/>
                </a:solidFill>
              </a:rPr>
              <a:t>necessary</a:t>
            </a:r>
            <a:r>
              <a:rPr lang="fr-FR" sz="1600" dirty="0">
                <a:solidFill>
                  <a:schemeClr val="tx1"/>
                </a:solidFill>
              </a:rPr>
              <a:t> standard python </a:t>
            </a:r>
            <a:r>
              <a:rPr lang="fr-FR" sz="1600" dirty="0" err="1">
                <a:solidFill>
                  <a:schemeClr val="tx1"/>
                </a:solidFill>
              </a:rPr>
              <a:t>libraries</a:t>
            </a:r>
            <a:r>
              <a:rPr lang="fr-FR" sz="1600" dirty="0">
                <a:solidFill>
                  <a:schemeClr val="tx1"/>
                </a:solidFill>
              </a:rPr>
              <a:t> (i.e. </a:t>
            </a:r>
            <a:r>
              <a:rPr lang="fr-FR" sz="1600" dirty="0" err="1">
                <a:solidFill>
                  <a:schemeClr val="tx1"/>
                </a:solidFill>
              </a:rPr>
              <a:t>numpy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A387C97-985F-4E24-B0ED-878CA3D9386D}"/>
              </a:ext>
            </a:extLst>
          </p:cNvPr>
          <p:cNvSpPr/>
          <p:nvPr/>
        </p:nvSpPr>
        <p:spPr>
          <a:xfrm>
            <a:off x="121416" y="1992927"/>
            <a:ext cx="6766672" cy="2012137"/>
          </a:xfrm>
          <a:prstGeom prst="roundRect">
            <a:avLst>
              <a:gd name="adj" fmla="val 9492"/>
            </a:avLst>
          </a:prstGeom>
          <a:noFill/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2284990F-7CDE-4E8D-8B49-288CBC17B47D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6888088" y="2159416"/>
            <a:ext cx="792087" cy="839580"/>
          </a:xfrm>
          <a:prstGeom prst="bentConnector3">
            <a:avLst>
              <a:gd name="adj1" fmla="val 50000"/>
            </a:avLst>
          </a:prstGeom>
          <a:ln w="28575">
            <a:solidFill>
              <a:srgbClr val="0F9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00E71DB-4135-4A15-8556-F6E7F4B24CD5}"/>
              </a:ext>
            </a:extLst>
          </p:cNvPr>
          <p:cNvSpPr/>
          <p:nvPr/>
        </p:nvSpPr>
        <p:spPr>
          <a:xfrm>
            <a:off x="7680175" y="3014069"/>
            <a:ext cx="4390353" cy="1243024"/>
          </a:xfrm>
          <a:prstGeom prst="roundRect">
            <a:avLst>
              <a:gd name="adj" fmla="val 8171"/>
            </a:avLst>
          </a:prstGeom>
          <a:solidFill>
            <a:schemeClr val="bg1"/>
          </a:solidFill>
          <a:ln w="28575">
            <a:solidFill>
              <a:srgbClr val="CB2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dirty="0" err="1">
                <a:solidFill>
                  <a:schemeClr val="tx1"/>
                </a:solidFill>
              </a:rPr>
              <a:t>Here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we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initialize</a:t>
            </a:r>
            <a:r>
              <a:rPr lang="fr-FR" sz="1600" dirty="0">
                <a:solidFill>
                  <a:schemeClr val="tx1"/>
                </a:solidFill>
              </a:rPr>
              <a:t> the logger, </a:t>
            </a:r>
            <a:r>
              <a:rPr lang="fr-FR" sz="1600" dirty="0" err="1">
                <a:solidFill>
                  <a:schemeClr val="tx1"/>
                </a:solidFill>
              </a:rPr>
              <a:t>which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provides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useful</a:t>
            </a:r>
            <a:r>
              <a:rPr lang="fr-FR" sz="1600" dirty="0">
                <a:solidFill>
                  <a:schemeClr val="tx1"/>
                </a:solidFill>
              </a:rPr>
              <a:t> runtime information </a:t>
            </a:r>
            <a:r>
              <a:rPr lang="fr-FR" sz="1600" dirty="0" err="1">
                <a:solidFill>
                  <a:schemeClr val="tx1"/>
                </a:solidFill>
              </a:rPr>
              <a:t>while</a:t>
            </a:r>
            <a:r>
              <a:rPr lang="fr-FR" sz="1600" dirty="0">
                <a:solidFill>
                  <a:schemeClr val="tx1"/>
                </a:solidFill>
              </a:rPr>
              <a:t> the </a:t>
            </a:r>
            <a:r>
              <a:rPr lang="fr-FR" sz="1600" dirty="0" err="1">
                <a:solidFill>
                  <a:schemeClr val="tx1"/>
                </a:solidFill>
              </a:rPr>
              <a:t>optimization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is</a:t>
            </a:r>
            <a:r>
              <a:rPr lang="fr-FR" sz="1600" dirty="0">
                <a:solidFill>
                  <a:schemeClr val="tx1"/>
                </a:solidFill>
              </a:rPr>
              <a:t> running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8B0FA06-CE94-4EA3-8FA6-9F92058EC00F}"/>
              </a:ext>
            </a:extLst>
          </p:cNvPr>
          <p:cNvSpPr/>
          <p:nvPr/>
        </p:nvSpPr>
        <p:spPr>
          <a:xfrm>
            <a:off x="121416" y="4077073"/>
            <a:ext cx="6766672" cy="360040"/>
          </a:xfrm>
          <a:prstGeom prst="roundRect">
            <a:avLst>
              <a:gd name="adj" fmla="val 38899"/>
            </a:avLst>
          </a:prstGeom>
          <a:noFill/>
          <a:ln w="28575">
            <a:solidFill>
              <a:srgbClr val="CB2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F5A491FD-AA38-4C67-87E3-5B56715F8F3C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V="1">
            <a:off x="6888088" y="3635581"/>
            <a:ext cx="792087" cy="621512"/>
          </a:xfrm>
          <a:prstGeom prst="bentConnector3">
            <a:avLst>
              <a:gd name="adj1" fmla="val 50000"/>
            </a:avLst>
          </a:prstGeom>
          <a:ln w="28575">
            <a:solidFill>
              <a:srgbClr val="CB2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A28AFD9-5AE8-4EC2-A67C-237410289075}"/>
              </a:ext>
            </a:extLst>
          </p:cNvPr>
          <p:cNvSpPr/>
          <p:nvPr/>
        </p:nvSpPr>
        <p:spPr>
          <a:xfrm>
            <a:off x="7680157" y="5129143"/>
            <a:ext cx="4390353" cy="652159"/>
          </a:xfrm>
          <a:prstGeom prst="roundRect">
            <a:avLst>
              <a:gd name="adj" fmla="val 8171"/>
            </a:avLst>
          </a:prstGeom>
          <a:solidFill>
            <a:schemeClr val="bg1"/>
          </a:solidFill>
          <a:ln w="28575">
            <a:solidFill>
              <a:srgbClr val="80B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dirty="0" err="1">
                <a:solidFill>
                  <a:schemeClr val="tx1"/>
                </a:solidFill>
              </a:rPr>
              <a:t>We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also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need</a:t>
            </a:r>
            <a:r>
              <a:rPr lang="fr-FR" sz="1600" dirty="0">
                <a:solidFill>
                  <a:schemeClr val="tx1"/>
                </a:solidFill>
              </a:rPr>
              <a:t> to import all </a:t>
            </a:r>
            <a:r>
              <a:rPr lang="fr-FR" sz="1600" dirty="0" err="1">
                <a:solidFill>
                  <a:schemeClr val="tx1"/>
                </a:solidFill>
              </a:rPr>
              <a:t>our</a:t>
            </a:r>
            <a:r>
              <a:rPr lang="fr-FR" sz="1600" dirty="0">
                <a:solidFill>
                  <a:schemeClr val="tx1"/>
                </a:solidFill>
              </a:rPr>
              <a:t> disciplines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7413222F-FCEE-4510-B8BE-43C3C09AC9D8}"/>
              </a:ext>
            </a:extLst>
          </p:cNvPr>
          <p:cNvSpPr/>
          <p:nvPr/>
        </p:nvSpPr>
        <p:spPr>
          <a:xfrm>
            <a:off x="121416" y="4701183"/>
            <a:ext cx="6766672" cy="360040"/>
          </a:xfrm>
          <a:prstGeom prst="roundRect">
            <a:avLst>
              <a:gd name="adj" fmla="val 38899"/>
            </a:avLst>
          </a:prstGeom>
          <a:noFill/>
          <a:ln w="28575">
            <a:solidFill>
              <a:srgbClr val="80B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000BAB52-2D10-480C-9628-1177412D8DC3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6888088" y="4881203"/>
            <a:ext cx="792069" cy="574020"/>
          </a:xfrm>
          <a:prstGeom prst="bentConnector3">
            <a:avLst>
              <a:gd name="adj1" fmla="val 50000"/>
            </a:avLst>
          </a:prstGeom>
          <a:ln w="28575">
            <a:solidFill>
              <a:srgbClr val="80B8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86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CEAFA32-8374-4821-A577-43AE73F6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GEMSEO basic </a:t>
            </a:r>
            <a:r>
              <a:rPr lang="fr-FR" dirty="0" err="1"/>
              <a:t>grammar</a:t>
            </a:r>
            <a:r>
              <a:rPr lang="fr-FR" dirty="0"/>
              <a:t>: scenario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3884F5D-80C0-4BEA-9B5E-DF2C4061096F}"/>
              </a:ext>
            </a:extLst>
          </p:cNvPr>
          <p:cNvSpPr txBox="1"/>
          <p:nvPr/>
        </p:nvSpPr>
        <p:spPr>
          <a:xfrm>
            <a:off x="118033" y="1310960"/>
            <a:ext cx="56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TestCase0_Function1D/scenario.py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7971B4-6AAB-4539-89B3-796A439A2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9" y="1988840"/>
            <a:ext cx="8239125" cy="388620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8EE0CA0-7FA4-4DFD-A006-C78F4FF1E530}"/>
              </a:ext>
            </a:extLst>
          </p:cNvPr>
          <p:cNvSpPr/>
          <p:nvPr/>
        </p:nvSpPr>
        <p:spPr>
          <a:xfrm>
            <a:off x="7680175" y="1537904"/>
            <a:ext cx="4390353" cy="571305"/>
          </a:xfrm>
          <a:prstGeom prst="roundRect">
            <a:avLst>
              <a:gd name="adj" fmla="val 8171"/>
            </a:avLst>
          </a:prstGeom>
          <a:solidFill>
            <a:schemeClr val="bg1"/>
          </a:solidFill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dirty="0" err="1">
                <a:solidFill>
                  <a:schemeClr val="tx1"/>
                </a:solidFill>
              </a:rPr>
              <a:t>We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define</a:t>
            </a:r>
            <a:r>
              <a:rPr lang="fr-FR" sz="1600" dirty="0">
                <a:solidFill>
                  <a:schemeClr val="tx1"/>
                </a:solidFill>
              </a:rPr>
              <a:t> the </a:t>
            </a:r>
            <a:r>
              <a:rPr lang="fr-FR" sz="1600" dirty="0" err="1">
                <a:solidFill>
                  <a:schemeClr val="tx1"/>
                </a:solidFill>
              </a:rPr>
              <a:t>list</a:t>
            </a:r>
            <a:r>
              <a:rPr lang="fr-FR" sz="1600" dirty="0">
                <a:solidFill>
                  <a:schemeClr val="tx1"/>
                </a:solidFill>
              </a:rPr>
              <a:t> of the disciplines </a:t>
            </a:r>
            <a:r>
              <a:rPr lang="fr-FR" sz="1600" dirty="0" err="1">
                <a:solidFill>
                  <a:schemeClr val="tx1"/>
                </a:solidFill>
              </a:rPr>
              <a:t>used</a:t>
            </a:r>
            <a:r>
              <a:rPr lang="fr-FR" sz="1600" dirty="0">
                <a:solidFill>
                  <a:schemeClr val="tx1"/>
                </a:solidFill>
              </a:rPr>
              <a:t> in the </a:t>
            </a:r>
            <a:r>
              <a:rPr lang="fr-FR" sz="1600" dirty="0" err="1">
                <a:solidFill>
                  <a:schemeClr val="tx1"/>
                </a:solidFill>
              </a:rPr>
              <a:t>optimization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92854B2-AEDF-404A-9E54-A04CDA1FB07D}"/>
              </a:ext>
            </a:extLst>
          </p:cNvPr>
          <p:cNvSpPr/>
          <p:nvPr/>
        </p:nvSpPr>
        <p:spPr>
          <a:xfrm>
            <a:off x="121416" y="1992927"/>
            <a:ext cx="6766672" cy="571305"/>
          </a:xfrm>
          <a:prstGeom prst="roundRect">
            <a:avLst>
              <a:gd name="adj" fmla="val 9492"/>
            </a:avLst>
          </a:prstGeom>
          <a:noFill/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ADC443CF-0DCD-47BD-9652-2FC6FB847F7C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888088" y="1823557"/>
            <a:ext cx="792087" cy="455023"/>
          </a:xfrm>
          <a:prstGeom prst="bentConnector3">
            <a:avLst>
              <a:gd name="adj1" fmla="val 50000"/>
            </a:avLst>
          </a:prstGeom>
          <a:ln w="28575">
            <a:solidFill>
              <a:srgbClr val="0F9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E5A6F0D-DC96-4DE0-8733-68E5A01A762C}"/>
              </a:ext>
            </a:extLst>
          </p:cNvPr>
          <p:cNvSpPr/>
          <p:nvPr/>
        </p:nvSpPr>
        <p:spPr>
          <a:xfrm>
            <a:off x="8832304" y="2413957"/>
            <a:ext cx="3234841" cy="1735123"/>
          </a:xfrm>
          <a:prstGeom prst="roundRect">
            <a:avLst>
              <a:gd name="adj" fmla="val 8171"/>
            </a:avLst>
          </a:prstGeom>
          <a:solidFill>
            <a:schemeClr val="bg1"/>
          </a:solidFill>
          <a:ln w="28575">
            <a:solidFill>
              <a:srgbClr val="CB2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dirty="0" err="1">
                <a:solidFill>
                  <a:schemeClr val="tx1"/>
                </a:solidFill>
              </a:rPr>
              <a:t>Then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we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cretae</a:t>
            </a:r>
            <a:r>
              <a:rPr lang="fr-FR" sz="1600" dirty="0">
                <a:solidFill>
                  <a:schemeClr val="tx1"/>
                </a:solidFill>
              </a:rPr>
              <a:t> the DS and </a:t>
            </a:r>
            <a:r>
              <a:rPr lang="fr-FR" sz="1600" dirty="0" err="1">
                <a:solidFill>
                  <a:schemeClr val="tx1"/>
                </a:solidFill>
              </a:rPr>
              <a:t>define</a:t>
            </a:r>
            <a:r>
              <a:rPr lang="fr-FR" sz="1600" dirty="0">
                <a:solidFill>
                  <a:schemeClr val="tx1"/>
                </a:solidFill>
              </a:rPr>
              <a:t> all the design variables. For </a:t>
            </a:r>
            <a:r>
              <a:rPr lang="fr-FR" sz="1600" dirty="0" err="1">
                <a:solidFill>
                  <a:schemeClr val="tx1"/>
                </a:solidFill>
              </a:rPr>
              <a:t>each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we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specify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lower</a:t>
            </a:r>
            <a:r>
              <a:rPr lang="fr-FR" sz="1600" dirty="0">
                <a:solidFill>
                  <a:schemeClr val="tx1"/>
                </a:solidFill>
              </a:rPr>
              <a:t> and </a:t>
            </a:r>
            <a:r>
              <a:rPr lang="fr-FR" sz="1600" dirty="0" err="1">
                <a:solidFill>
                  <a:schemeClr val="tx1"/>
                </a:solidFill>
              </a:rPr>
              <a:t>upper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bounds</a:t>
            </a:r>
            <a:r>
              <a:rPr lang="fr-FR" sz="1600" dirty="0">
                <a:solidFill>
                  <a:schemeClr val="tx1"/>
                </a:solidFill>
              </a:rPr>
              <a:t>, as </a:t>
            </a:r>
            <a:r>
              <a:rPr lang="fr-FR" sz="1600" dirty="0" err="1">
                <a:solidFill>
                  <a:schemeClr val="tx1"/>
                </a:solidFill>
              </a:rPr>
              <a:t>well</a:t>
            </a:r>
            <a:r>
              <a:rPr lang="fr-FR" sz="1600" dirty="0">
                <a:solidFill>
                  <a:schemeClr val="tx1"/>
                </a:solidFill>
              </a:rPr>
              <a:t> as the initial value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C1FC851-6B7A-45B8-87D6-A2AC985D5843}"/>
              </a:ext>
            </a:extLst>
          </p:cNvPr>
          <p:cNvSpPr/>
          <p:nvPr/>
        </p:nvSpPr>
        <p:spPr>
          <a:xfrm>
            <a:off x="118032" y="2868980"/>
            <a:ext cx="8348441" cy="1280100"/>
          </a:xfrm>
          <a:prstGeom prst="roundRect">
            <a:avLst>
              <a:gd name="adj" fmla="val 9492"/>
            </a:avLst>
          </a:prstGeom>
          <a:noFill/>
          <a:ln w="28575">
            <a:solidFill>
              <a:srgbClr val="CB2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B3E4C161-A707-4AE6-A694-DF4AA37FF21D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8466473" y="3281519"/>
            <a:ext cx="365831" cy="227511"/>
          </a:xfrm>
          <a:prstGeom prst="bentConnector3">
            <a:avLst>
              <a:gd name="adj1" fmla="val 50000"/>
            </a:avLst>
          </a:prstGeom>
          <a:ln w="28575">
            <a:solidFill>
              <a:srgbClr val="CB2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BC911F3-C47D-4038-B7AC-39BF87EC9BE8}"/>
              </a:ext>
            </a:extLst>
          </p:cNvPr>
          <p:cNvSpPr/>
          <p:nvPr/>
        </p:nvSpPr>
        <p:spPr>
          <a:xfrm>
            <a:off x="7284131" y="5337768"/>
            <a:ext cx="4783014" cy="966434"/>
          </a:xfrm>
          <a:prstGeom prst="roundRect">
            <a:avLst>
              <a:gd name="adj" fmla="val 8171"/>
            </a:avLst>
          </a:prstGeom>
          <a:solidFill>
            <a:schemeClr val="bg1"/>
          </a:solidFill>
          <a:ln w="28575">
            <a:solidFill>
              <a:srgbClr val="80B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dirty="0" err="1">
                <a:solidFill>
                  <a:schemeClr val="tx1"/>
                </a:solidFill>
              </a:rPr>
              <a:t>Finally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we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create</a:t>
            </a:r>
            <a:r>
              <a:rPr lang="fr-FR" sz="1600" dirty="0">
                <a:solidFill>
                  <a:schemeClr val="tx1"/>
                </a:solidFill>
              </a:rPr>
              <a:t> the scenario. To do </a:t>
            </a:r>
            <a:r>
              <a:rPr lang="fr-FR" sz="1600" dirty="0" err="1">
                <a:solidFill>
                  <a:schemeClr val="tx1"/>
                </a:solidFill>
              </a:rPr>
              <a:t>so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we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need</a:t>
            </a:r>
            <a:r>
              <a:rPr lang="fr-FR" sz="1600" dirty="0">
                <a:solidFill>
                  <a:schemeClr val="tx1"/>
                </a:solidFill>
              </a:rPr>
              <a:t> to </a:t>
            </a:r>
            <a:r>
              <a:rPr lang="fr-FR" sz="1600" dirty="0" err="1">
                <a:solidFill>
                  <a:schemeClr val="tx1"/>
                </a:solidFill>
              </a:rPr>
              <a:t>associate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it</a:t>
            </a:r>
            <a:r>
              <a:rPr lang="fr-FR" sz="1600" dirty="0">
                <a:solidFill>
                  <a:schemeClr val="tx1"/>
                </a:solidFill>
              </a:rPr>
              <a:t> to a DS and to a </a:t>
            </a:r>
            <a:r>
              <a:rPr lang="fr-FR" sz="1600" dirty="0" err="1">
                <a:solidFill>
                  <a:schemeClr val="tx1"/>
                </a:solidFill>
              </a:rPr>
              <a:t>merit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function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77418C3-8ABB-4EBC-AF19-182982F835F0}"/>
              </a:ext>
            </a:extLst>
          </p:cNvPr>
          <p:cNvSpPr/>
          <p:nvPr/>
        </p:nvSpPr>
        <p:spPr>
          <a:xfrm>
            <a:off x="124855" y="4314363"/>
            <a:ext cx="6331185" cy="1725960"/>
          </a:xfrm>
          <a:prstGeom prst="roundRect">
            <a:avLst>
              <a:gd name="adj" fmla="val 9492"/>
            </a:avLst>
          </a:prstGeom>
          <a:noFill/>
          <a:ln w="28575">
            <a:solidFill>
              <a:srgbClr val="80B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A2A3F4BE-6725-4697-94BD-5D47D73A70FB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6456040" y="5177343"/>
            <a:ext cx="828091" cy="643642"/>
          </a:xfrm>
          <a:prstGeom prst="bentConnector3">
            <a:avLst>
              <a:gd name="adj1" fmla="val 50000"/>
            </a:avLst>
          </a:prstGeom>
          <a:ln w="28575">
            <a:solidFill>
              <a:srgbClr val="80B8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3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CEAFA32-8374-4821-A577-43AE73F6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GEMSEO basic </a:t>
            </a:r>
            <a:r>
              <a:rPr lang="fr-FR" dirty="0" err="1"/>
              <a:t>grammar</a:t>
            </a:r>
            <a:r>
              <a:rPr lang="fr-FR" dirty="0"/>
              <a:t>: scenario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3884F5D-80C0-4BEA-9B5E-DF2C4061096F}"/>
              </a:ext>
            </a:extLst>
          </p:cNvPr>
          <p:cNvSpPr txBox="1"/>
          <p:nvPr/>
        </p:nvSpPr>
        <p:spPr>
          <a:xfrm>
            <a:off x="118033" y="1310960"/>
            <a:ext cx="56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TestCase0_Function1D/scenario.py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2BBEC7-6024-4995-8467-81BE9AFD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3" y="3433192"/>
            <a:ext cx="8039100" cy="1571625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1E8C473-BD3B-47EE-AEBB-EA4AE6666741}"/>
              </a:ext>
            </a:extLst>
          </p:cNvPr>
          <p:cNvSpPr/>
          <p:nvPr/>
        </p:nvSpPr>
        <p:spPr>
          <a:xfrm>
            <a:off x="7464152" y="1660110"/>
            <a:ext cx="4390353" cy="1104900"/>
          </a:xfrm>
          <a:prstGeom prst="roundRect">
            <a:avLst>
              <a:gd name="adj" fmla="val 8171"/>
            </a:avLst>
          </a:prstGeom>
          <a:solidFill>
            <a:schemeClr val="bg1"/>
          </a:solidFill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dirty="0" err="1">
                <a:solidFill>
                  <a:schemeClr val="tx1"/>
                </a:solidFill>
              </a:rPr>
              <a:t>From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here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we</a:t>
            </a:r>
            <a:r>
              <a:rPr lang="fr-FR" sz="1600" dirty="0">
                <a:solidFill>
                  <a:schemeClr val="tx1"/>
                </a:solidFill>
              </a:rPr>
              <a:t> run the </a:t>
            </a:r>
            <a:r>
              <a:rPr lang="fr-FR" sz="1600" dirty="0" err="1">
                <a:solidFill>
                  <a:schemeClr val="tx1"/>
                </a:solidFill>
              </a:rPr>
              <a:t>optimization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according</a:t>
            </a:r>
            <a:r>
              <a:rPr lang="fr-FR" sz="1600" dirty="0">
                <a:solidFill>
                  <a:schemeClr val="tx1"/>
                </a:solidFill>
              </a:rPr>
              <a:t> to a </a:t>
            </a:r>
            <a:r>
              <a:rPr lang="fr-FR" sz="1600" dirty="0" err="1">
                <a:solidFill>
                  <a:schemeClr val="tx1"/>
                </a:solidFill>
              </a:rPr>
              <a:t>selected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optimization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algorithm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8FE937-85EC-4312-9E89-6161A40F58AE}"/>
              </a:ext>
            </a:extLst>
          </p:cNvPr>
          <p:cNvSpPr/>
          <p:nvPr/>
        </p:nvSpPr>
        <p:spPr>
          <a:xfrm>
            <a:off x="101096" y="3476287"/>
            <a:ext cx="8206832" cy="571305"/>
          </a:xfrm>
          <a:prstGeom prst="roundRect">
            <a:avLst>
              <a:gd name="adj" fmla="val 9492"/>
            </a:avLst>
          </a:prstGeom>
          <a:noFill/>
          <a:ln w="28575">
            <a:solidFill>
              <a:srgbClr val="0F9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DFE0D8EA-AC0D-4E0A-911D-B8CA6F5A2E96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H="1" flipV="1">
            <a:off x="7464152" y="2212560"/>
            <a:ext cx="843776" cy="1549380"/>
          </a:xfrm>
          <a:prstGeom prst="bentConnector5">
            <a:avLst>
              <a:gd name="adj1" fmla="val -27092"/>
              <a:gd name="adj2" fmla="val 41390"/>
              <a:gd name="adj3" fmla="val 127092"/>
            </a:avLst>
          </a:prstGeom>
          <a:ln w="28575">
            <a:solidFill>
              <a:srgbClr val="0F99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781A67B-17FA-4952-84EB-B6385C8567EE}"/>
              </a:ext>
            </a:extLst>
          </p:cNvPr>
          <p:cNvSpPr/>
          <p:nvPr/>
        </p:nvSpPr>
        <p:spPr>
          <a:xfrm>
            <a:off x="7778479" y="5499815"/>
            <a:ext cx="4390353" cy="725634"/>
          </a:xfrm>
          <a:prstGeom prst="roundRect">
            <a:avLst>
              <a:gd name="adj" fmla="val 8171"/>
            </a:avLst>
          </a:prstGeom>
          <a:solidFill>
            <a:schemeClr val="bg1"/>
          </a:solidFill>
          <a:ln w="28575">
            <a:solidFill>
              <a:srgbClr val="80B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600" dirty="0">
                <a:solidFill>
                  <a:schemeClr val="tx1"/>
                </a:solidFill>
              </a:rPr>
              <a:t>This line </a:t>
            </a:r>
            <a:r>
              <a:rPr lang="fr-FR" sz="1600" dirty="0" err="1">
                <a:solidFill>
                  <a:schemeClr val="tx1"/>
                </a:solidFill>
              </a:rPr>
              <a:t>allows</a:t>
            </a:r>
            <a:r>
              <a:rPr lang="fr-FR" sz="1600" dirty="0">
                <a:solidFill>
                  <a:schemeClr val="tx1"/>
                </a:solidFill>
              </a:rPr>
              <a:t> to post-process and </a:t>
            </a:r>
            <a:r>
              <a:rPr lang="fr-FR" sz="1600" dirty="0" err="1">
                <a:solidFill>
                  <a:schemeClr val="tx1"/>
                </a:solidFill>
              </a:rPr>
              <a:t>visualize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fr-FR" sz="1600" dirty="0" err="1">
                <a:solidFill>
                  <a:schemeClr val="tx1"/>
                </a:solidFill>
              </a:rPr>
              <a:t>some</a:t>
            </a:r>
            <a:r>
              <a:rPr lang="fr-FR" sz="1600" dirty="0">
                <a:solidFill>
                  <a:schemeClr val="tx1"/>
                </a:solidFill>
              </a:rPr>
              <a:t> important info 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E8AB1F1-EE22-442F-BEC4-50700ABC0458}"/>
              </a:ext>
            </a:extLst>
          </p:cNvPr>
          <p:cNvSpPr/>
          <p:nvPr/>
        </p:nvSpPr>
        <p:spPr>
          <a:xfrm>
            <a:off x="101096" y="4380527"/>
            <a:ext cx="8206832" cy="571305"/>
          </a:xfrm>
          <a:prstGeom prst="roundRect">
            <a:avLst>
              <a:gd name="adj" fmla="val 9492"/>
            </a:avLst>
          </a:prstGeom>
          <a:noFill/>
          <a:ln w="28575">
            <a:solidFill>
              <a:srgbClr val="80B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645E398B-74DE-4339-A8C6-100355381797}"/>
              </a:ext>
            </a:extLst>
          </p:cNvPr>
          <p:cNvCxnSpPr>
            <a:cxnSpLocks/>
            <a:stCxn id="28" idx="3"/>
            <a:endCxn id="27" idx="0"/>
          </p:cNvCxnSpPr>
          <p:nvPr/>
        </p:nvCxnSpPr>
        <p:spPr>
          <a:xfrm>
            <a:off x="8307928" y="4666180"/>
            <a:ext cx="1665728" cy="833635"/>
          </a:xfrm>
          <a:prstGeom prst="bentConnector2">
            <a:avLst/>
          </a:prstGeom>
          <a:ln w="28575">
            <a:solidFill>
              <a:srgbClr val="80B8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697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8AD3DF5-80D5-41A7-9A36-41379DB6B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expected</a:t>
            </a:r>
            <a:r>
              <a:rPr lang="fr-FR" dirty="0"/>
              <a:t>, GEMSEO </a:t>
            </a:r>
            <a:r>
              <a:rPr lang="fr-FR" dirty="0" err="1"/>
              <a:t>computes</a:t>
            </a:r>
            <a:r>
              <a:rPr lang="fr-FR" dirty="0"/>
              <a:t> the </a:t>
            </a:r>
            <a:r>
              <a:rPr lang="fr-FR" dirty="0" err="1"/>
              <a:t>actual</a:t>
            </a:r>
            <a:r>
              <a:rPr lang="fr-FR" dirty="0"/>
              <a:t> optimum of </a:t>
            </a:r>
            <a:r>
              <a:rPr lang="fr-FR" dirty="0" err="1"/>
              <a:t>our</a:t>
            </a:r>
            <a:r>
              <a:rPr lang="fr-FR" dirty="0"/>
              <a:t> test 1D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CEAFA32-8374-4821-A577-43AE73F6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GEMSEO basic </a:t>
            </a:r>
            <a:r>
              <a:rPr lang="fr-FR" dirty="0" err="1"/>
              <a:t>grammar</a:t>
            </a:r>
            <a:r>
              <a:rPr lang="fr-FR" dirty="0"/>
              <a:t>: scenario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26A378D-AB40-473D-8793-FD2B52BF7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43" y="2420888"/>
            <a:ext cx="5376597" cy="4032448"/>
          </a:xfrm>
          <a:prstGeom prst="rect">
            <a:avLst/>
          </a:prstGeom>
        </p:spPr>
      </p:pic>
      <p:sp>
        <p:nvSpPr>
          <p:cNvPr id="34" name="Ellipse 33">
            <a:extLst>
              <a:ext uri="{FF2B5EF4-FFF2-40B4-BE49-F238E27FC236}">
                <a16:creationId xmlns:a16="http://schemas.microsoft.com/office/drawing/2014/main" id="{1B265147-F7B0-42D8-BA41-42DFB75D3B9D}"/>
              </a:ext>
            </a:extLst>
          </p:cNvPr>
          <p:cNvSpPr/>
          <p:nvPr/>
        </p:nvSpPr>
        <p:spPr>
          <a:xfrm>
            <a:off x="9147649" y="5687008"/>
            <a:ext cx="298857" cy="298857"/>
          </a:xfrm>
          <a:prstGeom prst="ellipse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73323B-A16C-470E-8E7F-7ACCC4430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45" y="2942350"/>
            <a:ext cx="5966901" cy="2714426"/>
          </a:xfrm>
          <a:prstGeom prst="rect">
            <a:avLst/>
          </a:prstGeom>
        </p:spPr>
      </p:pic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0ABAEFB2-9798-4D85-8649-7D7E7423F3B6}"/>
              </a:ext>
            </a:extLst>
          </p:cNvPr>
          <p:cNvSpPr/>
          <p:nvPr/>
        </p:nvSpPr>
        <p:spPr>
          <a:xfrm>
            <a:off x="3240536" y="4958080"/>
            <a:ext cx="1343296" cy="308712"/>
          </a:xfrm>
          <a:prstGeom prst="roundRect">
            <a:avLst>
              <a:gd name="adj" fmla="val 9492"/>
            </a:avLst>
          </a:prstGeom>
          <a:noFill/>
          <a:ln w="28575">
            <a:solidFill>
              <a:srgbClr val="CB29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AB8C28E2-1CAF-449B-A5AD-D08798624229}"/>
              </a:ext>
            </a:extLst>
          </p:cNvPr>
          <p:cNvCxnSpPr>
            <a:stCxn id="38" idx="3"/>
            <a:endCxn id="34" idx="0"/>
          </p:cNvCxnSpPr>
          <p:nvPr/>
        </p:nvCxnSpPr>
        <p:spPr>
          <a:xfrm>
            <a:off x="4583832" y="5112436"/>
            <a:ext cx="4713246" cy="574572"/>
          </a:xfrm>
          <a:prstGeom prst="bentConnector2">
            <a:avLst/>
          </a:prstGeom>
          <a:ln w="28575">
            <a:solidFill>
              <a:srgbClr val="CB29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30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0">
            <a:extLst>
              <a:ext uri="{FF2B5EF4-FFF2-40B4-BE49-F238E27FC236}">
                <a16:creationId xmlns:a16="http://schemas.microsoft.com/office/drawing/2014/main" id="{4F0142AD-298C-4A60-9F24-035D4F3F07D0}"/>
              </a:ext>
            </a:extLst>
          </p:cNvPr>
          <p:cNvSpPr/>
          <p:nvPr/>
        </p:nvSpPr>
        <p:spPr>
          <a:xfrm>
            <a:off x="5575239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0142AD-298C-4A60-9F24-035D4F3F07D0}"/>
              </a:ext>
            </a:extLst>
          </p:cNvPr>
          <p:cNvSpPr/>
          <p:nvPr/>
        </p:nvSpPr>
        <p:spPr>
          <a:xfrm>
            <a:off x="5516145" y="266877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20" name="Object 1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20">
            <a:extLst>
              <a:ext uri="{FF2B5EF4-FFF2-40B4-BE49-F238E27FC236}">
                <a16:creationId xmlns:a16="http://schemas.microsoft.com/office/drawing/2014/main" id="{4F0142AD-298C-4A60-9F24-035D4F3F07D0}"/>
              </a:ext>
            </a:extLst>
          </p:cNvPr>
          <p:cNvSpPr/>
          <p:nvPr/>
        </p:nvSpPr>
        <p:spPr>
          <a:xfrm>
            <a:off x="5516146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Agenda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lvl="0"/>
            <a:r>
              <a:rPr lang="en-US" dirty="0"/>
              <a:t>GEMSEO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marL="179388" lvl="1"/>
            <a:r>
              <a:rPr lang="en-US" sz="1400" dirty="0"/>
              <a:t>Presentation</a:t>
            </a:r>
          </a:p>
          <a:p>
            <a:pPr marL="179388" lvl="1"/>
            <a:r>
              <a:rPr lang="en-US" sz="1400" dirty="0"/>
              <a:t>GEMSEO Key Concepts</a:t>
            </a:r>
          </a:p>
          <a:p>
            <a:pPr marL="179388" lvl="1"/>
            <a:r>
              <a:rPr lang="en-US" sz="1400" dirty="0"/>
              <a:t>GEMSEO Grammar</a:t>
            </a:r>
          </a:p>
          <a:p>
            <a:pPr marL="179388" lvl="1"/>
            <a:endParaRPr lang="en-GB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6981371" y="4888845"/>
            <a:ext cx="4020458" cy="412363"/>
          </a:xfrm>
        </p:spPr>
        <p:txBody>
          <a:bodyPr/>
          <a:lstStyle/>
          <a:p>
            <a:pPr lvl="0"/>
            <a:r>
              <a:rPr lang="en-US" dirty="0"/>
              <a:t>Miscellanea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981371" y="2470164"/>
            <a:ext cx="4020458" cy="412363"/>
          </a:xfrm>
        </p:spPr>
        <p:txBody>
          <a:bodyPr/>
          <a:lstStyle/>
          <a:p>
            <a:pPr lvl="0"/>
            <a:r>
              <a:rPr lang="en-US" dirty="0"/>
              <a:t>Tutorials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>
          <a:xfrm>
            <a:off x="6981372" y="2889119"/>
            <a:ext cx="4020458" cy="899921"/>
          </a:xfrm>
        </p:spPr>
        <p:txBody>
          <a:bodyPr/>
          <a:lstStyle/>
          <a:p>
            <a:pPr marL="179388" lvl="1"/>
            <a:r>
              <a:rPr lang="en-US" sz="1400" dirty="0"/>
              <a:t>GEMSEO Installation and setup</a:t>
            </a:r>
          </a:p>
          <a:p>
            <a:pPr marL="179388" lvl="1"/>
            <a:r>
              <a:rPr lang="en-US" sz="1400" dirty="0"/>
              <a:t>The </a:t>
            </a:r>
            <a:r>
              <a:rPr lang="en-US" sz="1400" dirty="0" err="1"/>
              <a:t>sellar</a:t>
            </a:r>
            <a:r>
              <a:rPr lang="en-US" sz="1400" dirty="0"/>
              <a:t> problem </a:t>
            </a:r>
          </a:p>
          <a:p>
            <a:pPr marL="179388" lvl="1"/>
            <a:r>
              <a:rPr lang="en-US" sz="1400" dirty="0"/>
              <a:t>Optimal resource allocation</a:t>
            </a:r>
          </a:p>
          <a:p>
            <a:pPr marL="179388" lvl="1"/>
            <a:r>
              <a:rPr lang="en-US" sz="1400" dirty="0"/>
              <a:t>Aerodynamic optimization of airfoils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GB" dirty="0"/>
              <a:t>01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GB"/>
              <a:t>02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/>
              <a:t>03</a:t>
            </a:r>
            <a:endParaRPr lang="en-GB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6D98660E-571F-4527-A858-467D980BD3B3}"/>
              </a:ext>
            </a:extLst>
          </p:cNvPr>
          <p:cNvSpPr txBox="1">
            <a:spLocks/>
          </p:cNvSpPr>
          <p:nvPr/>
        </p:nvSpPr>
        <p:spPr>
          <a:xfrm>
            <a:off x="6981371" y="5301208"/>
            <a:ext cx="4020458" cy="8999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/>
            <a:r>
              <a:rPr lang="en-US" sz="1400" dirty="0"/>
              <a:t>Post-processing</a:t>
            </a:r>
          </a:p>
          <a:p>
            <a:pPr marL="179388" lvl="1"/>
            <a:r>
              <a:rPr lang="en-US" sz="1400" dirty="0"/>
              <a:t>Observables</a:t>
            </a:r>
          </a:p>
          <a:p>
            <a:pPr marL="179388" lvl="1"/>
            <a:r>
              <a:rPr lang="en-US" sz="1400" dirty="0"/>
              <a:t>Default inputs</a:t>
            </a:r>
          </a:p>
          <a:p>
            <a:pPr marL="179388"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9588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02. Tutorials: </a:t>
            </a:r>
            <a:r>
              <a:rPr lang="en-US" dirty="0"/>
              <a:t>GEMSEO Installation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046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02. Tutorials: </a:t>
            </a:r>
            <a:r>
              <a:rPr lang="en-US" dirty="0"/>
              <a:t>The </a:t>
            </a:r>
            <a:r>
              <a:rPr lang="en-US" dirty="0" err="1"/>
              <a:t>Sellar</a:t>
            </a:r>
            <a:r>
              <a:rPr lang="en-US" dirty="0"/>
              <a:t>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583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02. Tutorials: </a:t>
            </a:r>
            <a:r>
              <a:rPr lang="en-US" dirty="0"/>
              <a:t>Optimal Resource Allocation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830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0ED8DF-20D5-4677-86E7-0C7B8E8F98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b="1" dirty="0"/>
              <a:t>Goal: </a:t>
            </a:r>
            <a:r>
              <a:rPr lang="it-IT" dirty="0"/>
              <a:t>Manufacture a certain number of products per day minimizing the production cost</a:t>
            </a:r>
          </a:p>
          <a:p>
            <a:endParaRPr lang="it-IT" dirty="0"/>
          </a:p>
          <a:p>
            <a:r>
              <a:rPr lang="it-IT" b="1" dirty="0"/>
              <a:t>Variables: </a:t>
            </a:r>
            <a:r>
              <a:rPr lang="it-IT" dirty="0"/>
              <a:t>Allocation/charge of 3 resources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88B6E04-CEB0-4AE4-9C94-C6AE1AE7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Optimal Resources Allocation: Formulation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948E08A-D9DD-43E0-93F6-69186FE0CCE4}"/>
                  </a:ext>
                </a:extLst>
              </p:cNvPr>
              <p:cNvSpPr/>
              <p:nvPr/>
            </p:nvSpPr>
            <p:spPr>
              <a:xfrm>
                <a:off x="551384" y="3429000"/>
                <a:ext cx="2952328" cy="2880320"/>
              </a:xfrm>
              <a:prstGeom prst="roundRect">
                <a:avLst>
                  <a:gd name="adj" fmla="val 855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it-IT" sz="2000" b="1" dirty="0"/>
                  <a:t>Resource 1</a:t>
                </a:r>
              </a:p>
              <a:p>
                <a:endParaRPr lang="it-IT" b="1" dirty="0"/>
              </a:p>
              <a:p>
                <a:r>
                  <a:rPr lang="it-IT" sz="1600" b="1" dirty="0"/>
                  <a:t>Salary: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/>
                  <a:t> = USD 25/h</a:t>
                </a:r>
              </a:p>
              <a:p>
                <a:endParaRPr lang="it-IT" sz="1600" dirty="0"/>
              </a:p>
              <a:p>
                <a:r>
                  <a:rPr lang="it-IT" sz="1600" b="1" dirty="0"/>
                  <a:t>Max production: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sz="1600">
                          <a:latin typeface="Cambria Math" panose="02040503050406030204" pitchFamily="18" charset="0"/>
                        </a:rPr>
                        <m:t>=8 </m:t>
                      </m:r>
                      <m:r>
                        <m:rPr>
                          <m:sty m:val="p"/>
                        </m:rPr>
                        <a:rPr lang="it-IT" sz="1600">
                          <a:latin typeface="Cambria Math" panose="02040503050406030204" pitchFamily="18" charset="0"/>
                        </a:rPr>
                        <m:t>prod</m:t>
                      </m:r>
                      <m:r>
                        <a:rPr lang="it-IT" sz="160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it-IT" sz="160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it-IT" sz="1600" dirty="0"/>
              </a:p>
              <a:p>
                <a:endParaRPr lang="it-IT" sz="1600" dirty="0"/>
              </a:p>
              <a:p>
                <a:r>
                  <a:rPr lang="it-IT" sz="1600" b="1" dirty="0"/>
                  <a:t>Impact of fatigue: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it-IT" sz="1600" dirty="0"/>
                  <a:t> (severe)</a:t>
                </a:r>
              </a:p>
              <a:p>
                <a:endParaRPr lang="it-IT" sz="1600" dirty="0"/>
              </a:p>
            </p:txBody>
          </p:sp>
        </mc:Choice>
        <mc:Fallback xmlns=""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948E08A-D9DD-43E0-93F6-69186FE0C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3429000"/>
                <a:ext cx="2952328" cy="2880320"/>
              </a:xfrm>
              <a:prstGeom prst="roundRect">
                <a:avLst>
                  <a:gd name="adj" fmla="val 855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04B22D20-00F5-4F04-8CED-7D77D2EB6D2E}"/>
                  </a:ext>
                </a:extLst>
              </p:cNvPr>
              <p:cNvSpPr/>
              <p:nvPr/>
            </p:nvSpPr>
            <p:spPr>
              <a:xfrm>
                <a:off x="4079776" y="3429000"/>
                <a:ext cx="2952328" cy="2880320"/>
              </a:xfrm>
              <a:prstGeom prst="roundRect">
                <a:avLst>
                  <a:gd name="adj" fmla="val 8554"/>
                </a:avLst>
              </a:prstGeom>
              <a:solidFill>
                <a:srgbClr val="0F99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it-IT" sz="2000" b="1" dirty="0"/>
                  <a:t>Resource 2</a:t>
                </a:r>
              </a:p>
              <a:p>
                <a:endParaRPr lang="it-IT" b="1" dirty="0"/>
              </a:p>
              <a:p>
                <a:r>
                  <a:rPr lang="it-IT" sz="1600" b="1" dirty="0"/>
                  <a:t>Salary: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/>
                  <a:t>= USD 18/h</a:t>
                </a:r>
              </a:p>
              <a:p>
                <a:endParaRPr lang="it-IT" sz="1600" dirty="0"/>
              </a:p>
              <a:p>
                <a:r>
                  <a:rPr lang="it-IT" sz="1600" b="1" dirty="0"/>
                  <a:t>Max production: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it-IT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it-IT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>
                          <a:latin typeface="Cambria Math" panose="02040503050406030204" pitchFamily="18" charset="0"/>
                        </a:rPr>
                        <m:t>prod</m:t>
                      </m:r>
                      <m:r>
                        <a:rPr lang="it-IT" sz="160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it-IT" sz="160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it-IT" sz="1600" dirty="0"/>
              </a:p>
              <a:p>
                <a:endParaRPr lang="it-IT" sz="1600" dirty="0"/>
              </a:p>
              <a:p>
                <a:r>
                  <a:rPr lang="it-IT" sz="1600" b="1" dirty="0"/>
                  <a:t>Impact of fatigue: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it-IT" sz="1600" dirty="0"/>
                  <a:t> (average)</a:t>
                </a:r>
              </a:p>
              <a:p>
                <a:endParaRPr lang="it-IT" sz="1600" dirty="0"/>
              </a:p>
            </p:txBody>
          </p:sp>
        </mc:Choice>
        <mc:Fallback xmlns=""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04B22D20-00F5-4F04-8CED-7D77D2EB6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3429000"/>
                <a:ext cx="2952328" cy="2880320"/>
              </a:xfrm>
              <a:prstGeom prst="roundRect">
                <a:avLst>
                  <a:gd name="adj" fmla="val 855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99A2161E-6BAE-4911-A327-44A3BB673369}"/>
                  </a:ext>
                </a:extLst>
              </p:cNvPr>
              <p:cNvSpPr/>
              <p:nvPr/>
            </p:nvSpPr>
            <p:spPr>
              <a:xfrm>
                <a:off x="7680176" y="3401233"/>
                <a:ext cx="2952328" cy="2880320"/>
              </a:xfrm>
              <a:prstGeom prst="roundRect">
                <a:avLst>
                  <a:gd name="adj" fmla="val 8554"/>
                </a:avLst>
              </a:prstGeom>
              <a:solidFill>
                <a:srgbClr val="CB29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it-IT" sz="2000" b="1" dirty="0"/>
                  <a:t>Resource 3</a:t>
                </a:r>
              </a:p>
              <a:p>
                <a:endParaRPr lang="it-IT" b="1" dirty="0"/>
              </a:p>
              <a:p>
                <a:r>
                  <a:rPr lang="it-IT" sz="1600" b="1" dirty="0"/>
                  <a:t>Salary: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/>
                  <a:t>= USD 12/h</a:t>
                </a:r>
              </a:p>
              <a:p>
                <a:endParaRPr lang="it-IT" sz="1600" dirty="0"/>
              </a:p>
              <a:p>
                <a:r>
                  <a:rPr lang="it-IT" sz="1600" b="1" dirty="0"/>
                  <a:t>Max production: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sSub>
                            <m:sSubPr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it-IT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600">
                          <a:latin typeface="Cambria Math" panose="02040503050406030204" pitchFamily="18" charset="0"/>
                        </a:rPr>
                        <m:t>prod</m:t>
                      </m:r>
                      <m:r>
                        <a:rPr lang="it-IT" sz="160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it-IT" sz="160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it-IT" sz="1600" dirty="0"/>
              </a:p>
              <a:p>
                <a:endParaRPr lang="it-IT" sz="1600" dirty="0"/>
              </a:p>
              <a:p>
                <a:r>
                  <a:rPr lang="it-IT" sz="1600" b="1" dirty="0"/>
                  <a:t>Impact of fatigue: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16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it-IT" sz="1600" dirty="0"/>
                  <a:t> (low)</a:t>
                </a:r>
              </a:p>
            </p:txBody>
          </p:sp>
        </mc:Choice>
        <mc:Fallback xmlns=""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99A2161E-6BAE-4911-A327-44A3BB673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3401233"/>
                <a:ext cx="2952328" cy="2880320"/>
              </a:xfrm>
              <a:prstGeom prst="roundRect">
                <a:avLst>
                  <a:gd name="adj" fmla="val 855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674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texte 4">
                <a:extLst>
                  <a:ext uri="{FF2B5EF4-FFF2-40B4-BE49-F238E27FC236}">
                    <a16:creationId xmlns:a16="http://schemas.microsoft.com/office/drawing/2014/main" id="{360ED8DF-20D5-4677-86E7-0C7B8E8F980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27348" y="1815353"/>
                <a:ext cx="11700000" cy="576064"/>
              </a:xfrm>
            </p:spPr>
            <p:txBody>
              <a:bodyPr/>
              <a:lstStyle/>
              <a:p>
                <a:r>
                  <a:rPr lang="it-IT" b="1" dirty="0"/>
                  <a:t>Allocation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1" dirty="0"/>
                  <a:t>: </a:t>
                </a:r>
                <a:r>
                  <a:rPr lang="it-IT" dirty="0"/>
                  <a:t>an array containing the </a:t>
                </a:r>
                <a:r>
                  <a:rPr lang="it-IT" i="1" dirty="0"/>
                  <a:t>daily</a:t>
                </a:r>
                <a:r>
                  <a:rPr lang="it-IT" dirty="0"/>
                  <a:t> charge of work for each Resource </a:t>
                </a:r>
                <a:endParaRPr lang="fr-FR" dirty="0"/>
              </a:p>
            </p:txBody>
          </p:sp>
        </mc:Choice>
        <mc:Fallback xmlns="">
          <p:sp>
            <p:nvSpPr>
              <p:cNvPr id="5" name="Espace réservé du texte 4">
                <a:extLst>
                  <a:ext uri="{FF2B5EF4-FFF2-40B4-BE49-F238E27FC236}">
                    <a16:creationId xmlns:a16="http://schemas.microsoft.com/office/drawing/2014/main" id="{360ED8DF-20D5-4677-86E7-0C7B8E8F9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27348" y="1815353"/>
                <a:ext cx="11700000" cy="576064"/>
              </a:xfrm>
              <a:blipFill>
                <a:blip r:embed="rId2"/>
                <a:stretch>
                  <a:fillRect l="-1302" t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388B6E04-CEB0-4AE4-9C94-C6AE1AE7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Optimal Resources Allocation: Formulation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922EB75-929E-4203-93D8-D9C5FE5D0BC8}"/>
                  </a:ext>
                </a:extLst>
              </p:cNvPr>
              <p:cNvSpPr txBox="1"/>
              <p:nvPr/>
            </p:nvSpPr>
            <p:spPr>
              <a:xfrm>
                <a:off x="1055440" y="2675600"/>
                <a:ext cx="28972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rgbClr val="0070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0070AD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3200" b="0" i="1" smtClean="0">
                              <a:solidFill>
                                <a:srgbClr val="0070AD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0070A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rgbClr val="0F99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0F999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0F999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rgbClr val="CB29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CB298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CB298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922EB75-929E-4203-93D8-D9C5FE5D0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2675600"/>
                <a:ext cx="289720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0EC00F57-5F6C-4DC3-9934-0EBFCA3F0139}"/>
                  </a:ext>
                </a:extLst>
              </p:cNvPr>
              <p:cNvSpPr/>
              <p:nvPr/>
            </p:nvSpPr>
            <p:spPr>
              <a:xfrm>
                <a:off x="4683958" y="2675600"/>
                <a:ext cx="590465" cy="576063"/>
              </a:xfrm>
              <a:prstGeom prst="roundRect">
                <a:avLst>
                  <a:gd name="adj" fmla="val 855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0EC00F57-5F6C-4DC3-9934-0EBFCA3F0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58" y="2675600"/>
                <a:ext cx="590465" cy="576063"/>
              </a:xfrm>
              <a:prstGeom prst="roundRect">
                <a:avLst>
                  <a:gd name="adj" fmla="val 855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286F322D-57A6-4F6B-8A77-5F041371F76E}"/>
                  </a:ext>
                </a:extLst>
              </p:cNvPr>
              <p:cNvSpPr/>
              <p:nvPr/>
            </p:nvSpPr>
            <p:spPr>
              <a:xfrm>
                <a:off x="5454443" y="2675600"/>
                <a:ext cx="590465" cy="576063"/>
              </a:xfrm>
              <a:prstGeom prst="roundRect">
                <a:avLst>
                  <a:gd name="adj" fmla="val 8554"/>
                </a:avLst>
              </a:prstGeom>
              <a:solidFill>
                <a:srgbClr val="0F99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286F322D-57A6-4F6B-8A77-5F041371F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443" y="2675600"/>
                <a:ext cx="590465" cy="576063"/>
              </a:xfrm>
              <a:prstGeom prst="roundRect">
                <a:avLst>
                  <a:gd name="adj" fmla="val 8554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9374F52F-D640-42AA-B3D0-18756460D32A}"/>
                  </a:ext>
                </a:extLst>
              </p:cNvPr>
              <p:cNvSpPr/>
              <p:nvPr/>
            </p:nvSpPr>
            <p:spPr>
              <a:xfrm>
                <a:off x="6224928" y="2675600"/>
                <a:ext cx="590465" cy="576063"/>
              </a:xfrm>
              <a:prstGeom prst="roundRect">
                <a:avLst>
                  <a:gd name="adj" fmla="val 8554"/>
                </a:avLst>
              </a:prstGeom>
              <a:solidFill>
                <a:srgbClr val="CB29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it-IT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9374F52F-D640-42AA-B3D0-18756460D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928" y="2675600"/>
                <a:ext cx="590465" cy="576063"/>
              </a:xfrm>
              <a:prstGeom prst="roundRect">
                <a:avLst>
                  <a:gd name="adj" fmla="val 8554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ce réservé du texte 4">
                <a:extLst>
                  <a:ext uri="{FF2B5EF4-FFF2-40B4-BE49-F238E27FC236}">
                    <a16:creationId xmlns:a16="http://schemas.microsoft.com/office/drawing/2014/main" id="{1A479CDB-8C72-44AC-84AF-F4E73D2F71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908" y="3866913"/>
                <a:ext cx="11700000" cy="354176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2667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4445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6223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Verdana" panose="020B0604030504040204" pitchFamily="34" charset="0"/>
                  <a:buChar char="‒"/>
                  <a:defRPr sz="1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812800" indent="-1905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b="1" dirty="0"/>
                  <a:t>Visibility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</a:rPr>
                      <m:t>𝝂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l-GR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1" dirty="0"/>
                  <a:t>: </a:t>
                </a:r>
                <a:r>
                  <a:rPr lang="it-IT" dirty="0"/>
                  <a:t>an array containing the </a:t>
                </a:r>
                <a:r>
                  <a:rPr lang="it-IT" i="1" dirty="0"/>
                  <a:t>hour-by-hour</a:t>
                </a:r>
                <a:r>
                  <a:rPr lang="it-IT" dirty="0"/>
                  <a:t> charge of work for each Resource</a:t>
                </a:r>
                <a:endParaRPr lang="fr-FR" dirty="0"/>
              </a:p>
            </p:txBody>
          </p:sp>
        </mc:Choice>
        <mc:Fallback xmlns="">
          <p:sp>
            <p:nvSpPr>
              <p:cNvPr id="15" name="Espace réservé du texte 4">
                <a:extLst>
                  <a:ext uri="{FF2B5EF4-FFF2-40B4-BE49-F238E27FC236}">
                    <a16:creationId xmlns:a16="http://schemas.microsoft.com/office/drawing/2014/main" id="{1A479CDB-8C72-44AC-84AF-F4E73D2F7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8" y="3866913"/>
                <a:ext cx="11700000" cy="354176"/>
              </a:xfrm>
              <a:prstGeom prst="rect">
                <a:avLst/>
              </a:prstGeom>
              <a:blipFill>
                <a:blip r:embed="rId7"/>
                <a:stretch>
                  <a:fillRect l="-1355" t="-20690" b="-32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ce réservé du texte 4">
                <a:extLst>
                  <a:ext uri="{FF2B5EF4-FFF2-40B4-BE49-F238E27FC236}">
                    <a16:creationId xmlns:a16="http://schemas.microsoft.com/office/drawing/2014/main" id="{164CE735-5A87-407F-B95F-1853FE6FEF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2744" y="4509120"/>
                <a:ext cx="10259841" cy="2066956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2667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4445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6223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Verdana" panose="020B0604030504040204" pitchFamily="34" charset="0"/>
                  <a:buChar char="‒"/>
                  <a:defRPr sz="1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812800" indent="-1905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/>
                  <a:t>[Example]: R1 @70% for one day (8 hrs)</a:t>
                </a:r>
              </a:p>
              <a:p>
                <a:endParaRPr lang="it-IT" dirty="0"/>
              </a:p>
              <a:p>
                <a:r>
                  <a:rPr lang="it-IT" sz="1600" dirty="0"/>
                  <a:t>Allocation: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=0.7 </m:t>
                    </m:r>
                  </m:oMath>
                </a14:m>
                <a:endParaRPr lang="it-IT" b="0" dirty="0"/>
              </a:p>
              <a:p>
                <a:r>
                  <a:rPr lang="it-IT" sz="1600" dirty="0"/>
                  <a:t>Daily charge: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0.7∗8=5.6</m:t>
                    </m:r>
                  </m:oMath>
                </a14:m>
                <a:r>
                  <a:rPr lang="it-IT" i="1" dirty="0">
                    <a:latin typeface="Cambria Math" panose="02040503050406030204" pitchFamily="18" charset="0"/>
                  </a:rPr>
                  <a:t> hours </a:t>
                </a:r>
              </a:p>
              <a:p>
                <a:r>
                  <a:rPr lang="it-IT" sz="1600" dirty="0"/>
                  <a:t>Visibility:</a:t>
                </a:r>
                <a:r>
                  <a:rPr lang="it-IT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)=[1,  1,  1,  1,  1,  0.6,  0,  0]</m:t>
                    </m:r>
                  </m:oMath>
                </a14:m>
                <a:endParaRPr lang="it-IT" b="0" dirty="0"/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Espace réservé du texte 4">
                <a:extLst>
                  <a:ext uri="{FF2B5EF4-FFF2-40B4-BE49-F238E27FC236}">
                    <a16:creationId xmlns:a16="http://schemas.microsoft.com/office/drawing/2014/main" id="{164CE735-5A87-407F-B95F-1853FE6FE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744" y="4509120"/>
                <a:ext cx="10259841" cy="2066956"/>
              </a:xfrm>
              <a:prstGeom prst="rect">
                <a:avLst/>
              </a:prstGeom>
              <a:blipFill>
                <a:blip r:embed="rId8"/>
                <a:stretch>
                  <a:fillRect l="-1485" t="-53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3DD8A13-ED4E-4384-916C-29C082F5D701}"/>
              </a:ext>
            </a:extLst>
          </p:cNvPr>
          <p:cNvSpPr/>
          <p:nvPr/>
        </p:nvSpPr>
        <p:spPr>
          <a:xfrm>
            <a:off x="839415" y="4437112"/>
            <a:ext cx="10657185" cy="2066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80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0ED8DF-20D5-4677-86E7-0C7B8E8F98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3"/>
            <a:ext cx="11700000" cy="576064"/>
          </a:xfrm>
        </p:spPr>
        <p:txBody>
          <a:bodyPr/>
          <a:lstStyle/>
          <a:p>
            <a:r>
              <a:rPr lang="it-IT" b="1" dirty="0"/>
              <a:t>Fatigue: </a:t>
            </a:r>
            <a:r>
              <a:rPr lang="it-IT" dirty="0"/>
              <a:t>it is assumed that the hourly production of a Resource decreases with time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88B6E04-CEB0-4AE4-9C94-C6AE1AE7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Optimal Resources Allocation: Formulation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355E437-2590-4A93-97B4-94380F92F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2103385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texte 4">
                <a:extLst>
                  <a:ext uri="{FF2B5EF4-FFF2-40B4-BE49-F238E27FC236}">
                    <a16:creationId xmlns:a16="http://schemas.microsoft.com/office/drawing/2014/main" id="{ED7A63D1-C668-4C5D-9D43-0FAE3B558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3936" y="2676637"/>
                <a:ext cx="5992716" cy="3423474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2667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4445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3pPr>
                <a:lvl4pPr marL="622300" indent="-1778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3"/>
                  </a:buClr>
                  <a:buFont typeface="Verdana" panose="020B0604030504040204" pitchFamily="34" charset="0"/>
                  <a:buChar char="‒"/>
                  <a:defRPr sz="1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812800" indent="-1905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b="1" dirty="0"/>
                  <a:t>Linear fatigue model:</a:t>
                </a:r>
              </a:p>
              <a:p>
                <a:endParaRPr lang="it-IT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FR" sz="2800" dirty="0"/>
              </a:p>
              <a:p>
                <a:endParaRPr lang="fr-FR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dirty="0"/>
                  <a:t> : Production of Resource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dirty="0"/>
                  <a:t> : Max production of Resource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  : Fatigue ratio of Resource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 dirty="0"/>
              </a:p>
              <a:p>
                <a:endParaRPr lang="fr-FR" dirty="0"/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12" name="Espace réservé du texte 4">
                <a:extLst>
                  <a:ext uri="{FF2B5EF4-FFF2-40B4-BE49-F238E27FC236}">
                    <a16:creationId xmlns:a16="http://schemas.microsoft.com/office/drawing/2014/main" id="{ED7A63D1-C668-4C5D-9D43-0FAE3B55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936" y="2676637"/>
                <a:ext cx="5992716" cy="3423474"/>
              </a:xfrm>
              <a:prstGeom prst="rect">
                <a:avLst/>
              </a:prstGeom>
              <a:blipFill>
                <a:blip r:embed="rId3"/>
                <a:stretch>
                  <a:fillRect l="-2543" t="-32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71A6A0-3C71-492A-AEED-A54CF881EC1A}"/>
                  </a:ext>
                </a:extLst>
              </p:cNvPr>
              <p:cNvSpPr txBox="1"/>
              <p:nvPr/>
            </p:nvSpPr>
            <p:spPr>
              <a:xfrm>
                <a:off x="1271464" y="3276907"/>
                <a:ext cx="360040" cy="3041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71A6A0-3C71-492A-AEED-A54CF881E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3276907"/>
                <a:ext cx="360040" cy="304186"/>
              </a:xfrm>
              <a:prstGeom prst="rect">
                <a:avLst/>
              </a:prstGeom>
              <a:blipFill>
                <a:blip r:embed="rId4"/>
                <a:stretch>
                  <a:fillRect l="-16949" r="-5085" b="-20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33B5E6F-7735-41B9-89EC-CF72E00646B8}"/>
              </a:ext>
            </a:extLst>
          </p:cNvPr>
          <p:cNvCxnSpPr/>
          <p:nvPr/>
        </p:nvCxnSpPr>
        <p:spPr>
          <a:xfrm>
            <a:off x="1991544" y="4077072"/>
            <a:ext cx="93610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5A08F557-7441-4208-A952-B6ABD8376EF5}"/>
              </a:ext>
            </a:extLst>
          </p:cNvPr>
          <p:cNvSpPr/>
          <p:nvPr/>
        </p:nvSpPr>
        <p:spPr>
          <a:xfrm rot="2943781">
            <a:off x="2390304" y="4060057"/>
            <a:ext cx="360040" cy="360040"/>
          </a:xfrm>
          <a:prstGeom prst="arc">
            <a:avLst>
              <a:gd name="adj1" fmla="val 15752400"/>
              <a:gd name="adj2" fmla="val 613634"/>
            </a:avLst>
          </a:prstGeom>
          <a:ln w="19050"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AF7E240-1A19-4DEB-81F9-CFC4D8110BB4}"/>
                  </a:ext>
                </a:extLst>
              </p:cNvPr>
              <p:cNvSpPr txBox="1"/>
              <p:nvPr/>
            </p:nvSpPr>
            <p:spPr>
              <a:xfrm>
                <a:off x="2788267" y="4111375"/>
                <a:ext cx="43204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AF7E240-1A19-4DEB-81F9-CFC4D8110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267" y="4111375"/>
                <a:ext cx="432048" cy="276999"/>
              </a:xfrm>
              <a:prstGeom prst="rect">
                <a:avLst/>
              </a:prstGeom>
              <a:blipFill>
                <a:blip r:embed="rId5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334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5">
                <a:extLst>
                  <a:ext uri="{FF2B5EF4-FFF2-40B4-BE49-F238E27FC236}">
                    <a16:creationId xmlns:a16="http://schemas.microsoft.com/office/drawing/2014/main" id="{1AC2DAA1-EEF2-49B4-8933-D5176C3A918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it-IT" dirty="0"/>
                  <a:t>Computes </a:t>
                </a:r>
                <a:r>
                  <a:rPr lang="it-IT" b="1" dirty="0"/>
                  <a:t>Total Daily Production (TDP) </a:t>
                </a:r>
                <a:r>
                  <a:rPr lang="it-IT" dirty="0"/>
                  <a:t>as: </a:t>
                </a: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𝑇𝑂𝑇</m:t>
                          </m:r>
                        </m:sub>
                      </m:sSub>
                      <m:r>
                        <a:rPr lang="it-IT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</a:rPr>
                                <m:t>h𝑟𝑠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6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pPr>
                  <a:lnSpc>
                    <a:spcPct val="150000"/>
                  </a:lnSpc>
                </a:pPr>
                <a:endParaRPr lang="fr-F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𝑇𝑂𝑇</m:t>
                        </m:r>
                      </m:sub>
                    </m:sSub>
                  </m:oMath>
                </a14:m>
                <a:r>
                  <a:rPr lang="fr-FR" dirty="0"/>
                  <a:t>	: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products</a:t>
                </a:r>
                <a:r>
                  <a:rPr lang="fr-FR" dirty="0"/>
                  <a:t> </a:t>
                </a:r>
                <a:r>
                  <a:rPr lang="fr-FR" dirty="0" err="1"/>
                  <a:t>manufactured</a:t>
                </a:r>
                <a:r>
                  <a:rPr lang="fr-FR" dirty="0"/>
                  <a:t> in a </a:t>
                </a:r>
                <a:r>
                  <a:rPr lang="fr-FR" dirty="0" err="1"/>
                  <a:t>day</a:t>
                </a:r>
                <a:r>
                  <a:rPr lang="fr-FR" dirty="0"/>
                  <a:t> --&gt; </a:t>
                </a:r>
                <a:r>
                  <a:rPr lang="fr-FR" dirty="0">
                    <a:solidFill>
                      <a:srgbClr val="0F999C"/>
                    </a:solidFill>
                  </a:rPr>
                  <a:t>OUTPUT of the discipline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fr-FR" dirty="0"/>
                  <a:t>	: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products</a:t>
                </a:r>
                <a:r>
                  <a:rPr lang="fr-FR" dirty="0"/>
                  <a:t> </a:t>
                </a:r>
                <a:r>
                  <a:rPr lang="fr-FR" dirty="0" err="1"/>
                  <a:t>manufactured</a:t>
                </a:r>
                <a:r>
                  <a:rPr lang="fr-FR" dirty="0"/>
                  <a:t> </a:t>
                </a:r>
                <a:r>
                  <a:rPr lang="fr-FR" dirty="0" err="1"/>
                  <a:t>during</a:t>
                </a:r>
                <a:r>
                  <a:rPr lang="fr-FR" dirty="0"/>
                  <a:t> </a:t>
                </a:r>
                <a:r>
                  <a:rPr lang="fr-FR" dirty="0" err="1"/>
                  <a:t>hour</a:t>
                </a:r>
                <a:r>
                  <a:rPr lang="fr-FR" dirty="0"/>
                  <a:t> </a:t>
                </a:r>
                <a:r>
                  <a:rPr lang="fr-FR" i="1" dirty="0"/>
                  <a:t>h</a:t>
                </a:r>
                <a:endParaRPr lang="fr-F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h𝑟𝑠</m:t>
                        </m:r>
                      </m:sub>
                    </m:sSub>
                  </m:oMath>
                </a14:m>
                <a:r>
                  <a:rPr lang="fr-FR" dirty="0"/>
                  <a:t>	: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working</a:t>
                </a:r>
                <a:r>
                  <a:rPr lang="fr-FR" dirty="0"/>
                  <a:t> </a:t>
                </a:r>
                <a:r>
                  <a:rPr lang="fr-FR" dirty="0" err="1"/>
                  <a:t>hours</a:t>
                </a:r>
                <a:r>
                  <a:rPr lang="fr-FR" dirty="0"/>
                  <a:t> in a </a:t>
                </a:r>
                <a:r>
                  <a:rPr lang="fr-FR" dirty="0" err="1"/>
                  <a:t>day</a:t>
                </a:r>
                <a:endParaRPr lang="fr-F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dirty="0"/>
                  <a:t>	: time (</a:t>
                </a:r>
                <a:r>
                  <a:rPr lang="fr-FR" dirty="0" err="1"/>
                  <a:t>hours</a:t>
                </a:r>
                <a:r>
                  <a:rPr lang="fr-F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fr-FR" dirty="0"/>
                  <a:t>	: </a:t>
                </a:r>
                <a:r>
                  <a:rPr lang="fr-FR" dirty="0" err="1"/>
                  <a:t>resources</a:t>
                </a:r>
                <a:r>
                  <a:rPr lang="fr-FR" dirty="0"/>
                  <a:t> allocation --&gt; </a:t>
                </a:r>
                <a:r>
                  <a:rPr lang="fr-FR" dirty="0">
                    <a:solidFill>
                      <a:srgbClr val="0070AD"/>
                    </a:solidFill>
                  </a:rPr>
                  <a:t>INPUT of the discipline</a:t>
                </a:r>
              </a:p>
            </p:txBody>
          </p:sp>
        </mc:Choice>
        <mc:Fallback xmlns="">
          <p:sp>
            <p:nvSpPr>
              <p:cNvPr id="6" name="Espace réservé du texte 5">
                <a:extLst>
                  <a:ext uri="{FF2B5EF4-FFF2-40B4-BE49-F238E27FC236}">
                    <a16:creationId xmlns:a16="http://schemas.microsoft.com/office/drawing/2014/main" id="{1AC2DAA1-EEF2-49B4-8933-D5176C3A9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50" t="-3825" b="-20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4">
            <a:extLst>
              <a:ext uri="{FF2B5EF4-FFF2-40B4-BE49-F238E27FC236}">
                <a16:creationId xmlns:a16="http://schemas.microsoft.com/office/drawing/2014/main" id="{C918541C-F3B3-4DD0-86B6-471731B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Optimal Resources Allocation: Disciplines (TDP)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5614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5">
                <a:extLst>
                  <a:ext uri="{FF2B5EF4-FFF2-40B4-BE49-F238E27FC236}">
                    <a16:creationId xmlns:a16="http://schemas.microsoft.com/office/drawing/2014/main" id="{1AC2DAA1-EEF2-49B4-8933-D5176C3A918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b="1" dirty="0"/>
                  <a:t>Hourly Production </a:t>
                </a:r>
                <a:r>
                  <a:rPr lang="it-IT" dirty="0"/>
                  <a:t>depends on </a:t>
                </a:r>
                <a:r>
                  <a:rPr lang="it-IT" i="1" dirty="0"/>
                  <a:t>resource allocation </a:t>
                </a:r>
                <a:r>
                  <a:rPr lang="it-IT" dirty="0"/>
                  <a:t>and </a:t>
                </a:r>
                <a:r>
                  <a:rPr lang="it-IT" i="1" dirty="0"/>
                  <a:t>time</a:t>
                </a:r>
                <a:r>
                  <a:rPr lang="it-IT" dirty="0"/>
                  <a:t> (through </a:t>
                </a:r>
                <a:r>
                  <a:rPr lang="it-IT" i="1" dirty="0"/>
                  <a:t>fatigue</a:t>
                </a:r>
                <a:r>
                  <a:rPr lang="it-IT" dirty="0"/>
                  <a:t>): </a:t>
                </a: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it-IT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1" i="1" dirty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it-IT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)∙</m:t>
                          </m:r>
                        </m:e>
                      </m:nary>
                      <m:sSub>
                        <m:sSubPr>
                          <m:ctrlPr>
                            <a:rPr lang="it-IT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/>
              </a:p>
              <a:p>
                <a:endParaRPr lang="fr-F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it-IT" dirty="0"/>
                  <a:t> : hourly production of </a:t>
                </a:r>
                <a:r>
                  <a:rPr lang="fr-FR" dirty="0"/>
                  <a:t>Resource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dirty="0"/>
                  <a:t> </a:t>
                </a:r>
                <a:endParaRPr lang="it-IT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	 : </a:t>
                </a:r>
                <a:r>
                  <a:rPr lang="fr-FR" dirty="0" err="1"/>
                  <a:t>visibility</a:t>
                </a:r>
                <a:r>
                  <a:rPr lang="fr-FR" dirty="0"/>
                  <a:t> of Resource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along the </a:t>
                </a:r>
                <a:r>
                  <a:rPr lang="fr-FR" dirty="0" err="1"/>
                  <a:t>hour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fr-F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dirty="0"/>
                  <a:t>	 : </a:t>
                </a:r>
                <a:r>
                  <a:rPr lang="fr-FR" dirty="0" err="1"/>
                  <a:t>number</a:t>
                </a:r>
                <a:r>
                  <a:rPr lang="fr-FR" dirty="0"/>
                  <a:t> of components </a:t>
                </a:r>
                <a:r>
                  <a:rPr lang="fr-FR" dirty="0" err="1"/>
                  <a:t>produced</a:t>
                </a:r>
                <a:r>
                  <a:rPr lang="fr-FR" dirty="0"/>
                  <a:t> by Resource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dirty="0"/>
                  <a:t> &gt;&gt; </a:t>
                </a:r>
                <a:r>
                  <a:rPr lang="fr-FR" dirty="0" err="1"/>
                  <a:t>affected</a:t>
                </a:r>
                <a:r>
                  <a:rPr lang="fr-FR" dirty="0"/>
                  <a:t> by fatigue</a:t>
                </a:r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Espace réservé du texte 5">
                <a:extLst>
                  <a:ext uri="{FF2B5EF4-FFF2-40B4-BE49-F238E27FC236}">
                    <a16:creationId xmlns:a16="http://schemas.microsoft.com/office/drawing/2014/main" id="{1AC2DAA1-EEF2-49B4-8933-D5176C3A9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02" t="-2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4">
            <a:extLst>
              <a:ext uri="{FF2B5EF4-FFF2-40B4-BE49-F238E27FC236}">
                <a16:creationId xmlns:a16="http://schemas.microsoft.com/office/drawing/2014/main" id="{C918541C-F3B3-4DD0-86B6-471731B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Optimal Resources Allocation: Disciplines (TDP)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053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5">
                <a:extLst>
                  <a:ext uri="{FF2B5EF4-FFF2-40B4-BE49-F238E27FC236}">
                    <a16:creationId xmlns:a16="http://schemas.microsoft.com/office/drawing/2014/main" id="{1AC2DAA1-EEF2-49B4-8933-D5176C3A918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b="1" dirty="0"/>
                  <a:t>Production constraint </a:t>
                </a:r>
                <a:r>
                  <a:rPr lang="it-IT" dirty="0"/>
                  <a:t>requires that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𝑇𝑎𝑟𝑔𝑒𝑡</m:t>
                        </m:r>
                      </m:sub>
                    </m:sSub>
                  </m:oMath>
                </a14:m>
                <a:r>
                  <a:rPr lang="it-IT" dirty="0"/>
                  <a:t> products are manufactured 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𝑇𝑂𝑇</m:t>
                              </m:r>
                            </m:sub>
                          </m:sSub>
                        </m:sub>
                      </m:sSub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𝑇𝑎𝑟𝑔𝑒𝑡</m:t>
                                  </m:r>
                                </m:sub>
                              </m:sSub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  <m:t>𝑇𝑂𝑇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  <m:t>𝑇𝑂𝑇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fr-FR" sz="2400" dirty="0"/>
              </a:p>
              <a:p>
                <a:endParaRPr lang="fr-F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𝑇𝑂𝑇</m:t>
                            </m:r>
                          </m:sub>
                        </m:sSub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	 : value of the constraint (must be negative)</a:t>
                </a:r>
                <a:r>
                  <a:rPr lang="fr-FR" dirty="0"/>
                  <a:t> --&gt; </a:t>
                </a:r>
                <a:r>
                  <a:rPr lang="fr-FR" dirty="0">
                    <a:solidFill>
                      <a:srgbClr val="0F999C"/>
                    </a:solidFill>
                  </a:rPr>
                  <a:t>OUTPUT of the discipline</a:t>
                </a:r>
                <a:endParaRPr lang="it-IT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𝑇𝑎𝑟𝑔𝑒𝑡</m:t>
                        </m:r>
                      </m:sub>
                    </m:sSub>
                  </m:oMath>
                </a14:m>
                <a:r>
                  <a:rPr lang="fr-FR" dirty="0"/>
                  <a:t>	 : </a:t>
                </a:r>
                <a:r>
                  <a:rPr lang="it-IT" dirty="0"/>
                  <a:t>target production level</a:t>
                </a:r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Espace réservé du texte 5">
                <a:extLst>
                  <a:ext uri="{FF2B5EF4-FFF2-40B4-BE49-F238E27FC236}">
                    <a16:creationId xmlns:a16="http://schemas.microsoft.com/office/drawing/2014/main" id="{1AC2DAA1-EEF2-49B4-8933-D5176C3A9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02" t="-2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4">
            <a:extLst>
              <a:ext uri="{FF2B5EF4-FFF2-40B4-BE49-F238E27FC236}">
                <a16:creationId xmlns:a16="http://schemas.microsoft.com/office/drawing/2014/main" id="{C918541C-F3B3-4DD0-86B6-471731B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Optimal Resources Allocation: Disciplines (TDP)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7140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5">
                <a:extLst>
                  <a:ext uri="{FF2B5EF4-FFF2-40B4-BE49-F238E27FC236}">
                    <a16:creationId xmlns:a16="http://schemas.microsoft.com/office/drawing/2014/main" id="{1AC2DAA1-EEF2-49B4-8933-D5176C3A918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it-IT" dirty="0"/>
                  <a:t>Computes the </a:t>
                </a:r>
                <a:r>
                  <a:rPr lang="it-IT" b="1" dirty="0"/>
                  <a:t>Total Production Cost </a:t>
                </a:r>
                <a:r>
                  <a:rPr lang="it-IT" dirty="0"/>
                  <a:t>as: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600" b="0" i="1" dirty="0" smtClean="0">
                              <a:latin typeface="Cambria Math" panose="02040503050406030204" pitchFamily="18" charset="0"/>
                            </a:rPr>
                            <m:t>𝑇𝑂𝑇</m:t>
                          </m:r>
                        </m:sub>
                      </m:sSub>
                      <m:r>
                        <a:rPr lang="it-IT" sz="2600" b="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2600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it-IT" sz="26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it-IT" sz="2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6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sz="26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sz="2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2600" i="1" dirty="0">
                                  <a:latin typeface="Cambria Math" panose="02040503050406030204" pitchFamily="18" charset="0"/>
                                </a:rPr>
                                <m:t>h𝑟𝑠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6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it-IT" sz="26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it-IT" sz="2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it-IT" sz="26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2600" b="1" i="1" dirty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t-IT" sz="2600" dirty="0"/>
              </a:p>
              <a:p>
                <a:endParaRPr lang="it-IT" sz="2600" i="1" dirty="0">
                  <a:latin typeface="Cambria Math" panose="02040503050406030204" pitchFamily="18" charset="0"/>
                </a:endParaRPr>
              </a:p>
              <a:p>
                <a:endParaRPr lang="fr-FR" sz="2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𝑇𝑂𝑇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it-IT" dirty="0"/>
                  <a:t>   :</a:t>
                </a:r>
                <a:r>
                  <a:rPr lang="it-IT" b="0" i="1" dirty="0">
                    <a:latin typeface="Cambria Math" panose="02040503050406030204" pitchFamily="18" charset="0"/>
                  </a:rPr>
                  <a:t> </a:t>
                </a:r>
                <a:r>
                  <a:rPr lang="it-IT" dirty="0"/>
                  <a:t>Total production cost</a:t>
                </a:r>
                <a:r>
                  <a:rPr lang="fr-FR" dirty="0"/>
                  <a:t> --&gt; </a:t>
                </a:r>
                <a:r>
                  <a:rPr lang="fr-FR" dirty="0">
                    <a:solidFill>
                      <a:srgbClr val="0F999C"/>
                    </a:solidFill>
                  </a:rPr>
                  <a:t>OUTPUT of the discipline</a:t>
                </a:r>
                <a:endParaRPr lang="it-IT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it-IT" dirty="0"/>
                  <a:t>	   : Hourly production cost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dirty="0"/>
                  <a:t>	   : time (</a:t>
                </a:r>
                <a:r>
                  <a:rPr lang="fr-FR" dirty="0" err="1"/>
                  <a:t>hours</a:t>
                </a:r>
                <a:r>
                  <a:rPr lang="fr-FR" dirty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t-IT" b="1" i="1" dirty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fr-FR" dirty="0"/>
                  <a:t>	   : </a:t>
                </a:r>
                <a:r>
                  <a:rPr lang="fr-FR" dirty="0" err="1"/>
                  <a:t>resources</a:t>
                </a:r>
                <a:r>
                  <a:rPr lang="fr-FR" dirty="0"/>
                  <a:t> allocation --&gt; </a:t>
                </a:r>
                <a:r>
                  <a:rPr lang="fr-FR" dirty="0">
                    <a:solidFill>
                      <a:srgbClr val="0070AD"/>
                    </a:solidFill>
                  </a:rPr>
                  <a:t>INPUT of the discipline</a:t>
                </a:r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Espace réservé du texte 5">
                <a:extLst>
                  <a:ext uri="{FF2B5EF4-FFF2-40B4-BE49-F238E27FC236}">
                    <a16:creationId xmlns:a16="http://schemas.microsoft.com/office/drawing/2014/main" id="{1AC2DAA1-EEF2-49B4-8933-D5176C3A9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50" t="-3142" b="-20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4">
            <a:extLst>
              <a:ext uri="{FF2B5EF4-FFF2-40B4-BE49-F238E27FC236}">
                <a16:creationId xmlns:a16="http://schemas.microsoft.com/office/drawing/2014/main" id="{C918541C-F3B3-4DD0-86B6-471731B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Optimal Resources Allocation: Disciplines (TPC)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803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01. </a:t>
            </a:r>
            <a:r>
              <a:rPr lang="en-US" dirty="0"/>
              <a:t>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707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texte 5">
                <a:extLst>
                  <a:ext uri="{FF2B5EF4-FFF2-40B4-BE49-F238E27FC236}">
                    <a16:creationId xmlns:a16="http://schemas.microsoft.com/office/drawing/2014/main" id="{1AC2DAA1-EEF2-49B4-8933-D5176C3A918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b="1" dirty="0"/>
                  <a:t>Hourly production cost </a:t>
                </a:r>
                <a:r>
                  <a:rPr lang="it-IT" dirty="0"/>
                  <a:t>depends on </a:t>
                </a:r>
                <a:r>
                  <a:rPr lang="it-IT" i="1" dirty="0"/>
                  <a:t>resource allocation </a:t>
                </a:r>
                <a:r>
                  <a:rPr lang="it-IT" dirty="0"/>
                  <a:t>and</a:t>
                </a:r>
                <a:r>
                  <a:rPr lang="it-IT" i="1" dirty="0"/>
                  <a:t> time</a:t>
                </a:r>
                <a:r>
                  <a:rPr lang="it-IT" dirty="0"/>
                  <a:t>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sz="24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4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it-IT" sz="2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)∙</m:t>
                          </m:r>
                        </m:e>
                      </m:nary>
                      <m:sSub>
                        <m:sSubPr>
                          <m:ctrlPr>
                            <a:rPr lang="it-IT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fr-F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	 : </a:t>
                </a:r>
                <a:r>
                  <a:rPr lang="fr-FR" dirty="0" err="1"/>
                  <a:t>hourly</a:t>
                </a:r>
                <a:r>
                  <a:rPr lang="fr-FR" dirty="0"/>
                  <a:t> </a:t>
                </a:r>
                <a:r>
                  <a:rPr lang="fr-FR" dirty="0" err="1"/>
                  <a:t>cost</a:t>
                </a:r>
                <a:r>
                  <a:rPr lang="fr-FR" dirty="0"/>
                  <a:t> of the Resource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	 : </a:t>
                </a:r>
                <a:r>
                  <a:rPr lang="fr-FR" dirty="0" err="1"/>
                  <a:t>visibility</a:t>
                </a:r>
                <a:r>
                  <a:rPr lang="fr-FR" dirty="0"/>
                  <a:t> of Resource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along the </a:t>
                </a:r>
                <a:r>
                  <a:rPr lang="fr-FR" dirty="0" err="1"/>
                  <a:t>hour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Espace réservé du texte 5">
                <a:extLst>
                  <a:ext uri="{FF2B5EF4-FFF2-40B4-BE49-F238E27FC236}">
                    <a16:creationId xmlns:a16="http://schemas.microsoft.com/office/drawing/2014/main" id="{1AC2DAA1-EEF2-49B4-8933-D5176C3A9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02" t="-2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re 4">
            <a:extLst>
              <a:ext uri="{FF2B5EF4-FFF2-40B4-BE49-F238E27FC236}">
                <a16:creationId xmlns:a16="http://schemas.microsoft.com/office/drawing/2014/main" id="{C918541C-F3B3-4DD0-86B6-471731B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Optimal Resources Allocation: Disciplines (TPC)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1071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A2B262-BACB-44DD-A254-6ABFD84E6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8" y="1815353"/>
            <a:ext cx="11700000" cy="605536"/>
          </a:xfrm>
        </p:spPr>
        <p:txBody>
          <a:bodyPr/>
          <a:lstStyle/>
          <a:p>
            <a:r>
              <a:rPr lang="it-IT" dirty="0"/>
              <a:t>Functional representation of the disciplines (uncoupled):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918541C-F3B3-4DD0-86B6-471731B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Optimal Resources Allocation: Disciplines</a:t>
            </a:r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BB78095-4064-4DFA-B94F-436D5C442CD1}"/>
              </a:ext>
            </a:extLst>
          </p:cNvPr>
          <p:cNvGrpSpPr/>
          <p:nvPr/>
        </p:nvGrpSpPr>
        <p:grpSpPr>
          <a:xfrm>
            <a:off x="1045393" y="2679988"/>
            <a:ext cx="10451207" cy="1325076"/>
            <a:chOff x="739912" y="1980265"/>
            <a:chExt cx="10451207" cy="1325076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732ECC1C-C768-48A6-B231-D7D47C839F64}"/>
                </a:ext>
              </a:extLst>
            </p:cNvPr>
            <p:cNvGrpSpPr/>
            <p:nvPr/>
          </p:nvGrpSpPr>
          <p:grpSpPr>
            <a:xfrm>
              <a:off x="4308284" y="1980265"/>
              <a:ext cx="3962909" cy="1325076"/>
              <a:chOff x="1768284" y="799165"/>
              <a:chExt cx="3962909" cy="1325076"/>
            </a:xfrm>
          </p:grpSpPr>
          <p:sp>
            <p:nvSpPr>
              <p:cNvPr id="24" name="Rectangle à coins arrondis 48">
                <a:extLst>
                  <a:ext uri="{FF2B5EF4-FFF2-40B4-BE49-F238E27FC236}">
                    <a16:creationId xmlns:a16="http://schemas.microsoft.com/office/drawing/2014/main" id="{C3C72B9E-C1C0-4125-9D0C-971653B86B27}"/>
                  </a:ext>
                </a:extLst>
              </p:cNvPr>
              <p:cNvSpPr/>
              <p:nvPr/>
            </p:nvSpPr>
            <p:spPr>
              <a:xfrm>
                <a:off x="1768284" y="799165"/>
                <a:ext cx="2512194" cy="818147"/>
              </a:xfrm>
              <a:prstGeom prst="roundRect">
                <a:avLst/>
              </a:prstGeom>
              <a:solidFill>
                <a:srgbClr val="464B69"/>
              </a:solidFill>
              <a:ln w="25400" cap="flat" cmpd="sng" algn="ctr">
                <a:solidFill>
                  <a:srgbClr val="464B6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TDP</a:t>
                </a: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F3BD63A-4573-485F-9B69-67A2CBFEC3A7}"/>
                  </a:ext>
                </a:extLst>
              </p:cNvPr>
              <p:cNvSpPr/>
              <p:nvPr/>
            </p:nvSpPr>
            <p:spPr>
              <a:xfrm>
                <a:off x="3298701" y="1864360"/>
                <a:ext cx="2432492" cy="259881"/>
              </a:xfrm>
              <a:prstGeom prst="rect">
                <a:avLst/>
              </a:prstGeom>
              <a:solidFill>
                <a:srgbClr val="00AFB4"/>
              </a:solidFill>
              <a:ln w="25400" cap="flat" cmpd="sng" algn="ctr">
                <a:solidFill>
                  <a:srgbClr val="00AFB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Algebraic production model</a:t>
                </a: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6" name="Connecteur en angle 50">
                <a:extLst>
                  <a:ext uri="{FF2B5EF4-FFF2-40B4-BE49-F238E27FC236}">
                    <a16:creationId xmlns:a16="http://schemas.microsoft.com/office/drawing/2014/main" id="{2BAE5270-4436-4AC9-A0A7-EE75DF476DF3}"/>
                  </a:ext>
                </a:extLst>
              </p:cNvPr>
              <p:cNvCxnSpPr>
                <a:stCxn id="24" idx="2"/>
                <a:endCxn id="25" idx="1"/>
              </p:cNvCxnSpPr>
              <p:nvPr/>
            </p:nvCxnSpPr>
            <p:spPr>
              <a:xfrm rot="16200000" flipH="1">
                <a:off x="2973047" y="1668646"/>
                <a:ext cx="376989" cy="274320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00AFB4"/>
                </a:solidFill>
                <a:prstDash val="solid"/>
              </a:ln>
              <a:effectLst/>
            </p:spPr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6975E8-975B-40A9-A56C-2F100B1AE7E6}"/>
                </a:ext>
              </a:extLst>
            </p:cNvPr>
            <p:cNvGrpSpPr/>
            <p:nvPr/>
          </p:nvGrpSpPr>
          <p:grpSpPr>
            <a:xfrm>
              <a:off x="739912" y="2302285"/>
              <a:ext cx="3498959" cy="276999"/>
              <a:chOff x="739912" y="2571146"/>
              <a:chExt cx="3498959" cy="276999"/>
            </a:xfrm>
          </p:grpSpPr>
          <p:cxnSp>
            <p:nvCxnSpPr>
              <p:cNvPr id="22" name="Connecteur droit avec flèche 21">
                <a:extLst>
                  <a:ext uri="{FF2B5EF4-FFF2-40B4-BE49-F238E27FC236}">
                    <a16:creationId xmlns:a16="http://schemas.microsoft.com/office/drawing/2014/main" id="{B992E112-243F-4CC7-977C-2B5341A775E2}"/>
                  </a:ext>
                </a:extLst>
              </p:cNvPr>
              <p:cNvCxnSpPr/>
              <p:nvPr/>
            </p:nvCxnSpPr>
            <p:spPr>
              <a:xfrm>
                <a:off x="3126174" y="2694257"/>
                <a:ext cx="1112697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77B91"/>
                </a:solidFill>
                <a:prstDash val="sysDot"/>
                <a:tailEnd type="triangle" w="lg" len="lg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1F9A33DB-0FE7-4757-A7A7-C2D45B4B8CFF}"/>
                      </a:ext>
                    </a:extLst>
                  </p:cNvPr>
                  <p:cNvSpPr txBox="1"/>
                  <p:nvPr/>
                </p:nvSpPr>
                <p:spPr>
                  <a:xfrm>
                    <a:off x="739912" y="2571146"/>
                    <a:ext cx="2289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t-IT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77B91"/>
                        </a:solidFill>
                        <a:effectLst/>
                        <a:uLnTx/>
                        <a:uFillTx/>
                        <a:latin typeface="Arial"/>
                      </a:rPr>
                      <a:t>Resource allocation </a:t>
                    </a:r>
                    <a14:m>
                      <m:oMath xmlns:m="http://schemas.openxmlformats.org/officeDocument/2006/math">
                        <m:r>
                          <a:rPr lang="it-IT" b="1" i="1" dirty="0" smtClean="0">
                            <a:solidFill>
                              <a:srgbClr val="777B9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a14:m>
                    <a:endPara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77B91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mc:Choice>
            <mc:Fallback xmlns=""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1F9A33DB-0FE7-4757-A7A7-C2D45B4B8C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912" y="2571146"/>
                    <a:ext cx="2289475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3043" r="-3989" b="-4130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66155C1-2EB3-4DBF-AEEF-CC969DADC480}"/>
                </a:ext>
              </a:extLst>
            </p:cNvPr>
            <p:cNvGrpSpPr/>
            <p:nvPr/>
          </p:nvGrpSpPr>
          <p:grpSpPr>
            <a:xfrm>
              <a:off x="6828945" y="2081205"/>
              <a:ext cx="4012180" cy="276999"/>
              <a:chOff x="8220738" y="2109289"/>
              <a:chExt cx="4012180" cy="276999"/>
            </a:xfrm>
          </p:grpSpPr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478B190E-32F6-4A9F-9476-6B1514FF77AC}"/>
                  </a:ext>
                </a:extLst>
              </p:cNvPr>
              <p:cNvCxnSpPr/>
              <p:nvPr/>
            </p:nvCxnSpPr>
            <p:spPr>
              <a:xfrm>
                <a:off x="8220738" y="2232400"/>
                <a:ext cx="1112697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77B91"/>
                </a:solidFill>
                <a:prstDash val="sysDot"/>
                <a:tailEnd type="triangle" w="lg" len="lg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336B7086-92D3-47CB-8974-97FD38A0D328}"/>
                      </a:ext>
                    </a:extLst>
                  </p:cNvPr>
                  <p:cNvSpPr txBox="1"/>
                  <p:nvPr/>
                </p:nvSpPr>
                <p:spPr>
                  <a:xfrm>
                    <a:off x="9385886" y="2109289"/>
                    <a:ext cx="284703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t-IT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77B91"/>
                        </a:solidFill>
                        <a:effectLst/>
                        <a:uLnTx/>
                        <a:uFillTx/>
                        <a:latin typeface="Arial"/>
                      </a:rPr>
                      <a:t>Total daily production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i="1" dirty="0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𝑇𝑂𝑇</m:t>
                            </m:r>
                          </m:sub>
                        </m:sSub>
                      </m:oMath>
                    </a14:m>
                    <a:endPara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77B91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mc:Choice>
            <mc:Fallback xmlns="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336B7086-92D3-47CB-8974-97FD38A0D3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5886" y="2109289"/>
                    <a:ext cx="284703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274" t="-13043" b="-4130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D283A85B-E7A5-4AB3-92A2-6D0694E4983B}"/>
                </a:ext>
              </a:extLst>
            </p:cNvPr>
            <p:cNvGrpSpPr/>
            <p:nvPr/>
          </p:nvGrpSpPr>
          <p:grpSpPr>
            <a:xfrm>
              <a:off x="6828945" y="2425396"/>
              <a:ext cx="4362174" cy="268920"/>
              <a:chOff x="8220738" y="2154912"/>
              <a:chExt cx="4362174" cy="268920"/>
            </a:xfrm>
          </p:grpSpPr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AFBEA2BD-6B29-44D4-9664-7AA87D9533C0}"/>
                  </a:ext>
                </a:extLst>
              </p:cNvPr>
              <p:cNvCxnSpPr/>
              <p:nvPr/>
            </p:nvCxnSpPr>
            <p:spPr>
              <a:xfrm>
                <a:off x="8220738" y="2278023"/>
                <a:ext cx="1112697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77B91"/>
                </a:solidFill>
                <a:prstDash val="sysDot"/>
                <a:tailEnd type="triangle" w="lg" len="lg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D3D7E429-E8D5-475A-8E89-C84966562C59}"/>
                      </a:ext>
                    </a:extLst>
                  </p:cNvPr>
                  <p:cNvSpPr txBox="1"/>
                  <p:nvPr/>
                </p:nvSpPr>
                <p:spPr>
                  <a:xfrm>
                    <a:off x="9385885" y="2154912"/>
                    <a:ext cx="3197027" cy="26892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t-IT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77B91"/>
                        </a:solidFill>
                        <a:effectLst/>
                        <a:uLnTx/>
                        <a:uFillTx/>
                        <a:latin typeface="Arial"/>
                      </a:rPr>
                      <a:t>Production constraint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sz="1600" i="1" dirty="0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1600" i="1" dirty="0" smtClean="0">
                                    <a:solidFill>
                                      <a:srgbClr val="777B9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dirty="0" smtClean="0">
                                    <a:solidFill>
                                      <a:srgbClr val="777B9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it-IT" sz="1600" b="0" i="1" dirty="0" smtClean="0">
                                    <a:solidFill>
                                      <a:srgbClr val="777B91"/>
                                    </a:solidFill>
                                    <a:latin typeface="Cambria Math" panose="02040503050406030204" pitchFamily="18" charset="0"/>
                                  </a:rPr>
                                  <m:t>𝑇𝑂𝑇</m:t>
                                </m:r>
                              </m:sub>
                            </m:sSub>
                          </m:sub>
                        </m:sSub>
                      </m:oMath>
                    </a14:m>
                    <a:endPara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77B91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D3D7E429-E8D5-475A-8E89-C84966562C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5885" y="2154912"/>
                    <a:ext cx="3197027" cy="2689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810" t="-25000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200714E5-1895-455B-AAB7-3B792F5FCCDB}"/>
              </a:ext>
            </a:extLst>
          </p:cNvPr>
          <p:cNvGrpSpPr/>
          <p:nvPr/>
        </p:nvGrpSpPr>
        <p:grpSpPr>
          <a:xfrm>
            <a:off x="1045393" y="4696212"/>
            <a:ext cx="10101213" cy="1325076"/>
            <a:chOff x="739912" y="1980265"/>
            <a:chExt cx="10101213" cy="1325076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89A341C-85EA-4095-AEC1-6188FB913BD7}"/>
                </a:ext>
              </a:extLst>
            </p:cNvPr>
            <p:cNvGrpSpPr/>
            <p:nvPr/>
          </p:nvGrpSpPr>
          <p:grpSpPr>
            <a:xfrm>
              <a:off x="4308284" y="1980265"/>
              <a:ext cx="3962909" cy="1325076"/>
              <a:chOff x="1768284" y="799165"/>
              <a:chExt cx="3962909" cy="1325076"/>
            </a:xfrm>
          </p:grpSpPr>
          <p:sp>
            <p:nvSpPr>
              <p:cNvPr id="43" name="Rectangle à coins arrondis 48">
                <a:extLst>
                  <a:ext uri="{FF2B5EF4-FFF2-40B4-BE49-F238E27FC236}">
                    <a16:creationId xmlns:a16="http://schemas.microsoft.com/office/drawing/2014/main" id="{3E02C15C-BDCF-4C90-AB98-E636B9E4CA30}"/>
                  </a:ext>
                </a:extLst>
              </p:cNvPr>
              <p:cNvSpPr/>
              <p:nvPr/>
            </p:nvSpPr>
            <p:spPr>
              <a:xfrm>
                <a:off x="1768284" y="799165"/>
                <a:ext cx="2512194" cy="818147"/>
              </a:xfrm>
              <a:prstGeom prst="roundRect">
                <a:avLst/>
              </a:prstGeom>
              <a:solidFill>
                <a:srgbClr val="464B69"/>
              </a:solidFill>
              <a:ln w="25400" cap="flat" cmpd="sng" algn="ctr">
                <a:solidFill>
                  <a:srgbClr val="464B6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TPC</a:t>
                </a: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0DB263-BA77-4FB6-BF56-77D9B84AB609}"/>
                  </a:ext>
                </a:extLst>
              </p:cNvPr>
              <p:cNvSpPr/>
              <p:nvPr/>
            </p:nvSpPr>
            <p:spPr>
              <a:xfrm>
                <a:off x="3298701" y="1864360"/>
                <a:ext cx="2432492" cy="259881"/>
              </a:xfrm>
              <a:prstGeom prst="rect">
                <a:avLst/>
              </a:prstGeom>
              <a:solidFill>
                <a:srgbClr val="00AFB4"/>
              </a:solidFill>
              <a:ln w="25400" cap="flat" cmpd="sng" algn="ctr">
                <a:solidFill>
                  <a:srgbClr val="00AFB4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Algebraic cost model</a:t>
                </a:r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45" name="Connecteur en angle 50">
                <a:extLst>
                  <a:ext uri="{FF2B5EF4-FFF2-40B4-BE49-F238E27FC236}">
                    <a16:creationId xmlns:a16="http://schemas.microsoft.com/office/drawing/2014/main" id="{8A3E2555-664E-4898-B1BC-71C55B866C46}"/>
                  </a:ext>
                </a:extLst>
              </p:cNvPr>
              <p:cNvCxnSpPr>
                <a:stCxn id="43" idx="2"/>
                <a:endCxn id="44" idx="1"/>
              </p:cNvCxnSpPr>
              <p:nvPr/>
            </p:nvCxnSpPr>
            <p:spPr>
              <a:xfrm rot="16200000" flipH="1">
                <a:off x="2973047" y="1668646"/>
                <a:ext cx="376989" cy="274320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00AFB4"/>
                </a:solidFill>
                <a:prstDash val="solid"/>
              </a:ln>
              <a:effectLst/>
            </p:spPr>
          </p:cxn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45BF3A11-E5BF-4529-9C99-5C62B6609C65}"/>
                </a:ext>
              </a:extLst>
            </p:cNvPr>
            <p:cNvGrpSpPr/>
            <p:nvPr/>
          </p:nvGrpSpPr>
          <p:grpSpPr>
            <a:xfrm>
              <a:off x="739912" y="2302285"/>
              <a:ext cx="3498959" cy="276999"/>
              <a:chOff x="739912" y="2571146"/>
              <a:chExt cx="3498959" cy="276999"/>
            </a:xfrm>
          </p:grpSpPr>
          <p:cxnSp>
            <p:nvCxnSpPr>
              <p:cNvPr id="41" name="Connecteur droit avec flèche 40">
                <a:extLst>
                  <a:ext uri="{FF2B5EF4-FFF2-40B4-BE49-F238E27FC236}">
                    <a16:creationId xmlns:a16="http://schemas.microsoft.com/office/drawing/2014/main" id="{1577858C-CD41-4E12-96C0-9B1D98F3B77E}"/>
                  </a:ext>
                </a:extLst>
              </p:cNvPr>
              <p:cNvCxnSpPr/>
              <p:nvPr/>
            </p:nvCxnSpPr>
            <p:spPr>
              <a:xfrm>
                <a:off x="3126174" y="2694257"/>
                <a:ext cx="1112697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77B91"/>
                </a:solidFill>
                <a:prstDash val="sysDot"/>
                <a:tailEnd type="triangle" w="lg" len="lg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91DFA8DC-5335-45EE-9935-FDBA4DE85E05}"/>
                      </a:ext>
                    </a:extLst>
                  </p:cNvPr>
                  <p:cNvSpPr txBox="1"/>
                  <p:nvPr/>
                </p:nvSpPr>
                <p:spPr>
                  <a:xfrm>
                    <a:off x="739912" y="2571146"/>
                    <a:ext cx="2289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t-IT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77B91"/>
                        </a:solidFill>
                        <a:effectLst/>
                        <a:uLnTx/>
                        <a:uFillTx/>
                        <a:latin typeface="Arial"/>
                      </a:rPr>
                      <a:t>Resource allocation </a:t>
                    </a:r>
                    <a14:m>
                      <m:oMath xmlns:m="http://schemas.openxmlformats.org/officeDocument/2006/math">
                        <m:r>
                          <a:rPr lang="it-IT" b="1" i="1" dirty="0" smtClean="0">
                            <a:solidFill>
                              <a:srgbClr val="777B9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a14:m>
                    <a:endPara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77B91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91DFA8DC-5335-45EE-9935-FDBA4DE85E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912" y="2571146"/>
                    <a:ext cx="228947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3043" r="-3989" b="-4130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F5E26CC1-D5C6-450C-880E-AB3A547FC2E8}"/>
                </a:ext>
              </a:extLst>
            </p:cNvPr>
            <p:cNvGrpSpPr/>
            <p:nvPr/>
          </p:nvGrpSpPr>
          <p:grpSpPr>
            <a:xfrm>
              <a:off x="6828945" y="2267032"/>
              <a:ext cx="4012180" cy="276999"/>
              <a:chOff x="8220738" y="2295116"/>
              <a:chExt cx="4012180" cy="276999"/>
            </a:xfrm>
          </p:grpSpPr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ED8E09D7-6EDD-4463-ACB2-EA76A9E4CB0A}"/>
                  </a:ext>
                </a:extLst>
              </p:cNvPr>
              <p:cNvCxnSpPr/>
              <p:nvPr/>
            </p:nvCxnSpPr>
            <p:spPr>
              <a:xfrm>
                <a:off x="8220738" y="2418227"/>
                <a:ext cx="1112697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77B91"/>
                </a:solidFill>
                <a:prstDash val="sysDot"/>
                <a:tailEnd type="triangle" w="lg" len="lg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1FCD7F87-DB30-4A8B-B663-9FFB88893A45}"/>
                      </a:ext>
                    </a:extLst>
                  </p:cNvPr>
                  <p:cNvSpPr txBox="1"/>
                  <p:nvPr/>
                </p:nvSpPr>
                <p:spPr>
                  <a:xfrm>
                    <a:off x="9385886" y="2295116"/>
                    <a:ext cx="284703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t-IT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77B91"/>
                        </a:solidFill>
                        <a:effectLst/>
                        <a:uLnTx/>
                        <a:uFillTx/>
                        <a:latin typeface="Arial"/>
                      </a:rPr>
                      <a:t>Total production cost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i="1" dirty="0" smtClean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it-IT" i="1" dirty="0">
                                <a:solidFill>
                                  <a:srgbClr val="777B91"/>
                                </a:solidFill>
                                <a:latin typeface="Cambria Math" panose="02040503050406030204" pitchFamily="18" charset="0"/>
                              </a:rPr>
                              <m:t>𝑇𝑂𝑇</m:t>
                            </m:r>
                          </m:sub>
                        </m:sSub>
                        <m:r>
                          <a:rPr lang="it-IT" i="1" dirty="0">
                            <a:solidFill>
                              <a:srgbClr val="777B9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77B91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mc:Choice>
            <mc:Fallback xmlns="">
              <p:sp>
                <p:nvSpPr>
                  <p:cNvPr id="40" name="ZoneTexte 39">
                    <a:extLst>
                      <a:ext uri="{FF2B5EF4-FFF2-40B4-BE49-F238E27FC236}">
                        <a16:creationId xmlns:a16="http://schemas.microsoft.com/office/drawing/2014/main" id="{1FCD7F87-DB30-4A8B-B663-9FFB88893A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5886" y="2295116"/>
                    <a:ext cx="284703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274" t="-13043" b="-4130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15001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32BBA598-E740-409D-9FC2-0046E8E2CEA6}"/>
              </a:ext>
            </a:extLst>
          </p:cNvPr>
          <p:cNvSpPr/>
          <p:nvPr/>
        </p:nvSpPr>
        <p:spPr>
          <a:xfrm>
            <a:off x="227349" y="1496426"/>
            <a:ext cx="5431771" cy="5028918"/>
          </a:xfrm>
          <a:prstGeom prst="roundRect">
            <a:avLst>
              <a:gd name="adj" fmla="val 58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918541C-F3B3-4DD0-86B6-471731B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Optimal Resources Allocation: code structure</a:t>
            </a:r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59529BA-E33F-46E2-9F03-8E13003B834A}"/>
              </a:ext>
            </a:extLst>
          </p:cNvPr>
          <p:cNvGrpSpPr/>
          <p:nvPr/>
        </p:nvGrpSpPr>
        <p:grpSpPr>
          <a:xfrm>
            <a:off x="479376" y="1628800"/>
            <a:ext cx="5220578" cy="648072"/>
            <a:chOff x="479376" y="1628800"/>
            <a:chExt cx="5220578" cy="64807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FF41776-1421-4BC0-85EA-A5DE5CBD3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3A47B4D8-F324-4360-A6EA-B09F7DEC9AED}"/>
                </a:ext>
              </a:extLst>
            </p:cNvPr>
            <p:cNvSpPr txBox="1"/>
            <p:nvPr/>
          </p:nvSpPr>
          <p:spPr>
            <a:xfrm>
              <a:off x="1199455" y="1772816"/>
              <a:ext cx="4500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TestCase_2_Resource_Allocation</a:t>
              </a:r>
              <a:endParaRPr lang="fr-FR" b="1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333E16B-9A46-4614-932C-3095C9FCE7DB}"/>
              </a:ext>
            </a:extLst>
          </p:cNvPr>
          <p:cNvGrpSpPr/>
          <p:nvPr/>
        </p:nvGrpSpPr>
        <p:grpSpPr>
          <a:xfrm>
            <a:off x="1488607" y="2476736"/>
            <a:ext cx="2159121" cy="648072"/>
            <a:chOff x="479376" y="1628800"/>
            <a:chExt cx="2159121" cy="648072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221F24B4-BAC7-496E-A9CB-CD700F694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4837EAF-896D-4D6B-95CE-6332B4A76331}"/>
                </a:ext>
              </a:extLst>
            </p:cNvPr>
            <p:cNvSpPr txBox="1"/>
            <p:nvPr/>
          </p:nvSpPr>
          <p:spPr>
            <a:xfrm>
              <a:off x="1199456" y="1772816"/>
              <a:ext cx="143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disciplines</a:t>
              </a:r>
              <a:endParaRPr lang="fr-FR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3B9C408-88AF-41D2-B7DC-B22B4F5F7DE7}"/>
              </a:ext>
            </a:extLst>
          </p:cNvPr>
          <p:cNvGrpSpPr/>
          <p:nvPr/>
        </p:nvGrpSpPr>
        <p:grpSpPr>
          <a:xfrm>
            <a:off x="1492159" y="4653136"/>
            <a:ext cx="1651513" cy="648072"/>
            <a:chOff x="479376" y="1628800"/>
            <a:chExt cx="1651513" cy="648072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88E41DEC-37E2-4C52-9CA1-7622AB5F5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D9804B6-07D6-4255-9292-671396AE55D0}"/>
                </a:ext>
              </a:extLst>
            </p:cNvPr>
            <p:cNvSpPr txBox="1"/>
            <p:nvPr/>
          </p:nvSpPr>
          <p:spPr>
            <a:xfrm>
              <a:off x="1199456" y="1772816"/>
              <a:ext cx="93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global</a:t>
              </a:r>
              <a:endParaRPr lang="fr-FR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CA75F5E-685F-4DEB-BB78-421710D83973}"/>
              </a:ext>
            </a:extLst>
          </p:cNvPr>
          <p:cNvGrpSpPr/>
          <p:nvPr/>
        </p:nvGrpSpPr>
        <p:grpSpPr>
          <a:xfrm>
            <a:off x="1488607" y="5445224"/>
            <a:ext cx="1439041" cy="648072"/>
            <a:chOff x="479376" y="1628800"/>
            <a:chExt cx="1439041" cy="648072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E58FA0C4-6D08-476A-822E-2CEBE3B77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F84B07F-2DF4-422F-9B2C-7B2347AF2D72}"/>
                </a:ext>
              </a:extLst>
            </p:cNvPr>
            <p:cNvSpPr txBox="1"/>
            <p:nvPr/>
          </p:nvSpPr>
          <p:spPr>
            <a:xfrm>
              <a:off x="1199456" y="1772816"/>
              <a:ext cx="718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runs</a:t>
              </a:r>
              <a:endParaRPr lang="fr-FR" dirty="0"/>
            </a:p>
          </p:txBody>
        </p:sp>
      </p:grp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D8158C6-59B3-4667-AACC-A015E3522633}"/>
              </a:ext>
            </a:extLst>
          </p:cNvPr>
          <p:cNvCxnSpPr>
            <a:cxnSpLocks/>
            <a:stCxn id="1028" idx="2"/>
            <a:endCxn id="11" idx="1"/>
          </p:cNvCxnSpPr>
          <p:nvPr/>
        </p:nvCxnSpPr>
        <p:spPr>
          <a:xfrm rot="16200000" flipH="1">
            <a:off x="884059" y="2196224"/>
            <a:ext cx="523900" cy="685195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E9643B09-EBD0-4907-BFFE-8AE32937FD63}"/>
              </a:ext>
            </a:extLst>
          </p:cNvPr>
          <p:cNvCxnSpPr>
            <a:cxnSpLocks/>
            <a:stCxn id="1028" idx="2"/>
            <a:endCxn id="14" idx="1"/>
          </p:cNvCxnSpPr>
          <p:nvPr/>
        </p:nvCxnSpPr>
        <p:spPr>
          <a:xfrm rot="16200000" flipH="1">
            <a:off x="-202365" y="3282648"/>
            <a:ext cx="2700300" cy="688747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0CE335CA-9556-49D6-B8F7-F1F68E0E31F0}"/>
              </a:ext>
            </a:extLst>
          </p:cNvPr>
          <p:cNvCxnSpPr>
            <a:cxnSpLocks/>
            <a:stCxn id="1028" idx="2"/>
            <a:endCxn id="17" idx="1"/>
          </p:cNvCxnSpPr>
          <p:nvPr/>
        </p:nvCxnSpPr>
        <p:spPr>
          <a:xfrm rot="16200000" flipH="1">
            <a:off x="-600185" y="3680468"/>
            <a:ext cx="3492388" cy="685195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BF4A39E-6B84-48AB-925C-095E7E987211}"/>
              </a:ext>
            </a:extLst>
          </p:cNvPr>
          <p:cNvGrpSpPr/>
          <p:nvPr/>
        </p:nvGrpSpPr>
        <p:grpSpPr>
          <a:xfrm>
            <a:off x="2317915" y="3202876"/>
            <a:ext cx="1651513" cy="648072"/>
            <a:chOff x="479376" y="1628800"/>
            <a:chExt cx="1651513" cy="648072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6EF54798-8E2C-480F-817F-9E14EEC4B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5D7E0C3-B68F-408C-B70B-4FB0C9DEC0DD}"/>
                </a:ext>
              </a:extLst>
            </p:cNvPr>
            <p:cNvSpPr txBox="1"/>
            <p:nvPr/>
          </p:nvSpPr>
          <p:spPr>
            <a:xfrm>
              <a:off x="1199456" y="1772816"/>
              <a:ext cx="93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TDP</a:t>
              </a:r>
              <a:endParaRPr lang="fr-FR" dirty="0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AAADB14-BF85-45D0-BD8A-21C57D34B4B4}"/>
              </a:ext>
            </a:extLst>
          </p:cNvPr>
          <p:cNvGrpSpPr/>
          <p:nvPr/>
        </p:nvGrpSpPr>
        <p:grpSpPr>
          <a:xfrm>
            <a:off x="2317915" y="3848598"/>
            <a:ext cx="1651513" cy="648072"/>
            <a:chOff x="479376" y="1628800"/>
            <a:chExt cx="1651513" cy="648072"/>
          </a:xfrm>
        </p:grpSpPr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87F116B5-A9E7-48C1-AD26-9AC5D788A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D644407-713F-4A11-A9BE-B99CEBFBB437}"/>
                </a:ext>
              </a:extLst>
            </p:cNvPr>
            <p:cNvSpPr txBox="1"/>
            <p:nvPr/>
          </p:nvSpPr>
          <p:spPr>
            <a:xfrm>
              <a:off x="1199456" y="1772816"/>
              <a:ext cx="93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TPC</a:t>
              </a:r>
              <a:endParaRPr lang="fr-FR" dirty="0"/>
            </a:p>
          </p:txBody>
        </p:sp>
      </p:grp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8990672E-910B-464A-AA04-34D47A809628}"/>
              </a:ext>
            </a:extLst>
          </p:cNvPr>
          <p:cNvCxnSpPr>
            <a:cxnSpLocks/>
            <a:stCxn id="11" idx="2"/>
            <a:endCxn id="29" idx="1"/>
          </p:cNvCxnSpPr>
          <p:nvPr/>
        </p:nvCxnSpPr>
        <p:spPr>
          <a:xfrm rot="16200000" flipH="1">
            <a:off x="1864227" y="3073224"/>
            <a:ext cx="402104" cy="505272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62885A2C-4AC3-49C3-8751-CCE934CB1EAA}"/>
              </a:ext>
            </a:extLst>
          </p:cNvPr>
          <p:cNvCxnSpPr>
            <a:cxnSpLocks/>
            <a:stCxn id="11" idx="2"/>
            <a:endCxn id="32" idx="1"/>
          </p:cNvCxnSpPr>
          <p:nvPr/>
        </p:nvCxnSpPr>
        <p:spPr>
          <a:xfrm rot="16200000" flipH="1">
            <a:off x="1541366" y="3396085"/>
            <a:ext cx="1047826" cy="505272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6E6572A5-5DEE-44DC-BEB8-B5674050C3F8}"/>
              </a:ext>
            </a:extLst>
          </p:cNvPr>
          <p:cNvCxnSpPr>
            <a:cxnSpLocks/>
          </p:cNvCxnSpPr>
          <p:nvPr/>
        </p:nvCxnSpPr>
        <p:spPr>
          <a:xfrm>
            <a:off x="3650828" y="4976302"/>
            <a:ext cx="3250828" cy="0"/>
          </a:xfrm>
          <a:prstGeom prst="straightConnector1">
            <a:avLst/>
          </a:prstGeom>
          <a:ln w="19050">
            <a:solidFill>
              <a:srgbClr val="0F99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AA1621EF-4A07-4070-871F-3FCC1EB4F13A}"/>
              </a:ext>
            </a:extLst>
          </p:cNvPr>
          <p:cNvSpPr txBox="1"/>
          <p:nvPr/>
        </p:nvSpPr>
        <p:spPr>
          <a:xfrm>
            <a:off x="7018382" y="4654877"/>
            <a:ext cx="514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Contains common scripts and data used across the code (i.e. </a:t>
            </a:r>
            <a:r>
              <a:rPr lang="it-IT" dirty="0"/>
              <a:t>post-processor)</a:t>
            </a:r>
            <a:endParaRPr lang="fr-FR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446A444-4B6A-43B3-B688-CC84A9D158A4}"/>
              </a:ext>
            </a:extLst>
          </p:cNvPr>
          <p:cNvCxnSpPr>
            <a:cxnSpLocks/>
          </p:cNvCxnSpPr>
          <p:nvPr/>
        </p:nvCxnSpPr>
        <p:spPr>
          <a:xfrm>
            <a:off x="3650828" y="5755467"/>
            <a:ext cx="3250828" cy="0"/>
          </a:xfrm>
          <a:prstGeom prst="straightConnector1">
            <a:avLst/>
          </a:prstGeom>
          <a:ln w="19050">
            <a:solidFill>
              <a:srgbClr val="0F99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0BFA4BA8-B339-4330-81CB-619FF25857A5}"/>
              </a:ext>
            </a:extLst>
          </p:cNvPr>
          <p:cNvSpPr txBox="1"/>
          <p:nvPr/>
        </p:nvSpPr>
        <p:spPr>
          <a:xfrm>
            <a:off x="7018382" y="5432301"/>
            <a:ext cx="514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Contains scenario scritps for GEMSEO to run optimization</a:t>
            </a:r>
            <a:endParaRPr lang="fr-FR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8B58C17-749E-4D02-A0EE-E1669A708F1D}"/>
              </a:ext>
            </a:extLst>
          </p:cNvPr>
          <p:cNvCxnSpPr>
            <a:cxnSpLocks/>
          </p:cNvCxnSpPr>
          <p:nvPr/>
        </p:nvCxnSpPr>
        <p:spPr>
          <a:xfrm>
            <a:off x="3650828" y="2814321"/>
            <a:ext cx="3250828" cy="0"/>
          </a:xfrm>
          <a:prstGeom prst="straightConnector1">
            <a:avLst/>
          </a:prstGeom>
          <a:ln w="19050">
            <a:solidFill>
              <a:srgbClr val="0F99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E1779DD7-D84F-4F7B-B581-14DF1A50AA37}"/>
              </a:ext>
            </a:extLst>
          </p:cNvPr>
          <p:cNvSpPr txBox="1"/>
          <p:nvPr/>
        </p:nvSpPr>
        <p:spPr>
          <a:xfrm>
            <a:off x="7018382" y="2492896"/>
            <a:ext cx="514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Contains discipline wrappers for GEMSEO and the associated functions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466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32BBA598-E740-409D-9FC2-0046E8E2CEA6}"/>
              </a:ext>
            </a:extLst>
          </p:cNvPr>
          <p:cNvSpPr/>
          <p:nvPr/>
        </p:nvSpPr>
        <p:spPr>
          <a:xfrm>
            <a:off x="227349" y="1496426"/>
            <a:ext cx="5431771" cy="5028918"/>
          </a:xfrm>
          <a:prstGeom prst="roundRect">
            <a:avLst>
              <a:gd name="adj" fmla="val 58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918541C-F3B3-4DD0-86B6-471731B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Optimal Resources Allocation: code structure</a:t>
            </a:r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59529BA-E33F-46E2-9F03-8E13003B834A}"/>
              </a:ext>
            </a:extLst>
          </p:cNvPr>
          <p:cNvGrpSpPr/>
          <p:nvPr/>
        </p:nvGrpSpPr>
        <p:grpSpPr>
          <a:xfrm>
            <a:off x="479376" y="1628800"/>
            <a:ext cx="5220578" cy="648072"/>
            <a:chOff x="479376" y="1628800"/>
            <a:chExt cx="5220578" cy="64807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FF41776-1421-4BC0-85EA-A5DE5CBD3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3A47B4D8-F324-4360-A6EA-B09F7DEC9AED}"/>
                </a:ext>
              </a:extLst>
            </p:cNvPr>
            <p:cNvSpPr txBox="1"/>
            <p:nvPr/>
          </p:nvSpPr>
          <p:spPr>
            <a:xfrm>
              <a:off x="1199455" y="1772816"/>
              <a:ext cx="4500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TestCase_2_Resource_Allocation</a:t>
              </a:r>
              <a:endParaRPr lang="fr-FR" b="1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333E16B-9A46-4614-932C-3095C9FCE7DB}"/>
              </a:ext>
            </a:extLst>
          </p:cNvPr>
          <p:cNvGrpSpPr/>
          <p:nvPr/>
        </p:nvGrpSpPr>
        <p:grpSpPr>
          <a:xfrm>
            <a:off x="1488607" y="2476736"/>
            <a:ext cx="2159121" cy="648072"/>
            <a:chOff x="479376" y="1628800"/>
            <a:chExt cx="2159121" cy="648072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221F24B4-BAC7-496E-A9CB-CD700F694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4837EAF-896D-4D6B-95CE-6332B4A76331}"/>
                </a:ext>
              </a:extLst>
            </p:cNvPr>
            <p:cNvSpPr txBox="1"/>
            <p:nvPr/>
          </p:nvSpPr>
          <p:spPr>
            <a:xfrm>
              <a:off x="1199456" y="1772816"/>
              <a:ext cx="143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disciplines</a:t>
              </a:r>
              <a:endParaRPr lang="fr-FR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3B9C408-88AF-41D2-B7DC-B22B4F5F7DE7}"/>
              </a:ext>
            </a:extLst>
          </p:cNvPr>
          <p:cNvGrpSpPr/>
          <p:nvPr/>
        </p:nvGrpSpPr>
        <p:grpSpPr>
          <a:xfrm>
            <a:off x="1492159" y="4653136"/>
            <a:ext cx="1651513" cy="648072"/>
            <a:chOff x="479376" y="1628800"/>
            <a:chExt cx="1651513" cy="648072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88E41DEC-37E2-4C52-9CA1-7622AB5F5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D9804B6-07D6-4255-9292-671396AE55D0}"/>
                </a:ext>
              </a:extLst>
            </p:cNvPr>
            <p:cNvSpPr txBox="1"/>
            <p:nvPr/>
          </p:nvSpPr>
          <p:spPr>
            <a:xfrm>
              <a:off x="1199456" y="1772816"/>
              <a:ext cx="93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global</a:t>
              </a:r>
              <a:endParaRPr lang="fr-FR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CA75F5E-685F-4DEB-BB78-421710D83973}"/>
              </a:ext>
            </a:extLst>
          </p:cNvPr>
          <p:cNvGrpSpPr/>
          <p:nvPr/>
        </p:nvGrpSpPr>
        <p:grpSpPr>
          <a:xfrm>
            <a:off x="1488607" y="5445224"/>
            <a:ext cx="1439041" cy="648072"/>
            <a:chOff x="479376" y="1628800"/>
            <a:chExt cx="1439041" cy="648072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E58FA0C4-6D08-476A-822E-2CEBE3B77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F84B07F-2DF4-422F-9B2C-7B2347AF2D72}"/>
                </a:ext>
              </a:extLst>
            </p:cNvPr>
            <p:cNvSpPr txBox="1"/>
            <p:nvPr/>
          </p:nvSpPr>
          <p:spPr>
            <a:xfrm>
              <a:off x="1199456" y="1772816"/>
              <a:ext cx="718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runs</a:t>
              </a:r>
              <a:endParaRPr lang="fr-FR" dirty="0"/>
            </a:p>
          </p:txBody>
        </p:sp>
      </p:grp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D8158C6-59B3-4667-AACC-A015E3522633}"/>
              </a:ext>
            </a:extLst>
          </p:cNvPr>
          <p:cNvCxnSpPr>
            <a:cxnSpLocks/>
            <a:stCxn id="1028" idx="2"/>
            <a:endCxn id="11" idx="1"/>
          </p:cNvCxnSpPr>
          <p:nvPr/>
        </p:nvCxnSpPr>
        <p:spPr>
          <a:xfrm rot="16200000" flipH="1">
            <a:off x="884059" y="2196224"/>
            <a:ext cx="523900" cy="685195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E9643B09-EBD0-4907-BFFE-8AE32937FD63}"/>
              </a:ext>
            </a:extLst>
          </p:cNvPr>
          <p:cNvCxnSpPr>
            <a:cxnSpLocks/>
            <a:stCxn id="1028" idx="2"/>
            <a:endCxn id="14" idx="1"/>
          </p:cNvCxnSpPr>
          <p:nvPr/>
        </p:nvCxnSpPr>
        <p:spPr>
          <a:xfrm rot="16200000" flipH="1">
            <a:off x="-202365" y="3282648"/>
            <a:ext cx="2700300" cy="688747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0CE335CA-9556-49D6-B8F7-F1F68E0E31F0}"/>
              </a:ext>
            </a:extLst>
          </p:cNvPr>
          <p:cNvCxnSpPr>
            <a:cxnSpLocks/>
            <a:stCxn id="1028" idx="2"/>
            <a:endCxn id="17" idx="1"/>
          </p:cNvCxnSpPr>
          <p:nvPr/>
        </p:nvCxnSpPr>
        <p:spPr>
          <a:xfrm rot="16200000" flipH="1">
            <a:off x="-600185" y="3680468"/>
            <a:ext cx="3492388" cy="685195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BF4A39E-6B84-48AB-925C-095E7E987211}"/>
              </a:ext>
            </a:extLst>
          </p:cNvPr>
          <p:cNvGrpSpPr/>
          <p:nvPr/>
        </p:nvGrpSpPr>
        <p:grpSpPr>
          <a:xfrm>
            <a:off x="2317915" y="3202876"/>
            <a:ext cx="1651513" cy="648072"/>
            <a:chOff x="479376" y="1628800"/>
            <a:chExt cx="1651513" cy="648072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6EF54798-8E2C-480F-817F-9E14EEC4B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5D7E0C3-B68F-408C-B70B-4FB0C9DEC0DD}"/>
                </a:ext>
              </a:extLst>
            </p:cNvPr>
            <p:cNvSpPr txBox="1"/>
            <p:nvPr/>
          </p:nvSpPr>
          <p:spPr>
            <a:xfrm>
              <a:off x="1199456" y="1772816"/>
              <a:ext cx="93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TDP</a:t>
              </a:r>
              <a:endParaRPr lang="fr-FR" dirty="0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AAADB14-BF85-45D0-BD8A-21C57D34B4B4}"/>
              </a:ext>
            </a:extLst>
          </p:cNvPr>
          <p:cNvGrpSpPr/>
          <p:nvPr/>
        </p:nvGrpSpPr>
        <p:grpSpPr>
          <a:xfrm>
            <a:off x="2317915" y="3848598"/>
            <a:ext cx="1651513" cy="648072"/>
            <a:chOff x="479376" y="1628800"/>
            <a:chExt cx="1651513" cy="648072"/>
          </a:xfrm>
        </p:grpSpPr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87F116B5-A9E7-48C1-AD26-9AC5D788A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D644407-713F-4A11-A9BE-B99CEBFBB437}"/>
                </a:ext>
              </a:extLst>
            </p:cNvPr>
            <p:cNvSpPr txBox="1"/>
            <p:nvPr/>
          </p:nvSpPr>
          <p:spPr>
            <a:xfrm>
              <a:off x="1199456" y="1772816"/>
              <a:ext cx="93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TPC</a:t>
              </a:r>
              <a:endParaRPr lang="fr-FR" dirty="0"/>
            </a:p>
          </p:txBody>
        </p:sp>
      </p:grp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8990672E-910B-464A-AA04-34D47A809628}"/>
              </a:ext>
            </a:extLst>
          </p:cNvPr>
          <p:cNvCxnSpPr>
            <a:cxnSpLocks/>
            <a:stCxn id="11" idx="2"/>
            <a:endCxn id="29" idx="1"/>
          </p:cNvCxnSpPr>
          <p:nvPr/>
        </p:nvCxnSpPr>
        <p:spPr>
          <a:xfrm rot="16200000" flipH="1">
            <a:off x="1864227" y="3073224"/>
            <a:ext cx="402104" cy="505272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62885A2C-4AC3-49C3-8751-CCE934CB1EAA}"/>
              </a:ext>
            </a:extLst>
          </p:cNvPr>
          <p:cNvCxnSpPr>
            <a:cxnSpLocks/>
            <a:stCxn id="11" idx="2"/>
            <a:endCxn id="32" idx="1"/>
          </p:cNvCxnSpPr>
          <p:nvPr/>
        </p:nvCxnSpPr>
        <p:spPr>
          <a:xfrm rot="16200000" flipH="1">
            <a:off x="1541366" y="3396085"/>
            <a:ext cx="1047826" cy="505272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6E12F73-24D0-4CF7-888A-B90FEBA7F9F2}"/>
              </a:ext>
            </a:extLst>
          </p:cNvPr>
          <p:cNvGrpSpPr/>
          <p:nvPr/>
        </p:nvGrpSpPr>
        <p:grpSpPr>
          <a:xfrm>
            <a:off x="6123260" y="2704131"/>
            <a:ext cx="3609848" cy="646332"/>
            <a:chOff x="6584384" y="2377495"/>
            <a:chExt cx="3609848" cy="646332"/>
          </a:xfrm>
        </p:grpSpPr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567DD946-DEE2-4E56-818C-46C55E34A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5" b="100000" l="58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4384" y="2377495"/>
              <a:ext cx="524471" cy="646332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F15CBFC-6DE2-41AB-A71A-690E791CD1EB}"/>
                </a:ext>
              </a:extLst>
            </p:cNvPr>
            <p:cNvSpPr txBox="1"/>
            <p:nvPr/>
          </p:nvSpPr>
          <p:spPr>
            <a:xfrm>
              <a:off x="7096155" y="2475321"/>
              <a:ext cx="3098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d_total_production.py</a:t>
              </a:r>
              <a:endParaRPr lang="fr-FR" dirty="0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D2FB235-B128-4412-A6C3-47751F2767D0}"/>
              </a:ext>
            </a:extLst>
          </p:cNvPr>
          <p:cNvGrpSpPr/>
          <p:nvPr/>
        </p:nvGrpSpPr>
        <p:grpSpPr>
          <a:xfrm>
            <a:off x="6123260" y="3718772"/>
            <a:ext cx="3609848" cy="646332"/>
            <a:chOff x="6584384" y="2377495"/>
            <a:chExt cx="3609848" cy="646332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75C3A519-58F8-4D67-9C1E-0A02DC9A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5" b="100000" l="58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4384" y="2377495"/>
              <a:ext cx="524471" cy="646332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AF9D72AA-7798-41C1-B263-DB55C7D1540B}"/>
                </a:ext>
              </a:extLst>
            </p:cNvPr>
            <p:cNvSpPr txBox="1"/>
            <p:nvPr/>
          </p:nvSpPr>
          <p:spPr>
            <a:xfrm>
              <a:off x="7096155" y="2475321"/>
              <a:ext cx="3098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f_total_production.py</a:t>
              </a:r>
              <a:endParaRPr lang="fr-FR" dirty="0"/>
            </a:p>
          </p:txBody>
        </p:sp>
      </p:grp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BA4E2D5E-13D9-4BD1-ACE4-E20B4E782B17}"/>
              </a:ext>
            </a:extLst>
          </p:cNvPr>
          <p:cNvCxnSpPr>
            <a:endCxn id="36" idx="1"/>
          </p:cNvCxnSpPr>
          <p:nvPr/>
        </p:nvCxnSpPr>
        <p:spPr>
          <a:xfrm flipV="1">
            <a:off x="3863752" y="3027297"/>
            <a:ext cx="2259508" cy="552085"/>
          </a:xfrm>
          <a:prstGeom prst="bentConnector3">
            <a:avLst/>
          </a:prstGeom>
          <a:ln w="38100">
            <a:solidFill>
              <a:srgbClr val="0F99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A7B0D305-C07A-4FC6-B602-F9ABBC18825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863752" y="3579382"/>
            <a:ext cx="2259508" cy="462556"/>
          </a:xfrm>
          <a:prstGeom prst="bentConnector3">
            <a:avLst/>
          </a:prstGeom>
          <a:ln w="38100">
            <a:solidFill>
              <a:srgbClr val="0F99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3D7E20E2-947C-44D0-9798-3BE46B76E0AD}"/>
              </a:ext>
            </a:extLst>
          </p:cNvPr>
          <p:cNvSpPr txBox="1"/>
          <p:nvPr/>
        </p:nvSpPr>
        <p:spPr>
          <a:xfrm>
            <a:off x="9494882" y="2813377"/>
            <a:ext cx="246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F999C"/>
                </a:solidFill>
              </a:rPr>
              <a:t>Discipline wrapper</a:t>
            </a:r>
            <a:endParaRPr lang="fr-FR" dirty="0">
              <a:solidFill>
                <a:srgbClr val="0F999C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5DD978A-0CB8-47BC-A256-122EA076E667}"/>
              </a:ext>
            </a:extLst>
          </p:cNvPr>
          <p:cNvSpPr txBox="1"/>
          <p:nvPr/>
        </p:nvSpPr>
        <p:spPr>
          <a:xfrm>
            <a:off x="9494881" y="3851756"/>
            <a:ext cx="246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F999C"/>
                </a:solidFill>
              </a:rPr>
              <a:t>Discipline functions</a:t>
            </a:r>
            <a:endParaRPr lang="fr-FR" dirty="0">
              <a:solidFill>
                <a:srgbClr val="0F99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7402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32BBA598-E740-409D-9FC2-0046E8E2CEA6}"/>
              </a:ext>
            </a:extLst>
          </p:cNvPr>
          <p:cNvSpPr/>
          <p:nvPr/>
        </p:nvSpPr>
        <p:spPr>
          <a:xfrm>
            <a:off x="227349" y="1496426"/>
            <a:ext cx="5431771" cy="5028918"/>
          </a:xfrm>
          <a:prstGeom prst="roundRect">
            <a:avLst>
              <a:gd name="adj" fmla="val 58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918541C-F3B3-4DD0-86B6-471731B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Optimal Resources Allocation: code structure</a:t>
            </a:r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59529BA-E33F-46E2-9F03-8E13003B834A}"/>
              </a:ext>
            </a:extLst>
          </p:cNvPr>
          <p:cNvGrpSpPr/>
          <p:nvPr/>
        </p:nvGrpSpPr>
        <p:grpSpPr>
          <a:xfrm>
            <a:off x="479376" y="1628800"/>
            <a:ext cx="5220578" cy="648072"/>
            <a:chOff x="479376" y="1628800"/>
            <a:chExt cx="5220578" cy="64807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FF41776-1421-4BC0-85EA-A5DE5CBD3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3A47B4D8-F324-4360-A6EA-B09F7DEC9AED}"/>
                </a:ext>
              </a:extLst>
            </p:cNvPr>
            <p:cNvSpPr txBox="1"/>
            <p:nvPr/>
          </p:nvSpPr>
          <p:spPr>
            <a:xfrm>
              <a:off x="1199455" y="1772816"/>
              <a:ext cx="4500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TestCase_2_Resource_Allocation</a:t>
              </a:r>
              <a:endParaRPr lang="fr-FR" b="1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333E16B-9A46-4614-932C-3095C9FCE7DB}"/>
              </a:ext>
            </a:extLst>
          </p:cNvPr>
          <p:cNvGrpSpPr/>
          <p:nvPr/>
        </p:nvGrpSpPr>
        <p:grpSpPr>
          <a:xfrm>
            <a:off x="1488607" y="2476736"/>
            <a:ext cx="2159121" cy="648072"/>
            <a:chOff x="479376" y="1628800"/>
            <a:chExt cx="2159121" cy="648072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221F24B4-BAC7-496E-A9CB-CD700F694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4837EAF-896D-4D6B-95CE-6332B4A76331}"/>
                </a:ext>
              </a:extLst>
            </p:cNvPr>
            <p:cNvSpPr txBox="1"/>
            <p:nvPr/>
          </p:nvSpPr>
          <p:spPr>
            <a:xfrm>
              <a:off x="1199456" y="1772816"/>
              <a:ext cx="143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disciplines</a:t>
              </a:r>
              <a:endParaRPr lang="fr-FR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3B9C408-88AF-41D2-B7DC-B22B4F5F7DE7}"/>
              </a:ext>
            </a:extLst>
          </p:cNvPr>
          <p:cNvGrpSpPr/>
          <p:nvPr/>
        </p:nvGrpSpPr>
        <p:grpSpPr>
          <a:xfrm>
            <a:off x="1492159" y="4653136"/>
            <a:ext cx="1651513" cy="648072"/>
            <a:chOff x="479376" y="1628800"/>
            <a:chExt cx="1651513" cy="648072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88E41DEC-37E2-4C52-9CA1-7622AB5F5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D9804B6-07D6-4255-9292-671396AE55D0}"/>
                </a:ext>
              </a:extLst>
            </p:cNvPr>
            <p:cNvSpPr txBox="1"/>
            <p:nvPr/>
          </p:nvSpPr>
          <p:spPr>
            <a:xfrm>
              <a:off x="1199456" y="1772816"/>
              <a:ext cx="93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global</a:t>
              </a:r>
              <a:endParaRPr lang="fr-FR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CA75F5E-685F-4DEB-BB78-421710D83973}"/>
              </a:ext>
            </a:extLst>
          </p:cNvPr>
          <p:cNvGrpSpPr/>
          <p:nvPr/>
        </p:nvGrpSpPr>
        <p:grpSpPr>
          <a:xfrm>
            <a:off x="1488607" y="5445224"/>
            <a:ext cx="1439041" cy="648072"/>
            <a:chOff x="479376" y="1628800"/>
            <a:chExt cx="1439041" cy="648072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E58FA0C4-6D08-476A-822E-2CEBE3B77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F84B07F-2DF4-422F-9B2C-7B2347AF2D72}"/>
                </a:ext>
              </a:extLst>
            </p:cNvPr>
            <p:cNvSpPr txBox="1"/>
            <p:nvPr/>
          </p:nvSpPr>
          <p:spPr>
            <a:xfrm>
              <a:off x="1199456" y="1772816"/>
              <a:ext cx="718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runs</a:t>
              </a:r>
              <a:endParaRPr lang="fr-FR" dirty="0"/>
            </a:p>
          </p:txBody>
        </p:sp>
      </p:grp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D8158C6-59B3-4667-AACC-A015E3522633}"/>
              </a:ext>
            </a:extLst>
          </p:cNvPr>
          <p:cNvCxnSpPr>
            <a:cxnSpLocks/>
            <a:stCxn id="1028" idx="2"/>
            <a:endCxn id="11" idx="1"/>
          </p:cNvCxnSpPr>
          <p:nvPr/>
        </p:nvCxnSpPr>
        <p:spPr>
          <a:xfrm rot="16200000" flipH="1">
            <a:off x="884059" y="2196224"/>
            <a:ext cx="523900" cy="685195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E9643B09-EBD0-4907-BFFE-8AE32937FD63}"/>
              </a:ext>
            </a:extLst>
          </p:cNvPr>
          <p:cNvCxnSpPr>
            <a:cxnSpLocks/>
            <a:stCxn id="1028" idx="2"/>
            <a:endCxn id="14" idx="1"/>
          </p:cNvCxnSpPr>
          <p:nvPr/>
        </p:nvCxnSpPr>
        <p:spPr>
          <a:xfrm rot="16200000" flipH="1">
            <a:off x="-202365" y="3282648"/>
            <a:ext cx="2700300" cy="688747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0CE335CA-9556-49D6-B8F7-F1F68E0E31F0}"/>
              </a:ext>
            </a:extLst>
          </p:cNvPr>
          <p:cNvCxnSpPr>
            <a:cxnSpLocks/>
            <a:stCxn id="1028" idx="2"/>
            <a:endCxn id="17" idx="1"/>
          </p:cNvCxnSpPr>
          <p:nvPr/>
        </p:nvCxnSpPr>
        <p:spPr>
          <a:xfrm rot="16200000" flipH="1">
            <a:off x="-600185" y="3680468"/>
            <a:ext cx="3492388" cy="685195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BF4A39E-6B84-48AB-925C-095E7E987211}"/>
              </a:ext>
            </a:extLst>
          </p:cNvPr>
          <p:cNvGrpSpPr/>
          <p:nvPr/>
        </p:nvGrpSpPr>
        <p:grpSpPr>
          <a:xfrm>
            <a:off x="2317915" y="3202876"/>
            <a:ext cx="1651513" cy="648072"/>
            <a:chOff x="479376" y="1628800"/>
            <a:chExt cx="1651513" cy="648072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6EF54798-8E2C-480F-817F-9E14EEC4B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5D7E0C3-B68F-408C-B70B-4FB0C9DEC0DD}"/>
                </a:ext>
              </a:extLst>
            </p:cNvPr>
            <p:cNvSpPr txBox="1"/>
            <p:nvPr/>
          </p:nvSpPr>
          <p:spPr>
            <a:xfrm>
              <a:off x="1199456" y="1772816"/>
              <a:ext cx="93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TDP</a:t>
              </a:r>
              <a:endParaRPr lang="fr-FR" dirty="0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AAADB14-BF85-45D0-BD8A-21C57D34B4B4}"/>
              </a:ext>
            </a:extLst>
          </p:cNvPr>
          <p:cNvGrpSpPr/>
          <p:nvPr/>
        </p:nvGrpSpPr>
        <p:grpSpPr>
          <a:xfrm>
            <a:off x="2317915" y="3848598"/>
            <a:ext cx="1651513" cy="648072"/>
            <a:chOff x="479376" y="1628800"/>
            <a:chExt cx="1651513" cy="648072"/>
          </a:xfrm>
        </p:grpSpPr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87F116B5-A9E7-48C1-AD26-9AC5D788A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D644407-713F-4A11-A9BE-B99CEBFBB437}"/>
                </a:ext>
              </a:extLst>
            </p:cNvPr>
            <p:cNvSpPr txBox="1"/>
            <p:nvPr/>
          </p:nvSpPr>
          <p:spPr>
            <a:xfrm>
              <a:off x="1199456" y="1772816"/>
              <a:ext cx="93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TPC</a:t>
              </a:r>
              <a:endParaRPr lang="fr-FR" dirty="0"/>
            </a:p>
          </p:txBody>
        </p:sp>
      </p:grp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8990672E-910B-464A-AA04-34D47A809628}"/>
              </a:ext>
            </a:extLst>
          </p:cNvPr>
          <p:cNvCxnSpPr>
            <a:cxnSpLocks/>
            <a:stCxn id="11" idx="2"/>
            <a:endCxn id="29" idx="1"/>
          </p:cNvCxnSpPr>
          <p:nvPr/>
        </p:nvCxnSpPr>
        <p:spPr>
          <a:xfrm rot="16200000" flipH="1">
            <a:off x="1864227" y="3073224"/>
            <a:ext cx="402104" cy="505272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62885A2C-4AC3-49C3-8751-CCE934CB1EAA}"/>
              </a:ext>
            </a:extLst>
          </p:cNvPr>
          <p:cNvCxnSpPr>
            <a:cxnSpLocks/>
            <a:stCxn id="11" idx="2"/>
            <a:endCxn id="32" idx="1"/>
          </p:cNvCxnSpPr>
          <p:nvPr/>
        </p:nvCxnSpPr>
        <p:spPr>
          <a:xfrm rot="16200000" flipH="1">
            <a:off x="1541366" y="3396085"/>
            <a:ext cx="1047826" cy="505272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6E12F73-24D0-4CF7-888A-B90FEBA7F9F2}"/>
              </a:ext>
            </a:extLst>
          </p:cNvPr>
          <p:cNvGrpSpPr/>
          <p:nvPr/>
        </p:nvGrpSpPr>
        <p:grpSpPr>
          <a:xfrm>
            <a:off x="6123260" y="3280195"/>
            <a:ext cx="3609848" cy="646332"/>
            <a:chOff x="6584384" y="2377495"/>
            <a:chExt cx="3609848" cy="646332"/>
          </a:xfrm>
        </p:grpSpPr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567DD946-DEE2-4E56-818C-46C55E34A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5" b="100000" l="58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4384" y="2377495"/>
              <a:ext cx="524471" cy="646332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F15CBFC-6DE2-41AB-A71A-690E791CD1EB}"/>
                </a:ext>
              </a:extLst>
            </p:cNvPr>
            <p:cNvSpPr txBox="1"/>
            <p:nvPr/>
          </p:nvSpPr>
          <p:spPr>
            <a:xfrm>
              <a:off x="7096155" y="2475321"/>
              <a:ext cx="3098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d_total_cost.py</a:t>
              </a:r>
              <a:endParaRPr lang="fr-FR" dirty="0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D2FB235-B128-4412-A6C3-47751F2767D0}"/>
              </a:ext>
            </a:extLst>
          </p:cNvPr>
          <p:cNvGrpSpPr/>
          <p:nvPr/>
        </p:nvGrpSpPr>
        <p:grpSpPr>
          <a:xfrm>
            <a:off x="6123260" y="4294836"/>
            <a:ext cx="3609848" cy="646332"/>
            <a:chOff x="6584384" y="2377495"/>
            <a:chExt cx="3609848" cy="646332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75C3A519-58F8-4D67-9C1E-0A02DC9A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5" b="100000" l="58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4384" y="2377495"/>
              <a:ext cx="524471" cy="646332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AF9D72AA-7798-41C1-B263-DB55C7D1540B}"/>
                </a:ext>
              </a:extLst>
            </p:cNvPr>
            <p:cNvSpPr txBox="1"/>
            <p:nvPr/>
          </p:nvSpPr>
          <p:spPr>
            <a:xfrm>
              <a:off x="7096155" y="2475321"/>
              <a:ext cx="3098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f_total_cost.py</a:t>
              </a:r>
              <a:endParaRPr lang="fr-FR" dirty="0"/>
            </a:p>
          </p:txBody>
        </p:sp>
      </p:grp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BA4E2D5E-13D9-4BD1-ACE4-E20B4E782B17}"/>
              </a:ext>
            </a:extLst>
          </p:cNvPr>
          <p:cNvCxnSpPr>
            <a:endCxn id="36" idx="1"/>
          </p:cNvCxnSpPr>
          <p:nvPr/>
        </p:nvCxnSpPr>
        <p:spPr>
          <a:xfrm flipV="1">
            <a:off x="3863752" y="3603361"/>
            <a:ext cx="2259508" cy="552085"/>
          </a:xfrm>
          <a:prstGeom prst="bentConnector3">
            <a:avLst/>
          </a:prstGeom>
          <a:ln w="38100">
            <a:solidFill>
              <a:srgbClr val="0F99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A7B0D305-C07A-4FC6-B602-F9ABBC18825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863752" y="4155446"/>
            <a:ext cx="2259508" cy="462556"/>
          </a:xfrm>
          <a:prstGeom prst="bentConnector3">
            <a:avLst/>
          </a:prstGeom>
          <a:ln w="38100">
            <a:solidFill>
              <a:srgbClr val="0F99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3D7E20E2-947C-44D0-9798-3BE46B76E0AD}"/>
              </a:ext>
            </a:extLst>
          </p:cNvPr>
          <p:cNvSpPr txBox="1"/>
          <p:nvPr/>
        </p:nvSpPr>
        <p:spPr>
          <a:xfrm>
            <a:off x="9494882" y="3389441"/>
            <a:ext cx="246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F999C"/>
                </a:solidFill>
              </a:rPr>
              <a:t>Discipline wrapper</a:t>
            </a:r>
            <a:endParaRPr lang="fr-FR" dirty="0">
              <a:solidFill>
                <a:srgbClr val="0F999C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5DD978A-0CB8-47BC-A256-122EA076E667}"/>
              </a:ext>
            </a:extLst>
          </p:cNvPr>
          <p:cNvSpPr txBox="1"/>
          <p:nvPr/>
        </p:nvSpPr>
        <p:spPr>
          <a:xfrm>
            <a:off x="9494881" y="4427820"/>
            <a:ext cx="246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F999C"/>
                </a:solidFill>
              </a:rPr>
              <a:t>Discipline functions</a:t>
            </a:r>
            <a:endParaRPr lang="fr-FR" dirty="0">
              <a:solidFill>
                <a:srgbClr val="0F99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983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32BBA598-E740-409D-9FC2-0046E8E2CEA6}"/>
              </a:ext>
            </a:extLst>
          </p:cNvPr>
          <p:cNvSpPr/>
          <p:nvPr/>
        </p:nvSpPr>
        <p:spPr>
          <a:xfrm>
            <a:off x="227349" y="1496426"/>
            <a:ext cx="5431771" cy="5028918"/>
          </a:xfrm>
          <a:prstGeom prst="roundRect">
            <a:avLst>
              <a:gd name="adj" fmla="val 58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918541C-F3B3-4DD0-86B6-471731B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Optimal Resources Allocation: code structure</a:t>
            </a:r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59529BA-E33F-46E2-9F03-8E13003B834A}"/>
              </a:ext>
            </a:extLst>
          </p:cNvPr>
          <p:cNvGrpSpPr/>
          <p:nvPr/>
        </p:nvGrpSpPr>
        <p:grpSpPr>
          <a:xfrm>
            <a:off x="479376" y="1628800"/>
            <a:ext cx="5220578" cy="648072"/>
            <a:chOff x="479376" y="1628800"/>
            <a:chExt cx="5220578" cy="64807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FF41776-1421-4BC0-85EA-A5DE5CBD3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3A47B4D8-F324-4360-A6EA-B09F7DEC9AED}"/>
                </a:ext>
              </a:extLst>
            </p:cNvPr>
            <p:cNvSpPr txBox="1"/>
            <p:nvPr/>
          </p:nvSpPr>
          <p:spPr>
            <a:xfrm>
              <a:off x="1199455" y="1772816"/>
              <a:ext cx="4500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TestCase_2_Resource_Allocation</a:t>
              </a:r>
              <a:endParaRPr lang="fr-FR" b="1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333E16B-9A46-4614-932C-3095C9FCE7DB}"/>
              </a:ext>
            </a:extLst>
          </p:cNvPr>
          <p:cNvGrpSpPr/>
          <p:nvPr/>
        </p:nvGrpSpPr>
        <p:grpSpPr>
          <a:xfrm>
            <a:off x="1488607" y="2476736"/>
            <a:ext cx="2159121" cy="648072"/>
            <a:chOff x="479376" y="1628800"/>
            <a:chExt cx="2159121" cy="648072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221F24B4-BAC7-496E-A9CB-CD700F694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4837EAF-896D-4D6B-95CE-6332B4A76331}"/>
                </a:ext>
              </a:extLst>
            </p:cNvPr>
            <p:cNvSpPr txBox="1"/>
            <p:nvPr/>
          </p:nvSpPr>
          <p:spPr>
            <a:xfrm>
              <a:off x="1199456" y="1772816"/>
              <a:ext cx="143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disciplines</a:t>
              </a:r>
              <a:endParaRPr lang="fr-FR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3B9C408-88AF-41D2-B7DC-B22B4F5F7DE7}"/>
              </a:ext>
            </a:extLst>
          </p:cNvPr>
          <p:cNvGrpSpPr/>
          <p:nvPr/>
        </p:nvGrpSpPr>
        <p:grpSpPr>
          <a:xfrm>
            <a:off x="1492159" y="4653136"/>
            <a:ext cx="1651513" cy="648072"/>
            <a:chOff x="479376" y="1628800"/>
            <a:chExt cx="1651513" cy="648072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88E41DEC-37E2-4C52-9CA1-7622AB5F5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D9804B6-07D6-4255-9292-671396AE55D0}"/>
                </a:ext>
              </a:extLst>
            </p:cNvPr>
            <p:cNvSpPr txBox="1"/>
            <p:nvPr/>
          </p:nvSpPr>
          <p:spPr>
            <a:xfrm>
              <a:off x="1199456" y="1772816"/>
              <a:ext cx="93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global</a:t>
              </a:r>
              <a:endParaRPr lang="fr-FR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CA75F5E-685F-4DEB-BB78-421710D83973}"/>
              </a:ext>
            </a:extLst>
          </p:cNvPr>
          <p:cNvGrpSpPr/>
          <p:nvPr/>
        </p:nvGrpSpPr>
        <p:grpSpPr>
          <a:xfrm>
            <a:off x="1488607" y="5445224"/>
            <a:ext cx="1439041" cy="648072"/>
            <a:chOff x="479376" y="1628800"/>
            <a:chExt cx="1439041" cy="648072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E58FA0C4-6D08-476A-822E-2CEBE3B77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F84B07F-2DF4-422F-9B2C-7B2347AF2D72}"/>
                </a:ext>
              </a:extLst>
            </p:cNvPr>
            <p:cNvSpPr txBox="1"/>
            <p:nvPr/>
          </p:nvSpPr>
          <p:spPr>
            <a:xfrm>
              <a:off x="1199456" y="1772816"/>
              <a:ext cx="718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runs</a:t>
              </a:r>
              <a:endParaRPr lang="fr-FR" dirty="0"/>
            </a:p>
          </p:txBody>
        </p:sp>
      </p:grp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D8158C6-59B3-4667-AACC-A015E3522633}"/>
              </a:ext>
            </a:extLst>
          </p:cNvPr>
          <p:cNvCxnSpPr>
            <a:cxnSpLocks/>
            <a:stCxn id="1028" idx="2"/>
            <a:endCxn id="11" idx="1"/>
          </p:cNvCxnSpPr>
          <p:nvPr/>
        </p:nvCxnSpPr>
        <p:spPr>
          <a:xfrm rot="16200000" flipH="1">
            <a:off x="884059" y="2196224"/>
            <a:ext cx="523900" cy="685195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E9643B09-EBD0-4907-BFFE-8AE32937FD63}"/>
              </a:ext>
            </a:extLst>
          </p:cNvPr>
          <p:cNvCxnSpPr>
            <a:cxnSpLocks/>
            <a:stCxn id="1028" idx="2"/>
            <a:endCxn id="14" idx="1"/>
          </p:cNvCxnSpPr>
          <p:nvPr/>
        </p:nvCxnSpPr>
        <p:spPr>
          <a:xfrm rot="16200000" flipH="1">
            <a:off x="-202365" y="3282648"/>
            <a:ext cx="2700300" cy="688747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0CE335CA-9556-49D6-B8F7-F1F68E0E31F0}"/>
              </a:ext>
            </a:extLst>
          </p:cNvPr>
          <p:cNvCxnSpPr>
            <a:cxnSpLocks/>
            <a:stCxn id="1028" idx="2"/>
            <a:endCxn id="17" idx="1"/>
          </p:cNvCxnSpPr>
          <p:nvPr/>
        </p:nvCxnSpPr>
        <p:spPr>
          <a:xfrm rot="16200000" flipH="1">
            <a:off x="-600185" y="3680468"/>
            <a:ext cx="3492388" cy="685195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BF4A39E-6B84-48AB-925C-095E7E987211}"/>
              </a:ext>
            </a:extLst>
          </p:cNvPr>
          <p:cNvGrpSpPr/>
          <p:nvPr/>
        </p:nvGrpSpPr>
        <p:grpSpPr>
          <a:xfrm>
            <a:off x="2317915" y="3202876"/>
            <a:ext cx="1651513" cy="648072"/>
            <a:chOff x="479376" y="1628800"/>
            <a:chExt cx="1651513" cy="648072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6EF54798-8E2C-480F-817F-9E14EEC4B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5D7E0C3-B68F-408C-B70B-4FB0C9DEC0DD}"/>
                </a:ext>
              </a:extLst>
            </p:cNvPr>
            <p:cNvSpPr txBox="1"/>
            <p:nvPr/>
          </p:nvSpPr>
          <p:spPr>
            <a:xfrm>
              <a:off x="1199456" y="1772816"/>
              <a:ext cx="93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TDP</a:t>
              </a:r>
              <a:endParaRPr lang="fr-FR" dirty="0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AAADB14-BF85-45D0-BD8A-21C57D34B4B4}"/>
              </a:ext>
            </a:extLst>
          </p:cNvPr>
          <p:cNvGrpSpPr/>
          <p:nvPr/>
        </p:nvGrpSpPr>
        <p:grpSpPr>
          <a:xfrm>
            <a:off x="2317915" y="3848598"/>
            <a:ext cx="1651513" cy="648072"/>
            <a:chOff x="479376" y="1628800"/>
            <a:chExt cx="1651513" cy="648072"/>
          </a:xfrm>
        </p:grpSpPr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87F116B5-A9E7-48C1-AD26-9AC5D788A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D644407-713F-4A11-A9BE-B99CEBFBB437}"/>
                </a:ext>
              </a:extLst>
            </p:cNvPr>
            <p:cNvSpPr txBox="1"/>
            <p:nvPr/>
          </p:nvSpPr>
          <p:spPr>
            <a:xfrm>
              <a:off x="1199456" y="1772816"/>
              <a:ext cx="93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TPC</a:t>
              </a:r>
              <a:endParaRPr lang="fr-FR" dirty="0"/>
            </a:p>
          </p:txBody>
        </p:sp>
      </p:grp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8990672E-910B-464A-AA04-34D47A809628}"/>
              </a:ext>
            </a:extLst>
          </p:cNvPr>
          <p:cNvCxnSpPr>
            <a:cxnSpLocks/>
            <a:stCxn id="11" idx="2"/>
            <a:endCxn id="29" idx="1"/>
          </p:cNvCxnSpPr>
          <p:nvPr/>
        </p:nvCxnSpPr>
        <p:spPr>
          <a:xfrm rot="16200000" flipH="1">
            <a:off x="1864227" y="3073224"/>
            <a:ext cx="402104" cy="505272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62885A2C-4AC3-49C3-8751-CCE934CB1EAA}"/>
              </a:ext>
            </a:extLst>
          </p:cNvPr>
          <p:cNvCxnSpPr>
            <a:cxnSpLocks/>
            <a:stCxn id="11" idx="2"/>
            <a:endCxn id="32" idx="1"/>
          </p:cNvCxnSpPr>
          <p:nvPr/>
        </p:nvCxnSpPr>
        <p:spPr>
          <a:xfrm rot="16200000" flipH="1">
            <a:off x="1541366" y="3396085"/>
            <a:ext cx="1047826" cy="505272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6E12F73-24D0-4CF7-888A-B90FEBA7F9F2}"/>
              </a:ext>
            </a:extLst>
          </p:cNvPr>
          <p:cNvGrpSpPr/>
          <p:nvPr/>
        </p:nvGrpSpPr>
        <p:grpSpPr>
          <a:xfrm>
            <a:off x="6123260" y="3280195"/>
            <a:ext cx="3609848" cy="646332"/>
            <a:chOff x="6584384" y="2377495"/>
            <a:chExt cx="3609848" cy="646332"/>
          </a:xfrm>
        </p:grpSpPr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567DD946-DEE2-4E56-818C-46C55E34A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55" b="100000" l="58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4384" y="2377495"/>
              <a:ext cx="524471" cy="646332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F15CBFC-6DE2-41AB-A71A-690E791CD1EB}"/>
                </a:ext>
              </a:extLst>
            </p:cNvPr>
            <p:cNvSpPr txBox="1"/>
            <p:nvPr/>
          </p:nvSpPr>
          <p:spPr>
            <a:xfrm>
              <a:off x="7096155" y="2475321"/>
              <a:ext cx="3098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postprocessor.py</a:t>
              </a:r>
              <a:endParaRPr lang="fr-FR" dirty="0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D2FB235-B128-4412-A6C3-47751F2767D0}"/>
              </a:ext>
            </a:extLst>
          </p:cNvPr>
          <p:cNvGrpSpPr/>
          <p:nvPr/>
        </p:nvGrpSpPr>
        <p:grpSpPr>
          <a:xfrm>
            <a:off x="6123260" y="4294836"/>
            <a:ext cx="3609848" cy="646332"/>
            <a:chOff x="6584384" y="2377495"/>
            <a:chExt cx="3609848" cy="646332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75C3A519-58F8-4D67-9C1E-0A02DC9A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55" b="100000" l="58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4384" y="2377495"/>
              <a:ext cx="524471" cy="646332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AF9D72AA-7798-41C1-B263-DB55C7D1540B}"/>
                </a:ext>
              </a:extLst>
            </p:cNvPr>
            <p:cNvSpPr txBox="1"/>
            <p:nvPr/>
          </p:nvSpPr>
          <p:spPr>
            <a:xfrm>
              <a:off x="7096155" y="2475321"/>
              <a:ext cx="3098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utilities.py</a:t>
              </a:r>
              <a:endParaRPr lang="fr-FR" dirty="0"/>
            </a:p>
          </p:txBody>
        </p:sp>
      </p:grp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BA4E2D5E-13D9-4BD1-ACE4-E20B4E782B17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 flipV="1">
            <a:off x="3143672" y="3603361"/>
            <a:ext cx="2979588" cy="1378457"/>
          </a:xfrm>
          <a:prstGeom prst="bentConnector3">
            <a:avLst/>
          </a:prstGeom>
          <a:ln w="38100">
            <a:solidFill>
              <a:srgbClr val="0F99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A7B0D305-C07A-4FC6-B602-F9ABBC18825F}"/>
              </a:ext>
            </a:extLst>
          </p:cNvPr>
          <p:cNvCxnSpPr>
            <a:cxnSpLocks/>
            <a:stCxn id="15" idx="3"/>
            <a:endCxn id="41" idx="1"/>
          </p:cNvCxnSpPr>
          <p:nvPr/>
        </p:nvCxnSpPr>
        <p:spPr>
          <a:xfrm flipV="1">
            <a:off x="3143672" y="4618002"/>
            <a:ext cx="2979588" cy="363816"/>
          </a:xfrm>
          <a:prstGeom prst="bentConnector3">
            <a:avLst/>
          </a:prstGeom>
          <a:ln w="38100">
            <a:solidFill>
              <a:srgbClr val="0F99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3D7E20E2-947C-44D0-9798-3BE46B76E0AD}"/>
              </a:ext>
            </a:extLst>
          </p:cNvPr>
          <p:cNvSpPr txBox="1"/>
          <p:nvPr/>
        </p:nvSpPr>
        <p:spPr>
          <a:xfrm>
            <a:off x="9325892" y="3406934"/>
            <a:ext cx="246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F999C"/>
                </a:solidFill>
              </a:rPr>
              <a:t>GEMSEO Post-Pro</a:t>
            </a:r>
            <a:endParaRPr lang="fr-FR" dirty="0">
              <a:solidFill>
                <a:srgbClr val="0F999C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5DD978A-0CB8-47BC-A256-122EA076E667}"/>
              </a:ext>
            </a:extLst>
          </p:cNvPr>
          <p:cNvSpPr txBox="1"/>
          <p:nvPr/>
        </p:nvSpPr>
        <p:spPr>
          <a:xfrm>
            <a:off x="9336360" y="4406318"/>
            <a:ext cx="246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F999C"/>
                </a:solidFill>
              </a:rPr>
              <a:t>Shared functions</a:t>
            </a:r>
            <a:endParaRPr lang="fr-FR" dirty="0">
              <a:solidFill>
                <a:srgbClr val="0F999C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44C8272-449B-4084-B222-9EDABEA9969E}"/>
              </a:ext>
            </a:extLst>
          </p:cNvPr>
          <p:cNvGrpSpPr/>
          <p:nvPr/>
        </p:nvGrpSpPr>
        <p:grpSpPr>
          <a:xfrm>
            <a:off x="6096000" y="5200969"/>
            <a:ext cx="2520280" cy="649971"/>
            <a:chOff x="6096000" y="5200969"/>
            <a:chExt cx="2520280" cy="649971"/>
          </a:xfrm>
        </p:grpSpPr>
        <p:pic>
          <p:nvPicPr>
            <p:cNvPr id="2050" name="Picture 2" descr="Txt file Icon - Download in Colored Outline Style">
              <a:extLst>
                <a:ext uri="{FF2B5EF4-FFF2-40B4-BE49-F238E27FC236}">
                  <a16:creationId xmlns:a16="http://schemas.microsoft.com/office/drawing/2014/main" id="{1C59935F-9C4C-46C1-A8BE-642C0D4ED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200969"/>
              <a:ext cx="649971" cy="64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EBFE5F56-A701-4087-832D-1C02632D9ECF}"/>
                </a:ext>
              </a:extLst>
            </p:cNvPr>
            <p:cNvSpPr txBox="1"/>
            <p:nvPr/>
          </p:nvSpPr>
          <p:spPr>
            <a:xfrm>
              <a:off x="6670331" y="5301208"/>
              <a:ext cx="1945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resources.txt</a:t>
              </a:r>
              <a:endParaRPr lang="fr-FR" dirty="0"/>
            </a:p>
          </p:txBody>
        </p: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4DE6BE03-6FF3-4898-9145-939F288486B8}"/>
              </a:ext>
            </a:extLst>
          </p:cNvPr>
          <p:cNvSpPr txBox="1"/>
          <p:nvPr/>
        </p:nvSpPr>
        <p:spPr>
          <a:xfrm>
            <a:off x="9336360" y="5301208"/>
            <a:ext cx="259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F999C"/>
                </a:solidFill>
              </a:rPr>
              <a:t>Resources data (salary, production etc..)</a:t>
            </a:r>
            <a:endParaRPr lang="fr-FR" dirty="0">
              <a:solidFill>
                <a:srgbClr val="0F999C"/>
              </a:solidFill>
            </a:endParaRP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1FFEE727-469A-401B-AE2B-3FDD14EF9104}"/>
              </a:ext>
            </a:extLst>
          </p:cNvPr>
          <p:cNvCxnSpPr>
            <a:cxnSpLocks/>
            <a:stCxn id="15" idx="3"/>
            <a:endCxn id="2050" idx="1"/>
          </p:cNvCxnSpPr>
          <p:nvPr/>
        </p:nvCxnSpPr>
        <p:spPr>
          <a:xfrm>
            <a:off x="3143672" y="4981818"/>
            <a:ext cx="2952328" cy="544137"/>
          </a:xfrm>
          <a:prstGeom prst="bentConnector3">
            <a:avLst/>
          </a:prstGeom>
          <a:ln w="38100">
            <a:solidFill>
              <a:srgbClr val="0F99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458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32BBA598-E740-409D-9FC2-0046E8E2CEA6}"/>
              </a:ext>
            </a:extLst>
          </p:cNvPr>
          <p:cNvSpPr/>
          <p:nvPr/>
        </p:nvSpPr>
        <p:spPr>
          <a:xfrm>
            <a:off x="227349" y="1496426"/>
            <a:ext cx="5431771" cy="5028918"/>
          </a:xfrm>
          <a:prstGeom prst="roundRect">
            <a:avLst>
              <a:gd name="adj" fmla="val 58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918541C-F3B3-4DD0-86B6-471731B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Optimal Resources Allocation: code structure</a:t>
            </a:r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59529BA-E33F-46E2-9F03-8E13003B834A}"/>
              </a:ext>
            </a:extLst>
          </p:cNvPr>
          <p:cNvGrpSpPr/>
          <p:nvPr/>
        </p:nvGrpSpPr>
        <p:grpSpPr>
          <a:xfrm>
            <a:off x="479376" y="1628800"/>
            <a:ext cx="5220578" cy="648072"/>
            <a:chOff x="479376" y="1628800"/>
            <a:chExt cx="5220578" cy="64807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FF41776-1421-4BC0-85EA-A5DE5CBD3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3A47B4D8-F324-4360-A6EA-B09F7DEC9AED}"/>
                </a:ext>
              </a:extLst>
            </p:cNvPr>
            <p:cNvSpPr txBox="1"/>
            <p:nvPr/>
          </p:nvSpPr>
          <p:spPr>
            <a:xfrm>
              <a:off x="1199455" y="1772816"/>
              <a:ext cx="4500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TestCase_2_Resource_Allocation</a:t>
              </a:r>
              <a:endParaRPr lang="fr-FR" b="1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333E16B-9A46-4614-932C-3095C9FCE7DB}"/>
              </a:ext>
            </a:extLst>
          </p:cNvPr>
          <p:cNvGrpSpPr/>
          <p:nvPr/>
        </p:nvGrpSpPr>
        <p:grpSpPr>
          <a:xfrm>
            <a:off x="1488607" y="2476736"/>
            <a:ext cx="2159121" cy="648072"/>
            <a:chOff x="479376" y="1628800"/>
            <a:chExt cx="2159121" cy="648072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221F24B4-BAC7-496E-A9CB-CD700F694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4837EAF-896D-4D6B-95CE-6332B4A76331}"/>
                </a:ext>
              </a:extLst>
            </p:cNvPr>
            <p:cNvSpPr txBox="1"/>
            <p:nvPr/>
          </p:nvSpPr>
          <p:spPr>
            <a:xfrm>
              <a:off x="1199456" y="1772816"/>
              <a:ext cx="143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disciplines</a:t>
              </a:r>
              <a:endParaRPr lang="fr-FR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3B9C408-88AF-41D2-B7DC-B22B4F5F7DE7}"/>
              </a:ext>
            </a:extLst>
          </p:cNvPr>
          <p:cNvGrpSpPr/>
          <p:nvPr/>
        </p:nvGrpSpPr>
        <p:grpSpPr>
          <a:xfrm>
            <a:off x="1492159" y="4653136"/>
            <a:ext cx="1651513" cy="648072"/>
            <a:chOff x="479376" y="1628800"/>
            <a:chExt cx="1651513" cy="648072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88E41DEC-37E2-4C52-9CA1-7622AB5F5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D9804B6-07D6-4255-9292-671396AE55D0}"/>
                </a:ext>
              </a:extLst>
            </p:cNvPr>
            <p:cNvSpPr txBox="1"/>
            <p:nvPr/>
          </p:nvSpPr>
          <p:spPr>
            <a:xfrm>
              <a:off x="1199456" y="1772816"/>
              <a:ext cx="93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global</a:t>
              </a:r>
              <a:endParaRPr lang="fr-FR" dirty="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CA75F5E-685F-4DEB-BB78-421710D83973}"/>
              </a:ext>
            </a:extLst>
          </p:cNvPr>
          <p:cNvGrpSpPr/>
          <p:nvPr/>
        </p:nvGrpSpPr>
        <p:grpSpPr>
          <a:xfrm>
            <a:off x="1488607" y="5445224"/>
            <a:ext cx="1439041" cy="648072"/>
            <a:chOff x="479376" y="1628800"/>
            <a:chExt cx="1439041" cy="648072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E58FA0C4-6D08-476A-822E-2CEBE3B77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F84B07F-2DF4-422F-9B2C-7B2347AF2D72}"/>
                </a:ext>
              </a:extLst>
            </p:cNvPr>
            <p:cNvSpPr txBox="1"/>
            <p:nvPr/>
          </p:nvSpPr>
          <p:spPr>
            <a:xfrm>
              <a:off x="1199456" y="1772816"/>
              <a:ext cx="718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runs</a:t>
              </a:r>
              <a:endParaRPr lang="fr-FR" dirty="0"/>
            </a:p>
          </p:txBody>
        </p:sp>
      </p:grp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D8158C6-59B3-4667-AACC-A015E3522633}"/>
              </a:ext>
            </a:extLst>
          </p:cNvPr>
          <p:cNvCxnSpPr>
            <a:cxnSpLocks/>
            <a:stCxn id="1028" idx="2"/>
            <a:endCxn id="11" idx="1"/>
          </p:cNvCxnSpPr>
          <p:nvPr/>
        </p:nvCxnSpPr>
        <p:spPr>
          <a:xfrm rot="16200000" flipH="1">
            <a:off x="884059" y="2196224"/>
            <a:ext cx="523900" cy="685195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E9643B09-EBD0-4907-BFFE-8AE32937FD63}"/>
              </a:ext>
            </a:extLst>
          </p:cNvPr>
          <p:cNvCxnSpPr>
            <a:cxnSpLocks/>
            <a:stCxn id="1028" idx="2"/>
            <a:endCxn id="14" idx="1"/>
          </p:cNvCxnSpPr>
          <p:nvPr/>
        </p:nvCxnSpPr>
        <p:spPr>
          <a:xfrm rot="16200000" flipH="1">
            <a:off x="-202365" y="3282648"/>
            <a:ext cx="2700300" cy="688747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0CE335CA-9556-49D6-B8F7-F1F68E0E31F0}"/>
              </a:ext>
            </a:extLst>
          </p:cNvPr>
          <p:cNvCxnSpPr>
            <a:cxnSpLocks/>
            <a:stCxn id="1028" idx="2"/>
            <a:endCxn id="17" idx="1"/>
          </p:cNvCxnSpPr>
          <p:nvPr/>
        </p:nvCxnSpPr>
        <p:spPr>
          <a:xfrm rot="16200000" flipH="1">
            <a:off x="-600185" y="3680468"/>
            <a:ext cx="3492388" cy="685195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BF4A39E-6B84-48AB-925C-095E7E987211}"/>
              </a:ext>
            </a:extLst>
          </p:cNvPr>
          <p:cNvGrpSpPr/>
          <p:nvPr/>
        </p:nvGrpSpPr>
        <p:grpSpPr>
          <a:xfrm>
            <a:off x="2317915" y="3202876"/>
            <a:ext cx="1651513" cy="648072"/>
            <a:chOff x="479376" y="1628800"/>
            <a:chExt cx="1651513" cy="648072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6EF54798-8E2C-480F-817F-9E14EEC4B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5D7E0C3-B68F-408C-B70B-4FB0C9DEC0DD}"/>
                </a:ext>
              </a:extLst>
            </p:cNvPr>
            <p:cNvSpPr txBox="1"/>
            <p:nvPr/>
          </p:nvSpPr>
          <p:spPr>
            <a:xfrm>
              <a:off x="1199456" y="1772816"/>
              <a:ext cx="93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TDP</a:t>
              </a:r>
              <a:endParaRPr lang="fr-FR" dirty="0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AAADB14-BF85-45D0-BD8A-21C57D34B4B4}"/>
              </a:ext>
            </a:extLst>
          </p:cNvPr>
          <p:cNvGrpSpPr/>
          <p:nvPr/>
        </p:nvGrpSpPr>
        <p:grpSpPr>
          <a:xfrm>
            <a:off x="2317915" y="3848598"/>
            <a:ext cx="1651513" cy="648072"/>
            <a:chOff x="479376" y="1628800"/>
            <a:chExt cx="1651513" cy="648072"/>
          </a:xfrm>
        </p:grpSpPr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87F116B5-A9E7-48C1-AD26-9AC5D788A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76" y="162880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D644407-713F-4A11-A9BE-B99CEBFBB437}"/>
                </a:ext>
              </a:extLst>
            </p:cNvPr>
            <p:cNvSpPr txBox="1"/>
            <p:nvPr/>
          </p:nvSpPr>
          <p:spPr>
            <a:xfrm>
              <a:off x="1199456" y="1772816"/>
              <a:ext cx="931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TPC</a:t>
              </a:r>
              <a:endParaRPr lang="fr-FR" dirty="0"/>
            </a:p>
          </p:txBody>
        </p:sp>
      </p:grp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8990672E-910B-464A-AA04-34D47A809628}"/>
              </a:ext>
            </a:extLst>
          </p:cNvPr>
          <p:cNvCxnSpPr>
            <a:cxnSpLocks/>
            <a:stCxn id="11" idx="2"/>
            <a:endCxn id="29" idx="1"/>
          </p:cNvCxnSpPr>
          <p:nvPr/>
        </p:nvCxnSpPr>
        <p:spPr>
          <a:xfrm rot="16200000" flipH="1">
            <a:off x="1864227" y="3073224"/>
            <a:ext cx="402104" cy="505272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62885A2C-4AC3-49C3-8751-CCE934CB1EAA}"/>
              </a:ext>
            </a:extLst>
          </p:cNvPr>
          <p:cNvCxnSpPr>
            <a:cxnSpLocks/>
            <a:stCxn id="11" idx="2"/>
            <a:endCxn id="32" idx="1"/>
          </p:cNvCxnSpPr>
          <p:nvPr/>
        </p:nvCxnSpPr>
        <p:spPr>
          <a:xfrm rot="16200000" flipH="1">
            <a:off x="1541366" y="3396085"/>
            <a:ext cx="1047826" cy="505272"/>
          </a:xfrm>
          <a:prstGeom prst="bent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6E12F73-24D0-4CF7-888A-B90FEBA7F9F2}"/>
              </a:ext>
            </a:extLst>
          </p:cNvPr>
          <p:cNvGrpSpPr/>
          <p:nvPr/>
        </p:nvGrpSpPr>
        <p:grpSpPr>
          <a:xfrm>
            <a:off x="6123260" y="3280195"/>
            <a:ext cx="4256097" cy="646332"/>
            <a:chOff x="6584384" y="2377495"/>
            <a:chExt cx="4256097" cy="646332"/>
          </a:xfrm>
        </p:grpSpPr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567DD946-DEE2-4E56-818C-46C55E34A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55" b="100000" l="58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4384" y="2377495"/>
              <a:ext cx="524471" cy="646332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7F15CBFC-6DE2-41AB-A71A-690E791CD1EB}"/>
                </a:ext>
              </a:extLst>
            </p:cNvPr>
            <p:cNvSpPr txBox="1"/>
            <p:nvPr/>
          </p:nvSpPr>
          <p:spPr>
            <a:xfrm>
              <a:off x="7096155" y="2475321"/>
              <a:ext cx="3744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Resources_Allocation_MDO.py</a:t>
              </a:r>
              <a:endParaRPr lang="fr-FR" dirty="0"/>
            </a:p>
          </p:txBody>
        </p:sp>
      </p:grp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BA4E2D5E-13D9-4BD1-ACE4-E20B4E782B17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 flipV="1">
            <a:off x="2927648" y="3603361"/>
            <a:ext cx="3195612" cy="2170545"/>
          </a:xfrm>
          <a:prstGeom prst="bentConnector3">
            <a:avLst/>
          </a:prstGeom>
          <a:ln w="38100">
            <a:solidFill>
              <a:srgbClr val="0F99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3D7E20E2-947C-44D0-9798-3BE46B76E0AD}"/>
              </a:ext>
            </a:extLst>
          </p:cNvPr>
          <p:cNvSpPr txBox="1"/>
          <p:nvPr/>
        </p:nvSpPr>
        <p:spPr>
          <a:xfrm>
            <a:off x="6000791" y="2528757"/>
            <a:ext cx="596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F999C"/>
                </a:solidFill>
              </a:rPr>
              <a:t>GEMSEO scenario file &gt;&gt; runs the optimization problem </a:t>
            </a:r>
            <a:endParaRPr lang="fr-FR" dirty="0">
              <a:solidFill>
                <a:srgbClr val="0F999C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E856C49-E629-4041-91D3-12EBBEFC85EF}"/>
              </a:ext>
            </a:extLst>
          </p:cNvPr>
          <p:cNvGrpSpPr/>
          <p:nvPr/>
        </p:nvGrpSpPr>
        <p:grpSpPr>
          <a:xfrm>
            <a:off x="6000791" y="4877502"/>
            <a:ext cx="5567816" cy="634240"/>
            <a:chOff x="5992965" y="3280195"/>
            <a:chExt cx="5567816" cy="63424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39395439-1BA6-49CC-AFB1-5F6A5E639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965" y="3280195"/>
              <a:ext cx="634240" cy="634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3D6EC169-0CF5-466A-9CAB-EAF3F9D8B3E0}"/>
                </a:ext>
              </a:extLst>
            </p:cNvPr>
            <p:cNvSpPr txBox="1"/>
            <p:nvPr/>
          </p:nvSpPr>
          <p:spPr>
            <a:xfrm>
              <a:off x="6627204" y="3378021"/>
              <a:ext cx="493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history_resource_allocation_MDO.h5</a:t>
              </a:r>
              <a:endParaRPr lang="fr-FR" dirty="0"/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1D826D2D-92FD-4933-A385-3791F58E90D4}"/>
              </a:ext>
            </a:extLst>
          </p:cNvPr>
          <p:cNvSpPr txBox="1"/>
          <p:nvPr/>
        </p:nvSpPr>
        <p:spPr>
          <a:xfrm>
            <a:off x="6000791" y="5609568"/>
            <a:ext cx="576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F999C"/>
                </a:solidFill>
              </a:rPr>
              <a:t>Optimization results &gt;&gt; for post-processor</a:t>
            </a:r>
            <a:endParaRPr lang="fr-FR" dirty="0">
              <a:solidFill>
                <a:srgbClr val="0F999C"/>
              </a:solidFill>
            </a:endParaRPr>
          </a:p>
        </p:txBody>
      </p: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A697B182-6407-4CC2-B2C4-A5FF218BE226}"/>
              </a:ext>
            </a:extLst>
          </p:cNvPr>
          <p:cNvCxnSpPr>
            <a:cxnSpLocks/>
            <a:stCxn id="18" idx="3"/>
            <a:endCxn id="5122" idx="1"/>
          </p:cNvCxnSpPr>
          <p:nvPr/>
        </p:nvCxnSpPr>
        <p:spPr>
          <a:xfrm flipV="1">
            <a:off x="2927648" y="5194622"/>
            <a:ext cx="3073143" cy="579284"/>
          </a:xfrm>
          <a:prstGeom prst="bentConnector3">
            <a:avLst>
              <a:gd name="adj1" fmla="val 51984"/>
            </a:avLst>
          </a:prstGeom>
          <a:ln w="38100">
            <a:solidFill>
              <a:srgbClr val="0F99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85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103D3-96F6-43DB-945D-BFA2D445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Optimal Resources Allocation: code structure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B97020-E4E3-41C2-B2C3-2B0F0458AD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0F4DB5-FB0C-4724-A0A9-5B9512AB0E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01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9" y="1844824"/>
            <a:ext cx="11700000" cy="821560"/>
          </a:xfrm>
        </p:spPr>
        <p:txBody>
          <a:bodyPr/>
          <a:lstStyle/>
          <a:p>
            <a:pPr algn="just"/>
            <a:r>
              <a:rPr lang="en-GB" sz="1400" b="1" dirty="0"/>
              <a:t>GEMSEO: </a:t>
            </a:r>
            <a:r>
              <a:rPr lang="en-US" sz="1400" dirty="0"/>
              <a:t>Generic Engine for Multidisciplinary Scenarios, Exploration and </a:t>
            </a:r>
            <a:r>
              <a:rPr lang="en-US" sz="1400" dirty="0" err="1"/>
              <a:t>Optimisation</a:t>
            </a:r>
            <a:r>
              <a:rPr lang="en-US" sz="1400" dirty="0"/>
              <a:t> developed in Python. It is the result of the collaboration between academic and industrial partners within the IRT Saint </a:t>
            </a:r>
            <a:r>
              <a:rPr lang="en-US" sz="1400" dirty="0" err="1"/>
              <a:t>Exupéry</a:t>
            </a:r>
            <a:r>
              <a:rPr lang="en-US" sz="1400" dirty="0"/>
              <a:t> MDA-MDO project (AIRBUS, ALTRAN, CERFACS, ISAE </a:t>
            </a:r>
            <a:r>
              <a:rPr lang="en-US" sz="1400" dirty="0" err="1"/>
              <a:t>Supaero</a:t>
            </a:r>
            <a:r>
              <a:rPr lang="en-US" sz="1400" dirty="0"/>
              <a:t>, ONERA, Capgemini)</a:t>
            </a:r>
          </a:p>
          <a:p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01. </a:t>
            </a:r>
            <a:r>
              <a:rPr lang="en-US" dirty="0"/>
              <a:t>GEMSEO: Definition</a:t>
            </a:r>
            <a:br>
              <a:rPr lang="en-US" dirty="0"/>
            </a:b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5231904" y="2996952"/>
            <a:ext cx="68407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 </a:t>
            </a:r>
            <a:r>
              <a:rPr lang="en-US" sz="1600" b="1" dirty="0"/>
              <a:t>Features</a:t>
            </a:r>
            <a:r>
              <a:rPr lang="en-US" sz="1400" b="1" dirty="0"/>
              <a:t>: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252"/>
                </a:solidFill>
                <a:latin typeface="-apple-system"/>
              </a:rPr>
              <a:t>Automation of MDO processes based on MDO formulations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252"/>
                </a:solidFill>
                <a:latin typeface="-apple-system"/>
              </a:rPr>
              <a:t>Features: coupling, optimization, design of experiments, visualization, surrogate modeling, machine learning, uncertainty quantification, ...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252"/>
                </a:solidFill>
                <a:latin typeface="-apple-system"/>
              </a:rPr>
              <a:t>Easy to embed in simulation platforms or to use as a standalone software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252"/>
                </a:solidFill>
                <a:latin typeface="-apple-system"/>
              </a:rPr>
              <a:t>Can use tools in Python, </a:t>
            </a:r>
            <a:r>
              <a:rPr lang="en-US" sz="1400" dirty="0" err="1">
                <a:solidFill>
                  <a:srgbClr val="003252"/>
                </a:solidFill>
                <a:latin typeface="-apple-system"/>
              </a:rPr>
              <a:t>Matlab</a:t>
            </a:r>
            <a:r>
              <a:rPr lang="en-US" sz="1400" dirty="0">
                <a:solidFill>
                  <a:srgbClr val="003252"/>
                </a:solidFill>
                <a:latin typeface="-apple-system"/>
              </a:rPr>
              <a:t>, Excel, </a:t>
            </a:r>
            <a:r>
              <a:rPr lang="en-US" sz="1400" dirty="0" err="1">
                <a:solidFill>
                  <a:srgbClr val="003252"/>
                </a:solidFill>
                <a:latin typeface="-apple-system"/>
              </a:rPr>
              <a:t>Scilab</a:t>
            </a:r>
            <a:r>
              <a:rPr lang="en-US" sz="1400" dirty="0">
                <a:solidFill>
                  <a:srgbClr val="003252"/>
                </a:solidFill>
                <a:latin typeface="-apple-system"/>
              </a:rPr>
              <a:t>, executables, ...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252"/>
                </a:solidFill>
                <a:latin typeface="-apple-system"/>
              </a:rPr>
              <a:t>Built on </a:t>
            </a:r>
            <a:r>
              <a:rPr lang="en-US" sz="1400" dirty="0" err="1">
                <a:solidFill>
                  <a:srgbClr val="003252"/>
                </a:solidFill>
                <a:latin typeface="-apple-system"/>
              </a:rPr>
              <a:t>NumPy</a:t>
            </a:r>
            <a:r>
              <a:rPr lang="en-US" sz="1400" dirty="0">
                <a:solidFill>
                  <a:srgbClr val="003252"/>
                </a:solidFill>
                <a:latin typeface="-apple-system"/>
              </a:rPr>
              <a:t>, </a:t>
            </a:r>
            <a:r>
              <a:rPr lang="en-US" sz="1400" dirty="0" err="1">
                <a:solidFill>
                  <a:srgbClr val="003252"/>
                </a:solidFill>
                <a:latin typeface="-apple-system"/>
              </a:rPr>
              <a:t>SciPy</a:t>
            </a:r>
            <a:r>
              <a:rPr lang="en-US" sz="1400" dirty="0">
                <a:solidFill>
                  <a:srgbClr val="003252"/>
                </a:solidFill>
                <a:latin typeface="-apple-system"/>
              </a:rPr>
              <a:t> and </a:t>
            </a:r>
            <a:r>
              <a:rPr lang="en-US" sz="1400" dirty="0" err="1">
                <a:solidFill>
                  <a:srgbClr val="003252"/>
                </a:solidFill>
                <a:latin typeface="-apple-system"/>
              </a:rPr>
              <a:t>Matplotlib</a:t>
            </a:r>
            <a:endParaRPr lang="en-US" sz="1400" dirty="0">
              <a:solidFill>
                <a:srgbClr val="003252"/>
              </a:solidFill>
              <a:latin typeface="-apple-system"/>
            </a:endParaRP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252"/>
                </a:solidFill>
                <a:latin typeface="-apple-system"/>
              </a:rPr>
              <a:t>Open source (GNU LGPL v3.0), commercially usable - see licenses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252"/>
                </a:solidFill>
                <a:latin typeface="-apple-system"/>
              </a:rPr>
              <a:t>Source code is available on </a:t>
            </a:r>
            <a:r>
              <a:rPr lang="en-US" sz="1400" dirty="0" err="1">
                <a:solidFill>
                  <a:srgbClr val="003252"/>
                </a:solidFill>
                <a:latin typeface="-apple-system"/>
              </a:rPr>
              <a:t>gitlab</a:t>
            </a:r>
            <a:endParaRPr lang="en-US" sz="1400" dirty="0">
              <a:solidFill>
                <a:srgbClr val="003252"/>
              </a:solidFill>
              <a:latin typeface="-apple-system"/>
            </a:endParaRPr>
          </a:p>
        </p:txBody>
      </p:sp>
      <p:pic>
        <p:nvPicPr>
          <p:cNvPr id="7" name="Picture 2" descr="https://gemseo.readthedocs.io/en/latest/_static/gemseo_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3284984"/>
            <a:ext cx="4447255" cy="166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1699103"/>
            <a:ext cx="11700000" cy="446620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3252"/>
                </a:solidFill>
                <a:latin typeface="-apple-system"/>
              </a:rPr>
              <a:t>Main Concepts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3252"/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3252"/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3252"/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3252"/>
              </a:solidFill>
              <a:latin typeface="-apple-system"/>
            </a:endParaRPr>
          </a:p>
          <a:p>
            <a:endParaRPr lang="en-GB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3252"/>
                </a:solidFill>
                <a:latin typeface="-apple-system"/>
              </a:rPr>
              <a:t>Main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3252"/>
              </a:solidFill>
              <a:latin typeface="-apple-system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700" dirty="0"/>
            </a:br>
            <a:r>
              <a:rPr lang="en-US" sz="2700" b="1" dirty="0"/>
              <a:t>01. </a:t>
            </a:r>
            <a:r>
              <a:rPr lang="en-US" sz="2700" dirty="0"/>
              <a:t>GEMSEO: Key Concepts &amp; Features</a:t>
            </a:r>
            <a:endParaRPr lang="en-GB" sz="2700" dirty="0"/>
          </a:p>
        </p:txBody>
      </p:sp>
      <p:grpSp>
        <p:nvGrpSpPr>
          <p:cNvPr id="5" name="Group 4"/>
          <p:cNvGrpSpPr/>
          <p:nvPr/>
        </p:nvGrpSpPr>
        <p:grpSpPr>
          <a:xfrm>
            <a:off x="9816660" y="244131"/>
            <a:ext cx="1967972" cy="1077761"/>
            <a:chOff x="9959376" y="244131"/>
            <a:chExt cx="1967972" cy="1077761"/>
          </a:xfrm>
        </p:grpSpPr>
        <p:pic>
          <p:nvPicPr>
            <p:cNvPr id="15" name="Picture 2" descr="https://gemseo.readthedocs.io/en/latest/_static/gemseo_schema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4" r="3619"/>
            <a:stretch/>
          </p:blipFill>
          <p:spPr bwMode="auto">
            <a:xfrm>
              <a:off x="9959376" y="244131"/>
              <a:ext cx="1967972" cy="800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10645336" y="1044893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/>
                <a:t>v3.1.0</a:t>
              </a:r>
              <a:endParaRPr lang="en-GB" sz="1200" i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695400" y="2160623"/>
            <a:ext cx="2400112" cy="1438270"/>
          </a:xfrm>
          <a:prstGeom prst="roundRect">
            <a:avLst>
              <a:gd name="adj" fmla="val 8712"/>
            </a:avLst>
          </a:prstGeom>
          <a:solidFill>
            <a:srgbClr val="00B4B9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Discipline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input/output to interface a model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Interfaces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analytic expression, executable, surrogate model, etc.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05439" y="2160623"/>
            <a:ext cx="2400112" cy="1438270"/>
          </a:xfrm>
          <a:prstGeom prst="roundRect">
            <a:avLst>
              <a:gd name="adj" fmla="val 8712"/>
            </a:avLst>
          </a:prstGeom>
          <a:solidFill>
            <a:srgbClr val="00B4B9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Design Space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a set of parameters, such as design variables, constraints, obj. </a:t>
            </a:r>
            <a:r>
              <a:rPr kumimoji="0" lang="en-GB" sz="8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func</a:t>
            </a:r>
            <a:r>
              <a:rPr lang="en-GB" sz="800" kern="0" dirty="0">
                <a:solidFill>
                  <a:srgbClr val="FFFFFF"/>
                </a:solidFill>
                <a:latin typeface="Arial"/>
              </a:rPr>
              <a:t>tion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deterministic or uncertain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15478" y="2160623"/>
            <a:ext cx="2400112" cy="1438270"/>
          </a:xfrm>
          <a:prstGeom prst="roundRect">
            <a:avLst>
              <a:gd name="adj" fmla="val 8712"/>
            </a:avLst>
          </a:prstGeom>
          <a:solidFill>
            <a:srgbClr val="00B4B9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Scenario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an evaluation process over a design space, for a set of disciplines and a given objective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Types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DOE scenario, MDO scenario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312512" y="2160623"/>
            <a:ext cx="2400112" cy="1438270"/>
          </a:xfrm>
          <a:prstGeom prst="roundRect">
            <a:avLst>
              <a:gd name="adj" fmla="val 8712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Saving &amp; Storing Data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algn="ctr"/>
            <a:r>
              <a:rPr lang="en-US" sz="800" kern="0" dirty="0">
                <a:solidFill>
                  <a:srgbClr val="FFFFFF"/>
                </a:solidFill>
                <a:latin typeface="Arial"/>
              </a:rPr>
              <a:t>Store disciplinary evaluations in a cache, either in memory or saved in a file.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39416" y="4690160"/>
            <a:ext cx="1974889" cy="577306"/>
          </a:xfrm>
          <a:prstGeom prst="roundRect">
            <a:avLst>
              <a:gd name="adj" fmla="val 8712"/>
            </a:avLst>
          </a:prstGeom>
          <a:solidFill>
            <a:srgbClr val="00B4B9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Study Prototyping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MDO without writing any code (Excel)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39416" y="5469776"/>
            <a:ext cx="1974889" cy="577306"/>
          </a:xfrm>
          <a:prstGeom prst="roundRect">
            <a:avLst>
              <a:gd name="adj" fmla="val 8712"/>
            </a:avLst>
          </a:prstGeom>
          <a:solidFill>
            <a:srgbClr val="00B4B9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Optimisation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Based on </a:t>
            </a:r>
            <a:r>
              <a:rPr kumimoji="0" lang="en-GB" sz="7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openopt</a:t>
            </a:r>
            <a:r>
              <a:rPr kumimoji="0" lang="en-GB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GB" sz="7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nlopt</a:t>
            </a:r>
            <a:r>
              <a:rPr kumimoji="0" lang="en-GB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GB" sz="7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scipy</a:t>
            </a:r>
            <a:r>
              <a:rPr kumimoji="0" lang="en-GB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GB" sz="7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snopt</a:t>
            </a:r>
            <a:endParaRPr kumimoji="0" lang="en-GB" sz="3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394755" y="5469776"/>
            <a:ext cx="1974889" cy="577306"/>
          </a:xfrm>
          <a:prstGeom prst="roundRect">
            <a:avLst>
              <a:gd name="adj" fmla="val 8712"/>
            </a:avLst>
          </a:prstGeom>
          <a:solidFill>
            <a:srgbClr val="00B4B9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Uncertainty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Definition, propagation and analysis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982395" y="5471749"/>
            <a:ext cx="1974889" cy="577306"/>
          </a:xfrm>
          <a:prstGeom prst="roundRect">
            <a:avLst>
              <a:gd name="adj" fmla="val 8712"/>
            </a:avLst>
          </a:prstGeom>
          <a:solidFill>
            <a:srgbClr val="00B4B9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MDO Formulations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Bi-level, IDF, MDF, std. optimisation</a:t>
            </a:r>
            <a:endParaRPr kumimoji="0" lang="en-GB" sz="3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978251" y="4689232"/>
            <a:ext cx="1974889" cy="577306"/>
          </a:xfrm>
          <a:prstGeom prst="roundRect">
            <a:avLst>
              <a:gd name="adj" fmla="val 8712"/>
            </a:avLst>
          </a:prstGeom>
          <a:solidFill>
            <a:srgbClr val="00B4B9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DOE &amp; Trade-off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Define, solve and post-process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255920" y="4689232"/>
            <a:ext cx="1974889" cy="577306"/>
          </a:xfrm>
          <a:prstGeom prst="roundRect">
            <a:avLst>
              <a:gd name="adj" fmla="val 8712"/>
            </a:avLst>
          </a:prstGeom>
          <a:solidFill>
            <a:srgbClr val="00B4B9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Surrogate Models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Based on </a:t>
            </a:r>
            <a:r>
              <a:rPr kumimoji="0" lang="en-GB" sz="7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scikit</a:t>
            </a:r>
            <a:r>
              <a:rPr kumimoji="0" lang="en-GB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-learn and </a:t>
            </a:r>
            <a:r>
              <a:rPr kumimoji="0" lang="en-GB" sz="7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OpenTURNS</a:t>
            </a:r>
            <a:endParaRPr kumimoji="0" lang="en-GB" sz="3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51776" y="5469776"/>
            <a:ext cx="1974889" cy="577306"/>
          </a:xfrm>
          <a:prstGeom prst="roundRect">
            <a:avLst>
              <a:gd name="adj" fmla="val 8712"/>
            </a:avLst>
          </a:prstGeom>
          <a:solidFill>
            <a:srgbClr val="00B4B9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Scalable Models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Scalability study, scalable problem…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117085" y="4689232"/>
            <a:ext cx="1974889" cy="577306"/>
          </a:xfrm>
          <a:prstGeom prst="roundRect">
            <a:avLst>
              <a:gd name="adj" fmla="val 8712"/>
            </a:avLst>
          </a:prstGeom>
          <a:solidFill>
            <a:srgbClr val="00B4B9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MDA</a:t>
            </a:r>
            <a:endParaRPr kumimoji="0" lang="en-GB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Gauss-Seidel, Jacobi, MDA chain, </a:t>
            </a:r>
            <a:r>
              <a:rPr kumimoji="0" lang="en-GB" sz="7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etc</a:t>
            </a:r>
            <a:endParaRPr kumimoji="0" lang="en-GB" sz="105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394755" y="4689232"/>
            <a:ext cx="1974889" cy="577306"/>
          </a:xfrm>
          <a:prstGeom prst="roundRect">
            <a:avLst>
              <a:gd name="adj" fmla="val 8712"/>
            </a:avLst>
          </a:prstGeom>
          <a:solidFill>
            <a:srgbClr val="00B4B9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Machine Learning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Clustering, classification &amp; regression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117085" y="5469776"/>
            <a:ext cx="1974889" cy="577306"/>
          </a:xfrm>
          <a:prstGeom prst="roundRect">
            <a:avLst>
              <a:gd name="adj" fmla="val 8712"/>
            </a:avLst>
          </a:prstGeom>
          <a:solidFill>
            <a:srgbClr val="00B4B9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Visualisation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optimisation histories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8665740" y="2771746"/>
            <a:ext cx="432048" cy="216024"/>
          </a:xfrm>
          <a:prstGeom prst="rightArrow">
            <a:avLst/>
          </a:prstGeom>
          <a:solidFill>
            <a:srgbClr val="00206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520149" y="6453336"/>
            <a:ext cx="68935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2060"/>
                </a:solidFill>
              </a:rPr>
              <a:t>Documentation: </a:t>
            </a:r>
            <a:r>
              <a:rPr lang="en-GB" sz="1400" u="sng" dirty="0">
                <a:solidFill>
                  <a:srgbClr val="002060"/>
                </a:solidFill>
              </a:rPr>
              <a:t>https://gemseo.readthedocs.io/en/latest/index.html</a:t>
            </a:r>
          </a:p>
        </p:txBody>
      </p:sp>
    </p:spTree>
    <p:extLst>
      <p:ext uri="{BB962C8B-B14F-4D97-AF65-F5344CB8AC3E}">
        <p14:creationId xmlns:p14="http://schemas.microsoft.com/office/powerpoint/2010/main" val="244234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01. GEMSEO Key concepts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8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F8B394A-1A96-4EC9-A488-0F49703E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GEMSEO: key concepts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25F0CED-8CFC-4D25-9659-ABFE4360D3F3}"/>
              </a:ext>
            </a:extLst>
          </p:cNvPr>
          <p:cNvSpPr/>
          <p:nvPr/>
        </p:nvSpPr>
        <p:spPr>
          <a:xfrm>
            <a:off x="2855640" y="1616727"/>
            <a:ext cx="7344816" cy="516129"/>
          </a:xfrm>
          <a:prstGeom prst="roundRect">
            <a:avLst/>
          </a:pr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Discipline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376A104-2FEF-4E0E-9FFC-4E5086101D99}"/>
              </a:ext>
            </a:extLst>
          </p:cNvPr>
          <p:cNvSpPr/>
          <p:nvPr/>
        </p:nvSpPr>
        <p:spPr>
          <a:xfrm>
            <a:off x="2855640" y="2194831"/>
            <a:ext cx="7344816" cy="516129"/>
          </a:xfrm>
          <a:prstGeom prst="roundRect">
            <a:avLst/>
          </a:pr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Coupling</a:t>
            </a:r>
            <a:r>
              <a:rPr lang="fr-FR" b="1" dirty="0"/>
              <a:t> variables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7E9A9D6-6EE4-4217-8BDC-8B165EA1F7F0}"/>
              </a:ext>
            </a:extLst>
          </p:cNvPr>
          <p:cNvSpPr/>
          <p:nvPr/>
        </p:nvSpPr>
        <p:spPr>
          <a:xfrm>
            <a:off x="2855640" y="2772935"/>
            <a:ext cx="7344816" cy="516129"/>
          </a:xfrm>
          <a:prstGeom prst="roundRect">
            <a:avLst/>
          </a:pr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Discipline </a:t>
            </a:r>
            <a:r>
              <a:rPr lang="fr-FR" b="1" dirty="0" err="1"/>
              <a:t>wrapper</a:t>
            </a:r>
            <a:endParaRPr lang="fr-FR" b="1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B0243D1-C92B-4B22-9342-6E9BFA09B21A}"/>
              </a:ext>
            </a:extLst>
          </p:cNvPr>
          <p:cNvSpPr/>
          <p:nvPr/>
        </p:nvSpPr>
        <p:spPr>
          <a:xfrm>
            <a:off x="2855640" y="3351039"/>
            <a:ext cx="7344816" cy="516129"/>
          </a:xfrm>
          <a:prstGeom prst="roundRect">
            <a:avLst/>
          </a:pr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Global and local variables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4404038-C9F8-45D6-8507-B5B8E6DCA146}"/>
              </a:ext>
            </a:extLst>
          </p:cNvPr>
          <p:cNvSpPr/>
          <p:nvPr/>
        </p:nvSpPr>
        <p:spPr>
          <a:xfrm>
            <a:off x="2855640" y="3929143"/>
            <a:ext cx="7344816" cy="516129"/>
          </a:xfrm>
          <a:prstGeom prst="roundRect">
            <a:avLst/>
          </a:pr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Design </a:t>
            </a:r>
            <a:r>
              <a:rPr lang="fr-FR" b="1" dirty="0" err="1"/>
              <a:t>space</a:t>
            </a:r>
            <a:endParaRPr lang="fr-FR" b="1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92FDD48-9E15-4FF9-9B35-C41429EAB8C4}"/>
              </a:ext>
            </a:extLst>
          </p:cNvPr>
          <p:cNvSpPr/>
          <p:nvPr/>
        </p:nvSpPr>
        <p:spPr>
          <a:xfrm>
            <a:off x="2855640" y="4507247"/>
            <a:ext cx="7344816" cy="516129"/>
          </a:xfrm>
          <a:prstGeom prst="roundRect">
            <a:avLst/>
          </a:pr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Merit</a:t>
            </a:r>
            <a:r>
              <a:rPr lang="fr-FR" b="1" dirty="0"/>
              <a:t> </a:t>
            </a:r>
            <a:r>
              <a:rPr lang="fr-FR" b="1" dirty="0" err="1"/>
              <a:t>function</a:t>
            </a:r>
            <a:endParaRPr lang="fr-FR" b="1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67ABC62-0C19-4119-9544-9B6FFEEF96C7}"/>
              </a:ext>
            </a:extLst>
          </p:cNvPr>
          <p:cNvSpPr/>
          <p:nvPr/>
        </p:nvSpPr>
        <p:spPr>
          <a:xfrm>
            <a:off x="2855640" y="5085351"/>
            <a:ext cx="7344816" cy="516129"/>
          </a:xfrm>
          <a:prstGeom prst="roundRect">
            <a:avLst/>
          </a:pr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Constraints</a:t>
            </a:r>
            <a:endParaRPr lang="fr-FR" b="1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704A638-B924-4463-8DF3-E8B1BBCE174E}"/>
              </a:ext>
            </a:extLst>
          </p:cNvPr>
          <p:cNvSpPr/>
          <p:nvPr/>
        </p:nvSpPr>
        <p:spPr>
          <a:xfrm>
            <a:off x="2855640" y="5663455"/>
            <a:ext cx="7344816" cy="516129"/>
          </a:xfrm>
          <a:prstGeom prst="roundRect">
            <a:avLst/>
          </a:pr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Scenario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EB79536-E878-471B-924E-DFAFE6E62198}"/>
              </a:ext>
            </a:extLst>
          </p:cNvPr>
          <p:cNvSpPr/>
          <p:nvPr/>
        </p:nvSpPr>
        <p:spPr>
          <a:xfrm>
            <a:off x="227350" y="1616727"/>
            <a:ext cx="2488176" cy="4562857"/>
          </a:xfrm>
          <a:prstGeom prst="roundRect">
            <a:avLst>
              <a:gd name="adj" fmla="val 9063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Multidisciplinary</a:t>
            </a:r>
            <a:r>
              <a:rPr lang="fr-FR" b="1" dirty="0"/>
              <a:t> </a:t>
            </a:r>
            <a:r>
              <a:rPr lang="fr-FR" b="1" dirty="0" err="1"/>
              <a:t>optimization</a:t>
            </a:r>
            <a:r>
              <a:rPr lang="fr-FR" b="1" dirty="0"/>
              <a:t> (MDO)</a:t>
            </a:r>
          </a:p>
        </p:txBody>
      </p:sp>
    </p:spTree>
    <p:extLst>
      <p:ext uri="{BB962C8B-B14F-4D97-AF65-F5344CB8AC3E}">
        <p14:creationId xmlns:p14="http://schemas.microsoft.com/office/powerpoint/2010/main" val="55287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Definition: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“MDO is a</a:t>
            </a:r>
            <a:r>
              <a:rPr lang="en-US" sz="2400" i="1" dirty="0"/>
              <a:t> field of engineering that uses numerical optimization to perform the design of systems involving a number of disciplines or subsystems” </a:t>
            </a:r>
          </a:p>
          <a:p>
            <a:pPr algn="ctr"/>
            <a:endParaRPr lang="en-US" sz="2400" i="1" dirty="0"/>
          </a:p>
          <a:p>
            <a:pPr algn="r"/>
            <a:r>
              <a:rPr lang="en-US" sz="2400" dirty="0"/>
              <a:t>(</a:t>
            </a:r>
            <a:r>
              <a:rPr lang="en-US" sz="2400" i="1" dirty="0"/>
              <a:t>Martins &amp; </a:t>
            </a:r>
            <a:r>
              <a:rPr lang="en-US" sz="2400" i="1" dirty="0" err="1"/>
              <a:t>Lambe</a:t>
            </a:r>
            <a:r>
              <a:rPr lang="en-US" sz="2400" i="1" dirty="0"/>
              <a:t>, 2013</a:t>
            </a:r>
            <a:r>
              <a:rPr lang="en-US" sz="2400" dirty="0"/>
              <a:t>)</a:t>
            </a:r>
            <a:endParaRPr lang="en-US" sz="2400" i="1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l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concepts: multidisciplinary optimization (MDO)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842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1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DB23D5DE-0B9A-4B09-9192-699DA51A3CB0}" vid="{014FB731-323B-49BF-AD18-4420062F9FA9}"/>
    </a:ext>
  </a:extLst>
</a:theme>
</file>

<file path=ppt/theme/theme2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_Capgemini-Engineering.pptx" id="{71036F69-CEE1-48F2-BE76-C6A2A2F53448}" vid="{EB1ED9C7-31C0-4F8C-9B19-DBDF5408FE8C}"/>
    </a:ext>
  </a:extLst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F268934454D948B67DD2CBEE5262E2" ma:contentTypeVersion="1" ma:contentTypeDescription="Crée un document." ma:contentTypeScope="" ma:versionID="8224d224c5495f34d182a9c318ef928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964448327911e6d8db575cb01999c2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Date de début de planification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Date de fin de planification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1E66E3A-548C-4E33-996A-02AD73AF0C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01B13-B09D-49C9-854F-541D02A635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ADD43F-92D3-47DE-90DB-D576C9390B5E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1032</TotalTime>
  <Words>2471</Words>
  <Application>Microsoft Office PowerPoint</Application>
  <PresentationFormat>Grand écran</PresentationFormat>
  <Paragraphs>484</Paragraphs>
  <Slides>47</Slides>
  <Notes>1</Notes>
  <HiddenSlides>1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6" baseType="lpstr">
      <vt:lpstr>-apple-system</vt:lpstr>
      <vt:lpstr>Arial</vt:lpstr>
      <vt:lpstr>Cambria Math</vt:lpstr>
      <vt:lpstr>NimbusRomNo9L-Regu</vt:lpstr>
      <vt:lpstr>Verdana</vt:lpstr>
      <vt:lpstr>Wingdings</vt:lpstr>
      <vt:lpstr>Thème1</vt:lpstr>
      <vt:lpstr>Cover options</vt:lpstr>
      <vt:lpstr>think-cell Slide</vt:lpstr>
      <vt:lpstr>Présentation PowerPoint</vt:lpstr>
      <vt:lpstr>Session program</vt:lpstr>
      <vt:lpstr> Agenda</vt:lpstr>
      <vt:lpstr>Présentation PowerPoint</vt:lpstr>
      <vt:lpstr> 01. GEMSEO: Definition </vt:lpstr>
      <vt:lpstr> 01. GEMSEO: Key Concepts &amp; Features</vt:lpstr>
      <vt:lpstr>Présentation PowerPoint</vt:lpstr>
      <vt:lpstr>GEMSEO: key concepts</vt:lpstr>
      <vt:lpstr>Key concepts: multidisciplinary optimization (MDO)</vt:lpstr>
      <vt:lpstr>Key concepts: multidisciplinary optimization (MDO)</vt:lpstr>
      <vt:lpstr>Key concepts: discipline</vt:lpstr>
      <vt:lpstr>Key concepts: coupling variables</vt:lpstr>
      <vt:lpstr>Key concepts: coupling variables</vt:lpstr>
      <vt:lpstr>Key concepts: discipline wrapper</vt:lpstr>
      <vt:lpstr>Présentation PowerPoint</vt:lpstr>
      <vt:lpstr>Key concepts: global and local variables</vt:lpstr>
      <vt:lpstr>Key concepts: design space</vt:lpstr>
      <vt:lpstr>Key concepts: design space</vt:lpstr>
      <vt:lpstr>Key concepts: design space</vt:lpstr>
      <vt:lpstr>Key concepts: merit function</vt:lpstr>
      <vt:lpstr>Key concepts: constraint</vt:lpstr>
      <vt:lpstr>Key concepts: scenario</vt:lpstr>
      <vt:lpstr>Présentation PowerPoint</vt:lpstr>
      <vt:lpstr>GEMSEO basic grammar: disciplines</vt:lpstr>
      <vt:lpstr>GEMSEO basic grammar: disciplines</vt:lpstr>
      <vt:lpstr>GEMSEO basic grammar: scenario</vt:lpstr>
      <vt:lpstr>GEMSEO basic grammar: scenario</vt:lpstr>
      <vt:lpstr>GEMSEO basic grammar: scenario</vt:lpstr>
      <vt:lpstr>GEMSEO basic grammar: scenario</vt:lpstr>
      <vt:lpstr>Présentation PowerPoint</vt:lpstr>
      <vt:lpstr>Présentation PowerPoint</vt:lpstr>
      <vt:lpstr>Présentation PowerPoint</vt:lpstr>
      <vt:lpstr>Optimal Resources Allocation: Formulation</vt:lpstr>
      <vt:lpstr>Optimal Resources Allocation: Formulation</vt:lpstr>
      <vt:lpstr>Optimal Resources Allocation: Formulation</vt:lpstr>
      <vt:lpstr>Optimal Resources Allocation: Disciplines (TDP)</vt:lpstr>
      <vt:lpstr>Optimal Resources Allocation: Disciplines (TDP)</vt:lpstr>
      <vt:lpstr>Optimal Resources Allocation: Disciplines (TDP)</vt:lpstr>
      <vt:lpstr>Optimal Resources Allocation: Disciplines (TPC)</vt:lpstr>
      <vt:lpstr>Optimal Resources Allocation: Disciplines (TPC)</vt:lpstr>
      <vt:lpstr>Optimal Resources Allocation: Disciplines</vt:lpstr>
      <vt:lpstr>Optimal Resources Allocation: code structure</vt:lpstr>
      <vt:lpstr>Optimal Resources Allocation: code structure</vt:lpstr>
      <vt:lpstr>Optimal Resources Allocation: code structure</vt:lpstr>
      <vt:lpstr>Optimal Resources Allocation: code structure</vt:lpstr>
      <vt:lpstr>Optimal Resources Allocation: code structure</vt:lpstr>
      <vt:lpstr>Optimal Resources Allocation: code structure</vt:lpstr>
    </vt:vector>
  </TitlesOfParts>
  <Company>Airbus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ppt template</dc:subject>
  <dc:creator>HERRY, Benjamin (ALTRAN TECHNOLOGIES)</dc:creator>
  <cp:lastModifiedBy>SARTORI Luca</cp:lastModifiedBy>
  <cp:revision>229</cp:revision>
  <dcterms:created xsi:type="dcterms:W3CDTF">2021-04-16T07:43:22Z</dcterms:created>
  <dcterms:modified xsi:type="dcterms:W3CDTF">2022-01-07T14:05:53Z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0x01010045F268934454D948B67DD2CBEE5262E2</vt:lpwstr>
  </property>
</Properties>
</file>