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7" r:id="rId3"/>
    <p:sldId id="266" r:id="rId4"/>
    <p:sldId id="265"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4" autoAdjust="0"/>
    <p:restoredTop sz="94660"/>
  </p:normalViewPr>
  <p:slideViewPr>
    <p:cSldViewPr snapToGrid="0">
      <p:cViewPr varScale="1">
        <p:scale>
          <a:sx n="108" d="100"/>
          <a:sy n="108" d="100"/>
        </p:scale>
        <p:origin x="216" y="1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CE3BA678-1F35-40FA-BCD7-0322D1F51F60}" type="datetimeFigureOut">
              <a:rPr lang="fr-FR" smtClean="0"/>
              <a:t>07/10/2015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942945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E3BA678-1F35-40FA-BCD7-0322D1F51F60}" type="datetimeFigureOut">
              <a:rPr lang="fr-FR" smtClean="0"/>
              <a:t>07/10/2015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73340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E3BA678-1F35-40FA-BCD7-0322D1F51F60}" type="datetimeFigureOut">
              <a:rPr lang="fr-FR" smtClean="0"/>
              <a:t>07/10/2015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216177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E3BA678-1F35-40FA-BCD7-0322D1F51F60}" type="datetimeFigureOut">
              <a:rPr lang="fr-FR" smtClean="0"/>
              <a:t>07/10/2015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398091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CE3BA678-1F35-40FA-BCD7-0322D1F51F60}" type="datetimeFigureOut">
              <a:rPr lang="fr-FR" smtClean="0"/>
              <a:t>07/10/2015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237130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E3BA678-1F35-40FA-BCD7-0322D1F51F60}" type="datetimeFigureOut">
              <a:rPr lang="fr-FR" smtClean="0"/>
              <a:t>07/10/2015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149655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E3BA678-1F35-40FA-BCD7-0322D1F51F60}" type="datetimeFigureOut">
              <a:rPr lang="fr-FR" smtClean="0"/>
              <a:t>07/10/2015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310170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E3BA678-1F35-40FA-BCD7-0322D1F51F60}" type="datetimeFigureOut">
              <a:rPr lang="fr-FR" smtClean="0"/>
              <a:t>07/10/2015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2778008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3BA678-1F35-40FA-BCD7-0322D1F51F60}" type="datetimeFigureOut">
              <a:rPr lang="fr-FR" smtClean="0"/>
              <a:t>07/10/2015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29999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E3BA678-1F35-40FA-BCD7-0322D1F51F60}" type="datetimeFigureOut">
              <a:rPr lang="fr-FR" smtClean="0"/>
              <a:t>07/10/2015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318848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E3BA678-1F35-40FA-BCD7-0322D1F51F60}" type="datetimeFigureOut">
              <a:rPr lang="fr-FR" smtClean="0"/>
              <a:t>07/10/2015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217659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BA678-1F35-40FA-BCD7-0322D1F51F60}" type="datetimeFigureOut">
              <a:rPr lang="fr-FR" smtClean="0"/>
              <a:t>07/10/2015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624AA-073D-4BAD-9743-A19314D6E83D}" type="slidenum">
              <a:rPr lang="fr-FR" smtClean="0"/>
              <a:t>‹N°›</a:t>
            </a:fld>
            <a:endParaRPr lang="fr-FR"/>
          </a:p>
        </p:txBody>
      </p:sp>
    </p:spTree>
    <p:extLst>
      <p:ext uri="{BB962C8B-B14F-4D97-AF65-F5344CB8AC3E}">
        <p14:creationId xmlns:p14="http://schemas.microsoft.com/office/powerpoint/2010/main" val="1193254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10" name="Rectangle 9"/>
          <p:cNvSpPr/>
          <p:nvPr/>
        </p:nvSpPr>
        <p:spPr>
          <a:xfrm>
            <a:off x="3107185" y="542085"/>
            <a:ext cx="2556769" cy="781244"/>
          </a:xfrm>
          <a:prstGeom prst="wedgeRectCallout">
            <a:avLst>
              <a:gd name="adj1" fmla="val -12677"/>
              <a:gd name="adj2" fmla="val -77629"/>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de la dernière  sauvegarde du jardin. Le jardin de chacun est identifié par son pseudonyme fourni lors de l’enregistrement.  </a:t>
            </a:r>
            <a:endParaRPr lang="fr-FR" sz="1200" dirty="0"/>
          </a:p>
        </p:txBody>
      </p:sp>
    </p:spTree>
    <p:extLst>
      <p:ext uri="{BB962C8B-B14F-4D97-AF65-F5344CB8AC3E}">
        <p14:creationId xmlns:p14="http://schemas.microsoft.com/office/powerpoint/2010/main" val="4102766533"/>
      </p:ext>
    </p:extLst>
  </p:cSld>
  <p:clrMapOvr>
    <a:masterClrMapping/>
  </p:clrMapOvr>
  <mc:AlternateContent xmlns:mc="http://schemas.openxmlformats.org/markup-compatibility/2006">
    <mc:Choice xmlns:p14="http://schemas.microsoft.com/office/powerpoint/2010/main" Requires="p14">
      <p:transition spd="slow" p14:dur="2000" advTm="9327"/>
    </mc:Choice>
    <mc:Fallback>
      <p:transition spd="slow" advTm="9327"/>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8" name="Rectangle 7"/>
          <p:cNvSpPr/>
          <p:nvPr/>
        </p:nvSpPr>
        <p:spPr>
          <a:xfrm>
            <a:off x="6473676" y="959894"/>
            <a:ext cx="1731145" cy="585926"/>
          </a:xfrm>
          <a:prstGeom prst="wedgeRectCallout">
            <a:avLst>
              <a:gd name="adj1" fmla="val -67581"/>
              <a:gd name="adj2" fmla="val -166201"/>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d’un fichier sauvegardé localement.</a:t>
            </a:r>
            <a:endParaRPr lang="fr-FR" sz="1200" dirty="0"/>
          </a:p>
        </p:txBody>
      </p:sp>
      <p:sp>
        <p:nvSpPr>
          <p:cNvPr id="10" name="Rectangle 9"/>
          <p:cNvSpPr/>
          <p:nvPr/>
        </p:nvSpPr>
        <p:spPr>
          <a:xfrm>
            <a:off x="3107185" y="542085"/>
            <a:ext cx="2556769" cy="781244"/>
          </a:xfrm>
          <a:prstGeom prst="wedgeRectCallout">
            <a:avLst>
              <a:gd name="adj1" fmla="val -12677"/>
              <a:gd name="adj2" fmla="val -77629"/>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de la dernière  sauvegarde du jardin. Le jardin de chacun est identifié par son pseudonyme fourni lors de l’enregistrement.  </a:t>
            </a:r>
            <a:endParaRPr lang="fr-FR" sz="1200" dirty="0"/>
          </a:p>
        </p:txBody>
      </p:sp>
    </p:spTree>
    <p:extLst>
      <p:ext uri="{BB962C8B-B14F-4D97-AF65-F5344CB8AC3E}">
        <p14:creationId xmlns:p14="http://schemas.microsoft.com/office/powerpoint/2010/main" val="3283655754"/>
      </p:ext>
    </p:extLst>
  </p:cSld>
  <p:clrMapOvr>
    <a:masterClrMapping/>
  </p:clrMapOvr>
  <mc:AlternateContent xmlns:mc="http://schemas.openxmlformats.org/markup-compatibility/2006">
    <mc:Choice xmlns:p14="http://schemas.microsoft.com/office/powerpoint/2010/main" Requires="p14">
      <p:transition spd="slow" p14:dur="2000" advTm="8266"/>
    </mc:Choice>
    <mc:Fallback>
      <p:transition spd="slow" advTm="826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6" name="Rectangle 5"/>
          <p:cNvSpPr/>
          <p:nvPr/>
        </p:nvSpPr>
        <p:spPr>
          <a:xfrm>
            <a:off x="8451542" y="1520300"/>
            <a:ext cx="3000651" cy="1143001"/>
          </a:xfrm>
          <a:prstGeom prst="wedgeRectCallout">
            <a:avLst>
              <a:gd name="adj1" fmla="val 14663"/>
              <a:gd name="adj2" fmla="val -9889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Affichage de l’année en cours. </a:t>
            </a:r>
            <a:endParaRPr lang="fr-FR" sz="1200" dirty="0" smtClean="0"/>
          </a:p>
          <a:p>
            <a:pPr algn="ctr"/>
            <a:r>
              <a:rPr lang="fr-FR" sz="1200" dirty="0" smtClean="0"/>
              <a:t>Si </a:t>
            </a:r>
            <a:r>
              <a:rPr lang="fr-FR" sz="1200" dirty="0"/>
              <a:t>d’autres années ont été enregistrées il est possible  d’y accéder en </a:t>
            </a:r>
            <a:r>
              <a:rPr lang="fr-FR" sz="1200" dirty="0" smtClean="0"/>
              <a:t>les </a:t>
            </a:r>
            <a:r>
              <a:rPr lang="fr-FR" sz="1200" dirty="0"/>
              <a:t>sélectionnant et en cliquant sur « Changer </a:t>
            </a:r>
            <a:r>
              <a:rPr lang="fr-FR" sz="1200" dirty="0" smtClean="0"/>
              <a:t>d’année</a:t>
            </a:r>
            <a:r>
              <a:rPr lang="fr-FR" sz="1200" dirty="0" smtClean="0"/>
              <a:t>». </a:t>
            </a:r>
          </a:p>
          <a:p>
            <a:pPr algn="ctr"/>
            <a:r>
              <a:rPr lang="fr-FR" sz="1200" dirty="0" smtClean="0"/>
              <a:t> </a:t>
            </a:r>
            <a:r>
              <a:rPr lang="fr-FR" sz="1200" dirty="0"/>
              <a:t>A</a:t>
            </a:r>
            <a:r>
              <a:rPr lang="fr-FR" sz="1200" dirty="0" smtClean="0"/>
              <a:t>ttendre </a:t>
            </a:r>
            <a:r>
              <a:rPr lang="fr-FR" sz="1200" dirty="0" smtClean="0"/>
              <a:t>le </a:t>
            </a:r>
            <a:r>
              <a:rPr lang="fr-FR" sz="1200" dirty="0" smtClean="0"/>
              <a:t>chargement complet, qui peut prendre un certain temps.</a:t>
            </a:r>
            <a:endParaRPr lang="fr-FR" sz="1200" dirty="0"/>
          </a:p>
        </p:txBody>
      </p:sp>
      <p:sp>
        <p:nvSpPr>
          <p:cNvPr id="8" name="Rectangle 7"/>
          <p:cNvSpPr/>
          <p:nvPr/>
        </p:nvSpPr>
        <p:spPr>
          <a:xfrm>
            <a:off x="6473676" y="959894"/>
            <a:ext cx="1731145" cy="585926"/>
          </a:xfrm>
          <a:prstGeom prst="wedgeRectCallout">
            <a:avLst>
              <a:gd name="adj1" fmla="val -67581"/>
              <a:gd name="adj2" fmla="val -166201"/>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d’un fichier sauvegardé localement.</a:t>
            </a:r>
            <a:endParaRPr lang="fr-FR" sz="1200" dirty="0"/>
          </a:p>
        </p:txBody>
      </p:sp>
      <p:sp>
        <p:nvSpPr>
          <p:cNvPr id="10" name="Rectangle 9"/>
          <p:cNvSpPr/>
          <p:nvPr/>
        </p:nvSpPr>
        <p:spPr>
          <a:xfrm>
            <a:off x="3107185" y="542085"/>
            <a:ext cx="2556769" cy="781244"/>
          </a:xfrm>
          <a:prstGeom prst="wedgeRectCallout">
            <a:avLst>
              <a:gd name="adj1" fmla="val -12677"/>
              <a:gd name="adj2" fmla="val -77629"/>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de la dernière  sauvegarde du jardin. Le jardin de chacun est identifié par son pseudonyme fourni lors de l’enregistrement.  </a:t>
            </a:r>
            <a:endParaRPr lang="fr-FR" sz="1200" dirty="0"/>
          </a:p>
        </p:txBody>
      </p:sp>
    </p:spTree>
    <p:extLst>
      <p:ext uri="{BB962C8B-B14F-4D97-AF65-F5344CB8AC3E}">
        <p14:creationId xmlns:p14="http://schemas.microsoft.com/office/powerpoint/2010/main" val="2567067662"/>
      </p:ext>
    </p:extLst>
  </p:cSld>
  <p:clrMapOvr>
    <a:masterClrMapping/>
  </p:clrMapOvr>
  <mc:AlternateContent xmlns:mc="http://schemas.openxmlformats.org/markup-compatibility/2006">
    <mc:Choice xmlns:p14="http://schemas.microsoft.com/office/powerpoint/2010/main" Requires="p14">
      <p:transition spd="slow" p14:dur="2000" advTm="14829"/>
    </mc:Choice>
    <mc:Fallback>
      <p:transition spd="slow" advTm="1482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5" name="Rectangle 4"/>
          <p:cNvSpPr/>
          <p:nvPr/>
        </p:nvSpPr>
        <p:spPr>
          <a:xfrm>
            <a:off x="7339249" y="578154"/>
            <a:ext cx="2301901" cy="300736"/>
          </a:xfrm>
          <a:prstGeom prst="wedgeRectCallout">
            <a:avLst>
              <a:gd name="adj1" fmla="val -51287"/>
              <a:gd name="adj2" fmla="val -112454"/>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Sauvegarde locale dans un fichier.</a:t>
            </a:r>
            <a:endParaRPr lang="fr-FR" sz="1200" dirty="0"/>
          </a:p>
        </p:txBody>
      </p:sp>
      <p:sp>
        <p:nvSpPr>
          <p:cNvPr id="6" name="Rectangle 5"/>
          <p:cNvSpPr/>
          <p:nvPr/>
        </p:nvSpPr>
        <p:spPr>
          <a:xfrm>
            <a:off x="8451542" y="1520300"/>
            <a:ext cx="3000651" cy="1143001"/>
          </a:xfrm>
          <a:prstGeom prst="wedgeRectCallout">
            <a:avLst>
              <a:gd name="adj1" fmla="val 14663"/>
              <a:gd name="adj2" fmla="val -9889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Affichage de l’année en cours. </a:t>
            </a:r>
            <a:endParaRPr lang="fr-FR" sz="1200" dirty="0" smtClean="0"/>
          </a:p>
          <a:p>
            <a:pPr algn="ctr"/>
            <a:r>
              <a:rPr lang="fr-FR" sz="1200" dirty="0" smtClean="0"/>
              <a:t>Si </a:t>
            </a:r>
            <a:r>
              <a:rPr lang="fr-FR" sz="1200" dirty="0"/>
              <a:t>d’autres années ont été enregistrées il est possible  d’y accéder en </a:t>
            </a:r>
            <a:r>
              <a:rPr lang="fr-FR" sz="1200" dirty="0" smtClean="0"/>
              <a:t>les </a:t>
            </a:r>
            <a:r>
              <a:rPr lang="fr-FR" sz="1200" dirty="0"/>
              <a:t>sélectionnant et en cliquant sur « Changer </a:t>
            </a:r>
            <a:r>
              <a:rPr lang="fr-FR" sz="1200" dirty="0" smtClean="0"/>
              <a:t>d’année</a:t>
            </a:r>
            <a:r>
              <a:rPr lang="fr-FR" sz="1200" dirty="0" smtClean="0"/>
              <a:t>». </a:t>
            </a:r>
          </a:p>
          <a:p>
            <a:pPr algn="ctr"/>
            <a:r>
              <a:rPr lang="fr-FR" sz="1200" dirty="0" smtClean="0"/>
              <a:t> </a:t>
            </a:r>
            <a:r>
              <a:rPr lang="fr-FR" sz="1200" dirty="0"/>
              <a:t>A</a:t>
            </a:r>
            <a:r>
              <a:rPr lang="fr-FR" sz="1200" dirty="0" smtClean="0"/>
              <a:t>ttendre </a:t>
            </a:r>
            <a:r>
              <a:rPr lang="fr-FR" sz="1200" dirty="0" smtClean="0"/>
              <a:t>le </a:t>
            </a:r>
            <a:r>
              <a:rPr lang="fr-FR" sz="1200" dirty="0" smtClean="0"/>
              <a:t>chargement complet, qui peut prendre un certain temps.</a:t>
            </a:r>
            <a:endParaRPr lang="fr-FR" sz="1200" dirty="0"/>
          </a:p>
        </p:txBody>
      </p:sp>
      <p:sp>
        <p:nvSpPr>
          <p:cNvPr id="8" name="Rectangle 7"/>
          <p:cNvSpPr/>
          <p:nvPr/>
        </p:nvSpPr>
        <p:spPr>
          <a:xfrm>
            <a:off x="6473676" y="959894"/>
            <a:ext cx="1731145" cy="585926"/>
          </a:xfrm>
          <a:prstGeom prst="wedgeRectCallout">
            <a:avLst>
              <a:gd name="adj1" fmla="val -67581"/>
              <a:gd name="adj2" fmla="val -166201"/>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d’un fichier sauvegardé localement.</a:t>
            </a:r>
            <a:endParaRPr lang="fr-FR" sz="1200" dirty="0"/>
          </a:p>
        </p:txBody>
      </p:sp>
      <p:sp>
        <p:nvSpPr>
          <p:cNvPr id="10" name="Rectangle 9"/>
          <p:cNvSpPr/>
          <p:nvPr/>
        </p:nvSpPr>
        <p:spPr>
          <a:xfrm>
            <a:off x="3107185" y="542085"/>
            <a:ext cx="2556769" cy="781244"/>
          </a:xfrm>
          <a:prstGeom prst="wedgeRectCallout">
            <a:avLst>
              <a:gd name="adj1" fmla="val -12677"/>
              <a:gd name="adj2" fmla="val -77629"/>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de la dernière  sauvegarde du jardin. Le jardin de chacun est identifié par son pseudonyme fourni lors de l’enregistrement.  </a:t>
            </a:r>
            <a:endParaRPr lang="fr-FR" sz="1200" dirty="0"/>
          </a:p>
        </p:txBody>
      </p:sp>
    </p:spTree>
    <p:extLst>
      <p:ext uri="{BB962C8B-B14F-4D97-AF65-F5344CB8AC3E}">
        <p14:creationId xmlns:p14="http://schemas.microsoft.com/office/powerpoint/2010/main" val="1324994716"/>
      </p:ext>
    </p:extLst>
  </p:cSld>
  <p:clrMapOvr>
    <a:masterClrMapping/>
  </p:clrMapOvr>
  <mc:AlternateContent xmlns:mc="http://schemas.openxmlformats.org/markup-compatibility/2006">
    <mc:Choice xmlns:p14="http://schemas.microsoft.com/office/powerpoint/2010/main" Requires="p14">
      <p:transition spd="slow" p14:dur="2000" advTm="6130"/>
    </mc:Choice>
    <mc:Fallback>
      <p:transition spd="slow" advTm="613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5" name="Rectangle 4"/>
          <p:cNvSpPr/>
          <p:nvPr/>
        </p:nvSpPr>
        <p:spPr>
          <a:xfrm>
            <a:off x="7339249" y="578154"/>
            <a:ext cx="2301901" cy="300736"/>
          </a:xfrm>
          <a:prstGeom prst="wedgeRectCallout">
            <a:avLst>
              <a:gd name="adj1" fmla="val -51287"/>
              <a:gd name="adj2" fmla="val -112454"/>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Sauvegarde locale dans un fichier.</a:t>
            </a:r>
            <a:endParaRPr lang="fr-FR" sz="1200" dirty="0"/>
          </a:p>
        </p:txBody>
      </p:sp>
      <p:sp>
        <p:nvSpPr>
          <p:cNvPr id="6" name="Rectangle 5"/>
          <p:cNvSpPr/>
          <p:nvPr/>
        </p:nvSpPr>
        <p:spPr>
          <a:xfrm>
            <a:off x="8451542" y="1520300"/>
            <a:ext cx="3000651" cy="1143001"/>
          </a:xfrm>
          <a:prstGeom prst="wedgeRectCallout">
            <a:avLst>
              <a:gd name="adj1" fmla="val 14663"/>
              <a:gd name="adj2" fmla="val -9889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Affichage de l’année en cours. </a:t>
            </a:r>
            <a:endParaRPr lang="fr-FR" sz="1200" dirty="0" smtClean="0"/>
          </a:p>
          <a:p>
            <a:pPr algn="ctr"/>
            <a:r>
              <a:rPr lang="fr-FR" sz="1200" dirty="0" smtClean="0"/>
              <a:t>Si </a:t>
            </a:r>
            <a:r>
              <a:rPr lang="fr-FR" sz="1200" dirty="0"/>
              <a:t>d’autres années ont été enregistrées il est possible  d’y accéder en </a:t>
            </a:r>
            <a:r>
              <a:rPr lang="fr-FR" sz="1200" dirty="0" smtClean="0"/>
              <a:t>les </a:t>
            </a:r>
            <a:r>
              <a:rPr lang="fr-FR" sz="1200" dirty="0"/>
              <a:t>sélectionnant et en cliquant sur « Changer </a:t>
            </a:r>
            <a:r>
              <a:rPr lang="fr-FR" sz="1200" dirty="0" smtClean="0"/>
              <a:t>d’année</a:t>
            </a:r>
            <a:r>
              <a:rPr lang="fr-FR" sz="1200" dirty="0" smtClean="0"/>
              <a:t>». </a:t>
            </a:r>
          </a:p>
          <a:p>
            <a:pPr algn="ctr"/>
            <a:r>
              <a:rPr lang="fr-FR" sz="1200" dirty="0" smtClean="0"/>
              <a:t> </a:t>
            </a:r>
            <a:r>
              <a:rPr lang="fr-FR" sz="1200" dirty="0"/>
              <a:t>A</a:t>
            </a:r>
            <a:r>
              <a:rPr lang="fr-FR" sz="1200" dirty="0" smtClean="0"/>
              <a:t>ttendre </a:t>
            </a:r>
            <a:r>
              <a:rPr lang="fr-FR" sz="1200" dirty="0" smtClean="0"/>
              <a:t>le </a:t>
            </a:r>
            <a:r>
              <a:rPr lang="fr-FR" sz="1200" dirty="0" smtClean="0"/>
              <a:t>chargement complet, qui peut prendre un certain temps.</a:t>
            </a:r>
            <a:endParaRPr lang="fr-FR" sz="1200" dirty="0"/>
          </a:p>
        </p:txBody>
      </p:sp>
      <p:sp>
        <p:nvSpPr>
          <p:cNvPr id="7" name="Rectangle 6"/>
          <p:cNvSpPr/>
          <p:nvPr/>
        </p:nvSpPr>
        <p:spPr>
          <a:xfrm>
            <a:off x="7847861" y="0"/>
            <a:ext cx="3000651" cy="497150"/>
          </a:xfrm>
          <a:prstGeom prst="wedgeRectCallout">
            <a:avLst>
              <a:gd name="adj1" fmla="val 80910"/>
              <a:gd name="adj2" fmla="val -1577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Accès à la liste </a:t>
            </a:r>
            <a:r>
              <a:rPr lang="fr-FR" sz="1200" dirty="0"/>
              <a:t>des parcelles, longueur </a:t>
            </a:r>
            <a:r>
              <a:rPr lang="fr-FR" sz="1200" dirty="0" smtClean="0"/>
              <a:t>des rangs </a:t>
            </a:r>
            <a:r>
              <a:rPr lang="fr-FR" sz="1200" dirty="0"/>
              <a:t>de chaque légume et liste des arbres.</a:t>
            </a:r>
          </a:p>
        </p:txBody>
      </p:sp>
      <p:sp>
        <p:nvSpPr>
          <p:cNvPr id="8" name="Rectangle 7"/>
          <p:cNvSpPr/>
          <p:nvPr/>
        </p:nvSpPr>
        <p:spPr>
          <a:xfrm>
            <a:off x="6473676" y="959894"/>
            <a:ext cx="1731145" cy="585926"/>
          </a:xfrm>
          <a:prstGeom prst="wedgeRectCallout">
            <a:avLst>
              <a:gd name="adj1" fmla="val -67581"/>
              <a:gd name="adj2" fmla="val -166201"/>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d’un fichier sauvegardé localement.</a:t>
            </a:r>
            <a:endParaRPr lang="fr-FR" sz="1200" dirty="0"/>
          </a:p>
        </p:txBody>
      </p:sp>
      <p:sp>
        <p:nvSpPr>
          <p:cNvPr id="10" name="Rectangle 9"/>
          <p:cNvSpPr/>
          <p:nvPr/>
        </p:nvSpPr>
        <p:spPr>
          <a:xfrm>
            <a:off x="3107185" y="542085"/>
            <a:ext cx="2556769" cy="781244"/>
          </a:xfrm>
          <a:prstGeom prst="wedgeRectCallout">
            <a:avLst>
              <a:gd name="adj1" fmla="val -12677"/>
              <a:gd name="adj2" fmla="val -77629"/>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de la dernière  sauvegarde du jardin. Le jardin de chacun est identifié par son pseudonyme fourni lors de l’enregistrement.  </a:t>
            </a:r>
            <a:endParaRPr lang="fr-FR" sz="1200" dirty="0"/>
          </a:p>
        </p:txBody>
      </p:sp>
    </p:spTree>
    <p:extLst>
      <p:ext uri="{BB962C8B-B14F-4D97-AF65-F5344CB8AC3E}">
        <p14:creationId xmlns:p14="http://schemas.microsoft.com/office/powerpoint/2010/main" val="3524210934"/>
      </p:ext>
    </p:extLst>
  </p:cSld>
  <p:clrMapOvr>
    <a:masterClrMapping/>
  </p:clrMapOvr>
  <mc:AlternateContent xmlns:mc="http://schemas.openxmlformats.org/markup-compatibility/2006">
    <mc:Choice xmlns:p14="http://schemas.microsoft.com/office/powerpoint/2010/main" Requires="p14">
      <p:transition spd="slow" p14:dur="2000" advTm="13044"/>
    </mc:Choice>
    <mc:Fallback>
      <p:transition spd="slow" advTm="13044"/>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5" name="Rectangle 4"/>
          <p:cNvSpPr/>
          <p:nvPr/>
        </p:nvSpPr>
        <p:spPr>
          <a:xfrm>
            <a:off x="7339249" y="578154"/>
            <a:ext cx="2301901" cy="300736"/>
          </a:xfrm>
          <a:prstGeom prst="wedgeRectCallout">
            <a:avLst>
              <a:gd name="adj1" fmla="val -51287"/>
              <a:gd name="adj2" fmla="val -112454"/>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Sauvegarde locale dans un fichier.</a:t>
            </a:r>
            <a:endParaRPr lang="fr-FR" sz="1200" dirty="0"/>
          </a:p>
        </p:txBody>
      </p:sp>
      <p:sp>
        <p:nvSpPr>
          <p:cNvPr id="6" name="Rectangle 5"/>
          <p:cNvSpPr/>
          <p:nvPr/>
        </p:nvSpPr>
        <p:spPr>
          <a:xfrm>
            <a:off x="8451542" y="1520300"/>
            <a:ext cx="3000651" cy="1143001"/>
          </a:xfrm>
          <a:prstGeom prst="wedgeRectCallout">
            <a:avLst>
              <a:gd name="adj1" fmla="val 14663"/>
              <a:gd name="adj2" fmla="val -9889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Affichage de l’année en cours. </a:t>
            </a:r>
            <a:endParaRPr lang="fr-FR" sz="1200" dirty="0" smtClean="0"/>
          </a:p>
          <a:p>
            <a:pPr algn="ctr"/>
            <a:r>
              <a:rPr lang="fr-FR" sz="1200" dirty="0" smtClean="0"/>
              <a:t>Si </a:t>
            </a:r>
            <a:r>
              <a:rPr lang="fr-FR" sz="1200" dirty="0"/>
              <a:t>d’autres années ont été enregistrées il est possible  d’y accéder en </a:t>
            </a:r>
            <a:r>
              <a:rPr lang="fr-FR" sz="1200" dirty="0" smtClean="0"/>
              <a:t>les </a:t>
            </a:r>
            <a:r>
              <a:rPr lang="fr-FR" sz="1200" dirty="0"/>
              <a:t>sélectionnant et en cliquant sur « Changer </a:t>
            </a:r>
            <a:r>
              <a:rPr lang="fr-FR" sz="1200" dirty="0" smtClean="0"/>
              <a:t>d’année</a:t>
            </a:r>
            <a:r>
              <a:rPr lang="fr-FR" sz="1200" dirty="0" smtClean="0"/>
              <a:t>». </a:t>
            </a:r>
          </a:p>
          <a:p>
            <a:pPr algn="ctr"/>
            <a:r>
              <a:rPr lang="fr-FR" sz="1200" dirty="0" smtClean="0"/>
              <a:t> </a:t>
            </a:r>
            <a:r>
              <a:rPr lang="fr-FR" sz="1200" dirty="0"/>
              <a:t>A</a:t>
            </a:r>
            <a:r>
              <a:rPr lang="fr-FR" sz="1200" dirty="0" smtClean="0"/>
              <a:t>ttendre </a:t>
            </a:r>
            <a:r>
              <a:rPr lang="fr-FR" sz="1200" dirty="0" smtClean="0"/>
              <a:t>le </a:t>
            </a:r>
            <a:r>
              <a:rPr lang="fr-FR" sz="1200" dirty="0" smtClean="0"/>
              <a:t>chargement complet, qui peut prendre un certain temps.</a:t>
            </a:r>
            <a:endParaRPr lang="fr-FR" sz="1200" dirty="0"/>
          </a:p>
        </p:txBody>
      </p:sp>
      <p:sp>
        <p:nvSpPr>
          <p:cNvPr id="7" name="Rectangle 6"/>
          <p:cNvSpPr/>
          <p:nvPr/>
        </p:nvSpPr>
        <p:spPr>
          <a:xfrm>
            <a:off x="7847861" y="0"/>
            <a:ext cx="3000651" cy="497150"/>
          </a:xfrm>
          <a:prstGeom prst="wedgeRectCallout">
            <a:avLst>
              <a:gd name="adj1" fmla="val 80910"/>
              <a:gd name="adj2" fmla="val -1577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Accès à la liste </a:t>
            </a:r>
            <a:r>
              <a:rPr lang="fr-FR" sz="1200" dirty="0"/>
              <a:t>des parcelles, longueur </a:t>
            </a:r>
            <a:r>
              <a:rPr lang="fr-FR" sz="1200" dirty="0" smtClean="0"/>
              <a:t>des rangs </a:t>
            </a:r>
            <a:r>
              <a:rPr lang="fr-FR" sz="1200" dirty="0"/>
              <a:t>de chaque légume et liste des arbres.</a:t>
            </a:r>
          </a:p>
        </p:txBody>
      </p:sp>
      <p:sp>
        <p:nvSpPr>
          <p:cNvPr id="8" name="Rectangle 7"/>
          <p:cNvSpPr/>
          <p:nvPr/>
        </p:nvSpPr>
        <p:spPr>
          <a:xfrm>
            <a:off x="6473676" y="959894"/>
            <a:ext cx="1731145" cy="585926"/>
          </a:xfrm>
          <a:prstGeom prst="wedgeRectCallout">
            <a:avLst>
              <a:gd name="adj1" fmla="val -67581"/>
              <a:gd name="adj2" fmla="val -166201"/>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d’un fichier sauvegardé localement.</a:t>
            </a:r>
            <a:endParaRPr lang="fr-FR" sz="1200" dirty="0"/>
          </a:p>
        </p:txBody>
      </p:sp>
      <p:sp>
        <p:nvSpPr>
          <p:cNvPr id="9" name="Rectangle 8"/>
          <p:cNvSpPr/>
          <p:nvPr/>
        </p:nvSpPr>
        <p:spPr>
          <a:xfrm>
            <a:off x="1180731" y="432780"/>
            <a:ext cx="1643851" cy="630314"/>
          </a:xfrm>
          <a:prstGeom prst="wedgeRectCallout">
            <a:avLst>
              <a:gd name="adj1" fmla="val -55911"/>
              <a:gd name="adj2" fmla="val 20438"/>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Initialisation du ou des</a:t>
            </a:r>
          </a:p>
          <a:p>
            <a:pPr algn="ctr"/>
            <a:r>
              <a:rPr lang="fr-FR" sz="1200" dirty="0" smtClean="0"/>
              <a:t> jardins (3 maxi).</a:t>
            </a:r>
            <a:endParaRPr lang="fr-FR" sz="1200" dirty="0"/>
          </a:p>
        </p:txBody>
      </p:sp>
      <p:sp>
        <p:nvSpPr>
          <p:cNvPr id="10" name="Rectangle 9"/>
          <p:cNvSpPr/>
          <p:nvPr/>
        </p:nvSpPr>
        <p:spPr>
          <a:xfrm>
            <a:off x="3107185" y="542085"/>
            <a:ext cx="2556769" cy="781244"/>
          </a:xfrm>
          <a:prstGeom prst="wedgeRectCallout">
            <a:avLst>
              <a:gd name="adj1" fmla="val -12677"/>
              <a:gd name="adj2" fmla="val -77629"/>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de la dernière  sauvegarde du jardin. Le jardin de chacun est identifié par son pseudonyme fourni lors de l’enregistrement.  </a:t>
            </a:r>
            <a:endParaRPr lang="fr-FR" sz="1200" dirty="0"/>
          </a:p>
        </p:txBody>
      </p:sp>
    </p:spTree>
    <p:extLst>
      <p:ext uri="{BB962C8B-B14F-4D97-AF65-F5344CB8AC3E}">
        <p14:creationId xmlns:p14="http://schemas.microsoft.com/office/powerpoint/2010/main" val="3069084531"/>
      </p:ext>
    </p:extLst>
  </p:cSld>
  <p:clrMapOvr>
    <a:masterClrMapping/>
  </p:clrMapOvr>
  <mc:AlternateContent xmlns:mc="http://schemas.openxmlformats.org/markup-compatibility/2006">
    <mc:Choice xmlns:p14="http://schemas.microsoft.com/office/powerpoint/2010/main" Requires="p14">
      <p:transition spd="slow" p14:dur="2000" advTm="5443"/>
    </mc:Choice>
    <mc:Fallback>
      <p:transition spd="slow" advTm="544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5" name="Rectangle 4"/>
          <p:cNvSpPr/>
          <p:nvPr/>
        </p:nvSpPr>
        <p:spPr>
          <a:xfrm>
            <a:off x="7339249" y="578154"/>
            <a:ext cx="2301901" cy="300736"/>
          </a:xfrm>
          <a:prstGeom prst="wedgeRectCallout">
            <a:avLst>
              <a:gd name="adj1" fmla="val -51287"/>
              <a:gd name="adj2" fmla="val -112454"/>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Sauvegarde locale dans un fichier.</a:t>
            </a:r>
            <a:endParaRPr lang="fr-FR" sz="1200" dirty="0"/>
          </a:p>
        </p:txBody>
      </p:sp>
      <p:sp>
        <p:nvSpPr>
          <p:cNvPr id="6" name="Rectangle 5"/>
          <p:cNvSpPr/>
          <p:nvPr/>
        </p:nvSpPr>
        <p:spPr>
          <a:xfrm>
            <a:off x="8451542" y="1520300"/>
            <a:ext cx="3000651" cy="1143001"/>
          </a:xfrm>
          <a:prstGeom prst="wedgeRectCallout">
            <a:avLst>
              <a:gd name="adj1" fmla="val 14663"/>
              <a:gd name="adj2" fmla="val -9889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Affichage de l’année en cours. </a:t>
            </a:r>
            <a:endParaRPr lang="fr-FR" sz="1200" dirty="0" smtClean="0"/>
          </a:p>
          <a:p>
            <a:pPr algn="ctr"/>
            <a:r>
              <a:rPr lang="fr-FR" sz="1200" dirty="0" smtClean="0"/>
              <a:t>Si </a:t>
            </a:r>
            <a:r>
              <a:rPr lang="fr-FR" sz="1200" dirty="0"/>
              <a:t>d’autres années ont été enregistrées il est possible  d’y accéder en </a:t>
            </a:r>
            <a:r>
              <a:rPr lang="fr-FR" sz="1200" dirty="0" smtClean="0"/>
              <a:t>les </a:t>
            </a:r>
            <a:r>
              <a:rPr lang="fr-FR" sz="1200" dirty="0"/>
              <a:t>sélectionnant et en cliquant sur « Changer </a:t>
            </a:r>
            <a:r>
              <a:rPr lang="fr-FR" sz="1200" dirty="0" smtClean="0"/>
              <a:t>d’année</a:t>
            </a:r>
            <a:r>
              <a:rPr lang="fr-FR" sz="1200" dirty="0" smtClean="0"/>
              <a:t>». </a:t>
            </a:r>
          </a:p>
          <a:p>
            <a:pPr algn="ctr"/>
            <a:r>
              <a:rPr lang="fr-FR" sz="1200" dirty="0" smtClean="0"/>
              <a:t> </a:t>
            </a:r>
            <a:r>
              <a:rPr lang="fr-FR" sz="1200" dirty="0"/>
              <a:t>A</a:t>
            </a:r>
            <a:r>
              <a:rPr lang="fr-FR" sz="1200" dirty="0" smtClean="0"/>
              <a:t>ttendre </a:t>
            </a:r>
            <a:r>
              <a:rPr lang="fr-FR" sz="1200" dirty="0" smtClean="0"/>
              <a:t>le </a:t>
            </a:r>
            <a:r>
              <a:rPr lang="fr-FR" sz="1200" dirty="0" smtClean="0"/>
              <a:t>chargement complet, qui peut prendre un certain temps.</a:t>
            </a:r>
            <a:endParaRPr lang="fr-FR" sz="1200" dirty="0"/>
          </a:p>
        </p:txBody>
      </p:sp>
      <p:sp>
        <p:nvSpPr>
          <p:cNvPr id="7" name="Rectangle 6"/>
          <p:cNvSpPr/>
          <p:nvPr/>
        </p:nvSpPr>
        <p:spPr>
          <a:xfrm>
            <a:off x="7847861" y="0"/>
            <a:ext cx="3000651" cy="497150"/>
          </a:xfrm>
          <a:prstGeom prst="wedgeRectCallout">
            <a:avLst>
              <a:gd name="adj1" fmla="val 80910"/>
              <a:gd name="adj2" fmla="val -1577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Accès à la liste </a:t>
            </a:r>
            <a:r>
              <a:rPr lang="fr-FR" sz="1200" dirty="0"/>
              <a:t>des parcelles, longueur </a:t>
            </a:r>
            <a:r>
              <a:rPr lang="fr-FR" sz="1200" dirty="0" smtClean="0"/>
              <a:t>des rangs </a:t>
            </a:r>
            <a:r>
              <a:rPr lang="fr-FR" sz="1200" dirty="0"/>
              <a:t>de chaque légume et liste des arbres.</a:t>
            </a:r>
          </a:p>
        </p:txBody>
      </p:sp>
      <p:sp>
        <p:nvSpPr>
          <p:cNvPr id="8" name="Rectangle 7"/>
          <p:cNvSpPr/>
          <p:nvPr/>
        </p:nvSpPr>
        <p:spPr>
          <a:xfrm>
            <a:off x="6473676" y="959894"/>
            <a:ext cx="1731145" cy="585926"/>
          </a:xfrm>
          <a:prstGeom prst="wedgeRectCallout">
            <a:avLst>
              <a:gd name="adj1" fmla="val -67581"/>
              <a:gd name="adj2" fmla="val -166201"/>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d’un fichier sauvegardé localement.</a:t>
            </a:r>
            <a:endParaRPr lang="fr-FR" sz="1200" dirty="0"/>
          </a:p>
        </p:txBody>
      </p:sp>
      <p:sp>
        <p:nvSpPr>
          <p:cNvPr id="9" name="Rectangle 8"/>
          <p:cNvSpPr/>
          <p:nvPr/>
        </p:nvSpPr>
        <p:spPr>
          <a:xfrm>
            <a:off x="1180731" y="432780"/>
            <a:ext cx="1643851" cy="630314"/>
          </a:xfrm>
          <a:prstGeom prst="wedgeRectCallout">
            <a:avLst>
              <a:gd name="adj1" fmla="val -55911"/>
              <a:gd name="adj2" fmla="val 20438"/>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Initialisation du ou des</a:t>
            </a:r>
          </a:p>
          <a:p>
            <a:pPr algn="ctr"/>
            <a:r>
              <a:rPr lang="fr-FR" sz="1200" dirty="0" smtClean="0"/>
              <a:t> jardins (3 maxi).</a:t>
            </a:r>
            <a:endParaRPr lang="fr-FR" sz="1200" dirty="0"/>
          </a:p>
        </p:txBody>
      </p:sp>
      <p:sp>
        <p:nvSpPr>
          <p:cNvPr id="10" name="Rectangle 9"/>
          <p:cNvSpPr/>
          <p:nvPr/>
        </p:nvSpPr>
        <p:spPr>
          <a:xfrm>
            <a:off x="3107185" y="542085"/>
            <a:ext cx="2556769" cy="781244"/>
          </a:xfrm>
          <a:prstGeom prst="wedgeRectCallout">
            <a:avLst>
              <a:gd name="adj1" fmla="val -12677"/>
              <a:gd name="adj2" fmla="val -77629"/>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de la dernière  sauvegarde du jardin. Le jardin de chacun est identifié par son pseudonyme fourni lors de l’enregistrement.  </a:t>
            </a:r>
            <a:endParaRPr lang="fr-FR" sz="1200" dirty="0"/>
          </a:p>
        </p:txBody>
      </p:sp>
      <p:sp>
        <p:nvSpPr>
          <p:cNvPr id="11" name="Rectangle 10"/>
          <p:cNvSpPr/>
          <p:nvPr/>
        </p:nvSpPr>
        <p:spPr>
          <a:xfrm>
            <a:off x="3107185" y="1605179"/>
            <a:ext cx="4740676" cy="827303"/>
          </a:xfrm>
          <a:prstGeom prst="wedgeRectCallout">
            <a:avLst>
              <a:gd name="adj1" fmla="val -95761"/>
              <a:gd name="adj2" fmla="val -8605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Mise en place des structures fixes: arbres fruitiers et allées.</a:t>
            </a:r>
          </a:p>
          <a:p>
            <a:pPr algn="ctr"/>
            <a:r>
              <a:rPr lang="fr-FR" sz="1200" dirty="0" smtClean="0"/>
              <a:t> </a:t>
            </a:r>
            <a:r>
              <a:rPr lang="fr-FR" sz="1200" smtClean="0"/>
              <a:t>Elles n’apparaitront </a:t>
            </a:r>
            <a:r>
              <a:rPr lang="fr-FR" sz="1200" dirty="0" smtClean="0"/>
              <a:t>dans le potager qu’après avoir recharger son jardin. Les  actions des boutons de cette page sont décrites dans le dernier onglet  de la page : « aide vergers ».</a:t>
            </a:r>
            <a:endParaRPr lang="fr-FR" sz="1200" dirty="0"/>
          </a:p>
        </p:txBody>
      </p:sp>
    </p:spTree>
    <p:extLst>
      <p:ext uri="{BB962C8B-B14F-4D97-AF65-F5344CB8AC3E}">
        <p14:creationId xmlns:p14="http://schemas.microsoft.com/office/powerpoint/2010/main" val="3969569094"/>
      </p:ext>
    </p:extLst>
  </p:cSld>
  <p:clrMapOvr>
    <a:masterClrMapping/>
  </p:clrMapOvr>
  <mc:AlternateContent xmlns:mc="http://schemas.openxmlformats.org/markup-compatibility/2006">
    <mc:Choice xmlns:p14="http://schemas.microsoft.com/office/powerpoint/2010/main" Requires="p14">
      <p:transition spd="slow" p14:dur="2000" advTm="17085"/>
    </mc:Choice>
    <mc:Fallback>
      <p:transition spd="slow" advTm="1708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5" name="Rectangle 4"/>
          <p:cNvSpPr/>
          <p:nvPr/>
        </p:nvSpPr>
        <p:spPr>
          <a:xfrm>
            <a:off x="7339249" y="578154"/>
            <a:ext cx="2301901" cy="300736"/>
          </a:xfrm>
          <a:prstGeom prst="wedgeRectCallout">
            <a:avLst>
              <a:gd name="adj1" fmla="val -51287"/>
              <a:gd name="adj2" fmla="val -112454"/>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Sauvegarde locale dans un fichier.</a:t>
            </a:r>
            <a:endParaRPr lang="fr-FR" sz="1200" dirty="0"/>
          </a:p>
        </p:txBody>
      </p:sp>
      <p:sp>
        <p:nvSpPr>
          <p:cNvPr id="6" name="Rectangle 5"/>
          <p:cNvSpPr/>
          <p:nvPr/>
        </p:nvSpPr>
        <p:spPr>
          <a:xfrm>
            <a:off x="8451542" y="1520300"/>
            <a:ext cx="3000651" cy="1143001"/>
          </a:xfrm>
          <a:prstGeom prst="wedgeRectCallout">
            <a:avLst>
              <a:gd name="adj1" fmla="val 14663"/>
              <a:gd name="adj2" fmla="val -9889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Affichage de l’année en cours. </a:t>
            </a:r>
            <a:endParaRPr lang="fr-FR" sz="1200" dirty="0" smtClean="0"/>
          </a:p>
          <a:p>
            <a:pPr algn="ctr"/>
            <a:r>
              <a:rPr lang="fr-FR" sz="1200" dirty="0" smtClean="0"/>
              <a:t>Si </a:t>
            </a:r>
            <a:r>
              <a:rPr lang="fr-FR" sz="1200" dirty="0"/>
              <a:t>d’autres années ont été enregistrées il est possible  d’y accéder en </a:t>
            </a:r>
            <a:r>
              <a:rPr lang="fr-FR" sz="1200" dirty="0" smtClean="0"/>
              <a:t>les </a:t>
            </a:r>
            <a:r>
              <a:rPr lang="fr-FR" sz="1200" dirty="0"/>
              <a:t>sélectionnant et en cliquant sur « Changer </a:t>
            </a:r>
            <a:r>
              <a:rPr lang="fr-FR" sz="1200" dirty="0" smtClean="0"/>
              <a:t>d’année</a:t>
            </a:r>
            <a:r>
              <a:rPr lang="fr-FR" sz="1200" dirty="0" smtClean="0"/>
              <a:t>». </a:t>
            </a:r>
          </a:p>
          <a:p>
            <a:pPr algn="ctr"/>
            <a:r>
              <a:rPr lang="fr-FR" sz="1200" dirty="0" smtClean="0"/>
              <a:t> </a:t>
            </a:r>
            <a:r>
              <a:rPr lang="fr-FR" sz="1200" dirty="0"/>
              <a:t>A</a:t>
            </a:r>
            <a:r>
              <a:rPr lang="fr-FR" sz="1200" dirty="0" smtClean="0"/>
              <a:t>ttendre </a:t>
            </a:r>
            <a:r>
              <a:rPr lang="fr-FR" sz="1200" dirty="0" smtClean="0"/>
              <a:t>le </a:t>
            </a:r>
            <a:r>
              <a:rPr lang="fr-FR" sz="1200" dirty="0" smtClean="0"/>
              <a:t>chargement complet, qui peut prendre un certain temps.</a:t>
            </a:r>
            <a:endParaRPr lang="fr-FR" sz="1200" dirty="0"/>
          </a:p>
        </p:txBody>
      </p:sp>
      <p:sp>
        <p:nvSpPr>
          <p:cNvPr id="7" name="Rectangle 6"/>
          <p:cNvSpPr/>
          <p:nvPr/>
        </p:nvSpPr>
        <p:spPr>
          <a:xfrm>
            <a:off x="7847861" y="0"/>
            <a:ext cx="3000651" cy="497150"/>
          </a:xfrm>
          <a:prstGeom prst="wedgeRectCallout">
            <a:avLst>
              <a:gd name="adj1" fmla="val 80910"/>
              <a:gd name="adj2" fmla="val -1577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Accès à la liste </a:t>
            </a:r>
            <a:r>
              <a:rPr lang="fr-FR" sz="1200" dirty="0"/>
              <a:t>des parcelles, longueur </a:t>
            </a:r>
            <a:r>
              <a:rPr lang="fr-FR" sz="1200" dirty="0" smtClean="0"/>
              <a:t>des rangs </a:t>
            </a:r>
            <a:r>
              <a:rPr lang="fr-FR" sz="1200" dirty="0"/>
              <a:t>de chaque légume et liste des arbres.</a:t>
            </a:r>
          </a:p>
        </p:txBody>
      </p:sp>
      <p:sp>
        <p:nvSpPr>
          <p:cNvPr id="8" name="Rectangle 7"/>
          <p:cNvSpPr/>
          <p:nvPr/>
        </p:nvSpPr>
        <p:spPr>
          <a:xfrm>
            <a:off x="6473676" y="959894"/>
            <a:ext cx="1731145" cy="585926"/>
          </a:xfrm>
          <a:prstGeom prst="wedgeRectCallout">
            <a:avLst>
              <a:gd name="adj1" fmla="val -67581"/>
              <a:gd name="adj2" fmla="val -166201"/>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d’un fichier sauvegardé localement.</a:t>
            </a:r>
            <a:endParaRPr lang="fr-FR" sz="1200" dirty="0"/>
          </a:p>
        </p:txBody>
      </p:sp>
      <p:sp>
        <p:nvSpPr>
          <p:cNvPr id="9" name="Rectangle 8"/>
          <p:cNvSpPr/>
          <p:nvPr/>
        </p:nvSpPr>
        <p:spPr>
          <a:xfrm>
            <a:off x="1180731" y="432780"/>
            <a:ext cx="1643851" cy="630314"/>
          </a:xfrm>
          <a:prstGeom prst="wedgeRectCallout">
            <a:avLst>
              <a:gd name="adj1" fmla="val -55911"/>
              <a:gd name="adj2" fmla="val 20438"/>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Initialisation du ou des</a:t>
            </a:r>
          </a:p>
          <a:p>
            <a:pPr algn="ctr"/>
            <a:r>
              <a:rPr lang="fr-FR" sz="1200" dirty="0" smtClean="0"/>
              <a:t> jardins (3 maxi).</a:t>
            </a:r>
            <a:endParaRPr lang="fr-FR" sz="1200" dirty="0"/>
          </a:p>
        </p:txBody>
      </p:sp>
      <p:sp>
        <p:nvSpPr>
          <p:cNvPr id="10" name="Rectangle 9"/>
          <p:cNvSpPr/>
          <p:nvPr/>
        </p:nvSpPr>
        <p:spPr>
          <a:xfrm>
            <a:off x="3107185" y="542085"/>
            <a:ext cx="2556769" cy="781244"/>
          </a:xfrm>
          <a:prstGeom prst="wedgeRectCallout">
            <a:avLst>
              <a:gd name="adj1" fmla="val -12677"/>
              <a:gd name="adj2" fmla="val -77629"/>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de la dernière  sauvegarde du jardin. Le jardin de chacun est identifié par son pseudonyme fourni lors de l’enregistrement.  </a:t>
            </a:r>
            <a:endParaRPr lang="fr-FR" sz="1200" dirty="0"/>
          </a:p>
        </p:txBody>
      </p:sp>
      <p:sp>
        <p:nvSpPr>
          <p:cNvPr id="11" name="Rectangle 10"/>
          <p:cNvSpPr/>
          <p:nvPr/>
        </p:nvSpPr>
        <p:spPr>
          <a:xfrm>
            <a:off x="3107185" y="1605179"/>
            <a:ext cx="4740676" cy="827303"/>
          </a:xfrm>
          <a:prstGeom prst="wedgeRectCallout">
            <a:avLst>
              <a:gd name="adj1" fmla="val -100068"/>
              <a:gd name="adj2" fmla="val -76397"/>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Mise en place des structures fixes: arbres fruitiers et allées.</a:t>
            </a:r>
          </a:p>
          <a:p>
            <a:pPr algn="ctr"/>
            <a:r>
              <a:rPr lang="fr-FR" sz="1200" dirty="0" smtClean="0"/>
              <a:t> </a:t>
            </a:r>
            <a:r>
              <a:rPr lang="fr-FR" sz="1200" dirty="0" smtClean="0"/>
              <a:t>Elles n’apparaitrons dans le potager qu’après avoir recharger son jardin. Les  actions des boutons de cette page sont décrites dans le dernier onglet  de la page : « aide vergers ».</a:t>
            </a:r>
            <a:endParaRPr lang="fr-FR" sz="1200" dirty="0"/>
          </a:p>
        </p:txBody>
      </p:sp>
      <p:sp>
        <p:nvSpPr>
          <p:cNvPr id="12" name="Rectangle 11"/>
          <p:cNvSpPr/>
          <p:nvPr/>
        </p:nvSpPr>
        <p:spPr>
          <a:xfrm>
            <a:off x="2574523" y="3222578"/>
            <a:ext cx="6427433" cy="961023"/>
          </a:xfrm>
          <a:prstGeom prst="wedgeRectCallout">
            <a:avLst>
              <a:gd name="adj1" fmla="val -77699"/>
              <a:gd name="adj2" fmla="val -198966"/>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Remplissage des potagers, en prévision ou en réalisation. Chaque parcelle est dessinée sur le plan avec la souris, identifiée par un nom puis renseignée dans les panneaux de droite. L’enregistrement se fait en sélectionnant cette parcelle. Les  actions des boutons de cette page sont décrites dans le dernier onglet  de la page : « aide potagers ».</a:t>
            </a:r>
            <a:endParaRPr lang="fr-FR" sz="1200" dirty="0"/>
          </a:p>
        </p:txBody>
      </p:sp>
    </p:spTree>
    <p:extLst>
      <p:ext uri="{BB962C8B-B14F-4D97-AF65-F5344CB8AC3E}">
        <p14:creationId xmlns:p14="http://schemas.microsoft.com/office/powerpoint/2010/main" val="1893241153"/>
      </p:ext>
    </p:extLst>
  </p:cSld>
  <p:clrMapOvr>
    <a:masterClrMapping/>
  </p:clrMapOvr>
  <mc:AlternateContent xmlns:mc="http://schemas.openxmlformats.org/markup-compatibility/2006">
    <mc:Choice xmlns:p14="http://schemas.microsoft.com/office/powerpoint/2010/main" Requires="p14">
      <p:transition spd="slow" p14:dur="2000" advTm="20111"/>
    </mc:Choice>
    <mc:Fallback>
      <p:transition spd="slow" advTm="2011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5" name="Rectangle 4"/>
          <p:cNvSpPr/>
          <p:nvPr/>
        </p:nvSpPr>
        <p:spPr>
          <a:xfrm>
            <a:off x="7339249" y="578154"/>
            <a:ext cx="2301901" cy="300736"/>
          </a:xfrm>
          <a:prstGeom prst="wedgeRectCallout">
            <a:avLst>
              <a:gd name="adj1" fmla="val -51287"/>
              <a:gd name="adj2" fmla="val -112454"/>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Sauvegarde locale dans un fichier.</a:t>
            </a:r>
            <a:endParaRPr lang="fr-FR" sz="1200" dirty="0"/>
          </a:p>
        </p:txBody>
      </p:sp>
      <p:sp>
        <p:nvSpPr>
          <p:cNvPr id="6" name="Rectangle 5"/>
          <p:cNvSpPr/>
          <p:nvPr/>
        </p:nvSpPr>
        <p:spPr>
          <a:xfrm>
            <a:off x="8451542" y="1520300"/>
            <a:ext cx="3000651" cy="1143001"/>
          </a:xfrm>
          <a:prstGeom prst="wedgeRectCallout">
            <a:avLst>
              <a:gd name="adj1" fmla="val 14663"/>
              <a:gd name="adj2" fmla="val -9889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Affichage de l’année en cours. </a:t>
            </a:r>
            <a:endParaRPr lang="fr-FR" sz="1200" dirty="0" smtClean="0"/>
          </a:p>
          <a:p>
            <a:pPr algn="ctr"/>
            <a:r>
              <a:rPr lang="fr-FR" sz="1200" dirty="0" smtClean="0"/>
              <a:t>Si </a:t>
            </a:r>
            <a:r>
              <a:rPr lang="fr-FR" sz="1200" dirty="0"/>
              <a:t>d’autres années ont été enregistrées il est possible  d’y accéder en </a:t>
            </a:r>
            <a:r>
              <a:rPr lang="fr-FR" sz="1200" dirty="0" smtClean="0"/>
              <a:t>les </a:t>
            </a:r>
            <a:r>
              <a:rPr lang="fr-FR" sz="1200" dirty="0"/>
              <a:t>sélectionnant et en cliquant sur « Changer </a:t>
            </a:r>
            <a:r>
              <a:rPr lang="fr-FR" sz="1200" dirty="0" smtClean="0"/>
              <a:t>d’année</a:t>
            </a:r>
            <a:r>
              <a:rPr lang="fr-FR" sz="1200" dirty="0" smtClean="0"/>
              <a:t>». </a:t>
            </a:r>
          </a:p>
          <a:p>
            <a:pPr algn="ctr"/>
            <a:r>
              <a:rPr lang="fr-FR" sz="1200" dirty="0" smtClean="0"/>
              <a:t> </a:t>
            </a:r>
            <a:r>
              <a:rPr lang="fr-FR" sz="1200" dirty="0"/>
              <a:t>A</a:t>
            </a:r>
            <a:r>
              <a:rPr lang="fr-FR" sz="1200" dirty="0" smtClean="0"/>
              <a:t>ttendre </a:t>
            </a:r>
            <a:r>
              <a:rPr lang="fr-FR" sz="1200" dirty="0" smtClean="0"/>
              <a:t>le </a:t>
            </a:r>
            <a:r>
              <a:rPr lang="fr-FR" sz="1200" dirty="0" smtClean="0"/>
              <a:t>chargement complet, qui peut prendre un certain temps.</a:t>
            </a:r>
            <a:endParaRPr lang="fr-FR" sz="1200" dirty="0"/>
          </a:p>
        </p:txBody>
      </p:sp>
      <p:sp>
        <p:nvSpPr>
          <p:cNvPr id="7" name="Rectangle 6"/>
          <p:cNvSpPr/>
          <p:nvPr/>
        </p:nvSpPr>
        <p:spPr>
          <a:xfrm>
            <a:off x="7847861" y="0"/>
            <a:ext cx="3000651" cy="497150"/>
          </a:xfrm>
          <a:prstGeom prst="wedgeRectCallout">
            <a:avLst>
              <a:gd name="adj1" fmla="val 80910"/>
              <a:gd name="adj2" fmla="val -1577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Accès à la liste </a:t>
            </a:r>
            <a:r>
              <a:rPr lang="fr-FR" sz="1200" dirty="0"/>
              <a:t>des parcelles, longueur </a:t>
            </a:r>
            <a:r>
              <a:rPr lang="fr-FR" sz="1200" dirty="0" smtClean="0"/>
              <a:t>des rangs </a:t>
            </a:r>
            <a:r>
              <a:rPr lang="fr-FR" sz="1200" dirty="0"/>
              <a:t>de chaque légume et liste des arbres.</a:t>
            </a:r>
          </a:p>
        </p:txBody>
      </p:sp>
      <p:sp>
        <p:nvSpPr>
          <p:cNvPr id="8" name="Rectangle 7"/>
          <p:cNvSpPr/>
          <p:nvPr/>
        </p:nvSpPr>
        <p:spPr>
          <a:xfrm>
            <a:off x="6473676" y="959894"/>
            <a:ext cx="1731145" cy="585926"/>
          </a:xfrm>
          <a:prstGeom prst="wedgeRectCallout">
            <a:avLst>
              <a:gd name="adj1" fmla="val -67581"/>
              <a:gd name="adj2" fmla="val -166201"/>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d’un fichier sauvegardé localement.</a:t>
            </a:r>
            <a:endParaRPr lang="fr-FR" sz="1200" dirty="0"/>
          </a:p>
        </p:txBody>
      </p:sp>
      <p:sp>
        <p:nvSpPr>
          <p:cNvPr id="9" name="Rectangle 8"/>
          <p:cNvSpPr/>
          <p:nvPr/>
        </p:nvSpPr>
        <p:spPr>
          <a:xfrm>
            <a:off x="1180731" y="432780"/>
            <a:ext cx="1643851" cy="630314"/>
          </a:xfrm>
          <a:prstGeom prst="wedgeRectCallout">
            <a:avLst>
              <a:gd name="adj1" fmla="val -55911"/>
              <a:gd name="adj2" fmla="val 20438"/>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Initialisation du ou des</a:t>
            </a:r>
          </a:p>
          <a:p>
            <a:pPr algn="ctr"/>
            <a:r>
              <a:rPr lang="fr-FR" sz="1200" dirty="0" smtClean="0"/>
              <a:t> jardins (3 maxi).</a:t>
            </a:r>
            <a:endParaRPr lang="fr-FR" sz="1200" dirty="0"/>
          </a:p>
        </p:txBody>
      </p:sp>
      <p:sp>
        <p:nvSpPr>
          <p:cNvPr id="10" name="Rectangle 9"/>
          <p:cNvSpPr/>
          <p:nvPr/>
        </p:nvSpPr>
        <p:spPr>
          <a:xfrm>
            <a:off x="3107185" y="542085"/>
            <a:ext cx="2556769" cy="781244"/>
          </a:xfrm>
          <a:prstGeom prst="wedgeRectCallout">
            <a:avLst>
              <a:gd name="adj1" fmla="val -12677"/>
              <a:gd name="adj2" fmla="val -77629"/>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de la dernière  sauvegarde du jardin. Le jardin de chacun est identifié par son pseudonyme fourni lors de l’enregistrement.  </a:t>
            </a:r>
            <a:endParaRPr lang="fr-FR" sz="1200" dirty="0"/>
          </a:p>
        </p:txBody>
      </p:sp>
      <p:sp>
        <p:nvSpPr>
          <p:cNvPr id="11" name="Rectangle 10"/>
          <p:cNvSpPr/>
          <p:nvPr/>
        </p:nvSpPr>
        <p:spPr>
          <a:xfrm>
            <a:off x="3107185" y="1605179"/>
            <a:ext cx="4740676" cy="827303"/>
          </a:xfrm>
          <a:prstGeom prst="wedgeRectCallout">
            <a:avLst>
              <a:gd name="adj1" fmla="val -103814"/>
              <a:gd name="adj2" fmla="val -77471"/>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Mise en place des structures fixes: arbres fruitiers et allées.</a:t>
            </a:r>
          </a:p>
          <a:p>
            <a:pPr algn="ctr"/>
            <a:r>
              <a:rPr lang="fr-FR" sz="1200" dirty="0" smtClean="0"/>
              <a:t> </a:t>
            </a:r>
            <a:r>
              <a:rPr lang="fr-FR" sz="1200" dirty="0" smtClean="0"/>
              <a:t>Elles n’apparaitrons dans le potager qu’après avoir recharger son jardin. Les  actions des boutons de cette page sont décrites dans le dernier onglet  de la page : « aide vergers ».</a:t>
            </a:r>
            <a:endParaRPr lang="fr-FR" sz="1200" dirty="0"/>
          </a:p>
        </p:txBody>
      </p:sp>
      <p:sp>
        <p:nvSpPr>
          <p:cNvPr id="12" name="Rectangle 11"/>
          <p:cNvSpPr/>
          <p:nvPr/>
        </p:nvSpPr>
        <p:spPr>
          <a:xfrm>
            <a:off x="2574523" y="3222578"/>
            <a:ext cx="6427433" cy="961023"/>
          </a:xfrm>
          <a:prstGeom prst="wedgeRectCallout">
            <a:avLst>
              <a:gd name="adj1" fmla="val -77699"/>
              <a:gd name="adj2" fmla="val -198966"/>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Remplissage des potagers, en prévision ou en réalisation. Chaque parcelle est dessinée sur le plan avec la souris, identifiée par un nom puis renseignée dans les panneaux de droite. L’enregistrement se fait en sélectionnant cette parcelle. Les  actions des boutons de cette page sont décrites dans le dernier onglet  de la page : « aide potagers ».</a:t>
            </a:r>
            <a:endParaRPr lang="fr-FR" sz="1200" dirty="0"/>
          </a:p>
        </p:txBody>
      </p:sp>
      <p:sp>
        <p:nvSpPr>
          <p:cNvPr id="13" name="Rectangle 12"/>
          <p:cNvSpPr/>
          <p:nvPr/>
        </p:nvSpPr>
        <p:spPr>
          <a:xfrm>
            <a:off x="1798655" y="5146813"/>
            <a:ext cx="5173828" cy="961023"/>
          </a:xfrm>
          <a:prstGeom prst="wedgeRectCallout">
            <a:avLst>
              <a:gd name="adj1" fmla="val -71308"/>
              <a:gd name="adj2" fmla="val -30889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Planning de chaque légume (dates de semis, plantation, récolte).</a:t>
            </a:r>
          </a:p>
          <a:p>
            <a:pPr algn="ctr"/>
            <a:r>
              <a:rPr lang="fr-FR" sz="1200" dirty="0" smtClean="0"/>
              <a:t>Tableaux détaillées de chaque parcelle (possibilité de tri).</a:t>
            </a:r>
          </a:p>
          <a:p>
            <a:pPr algn="ctr"/>
            <a:r>
              <a:rPr lang="fr-FR" sz="1200" dirty="0" smtClean="0"/>
              <a:t>Longueurs cumulées par an de chaque légume.</a:t>
            </a:r>
          </a:p>
          <a:p>
            <a:pPr algn="ctr"/>
            <a:r>
              <a:rPr lang="fr-FR" sz="1200" dirty="0" smtClean="0"/>
              <a:t>Tableau des arbres fruitiers.</a:t>
            </a:r>
            <a:endParaRPr lang="fr-FR" sz="1200" dirty="0"/>
          </a:p>
        </p:txBody>
      </p:sp>
    </p:spTree>
    <p:extLst>
      <p:ext uri="{BB962C8B-B14F-4D97-AF65-F5344CB8AC3E}">
        <p14:creationId xmlns:p14="http://schemas.microsoft.com/office/powerpoint/2010/main" val="1083111861"/>
      </p:ext>
    </p:extLst>
  </p:cSld>
  <p:clrMapOvr>
    <a:masterClrMapping/>
  </p:clrMapOvr>
  <mc:AlternateContent xmlns:mc="http://schemas.openxmlformats.org/markup-compatibility/2006">
    <mc:Choice xmlns:p14="http://schemas.microsoft.com/office/powerpoint/2010/main" Requires="p14">
      <p:transition spd="slow" p14:dur="2000" advTm="131416"/>
    </mc:Choice>
    <mc:Fallback>
      <p:transition spd="slow" advTm="131416"/>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867</Words>
  <Application>Microsoft Office PowerPoint</Application>
  <PresentationFormat>Grand écran</PresentationFormat>
  <Paragraphs>69</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Institut de l'Elevage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Jean luc Reuillon</dc:creator>
  <cp:lastModifiedBy>Jean luc Reuillon</cp:lastModifiedBy>
  <cp:revision>16</cp:revision>
  <dcterms:created xsi:type="dcterms:W3CDTF">2015-10-07T08:31:02Z</dcterms:created>
  <dcterms:modified xsi:type="dcterms:W3CDTF">2015-10-07T11:49:15Z</dcterms:modified>
</cp:coreProperties>
</file>