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embeddedFontLst>
    <p:embeddedFont>
      <p:font typeface="Helvetica Neue" panose="020B0604020202020204" charset="0"/>
      <p:regular r:id="rId68"/>
      <p:bold r:id="rId69"/>
      <p:italic r:id="rId70"/>
      <p:boldItalic r:id="rId71"/>
    </p:embeddedFont>
    <p:embeddedFont>
      <p:font typeface="Lato" panose="020F0502020204030203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81915d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81915d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02ff4e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02ff4e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https://battlebornbatteries.com/amps-volts-watts/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02ff4e5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02ff4e5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https://battlebornbatteries.com/amps-volts-watts/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02ff4e5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02ff4e5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https://battlebornbatteries.com/amps-volts-watts/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202ff4e5d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202ff4e5d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https://battlebornbatteries.com/amps-volts-watts/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02ff4e5d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02ff4e5d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https://battlebornbatteries.com/amps-volts-watts/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02ff4e5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02ff4e5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02ff4e5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202ff4e5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202ff4e5d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202ff4e5d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202ff4e5d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202ff4e5d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202ff4e5d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202ff4e5d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581915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581915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202ff4e5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202ff4e5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202ff4e5d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202ff4e5d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202ff4e5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202ff4e5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202ff4e5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202ff4e5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202ff4e5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202ff4e5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202ff4e5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202ff4e5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202ff4e5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202ff4e5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02ff4e5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02ff4e5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202ff4e5d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202ff4e5d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202ff4e5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f202ff4e5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202ff4e5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202ff4e5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https://www.istockphoto.com/photos/eeg-test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202ff4e5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202ff4e5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https://www.mayoclinic.org/tests-procedures/eeg/about/pac-20393875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202ff4e5d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f202ff4e5d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202ff4e5d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202ff4e5d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https://www.mayoclinic.org/tests-procedures/eeg/about/pac-20393875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202ff4e5d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202ff4e5d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https://www.mayoclinic.org/tests-procedures/eeg/about/pac-20393875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202ff4e5d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202ff4e5d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f202ff4e5d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f202ff4e5d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https://www.wikiwand.com/en/Occipital_lobe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202ff4e5d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f202ff4e5d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f202ff4e5d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f202ff4e5d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f202ff4e5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f202ff4e5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202ff4e5d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f202ff4e5d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https://www.nti-audio.com/en/support/know-how/fast-fourier-transform-fft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02ff4e5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02ff4e5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https://www.researchgate.net/figure/EEG-and-EOG-responses-to-visual-stimuli-a-red-spot-and-a-black-and-white-contrasting_fig1_226078506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f202ff4e5d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f202ff4e5d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f202ff4e5d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f202ff4e5d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f202ff4e5d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f202ff4e5d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202ff4e5d_0_1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202ff4e5d_0_1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f202ff4e5d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f202ff4e5d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f202ff4e5d_0_1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f202ff4e5d_0_1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202ff4e5d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202ff4e5d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f202ff4e5d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f202ff4e5d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f202ff4e5d_0_1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f202ff4e5d_0_1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f202ff4e5d_0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f202ff4e5d_0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02ff4e5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02ff4e5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f202ff4e5d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f202ff4e5d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f202ff4e5d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f202ff4e5d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f202ff4e5d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f202ff4e5d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202ff4e5d_0_1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f202ff4e5d_0_1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202ff4e5d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202ff4e5d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202ff4e5d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f202ff4e5d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10.5.2 of Discrete-time Signal Processing by Oppenheim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f202ff4e5d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f202ff4e5d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10.5.2 of Discrete-time Signal Processing by Oppenheim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f202ff4e5d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f202ff4e5d_0_1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202ff4e5d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f202ff4e5d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f202ff4e5d_0_1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f202ff4e5d_0_1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02ff4e5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02ff4e5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https://www.https://bio1152.nicerweb.com/Locked/media/ch48/gradients.html.com/watch?v=Jk_9IhHVOTk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202ff4e5d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f202ff4e5d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f202ff4e5d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f202ff4e5d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f202ff4e5d_0_1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f202ff4e5d_0_1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f202ff4e5d_0_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f202ff4e5d_0_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f581915d3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f581915d3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f202ff4e5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f202ff4e5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02ff4e5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02ff4e5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202ff4e5d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202ff4e5d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https://battlebornbatteries.com/amps-volts-watts/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02ff4e5d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02ff4e5d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https://battlebornbatteries.com/amps-volts-watts/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713" y="2638325"/>
            <a:ext cx="2802574" cy="280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49950" y="790400"/>
            <a:ext cx="7244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877550" y="2843000"/>
            <a:ext cx="538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Helvetica Neue"/>
              <a:buNone/>
              <a:defRPr sz="28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937650"/>
            <a:ext cx="40452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2525" y="1278700"/>
            <a:ext cx="9144000" cy="2583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19050" y="-285575"/>
            <a:ext cx="9137475" cy="3081225"/>
            <a:chOff x="19050" y="-285575"/>
            <a:chExt cx="9137475" cy="3081225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9050" y="-285575"/>
              <a:ext cx="3081225" cy="308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077450" y="-285575"/>
              <a:ext cx="3081125" cy="308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r="1215"/>
            <a:stretch/>
          </p:blipFill>
          <p:spPr>
            <a:xfrm>
              <a:off x="6112875" y="-285575"/>
              <a:ext cx="3043650" cy="3081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736900" y="0"/>
            <a:ext cx="3407100" cy="51435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5400000">
            <a:off x="3084300" y="1038350"/>
            <a:ext cx="5140176" cy="3081225"/>
            <a:chOff x="3341673" y="-285586"/>
            <a:chExt cx="5140176" cy="3081225"/>
          </a:xfrm>
        </p:grpSpPr>
        <p:pic>
          <p:nvPicPr>
            <p:cNvPr id="26" name="Google Shape;26;p4"/>
            <p:cNvPicPr preferRelativeResize="0"/>
            <p:nvPr/>
          </p:nvPicPr>
          <p:blipFill rotWithShape="1">
            <a:blip r:embed="rId2">
              <a:alphaModFix/>
            </a:blip>
            <a:srcRect l="8575"/>
            <a:stretch/>
          </p:blipFill>
          <p:spPr>
            <a:xfrm>
              <a:off x="3341673" y="-285586"/>
              <a:ext cx="2816900" cy="308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 rotWithShape="1">
            <a:blip r:embed="rId2">
              <a:alphaModFix/>
            </a:blip>
            <a:srcRect r="23112"/>
            <a:stretch/>
          </p:blipFill>
          <p:spPr>
            <a:xfrm>
              <a:off x="6112874" y="-285586"/>
              <a:ext cx="2368975" cy="3081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l="21488" r="14194"/>
          <a:stretch/>
        </p:blipFill>
        <p:spPr>
          <a:xfrm rot="2841896">
            <a:off x="7733590" y="-760115"/>
            <a:ext cx="1685595" cy="262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l="21488" r="14194"/>
          <a:stretch/>
        </p:blipFill>
        <p:spPr>
          <a:xfrm rot="2841896">
            <a:off x="7733590" y="-760115"/>
            <a:ext cx="1685595" cy="262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l="21488" r="14194"/>
          <a:stretch/>
        </p:blipFill>
        <p:spPr>
          <a:xfrm rot="2841896">
            <a:off x="7733590" y="-760115"/>
            <a:ext cx="1685595" cy="262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21488" r="14194"/>
          <a:stretch/>
        </p:blipFill>
        <p:spPr>
          <a:xfrm rot="2841896">
            <a:off x="7733590" y="-760115"/>
            <a:ext cx="1685595" cy="262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l="21488" r="14194"/>
          <a:stretch/>
        </p:blipFill>
        <p:spPr>
          <a:xfrm rot="2841896">
            <a:off x="7733590" y="-760115"/>
            <a:ext cx="1685595" cy="262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3631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363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t="34772" b="35665"/>
          <a:stretch/>
        </p:blipFill>
        <p:spPr>
          <a:xfrm rot="5400000">
            <a:off x="1929225" y="1968075"/>
            <a:ext cx="5143500" cy="12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949950" y="790400"/>
            <a:ext cx="7244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/>
              <a:t>Electroencephalography Frequency Analysis</a:t>
            </a:r>
            <a:endParaRPr sz="500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1877550" y="2843000"/>
            <a:ext cx="538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Taylor Baum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reemphasize the definition of voltage and current, we consider 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b="1"/>
              <a:t>water</a:t>
            </a:r>
            <a:r>
              <a:rPr lang="en"/>
              <a:t> analogy.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063850" y="1996668"/>
            <a:ext cx="4101900" cy="1357005"/>
          </a:xfrm>
          <a:prstGeom prst="flowChartMagneticDrum">
            <a:avLst/>
          </a:prstGeom>
          <a:solidFill>
            <a:schemeClr val="accen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4777937" y="1981271"/>
            <a:ext cx="1387800" cy="1387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r="39914"/>
          <a:stretch/>
        </p:blipFill>
        <p:spPr>
          <a:xfrm flipH="1">
            <a:off x="5436751" y="2422900"/>
            <a:ext cx="2389874" cy="20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b="1"/>
              <a:t>water to move</a:t>
            </a:r>
            <a:r>
              <a:rPr lang="en"/>
              <a:t> through a hose</a:t>
            </a:r>
            <a:r>
              <a:rPr lang="en" b="1"/>
              <a:t> (current to flow)</a:t>
            </a:r>
            <a:r>
              <a:rPr lang="en"/>
              <a:t>, there needs to be a</a:t>
            </a:r>
            <a:r>
              <a:rPr lang="en" b="1"/>
              <a:t> difference in pressure</a:t>
            </a:r>
            <a:r>
              <a:rPr lang="en"/>
              <a:t> </a:t>
            </a:r>
            <a:r>
              <a:rPr lang="en" b="1"/>
              <a:t>(voltage)</a:t>
            </a:r>
            <a:r>
              <a:rPr lang="en"/>
              <a:t> between two locations in the pipe. 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063850" y="1996668"/>
            <a:ext cx="4101900" cy="1357005"/>
          </a:xfrm>
          <a:prstGeom prst="flowChartMagneticDrum">
            <a:avLst/>
          </a:prstGeom>
          <a:solidFill>
            <a:schemeClr val="accen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4777937" y="1981271"/>
            <a:ext cx="1387800" cy="1387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r="39914"/>
          <a:stretch/>
        </p:blipFill>
        <p:spPr>
          <a:xfrm flipH="1">
            <a:off x="5436751" y="2422900"/>
            <a:ext cx="2389874" cy="2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410350" y="1363850"/>
            <a:ext cx="13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Lato"/>
                <a:ea typeface="Lato"/>
                <a:cs typeface="Lato"/>
                <a:sym typeface="Lato"/>
              </a:rPr>
              <a:t>High Pressure</a:t>
            </a:r>
            <a:endParaRPr sz="2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>
            <a:off x="2805200" y="2675175"/>
            <a:ext cx="14982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5"/>
          <p:cNvSpPr txBox="1"/>
          <p:nvPr/>
        </p:nvSpPr>
        <p:spPr>
          <a:xfrm>
            <a:off x="4863900" y="1363850"/>
            <a:ext cx="13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Low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Pressure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there is </a:t>
            </a:r>
            <a:r>
              <a:rPr lang="en" sz="1900" b="1"/>
              <a:t>no difference in pressure (voltage)</a:t>
            </a:r>
            <a:r>
              <a:rPr lang="en" sz="1900"/>
              <a:t>, then there is </a:t>
            </a:r>
            <a:r>
              <a:rPr lang="en" sz="1900" b="1"/>
              <a:t>no flow (current)</a:t>
            </a:r>
            <a:r>
              <a:rPr lang="en" sz="1900"/>
              <a:t> through the pipe.</a:t>
            </a:r>
            <a:endParaRPr sz="1900"/>
          </a:p>
        </p:txBody>
      </p:sp>
      <p:sp>
        <p:nvSpPr>
          <p:cNvPr id="180" name="Google Shape;180;p26"/>
          <p:cNvSpPr/>
          <p:nvPr/>
        </p:nvSpPr>
        <p:spPr>
          <a:xfrm>
            <a:off x="2063850" y="1996668"/>
            <a:ext cx="4101900" cy="1357005"/>
          </a:xfrm>
          <a:prstGeom prst="flowChartMagneticDrum">
            <a:avLst/>
          </a:prstGeom>
          <a:solidFill>
            <a:schemeClr val="accen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777937" y="1981271"/>
            <a:ext cx="1387800" cy="1387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1410350" y="1363850"/>
            <a:ext cx="13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Pressure</a:t>
            </a:r>
            <a:endParaRPr sz="2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863900" y="1363850"/>
            <a:ext cx="13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Low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Pressure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existence of the pipe is the </a:t>
            </a:r>
            <a:r>
              <a:rPr lang="en" sz="1900" b="1"/>
              <a:t>resistance</a:t>
            </a:r>
            <a:r>
              <a:rPr lang="en" sz="1900"/>
              <a:t> to flow.</a:t>
            </a:r>
            <a:endParaRPr sz="1900"/>
          </a:p>
        </p:txBody>
      </p:sp>
      <p:sp>
        <p:nvSpPr>
          <p:cNvPr id="189" name="Google Shape;189;p27"/>
          <p:cNvSpPr/>
          <p:nvPr/>
        </p:nvSpPr>
        <p:spPr>
          <a:xfrm>
            <a:off x="2063850" y="1996668"/>
            <a:ext cx="4101900" cy="1357005"/>
          </a:xfrm>
          <a:prstGeom prst="flowChartMagneticDrum">
            <a:avLst/>
          </a:prstGeom>
          <a:solidFill>
            <a:schemeClr val="accen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4777937" y="1981271"/>
            <a:ext cx="1387800" cy="13878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1410350" y="1363850"/>
            <a:ext cx="13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Pressure</a:t>
            </a:r>
            <a:endParaRPr sz="22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4863900" y="1363850"/>
            <a:ext cx="138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Low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Pressure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V = IR</a:t>
            </a:r>
            <a:endParaRPr sz="4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3600">
              <a:solidFill>
                <a:srgbClr val="DDA824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we can account for all three components of </a:t>
            </a:r>
            <a:r>
              <a:rPr lang="en" b="1"/>
              <a:t>ohm’s law</a:t>
            </a:r>
            <a:r>
              <a:rPr lang="en"/>
              <a:t> here.</a:t>
            </a:r>
            <a:endParaRPr/>
          </a:p>
        </p:txBody>
      </p:sp>
      <p:cxnSp>
        <p:nvCxnSpPr>
          <p:cNvPr id="199" name="Google Shape;199;p28"/>
          <p:cNvCxnSpPr/>
          <p:nvPr/>
        </p:nvCxnSpPr>
        <p:spPr>
          <a:xfrm>
            <a:off x="2645338" y="3146775"/>
            <a:ext cx="1365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8"/>
          <p:cNvCxnSpPr/>
          <p:nvPr/>
        </p:nvCxnSpPr>
        <p:spPr>
          <a:xfrm rot="10800000" flipH="1">
            <a:off x="3929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/>
          <p:nvPr/>
        </p:nvCxnSpPr>
        <p:spPr>
          <a:xfrm rot="10800000">
            <a:off x="4209813" y="2903025"/>
            <a:ext cx="283800" cy="48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/>
          <p:nvPr/>
        </p:nvCxnSpPr>
        <p:spPr>
          <a:xfrm rot="10800000" flipH="1">
            <a:off x="4493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 rot="10800000">
            <a:off x="4773813" y="2903025"/>
            <a:ext cx="283800" cy="48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5256288" y="3146775"/>
            <a:ext cx="1227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8"/>
          <p:cNvCxnSpPr/>
          <p:nvPr/>
        </p:nvCxnSpPr>
        <p:spPr>
          <a:xfrm rot="10800000" flipH="1">
            <a:off x="5057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8"/>
          <p:cNvSpPr/>
          <p:nvPr/>
        </p:nvSpPr>
        <p:spPr>
          <a:xfrm>
            <a:off x="4162738" y="3771825"/>
            <a:ext cx="228000" cy="2280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4712388" y="3771825"/>
            <a:ext cx="228000" cy="2280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8"/>
          <p:cNvCxnSpPr/>
          <p:nvPr/>
        </p:nvCxnSpPr>
        <p:spPr>
          <a:xfrm>
            <a:off x="2645338" y="3150350"/>
            <a:ext cx="0" cy="1081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8"/>
          <p:cNvCxnSpPr/>
          <p:nvPr/>
        </p:nvCxnSpPr>
        <p:spPr>
          <a:xfrm>
            <a:off x="6498663" y="3150350"/>
            <a:ext cx="0" cy="1081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4826388" y="4258050"/>
            <a:ext cx="16575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2645338" y="4258050"/>
            <a:ext cx="16314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>
            <a:off x="4276738" y="4039050"/>
            <a:ext cx="0" cy="438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4826388" y="4039050"/>
            <a:ext cx="0" cy="438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concept is equivalent for </a:t>
            </a:r>
            <a:r>
              <a:rPr lang="en" b="1"/>
              <a:t>electrical signals in neurons</a:t>
            </a:r>
            <a:r>
              <a:rPr lang="en"/>
              <a:t>.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070800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needs to be some difference in charge concentration between two points in the neuron for electrical charge to flow (</a:t>
            </a:r>
            <a:r>
              <a:rPr lang="en" b="1"/>
              <a:t>current</a:t>
            </a:r>
            <a:r>
              <a:rPr lang="en"/>
              <a:t>).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621" y="2051463"/>
            <a:ext cx="3340200" cy="1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>
            <a:off x="761563" y="2419386"/>
            <a:ext cx="2823787" cy="934170"/>
          </a:xfrm>
          <a:prstGeom prst="flowChartMagneticDrum">
            <a:avLst/>
          </a:prstGeom>
          <a:solidFill>
            <a:schemeClr val="accen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2629966" y="2408786"/>
            <a:ext cx="955500" cy="9555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r="39914"/>
          <a:stretch/>
        </p:blipFill>
        <p:spPr>
          <a:xfrm flipH="1">
            <a:off x="3083501" y="2712806"/>
            <a:ext cx="1645212" cy="142611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311688" y="17551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High Pressure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30"/>
          <p:cNvCxnSpPr/>
          <p:nvPr/>
        </p:nvCxnSpPr>
        <p:spPr>
          <a:xfrm>
            <a:off x="1271916" y="2886474"/>
            <a:ext cx="10314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30"/>
          <p:cNvSpPr txBox="1"/>
          <p:nvPr/>
        </p:nvSpPr>
        <p:spPr>
          <a:xfrm>
            <a:off x="2689144" y="17551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Low</a:t>
            </a:r>
            <a:endParaRPr sz="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Pressure</a:t>
            </a:r>
            <a:endParaRPr sz="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5493288" y="16027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Large Positive Charge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7718344" y="17551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Small Positive Charge </a:t>
            </a:r>
            <a:endParaRPr sz="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or Negative Charge</a:t>
            </a:r>
            <a:endParaRPr sz="4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30"/>
          <p:cNvCxnSpPr/>
          <p:nvPr/>
        </p:nvCxnSpPr>
        <p:spPr>
          <a:xfrm>
            <a:off x="6686941" y="2666899"/>
            <a:ext cx="10314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this flow of charge as a </a:t>
            </a:r>
            <a:r>
              <a:rPr lang="en" b="1"/>
              <a:t>transfer of information</a:t>
            </a:r>
            <a:r>
              <a:rPr lang="en"/>
              <a:t>. With no flow, there is no information being transferred.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621" y="2051463"/>
            <a:ext cx="3340200" cy="1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761563" y="2419386"/>
            <a:ext cx="2823787" cy="934170"/>
          </a:xfrm>
          <a:prstGeom prst="flowChartMagneticDrum">
            <a:avLst/>
          </a:prstGeom>
          <a:solidFill>
            <a:schemeClr val="accen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2629966" y="2408786"/>
            <a:ext cx="955500" cy="9555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 rotWithShape="1">
          <a:blip r:embed="rId4">
            <a:alphaModFix/>
          </a:blip>
          <a:srcRect r="39914"/>
          <a:stretch/>
        </p:blipFill>
        <p:spPr>
          <a:xfrm flipH="1">
            <a:off x="3083501" y="2712806"/>
            <a:ext cx="1645212" cy="142611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311688" y="17551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High Pressure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5" name="Google Shape;245;p31"/>
          <p:cNvCxnSpPr/>
          <p:nvPr/>
        </p:nvCxnSpPr>
        <p:spPr>
          <a:xfrm>
            <a:off x="1271916" y="2886474"/>
            <a:ext cx="10314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1"/>
          <p:cNvSpPr txBox="1"/>
          <p:nvPr/>
        </p:nvSpPr>
        <p:spPr>
          <a:xfrm>
            <a:off x="2689144" y="17551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Low</a:t>
            </a:r>
            <a:endParaRPr sz="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Pressure</a:t>
            </a:r>
            <a:endParaRPr sz="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5493288" y="16027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Large Positive Charge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7718344" y="17551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Small Positive Charge </a:t>
            </a:r>
            <a:endParaRPr sz="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or Negative Charge</a:t>
            </a:r>
            <a:endParaRPr sz="4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31"/>
          <p:cNvCxnSpPr/>
          <p:nvPr/>
        </p:nvCxnSpPr>
        <p:spPr>
          <a:xfrm>
            <a:off x="6686941" y="2666899"/>
            <a:ext cx="10314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3904"/>
              <a:buNone/>
            </a:pPr>
            <a:r>
              <a:rPr lang="en" sz="2920">
                <a:solidFill>
                  <a:schemeClr val="dk1"/>
                </a:solidFill>
              </a:rPr>
              <a:t>Any </a:t>
            </a:r>
            <a:r>
              <a:rPr lang="en" sz="2920" b="1">
                <a:solidFill>
                  <a:schemeClr val="accent2"/>
                </a:solidFill>
              </a:rPr>
              <a:t>questions</a:t>
            </a:r>
            <a:r>
              <a:rPr lang="en" sz="2920">
                <a:solidFill>
                  <a:schemeClr val="dk1"/>
                </a:solidFill>
              </a:rPr>
              <a:t> about:</a:t>
            </a:r>
            <a:endParaRPr sz="2920">
              <a:solidFill>
                <a:schemeClr val="dk1"/>
              </a:solidFill>
            </a:endParaRPr>
          </a:p>
          <a:p>
            <a:pPr marL="914400" lvl="1" indent="-39547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920"/>
              <a:t>electrical signals</a:t>
            </a:r>
            <a:endParaRPr sz="2920"/>
          </a:p>
          <a:p>
            <a:pPr marL="914400" lvl="1" indent="-39547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920"/>
              <a:t>voltage </a:t>
            </a:r>
            <a:endParaRPr sz="2920"/>
          </a:p>
          <a:p>
            <a:pPr marL="914400" lvl="1" indent="-39547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920"/>
              <a:t>current</a:t>
            </a:r>
            <a:endParaRPr sz="2920"/>
          </a:p>
          <a:p>
            <a:pPr marL="914400" lvl="1" indent="-39547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920"/>
              <a:t>neuronal communication</a:t>
            </a:r>
            <a:endParaRPr sz="292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b="1"/>
              <a:t>action potential</a:t>
            </a:r>
            <a:r>
              <a:rPr lang="en"/>
              <a:t> is when the membrane voltage of a neuron gets positive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enough that a wave of positive ions moves through the neuron. </a:t>
            </a:r>
            <a:endParaRPr/>
          </a:p>
        </p:txBody>
      </p:sp>
      <p:pic>
        <p:nvPicPr>
          <p:cNvPr id="260" name="Google Shape;260;p33" descr="Action potential - Definition, Steps, Phases | Ken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50" y="1728075"/>
            <a:ext cx="5162550" cy="286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Electroencephalography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In order for flow or an </a:t>
            </a:r>
            <a:r>
              <a:rPr lang="en" b="1"/>
              <a:t>action potential</a:t>
            </a:r>
            <a:r>
              <a:rPr lang="en"/>
              <a:t> to happen, a big enough membrane potential or difference in charge is needed.</a:t>
            </a:r>
            <a:endParaRPr/>
          </a:p>
        </p:txBody>
      </p:sp>
      <p:pic>
        <p:nvPicPr>
          <p:cNvPr id="266" name="Google Shape;266;p34" descr="Action potential - Definition, Steps, Phases | Ken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50" y="1728075"/>
            <a:ext cx="5162550" cy="286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EEGs don’t detect the action potential, but instead </a:t>
            </a:r>
            <a:r>
              <a:rPr lang="en" b="1"/>
              <a:t>detect charge build-up</a:t>
            </a:r>
            <a:r>
              <a:rPr lang="en"/>
              <a:t> in the extracellular space resulting, in the excitatory case, from the </a:t>
            </a:r>
            <a:r>
              <a:rPr lang="en" b="1"/>
              <a:t>hypopolarization</a:t>
            </a:r>
            <a:r>
              <a:rPr lang="en"/>
              <a:t> of the intracellular space. </a:t>
            </a:r>
            <a:endParaRPr/>
          </a:p>
        </p:txBody>
      </p:sp>
      <p:pic>
        <p:nvPicPr>
          <p:cNvPr id="272" name="Google Shape;272;p35" descr="Action potential - Definition, Steps, Phases | Ken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50" y="1728075"/>
            <a:ext cx="5162550" cy="2865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35"/>
          <p:cNvCxnSpPr/>
          <p:nvPr/>
        </p:nvCxnSpPr>
        <p:spPr>
          <a:xfrm>
            <a:off x="1061625" y="2285975"/>
            <a:ext cx="2557200" cy="9375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More generally,</a:t>
            </a:r>
            <a:r>
              <a:rPr lang="en" sz="1500" b="1"/>
              <a:t> EEGs detect the build up of charge</a:t>
            </a:r>
            <a:r>
              <a:rPr lang="en" sz="1500"/>
              <a:t> leading either to a neuron firing (Excitatory Postsynaptic Potential EPSP) or a neuron becoming less likely to fire (Inhibitory Postsynaptic Potential IPSP). </a:t>
            </a:r>
            <a:endParaRPr sz="1500"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837" y="1356673"/>
            <a:ext cx="4520324" cy="3546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consider the </a:t>
            </a:r>
            <a:r>
              <a:rPr lang="en" sz="1800" b="1"/>
              <a:t>Excitatory Postsynaptic Potential</a:t>
            </a:r>
            <a:r>
              <a:rPr lang="en" sz="1800"/>
              <a:t> in a cell that is oriented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the cortex according to the figure below.</a:t>
            </a:r>
            <a:endParaRPr sz="1800"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49" y="1294698"/>
            <a:ext cx="4520324" cy="3546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86" name="Google Shape;286;p37"/>
          <p:cNvCxnSpPr/>
          <p:nvPr/>
        </p:nvCxnSpPr>
        <p:spPr>
          <a:xfrm rot="-5400000">
            <a:off x="1549200" y="392180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7"/>
          <p:cNvCxnSpPr/>
          <p:nvPr/>
        </p:nvCxnSpPr>
        <p:spPr>
          <a:xfrm rot="5400000" flipH="1">
            <a:off x="1985394" y="324410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7"/>
          <p:cNvCxnSpPr/>
          <p:nvPr/>
        </p:nvCxnSpPr>
        <p:spPr>
          <a:xfrm rot="5400000">
            <a:off x="1984251" y="308899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7"/>
          <p:cNvCxnSpPr/>
          <p:nvPr/>
        </p:nvCxnSpPr>
        <p:spPr>
          <a:xfrm rot="5400000" flipH="1">
            <a:off x="1985394" y="293509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7"/>
          <p:cNvCxnSpPr/>
          <p:nvPr/>
        </p:nvCxnSpPr>
        <p:spPr>
          <a:xfrm rot="5400000">
            <a:off x="1984251" y="277997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7"/>
          <p:cNvCxnSpPr/>
          <p:nvPr/>
        </p:nvCxnSpPr>
        <p:spPr>
          <a:xfrm rot="-5400000">
            <a:off x="1549200" y="221392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7"/>
          <p:cNvCxnSpPr/>
          <p:nvPr/>
        </p:nvCxnSpPr>
        <p:spPr>
          <a:xfrm rot="5400000" flipH="1">
            <a:off x="1985394" y="262607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37"/>
          <p:cNvSpPr/>
          <p:nvPr/>
        </p:nvSpPr>
        <p:spPr>
          <a:xfrm rot="-5400000">
            <a:off x="2007671" y="443470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294" name="Google Shape;294;p37"/>
          <p:cNvSpPr/>
          <p:nvPr/>
        </p:nvSpPr>
        <p:spPr>
          <a:xfrm rot="-5400000">
            <a:off x="1999589" y="157637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295" name="Google Shape;295;p37"/>
          <p:cNvSpPr/>
          <p:nvPr/>
        </p:nvSpPr>
        <p:spPr>
          <a:xfrm rot="-5400000">
            <a:off x="1807015" y="451050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/>
          <p:nvPr/>
        </p:nvSpPr>
        <p:spPr>
          <a:xfrm rot="-5400000">
            <a:off x="1851587" y="1500577"/>
            <a:ext cx="124800" cy="1248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EPSPs, the post-synaptic potential of a neuron must cross a threshold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</a:t>
            </a:r>
            <a:r>
              <a:rPr lang="en" sz="1800" b="1"/>
              <a:t>-55 mV</a:t>
            </a:r>
            <a:r>
              <a:rPr lang="en" sz="1800"/>
              <a:t> before the neuron will fire. </a:t>
            </a:r>
            <a:endParaRPr sz="1800"/>
          </a:p>
        </p:txBody>
      </p:sp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49" y="1294698"/>
            <a:ext cx="4520324" cy="3546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03" name="Google Shape;303;p38"/>
          <p:cNvCxnSpPr/>
          <p:nvPr/>
        </p:nvCxnSpPr>
        <p:spPr>
          <a:xfrm rot="-5400000">
            <a:off x="1549200" y="392180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8"/>
          <p:cNvCxnSpPr/>
          <p:nvPr/>
        </p:nvCxnSpPr>
        <p:spPr>
          <a:xfrm rot="5400000" flipH="1">
            <a:off x="1985394" y="324410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8"/>
          <p:cNvCxnSpPr/>
          <p:nvPr/>
        </p:nvCxnSpPr>
        <p:spPr>
          <a:xfrm rot="5400000">
            <a:off x="1984251" y="308899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8"/>
          <p:cNvCxnSpPr/>
          <p:nvPr/>
        </p:nvCxnSpPr>
        <p:spPr>
          <a:xfrm rot="5400000" flipH="1">
            <a:off x="1985394" y="293509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8"/>
          <p:cNvCxnSpPr/>
          <p:nvPr/>
        </p:nvCxnSpPr>
        <p:spPr>
          <a:xfrm rot="5400000">
            <a:off x="1984251" y="277997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8"/>
          <p:cNvCxnSpPr/>
          <p:nvPr/>
        </p:nvCxnSpPr>
        <p:spPr>
          <a:xfrm rot="-5400000">
            <a:off x="1549200" y="221392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8"/>
          <p:cNvCxnSpPr/>
          <p:nvPr/>
        </p:nvCxnSpPr>
        <p:spPr>
          <a:xfrm rot="5400000" flipH="1">
            <a:off x="1985394" y="262607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38"/>
          <p:cNvSpPr/>
          <p:nvPr/>
        </p:nvSpPr>
        <p:spPr>
          <a:xfrm rot="-5400000">
            <a:off x="2007671" y="443470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 rot="-5400000">
            <a:off x="1999589" y="157637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12" name="Google Shape;312;p38"/>
          <p:cNvSpPr/>
          <p:nvPr/>
        </p:nvSpPr>
        <p:spPr>
          <a:xfrm rot="-5400000">
            <a:off x="1807015" y="451050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 rot="-5400000">
            <a:off x="1851587" y="1500577"/>
            <a:ext cx="124800" cy="1248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 neuron reaches that -55 mV threshold, there are </a:t>
            </a:r>
            <a:r>
              <a:rPr lang="en" b="1"/>
              <a:t>positive ions rushing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into the neuron increasing the membrane potential</a:t>
            </a:r>
            <a:r>
              <a:rPr lang="en"/>
              <a:t> and creating a negative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 outside of the cell.</a:t>
            </a:r>
            <a:endParaRPr/>
          </a:p>
        </p:txBody>
      </p:sp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49" y="1294698"/>
            <a:ext cx="4520324" cy="3546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20" name="Google Shape;320;p39"/>
          <p:cNvCxnSpPr/>
          <p:nvPr/>
        </p:nvCxnSpPr>
        <p:spPr>
          <a:xfrm rot="-5400000">
            <a:off x="1549200" y="392180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9"/>
          <p:cNvCxnSpPr/>
          <p:nvPr/>
        </p:nvCxnSpPr>
        <p:spPr>
          <a:xfrm rot="5400000" flipH="1">
            <a:off x="1985394" y="324410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9"/>
          <p:cNvCxnSpPr/>
          <p:nvPr/>
        </p:nvCxnSpPr>
        <p:spPr>
          <a:xfrm rot="5400000">
            <a:off x="1984251" y="308899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9"/>
          <p:cNvCxnSpPr/>
          <p:nvPr/>
        </p:nvCxnSpPr>
        <p:spPr>
          <a:xfrm rot="5400000" flipH="1">
            <a:off x="1985394" y="293509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9"/>
          <p:cNvCxnSpPr/>
          <p:nvPr/>
        </p:nvCxnSpPr>
        <p:spPr>
          <a:xfrm rot="5400000">
            <a:off x="1984251" y="277997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9"/>
          <p:cNvCxnSpPr/>
          <p:nvPr/>
        </p:nvCxnSpPr>
        <p:spPr>
          <a:xfrm rot="-5400000">
            <a:off x="1549200" y="221392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9"/>
          <p:cNvCxnSpPr/>
          <p:nvPr/>
        </p:nvCxnSpPr>
        <p:spPr>
          <a:xfrm rot="5400000" flipH="1">
            <a:off x="1985394" y="262607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9"/>
          <p:cNvSpPr/>
          <p:nvPr/>
        </p:nvSpPr>
        <p:spPr>
          <a:xfrm rot="-5400000">
            <a:off x="2007671" y="443470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28" name="Google Shape;328;p39"/>
          <p:cNvSpPr/>
          <p:nvPr/>
        </p:nvSpPr>
        <p:spPr>
          <a:xfrm rot="-5400000">
            <a:off x="1999589" y="157637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29" name="Google Shape;329;p39"/>
          <p:cNvSpPr/>
          <p:nvPr/>
        </p:nvSpPr>
        <p:spPr>
          <a:xfrm rot="-5400000">
            <a:off x="1807015" y="451050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 rot="-5400000">
            <a:off x="1090153" y="1500539"/>
            <a:ext cx="886200" cy="8862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portion of a neuron that is away from the negative extracellular region, those positive ions are flowing </a:t>
            </a:r>
            <a:r>
              <a:rPr lang="en" b="1"/>
              <a:t>out</a:t>
            </a:r>
            <a:r>
              <a:rPr lang="en"/>
              <a:t> of the cell,</a:t>
            </a:r>
            <a:r>
              <a:rPr lang="en" b="1"/>
              <a:t> creating a positive charge externally</a:t>
            </a:r>
            <a:r>
              <a:rPr lang="en"/>
              <a:t>.</a:t>
            </a:r>
            <a:endParaRPr/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49" y="1294698"/>
            <a:ext cx="4520324" cy="3546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37" name="Google Shape;337;p40"/>
          <p:cNvCxnSpPr/>
          <p:nvPr/>
        </p:nvCxnSpPr>
        <p:spPr>
          <a:xfrm rot="-5400000">
            <a:off x="1549200" y="392180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40"/>
          <p:cNvCxnSpPr/>
          <p:nvPr/>
        </p:nvCxnSpPr>
        <p:spPr>
          <a:xfrm rot="5400000" flipH="1">
            <a:off x="1985394" y="324410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0"/>
          <p:cNvCxnSpPr/>
          <p:nvPr/>
        </p:nvCxnSpPr>
        <p:spPr>
          <a:xfrm rot="5400000">
            <a:off x="1984251" y="308899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0"/>
          <p:cNvCxnSpPr/>
          <p:nvPr/>
        </p:nvCxnSpPr>
        <p:spPr>
          <a:xfrm rot="5400000" flipH="1">
            <a:off x="1985394" y="293509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0"/>
          <p:cNvCxnSpPr/>
          <p:nvPr/>
        </p:nvCxnSpPr>
        <p:spPr>
          <a:xfrm rot="5400000">
            <a:off x="1984251" y="277997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40"/>
          <p:cNvCxnSpPr/>
          <p:nvPr/>
        </p:nvCxnSpPr>
        <p:spPr>
          <a:xfrm rot="-5400000">
            <a:off x="1549200" y="221392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40"/>
          <p:cNvCxnSpPr/>
          <p:nvPr/>
        </p:nvCxnSpPr>
        <p:spPr>
          <a:xfrm rot="5400000" flipH="1">
            <a:off x="1985394" y="262607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40"/>
          <p:cNvSpPr/>
          <p:nvPr/>
        </p:nvSpPr>
        <p:spPr>
          <a:xfrm rot="-5400000">
            <a:off x="2007671" y="443470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45" name="Google Shape;345;p40"/>
          <p:cNvSpPr/>
          <p:nvPr/>
        </p:nvSpPr>
        <p:spPr>
          <a:xfrm rot="-5400000">
            <a:off x="1999589" y="157637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46" name="Google Shape;346;p40"/>
          <p:cNvSpPr/>
          <p:nvPr/>
        </p:nvSpPr>
        <p:spPr>
          <a:xfrm rot="-5400000">
            <a:off x="1124630" y="3827966"/>
            <a:ext cx="807300" cy="8073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/>
          <p:nvPr/>
        </p:nvSpPr>
        <p:spPr>
          <a:xfrm rot="-5400000">
            <a:off x="1851587" y="1500577"/>
            <a:ext cx="124800" cy="1248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difference in charge should remind us of what we mentioned earlier.</a:t>
            </a:r>
            <a:endParaRPr/>
          </a:p>
        </p:txBody>
      </p:sp>
      <p:cxnSp>
        <p:nvCxnSpPr>
          <p:cNvPr id="353" name="Google Shape;353;p41"/>
          <p:cNvCxnSpPr/>
          <p:nvPr/>
        </p:nvCxnSpPr>
        <p:spPr>
          <a:xfrm>
            <a:off x="3205285" y="168467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41"/>
          <p:cNvCxnSpPr/>
          <p:nvPr/>
        </p:nvCxnSpPr>
        <p:spPr>
          <a:xfrm>
            <a:off x="4186281" y="15517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1"/>
          <p:cNvCxnSpPr/>
          <p:nvPr/>
        </p:nvCxnSpPr>
        <p:spPr>
          <a:xfrm flipH="1">
            <a:off x="4339595" y="1551123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1"/>
          <p:cNvCxnSpPr/>
          <p:nvPr/>
        </p:nvCxnSpPr>
        <p:spPr>
          <a:xfrm>
            <a:off x="4495295" y="15517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1"/>
          <p:cNvCxnSpPr/>
          <p:nvPr/>
        </p:nvCxnSpPr>
        <p:spPr>
          <a:xfrm flipH="1">
            <a:off x="4648610" y="1551123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1"/>
          <p:cNvCxnSpPr/>
          <p:nvPr/>
        </p:nvCxnSpPr>
        <p:spPr>
          <a:xfrm>
            <a:off x="4913163" y="168467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1"/>
          <p:cNvCxnSpPr/>
          <p:nvPr/>
        </p:nvCxnSpPr>
        <p:spPr>
          <a:xfrm>
            <a:off x="4804310" y="15517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41"/>
          <p:cNvSpPr/>
          <p:nvPr/>
        </p:nvSpPr>
        <p:spPr>
          <a:xfrm rot="10800000" flipH="1">
            <a:off x="3080432" y="1614254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61" name="Google Shape;361;p41"/>
          <p:cNvSpPr/>
          <p:nvPr/>
        </p:nvSpPr>
        <p:spPr>
          <a:xfrm rot="10800000" flipH="1">
            <a:off x="5938759" y="1622336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62" name="Google Shape;362;p41"/>
          <p:cNvSpPr/>
          <p:nvPr/>
        </p:nvSpPr>
        <p:spPr>
          <a:xfrm rot="10800000" flipH="1">
            <a:off x="2852215" y="1814862"/>
            <a:ext cx="335400" cy="2916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"/>
          <p:cNvSpPr/>
          <p:nvPr/>
        </p:nvSpPr>
        <p:spPr>
          <a:xfrm rot="10800000" flipH="1">
            <a:off x="6014530" y="1770348"/>
            <a:ext cx="363000" cy="3630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621" y="3118263"/>
            <a:ext cx="3340200" cy="1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/>
          <p:nvPr/>
        </p:nvSpPr>
        <p:spPr>
          <a:xfrm>
            <a:off x="761563" y="3486186"/>
            <a:ext cx="2823787" cy="934170"/>
          </a:xfrm>
          <a:prstGeom prst="flowChartMagneticDrum">
            <a:avLst/>
          </a:prstGeom>
          <a:solidFill>
            <a:schemeClr val="accen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1"/>
          <p:cNvSpPr/>
          <p:nvPr/>
        </p:nvSpPr>
        <p:spPr>
          <a:xfrm>
            <a:off x="2629966" y="3475586"/>
            <a:ext cx="955500" cy="9555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rgbClr val="D033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7" name="Google Shape;367;p41"/>
          <p:cNvPicPr preferRelativeResize="0"/>
          <p:nvPr/>
        </p:nvPicPr>
        <p:blipFill rotWithShape="1">
          <a:blip r:embed="rId4">
            <a:alphaModFix/>
          </a:blip>
          <a:srcRect r="39914"/>
          <a:stretch/>
        </p:blipFill>
        <p:spPr>
          <a:xfrm flipH="1">
            <a:off x="3083501" y="3779606"/>
            <a:ext cx="1645212" cy="142611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311688" y="28219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High Pressure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9" name="Google Shape;369;p41"/>
          <p:cNvCxnSpPr/>
          <p:nvPr/>
        </p:nvCxnSpPr>
        <p:spPr>
          <a:xfrm>
            <a:off x="1271916" y="3953274"/>
            <a:ext cx="10314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41"/>
          <p:cNvSpPr txBox="1"/>
          <p:nvPr/>
        </p:nvSpPr>
        <p:spPr>
          <a:xfrm>
            <a:off x="2689144" y="28219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Low</a:t>
            </a:r>
            <a:endParaRPr sz="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Pressure</a:t>
            </a:r>
            <a:endParaRPr sz="4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5493288" y="26695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Large Positive Charge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7718344" y="2821950"/>
            <a:ext cx="9555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Small Positive Charge </a:t>
            </a:r>
            <a:endParaRPr sz="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latin typeface="Lato"/>
                <a:ea typeface="Lato"/>
                <a:cs typeface="Lato"/>
                <a:sym typeface="Lato"/>
              </a:rPr>
              <a:t>or Negative Charge</a:t>
            </a:r>
            <a:endParaRPr sz="4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3" name="Google Shape;373;p41"/>
          <p:cNvCxnSpPr/>
          <p:nvPr/>
        </p:nvCxnSpPr>
        <p:spPr>
          <a:xfrm>
            <a:off x="6686941" y="3733699"/>
            <a:ext cx="10314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this difference in charge eventually leads to an action potential, it is the </a:t>
            </a:r>
            <a:r>
              <a:rPr lang="en" b="1"/>
              <a:t>existence of the difference in charge that the EEG picks up</a:t>
            </a:r>
            <a:r>
              <a:rPr lang="en"/>
              <a:t>.</a:t>
            </a:r>
            <a:endParaRPr/>
          </a:p>
        </p:txBody>
      </p:sp>
      <p:cxnSp>
        <p:nvCxnSpPr>
          <p:cNvPr id="379" name="Google Shape;379;p42"/>
          <p:cNvCxnSpPr/>
          <p:nvPr/>
        </p:nvCxnSpPr>
        <p:spPr>
          <a:xfrm>
            <a:off x="3162410" y="289352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42"/>
          <p:cNvCxnSpPr/>
          <p:nvPr/>
        </p:nvCxnSpPr>
        <p:spPr>
          <a:xfrm>
            <a:off x="4143406" y="27606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2"/>
          <p:cNvCxnSpPr/>
          <p:nvPr/>
        </p:nvCxnSpPr>
        <p:spPr>
          <a:xfrm flipH="1">
            <a:off x="4296720" y="2759973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2"/>
          <p:cNvCxnSpPr/>
          <p:nvPr/>
        </p:nvCxnSpPr>
        <p:spPr>
          <a:xfrm>
            <a:off x="4452420" y="27606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2"/>
          <p:cNvCxnSpPr/>
          <p:nvPr/>
        </p:nvCxnSpPr>
        <p:spPr>
          <a:xfrm flipH="1">
            <a:off x="4605735" y="2759973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2"/>
          <p:cNvCxnSpPr/>
          <p:nvPr/>
        </p:nvCxnSpPr>
        <p:spPr>
          <a:xfrm>
            <a:off x="4870288" y="289352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2"/>
          <p:cNvCxnSpPr/>
          <p:nvPr/>
        </p:nvCxnSpPr>
        <p:spPr>
          <a:xfrm>
            <a:off x="4761435" y="27606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42"/>
          <p:cNvSpPr/>
          <p:nvPr/>
        </p:nvSpPr>
        <p:spPr>
          <a:xfrm rot="10800000" flipH="1">
            <a:off x="3037557" y="2823104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87" name="Google Shape;387;p42"/>
          <p:cNvSpPr/>
          <p:nvPr/>
        </p:nvSpPr>
        <p:spPr>
          <a:xfrm rot="10800000" flipH="1">
            <a:off x="5895884" y="2831186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388" name="Google Shape;388;p42"/>
          <p:cNvSpPr/>
          <p:nvPr/>
        </p:nvSpPr>
        <p:spPr>
          <a:xfrm rot="10800000" flipH="1">
            <a:off x="2809340" y="3023712"/>
            <a:ext cx="335400" cy="2916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2"/>
          <p:cNvSpPr/>
          <p:nvPr/>
        </p:nvSpPr>
        <p:spPr>
          <a:xfrm rot="10800000" flipH="1">
            <a:off x="5971655" y="2979198"/>
            <a:ext cx="363000" cy="3630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single electrical dipole</a:t>
            </a:r>
            <a:r>
              <a:rPr lang="en"/>
              <a:t> created in </a:t>
            </a:r>
            <a:r>
              <a:rPr lang="en" b="1"/>
              <a:t>one neuron</a:t>
            </a:r>
            <a:r>
              <a:rPr lang="en"/>
              <a:t> isn’t strong enough for an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to detect it.</a:t>
            </a:r>
            <a:endParaRPr/>
          </a:p>
        </p:txBody>
      </p:sp>
      <p:cxnSp>
        <p:nvCxnSpPr>
          <p:cNvPr id="395" name="Google Shape;395;p43"/>
          <p:cNvCxnSpPr/>
          <p:nvPr/>
        </p:nvCxnSpPr>
        <p:spPr>
          <a:xfrm>
            <a:off x="3205285" y="168467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43"/>
          <p:cNvCxnSpPr/>
          <p:nvPr/>
        </p:nvCxnSpPr>
        <p:spPr>
          <a:xfrm>
            <a:off x="4186281" y="15517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3"/>
          <p:cNvCxnSpPr/>
          <p:nvPr/>
        </p:nvCxnSpPr>
        <p:spPr>
          <a:xfrm flipH="1">
            <a:off x="4339595" y="1551123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43"/>
          <p:cNvCxnSpPr/>
          <p:nvPr/>
        </p:nvCxnSpPr>
        <p:spPr>
          <a:xfrm>
            <a:off x="4495295" y="15517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 flipH="1">
            <a:off x="4648610" y="1551123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43"/>
          <p:cNvCxnSpPr/>
          <p:nvPr/>
        </p:nvCxnSpPr>
        <p:spPr>
          <a:xfrm>
            <a:off x="4913163" y="168467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43"/>
          <p:cNvCxnSpPr/>
          <p:nvPr/>
        </p:nvCxnSpPr>
        <p:spPr>
          <a:xfrm>
            <a:off x="4804310" y="15517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43"/>
          <p:cNvSpPr/>
          <p:nvPr/>
        </p:nvSpPr>
        <p:spPr>
          <a:xfrm rot="10800000" flipH="1">
            <a:off x="3080432" y="1614254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03" name="Google Shape;403;p43"/>
          <p:cNvSpPr/>
          <p:nvPr/>
        </p:nvSpPr>
        <p:spPr>
          <a:xfrm rot="10800000" flipH="1">
            <a:off x="5938759" y="1622336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04" name="Google Shape;404;p43"/>
          <p:cNvSpPr/>
          <p:nvPr/>
        </p:nvSpPr>
        <p:spPr>
          <a:xfrm rot="10800000" flipH="1">
            <a:off x="2852215" y="1814862"/>
            <a:ext cx="335400" cy="2916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/>
          <p:cNvSpPr/>
          <p:nvPr/>
        </p:nvSpPr>
        <p:spPr>
          <a:xfrm rot="10800000" flipH="1">
            <a:off x="6014530" y="1770348"/>
            <a:ext cx="363000" cy="3630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6" name="Google Shape;4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84" y="2965863"/>
            <a:ext cx="3340200" cy="167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/>
          <p:nvPr/>
        </p:nvCxnSpPr>
        <p:spPr>
          <a:xfrm>
            <a:off x="4295203" y="3581299"/>
            <a:ext cx="1031400" cy="0"/>
          </a:xfrm>
          <a:prstGeom prst="straightConnector1">
            <a:avLst/>
          </a:prstGeom>
          <a:noFill/>
          <a:ln w="38100" cap="flat" cmpd="sng">
            <a:solidFill>
              <a:srgbClr val="D0335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Google Shape;408;p43"/>
          <p:cNvSpPr/>
          <p:nvPr/>
        </p:nvSpPr>
        <p:spPr>
          <a:xfrm rot="10800000" flipH="1">
            <a:off x="2852215" y="4558062"/>
            <a:ext cx="335400" cy="2916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3"/>
          <p:cNvSpPr/>
          <p:nvPr/>
        </p:nvSpPr>
        <p:spPr>
          <a:xfrm rot="10800000" flipH="1">
            <a:off x="6014530" y="4513548"/>
            <a:ext cx="363000" cy="3630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Electroencephalography detects </a:t>
            </a:r>
            <a:r>
              <a:rPr lang="en" b="1"/>
              <a:t>electrical activity</a:t>
            </a:r>
            <a:r>
              <a:rPr lang="en"/>
              <a:t> in the brain.</a:t>
            </a:r>
            <a:endParaRPr/>
          </a:p>
        </p:txBody>
      </p:sp>
      <p:pic>
        <p:nvPicPr>
          <p:cNvPr id="89" name="Google Shape;89;p17" descr="Black In Neuro 🧠 on Twitter: &amp;quot;EEG electrodes need to be close to the skin  to get the brain&amp;#39;s electrical signal. With normal electrodes on curly &amp;amp;  coarse hair, this can b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1673825"/>
            <a:ext cx="2990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there are special neurons near the surface of the brain called </a:t>
            </a:r>
            <a:r>
              <a:rPr lang="en" b="1"/>
              <a:t>pyramidal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 that are all </a:t>
            </a:r>
            <a:r>
              <a:rPr lang="en" b="1"/>
              <a:t>oriented in the same direction</a:t>
            </a:r>
            <a:r>
              <a:rPr lang="en"/>
              <a:t>.</a:t>
            </a:r>
            <a:endParaRPr/>
          </a:p>
        </p:txBody>
      </p:sp>
      <p:cxnSp>
        <p:nvCxnSpPr>
          <p:cNvPr id="415" name="Google Shape;415;p44"/>
          <p:cNvCxnSpPr/>
          <p:nvPr/>
        </p:nvCxnSpPr>
        <p:spPr>
          <a:xfrm rot="-5400000">
            <a:off x="5386850" y="390271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4"/>
          <p:cNvCxnSpPr/>
          <p:nvPr/>
        </p:nvCxnSpPr>
        <p:spPr>
          <a:xfrm rot="5400000" flipH="1">
            <a:off x="5823044" y="3225018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4"/>
          <p:cNvCxnSpPr/>
          <p:nvPr/>
        </p:nvCxnSpPr>
        <p:spPr>
          <a:xfrm rot="5400000">
            <a:off x="5821901" y="3069904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44"/>
          <p:cNvCxnSpPr/>
          <p:nvPr/>
        </p:nvCxnSpPr>
        <p:spPr>
          <a:xfrm rot="5400000" flipH="1">
            <a:off x="5823044" y="2916004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4"/>
          <p:cNvCxnSpPr/>
          <p:nvPr/>
        </p:nvCxnSpPr>
        <p:spPr>
          <a:xfrm rot="5400000">
            <a:off x="5821901" y="2760890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44"/>
          <p:cNvCxnSpPr/>
          <p:nvPr/>
        </p:nvCxnSpPr>
        <p:spPr>
          <a:xfrm rot="-5400000">
            <a:off x="5386850" y="2194836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44"/>
          <p:cNvCxnSpPr/>
          <p:nvPr/>
        </p:nvCxnSpPr>
        <p:spPr>
          <a:xfrm rot="5400000" flipH="1">
            <a:off x="5823044" y="2606990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44"/>
          <p:cNvSpPr/>
          <p:nvPr/>
        </p:nvSpPr>
        <p:spPr>
          <a:xfrm rot="-5400000">
            <a:off x="5845321" y="4415617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23" name="Google Shape;423;p44"/>
          <p:cNvSpPr/>
          <p:nvPr/>
        </p:nvSpPr>
        <p:spPr>
          <a:xfrm rot="-5400000">
            <a:off x="5837239" y="1557291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24" name="Google Shape;424;p44"/>
          <p:cNvSpPr/>
          <p:nvPr/>
        </p:nvSpPr>
        <p:spPr>
          <a:xfrm rot="-5400000">
            <a:off x="5644665" y="4491419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4"/>
          <p:cNvSpPr/>
          <p:nvPr/>
        </p:nvSpPr>
        <p:spPr>
          <a:xfrm rot="-5400000">
            <a:off x="5689237" y="1481489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6" name="Google Shape;426;p44"/>
          <p:cNvCxnSpPr/>
          <p:nvPr/>
        </p:nvCxnSpPr>
        <p:spPr>
          <a:xfrm rot="-5400000">
            <a:off x="4869475" y="39027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4"/>
          <p:cNvCxnSpPr/>
          <p:nvPr/>
        </p:nvCxnSpPr>
        <p:spPr>
          <a:xfrm rot="5400000" flipH="1">
            <a:off x="5305669" y="32250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4"/>
          <p:cNvCxnSpPr/>
          <p:nvPr/>
        </p:nvCxnSpPr>
        <p:spPr>
          <a:xfrm rot="5400000">
            <a:off x="5304526" y="30699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44"/>
          <p:cNvCxnSpPr/>
          <p:nvPr/>
        </p:nvCxnSpPr>
        <p:spPr>
          <a:xfrm rot="5400000" flipH="1">
            <a:off x="5305669" y="29160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44"/>
          <p:cNvCxnSpPr/>
          <p:nvPr/>
        </p:nvCxnSpPr>
        <p:spPr>
          <a:xfrm rot="5400000">
            <a:off x="5304526" y="27609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44"/>
          <p:cNvCxnSpPr/>
          <p:nvPr/>
        </p:nvCxnSpPr>
        <p:spPr>
          <a:xfrm rot="-5400000">
            <a:off x="4869475" y="21948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44"/>
          <p:cNvCxnSpPr/>
          <p:nvPr/>
        </p:nvCxnSpPr>
        <p:spPr>
          <a:xfrm rot="5400000" flipH="1">
            <a:off x="5305669" y="26070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3" name="Google Shape;433;p44"/>
          <p:cNvSpPr/>
          <p:nvPr/>
        </p:nvSpPr>
        <p:spPr>
          <a:xfrm rot="-5400000">
            <a:off x="5327946" y="44156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34" name="Google Shape;434;p44"/>
          <p:cNvSpPr/>
          <p:nvPr/>
        </p:nvSpPr>
        <p:spPr>
          <a:xfrm rot="-5400000">
            <a:off x="5319864" y="15573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35" name="Google Shape;435;p44"/>
          <p:cNvSpPr/>
          <p:nvPr/>
        </p:nvSpPr>
        <p:spPr>
          <a:xfrm rot="-5400000">
            <a:off x="5127290" y="44914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4"/>
          <p:cNvSpPr/>
          <p:nvPr/>
        </p:nvSpPr>
        <p:spPr>
          <a:xfrm rot="-5400000">
            <a:off x="5171862" y="14815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7" name="Google Shape;437;p44"/>
          <p:cNvCxnSpPr/>
          <p:nvPr/>
        </p:nvCxnSpPr>
        <p:spPr>
          <a:xfrm rot="-5400000">
            <a:off x="4352100" y="39027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4"/>
          <p:cNvCxnSpPr/>
          <p:nvPr/>
        </p:nvCxnSpPr>
        <p:spPr>
          <a:xfrm rot="5400000" flipH="1">
            <a:off x="4788294" y="32250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4"/>
          <p:cNvCxnSpPr/>
          <p:nvPr/>
        </p:nvCxnSpPr>
        <p:spPr>
          <a:xfrm rot="5400000">
            <a:off x="4787151" y="30699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4"/>
          <p:cNvCxnSpPr/>
          <p:nvPr/>
        </p:nvCxnSpPr>
        <p:spPr>
          <a:xfrm rot="5400000" flipH="1">
            <a:off x="4788294" y="29160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44"/>
          <p:cNvCxnSpPr/>
          <p:nvPr/>
        </p:nvCxnSpPr>
        <p:spPr>
          <a:xfrm rot="5400000">
            <a:off x="4787151" y="27609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44"/>
          <p:cNvCxnSpPr/>
          <p:nvPr/>
        </p:nvCxnSpPr>
        <p:spPr>
          <a:xfrm rot="-5400000">
            <a:off x="4352100" y="21948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44"/>
          <p:cNvCxnSpPr/>
          <p:nvPr/>
        </p:nvCxnSpPr>
        <p:spPr>
          <a:xfrm rot="5400000" flipH="1">
            <a:off x="4788294" y="26070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44"/>
          <p:cNvSpPr/>
          <p:nvPr/>
        </p:nvSpPr>
        <p:spPr>
          <a:xfrm rot="-5400000">
            <a:off x="4810571" y="44156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45" name="Google Shape;445;p44"/>
          <p:cNvSpPr/>
          <p:nvPr/>
        </p:nvSpPr>
        <p:spPr>
          <a:xfrm rot="-5400000">
            <a:off x="4802489" y="15573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46" name="Google Shape;446;p44"/>
          <p:cNvSpPr/>
          <p:nvPr/>
        </p:nvSpPr>
        <p:spPr>
          <a:xfrm rot="-5400000">
            <a:off x="4609915" y="44914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"/>
          <p:cNvSpPr/>
          <p:nvPr/>
        </p:nvSpPr>
        <p:spPr>
          <a:xfrm rot="-5400000">
            <a:off x="4654487" y="14815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8" name="Google Shape;448;p44"/>
          <p:cNvCxnSpPr/>
          <p:nvPr/>
        </p:nvCxnSpPr>
        <p:spPr>
          <a:xfrm rot="-5400000">
            <a:off x="3887675" y="3902790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44"/>
          <p:cNvCxnSpPr/>
          <p:nvPr/>
        </p:nvCxnSpPr>
        <p:spPr>
          <a:xfrm rot="5400000" flipH="1">
            <a:off x="4323869" y="3225093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44"/>
          <p:cNvCxnSpPr/>
          <p:nvPr/>
        </p:nvCxnSpPr>
        <p:spPr>
          <a:xfrm rot="5400000">
            <a:off x="4322726" y="3069979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4"/>
          <p:cNvCxnSpPr/>
          <p:nvPr/>
        </p:nvCxnSpPr>
        <p:spPr>
          <a:xfrm rot="5400000" flipH="1">
            <a:off x="4323869" y="2916079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4"/>
          <p:cNvCxnSpPr/>
          <p:nvPr/>
        </p:nvCxnSpPr>
        <p:spPr>
          <a:xfrm rot="5400000">
            <a:off x="4322726" y="2760965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4"/>
          <p:cNvCxnSpPr/>
          <p:nvPr/>
        </p:nvCxnSpPr>
        <p:spPr>
          <a:xfrm rot="-5400000">
            <a:off x="3887675" y="2194911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4"/>
          <p:cNvCxnSpPr/>
          <p:nvPr/>
        </p:nvCxnSpPr>
        <p:spPr>
          <a:xfrm rot="5400000" flipH="1">
            <a:off x="4323869" y="2607065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44"/>
          <p:cNvSpPr/>
          <p:nvPr/>
        </p:nvSpPr>
        <p:spPr>
          <a:xfrm rot="-5400000">
            <a:off x="4346146" y="4415692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56" name="Google Shape;456;p44"/>
          <p:cNvSpPr/>
          <p:nvPr/>
        </p:nvSpPr>
        <p:spPr>
          <a:xfrm rot="-5400000">
            <a:off x="4338064" y="1557366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57" name="Google Shape;457;p44"/>
          <p:cNvSpPr/>
          <p:nvPr/>
        </p:nvSpPr>
        <p:spPr>
          <a:xfrm rot="-5400000">
            <a:off x="4145490" y="4491494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4"/>
          <p:cNvSpPr/>
          <p:nvPr/>
        </p:nvSpPr>
        <p:spPr>
          <a:xfrm rot="-5400000">
            <a:off x="4190062" y="1481564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9" name="Google Shape;459;p44"/>
          <p:cNvCxnSpPr/>
          <p:nvPr/>
        </p:nvCxnSpPr>
        <p:spPr>
          <a:xfrm rot="-5400000">
            <a:off x="3370300" y="390282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44"/>
          <p:cNvCxnSpPr/>
          <p:nvPr/>
        </p:nvCxnSpPr>
        <p:spPr>
          <a:xfrm rot="5400000" flipH="1">
            <a:off x="3806494" y="32251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44"/>
          <p:cNvCxnSpPr/>
          <p:nvPr/>
        </p:nvCxnSpPr>
        <p:spPr>
          <a:xfrm rot="5400000">
            <a:off x="3805351" y="307001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4"/>
          <p:cNvCxnSpPr/>
          <p:nvPr/>
        </p:nvCxnSpPr>
        <p:spPr>
          <a:xfrm rot="5400000" flipH="1">
            <a:off x="3806494" y="291611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44"/>
          <p:cNvCxnSpPr/>
          <p:nvPr/>
        </p:nvCxnSpPr>
        <p:spPr>
          <a:xfrm rot="5400000">
            <a:off x="3805351" y="276100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44"/>
          <p:cNvCxnSpPr/>
          <p:nvPr/>
        </p:nvCxnSpPr>
        <p:spPr>
          <a:xfrm rot="-5400000">
            <a:off x="3370300" y="219494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44"/>
          <p:cNvCxnSpPr/>
          <p:nvPr/>
        </p:nvCxnSpPr>
        <p:spPr>
          <a:xfrm rot="5400000" flipH="1">
            <a:off x="3806494" y="260710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p44"/>
          <p:cNvSpPr/>
          <p:nvPr/>
        </p:nvSpPr>
        <p:spPr>
          <a:xfrm rot="-5400000">
            <a:off x="3828771" y="441573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67" name="Google Shape;467;p44"/>
          <p:cNvSpPr/>
          <p:nvPr/>
        </p:nvSpPr>
        <p:spPr>
          <a:xfrm rot="-5400000">
            <a:off x="3820689" y="155740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68" name="Google Shape;468;p44"/>
          <p:cNvSpPr/>
          <p:nvPr/>
        </p:nvSpPr>
        <p:spPr>
          <a:xfrm rot="-5400000">
            <a:off x="3628115" y="449153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4"/>
          <p:cNvSpPr/>
          <p:nvPr/>
        </p:nvSpPr>
        <p:spPr>
          <a:xfrm rot="-5400000">
            <a:off x="3672687" y="148160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0" name="Google Shape;470;p44"/>
          <p:cNvCxnSpPr/>
          <p:nvPr/>
        </p:nvCxnSpPr>
        <p:spPr>
          <a:xfrm rot="-5400000">
            <a:off x="2852925" y="390282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4"/>
          <p:cNvCxnSpPr/>
          <p:nvPr/>
        </p:nvCxnSpPr>
        <p:spPr>
          <a:xfrm rot="5400000" flipH="1">
            <a:off x="3289119" y="32251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4"/>
          <p:cNvCxnSpPr/>
          <p:nvPr/>
        </p:nvCxnSpPr>
        <p:spPr>
          <a:xfrm rot="5400000">
            <a:off x="3287976" y="307001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4"/>
          <p:cNvCxnSpPr/>
          <p:nvPr/>
        </p:nvCxnSpPr>
        <p:spPr>
          <a:xfrm rot="5400000" flipH="1">
            <a:off x="3289119" y="291611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4"/>
          <p:cNvCxnSpPr/>
          <p:nvPr/>
        </p:nvCxnSpPr>
        <p:spPr>
          <a:xfrm rot="5400000">
            <a:off x="3287976" y="276100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4"/>
          <p:cNvCxnSpPr/>
          <p:nvPr/>
        </p:nvCxnSpPr>
        <p:spPr>
          <a:xfrm rot="-5400000">
            <a:off x="2852925" y="219494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4"/>
          <p:cNvCxnSpPr/>
          <p:nvPr/>
        </p:nvCxnSpPr>
        <p:spPr>
          <a:xfrm rot="5400000" flipH="1">
            <a:off x="3289119" y="260710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44"/>
          <p:cNvSpPr/>
          <p:nvPr/>
        </p:nvSpPr>
        <p:spPr>
          <a:xfrm rot="-5400000">
            <a:off x="3311396" y="441573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78" name="Google Shape;478;p44"/>
          <p:cNvSpPr/>
          <p:nvPr/>
        </p:nvSpPr>
        <p:spPr>
          <a:xfrm rot="-5400000">
            <a:off x="3303314" y="155740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79" name="Google Shape;479;p44"/>
          <p:cNvSpPr/>
          <p:nvPr/>
        </p:nvSpPr>
        <p:spPr>
          <a:xfrm rot="-5400000">
            <a:off x="3110740" y="449153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4"/>
          <p:cNvSpPr/>
          <p:nvPr/>
        </p:nvSpPr>
        <p:spPr>
          <a:xfrm rot="-5400000">
            <a:off x="3155312" y="148160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So instead of single neuron recordings, we look at the summed activity of many pyramidal neurons.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45"/>
          <p:cNvCxnSpPr/>
          <p:nvPr/>
        </p:nvCxnSpPr>
        <p:spPr>
          <a:xfrm rot="-5400000">
            <a:off x="5386850" y="390271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45"/>
          <p:cNvCxnSpPr/>
          <p:nvPr/>
        </p:nvCxnSpPr>
        <p:spPr>
          <a:xfrm rot="5400000" flipH="1">
            <a:off x="5823044" y="3225018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45"/>
          <p:cNvCxnSpPr/>
          <p:nvPr/>
        </p:nvCxnSpPr>
        <p:spPr>
          <a:xfrm rot="5400000">
            <a:off x="5821901" y="3069904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45"/>
          <p:cNvCxnSpPr/>
          <p:nvPr/>
        </p:nvCxnSpPr>
        <p:spPr>
          <a:xfrm rot="5400000" flipH="1">
            <a:off x="5823044" y="2916004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45"/>
          <p:cNvCxnSpPr/>
          <p:nvPr/>
        </p:nvCxnSpPr>
        <p:spPr>
          <a:xfrm rot="5400000">
            <a:off x="5821901" y="2760890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45"/>
          <p:cNvCxnSpPr/>
          <p:nvPr/>
        </p:nvCxnSpPr>
        <p:spPr>
          <a:xfrm rot="-5400000">
            <a:off x="5386850" y="2194836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45"/>
          <p:cNvCxnSpPr/>
          <p:nvPr/>
        </p:nvCxnSpPr>
        <p:spPr>
          <a:xfrm rot="5400000" flipH="1">
            <a:off x="5823044" y="2606990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" name="Google Shape;493;p45"/>
          <p:cNvSpPr/>
          <p:nvPr/>
        </p:nvSpPr>
        <p:spPr>
          <a:xfrm rot="-5400000">
            <a:off x="5845321" y="4415617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94" name="Google Shape;494;p45"/>
          <p:cNvSpPr/>
          <p:nvPr/>
        </p:nvSpPr>
        <p:spPr>
          <a:xfrm rot="-5400000">
            <a:off x="5837239" y="1557291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495" name="Google Shape;495;p45"/>
          <p:cNvSpPr/>
          <p:nvPr/>
        </p:nvSpPr>
        <p:spPr>
          <a:xfrm rot="-5400000">
            <a:off x="5644665" y="4491419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5"/>
          <p:cNvSpPr/>
          <p:nvPr/>
        </p:nvSpPr>
        <p:spPr>
          <a:xfrm rot="-5400000">
            <a:off x="5689237" y="1481489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7" name="Google Shape;497;p45"/>
          <p:cNvCxnSpPr/>
          <p:nvPr/>
        </p:nvCxnSpPr>
        <p:spPr>
          <a:xfrm rot="-5400000">
            <a:off x="4869475" y="39027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45"/>
          <p:cNvCxnSpPr/>
          <p:nvPr/>
        </p:nvCxnSpPr>
        <p:spPr>
          <a:xfrm rot="5400000" flipH="1">
            <a:off x="5305669" y="32250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/>
          <p:cNvCxnSpPr/>
          <p:nvPr/>
        </p:nvCxnSpPr>
        <p:spPr>
          <a:xfrm rot="5400000">
            <a:off x="5304526" y="30699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/>
          <p:cNvCxnSpPr/>
          <p:nvPr/>
        </p:nvCxnSpPr>
        <p:spPr>
          <a:xfrm rot="5400000" flipH="1">
            <a:off x="5305669" y="29160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45"/>
          <p:cNvCxnSpPr/>
          <p:nvPr/>
        </p:nvCxnSpPr>
        <p:spPr>
          <a:xfrm rot="5400000">
            <a:off x="5304526" y="27609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5"/>
          <p:cNvCxnSpPr/>
          <p:nvPr/>
        </p:nvCxnSpPr>
        <p:spPr>
          <a:xfrm rot="-5400000">
            <a:off x="4869475" y="21948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5"/>
          <p:cNvCxnSpPr/>
          <p:nvPr/>
        </p:nvCxnSpPr>
        <p:spPr>
          <a:xfrm rot="5400000" flipH="1">
            <a:off x="5305669" y="26070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45"/>
          <p:cNvSpPr/>
          <p:nvPr/>
        </p:nvSpPr>
        <p:spPr>
          <a:xfrm rot="-5400000">
            <a:off x="5327946" y="44156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05" name="Google Shape;505;p45"/>
          <p:cNvSpPr/>
          <p:nvPr/>
        </p:nvSpPr>
        <p:spPr>
          <a:xfrm rot="-5400000">
            <a:off x="5319864" y="15573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06" name="Google Shape;506;p45"/>
          <p:cNvSpPr/>
          <p:nvPr/>
        </p:nvSpPr>
        <p:spPr>
          <a:xfrm rot="-5400000">
            <a:off x="5127290" y="44914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5"/>
          <p:cNvSpPr/>
          <p:nvPr/>
        </p:nvSpPr>
        <p:spPr>
          <a:xfrm rot="-5400000">
            <a:off x="5171862" y="14815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8" name="Google Shape;508;p45"/>
          <p:cNvCxnSpPr/>
          <p:nvPr/>
        </p:nvCxnSpPr>
        <p:spPr>
          <a:xfrm rot="-5400000">
            <a:off x="4352100" y="39027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45"/>
          <p:cNvCxnSpPr/>
          <p:nvPr/>
        </p:nvCxnSpPr>
        <p:spPr>
          <a:xfrm rot="5400000" flipH="1">
            <a:off x="4788294" y="32250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45"/>
          <p:cNvCxnSpPr/>
          <p:nvPr/>
        </p:nvCxnSpPr>
        <p:spPr>
          <a:xfrm rot="5400000">
            <a:off x="4787151" y="30699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45"/>
          <p:cNvCxnSpPr/>
          <p:nvPr/>
        </p:nvCxnSpPr>
        <p:spPr>
          <a:xfrm rot="5400000" flipH="1">
            <a:off x="4788294" y="29160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45"/>
          <p:cNvCxnSpPr/>
          <p:nvPr/>
        </p:nvCxnSpPr>
        <p:spPr>
          <a:xfrm rot="5400000">
            <a:off x="4787151" y="27609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45"/>
          <p:cNvCxnSpPr/>
          <p:nvPr/>
        </p:nvCxnSpPr>
        <p:spPr>
          <a:xfrm rot="-5400000">
            <a:off x="4352100" y="21948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45"/>
          <p:cNvCxnSpPr/>
          <p:nvPr/>
        </p:nvCxnSpPr>
        <p:spPr>
          <a:xfrm rot="5400000" flipH="1">
            <a:off x="4788294" y="26070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" name="Google Shape;515;p45"/>
          <p:cNvSpPr/>
          <p:nvPr/>
        </p:nvSpPr>
        <p:spPr>
          <a:xfrm rot="-5400000">
            <a:off x="4810571" y="44156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16" name="Google Shape;516;p45"/>
          <p:cNvSpPr/>
          <p:nvPr/>
        </p:nvSpPr>
        <p:spPr>
          <a:xfrm rot="-5400000">
            <a:off x="4802489" y="15573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17" name="Google Shape;517;p45"/>
          <p:cNvSpPr/>
          <p:nvPr/>
        </p:nvSpPr>
        <p:spPr>
          <a:xfrm rot="-5400000">
            <a:off x="4609915" y="44914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5"/>
          <p:cNvSpPr/>
          <p:nvPr/>
        </p:nvSpPr>
        <p:spPr>
          <a:xfrm rot="-5400000">
            <a:off x="4654487" y="14815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45"/>
          <p:cNvCxnSpPr/>
          <p:nvPr/>
        </p:nvCxnSpPr>
        <p:spPr>
          <a:xfrm rot="-5400000">
            <a:off x="3887675" y="3902790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45"/>
          <p:cNvCxnSpPr/>
          <p:nvPr/>
        </p:nvCxnSpPr>
        <p:spPr>
          <a:xfrm rot="5400000" flipH="1">
            <a:off x="4323869" y="3225093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45"/>
          <p:cNvCxnSpPr/>
          <p:nvPr/>
        </p:nvCxnSpPr>
        <p:spPr>
          <a:xfrm rot="5400000">
            <a:off x="4322726" y="3069979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45"/>
          <p:cNvCxnSpPr/>
          <p:nvPr/>
        </p:nvCxnSpPr>
        <p:spPr>
          <a:xfrm rot="5400000" flipH="1">
            <a:off x="4323869" y="2916079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45"/>
          <p:cNvCxnSpPr/>
          <p:nvPr/>
        </p:nvCxnSpPr>
        <p:spPr>
          <a:xfrm rot="5400000">
            <a:off x="4322726" y="2760965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45"/>
          <p:cNvCxnSpPr/>
          <p:nvPr/>
        </p:nvCxnSpPr>
        <p:spPr>
          <a:xfrm rot="-5400000">
            <a:off x="3887675" y="2194911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5"/>
          <p:cNvCxnSpPr/>
          <p:nvPr/>
        </p:nvCxnSpPr>
        <p:spPr>
          <a:xfrm rot="5400000" flipH="1">
            <a:off x="4323869" y="2607065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45"/>
          <p:cNvSpPr/>
          <p:nvPr/>
        </p:nvSpPr>
        <p:spPr>
          <a:xfrm rot="-5400000">
            <a:off x="4346146" y="4415692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27" name="Google Shape;527;p45"/>
          <p:cNvSpPr/>
          <p:nvPr/>
        </p:nvSpPr>
        <p:spPr>
          <a:xfrm rot="-5400000">
            <a:off x="4338064" y="1557366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28" name="Google Shape;528;p45"/>
          <p:cNvSpPr/>
          <p:nvPr/>
        </p:nvSpPr>
        <p:spPr>
          <a:xfrm rot="-5400000">
            <a:off x="4145490" y="4491494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5"/>
          <p:cNvSpPr/>
          <p:nvPr/>
        </p:nvSpPr>
        <p:spPr>
          <a:xfrm rot="-5400000">
            <a:off x="4190062" y="1481564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0" name="Google Shape;530;p45"/>
          <p:cNvCxnSpPr/>
          <p:nvPr/>
        </p:nvCxnSpPr>
        <p:spPr>
          <a:xfrm rot="-5400000">
            <a:off x="3370300" y="390282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5"/>
          <p:cNvCxnSpPr/>
          <p:nvPr/>
        </p:nvCxnSpPr>
        <p:spPr>
          <a:xfrm rot="5400000" flipH="1">
            <a:off x="3806494" y="32251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45"/>
          <p:cNvCxnSpPr/>
          <p:nvPr/>
        </p:nvCxnSpPr>
        <p:spPr>
          <a:xfrm rot="5400000">
            <a:off x="3805351" y="307001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5"/>
          <p:cNvCxnSpPr/>
          <p:nvPr/>
        </p:nvCxnSpPr>
        <p:spPr>
          <a:xfrm rot="5400000" flipH="1">
            <a:off x="3806494" y="291611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45"/>
          <p:cNvCxnSpPr/>
          <p:nvPr/>
        </p:nvCxnSpPr>
        <p:spPr>
          <a:xfrm rot="5400000">
            <a:off x="3805351" y="276100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45"/>
          <p:cNvCxnSpPr/>
          <p:nvPr/>
        </p:nvCxnSpPr>
        <p:spPr>
          <a:xfrm rot="-5400000">
            <a:off x="3370300" y="219494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45"/>
          <p:cNvCxnSpPr/>
          <p:nvPr/>
        </p:nvCxnSpPr>
        <p:spPr>
          <a:xfrm rot="5400000" flipH="1">
            <a:off x="3806494" y="260710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45"/>
          <p:cNvSpPr/>
          <p:nvPr/>
        </p:nvSpPr>
        <p:spPr>
          <a:xfrm rot="-5400000">
            <a:off x="3828771" y="441573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38" name="Google Shape;538;p45"/>
          <p:cNvSpPr/>
          <p:nvPr/>
        </p:nvSpPr>
        <p:spPr>
          <a:xfrm rot="-5400000">
            <a:off x="3820689" y="155740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39" name="Google Shape;539;p45"/>
          <p:cNvSpPr/>
          <p:nvPr/>
        </p:nvSpPr>
        <p:spPr>
          <a:xfrm rot="-5400000">
            <a:off x="3628115" y="449153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5"/>
          <p:cNvSpPr/>
          <p:nvPr/>
        </p:nvSpPr>
        <p:spPr>
          <a:xfrm rot="-5400000">
            <a:off x="3672687" y="148160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1" name="Google Shape;541;p45"/>
          <p:cNvCxnSpPr/>
          <p:nvPr/>
        </p:nvCxnSpPr>
        <p:spPr>
          <a:xfrm rot="-5400000">
            <a:off x="2852925" y="390282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5"/>
          <p:cNvCxnSpPr/>
          <p:nvPr/>
        </p:nvCxnSpPr>
        <p:spPr>
          <a:xfrm rot="5400000" flipH="1">
            <a:off x="3289119" y="32251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45"/>
          <p:cNvCxnSpPr/>
          <p:nvPr/>
        </p:nvCxnSpPr>
        <p:spPr>
          <a:xfrm rot="5400000">
            <a:off x="3287976" y="307001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45"/>
          <p:cNvCxnSpPr/>
          <p:nvPr/>
        </p:nvCxnSpPr>
        <p:spPr>
          <a:xfrm rot="5400000" flipH="1">
            <a:off x="3289119" y="291611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45"/>
          <p:cNvCxnSpPr/>
          <p:nvPr/>
        </p:nvCxnSpPr>
        <p:spPr>
          <a:xfrm rot="5400000">
            <a:off x="3287976" y="276100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45"/>
          <p:cNvCxnSpPr/>
          <p:nvPr/>
        </p:nvCxnSpPr>
        <p:spPr>
          <a:xfrm rot="-5400000">
            <a:off x="2852925" y="219494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45"/>
          <p:cNvCxnSpPr/>
          <p:nvPr/>
        </p:nvCxnSpPr>
        <p:spPr>
          <a:xfrm rot="5400000" flipH="1">
            <a:off x="3289119" y="260710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8" name="Google Shape;548;p45"/>
          <p:cNvSpPr/>
          <p:nvPr/>
        </p:nvSpPr>
        <p:spPr>
          <a:xfrm rot="-5400000">
            <a:off x="3311396" y="441573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49" name="Google Shape;549;p45"/>
          <p:cNvSpPr/>
          <p:nvPr/>
        </p:nvSpPr>
        <p:spPr>
          <a:xfrm rot="-5400000">
            <a:off x="3303314" y="155740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50" name="Google Shape;550;p45"/>
          <p:cNvSpPr/>
          <p:nvPr/>
        </p:nvSpPr>
        <p:spPr>
          <a:xfrm rot="-5400000">
            <a:off x="3110740" y="449153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5"/>
          <p:cNvSpPr/>
          <p:nvPr/>
        </p:nvSpPr>
        <p:spPr>
          <a:xfrm rot="-5400000">
            <a:off x="3155312" y="148160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5"/>
          <p:cNvSpPr/>
          <p:nvPr/>
        </p:nvSpPr>
        <p:spPr>
          <a:xfrm rot="8100000">
            <a:off x="1971549" y="876153"/>
            <a:ext cx="243528" cy="284426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instead of single neuron recordings, we look at the </a:t>
            </a:r>
            <a:r>
              <a:rPr lang="en" sz="1800" b="1"/>
              <a:t>summed activity</a:t>
            </a:r>
            <a:r>
              <a:rPr lang="en" sz="1800"/>
              <a:t> of many pyramidal neurons.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" name="Google Shape;558;p46"/>
          <p:cNvCxnSpPr/>
          <p:nvPr/>
        </p:nvCxnSpPr>
        <p:spPr>
          <a:xfrm rot="-5400000">
            <a:off x="5386850" y="390271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46"/>
          <p:cNvCxnSpPr/>
          <p:nvPr/>
        </p:nvCxnSpPr>
        <p:spPr>
          <a:xfrm rot="5400000" flipH="1">
            <a:off x="5823044" y="3225018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46"/>
          <p:cNvCxnSpPr/>
          <p:nvPr/>
        </p:nvCxnSpPr>
        <p:spPr>
          <a:xfrm rot="5400000">
            <a:off x="5821901" y="3069904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46"/>
          <p:cNvCxnSpPr/>
          <p:nvPr/>
        </p:nvCxnSpPr>
        <p:spPr>
          <a:xfrm rot="5400000" flipH="1">
            <a:off x="5823044" y="2916004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46"/>
          <p:cNvCxnSpPr/>
          <p:nvPr/>
        </p:nvCxnSpPr>
        <p:spPr>
          <a:xfrm rot="5400000">
            <a:off x="5821901" y="2760890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46"/>
          <p:cNvCxnSpPr/>
          <p:nvPr/>
        </p:nvCxnSpPr>
        <p:spPr>
          <a:xfrm rot="-5400000">
            <a:off x="5386850" y="2194836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46"/>
          <p:cNvCxnSpPr/>
          <p:nvPr/>
        </p:nvCxnSpPr>
        <p:spPr>
          <a:xfrm rot="5400000" flipH="1">
            <a:off x="5823044" y="2606990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46"/>
          <p:cNvSpPr/>
          <p:nvPr/>
        </p:nvSpPr>
        <p:spPr>
          <a:xfrm rot="-5400000">
            <a:off x="5845321" y="4415617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66" name="Google Shape;566;p46"/>
          <p:cNvSpPr/>
          <p:nvPr/>
        </p:nvSpPr>
        <p:spPr>
          <a:xfrm rot="-5400000">
            <a:off x="5837239" y="1557291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67" name="Google Shape;567;p46"/>
          <p:cNvSpPr/>
          <p:nvPr/>
        </p:nvSpPr>
        <p:spPr>
          <a:xfrm rot="-5400000">
            <a:off x="5644665" y="4491419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/>
          <p:cNvSpPr/>
          <p:nvPr/>
        </p:nvSpPr>
        <p:spPr>
          <a:xfrm rot="-5400000">
            <a:off x="5689237" y="1481489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9" name="Google Shape;569;p46"/>
          <p:cNvCxnSpPr/>
          <p:nvPr/>
        </p:nvCxnSpPr>
        <p:spPr>
          <a:xfrm rot="-5400000">
            <a:off x="4869475" y="39027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6"/>
          <p:cNvCxnSpPr/>
          <p:nvPr/>
        </p:nvCxnSpPr>
        <p:spPr>
          <a:xfrm rot="5400000" flipH="1">
            <a:off x="5305669" y="32250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46"/>
          <p:cNvCxnSpPr/>
          <p:nvPr/>
        </p:nvCxnSpPr>
        <p:spPr>
          <a:xfrm rot="5400000">
            <a:off x="5304526" y="30699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46"/>
          <p:cNvCxnSpPr/>
          <p:nvPr/>
        </p:nvCxnSpPr>
        <p:spPr>
          <a:xfrm rot="5400000" flipH="1">
            <a:off x="5305669" y="29160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46"/>
          <p:cNvCxnSpPr/>
          <p:nvPr/>
        </p:nvCxnSpPr>
        <p:spPr>
          <a:xfrm rot="5400000">
            <a:off x="5304526" y="27609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46"/>
          <p:cNvCxnSpPr/>
          <p:nvPr/>
        </p:nvCxnSpPr>
        <p:spPr>
          <a:xfrm rot="-5400000">
            <a:off x="4869475" y="21948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46"/>
          <p:cNvCxnSpPr/>
          <p:nvPr/>
        </p:nvCxnSpPr>
        <p:spPr>
          <a:xfrm rot="5400000" flipH="1">
            <a:off x="5305669" y="26070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p46"/>
          <p:cNvSpPr/>
          <p:nvPr/>
        </p:nvSpPr>
        <p:spPr>
          <a:xfrm rot="-5400000">
            <a:off x="5327946" y="44156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77" name="Google Shape;577;p46"/>
          <p:cNvSpPr/>
          <p:nvPr/>
        </p:nvSpPr>
        <p:spPr>
          <a:xfrm rot="-5400000">
            <a:off x="5319864" y="15573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78" name="Google Shape;578;p46"/>
          <p:cNvSpPr/>
          <p:nvPr/>
        </p:nvSpPr>
        <p:spPr>
          <a:xfrm rot="-5400000">
            <a:off x="5127290" y="44914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/>
          <p:nvPr/>
        </p:nvSpPr>
        <p:spPr>
          <a:xfrm rot="-5400000">
            <a:off x="5171862" y="14815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0" name="Google Shape;580;p46"/>
          <p:cNvCxnSpPr/>
          <p:nvPr/>
        </p:nvCxnSpPr>
        <p:spPr>
          <a:xfrm rot="-5400000">
            <a:off x="4352100" y="39027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46"/>
          <p:cNvCxnSpPr/>
          <p:nvPr/>
        </p:nvCxnSpPr>
        <p:spPr>
          <a:xfrm rot="5400000" flipH="1">
            <a:off x="4788294" y="32250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46"/>
          <p:cNvCxnSpPr/>
          <p:nvPr/>
        </p:nvCxnSpPr>
        <p:spPr>
          <a:xfrm rot="5400000">
            <a:off x="4787151" y="30699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46"/>
          <p:cNvCxnSpPr/>
          <p:nvPr/>
        </p:nvCxnSpPr>
        <p:spPr>
          <a:xfrm rot="5400000" flipH="1">
            <a:off x="4788294" y="29160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46"/>
          <p:cNvCxnSpPr/>
          <p:nvPr/>
        </p:nvCxnSpPr>
        <p:spPr>
          <a:xfrm rot="5400000">
            <a:off x="4787151" y="27609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46"/>
          <p:cNvCxnSpPr/>
          <p:nvPr/>
        </p:nvCxnSpPr>
        <p:spPr>
          <a:xfrm rot="-5400000">
            <a:off x="4352100" y="21948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46"/>
          <p:cNvCxnSpPr/>
          <p:nvPr/>
        </p:nvCxnSpPr>
        <p:spPr>
          <a:xfrm rot="5400000" flipH="1">
            <a:off x="4788294" y="26070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46"/>
          <p:cNvSpPr/>
          <p:nvPr/>
        </p:nvSpPr>
        <p:spPr>
          <a:xfrm rot="-5400000">
            <a:off x="4810571" y="44156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88" name="Google Shape;588;p46"/>
          <p:cNvSpPr/>
          <p:nvPr/>
        </p:nvSpPr>
        <p:spPr>
          <a:xfrm rot="-5400000">
            <a:off x="4802489" y="15573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89" name="Google Shape;589;p46"/>
          <p:cNvSpPr/>
          <p:nvPr/>
        </p:nvSpPr>
        <p:spPr>
          <a:xfrm rot="-5400000">
            <a:off x="4609915" y="44914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6"/>
          <p:cNvSpPr/>
          <p:nvPr/>
        </p:nvSpPr>
        <p:spPr>
          <a:xfrm rot="-5400000">
            <a:off x="4654487" y="14815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1" name="Google Shape;591;p46"/>
          <p:cNvCxnSpPr/>
          <p:nvPr/>
        </p:nvCxnSpPr>
        <p:spPr>
          <a:xfrm rot="-5400000">
            <a:off x="3887675" y="3902790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46"/>
          <p:cNvCxnSpPr/>
          <p:nvPr/>
        </p:nvCxnSpPr>
        <p:spPr>
          <a:xfrm rot="5400000" flipH="1">
            <a:off x="4323869" y="3225093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46"/>
          <p:cNvCxnSpPr/>
          <p:nvPr/>
        </p:nvCxnSpPr>
        <p:spPr>
          <a:xfrm rot="5400000">
            <a:off x="4322726" y="3069979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46"/>
          <p:cNvCxnSpPr/>
          <p:nvPr/>
        </p:nvCxnSpPr>
        <p:spPr>
          <a:xfrm rot="5400000" flipH="1">
            <a:off x="4323869" y="2916079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46"/>
          <p:cNvCxnSpPr/>
          <p:nvPr/>
        </p:nvCxnSpPr>
        <p:spPr>
          <a:xfrm rot="5400000">
            <a:off x="4322726" y="2760965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46"/>
          <p:cNvCxnSpPr/>
          <p:nvPr/>
        </p:nvCxnSpPr>
        <p:spPr>
          <a:xfrm rot="-5400000">
            <a:off x="3887675" y="2194911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46"/>
          <p:cNvCxnSpPr/>
          <p:nvPr/>
        </p:nvCxnSpPr>
        <p:spPr>
          <a:xfrm rot="5400000" flipH="1">
            <a:off x="4323869" y="2607065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46"/>
          <p:cNvSpPr/>
          <p:nvPr/>
        </p:nvSpPr>
        <p:spPr>
          <a:xfrm rot="-5400000">
            <a:off x="4346146" y="4415692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599" name="Google Shape;599;p46"/>
          <p:cNvSpPr/>
          <p:nvPr/>
        </p:nvSpPr>
        <p:spPr>
          <a:xfrm rot="-5400000">
            <a:off x="4338064" y="1557366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00" name="Google Shape;600;p46"/>
          <p:cNvSpPr/>
          <p:nvPr/>
        </p:nvSpPr>
        <p:spPr>
          <a:xfrm rot="-5400000">
            <a:off x="4145490" y="4491494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6"/>
          <p:cNvSpPr/>
          <p:nvPr/>
        </p:nvSpPr>
        <p:spPr>
          <a:xfrm rot="-5400000">
            <a:off x="4190062" y="1481564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2" name="Google Shape;602;p46"/>
          <p:cNvCxnSpPr/>
          <p:nvPr/>
        </p:nvCxnSpPr>
        <p:spPr>
          <a:xfrm rot="-5400000">
            <a:off x="3370300" y="390282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46"/>
          <p:cNvCxnSpPr/>
          <p:nvPr/>
        </p:nvCxnSpPr>
        <p:spPr>
          <a:xfrm rot="5400000" flipH="1">
            <a:off x="3806494" y="32251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46"/>
          <p:cNvCxnSpPr/>
          <p:nvPr/>
        </p:nvCxnSpPr>
        <p:spPr>
          <a:xfrm rot="5400000">
            <a:off x="3805351" y="307001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46"/>
          <p:cNvCxnSpPr/>
          <p:nvPr/>
        </p:nvCxnSpPr>
        <p:spPr>
          <a:xfrm rot="5400000" flipH="1">
            <a:off x="3806494" y="291611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46"/>
          <p:cNvCxnSpPr/>
          <p:nvPr/>
        </p:nvCxnSpPr>
        <p:spPr>
          <a:xfrm rot="5400000">
            <a:off x="3805351" y="276100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46"/>
          <p:cNvCxnSpPr/>
          <p:nvPr/>
        </p:nvCxnSpPr>
        <p:spPr>
          <a:xfrm rot="-5400000">
            <a:off x="3370300" y="219494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46"/>
          <p:cNvCxnSpPr/>
          <p:nvPr/>
        </p:nvCxnSpPr>
        <p:spPr>
          <a:xfrm rot="5400000" flipH="1">
            <a:off x="3806494" y="260710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" name="Google Shape;609;p46"/>
          <p:cNvSpPr/>
          <p:nvPr/>
        </p:nvSpPr>
        <p:spPr>
          <a:xfrm rot="-5400000">
            <a:off x="3828771" y="441573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10" name="Google Shape;610;p46"/>
          <p:cNvSpPr/>
          <p:nvPr/>
        </p:nvSpPr>
        <p:spPr>
          <a:xfrm rot="-5400000">
            <a:off x="3820689" y="155740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11" name="Google Shape;611;p46"/>
          <p:cNvSpPr/>
          <p:nvPr/>
        </p:nvSpPr>
        <p:spPr>
          <a:xfrm rot="-5400000">
            <a:off x="3628115" y="449153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6"/>
          <p:cNvSpPr/>
          <p:nvPr/>
        </p:nvSpPr>
        <p:spPr>
          <a:xfrm rot="-5400000">
            <a:off x="3672687" y="148160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46"/>
          <p:cNvCxnSpPr/>
          <p:nvPr/>
        </p:nvCxnSpPr>
        <p:spPr>
          <a:xfrm rot="-5400000">
            <a:off x="2852925" y="390282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6"/>
          <p:cNvCxnSpPr/>
          <p:nvPr/>
        </p:nvCxnSpPr>
        <p:spPr>
          <a:xfrm rot="5400000" flipH="1">
            <a:off x="3289119" y="322513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46"/>
          <p:cNvCxnSpPr/>
          <p:nvPr/>
        </p:nvCxnSpPr>
        <p:spPr>
          <a:xfrm rot="5400000">
            <a:off x="3287976" y="307001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46"/>
          <p:cNvCxnSpPr/>
          <p:nvPr/>
        </p:nvCxnSpPr>
        <p:spPr>
          <a:xfrm rot="5400000" flipH="1">
            <a:off x="3289119" y="291611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46"/>
          <p:cNvCxnSpPr/>
          <p:nvPr/>
        </p:nvCxnSpPr>
        <p:spPr>
          <a:xfrm rot="5400000">
            <a:off x="3287976" y="276100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46"/>
          <p:cNvCxnSpPr/>
          <p:nvPr/>
        </p:nvCxnSpPr>
        <p:spPr>
          <a:xfrm rot="-5400000">
            <a:off x="2852925" y="219494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46"/>
          <p:cNvCxnSpPr/>
          <p:nvPr/>
        </p:nvCxnSpPr>
        <p:spPr>
          <a:xfrm rot="5400000" flipH="1">
            <a:off x="3289119" y="260710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46"/>
          <p:cNvSpPr/>
          <p:nvPr/>
        </p:nvSpPr>
        <p:spPr>
          <a:xfrm rot="-5400000">
            <a:off x="3311396" y="441573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21" name="Google Shape;621;p46"/>
          <p:cNvSpPr/>
          <p:nvPr/>
        </p:nvSpPr>
        <p:spPr>
          <a:xfrm rot="-5400000">
            <a:off x="3303314" y="155740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22" name="Google Shape;622;p46"/>
          <p:cNvSpPr/>
          <p:nvPr/>
        </p:nvSpPr>
        <p:spPr>
          <a:xfrm rot="-5400000">
            <a:off x="3110740" y="449153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/>
          <p:nvPr/>
        </p:nvSpPr>
        <p:spPr>
          <a:xfrm rot="-5400000">
            <a:off x="3155312" y="148160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3065500" y="1090525"/>
            <a:ext cx="3039600" cy="300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instead of single neuron recordings, we look at the </a:t>
            </a:r>
            <a:r>
              <a:rPr lang="en" sz="1800" b="1"/>
              <a:t>summed activity</a:t>
            </a:r>
            <a:r>
              <a:rPr lang="en" sz="1800"/>
              <a:t> of many pyramidal neurons.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47"/>
          <p:cNvCxnSpPr/>
          <p:nvPr/>
        </p:nvCxnSpPr>
        <p:spPr>
          <a:xfrm rot="-5400000">
            <a:off x="2785450" y="4142940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47"/>
          <p:cNvCxnSpPr/>
          <p:nvPr/>
        </p:nvCxnSpPr>
        <p:spPr>
          <a:xfrm rot="5400000" flipH="1">
            <a:off x="3221644" y="3465243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47"/>
          <p:cNvCxnSpPr/>
          <p:nvPr/>
        </p:nvCxnSpPr>
        <p:spPr>
          <a:xfrm rot="5400000">
            <a:off x="3220501" y="3310129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47"/>
          <p:cNvCxnSpPr/>
          <p:nvPr/>
        </p:nvCxnSpPr>
        <p:spPr>
          <a:xfrm rot="5400000" flipH="1">
            <a:off x="3221644" y="3156229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47"/>
          <p:cNvCxnSpPr/>
          <p:nvPr/>
        </p:nvCxnSpPr>
        <p:spPr>
          <a:xfrm rot="5400000">
            <a:off x="3220501" y="3001115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47"/>
          <p:cNvCxnSpPr/>
          <p:nvPr/>
        </p:nvCxnSpPr>
        <p:spPr>
          <a:xfrm rot="-5400000">
            <a:off x="2785450" y="2435061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47"/>
          <p:cNvCxnSpPr/>
          <p:nvPr/>
        </p:nvCxnSpPr>
        <p:spPr>
          <a:xfrm rot="5400000" flipH="1">
            <a:off x="3221644" y="2847215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7" name="Google Shape;637;p47"/>
          <p:cNvSpPr/>
          <p:nvPr/>
        </p:nvSpPr>
        <p:spPr>
          <a:xfrm rot="-5400000">
            <a:off x="3243921" y="4655842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38" name="Google Shape;638;p47"/>
          <p:cNvSpPr/>
          <p:nvPr/>
        </p:nvSpPr>
        <p:spPr>
          <a:xfrm rot="-5400000">
            <a:off x="3235839" y="1797516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39" name="Google Shape;639;p47"/>
          <p:cNvSpPr/>
          <p:nvPr/>
        </p:nvSpPr>
        <p:spPr>
          <a:xfrm rot="-5400000">
            <a:off x="3043265" y="4731644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7"/>
          <p:cNvSpPr/>
          <p:nvPr/>
        </p:nvSpPr>
        <p:spPr>
          <a:xfrm rot="-5400000">
            <a:off x="3087837" y="1721714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1" name="Google Shape;641;p47"/>
          <p:cNvCxnSpPr/>
          <p:nvPr/>
        </p:nvCxnSpPr>
        <p:spPr>
          <a:xfrm rot="-5400000">
            <a:off x="2268075" y="414297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47"/>
          <p:cNvCxnSpPr/>
          <p:nvPr/>
        </p:nvCxnSpPr>
        <p:spPr>
          <a:xfrm rot="5400000" flipH="1">
            <a:off x="2704269" y="34652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47"/>
          <p:cNvCxnSpPr/>
          <p:nvPr/>
        </p:nvCxnSpPr>
        <p:spPr>
          <a:xfrm rot="5400000">
            <a:off x="2703126" y="331016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47"/>
          <p:cNvCxnSpPr/>
          <p:nvPr/>
        </p:nvCxnSpPr>
        <p:spPr>
          <a:xfrm rot="5400000" flipH="1">
            <a:off x="2704269" y="315626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47"/>
          <p:cNvCxnSpPr/>
          <p:nvPr/>
        </p:nvCxnSpPr>
        <p:spPr>
          <a:xfrm rot="5400000">
            <a:off x="2703126" y="300115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47"/>
          <p:cNvCxnSpPr/>
          <p:nvPr/>
        </p:nvCxnSpPr>
        <p:spPr>
          <a:xfrm rot="-5400000">
            <a:off x="2268075" y="243509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47"/>
          <p:cNvCxnSpPr/>
          <p:nvPr/>
        </p:nvCxnSpPr>
        <p:spPr>
          <a:xfrm rot="5400000" flipH="1">
            <a:off x="2704269" y="284725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8" name="Google Shape;648;p47"/>
          <p:cNvSpPr/>
          <p:nvPr/>
        </p:nvSpPr>
        <p:spPr>
          <a:xfrm rot="-5400000">
            <a:off x="2726546" y="465588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49" name="Google Shape;649;p47"/>
          <p:cNvSpPr/>
          <p:nvPr/>
        </p:nvSpPr>
        <p:spPr>
          <a:xfrm rot="-5400000">
            <a:off x="2718464" y="179755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50" name="Google Shape;650;p47"/>
          <p:cNvSpPr/>
          <p:nvPr/>
        </p:nvSpPr>
        <p:spPr>
          <a:xfrm rot="-5400000">
            <a:off x="2525890" y="473168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7"/>
          <p:cNvSpPr/>
          <p:nvPr/>
        </p:nvSpPr>
        <p:spPr>
          <a:xfrm rot="-5400000">
            <a:off x="2570462" y="172175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47"/>
          <p:cNvCxnSpPr/>
          <p:nvPr/>
        </p:nvCxnSpPr>
        <p:spPr>
          <a:xfrm rot="-5400000">
            <a:off x="1750700" y="4142977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47"/>
          <p:cNvCxnSpPr/>
          <p:nvPr/>
        </p:nvCxnSpPr>
        <p:spPr>
          <a:xfrm rot="5400000" flipH="1">
            <a:off x="2186894" y="3465281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47"/>
          <p:cNvCxnSpPr/>
          <p:nvPr/>
        </p:nvCxnSpPr>
        <p:spPr>
          <a:xfrm rot="5400000">
            <a:off x="2185751" y="331016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47"/>
          <p:cNvCxnSpPr/>
          <p:nvPr/>
        </p:nvCxnSpPr>
        <p:spPr>
          <a:xfrm rot="5400000" flipH="1">
            <a:off x="2186894" y="315626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47"/>
          <p:cNvCxnSpPr/>
          <p:nvPr/>
        </p:nvCxnSpPr>
        <p:spPr>
          <a:xfrm rot="5400000">
            <a:off x="2185751" y="300115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47"/>
          <p:cNvCxnSpPr/>
          <p:nvPr/>
        </p:nvCxnSpPr>
        <p:spPr>
          <a:xfrm rot="-5400000">
            <a:off x="1750700" y="2435099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47"/>
          <p:cNvCxnSpPr/>
          <p:nvPr/>
        </p:nvCxnSpPr>
        <p:spPr>
          <a:xfrm rot="5400000" flipH="1">
            <a:off x="2186894" y="284725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47"/>
          <p:cNvSpPr/>
          <p:nvPr/>
        </p:nvSpPr>
        <p:spPr>
          <a:xfrm rot="-5400000">
            <a:off x="2209171" y="4655880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60" name="Google Shape;660;p47"/>
          <p:cNvSpPr/>
          <p:nvPr/>
        </p:nvSpPr>
        <p:spPr>
          <a:xfrm rot="-5400000">
            <a:off x="2201089" y="1797553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61" name="Google Shape;661;p47"/>
          <p:cNvSpPr/>
          <p:nvPr/>
        </p:nvSpPr>
        <p:spPr>
          <a:xfrm rot="-5400000">
            <a:off x="2008515" y="4731681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7"/>
          <p:cNvSpPr/>
          <p:nvPr/>
        </p:nvSpPr>
        <p:spPr>
          <a:xfrm rot="-5400000">
            <a:off x="2053087" y="1721752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3" name="Google Shape;663;p47"/>
          <p:cNvCxnSpPr/>
          <p:nvPr/>
        </p:nvCxnSpPr>
        <p:spPr>
          <a:xfrm rot="-5400000">
            <a:off x="1286275" y="4143015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47"/>
          <p:cNvCxnSpPr/>
          <p:nvPr/>
        </p:nvCxnSpPr>
        <p:spPr>
          <a:xfrm rot="5400000" flipH="1">
            <a:off x="1722469" y="3465318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47"/>
          <p:cNvCxnSpPr/>
          <p:nvPr/>
        </p:nvCxnSpPr>
        <p:spPr>
          <a:xfrm rot="5400000">
            <a:off x="1721326" y="3310204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47"/>
          <p:cNvCxnSpPr/>
          <p:nvPr/>
        </p:nvCxnSpPr>
        <p:spPr>
          <a:xfrm rot="5400000" flipH="1">
            <a:off x="1722469" y="3156304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47"/>
          <p:cNvCxnSpPr/>
          <p:nvPr/>
        </p:nvCxnSpPr>
        <p:spPr>
          <a:xfrm rot="5400000">
            <a:off x="1721326" y="3001190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47"/>
          <p:cNvCxnSpPr/>
          <p:nvPr/>
        </p:nvCxnSpPr>
        <p:spPr>
          <a:xfrm rot="-5400000">
            <a:off x="1286275" y="2435136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47"/>
          <p:cNvCxnSpPr/>
          <p:nvPr/>
        </p:nvCxnSpPr>
        <p:spPr>
          <a:xfrm rot="5400000" flipH="1">
            <a:off x="1722469" y="2847290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47"/>
          <p:cNvSpPr/>
          <p:nvPr/>
        </p:nvSpPr>
        <p:spPr>
          <a:xfrm rot="-5400000">
            <a:off x="1744746" y="4655917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71" name="Google Shape;671;p47"/>
          <p:cNvSpPr/>
          <p:nvPr/>
        </p:nvSpPr>
        <p:spPr>
          <a:xfrm rot="-5400000">
            <a:off x="1736664" y="1797591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72" name="Google Shape;672;p47"/>
          <p:cNvSpPr/>
          <p:nvPr/>
        </p:nvSpPr>
        <p:spPr>
          <a:xfrm rot="-5400000">
            <a:off x="1544090" y="4731719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7"/>
          <p:cNvSpPr/>
          <p:nvPr/>
        </p:nvSpPr>
        <p:spPr>
          <a:xfrm rot="-5400000">
            <a:off x="1588662" y="1721789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47"/>
          <p:cNvCxnSpPr/>
          <p:nvPr/>
        </p:nvCxnSpPr>
        <p:spPr>
          <a:xfrm rot="-5400000">
            <a:off x="768900" y="41430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47"/>
          <p:cNvCxnSpPr/>
          <p:nvPr/>
        </p:nvCxnSpPr>
        <p:spPr>
          <a:xfrm rot="5400000" flipH="1">
            <a:off x="1205094" y="34653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47"/>
          <p:cNvCxnSpPr/>
          <p:nvPr/>
        </p:nvCxnSpPr>
        <p:spPr>
          <a:xfrm rot="5400000">
            <a:off x="1203951" y="33102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47"/>
          <p:cNvCxnSpPr/>
          <p:nvPr/>
        </p:nvCxnSpPr>
        <p:spPr>
          <a:xfrm rot="5400000" flipH="1">
            <a:off x="1205094" y="31563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47"/>
          <p:cNvCxnSpPr/>
          <p:nvPr/>
        </p:nvCxnSpPr>
        <p:spPr>
          <a:xfrm rot="5400000">
            <a:off x="1203951" y="30012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47"/>
          <p:cNvCxnSpPr/>
          <p:nvPr/>
        </p:nvCxnSpPr>
        <p:spPr>
          <a:xfrm rot="-5400000">
            <a:off x="768900" y="24351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47"/>
          <p:cNvCxnSpPr/>
          <p:nvPr/>
        </p:nvCxnSpPr>
        <p:spPr>
          <a:xfrm rot="5400000" flipH="1">
            <a:off x="1205094" y="28473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47"/>
          <p:cNvSpPr/>
          <p:nvPr/>
        </p:nvSpPr>
        <p:spPr>
          <a:xfrm rot="-5400000">
            <a:off x="1227371" y="46559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82" name="Google Shape;682;p47"/>
          <p:cNvSpPr/>
          <p:nvPr/>
        </p:nvSpPr>
        <p:spPr>
          <a:xfrm rot="-5400000">
            <a:off x="1219289" y="17976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83" name="Google Shape;683;p47"/>
          <p:cNvSpPr/>
          <p:nvPr/>
        </p:nvSpPr>
        <p:spPr>
          <a:xfrm rot="-5400000">
            <a:off x="1026715" y="47317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7"/>
          <p:cNvSpPr/>
          <p:nvPr/>
        </p:nvSpPr>
        <p:spPr>
          <a:xfrm rot="-5400000">
            <a:off x="1071287" y="17218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5" name="Google Shape;685;p47"/>
          <p:cNvCxnSpPr/>
          <p:nvPr/>
        </p:nvCxnSpPr>
        <p:spPr>
          <a:xfrm rot="-5400000">
            <a:off x="251525" y="4143052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47"/>
          <p:cNvCxnSpPr/>
          <p:nvPr/>
        </p:nvCxnSpPr>
        <p:spPr>
          <a:xfrm rot="5400000" flipH="1">
            <a:off x="687719" y="3465356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47"/>
          <p:cNvCxnSpPr/>
          <p:nvPr/>
        </p:nvCxnSpPr>
        <p:spPr>
          <a:xfrm rot="5400000">
            <a:off x="686576" y="3310242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47"/>
          <p:cNvCxnSpPr/>
          <p:nvPr/>
        </p:nvCxnSpPr>
        <p:spPr>
          <a:xfrm rot="5400000" flipH="1">
            <a:off x="687719" y="3156342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47"/>
          <p:cNvCxnSpPr/>
          <p:nvPr/>
        </p:nvCxnSpPr>
        <p:spPr>
          <a:xfrm rot="5400000">
            <a:off x="686576" y="3001227"/>
            <a:ext cx="155700" cy="267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47"/>
          <p:cNvCxnSpPr/>
          <p:nvPr/>
        </p:nvCxnSpPr>
        <p:spPr>
          <a:xfrm rot="-5400000">
            <a:off x="251525" y="2435174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47"/>
          <p:cNvCxnSpPr/>
          <p:nvPr/>
        </p:nvCxnSpPr>
        <p:spPr>
          <a:xfrm rot="5400000" flipH="1">
            <a:off x="687719" y="2847327"/>
            <a:ext cx="153300" cy="2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47"/>
          <p:cNvSpPr/>
          <p:nvPr/>
        </p:nvSpPr>
        <p:spPr>
          <a:xfrm rot="-5400000">
            <a:off x="709996" y="4655955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93" name="Google Shape;693;p47"/>
          <p:cNvSpPr/>
          <p:nvPr/>
        </p:nvSpPr>
        <p:spPr>
          <a:xfrm rot="-5400000">
            <a:off x="701914" y="1797628"/>
            <a:ext cx="124800" cy="1248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A9A1"/>
              </a:solidFill>
            </a:endParaRPr>
          </a:p>
        </p:txBody>
      </p:sp>
      <p:sp>
        <p:nvSpPr>
          <p:cNvPr id="694" name="Google Shape;694;p47"/>
          <p:cNvSpPr/>
          <p:nvPr/>
        </p:nvSpPr>
        <p:spPr>
          <a:xfrm rot="-5400000">
            <a:off x="509340" y="4731756"/>
            <a:ext cx="124800" cy="1248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7"/>
          <p:cNvSpPr/>
          <p:nvPr/>
        </p:nvSpPr>
        <p:spPr>
          <a:xfrm rot="-5400000">
            <a:off x="553912" y="1721827"/>
            <a:ext cx="124800" cy="1248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rgbClr val="FF7A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464100" y="1330750"/>
            <a:ext cx="3039600" cy="300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7" name="Google Shape;6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301" y="1418563"/>
            <a:ext cx="4622751" cy="343232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8" name="Google Shape;698;p47"/>
          <p:cNvSpPr/>
          <p:nvPr/>
        </p:nvSpPr>
        <p:spPr>
          <a:xfrm rot="8100000">
            <a:off x="-619251" y="876153"/>
            <a:ext cx="243528" cy="284426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also important to keep in mind that EEG signals result from </a:t>
            </a:r>
            <a:r>
              <a:rPr lang="en" sz="1800" b="1"/>
              <a:t>synchronous activity </a:t>
            </a:r>
            <a:r>
              <a:rPr lang="en" sz="1800"/>
              <a:t>within the pyramidal neurons.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379838"/>
            <a:ext cx="4622751" cy="343232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5" name="Google Shape;705;p48" descr="EEG and EOG responses to visual stimuli (a red spot and a... | Download  Scientific 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025" y="1960263"/>
            <a:ext cx="3238999" cy="22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BCI project, you are interested in EEG signals specifically coming from the occipital lobe, where visual signals are processed. </a:t>
            </a:r>
            <a:endParaRPr/>
          </a:p>
        </p:txBody>
      </p:sp>
      <p:pic>
        <p:nvPicPr>
          <p:cNvPr id="711" name="Google Shape;7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775" y="1294163"/>
            <a:ext cx="47625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9"/>
          <p:cNvSpPr txBox="1"/>
          <p:nvPr/>
        </p:nvSpPr>
        <p:spPr>
          <a:xfrm>
            <a:off x="6166925" y="3508750"/>
            <a:ext cx="31899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Occipital Lobe</a:t>
            </a:r>
            <a:endParaRPr sz="21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3" name="Google Shape;713;p49"/>
          <p:cNvCxnSpPr/>
          <p:nvPr/>
        </p:nvCxnSpPr>
        <p:spPr>
          <a:xfrm rot="10800000">
            <a:off x="5872350" y="3185175"/>
            <a:ext cx="861600" cy="695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0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an idea about where the EEG signal comes from, </a:t>
            </a:r>
            <a:r>
              <a:rPr lang="en" b="1"/>
              <a:t>physiologically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consider the </a:t>
            </a:r>
            <a:r>
              <a:rPr lang="en" b="1"/>
              <a:t>frequency domain</a:t>
            </a:r>
            <a:r>
              <a:rPr lang="en"/>
              <a:t> features being used in the SSVEP literature we have been reviewing.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Analysis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analysis is a field with which we convert a signal from the time-domain into the frequency domain.</a:t>
            </a:r>
            <a:endParaRPr/>
          </a:p>
        </p:txBody>
      </p:sp>
      <p:pic>
        <p:nvPicPr>
          <p:cNvPr id="734" name="Google Shape;7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232075"/>
            <a:ext cx="51435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and understand what exactly an electroencephalogram is detecting!</a:t>
            </a:r>
            <a:endParaRPr/>
          </a:p>
        </p:txBody>
      </p:sp>
      <p:pic>
        <p:nvPicPr>
          <p:cNvPr id="95" name="Google Shape;95;p18" descr="EEG and EOG responses to visual stimuli (a red spot and a... | Download  Scientific 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175" y="1162375"/>
            <a:ext cx="5161651" cy="361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often understood method for doing this is known as the </a:t>
            </a:r>
            <a:r>
              <a:rPr lang="en" b="1"/>
              <a:t>Fourier Transform</a:t>
            </a:r>
            <a:r>
              <a:rPr lang="en"/>
              <a:t>.</a:t>
            </a:r>
            <a:endParaRPr/>
          </a:p>
        </p:txBody>
      </p:sp>
      <p:pic>
        <p:nvPicPr>
          <p:cNvPr id="740" name="Google Shape;740;p54"/>
          <p:cNvPicPr preferRelativeResize="0"/>
          <p:nvPr/>
        </p:nvPicPr>
        <p:blipFill rotWithShape="1">
          <a:blip r:embed="rId3">
            <a:alphaModFix/>
          </a:blip>
          <a:srcRect l="7829" r="9320"/>
          <a:stretch/>
        </p:blipFill>
        <p:spPr>
          <a:xfrm>
            <a:off x="910525" y="1844300"/>
            <a:ext cx="7322948" cy="23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</a:t>
            </a:r>
            <a:r>
              <a:rPr lang="en" b="1"/>
              <a:t>continuous time signal</a:t>
            </a:r>
            <a:r>
              <a:rPr lang="en"/>
              <a:t> being transformed into a </a:t>
            </a:r>
            <a:r>
              <a:rPr lang="en" b="1"/>
              <a:t>continuous frequency representation.</a:t>
            </a:r>
            <a:endParaRPr b="1"/>
          </a:p>
        </p:txBody>
      </p:sp>
      <p:pic>
        <p:nvPicPr>
          <p:cNvPr id="746" name="Google Shape;746;p55"/>
          <p:cNvPicPr preferRelativeResize="0"/>
          <p:nvPr/>
        </p:nvPicPr>
        <p:blipFill rotWithShape="1">
          <a:blip r:embed="rId3">
            <a:alphaModFix/>
          </a:blip>
          <a:srcRect l="7829" r="9320"/>
          <a:stretch/>
        </p:blipFill>
        <p:spPr>
          <a:xfrm>
            <a:off x="910525" y="1844300"/>
            <a:ext cx="7322948" cy="23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implementation of the fourier transform, we must consider a different version of this function known as the </a:t>
            </a:r>
            <a:r>
              <a:rPr lang="en" b="1"/>
              <a:t>Discrete Time Fourier Transform (DTFT)</a:t>
            </a:r>
            <a:r>
              <a:rPr lang="en"/>
              <a:t>.</a:t>
            </a:r>
            <a:endParaRPr/>
          </a:p>
        </p:txBody>
      </p:sp>
      <p:pic>
        <p:nvPicPr>
          <p:cNvPr id="752" name="Google Shape;7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4275"/>
            <a:ext cx="8839200" cy="237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</a:t>
            </a:r>
            <a:r>
              <a:rPr lang="en" b="1"/>
              <a:t>discrete time signal</a:t>
            </a:r>
            <a:r>
              <a:rPr lang="en"/>
              <a:t> being transformed into a </a:t>
            </a:r>
            <a:r>
              <a:rPr lang="en" b="1"/>
              <a:t>continuous frequency representation.</a:t>
            </a:r>
            <a:endParaRPr b="1"/>
          </a:p>
        </p:txBody>
      </p:sp>
      <p:pic>
        <p:nvPicPr>
          <p:cNvPr id="758" name="Google Shape;7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4275"/>
            <a:ext cx="8839200" cy="237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DTFT can only be implemented in real life by considering samples of the output of the DTFT, which is known as the </a:t>
            </a:r>
            <a:r>
              <a:rPr lang="en" b="1"/>
              <a:t>Discrete Fourier Transform (DFT)</a:t>
            </a:r>
            <a:r>
              <a:rPr lang="en"/>
              <a:t>.</a:t>
            </a:r>
            <a:endParaRPr/>
          </a:p>
        </p:txBody>
      </p:sp>
      <p:pic>
        <p:nvPicPr>
          <p:cNvPr id="764" name="Google Shape;764;p58"/>
          <p:cNvPicPr preferRelativeResize="0"/>
          <p:nvPr/>
        </p:nvPicPr>
        <p:blipFill rotWithShape="1">
          <a:blip r:embed="rId3">
            <a:alphaModFix/>
          </a:blip>
          <a:srcRect l="15425" r="10594"/>
          <a:stretch/>
        </p:blipFill>
        <p:spPr>
          <a:xfrm>
            <a:off x="1189500" y="1911925"/>
            <a:ext cx="6764999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have a </a:t>
            </a:r>
            <a:r>
              <a:rPr lang="en" b="1"/>
              <a:t>discrete time signal</a:t>
            </a:r>
            <a:r>
              <a:rPr lang="en"/>
              <a:t> being transformed into a </a:t>
            </a:r>
            <a:r>
              <a:rPr lang="en" b="1"/>
              <a:t>discrete frequency representation.</a:t>
            </a:r>
            <a:endParaRPr b="1"/>
          </a:p>
        </p:txBody>
      </p:sp>
      <p:pic>
        <p:nvPicPr>
          <p:cNvPr id="770" name="Google Shape;770;p59"/>
          <p:cNvPicPr preferRelativeResize="0"/>
          <p:nvPr/>
        </p:nvPicPr>
        <p:blipFill rotWithShape="1">
          <a:blip r:embed="rId3">
            <a:alphaModFix/>
          </a:blip>
          <a:srcRect l="15425" r="10594"/>
          <a:stretch/>
        </p:blipFill>
        <p:spPr>
          <a:xfrm>
            <a:off x="1189500" y="1911925"/>
            <a:ext cx="6764999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order to do </a:t>
            </a:r>
            <a:r>
              <a:rPr lang="en" sz="2000" b="1"/>
              <a:t>frequency</a:t>
            </a:r>
            <a:r>
              <a:rPr lang="en" b="1"/>
              <a:t>-</a:t>
            </a:r>
            <a:r>
              <a:rPr lang="en" sz="2000" b="1"/>
              <a:t>analysis of a real signal</a:t>
            </a:r>
            <a:r>
              <a:rPr lang="en" sz="2000"/>
              <a:t>, we have to window the signal, and then sample the spectrum with the Discrete Fourier Transform.</a:t>
            </a:r>
            <a:endParaRPr sz="2000"/>
          </a:p>
        </p:txBody>
      </p:sp>
      <p:pic>
        <p:nvPicPr>
          <p:cNvPr id="776" name="Google Shape;776;p60"/>
          <p:cNvPicPr preferRelativeResize="0"/>
          <p:nvPr/>
        </p:nvPicPr>
        <p:blipFill rotWithShape="1">
          <a:blip r:embed="rId3">
            <a:alphaModFix/>
          </a:blip>
          <a:srcRect l="15425" r="10594"/>
          <a:stretch/>
        </p:blipFill>
        <p:spPr>
          <a:xfrm>
            <a:off x="1189500" y="1911925"/>
            <a:ext cx="6764999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Fast Fourier Transform (FFT)</a:t>
            </a:r>
            <a:r>
              <a:rPr lang="en"/>
              <a:t> is a method of implementation of the Discrete Fourier Transform.</a:t>
            </a:r>
            <a:endParaRPr sz="2000"/>
          </a:p>
        </p:txBody>
      </p:sp>
      <p:pic>
        <p:nvPicPr>
          <p:cNvPr id="782" name="Google Shape;782;p61"/>
          <p:cNvPicPr preferRelativeResize="0"/>
          <p:nvPr/>
        </p:nvPicPr>
        <p:blipFill rotWithShape="1">
          <a:blip r:embed="rId3">
            <a:alphaModFix/>
          </a:blip>
          <a:srcRect l="15425" r="10594"/>
          <a:stretch/>
        </p:blipFill>
        <p:spPr>
          <a:xfrm>
            <a:off x="1189500" y="1911925"/>
            <a:ext cx="6764999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2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</a:t>
            </a:r>
            <a:r>
              <a:rPr lang="en" b="1">
                <a:solidFill>
                  <a:schemeClr val="accent2"/>
                </a:solidFill>
              </a:rPr>
              <a:t>questions</a:t>
            </a:r>
            <a:r>
              <a:rPr lang="en"/>
              <a:t> about:</a:t>
            </a:r>
            <a:endParaRPr/>
          </a:p>
          <a:p>
            <a:pPr marL="9144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Fourier Transform</a:t>
            </a:r>
            <a:endParaRPr/>
          </a:p>
          <a:p>
            <a:pPr marL="9144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DFT</a:t>
            </a:r>
            <a:endParaRPr/>
          </a:p>
          <a:p>
            <a:pPr marL="9144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DTFT</a:t>
            </a:r>
            <a:endParaRPr/>
          </a:p>
          <a:p>
            <a:pPr marL="9144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FFT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Estimation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brain,  we have neurons that are oriented in all different directions, and they </a:t>
            </a:r>
            <a:r>
              <a:rPr lang="en" b="1"/>
              <a:t>transfer information </a:t>
            </a:r>
            <a:r>
              <a:rPr lang="en"/>
              <a:t>between one another through </a:t>
            </a:r>
            <a:r>
              <a:rPr lang="en" b="1"/>
              <a:t>electrical signals</a:t>
            </a:r>
            <a:r>
              <a:rPr lang="en"/>
              <a:t>.</a:t>
            </a:r>
            <a:endParaRPr/>
          </a:p>
        </p:txBody>
      </p:sp>
      <p:pic>
        <p:nvPicPr>
          <p:cNvPr id="101" name="Google Shape;101;p19" descr="The dark neuron problem. Or: Mind reading at 90% accuracy | by Mark  Humphries | The Spike | Mediu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263" y="1580797"/>
            <a:ext cx="3961476" cy="31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4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each of these transformations, we are assuming that we have a </a:t>
            </a:r>
            <a:r>
              <a:rPr lang="en" sz="3000" b="1"/>
              <a:t>deterministic signal</a:t>
            </a:r>
            <a:r>
              <a:rPr lang="en" sz="3000"/>
              <a:t>, meaning that there is </a:t>
            </a:r>
            <a:r>
              <a:rPr lang="en" sz="3000" b="1"/>
              <a:t>no randomness</a:t>
            </a:r>
            <a:r>
              <a:rPr lang="en" sz="3000"/>
              <a:t> in the realizations of the signal.</a:t>
            </a:r>
            <a:endParaRPr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5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our problem, our signals are </a:t>
            </a:r>
            <a:r>
              <a:rPr lang="en" sz="3000" b="1"/>
              <a:t>inherently random</a:t>
            </a:r>
            <a:r>
              <a:rPr lang="en" sz="3000"/>
              <a:t>, and as such, we must take that into account when doing frequency analysis.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won’t go exactly into the details, but a method to estimate the </a:t>
            </a:r>
            <a:r>
              <a:rPr lang="en" b="1"/>
              <a:t>power spectral density</a:t>
            </a:r>
            <a:r>
              <a:rPr lang="en"/>
              <a:t> of random signals is with the </a:t>
            </a:r>
            <a:r>
              <a:rPr lang="en" b="1"/>
              <a:t>periodogram</a:t>
            </a:r>
            <a:r>
              <a:rPr lang="en"/>
              <a:t>.</a:t>
            </a:r>
            <a:endParaRPr/>
          </a:p>
        </p:txBody>
      </p:sp>
      <p:pic>
        <p:nvPicPr>
          <p:cNvPr id="808" name="Google Shape;80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50" y="1753350"/>
            <a:ext cx="5262300" cy="265922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periodogram</a:t>
            </a:r>
            <a:r>
              <a:rPr lang="en"/>
              <a:t> is the natural way to estimate the power spectral density, but we can do better.</a:t>
            </a:r>
            <a:endParaRPr/>
          </a:p>
        </p:txBody>
      </p:sp>
      <p:pic>
        <p:nvPicPr>
          <p:cNvPr id="814" name="Google Shape;81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50" y="1753350"/>
            <a:ext cx="5262300" cy="265922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illustrates an autoregressive process of order 6 used to illustrate the characteristics of the spectral estimation techniques I will show..</a:t>
            </a:r>
            <a:endParaRPr/>
          </a:p>
        </p:txBody>
      </p:sp>
      <p:pic>
        <p:nvPicPr>
          <p:cNvPr id="820" name="Google Shape;8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25" y="1643675"/>
            <a:ext cx="5322325" cy="304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9"/>
          <p:cNvSpPr txBox="1">
            <a:spLocks noGrp="1"/>
          </p:cNvSpPr>
          <p:nvPr>
            <p:ph type="title"/>
          </p:nvPr>
        </p:nvSpPr>
        <p:spPr>
          <a:xfrm>
            <a:off x="265500" y="937650"/>
            <a:ext cx="40452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periodogram is a</a:t>
            </a:r>
            <a:r>
              <a:rPr lang="en" b="1"/>
              <a:t> biased estimate </a:t>
            </a:r>
            <a:r>
              <a:rPr lang="en"/>
              <a:t>of the PSD because its expected value is the frequency convolution of the true PSD with the DTFT of the autocorrelation of the data window.</a:t>
            </a:r>
            <a:endParaRPr/>
          </a:p>
        </p:txBody>
      </p:sp>
      <p:pic>
        <p:nvPicPr>
          <p:cNvPr id="826" name="Google Shape;82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926" y="57829"/>
            <a:ext cx="4315450" cy="50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0"/>
          <p:cNvSpPr txBox="1">
            <a:spLocks noGrp="1"/>
          </p:cNvSpPr>
          <p:nvPr>
            <p:ph type="title"/>
          </p:nvPr>
        </p:nvSpPr>
        <p:spPr>
          <a:xfrm>
            <a:off x="265500" y="937650"/>
            <a:ext cx="40452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is, however, asymptotically unbiased.</a:t>
            </a:r>
            <a:endParaRPr/>
          </a:p>
        </p:txBody>
      </p:sp>
      <p:pic>
        <p:nvPicPr>
          <p:cNvPr id="832" name="Google Shape;83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926" y="57829"/>
            <a:ext cx="4315450" cy="50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1"/>
          <p:cNvSpPr txBox="1">
            <a:spLocks noGrp="1"/>
          </p:cNvSpPr>
          <p:nvPr>
            <p:ph type="title"/>
          </p:nvPr>
        </p:nvSpPr>
        <p:spPr>
          <a:xfrm>
            <a:off x="265500" y="937650"/>
            <a:ext cx="40452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variance of the periodogram is asymptotically proportional to the square of the true underlying PSD.</a:t>
            </a:r>
            <a:endParaRPr/>
          </a:p>
        </p:txBody>
      </p:sp>
      <p:pic>
        <p:nvPicPr>
          <p:cNvPr id="838" name="Google Shape;83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926" y="57829"/>
            <a:ext cx="4315450" cy="50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2"/>
          <p:cNvSpPr txBox="1">
            <a:spLocks noGrp="1"/>
          </p:cNvSpPr>
          <p:nvPr>
            <p:ph type="title"/>
          </p:nvPr>
        </p:nvSpPr>
        <p:spPr>
          <a:xfrm>
            <a:off x="265500" y="937650"/>
            <a:ext cx="40452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Consequently, the periodogram is asymptotically unbiased but not a consistent estimate.</a:t>
            </a:r>
            <a:endParaRPr/>
          </a:p>
        </p:txBody>
      </p:sp>
      <p:pic>
        <p:nvPicPr>
          <p:cNvPr id="844" name="Google Shape;84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926" y="57829"/>
            <a:ext cx="4315450" cy="50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3"/>
          <p:cNvSpPr txBox="1">
            <a:spLocks noGrp="1"/>
          </p:cNvSpPr>
          <p:nvPr>
            <p:ph type="title"/>
          </p:nvPr>
        </p:nvSpPr>
        <p:spPr>
          <a:xfrm>
            <a:off x="265500" y="937650"/>
            <a:ext cx="40452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Consequently, the periodogram </a:t>
            </a:r>
            <a:r>
              <a:rPr lang="en" b="1"/>
              <a:t>hits the peaks pretty well,</a:t>
            </a:r>
            <a:r>
              <a:rPr lang="en"/>
              <a:t> but is </a:t>
            </a:r>
            <a:r>
              <a:rPr lang="en" b="1"/>
              <a:t>very spiky throughout the estimate</a:t>
            </a:r>
            <a:r>
              <a:rPr lang="en"/>
              <a:t>.</a:t>
            </a:r>
            <a:endParaRPr/>
          </a:p>
        </p:txBody>
      </p:sp>
      <p:pic>
        <p:nvPicPr>
          <p:cNvPr id="850" name="Google Shape;85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926" y="57829"/>
            <a:ext cx="4315450" cy="50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electrical potentials contained in neurons are generated by </a:t>
            </a:r>
            <a:r>
              <a:rPr lang="en" b="1"/>
              <a:t>differences in concentrations of charge</a:t>
            </a:r>
            <a:r>
              <a:rPr lang="en"/>
              <a:t> across cell membranes known as ion gradients.</a:t>
            </a:r>
            <a:endParaRPr/>
          </a:p>
        </p:txBody>
      </p:sp>
      <p:pic>
        <p:nvPicPr>
          <p:cNvPr id="107" name="Google Shape;107;p20" descr="gradients.html 48_06aMembranePotentialA-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363" y="1179150"/>
            <a:ext cx="3561275" cy="37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technique known as </a:t>
            </a:r>
            <a:r>
              <a:rPr lang="en" b="1"/>
              <a:t>multitaper spectral analysis </a:t>
            </a:r>
            <a:r>
              <a:rPr lang="en"/>
              <a:t>which is able to tighten up (reduce the variance) the estimate of the power spectrum.</a:t>
            </a:r>
            <a:endParaRPr/>
          </a:p>
        </p:txBody>
      </p:sp>
      <p:pic>
        <p:nvPicPr>
          <p:cNvPr id="856" name="Google Shape;85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275"/>
            <a:ext cx="8839195" cy="277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L “good” and “uncorrelated” windows, the multitaper spectral estimate formed by averaging the corresponding L tapered estimates would have a variance reduced by a factor L.</a:t>
            </a:r>
            <a:endParaRPr/>
          </a:p>
        </p:txBody>
      </p:sp>
      <p:pic>
        <p:nvPicPr>
          <p:cNvPr id="862" name="Google Shape;86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275"/>
            <a:ext cx="8839195" cy="277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6"/>
          <p:cNvSpPr txBox="1">
            <a:spLocks noGrp="1"/>
          </p:cNvSpPr>
          <p:nvPr>
            <p:ph type="title"/>
          </p:nvPr>
        </p:nvSpPr>
        <p:spPr>
          <a:xfrm>
            <a:off x="265500" y="937650"/>
            <a:ext cx="4045200" cy="3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a reduction in variance in the resultant spectral estimate.</a:t>
            </a:r>
            <a:endParaRPr/>
          </a:p>
        </p:txBody>
      </p:sp>
      <p:pic>
        <p:nvPicPr>
          <p:cNvPr id="868" name="Google Shape;8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100" y="152400"/>
            <a:ext cx="40808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7"/>
          <p:cNvSpPr txBox="1">
            <a:spLocks noGrp="1"/>
          </p:cNvSpPr>
          <p:nvPr>
            <p:ph type="title"/>
          </p:nvPr>
        </p:nvSpPr>
        <p:spPr>
          <a:xfrm>
            <a:off x="238000" y="2150850"/>
            <a:ext cx="490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introduced a concept, multitaper frequency analysis which is complex, but quite straightforward to implement.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Tutorial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3631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Used</a:t>
            </a:r>
            <a:endParaRPr/>
          </a:p>
        </p:txBody>
      </p:sp>
      <p:sp>
        <p:nvSpPr>
          <p:cNvPr id="884" name="Google Shape;884;p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10000"/>
          </a:bodyPr>
          <a:lstStyle/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Buzsáki, György; Anastassiou, Costas A.; Koch, Christof (2012). The origin of extracellular fields and currents — EEG, ECoG, LFP and spikes. Nature Reviews Neuroscience, 13(6), 407–420. doi:10.1038/nrn3241</a:t>
            </a:r>
            <a:endParaRPr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https://www.mayoclinic.org/tests-procedures/eeg/about/pac-20393875</a:t>
            </a:r>
            <a:endParaRPr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https://battlebornbatteries.com/amps-volts-watts/</a:t>
            </a:r>
            <a:endParaRPr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Britton JW, Frey LC, Hopp JLet al., authors; St. Louis EK, Frey LC, editors. Electroencephalography (EEG): An Introductory Text and Atlas of Normal and Abnormal Findings in Adults, Children, and Infants [Internet]. Chicago: American Epilepsy Society; 2016. Available from: https://www.ncbi.nlm.nih.gov/books/NBK390354/</a:t>
            </a:r>
            <a:endParaRPr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First, let’s think about </a:t>
            </a:r>
            <a:r>
              <a:rPr lang="en" b="1"/>
              <a:t>voltage</a:t>
            </a:r>
            <a:r>
              <a:rPr lang="en"/>
              <a:t> and </a:t>
            </a:r>
            <a:r>
              <a:rPr lang="en" b="1"/>
              <a:t>current</a:t>
            </a:r>
            <a:r>
              <a:rPr lang="en"/>
              <a:t>, both which result from the 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gradients.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V = IR</a:t>
            </a:r>
            <a:endParaRPr sz="4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Voltage = Current * Resistance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V</a:t>
            </a:r>
            <a:r>
              <a:rPr lang="en" sz="4800">
                <a:solidFill>
                  <a:schemeClr val="dk1"/>
                </a:solidFill>
              </a:rPr>
              <a:t> = IR</a:t>
            </a:r>
            <a:endParaRPr sz="4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3600">
              <a:solidFill>
                <a:srgbClr val="DDA824"/>
              </a:solidFill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Voltage (V in Ohms)</a:t>
            </a:r>
            <a:r>
              <a:rPr lang="en"/>
              <a:t> is the difference in electrical potential between any two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in an electrical circuit.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>
            <a:off x="2645338" y="3146775"/>
            <a:ext cx="1365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/>
          <p:nvPr/>
        </p:nvCxnSpPr>
        <p:spPr>
          <a:xfrm rot="10800000" flipH="1">
            <a:off x="3929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22"/>
          <p:cNvCxnSpPr/>
          <p:nvPr/>
        </p:nvCxnSpPr>
        <p:spPr>
          <a:xfrm rot="10800000">
            <a:off x="4209813" y="2903025"/>
            <a:ext cx="283800" cy="48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2"/>
          <p:cNvCxnSpPr/>
          <p:nvPr/>
        </p:nvCxnSpPr>
        <p:spPr>
          <a:xfrm rot="10800000" flipH="1">
            <a:off x="4493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2"/>
          <p:cNvCxnSpPr/>
          <p:nvPr/>
        </p:nvCxnSpPr>
        <p:spPr>
          <a:xfrm rot="10800000">
            <a:off x="4773813" y="2903025"/>
            <a:ext cx="283800" cy="48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2"/>
          <p:cNvCxnSpPr/>
          <p:nvPr/>
        </p:nvCxnSpPr>
        <p:spPr>
          <a:xfrm>
            <a:off x="5256288" y="3146775"/>
            <a:ext cx="1227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22"/>
          <p:cNvCxnSpPr/>
          <p:nvPr/>
        </p:nvCxnSpPr>
        <p:spPr>
          <a:xfrm rot="10800000" flipH="1">
            <a:off x="5057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2"/>
          <p:cNvSpPr/>
          <p:nvPr/>
        </p:nvSpPr>
        <p:spPr>
          <a:xfrm>
            <a:off x="4162738" y="3771825"/>
            <a:ext cx="228000" cy="2280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712388" y="3771825"/>
            <a:ext cx="228000" cy="2280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22"/>
          <p:cNvCxnSpPr/>
          <p:nvPr/>
        </p:nvCxnSpPr>
        <p:spPr>
          <a:xfrm>
            <a:off x="2645338" y="3150350"/>
            <a:ext cx="0" cy="1081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6498663" y="3150350"/>
            <a:ext cx="0" cy="1081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4826388" y="4258050"/>
            <a:ext cx="16575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2645338" y="4258050"/>
            <a:ext cx="16314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4276738" y="4039050"/>
            <a:ext cx="0" cy="438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4826388" y="4039050"/>
            <a:ext cx="0" cy="438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V = </a:t>
            </a:r>
            <a:r>
              <a:rPr lang="en" sz="4800">
                <a:solidFill>
                  <a:schemeClr val="accent1"/>
                </a:solidFill>
              </a:rPr>
              <a:t>I</a:t>
            </a:r>
            <a:r>
              <a:rPr lang="en" sz="4800">
                <a:solidFill>
                  <a:schemeClr val="dk1"/>
                </a:solidFill>
              </a:rPr>
              <a:t>R</a:t>
            </a:r>
            <a:endParaRPr sz="4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Current (I in amps)</a:t>
            </a:r>
            <a:r>
              <a:rPr lang="en"/>
              <a:t> is the speed or rate at which the electrons flow through a resistor.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3"/>
          <p:cNvCxnSpPr/>
          <p:nvPr/>
        </p:nvCxnSpPr>
        <p:spPr>
          <a:xfrm>
            <a:off x="2645338" y="3146775"/>
            <a:ext cx="1365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3"/>
          <p:cNvCxnSpPr/>
          <p:nvPr/>
        </p:nvCxnSpPr>
        <p:spPr>
          <a:xfrm rot="10800000" flipH="1">
            <a:off x="3929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3"/>
          <p:cNvCxnSpPr/>
          <p:nvPr/>
        </p:nvCxnSpPr>
        <p:spPr>
          <a:xfrm rot="10800000">
            <a:off x="4209813" y="2903025"/>
            <a:ext cx="283800" cy="48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3"/>
          <p:cNvCxnSpPr/>
          <p:nvPr/>
        </p:nvCxnSpPr>
        <p:spPr>
          <a:xfrm rot="10800000" flipH="1">
            <a:off x="4493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3"/>
          <p:cNvCxnSpPr/>
          <p:nvPr/>
        </p:nvCxnSpPr>
        <p:spPr>
          <a:xfrm rot="10800000">
            <a:off x="4773813" y="2903025"/>
            <a:ext cx="283800" cy="487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3"/>
          <p:cNvCxnSpPr/>
          <p:nvPr/>
        </p:nvCxnSpPr>
        <p:spPr>
          <a:xfrm>
            <a:off x="5256288" y="3146775"/>
            <a:ext cx="12273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3"/>
          <p:cNvCxnSpPr/>
          <p:nvPr/>
        </p:nvCxnSpPr>
        <p:spPr>
          <a:xfrm rot="10800000" flipH="1">
            <a:off x="5057613" y="2904225"/>
            <a:ext cx="280200" cy="485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3"/>
          <p:cNvSpPr/>
          <p:nvPr/>
        </p:nvSpPr>
        <p:spPr>
          <a:xfrm>
            <a:off x="4162738" y="3771825"/>
            <a:ext cx="228000" cy="228000"/>
          </a:xfrm>
          <a:prstGeom prst="mathPlus">
            <a:avLst>
              <a:gd name="adj1" fmla="val 23520"/>
            </a:avLst>
          </a:prstGeom>
          <a:solidFill>
            <a:srgbClr val="70A9A1"/>
          </a:solidFill>
          <a:ln w="9525" cap="flat" cmpd="sng">
            <a:solidFill>
              <a:srgbClr val="70A9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4712388" y="3771825"/>
            <a:ext cx="228000" cy="228000"/>
          </a:xfrm>
          <a:prstGeom prst="mathMinus">
            <a:avLst>
              <a:gd name="adj1" fmla="val 23520"/>
            </a:avLst>
          </a:prstGeom>
          <a:solidFill>
            <a:srgbClr val="FF7A7A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3"/>
          <p:cNvCxnSpPr/>
          <p:nvPr/>
        </p:nvCxnSpPr>
        <p:spPr>
          <a:xfrm>
            <a:off x="2645338" y="3150350"/>
            <a:ext cx="0" cy="1081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3"/>
          <p:cNvCxnSpPr/>
          <p:nvPr/>
        </p:nvCxnSpPr>
        <p:spPr>
          <a:xfrm>
            <a:off x="6498663" y="3150350"/>
            <a:ext cx="0" cy="1081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3"/>
          <p:cNvCxnSpPr/>
          <p:nvPr/>
        </p:nvCxnSpPr>
        <p:spPr>
          <a:xfrm>
            <a:off x="4826388" y="4258050"/>
            <a:ext cx="16575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2645338" y="4258050"/>
            <a:ext cx="16314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4276738" y="4039050"/>
            <a:ext cx="0" cy="438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3"/>
          <p:cNvCxnSpPr/>
          <p:nvPr/>
        </p:nvCxnSpPr>
        <p:spPr>
          <a:xfrm>
            <a:off x="4826388" y="4039050"/>
            <a:ext cx="0" cy="438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rout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9D51"/>
      </a:accent1>
      <a:accent2>
        <a:srgbClr val="D46A80"/>
      </a:accent2>
      <a:accent3>
        <a:srgbClr val="BF4A9C"/>
      </a:accent3>
      <a:accent4>
        <a:srgbClr val="A137AA"/>
      </a:accent4>
      <a:accent5>
        <a:srgbClr val="531CBB"/>
      </a:accent5>
      <a:accent6>
        <a:srgbClr val="36117C"/>
      </a:accent6>
      <a:hlink>
        <a:srgbClr val="FF75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Microsoft Office PowerPoint</Application>
  <PresentationFormat>On-screen Show (16:9)</PresentationFormat>
  <Paragraphs>140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Lato</vt:lpstr>
      <vt:lpstr>Arial</vt:lpstr>
      <vt:lpstr>Helvetica Neue</vt:lpstr>
      <vt:lpstr>Sprouting</vt:lpstr>
      <vt:lpstr>Electroencephalography Frequency Analysis</vt:lpstr>
      <vt:lpstr>Electroencephalography</vt:lpstr>
      <vt:lpstr>Electroencephalography detects electrical activity in the brain.</vt:lpstr>
      <vt:lpstr>Let’s try and understand what exactly an electroencephalogram is detecting!</vt:lpstr>
      <vt:lpstr>In the brain,  we have neurons that are oriented in all different directions, and they transfer information between one another through electrical signals.</vt:lpstr>
      <vt:lpstr>The electrical potentials contained in neurons are generated by differences in concentrations of charge across cell membranes known as ion gradients.</vt:lpstr>
      <vt:lpstr>First, let’s think about voltage and current, both which result from the ion  gradients.</vt:lpstr>
      <vt:lpstr>Voltage (V in Ohms) is the difference in electrical potential between any two  points in an electrical circuit. </vt:lpstr>
      <vt:lpstr>Current (I in amps) is the speed or rate at which the electrons flow through a resistor. </vt:lpstr>
      <vt:lpstr>To reemphasize the definition of voltage and current, we consider a  water analogy. </vt:lpstr>
      <vt:lpstr>For water to move through a hose (current to flow), there needs to be a difference in pressure (voltage) between two locations in the pipe. </vt:lpstr>
      <vt:lpstr>If there is no difference in pressure (voltage), then there is no flow (current) through the pipe.</vt:lpstr>
      <vt:lpstr>The existence of the pipe is the resistance to flow.</vt:lpstr>
      <vt:lpstr>So, we can account for all three components of ohm’s law here.</vt:lpstr>
      <vt:lpstr>This concept is equivalent for electrical signals in neurons.</vt:lpstr>
      <vt:lpstr>There needs to be some difference in charge concentration between two points in the neuron for electrical charge to flow (current).</vt:lpstr>
      <vt:lpstr>Think of this flow of charge as a transfer of information. With no flow, there is no information being transferred.</vt:lpstr>
      <vt:lpstr>Any questions about: electrical signals voltage  current neuronal communication</vt:lpstr>
      <vt:lpstr>An action potential is when the membrane voltage of a neuron gets positive  enough that a wave of positive ions moves through the neuron. </vt:lpstr>
      <vt:lpstr>In order for flow or an action potential to happen, a big enough membrane potential or difference in charge is needed.</vt:lpstr>
      <vt:lpstr>EEGs don’t detect the action potential, but instead detect charge build-up in the extracellular space resulting, in the excitatory case, from the hypopolarization of the intracellular space. </vt:lpstr>
      <vt:lpstr>More generally, EEGs detect the build up of charge leading either to a neuron firing (Excitatory Postsynaptic Potential EPSP) or a neuron becoming less likely to fire (Inhibitory Postsynaptic Potential IPSP). </vt:lpstr>
      <vt:lpstr>Let’s consider the Excitatory Postsynaptic Potential in a cell that is oriented  on the cortex according to the figure below.</vt:lpstr>
      <vt:lpstr>For EPSPs, the post-synaptic potential of a neuron must cross a threshold  of -55 mV before the neuron will fire. </vt:lpstr>
      <vt:lpstr>Before a neuron reaches that -55 mV threshold, there are positive ions rushing  into the neuron increasing the membrane potential and creating a negative  charge outside of the cell.</vt:lpstr>
      <vt:lpstr>In a portion of a neuron that is away from the negative extracellular region, those positive ions are flowing out of the cell, creating a positive charge externally.</vt:lpstr>
      <vt:lpstr>This difference in charge should remind us of what we mentioned earlier.</vt:lpstr>
      <vt:lpstr>While this difference in charge eventually leads to an action potential, it is the existence of the difference in charge that the EEG picks up.</vt:lpstr>
      <vt:lpstr>The single electrical dipole created in one neuron isn’t strong enough for an  EEG to detect it.</vt:lpstr>
      <vt:lpstr>But, there are special neurons near the surface of the brain called pyramidal  neurons that are all oriented in the same direction.</vt:lpstr>
      <vt:lpstr>So instead of single neuron recordings, we look at the summed activity of many pyramidal neurons. </vt:lpstr>
      <vt:lpstr>So instead of single neuron recordings, we look at the summed activity of many pyramidal neurons. </vt:lpstr>
      <vt:lpstr>So instead of single neuron recordings, we look at the summed activity of many pyramidal neurons. </vt:lpstr>
      <vt:lpstr>It is also important to keep in mind that EEG signals result from synchronous activity within the pyramidal neurons. </vt:lpstr>
      <vt:lpstr>For your BCI project, you are interested in EEG signals specifically coming from the occipital lobe, where visual signals are processed. </vt:lpstr>
      <vt:lpstr>Now we have an idea about where the EEG signal comes from, physiologically.</vt:lpstr>
      <vt:lpstr>Now let’s consider the frequency domain features being used in the SSVEP literature we have been reviewing.</vt:lpstr>
      <vt:lpstr>Frequency Analysis</vt:lpstr>
      <vt:lpstr>Frequency analysis is a field with which we convert a signal from the time-domain into the frequency domain.</vt:lpstr>
      <vt:lpstr>The most often understood method for doing this is known as the Fourier Transform.</vt:lpstr>
      <vt:lpstr>Here we have a continuous time signal being transformed into a continuous frequency representation.</vt:lpstr>
      <vt:lpstr>For implementation of the fourier transform, we must consider a different version of this function known as the Discrete Time Fourier Transform (DTFT).</vt:lpstr>
      <vt:lpstr>Here we have a discrete time signal being transformed into a continuous frequency representation.</vt:lpstr>
      <vt:lpstr>The DTFT can only be implemented in real life by considering samples of the output of the DTFT, which is known as the Discrete Fourier Transform (DFT).</vt:lpstr>
      <vt:lpstr>Now, we have a discrete time signal being transformed into a discrete frequency representation.</vt:lpstr>
      <vt:lpstr>In order to do frequency-analysis of a real signal, we have to window the signal, and then sample the spectrum with the Discrete Fourier Transform.</vt:lpstr>
      <vt:lpstr>The Fast Fourier Transform (FFT) is a method of implementation of the Discrete Fourier Transform.</vt:lpstr>
      <vt:lpstr>Any questions about: Fourier Transform DFT DTFT FFT</vt:lpstr>
      <vt:lpstr>Spectral Estimation</vt:lpstr>
      <vt:lpstr>In each of these transformations, we are assuming that we have a deterministic signal, meaning that there is no randomness in the realizations of the signal.</vt:lpstr>
      <vt:lpstr>In our problem, our signals are inherently random, and as such, we must take that into account when doing frequency analysis.</vt:lpstr>
      <vt:lpstr>We won’t go exactly into the details, but a method to estimate the power spectral density of random signals is with the periodogram.</vt:lpstr>
      <vt:lpstr>The periodogram is the natural way to estimate the power spectral density, but we can do better.</vt:lpstr>
      <vt:lpstr>This illustrates an autoregressive process of order 6 used to illustrate the characteristics of the spectral estimation techniques I will show..</vt:lpstr>
      <vt:lpstr>The periodogram is a biased estimate of the PSD because its expected value is the frequency convolution of the true PSD with the DTFT of the autocorrelation of the data window.</vt:lpstr>
      <vt:lpstr>It is, however, asymptotically unbiased.</vt:lpstr>
      <vt:lpstr>The variance of the periodogram is asymptotically proportional to the square of the true underlying PSD.</vt:lpstr>
      <vt:lpstr>Consequently, the periodogram is asymptotically unbiased but not a consistent estimate.</vt:lpstr>
      <vt:lpstr>Consequently, the periodogram hits the peaks pretty well, but is very spiky throughout the estimate.</vt:lpstr>
      <vt:lpstr>There is a technique known as multitaper spectral analysis which is able to tighten up (reduce the variance) the estimate of the power spectrum.</vt:lpstr>
      <vt:lpstr>Given L “good” and “uncorrelated” windows, the multitaper spectral estimate formed by averaging the corresponding L tapered estimates would have a variance reduced by a factor L.</vt:lpstr>
      <vt:lpstr>We see a reduction in variance in the resultant spectral estimate.</vt:lpstr>
      <vt:lpstr>We have introduced a concept, multitaper frequency analysis which is complex, but quite straightforward to implement.</vt:lpstr>
      <vt:lpstr>Interactive Tutorial</vt:lpstr>
      <vt:lpstr>Resources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Electroencephalography Frequency Analysis</dc:title>
  <cp:lastModifiedBy>Lucas Baldezzari</cp:lastModifiedBy>
  <cp:revision>2</cp:revision>
  <dcterms:modified xsi:type="dcterms:W3CDTF">2021-11-01T14:04:25Z</dcterms:modified>
</cp:coreProperties>
</file>