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37160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346836"/>
            <a:ext cx="10287000" cy="2865120"/>
          </a:xfrm>
        </p:spPr>
        <p:txBody>
          <a:bodyPr anchor="b"/>
          <a:lstStyle>
            <a:lvl1pPr algn="ctr"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322446"/>
            <a:ext cx="10287000" cy="1986914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350" indent="0" algn="ctr">
              <a:buNone/>
              <a:defRPr sz="2250"/>
            </a:lvl2pPr>
            <a:lvl3pPr marL="1028700" indent="0" algn="ctr">
              <a:buNone/>
              <a:defRPr sz="2025"/>
            </a:lvl3pPr>
            <a:lvl4pPr marL="1543050" indent="0" algn="ctr">
              <a:buNone/>
              <a:defRPr sz="1800"/>
            </a:lvl4pPr>
            <a:lvl5pPr marL="2057400" indent="0" algn="ctr">
              <a:buNone/>
              <a:defRPr sz="1800"/>
            </a:lvl5pPr>
            <a:lvl6pPr marL="2571750" indent="0" algn="ctr">
              <a:buNone/>
              <a:defRPr sz="1800"/>
            </a:lvl6pPr>
            <a:lvl7pPr marL="3086100" indent="0" algn="ctr">
              <a:buNone/>
              <a:defRPr sz="1800"/>
            </a:lvl7pPr>
            <a:lvl8pPr marL="3600450" indent="0" algn="ctr">
              <a:buNone/>
              <a:defRPr sz="1800"/>
            </a:lvl8pPr>
            <a:lvl9pPr marL="41148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10/3/2023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20615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10/3/2023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853836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438150"/>
            <a:ext cx="2957513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438150"/>
            <a:ext cx="8701088" cy="697420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10/3/2023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3198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10/3/2023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35461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2051686"/>
            <a:ext cx="11830050" cy="3423284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5507356"/>
            <a:ext cx="11830050" cy="1800224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10/3/2023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65876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190750"/>
            <a:ext cx="5829300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190750"/>
            <a:ext cx="5829300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10/3/2023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73366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38150"/>
            <a:ext cx="1183005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2017396"/>
            <a:ext cx="5802510" cy="98869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3006090"/>
            <a:ext cx="5802510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2017396"/>
            <a:ext cx="5831087" cy="98869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3006090"/>
            <a:ext cx="5831087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10/3/2023</a:t>
            </a:fld>
            <a:endParaRPr lang="es-U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23574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10/3/2023</a:t>
            </a:fld>
            <a:endParaRPr lang="es-U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2059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10/3/2023</a:t>
            </a:fld>
            <a:endParaRPr lang="es-U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29832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48640"/>
            <a:ext cx="4423767" cy="192024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184911"/>
            <a:ext cx="6943725" cy="5848350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468880"/>
            <a:ext cx="4423767" cy="4573906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10/3/2023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588154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48640"/>
            <a:ext cx="4423767" cy="192024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184911"/>
            <a:ext cx="6943725" cy="5848350"/>
          </a:xfrm>
        </p:spPr>
        <p:txBody>
          <a:bodyPr anchor="t"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468880"/>
            <a:ext cx="4423767" cy="4573906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10/3/2023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461148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38150"/>
            <a:ext cx="1183005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190750"/>
            <a:ext cx="1183005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7627621"/>
            <a:ext cx="30861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6D6DE-BF85-4A33-B9EA-55968A0DA751}" type="datetimeFigureOut">
              <a:rPr lang="es-UY" smtClean="0"/>
              <a:t>10/3/2023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7627621"/>
            <a:ext cx="462915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7627621"/>
            <a:ext cx="30861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23833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28700" rtl="0" eaLnBrk="1" latinLnBrk="0" hangingPunct="1">
        <a:lnSpc>
          <a:spcPct val="90000"/>
        </a:lnSpc>
        <a:spcBef>
          <a:spcPct val="0"/>
        </a:spcBef>
        <a:buNone/>
        <a:defRPr sz="4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10287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A945E3-55B9-487D-9A3B-818C8B4815E5}"/>
              </a:ext>
            </a:extLst>
          </p:cNvPr>
          <p:cNvSpPr/>
          <p:nvPr/>
        </p:nvSpPr>
        <p:spPr>
          <a:xfrm>
            <a:off x="1306778" y="5681134"/>
            <a:ext cx="2523301" cy="2396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 sz="1452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FEA2B1-C490-4AE3-AA9C-053B63B6BEE9}"/>
              </a:ext>
            </a:extLst>
          </p:cNvPr>
          <p:cNvSpPr txBox="1"/>
          <p:nvPr/>
        </p:nvSpPr>
        <p:spPr>
          <a:xfrm>
            <a:off x="2043741" y="5814425"/>
            <a:ext cx="1047082" cy="315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452" dirty="0" err="1">
                <a:latin typeface="Berlin Sans FB" panose="020E0602020502020306" pitchFamily="34" charset="0"/>
              </a:rPr>
              <a:t>EEGLogger</a:t>
            </a:r>
            <a:endParaRPr lang="es-UY" sz="1452" dirty="0">
              <a:latin typeface="Berlin Sans FB" panose="020E0602020502020306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FFF603-F29D-4110-83C7-AB30B7D7BBC3}"/>
              </a:ext>
            </a:extLst>
          </p:cNvPr>
          <p:cNvSpPr txBox="1"/>
          <p:nvPr/>
        </p:nvSpPr>
        <p:spPr>
          <a:xfrm>
            <a:off x="1556900" y="6222538"/>
            <a:ext cx="1993897" cy="181588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600" dirty="0"/>
              <a:t>Comunicación con placas </a:t>
            </a:r>
            <a:r>
              <a:rPr lang="es-AR" sz="1600" dirty="0" err="1"/>
              <a:t>OpenBCI</a:t>
            </a:r>
            <a:r>
              <a:rPr lang="es-AR" sz="1600" dirty="0"/>
              <a:t>. Adquisición de EEG. Almacenamiento de EEG</a:t>
            </a:r>
          </a:p>
          <a:p>
            <a:pPr algn="ctr"/>
            <a:endParaRPr lang="es-AR" sz="1600" dirty="0"/>
          </a:p>
          <a:p>
            <a:pPr algn="ctr"/>
            <a:r>
              <a:rPr lang="es-AR" sz="1600" dirty="0">
                <a:highlight>
                  <a:srgbClr val="FFFF00"/>
                </a:highlight>
              </a:rPr>
              <a:t>EEGLogger.py</a:t>
            </a:r>
            <a:endParaRPr lang="es-UY" sz="1600" dirty="0">
              <a:highlight>
                <a:srgbClr val="FFFF00"/>
              </a:highligh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4BE65A-3511-4291-A8A8-326A9E8FCDC0}"/>
              </a:ext>
            </a:extLst>
          </p:cNvPr>
          <p:cNvSpPr/>
          <p:nvPr/>
        </p:nvSpPr>
        <p:spPr>
          <a:xfrm>
            <a:off x="5058409" y="5685368"/>
            <a:ext cx="3494381" cy="2396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D6EF6F-0401-4818-A1F9-82FFE716CD42}"/>
              </a:ext>
            </a:extLst>
          </p:cNvPr>
          <p:cNvSpPr txBox="1"/>
          <p:nvPr/>
        </p:nvSpPr>
        <p:spPr>
          <a:xfrm>
            <a:off x="6128670" y="5811281"/>
            <a:ext cx="1358064" cy="315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452">
                <a:latin typeface="Berlin Sans FB" panose="020E0602020502020306" pitchFamily="34" charset="0"/>
              </a:rPr>
              <a:t>SignalProcessor</a:t>
            </a:r>
            <a:endParaRPr lang="es-UY" sz="1452" dirty="0">
              <a:latin typeface="Berlin Sans FB" panose="020E0602020502020306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AA6D7-840B-42BB-8A22-304954AD279D}"/>
              </a:ext>
            </a:extLst>
          </p:cNvPr>
          <p:cNvSpPr txBox="1"/>
          <p:nvPr/>
        </p:nvSpPr>
        <p:spPr>
          <a:xfrm>
            <a:off x="5348328" y="6190532"/>
            <a:ext cx="2935819" cy="1814856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45" indent="-285745" algn="ctr">
              <a:buFont typeface="Arial" panose="020B0604020202020204" pitchFamily="34" charset="0"/>
              <a:buChar char="•"/>
            </a:pPr>
            <a:r>
              <a:rPr lang="es-AR" sz="1399" dirty="0"/>
              <a:t>Filtrado con </a:t>
            </a:r>
            <a:r>
              <a:rPr lang="es-AR" sz="1399" dirty="0">
                <a:highlight>
                  <a:srgbClr val="FFFF00"/>
                </a:highlight>
              </a:rPr>
              <a:t>Filter.py</a:t>
            </a:r>
          </a:p>
          <a:p>
            <a:pPr marL="285745" indent="-285745" algn="ctr">
              <a:buFont typeface="Arial" panose="020B0604020202020204" pitchFamily="34" charset="0"/>
              <a:buChar char="•"/>
            </a:pPr>
            <a:r>
              <a:rPr lang="es-AR" sz="1399" dirty="0"/>
              <a:t>Extracción de características con </a:t>
            </a:r>
            <a:r>
              <a:rPr lang="es-AR" sz="1399" dirty="0">
                <a:highlight>
                  <a:srgbClr val="FFFF00"/>
                </a:highlight>
              </a:rPr>
              <a:t>FeatureExtractor.py</a:t>
            </a:r>
          </a:p>
          <a:p>
            <a:pPr marL="285745" indent="-285745" algn="ctr">
              <a:buFont typeface="Arial" panose="020B0604020202020204" pitchFamily="34" charset="0"/>
              <a:buChar char="•"/>
            </a:pPr>
            <a:r>
              <a:rPr lang="es-AR" sz="1399" dirty="0"/>
              <a:t>Clasificación </a:t>
            </a:r>
            <a:r>
              <a:rPr lang="es-AR" sz="1399" dirty="0" err="1"/>
              <a:t>onlnie</a:t>
            </a:r>
            <a:r>
              <a:rPr lang="es-AR" sz="1399" dirty="0"/>
              <a:t> con </a:t>
            </a:r>
            <a:r>
              <a:rPr lang="es-AR" sz="1399" dirty="0">
                <a:highlight>
                  <a:srgbClr val="FFFF00"/>
                </a:highlight>
              </a:rPr>
              <a:t>Classifier.py</a:t>
            </a:r>
          </a:p>
          <a:p>
            <a:pPr marL="285745" indent="-285745" algn="ctr">
              <a:buFont typeface="Arial" panose="020B0604020202020204" pitchFamily="34" charset="0"/>
              <a:buChar char="•"/>
            </a:pPr>
            <a:r>
              <a:rPr lang="es-AR" sz="1399" dirty="0"/>
              <a:t>Entrenamiento de diferentes clasificadores (</a:t>
            </a:r>
            <a:r>
              <a:rPr lang="es-AR" sz="1399" dirty="0" err="1">
                <a:highlight>
                  <a:srgbClr val="FFFF00"/>
                </a:highlight>
              </a:rPr>
              <a:t>SVMClassifier</a:t>
            </a:r>
            <a:r>
              <a:rPr lang="es-AR" sz="1399" dirty="0"/>
              <a:t>, </a:t>
            </a:r>
            <a:r>
              <a:rPr lang="es-AR" sz="1399" dirty="0" err="1">
                <a:highlight>
                  <a:srgbClr val="FFFF00"/>
                </a:highlight>
              </a:rPr>
              <a:t>NeuralNetworkClassifier</a:t>
            </a:r>
            <a:r>
              <a:rPr lang="es-AR" sz="1399" dirty="0"/>
              <a:t>, etc.)</a:t>
            </a:r>
            <a:endParaRPr lang="es-UY" sz="1399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787F86-EB79-4CE8-960E-0642D1C2A583}"/>
              </a:ext>
            </a:extLst>
          </p:cNvPr>
          <p:cNvSpPr/>
          <p:nvPr/>
        </p:nvSpPr>
        <p:spPr>
          <a:xfrm>
            <a:off x="9791759" y="5681134"/>
            <a:ext cx="2523301" cy="2396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 sz="1452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E21E4B-57B2-4785-882B-ECB165E4750C}"/>
              </a:ext>
            </a:extLst>
          </p:cNvPr>
          <p:cNvSpPr txBox="1"/>
          <p:nvPr/>
        </p:nvSpPr>
        <p:spPr>
          <a:xfrm>
            <a:off x="10563062" y="5811281"/>
            <a:ext cx="970137" cy="315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452" dirty="0">
                <a:latin typeface="Berlin Sans FB" panose="020E0602020502020306" pitchFamily="34" charset="0"/>
              </a:rPr>
              <a:t>Messenger</a:t>
            </a:r>
            <a:endParaRPr lang="es-UY" sz="1452" dirty="0">
              <a:latin typeface="Berlin Sans FB" panose="020E0602020502020306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CA1567-6E36-4C80-B9CD-D87E277126BD}"/>
              </a:ext>
            </a:extLst>
          </p:cNvPr>
          <p:cNvSpPr txBox="1"/>
          <p:nvPr/>
        </p:nvSpPr>
        <p:spPr>
          <a:xfrm>
            <a:off x="10051179" y="6383068"/>
            <a:ext cx="1993897" cy="156966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600" dirty="0"/>
              <a:t>Envía comandos y recibe mensajes desde los dispositivos a controlar/comandar</a:t>
            </a:r>
          </a:p>
          <a:p>
            <a:pPr algn="ctr"/>
            <a:endParaRPr lang="es-AR" sz="1600" dirty="0"/>
          </a:p>
          <a:p>
            <a:pPr algn="ctr"/>
            <a:r>
              <a:rPr lang="es-AR" sz="1600" dirty="0">
                <a:highlight>
                  <a:srgbClr val="FFFF00"/>
                </a:highlight>
              </a:rPr>
              <a:t>Messenger.py</a:t>
            </a:r>
            <a:endParaRPr lang="es-UY" sz="1600" dirty="0">
              <a:highlight>
                <a:srgbClr val="FFFF00"/>
              </a:highligh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11AF23F-8B6F-4B67-A319-4C88958124B3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561996" y="5046239"/>
            <a:ext cx="6433" cy="634899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814E36-4CE1-441C-A409-D183D964E599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flipH="1">
            <a:off x="6805600" y="5046238"/>
            <a:ext cx="2098" cy="63913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689BDBE-E220-4F81-A728-264EAE496AE1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11053404" y="5046239"/>
            <a:ext cx="0" cy="634899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7C8CC21-D824-46C4-9F81-9F3563AF71DF}"/>
              </a:ext>
            </a:extLst>
          </p:cNvPr>
          <p:cNvGrpSpPr/>
          <p:nvPr/>
        </p:nvGrpSpPr>
        <p:grpSpPr>
          <a:xfrm>
            <a:off x="1305625" y="3899867"/>
            <a:ext cx="11004145" cy="1146371"/>
            <a:chOff x="214573" y="2324965"/>
            <a:chExt cx="11004144" cy="114637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05D8314-E8E8-46E2-8A6F-916C6477E88E}"/>
                </a:ext>
              </a:extLst>
            </p:cNvPr>
            <p:cNvSpPr/>
            <p:nvPr/>
          </p:nvSpPr>
          <p:spPr>
            <a:xfrm>
              <a:off x="214573" y="2324965"/>
              <a:ext cx="11004144" cy="11463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 sz="1452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659DD20-684B-4D7D-A030-D1B553DE9F2F}"/>
                </a:ext>
              </a:extLst>
            </p:cNvPr>
            <p:cNvSpPr txBox="1"/>
            <p:nvPr/>
          </p:nvSpPr>
          <p:spPr>
            <a:xfrm>
              <a:off x="5049942" y="2392214"/>
              <a:ext cx="1329210" cy="1015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AR" sz="2000" dirty="0">
                  <a:latin typeface="Berlin Sans FB" panose="020E0602020502020306" pitchFamily="34" charset="0"/>
                </a:rPr>
                <a:t>Core Block</a:t>
              </a:r>
            </a:p>
            <a:p>
              <a:pPr algn="ctr"/>
              <a:endParaRPr lang="es-AR" sz="2000" dirty="0">
                <a:latin typeface="Berlin Sans FB" panose="020E0602020502020306" pitchFamily="34" charset="0"/>
              </a:endParaRPr>
            </a:p>
            <a:p>
              <a:pPr algn="ctr"/>
              <a:r>
                <a:rPr lang="es-AR" sz="2000" dirty="0">
                  <a:highlight>
                    <a:srgbClr val="FFFF00"/>
                  </a:highlight>
                  <a:latin typeface="Berlin Sans FB" panose="020E0602020502020306" pitchFamily="34" charset="0"/>
                </a:rPr>
                <a:t>Core.py</a:t>
              </a:r>
              <a:endParaRPr lang="es-UY" sz="2000" dirty="0">
                <a:highlight>
                  <a:srgbClr val="FFFF00"/>
                </a:highlight>
                <a:latin typeface="Berlin Sans FB" panose="020E0602020502020306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BE1612-7DB3-448F-8B91-AB32CD510516}"/>
                </a:ext>
              </a:extLst>
            </p:cNvPr>
            <p:cNvSpPr txBox="1"/>
            <p:nvPr/>
          </p:nvSpPr>
          <p:spPr>
            <a:xfrm>
              <a:off x="8999353" y="2525044"/>
              <a:ext cx="1925995" cy="5392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452" dirty="0"/>
                <a:t>Configuración de sistema</a:t>
              </a:r>
              <a:endParaRPr lang="es-UY" sz="1452" dirty="0"/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FB37F37-9A52-4373-B00F-5B01D6850FEC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3830079" y="6879167"/>
            <a:ext cx="1228330" cy="4234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BE07198-0838-4C1E-A2C1-28CB208FB544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8552790" y="6879167"/>
            <a:ext cx="1238969" cy="4234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2EA81A1-55DE-4323-8C7D-527CB696AB0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2315059" y="6879167"/>
            <a:ext cx="825213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E003F42-D3B6-4B7D-BA12-7F855028837E}"/>
              </a:ext>
            </a:extLst>
          </p:cNvPr>
          <p:cNvSpPr txBox="1"/>
          <p:nvPr/>
        </p:nvSpPr>
        <p:spPr>
          <a:xfrm>
            <a:off x="3933139" y="6347259"/>
            <a:ext cx="851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Raw EEG</a:t>
            </a:r>
          </a:p>
          <a:p>
            <a:pPr algn="ctr"/>
            <a:r>
              <a:rPr lang="es-AR" sz="1200" dirty="0"/>
              <a:t>(en trozos)</a:t>
            </a:r>
            <a:endParaRPr lang="es-UY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EF2E73C-410D-4337-826E-FF513CD71BF4}"/>
              </a:ext>
            </a:extLst>
          </p:cNvPr>
          <p:cNvSpPr txBox="1"/>
          <p:nvPr/>
        </p:nvSpPr>
        <p:spPr>
          <a:xfrm>
            <a:off x="3881844" y="6982992"/>
            <a:ext cx="954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dirty="0"/>
              <a:t>Eventos</a:t>
            </a:r>
            <a:endParaRPr lang="es-UY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F474FA6-5602-4E94-B441-EC4E06AD40FF}"/>
              </a:ext>
            </a:extLst>
          </p:cNvPr>
          <p:cNvSpPr txBox="1"/>
          <p:nvPr/>
        </p:nvSpPr>
        <p:spPr>
          <a:xfrm>
            <a:off x="8639877" y="6347259"/>
            <a:ext cx="1066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dirty="0"/>
              <a:t>Comando obtenido</a:t>
            </a:r>
            <a:endParaRPr lang="es-UY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AE6B38-0949-4B1A-9740-F684232EBA24}"/>
              </a:ext>
            </a:extLst>
          </p:cNvPr>
          <p:cNvSpPr txBox="1"/>
          <p:nvPr/>
        </p:nvSpPr>
        <p:spPr>
          <a:xfrm>
            <a:off x="8696239" y="6982992"/>
            <a:ext cx="954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dirty="0"/>
              <a:t>Eventos</a:t>
            </a:r>
            <a:endParaRPr lang="es-UY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4F0122F-C38E-449D-801D-85086214E696}"/>
              </a:ext>
            </a:extLst>
          </p:cNvPr>
          <p:cNvSpPr txBox="1"/>
          <p:nvPr/>
        </p:nvSpPr>
        <p:spPr>
          <a:xfrm>
            <a:off x="354015" y="102973"/>
            <a:ext cx="3379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>
                <a:latin typeface="Berlin Sans FB" panose="020E0602020502020306" pitchFamily="34" charset="0"/>
              </a:rPr>
              <a:t>Diagrama de bloques para BCI – V1.4</a:t>
            </a:r>
            <a:endParaRPr lang="es-UY" sz="1600" dirty="0">
              <a:latin typeface="Berlin Sans FB" panose="020E0602020502020306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E0FEC7F-7AA5-4856-933D-156DBFB2E212}"/>
              </a:ext>
            </a:extLst>
          </p:cNvPr>
          <p:cNvSpPr txBox="1"/>
          <p:nvPr/>
        </p:nvSpPr>
        <p:spPr>
          <a:xfrm>
            <a:off x="12217309" y="6137136"/>
            <a:ext cx="1066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dirty="0"/>
              <a:t>Se envía comando obtenido</a:t>
            </a:r>
            <a:endParaRPr lang="es-UY" sz="12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39A902E-F298-463E-8A2F-9D3C8D5B9353}"/>
              </a:ext>
            </a:extLst>
          </p:cNvPr>
          <p:cNvSpPr/>
          <p:nvPr/>
        </p:nvSpPr>
        <p:spPr>
          <a:xfrm>
            <a:off x="9781187" y="752913"/>
            <a:ext cx="2523301" cy="23706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 sz="1452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5681322-A738-4D46-9528-27234FB9F693}"/>
              </a:ext>
            </a:extLst>
          </p:cNvPr>
          <p:cNvSpPr txBox="1"/>
          <p:nvPr/>
        </p:nvSpPr>
        <p:spPr>
          <a:xfrm>
            <a:off x="10606664" y="859866"/>
            <a:ext cx="872355" cy="315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452" dirty="0" err="1">
                <a:latin typeface="Berlin Sans FB" panose="020E0602020502020306" pitchFamily="34" charset="0"/>
              </a:rPr>
              <a:t>Indicator</a:t>
            </a:r>
            <a:endParaRPr lang="es-UY" sz="1452" dirty="0">
              <a:latin typeface="Berlin Sans FB" panose="020E0602020502020306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3C44313-7C90-4967-A1DC-441F3F4EB29F}"/>
              </a:ext>
            </a:extLst>
          </p:cNvPr>
          <p:cNvSpPr txBox="1"/>
          <p:nvPr/>
        </p:nvSpPr>
        <p:spPr>
          <a:xfrm>
            <a:off x="9957128" y="1209946"/>
            <a:ext cx="2171421" cy="181588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600" dirty="0"/>
              <a:t>Indica al usuario que movimiento (pie, mano) y qué tipo (ejecución/imaginación) debe realizar el sujeto</a:t>
            </a:r>
          </a:p>
          <a:p>
            <a:pPr algn="ctr"/>
            <a:endParaRPr lang="es-AR" sz="1600" dirty="0"/>
          </a:p>
          <a:p>
            <a:pPr algn="ctr"/>
            <a:r>
              <a:rPr lang="es-AR" sz="1600" dirty="0">
                <a:highlight>
                  <a:srgbClr val="FFFF00"/>
                </a:highlight>
              </a:rPr>
              <a:t>Indicator.py</a:t>
            </a:r>
            <a:endParaRPr lang="es-UY" sz="1600" dirty="0">
              <a:highlight>
                <a:srgbClr val="FFFF00"/>
              </a:highlight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103C743-2698-4024-974F-4FDA19085B1E}"/>
              </a:ext>
            </a:extLst>
          </p:cNvPr>
          <p:cNvSpPr txBox="1"/>
          <p:nvPr/>
        </p:nvSpPr>
        <p:spPr>
          <a:xfrm>
            <a:off x="1764177" y="4544123"/>
            <a:ext cx="2629669" cy="31579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452" dirty="0"/>
              <a:t>Gestiona tiempos</a:t>
            </a:r>
            <a:endParaRPr lang="es-UY" sz="1452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0BD3CB-A1E6-4DC8-B272-FF1519794856}"/>
              </a:ext>
            </a:extLst>
          </p:cNvPr>
          <p:cNvSpPr txBox="1"/>
          <p:nvPr/>
        </p:nvSpPr>
        <p:spPr>
          <a:xfrm>
            <a:off x="1764177" y="4103721"/>
            <a:ext cx="2629669" cy="31579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452" dirty="0"/>
              <a:t>Genera y Registra eventos</a:t>
            </a:r>
            <a:endParaRPr lang="es-UY" sz="1452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A3189F-6290-498E-B1C3-A00778530965}"/>
              </a:ext>
            </a:extLst>
          </p:cNvPr>
          <p:cNvSpPr txBox="1"/>
          <p:nvPr/>
        </p:nvSpPr>
        <p:spPr>
          <a:xfrm>
            <a:off x="11099978" y="3394411"/>
            <a:ext cx="2234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dirty="0"/>
              <a:t>Eventos para actualizar pantalla</a:t>
            </a:r>
            <a:endParaRPr lang="es-UY" sz="12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3568AEB-AA3D-4F16-9285-E9883589DE73}"/>
              </a:ext>
            </a:extLst>
          </p:cNvPr>
          <p:cNvSpPr/>
          <p:nvPr/>
        </p:nvSpPr>
        <p:spPr>
          <a:xfrm>
            <a:off x="1300345" y="724701"/>
            <a:ext cx="2523301" cy="23706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 sz="1452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314138-EA98-4C74-A841-26EE07E6636C}"/>
              </a:ext>
            </a:extLst>
          </p:cNvPr>
          <p:cNvSpPr txBox="1"/>
          <p:nvPr/>
        </p:nvSpPr>
        <p:spPr>
          <a:xfrm>
            <a:off x="1743032" y="863944"/>
            <a:ext cx="1627369" cy="315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452" dirty="0">
                <a:latin typeface="Berlin Sans FB" panose="020E0602020502020306" pitchFamily="34" charset="0"/>
              </a:rPr>
              <a:t>GUI - </a:t>
            </a:r>
            <a:r>
              <a:rPr lang="es-AR" sz="1452" dirty="0" err="1">
                <a:latin typeface="Berlin Sans FB" panose="020E0602020502020306" pitchFamily="34" charset="0"/>
              </a:rPr>
              <a:t>Configurator</a:t>
            </a:r>
            <a:endParaRPr lang="es-UY" sz="1452" dirty="0">
              <a:latin typeface="Berlin Sans FB" panose="020E0602020502020306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770F53-FD8A-4BE2-B250-B70F91773D17}"/>
              </a:ext>
            </a:extLst>
          </p:cNvPr>
          <p:cNvSpPr txBox="1"/>
          <p:nvPr/>
        </p:nvSpPr>
        <p:spPr>
          <a:xfrm>
            <a:off x="1471002" y="1209946"/>
            <a:ext cx="2171421" cy="181588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600" dirty="0"/>
              <a:t>Entorno gráfico para que el operador pueda configurar los parámetros de la sesión a ejecutar.</a:t>
            </a:r>
          </a:p>
          <a:p>
            <a:pPr algn="ctr"/>
            <a:endParaRPr lang="es-AR" sz="1600" dirty="0"/>
          </a:p>
          <a:p>
            <a:pPr algn="ctr"/>
            <a:r>
              <a:rPr lang="es-AR" sz="1600" dirty="0">
                <a:highlight>
                  <a:srgbClr val="FFFF00"/>
                </a:highlight>
              </a:rPr>
              <a:t>ConfGUI.py</a:t>
            </a:r>
            <a:endParaRPr lang="es-UY" sz="1600" dirty="0">
              <a:highlight>
                <a:srgbClr val="FFFF00"/>
              </a:highlight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1971CF-3ED7-4D62-95E2-DB410E0C658A}"/>
              </a:ext>
            </a:extLst>
          </p:cNvPr>
          <p:cNvCxnSpPr>
            <a:cxnSpLocks/>
            <a:endCxn id="84" idx="2"/>
          </p:cNvCxnSpPr>
          <p:nvPr/>
        </p:nvCxnSpPr>
        <p:spPr>
          <a:xfrm flipH="1" flipV="1">
            <a:off x="11042838" y="3123582"/>
            <a:ext cx="5280" cy="82167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5FA198D-4C82-4898-9B48-9EA513310A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2561996" y="3095371"/>
            <a:ext cx="6432" cy="821226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89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3FDF1CCC-8392-48B6-9112-664AD8FB8FCD}"/>
              </a:ext>
            </a:extLst>
          </p:cNvPr>
          <p:cNvSpPr/>
          <p:nvPr/>
        </p:nvSpPr>
        <p:spPr>
          <a:xfrm>
            <a:off x="7930087" y="1605063"/>
            <a:ext cx="1858946" cy="5880951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CB46D4E-6390-4CC5-9DCD-B3396781A06D}"/>
              </a:ext>
            </a:extLst>
          </p:cNvPr>
          <p:cNvSpPr/>
          <p:nvPr/>
        </p:nvSpPr>
        <p:spPr>
          <a:xfrm>
            <a:off x="3851386" y="1605062"/>
            <a:ext cx="4088746" cy="5880952"/>
          </a:xfrm>
          <a:prstGeom prst="rect">
            <a:avLst/>
          </a:prstGeom>
          <a:solidFill>
            <a:srgbClr val="FFC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4F0122F-C38E-449D-801D-85086214E696}"/>
              </a:ext>
            </a:extLst>
          </p:cNvPr>
          <p:cNvSpPr txBox="1"/>
          <p:nvPr/>
        </p:nvSpPr>
        <p:spPr>
          <a:xfrm>
            <a:off x="10022" y="111807"/>
            <a:ext cx="9299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>
                <a:latin typeface="Berlin Sans FB" panose="020E0602020502020306" pitchFamily="34" charset="0"/>
              </a:rPr>
              <a:t>Implementación del CSP y la extracción de características – </a:t>
            </a:r>
            <a:r>
              <a:rPr lang="es-AR" sz="1600" dirty="0">
                <a:highlight>
                  <a:srgbClr val="FFFF00"/>
                </a:highlight>
                <a:latin typeface="Berlin Sans FB" panose="020E0602020502020306" pitchFamily="34" charset="0"/>
              </a:rPr>
              <a:t>Versión OVO</a:t>
            </a:r>
            <a:r>
              <a:rPr lang="es-AR" sz="1600" dirty="0">
                <a:latin typeface="Berlin Sans FB" panose="020E0602020502020306" pitchFamily="34" charset="0"/>
              </a:rPr>
              <a:t> – </a:t>
            </a:r>
            <a:r>
              <a:rPr lang="es-AR" sz="1600" dirty="0">
                <a:highlight>
                  <a:srgbClr val="00FF00"/>
                </a:highlight>
                <a:latin typeface="Berlin Sans FB" panose="020E0602020502020306" pitchFamily="34" charset="0"/>
              </a:rPr>
              <a:t>Fase de entrenamiento</a:t>
            </a:r>
            <a:r>
              <a:rPr lang="es-AR" sz="1600" dirty="0">
                <a:latin typeface="Berlin Sans FB" panose="020E0602020502020306" pitchFamily="34" charset="0"/>
              </a:rPr>
              <a:t> – V1.0</a:t>
            </a:r>
            <a:endParaRPr lang="es-UY" sz="1600" dirty="0">
              <a:latin typeface="Berlin Sans FB" panose="020E0602020502020306" pitchFamily="34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13EF86F-8D35-4559-ABFA-D7816A6420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37" r="13944"/>
          <a:stretch/>
        </p:blipFill>
        <p:spPr>
          <a:xfrm>
            <a:off x="133494" y="4104449"/>
            <a:ext cx="1858946" cy="11793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34282C3-7C67-479C-AB23-32CFE8565673}"/>
              </a:ext>
            </a:extLst>
          </p:cNvPr>
          <p:cNvSpPr txBox="1"/>
          <p:nvPr/>
        </p:nvSpPr>
        <p:spPr>
          <a:xfrm>
            <a:off x="463411" y="3726503"/>
            <a:ext cx="11991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/>
              <a:t>EEG Filtrado</a:t>
            </a:r>
            <a:endParaRPr lang="es-UY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1D5EA4-FB8A-423C-BBC7-1099E5E2FA7B}"/>
              </a:ext>
            </a:extLst>
          </p:cNvPr>
          <p:cNvSpPr/>
          <p:nvPr/>
        </p:nvSpPr>
        <p:spPr>
          <a:xfrm>
            <a:off x="4229785" y="1973368"/>
            <a:ext cx="1024932" cy="3693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52" dirty="0">
                <a:solidFill>
                  <a:schemeClr val="tx1"/>
                </a:solidFill>
              </a:rPr>
              <a:t>Cl1 vs Cl2</a:t>
            </a:r>
            <a:endParaRPr lang="es-UY" sz="1452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975E860-1A5F-4F2C-99E3-D426F5C88F03}"/>
              </a:ext>
            </a:extLst>
          </p:cNvPr>
          <p:cNvSpPr/>
          <p:nvPr/>
        </p:nvSpPr>
        <p:spPr>
          <a:xfrm>
            <a:off x="4229785" y="3036560"/>
            <a:ext cx="1024932" cy="3693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52" dirty="0">
                <a:solidFill>
                  <a:schemeClr val="tx1"/>
                </a:solidFill>
              </a:rPr>
              <a:t>Cl1 vs Cl3</a:t>
            </a:r>
            <a:endParaRPr lang="es-UY" sz="1452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977CB3-AE0A-4D85-BC55-50C86431C4B0}"/>
                  </a:ext>
                </a:extLst>
              </p:cNvPr>
              <p:cNvSpPr txBox="1"/>
              <p:nvPr/>
            </p:nvSpPr>
            <p:spPr>
              <a:xfrm>
                <a:off x="4659693" y="3680159"/>
                <a:ext cx="165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UY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s-UY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977CB3-AE0A-4D85-BC55-50C86431C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693" y="3680159"/>
                <a:ext cx="165109" cy="369332"/>
              </a:xfrm>
              <a:prstGeom prst="rect">
                <a:avLst/>
              </a:prstGeom>
              <a:blipFill>
                <a:blip r:embed="rId3"/>
                <a:stretch>
                  <a:fillRect l="-37037" r="-44444" b="-5000"/>
                </a:stretch>
              </a:blipFill>
            </p:spPr>
            <p:txBody>
              <a:bodyPr/>
              <a:lstStyle/>
              <a:p>
                <a:r>
                  <a:rPr lang="es-U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5E9D41B8-E199-40E9-850C-A00B171AA0B8}"/>
              </a:ext>
            </a:extLst>
          </p:cNvPr>
          <p:cNvSpPr/>
          <p:nvPr/>
        </p:nvSpPr>
        <p:spPr>
          <a:xfrm>
            <a:off x="4229784" y="4324815"/>
            <a:ext cx="1024932" cy="3693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52" dirty="0">
                <a:solidFill>
                  <a:schemeClr val="tx1"/>
                </a:solidFill>
              </a:rPr>
              <a:t>Cl2 vs Cl3</a:t>
            </a:r>
            <a:endParaRPr lang="es-UY" sz="1452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C656079-2AFE-421B-ABA7-7E4B24B16563}"/>
              </a:ext>
            </a:extLst>
          </p:cNvPr>
          <p:cNvSpPr/>
          <p:nvPr/>
        </p:nvSpPr>
        <p:spPr>
          <a:xfrm>
            <a:off x="4229784" y="5480479"/>
            <a:ext cx="1024932" cy="3693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52" dirty="0">
                <a:solidFill>
                  <a:schemeClr val="tx1"/>
                </a:solidFill>
              </a:rPr>
              <a:t>Cl2 vs Cl4</a:t>
            </a:r>
            <a:endParaRPr lang="es-UY" sz="1452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C15F152-52A2-4F4C-8C4B-0872FE543961}"/>
                  </a:ext>
                </a:extLst>
              </p:cNvPr>
              <p:cNvSpPr txBox="1"/>
              <p:nvPr/>
            </p:nvSpPr>
            <p:spPr>
              <a:xfrm>
                <a:off x="4659695" y="6032803"/>
                <a:ext cx="165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UY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s-UY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C15F152-52A2-4F4C-8C4B-0872FE543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695" y="6032803"/>
                <a:ext cx="165109" cy="369332"/>
              </a:xfrm>
              <a:prstGeom prst="rect">
                <a:avLst/>
              </a:prstGeom>
              <a:blipFill>
                <a:blip r:embed="rId4"/>
                <a:stretch>
                  <a:fillRect l="-37037" r="-44444" b="-5000"/>
                </a:stretch>
              </a:blipFill>
            </p:spPr>
            <p:txBody>
              <a:bodyPr/>
              <a:lstStyle/>
              <a:p>
                <a:r>
                  <a:rPr lang="es-U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F8E3612-9E7F-4D5D-8BC6-B5C3D7A5D637}"/>
                  </a:ext>
                </a:extLst>
              </p:cNvPr>
              <p:cNvSpPr/>
              <p:nvPr/>
            </p:nvSpPr>
            <p:spPr>
              <a:xfrm>
                <a:off x="4013742" y="6714956"/>
                <a:ext cx="1457013" cy="6184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s-UY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s-A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A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s-A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s-A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UY" dirty="0">
                    <a:solidFill>
                      <a:schemeClr val="tx1"/>
                    </a:solidFill>
                  </a:rPr>
                  <a:t>  </a:t>
                </a:r>
                <a:r>
                  <a:rPr lang="es-UY" sz="1452" dirty="0">
                    <a:solidFill>
                      <a:schemeClr val="tx1"/>
                    </a:solidFill>
                  </a:rPr>
                  <a:t>filtros</a:t>
                </a:r>
              </a:p>
            </p:txBody>
          </p:sp>
        </mc:Choice>
        <mc:Fallback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F8E3612-9E7F-4D5D-8BC6-B5C3D7A5D6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742" y="6714956"/>
                <a:ext cx="1457013" cy="6184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U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751AE58-89D3-4BFC-83B3-6CD4512A4944}"/>
              </a:ext>
            </a:extLst>
          </p:cNvPr>
          <p:cNvCxnSpPr>
            <a:cxnSpLocks/>
            <a:stCxn id="42" idx="3"/>
            <a:endCxn id="18" idx="1"/>
          </p:cNvCxnSpPr>
          <p:nvPr/>
        </p:nvCxnSpPr>
        <p:spPr>
          <a:xfrm flipV="1">
            <a:off x="1992440" y="2158035"/>
            <a:ext cx="2237345" cy="253611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A3A91D-D2E7-49B3-860B-6E8E724A7B62}"/>
              </a:ext>
            </a:extLst>
          </p:cNvPr>
          <p:cNvCxnSpPr>
            <a:stCxn id="42" idx="3"/>
            <a:endCxn id="48" idx="1"/>
          </p:cNvCxnSpPr>
          <p:nvPr/>
        </p:nvCxnSpPr>
        <p:spPr>
          <a:xfrm flipV="1">
            <a:off x="1992440" y="3221227"/>
            <a:ext cx="2237345" cy="147292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5BD7FD4-9A02-44B5-81F9-5293E7D208D9}"/>
              </a:ext>
            </a:extLst>
          </p:cNvPr>
          <p:cNvCxnSpPr>
            <a:stCxn id="42" idx="3"/>
            <a:endCxn id="50" idx="1"/>
          </p:cNvCxnSpPr>
          <p:nvPr/>
        </p:nvCxnSpPr>
        <p:spPr>
          <a:xfrm flipV="1">
            <a:off x="1992440" y="4509482"/>
            <a:ext cx="2237344" cy="18466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E526A06-7D3E-49F6-B5AD-BE5739F14922}"/>
              </a:ext>
            </a:extLst>
          </p:cNvPr>
          <p:cNvCxnSpPr>
            <a:cxnSpLocks/>
            <a:stCxn id="42" idx="3"/>
            <a:endCxn id="51" idx="1"/>
          </p:cNvCxnSpPr>
          <p:nvPr/>
        </p:nvCxnSpPr>
        <p:spPr>
          <a:xfrm>
            <a:off x="1992440" y="4694148"/>
            <a:ext cx="2237344" cy="97099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A96692F-F0F4-401D-9BD4-425127D4A7A4}"/>
              </a:ext>
            </a:extLst>
          </p:cNvPr>
          <p:cNvCxnSpPr>
            <a:cxnSpLocks/>
            <a:stCxn id="42" idx="3"/>
            <a:endCxn id="54" idx="1"/>
          </p:cNvCxnSpPr>
          <p:nvPr/>
        </p:nvCxnSpPr>
        <p:spPr>
          <a:xfrm>
            <a:off x="1992440" y="4694148"/>
            <a:ext cx="2021302" cy="233001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6973F70B-BC33-44CD-8458-9DFCEF3698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l="12737" t="23513" r="13944"/>
          <a:stretch/>
        </p:blipFill>
        <p:spPr>
          <a:xfrm>
            <a:off x="6066120" y="2028204"/>
            <a:ext cx="1858946" cy="259659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B21ED81C-BD25-4607-B37E-44AF72DF20D8}"/>
              </a:ext>
            </a:extLst>
          </p:cNvPr>
          <p:cNvSpPr/>
          <p:nvPr/>
        </p:nvSpPr>
        <p:spPr>
          <a:xfrm>
            <a:off x="3851385" y="1270806"/>
            <a:ext cx="408874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600">
                <a:solidFill>
                  <a:schemeClr val="tx1"/>
                </a:solidFill>
              </a:rPr>
              <a:t>Filtros CSP</a:t>
            </a:r>
            <a:endParaRPr lang="es-UY" sz="1600" dirty="0">
              <a:solidFill>
                <a:schemeClr val="tx1"/>
              </a:solidFill>
            </a:endParaRP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5AD951F5-62D5-4970-8512-261D82EAB7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l="12737" t="23513" r="13944"/>
          <a:stretch/>
        </p:blipFill>
        <p:spPr>
          <a:xfrm>
            <a:off x="6061096" y="3091396"/>
            <a:ext cx="1858946" cy="259659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CF55FFBF-FC43-4366-848E-3AC155BA0C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l="12737" t="23513" r="13944"/>
          <a:stretch/>
        </p:blipFill>
        <p:spPr>
          <a:xfrm>
            <a:off x="6061096" y="4374816"/>
            <a:ext cx="1858946" cy="259659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11B288A3-02F3-4F3E-BADB-FF6784E504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l="12737" t="23513" r="13944"/>
          <a:stretch/>
        </p:blipFill>
        <p:spPr>
          <a:xfrm>
            <a:off x="6071141" y="5535315"/>
            <a:ext cx="1858946" cy="259659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A06E725C-933A-4634-BDD4-7497EA0B4D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l="12737" t="23513" r="13944"/>
          <a:stretch/>
        </p:blipFill>
        <p:spPr>
          <a:xfrm>
            <a:off x="6071141" y="6894336"/>
            <a:ext cx="1858946" cy="2596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3645557-EB9E-40DA-B5D9-01C4304997E9}"/>
                  </a:ext>
                </a:extLst>
              </p:cNvPr>
              <p:cNvSpPr txBox="1"/>
              <p:nvPr/>
            </p:nvSpPr>
            <p:spPr>
              <a:xfrm>
                <a:off x="6908014" y="6035370"/>
                <a:ext cx="165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UY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s-UY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3645557-EB9E-40DA-B5D9-01C430499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014" y="6035370"/>
                <a:ext cx="165109" cy="369332"/>
              </a:xfrm>
              <a:prstGeom prst="rect">
                <a:avLst/>
              </a:prstGeom>
              <a:blipFill>
                <a:blip r:embed="rId6"/>
                <a:stretch>
                  <a:fillRect l="-37037" r="-44444" b="-4918"/>
                </a:stretch>
              </a:blipFill>
            </p:spPr>
            <p:txBody>
              <a:bodyPr/>
              <a:lstStyle/>
              <a:p>
                <a:r>
                  <a:rPr lang="es-U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A764B5E-CE7B-4F56-BB42-4FD3C544984B}"/>
                  </a:ext>
                </a:extLst>
              </p:cNvPr>
              <p:cNvSpPr txBox="1"/>
              <p:nvPr/>
            </p:nvSpPr>
            <p:spPr>
              <a:xfrm>
                <a:off x="6908013" y="3681013"/>
                <a:ext cx="165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UY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s-UY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A764B5E-CE7B-4F56-BB42-4FD3C5449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013" y="3681013"/>
                <a:ext cx="165109" cy="369332"/>
              </a:xfrm>
              <a:prstGeom prst="rect">
                <a:avLst/>
              </a:prstGeom>
              <a:blipFill>
                <a:blip r:embed="rId7"/>
                <a:stretch>
                  <a:fillRect l="-37037" r="-44444" b="-5000"/>
                </a:stretch>
              </a:blipFill>
            </p:spPr>
            <p:txBody>
              <a:bodyPr/>
              <a:lstStyle/>
              <a:p>
                <a:r>
                  <a:rPr lang="es-U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BA3E2E1C-FF27-49E9-AF91-F2572B6BFEE9}"/>
              </a:ext>
            </a:extLst>
          </p:cNvPr>
          <p:cNvSpPr/>
          <p:nvPr/>
        </p:nvSpPr>
        <p:spPr>
          <a:xfrm>
            <a:off x="8736468" y="1837685"/>
            <a:ext cx="180871" cy="64069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 sz="1452">
              <a:solidFill>
                <a:schemeClr val="tx1"/>
              </a:solidFill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6BE86BB0-ABAA-4228-982B-77BD97B5A467}"/>
              </a:ext>
            </a:extLst>
          </p:cNvPr>
          <p:cNvSpPr/>
          <p:nvPr/>
        </p:nvSpPr>
        <p:spPr>
          <a:xfrm>
            <a:off x="8736468" y="2900875"/>
            <a:ext cx="180871" cy="64069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 sz="1452">
              <a:solidFill>
                <a:schemeClr val="tx1"/>
              </a:solidFill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C8D9BEF9-AB7F-4846-97D1-410473AF9F00}"/>
              </a:ext>
            </a:extLst>
          </p:cNvPr>
          <p:cNvSpPr/>
          <p:nvPr/>
        </p:nvSpPr>
        <p:spPr>
          <a:xfrm>
            <a:off x="8736467" y="4184295"/>
            <a:ext cx="180871" cy="64069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 sz="1452">
              <a:solidFill>
                <a:schemeClr val="tx1"/>
              </a:solidFill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3195DD9B-B7BD-47B4-A121-47819D7C532B}"/>
              </a:ext>
            </a:extLst>
          </p:cNvPr>
          <p:cNvSpPr/>
          <p:nvPr/>
        </p:nvSpPr>
        <p:spPr>
          <a:xfrm>
            <a:off x="8736467" y="5344794"/>
            <a:ext cx="180871" cy="64069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 sz="1452">
              <a:solidFill>
                <a:schemeClr val="tx1"/>
              </a:solidFill>
            </a:endParaRP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A3C685AB-5701-401E-956F-8F7DB4E349DD}"/>
              </a:ext>
            </a:extLst>
          </p:cNvPr>
          <p:cNvSpPr/>
          <p:nvPr/>
        </p:nvSpPr>
        <p:spPr>
          <a:xfrm>
            <a:off x="8733954" y="6703815"/>
            <a:ext cx="180871" cy="64069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 sz="1452">
              <a:solidFill>
                <a:schemeClr val="tx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93968D7-A832-4F37-BE94-783163F9012E}"/>
              </a:ext>
            </a:extLst>
          </p:cNvPr>
          <p:cNvCxnSpPr>
            <a:stCxn id="18" idx="3"/>
            <a:endCxn id="70" idx="1"/>
          </p:cNvCxnSpPr>
          <p:nvPr/>
        </p:nvCxnSpPr>
        <p:spPr>
          <a:xfrm flipV="1">
            <a:off x="5254717" y="2158034"/>
            <a:ext cx="811403" cy="1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6F53BBC-9E5F-4EB1-A2AB-247B887047DE}"/>
              </a:ext>
            </a:extLst>
          </p:cNvPr>
          <p:cNvCxnSpPr>
            <a:stCxn id="48" idx="3"/>
            <a:endCxn id="72" idx="1"/>
          </p:cNvCxnSpPr>
          <p:nvPr/>
        </p:nvCxnSpPr>
        <p:spPr>
          <a:xfrm flipV="1">
            <a:off x="5254717" y="3221226"/>
            <a:ext cx="806379" cy="1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411D48E-37EF-421C-A198-E25AA57DD423}"/>
              </a:ext>
            </a:extLst>
          </p:cNvPr>
          <p:cNvCxnSpPr>
            <a:stCxn id="50" idx="3"/>
            <a:endCxn id="73" idx="1"/>
          </p:cNvCxnSpPr>
          <p:nvPr/>
        </p:nvCxnSpPr>
        <p:spPr>
          <a:xfrm flipV="1">
            <a:off x="5254716" y="4504646"/>
            <a:ext cx="806380" cy="4836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12F932B-9C7D-4EE0-BADC-DE71A0C8B3D0}"/>
              </a:ext>
            </a:extLst>
          </p:cNvPr>
          <p:cNvCxnSpPr>
            <a:stCxn id="51" idx="3"/>
            <a:endCxn id="74" idx="1"/>
          </p:cNvCxnSpPr>
          <p:nvPr/>
        </p:nvCxnSpPr>
        <p:spPr>
          <a:xfrm flipV="1">
            <a:off x="5254716" y="5665145"/>
            <a:ext cx="816425" cy="1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773A772-D727-445B-984F-CC65B8C7BA2F}"/>
              </a:ext>
            </a:extLst>
          </p:cNvPr>
          <p:cNvCxnSpPr>
            <a:stCxn id="54" idx="3"/>
            <a:endCxn id="75" idx="1"/>
          </p:cNvCxnSpPr>
          <p:nvPr/>
        </p:nvCxnSpPr>
        <p:spPr>
          <a:xfrm>
            <a:off x="5470755" y="7024166"/>
            <a:ext cx="600386" cy="0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646B6F6-A6AA-4F3A-B8D9-06D8C1027EBA}"/>
              </a:ext>
            </a:extLst>
          </p:cNvPr>
          <p:cNvSpPr/>
          <p:nvPr/>
        </p:nvSpPr>
        <p:spPr>
          <a:xfrm>
            <a:off x="7920042" y="1032681"/>
            <a:ext cx="1858946" cy="584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600" dirty="0">
                <a:solidFill>
                  <a:schemeClr val="tx1"/>
                </a:solidFill>
              </a:rPr>
              <a:t>Extracción de características</a:t>
            </a:r>
            <a:endParaRPr lang="es-UY" sz="1600" dirty="0">
              <a:solidFill>
                <a:schemeClr val="tx1"/>
              </a:solidFill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7708E42-B049-4FF0-BF45-0F7D76D9B4E3}"/>
              </a:ext>
            </a:extLst>
          </p:cNvPr>
          <p:cNvCxnSpPr>
            <a:stCxn id="70" idx="3"/>
            <a:endCxn id="64" idx="1"/>
          </p:cNvCxnSpPr>
          <p:nvPr/>
        </p:nvCxnSpPr>
        <p:spPr>
          <a:xfrm>
            <a:off x="7925066" y="2158034"/>
            <a:ext cx="811402" cy="1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FFE79D3-6D62-4DBA-A6E1-2F0D2F35F9D9}"/>
              </a:ext>
            </a:extLst>
          </p:cNvPr>
          <p:cNvCxnSpPr>
            <a:stCxn id="72" idx="3"/>
            <a:endCxn id="89" idx="1"/>
          </p:cNvCxnSpPr>
          <p:nvPr/>
        </p:nvCxnSpPr>
        <p:spPr>
          <a:xfrm flipV="1">
            <a:off x="7920042" y="3221225"/>
            <a:ext cx="816426" cy="1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B8FD793-19DA-4BD1-A088-E880EC0C6A46}"/>
              </a:ext>
            </a:extLst>
          </p:cNvPr>
          <p:cNvCxnSpPr>
            <a:stCxn id="73" idx="3"/>
            <a:endCxn id="90" idx="1"/>
          </p:cNvCxnSpPr>
          <p:nvPr/>
        </p:nvCxnSpPr>
        <p:spPr>
          <a:xfrm flipV="1">
            <a:off x="7920042" y="4504645"/>
            <a:ext cx="816425" cy="1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23A9262-92D7-4F25-9677-2B84C00988B6}"/>
              </a:ext>
            </a:extLst>
          </p:cNvPr>
          <p:cNvCxnSpPr>
            <a:cxnSpLocks/>
            <a:stCxn id="74" idx="3"/>
            <a:endCxn id="91" idx="1"/>
          </p:cNvCxnSpPr>
          <p:nvPr/>
        </p:nvCxnSpPr>
        <p:spPr>
          <a:xfrm flipV="1">
            <a:off x="7930087" y="5665144"/>
            <a:ext cx="806380" cy="1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01EE7A8-C993-4294-BCFB-9628F82A2A1B}"/>
              </a:ext>
            </a:extLst>
          </p:cNvPr>
          <p:cNvCxnSpPr>
            <a:stCxn id="75" idx="3"/>
            <a:endCxn id="92" idx="1"/>
          </p:cNvCxnSpPr>
          <p:nvPr/>
        </p:nvCxnSpPr>
        <p:spPr>
          <a:xfrm flipV="1">
            <a:off x="7930087" y="7024165"/>
            <a:ext cx="803867" cy="1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508F2F92-4DC8-4B2F-BEE5-65748B0C3F41}"/>
              </a:ext>
            </a:extLst>
          </p:cNvPr>
          <p:cNvSpPr/>
          <p:nvPr/>
        </p:nvSpPr>
        <p:spPr>
          <a:xfrm>
            <a:off x="10494932" y="4184295"/>
            <a:ext cx="180871" cy="64069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 sz="1452">
              <a:solidFill>
                <a:schemeClr val="tx1"/>
              </a:solidFill>
            </a:endParaRP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8A16461B-40FB-46D4-A0F8-5F374D3965C1}"/>
              </a:ext>
            </a:extLst>
          </p:cNvPr>
          <p:cNvSpPr/>
          <p:nvPr/>
        </p:nvSpPr>
        <p:spPr>
          <a:xfrm>
            <a:off x="10760793" y="4184295"/>
            <a:ext cx="180871" cy="64069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 sz="1452">
              <a:solidFill>
                <a:schemeClr val="tx1"/>
              </a:solidFill>
            </a:endParaRP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0663C697-E674-47C1-A511-9D74DF3244D9}"/>
              </a:ext>
            </a:extLst>
          </p:cNvPr>
          <p:cNvSpPr/>
          <p:nvPr/>
        </p:nvSpPr>
        <p:spPr>
          <a:xfrm>
            <a:off x="11030999" y="4180978"/>
            <a:ext cx="180871" cy="64069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 sz="1452">
              <a:solidFill>
                <a:schemeClr val="tx1"/>
              </a:solidFill>
            </a:endParaRP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B1FF37EB-BE78-4F73-9BDA-23155D8ADB3C}"/>
              </a:ext>
            </a:extLst>
          </p:cNvPr>
          <p:cNvSpPr/>
          <p:nvPr/>
        </p:nvSpPr>
        <p:spPr>
          <a:xfrm>
            <a:off x="11296860" y="4180978"/>
            <a:ext cx="180871" cy="64069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 sz="1452">
              <a:solidFill>
                <a:schemeClr val="tx1"/>
              </a:solidFill>
            </a:endParaRP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A06D9F67-7483-4E0D-86C2-4D3438BC18FC}"/>
              </a:ext>
            </a:extLst>
          </p:cNvPr>
          <p:cNvSpPr/>
          <p:nvPr/>
        </p:nvSpPr>
        <p:spPr>
          <a:xfrm>
            <a:off x="11766041" y="4180978"/>
            <a:ext cx="180871" cy="64069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 sz="1452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864F9D94-EB93-4230-B78A-A907AC8982E1}"/>
                  </a:ext>
                </a:extLst>
              </p:cNvPr>
              <p:cNvSpPr txBox="1"/>
              <p:nvPr/>
            </p:nvSpPr>
            <p:spPr>
              <a:xfrm rot="16200000">
                <a:off x="11558515" y="4356540"/>
                <a:ext cx="165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UY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s-UY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864F9D94-EB93-4230-B78A-A907AC898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1558515" y="4356540"/>
                <a:ext cx="165109" cy="369332"/>
              </a:xfrm>
              <a:prstGeom prst="rect">
                <a:avLst/>
              </a:prstGeom>
              <a:blipFill>
                <a:blip r:embed="rId8"/>
                <a:stretch>
                  <a:fillRect t="-40741" r="-4918" b="-40741"/>
                </a:stretch>
              </a:blipFill>
            </p:spPr>
            <p:txBody>
              <a:bodyPr/>
              <a:lstStyle/>
              <a:p>
                <a:r>
                  <a:rPr lang="es-U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Right Brace 125">
            <a:extLst>
              <a:ext uri="{FF2B5EF4-FFF2-40B4-BE49-F238E27FC236}">
                <a16:creationId xmlns:a16="http://schemas.microsoft.com/office/drawing/2014/main" id="{772F825C-ABEE-4689-B7C3-636C3EC4D847}"/>
              </a:ext>
            </a:extLst>
          </p:cNvPr>
          <p:cNvSpPr/>
          <p:nvPr/>
        </p:nvSpPr>
        <p:spPr>
          <a:xfrm>
            <a:off x="8932069" y="2158034"/>
            <a:ext cx="1415522" cy="4866131"/>
          </a:xfrm>
          <a:prstGeom prst="rightBrace">
            <a:avLst>
              <a:gd name="adj1" fmla="val 8333"/>
              <a:gd name="adj2" fmla="val 48092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749C7C7-8BA4-45E3-8176-093E6FD76D37}"/>
              </a:ext>
            </a:extLst>
          </p:cNvPr>
          <p:cNvSpPr/>
          <p:nvPr/>
        </p:nvSpPr>
        <p:spPr>
          <a:xfrm>
            <a:off x="10494932" y="3372912"/>
            <a:ext cx="1451979" cy="584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600" dirty="0">
                <a:solidFill>
                  <a:schemeClr val="tx1"/>
                </a:solidFill>
              </a:rPr>
              <a:t>Vector de características</a:t>
            </a:r>
            <a:endParaRPr lang="es-UY" sz="1600" dirty="0">
              <a:solidFill>
                <a:schemeClr val="tx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3DFFAE6-3524-4E13-9E69-39C052E167BC}"/>
              </a:ext>
            </a:extLst>
          </p:cNvPr>
          <p:cNvSpPr txBox="1"/>
          <p:nvPr/>
        </p:nvSpPr>
        <p:spPr>
          <a:xfrm rot="16200000">
            <a:off x="8657271" y="4371929"/>
            <a:ext cx="1514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dirty="0"/>
              <a:t>Concatenamos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B0DB31C-82E2-49CD-B034-DE9C7E6F0487}"/>
              </a:ext>
            </a:extLst>
          </p:cNvPr>
          <p:cNvSpPr/>
          <p:nvPr/>
        </p:nvSpPr>
        <p:spPr>
          <a:xfrm>
            <a:off x="12447049" y="4331089"/>
            <a:ext cx="1135457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600" dirty="0">
                <a:solidFill>
                  <a:schemeClr val="tx1"/>
                </a:solidFill>
              </a:rPr>
              <a:t>Clasificador</a:t>
            </a:r>
            <a:endParaRPr lang="es-UY" sz="1600" dirty="0">
              <a:solidFill>
                <a:schemeClr val="tx1"/>
              </a:solidFill>
            </a:endParaRP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383BA25-71E4-48D0-BAE0-3143883FB91D}"/>
              </a:ext>
            </a:extLst>
          </p:cNvPr>
          <p:cNvCxnSpPr>
            <a:stCxn id="124" idx="3"/>
            <a:endCxn id="129" idx="1"/>
          </p:cNvCxnSpPr>
          <p:nvPr/>
        </p:nvCxnSpPr>
        <p:spPr>
          <a:xfrm flipV="1">
            <a:off x="11946912" y="4500366"/>
            <a:ext cx="500137" cy="962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437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527</TotalTime>
  <Words>197</Words>
  <Application>Microsoft Office PowerPoint</Application>
  <PresentationFormat>Custom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Berlin Sans FB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Baldezzari</dc:creator>
  <cp:lastModifiedBy>Lucas Baldezzari</cp:lastModifiedBy>
  <cp:revision>64</cp:revision>
  <dcterms:created xsi:type="dcterms:W3CDTF">2023-02-17T23:47:39Z</dcterms:created>
  <dcterms:modified xsi:type="dcterms:W3CDTF">2023-03-10T22:54:31Z</dcterms:modified>
</cp:coreProperties>
</file>