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61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38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9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46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5876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36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57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05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8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8815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11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83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1306778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2043741" y="5814425"/>
            <a:ext cx="1047082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EEGLogger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1556900" y="6222538"/>
            <a:ext cx="1993897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EEGLogger.py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5058409" y="5685368"/>
            <a:ext cx="349438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6128670" y="5811281"/>
            <a:ext cx="1358064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>
                <a:latin typeface="Berlin Sans FB" panose="020E0602020502020306" pitchFamily="34" charset="0"/>
              </a:rPr>
              <a:t>SignalProcessor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5348328" y="6190532"/>
            <a:ext cx="2935819" cy="18148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Filtrado con </a:t>
            </a:r>
            <a:r>
              <a:rPr lang="es-AR" sz="1399" dirty="0">
                <a:highlight>
                  <a:srgbClr val="FFFF00"/>
                </a:highlight>
              </a:rPr>
              <a:t>Filter.py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Extracción de características con </a:t>
            </a:r>
            <a:r>
              <a:rPr lang="es-AR" sz="1399" dirty="0">
                <a:highlight>
                  <a:srgbClr val="FFFF00"/>
                </a:highlight>
              </a:rPr>
              <a:t>FeatureExtractor.py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Clasificación </a:t>
            </a:r>
            <a:r>
              <a:rPr lang="es-AR" sz="1399" dirty="0" err="1"/>
              <a:t>onlnie</a:t>
            </a:r>
            <a:r>
              <a:rPr lang="es-AR" sz="1399" dirty="0"/>
              <a:t> con </a:t>
            </a:r>
            <a:r>
              <a:rPr lang="es-AR" sz="1399" dirty="0">
                <a:highlight>
                  <a:srgbClr val="FFFF00"/>
                </a:highlight>
              </a:rPr>
              <a:t>Classifier.py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Entrenamiento de diferentes clasificadores (</a:t>
            </a:r>
            <a:r>
              <a:rPr lang="es-AR" sz="1399" dirty="0" err="1">
                <a:highlight>
                  <a:srgbClr val="FFFF00"/>
                </a:highlight>
              </a:rPr>
              <a:t>SVMClassifier</a:t>
            </a:r>
            <a:r>
              <a:rPr lang="es-AR" sz="1399" dirty="0"/>
              <a:t>, </a:t>
            </a:r>
            <a:r>
              <a:rPr lang="es-AR" sz="1399" dirty="0" err="1">
                <a:highlight>
                  <a:srgbClr val="FFFF00"/>
                </a:highlight>
              </a:rPr>
              <a:t>NeuralNetworkClassifier</a:t>
            </a:r>
            <a:r>
              <a:rPr lang="es-AR" sz="1399" dirty="0"/>
              <a:t>, etc.)</a:t>
            </a:r>
            <a:endParaRPr lang="es-UY" sz="1399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87F86-EB79-4CE8-960E-0642D1C2A583}"/>
              </a:ext>
            </a:extLst>
          </p:cNvPr>
          <p:cNvSpPr/>
          <p:nvPr/>
        </p:nvSpPr>
        <p:spPr>
          <a:xfrm>
            <a:off x="9791759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1E4B-57B2-4785-882B-ECB165E4750C}"/>
              </a:ext>
            </a:extLst>
          </p:cNvPr>
          <p:cNvSpPr txBox="1"/>
          <p:nvPr/>
        </p:nvSpPr>
        <p:spPr>
          <a:xfrm>
            <a:off x="10563062" y="5811281"/>
            <a:ext cx="970137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Messenger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A1567-6E36-4C80-B9CD-D87E277126BD}"/>
              </a:ext>
            </a:extLst>
          </p:cNvPr>
          <p:cNvSpPr txBox="1"/>
          <p:nvPr/>
        </p:nvSpPr>
        <p:spPr>
          <a:xfrm>
            <a:off x="10051179" y="6383068"/>
            <a:ext cx="1993897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Envía comandos y recibe mensajes desde los dispositivos a controlar/comandar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Messenger.py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61996" y="5046239"/>
            <a:ext cx="6433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6805600" y="5046238"/>
            <a:ext cx="2098" cy="63913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053404" y="5046239"/>
            <a:ext cx="0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1305625" y="3899867"/>
            <a:ext cx="11004145" cy="1146371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145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5049942" y="2392214"/>
              <a:ext cx="132921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Block</a:t>
              </a:r>
            </a:p>
            <a:p>
              <a:pPr algn="ctr"/>
              <a:endParaRPr lang="es-AR" sz="2000" dirty="0">
                <a:latin typeface="Berlin Sans FB" panose="020E0602020502020306" pitchFamily="34" charset="0"/>
              </a:endParaRPr>
            </a:p>
            <a:p>
              <a:pPr algn="ctr"/>
              <a:r>
                <a:rPr lang="es-AR" sz="2000" dirty="0">
                  <a:highlight>
                    <a:srgbClr val="FFFF00"/>
                  </a:highlight>
                  <a:latin typeface="Berlin Sans FB" panose="020E0602020502020306" pitchFamily="34" charset="0"/>
                </a:rPr>
                <a:t>Core.py</a:t>
              </a:r>
              <a:endParaRPr lang="es-UY" sz="2000" dirty="0">
                <a:highlight>
                  <a:srgbClr val="FFFF00"/>
                </a:highlight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3" y="2525044"/>
              <a:ext cx="1925995" cy="539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52" dirty="0"/>
                <a:t>Configuración de sistema</a:t>
              </a:r>
              <a:endParaRPr lang="es-UY" sz="1452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30079" y="6879167"/>
            <a:ext cx="1228330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8552790" y="6879167"/>
            <a:ext cx="1238969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315059" y="6879167"/>
            <a:ext cx="82521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3933139" y="6347259"/>
            <a:ext cx="85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3881844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8639877" y="6347259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8696239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354015" y="102973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Diagrama de bloques para BCI – V1.4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2217309" y="6137136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9781187" y="752913"/>
            <a:ext cx="2523301" cy="2370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10606664" y="859866"/>
            <a:ext cx="872355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Indicator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9957128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que movimiento (pie, mano) y qué tipo (ejecución/imaginación) debe realizar el sujeto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Indicator.py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1764177" y="4544123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Gestiona tiempos</a:t>
            </a:r>
            <a:endParaRPr lang="es-UY" sz="145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1764177" y="4103721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Genera y Registra eventos</a:t>
            </a:r>
            <a:endParaRPr lang="es-UY" sz="145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1099978" y="3394411"/>
            <a:ext cx="223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 para actualizar pantalla</a:t>
            </a:r>
            <a:endParaRPr lang="es-UY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68AEB-AA3D-4F16-9285-E9883589DE73}"/>
              </a:ext>
            </a:extLst>
          </p:cNvPr>
          <p:cNvSpPr/>
          <p:nvPr/>
        </p:nvSpPr>
        <p:spPr>
          <a:xfrm>
            <a:off x="1300345" y="724701"/>
            <a:ext cx="2523301" cy="2370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14138-EA98-4C74-A841-26EE07E6636C}"/>
              </a:ext>
            </a:extLst>
          </p:cNvPr>
          <p:cNvSpPr txBox="1"/>
          <p:nvPr/>
        </p:nvSpPr>
        <p:spPr>
          <a:xfrm>
            <a:off x="1743032" y="863944"/>
            <a:ext cx="1627369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GUI - </a:t>
            </a:r>
            <a:r>
              <a:rPr lang="es-AR" sz="1452" dirty="0" err="1">
                <a:latin typeface="Berlin Sans FB" panose="020E0602020502020306" pitchFamily="34" charset="0"/>
              </a:rPr>
              <a:t>Configurator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70F53-FD8A-4BE2-B250-B70F91773D17}"/>
              </a:ext>
            </a:extLst>
          </p:cNvPr>
          <p:cNvSpPr txBox="1"/>
          <p:nvPr/>
        </p:nvSpPr>
        <p:spPr>
          <a:xfrm>
            <a:off x="1471002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Entorno gráfico para que el operador pueda configurar los parámetros de la sesión a ejecutar.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ConfGUI.py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1971CF-3ED7-4D62-95E2-DB410E0C658A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1042838" y="3123582"/>
            <a:ext cx="5280" cy="82167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FA198D-4C82-4898-9B48-9EA513310A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561996" y="3095371"/>
            <a:ext cx="6432" cy="82122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3FDF1CCC-8392-48B6-9112-664AD8FB8FCD}"/>
              </a:ext>
            </a:extLst>
          </p:cNvPr>
          <p:cNvSpPr/>
          <p:nvPr/>
        </p:nvSpPr>
        <p:spPr>
          <a:xfrm>
            <a:off x="7930087" y="1605063"/>
            <a:ext cx="1858946" cy="588095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B46D4E-6390-4CC5-9DCD-B3396781A06D}"/>
              </a:ext>
            </a:extLst>
          </p:cNvPr>
          <p:cNvSpPr/>
          <p:nvPr/>
        </p:nvSpPr>
        <p:spPr>
          <a:xfrm>
            <a:off x="3851386" y="1605062"/>
            <a:ext cx="4088746" cy="588095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0022" y="111807"/>
            <a:ext cx="929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Implementación del CSP y la extracción de características – </a:t>
            </a:r>
            <a:r>
              <a:rPr lang="es-AR" sz="1600" dirty="0">
                <a:solidFill>
                  <a:schemeClr val="bg1">
                    <a:lumMod val="95000"/>
                  </a:schemeClr>
                </a:solidFill>
                <a:highlight>
                  <a:srgbClr val="2F5597"/>
                </a:highlight>
                <a:latin typeface="Berlin Sans FB" panose="020E0602020502020306" pitchFamily="34" charset="0"/>
              </a:rPr>
              <a:t>Versión OVO</a:t>
            </a:r>
            <a:r>
              <a:rPr lang="es-AR" sz="1600" dirty="0">
                <a:latin typeface="Berlin Sans FB" panose="020E0602020502020306" pitchFamily="34" charset="0"/>
              </a:rPr>
              <a:t> – </a:t>
            </a:r>
            <a:r>
              <a:rPr lang="es-AR" sz="1600" dirty="0">
                <a:solidFill>
                  <a:schemeClr val="bg1">
                    <a:lumMod val="95000"/>
                  </a:schemeClr>
                </a:solidFill>
                <a:highlight>
                  <a:srgbClr val="00B050"/>
                </a:highlight>
                <a:latin typeface="Berlin Sans FB" panose="020E0602020502020306" pitchFamily="34" charset="0"/>
              </a:rPr>
              <a:t>Fase de entrenamiento</a:t>
            </a:r>
            <a:r>
              <a:rPr lang="es-AR" sz="1600" dirty="0">
                <a:latin typeface="Berlin Sans FB" panose="020E0602020502020306" pitchFamily="34" charset="0"/>
              </a:rPr>
              <a:t> – V1.0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3EF86F-8D35-4559-ABFA-D7816A642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7" r="13944"/>
          <a:stretch/>
        </p:blipFill>
        <p:spPr>
          <a:xfrm>
            <a:off x="133494" y="4104449"/>
            <a:ext cx="1858946" cy="1179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4282C3-7C67-479C-AB23-32CFE8565673}"/>
              </a:ext>
            </a:extLst>
          </p:cNvPr>
          <p:cNvSpPr txBox="1"/>
          <p:nvPr/>
        </p:nvSpPr>
        <p:spPr>
          <a:xfrm>
            <a:off x="463411" y="3726503"/>
            <a:ext cx="119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EEG Filtrado</a:t>
            </a:r>
            <a:endParaRPr lang="es-UY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D5EA4-FB8A-423C-BBC7-1099E5E2FA7B}"/>
              </a:ext>
            </a:extLst>
          </p:cNvPr>
          <p:cNvSpPr/>
          <p:nvPr/>
        </p:nvSpPr>
        <p:spPr>
          <a:xfrm>
            <a:off x="4229785" y="1973368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Cl2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75E860-1A5F-4F2C-99E3-D426F5C88F03}"/>
              </a:ext>
            </a:extLst>
          </p:cNvPr>
          <p:cNvSpPr/>
          <p:nvPr/>
        </p:nvSpPr>
        <p:spPr>
          <a:xfrm>
            <a:off x="4229785" y="3036560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Cl3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/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blipFill>
                <a:blip r:embed="rId3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E9D41B8-E199-40E9-850C-A00B171AA0B8}"/>
              </a:ext>
            </a:extLst>
          </p:cNvPr>
          <p:cNvSpPr/>
          <p:nvPr/>
        </p:nvSpPr>
        <p:spPr>
          <a:xfrm>
            <a:off x="4229784" y="4324815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Cl3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56079-2AFE-421B-ABA7-7E4B24B16563}"/>
              </a:ext>
            </a:extLst>
          </p:cNvPr>
          <p:cNvSpPr/>
          <p:nvPr/>
        </p:nvSpPr>
        <p:spPr>
          <a:xfrm>
            <a:off x="4229784" y="5480479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Cl4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/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blipFill>
                <a:blip r:embed="rId4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/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UY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s-A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UY" dirty="0">
                    <a:solidFill>
                      <a:schemeClr val="tx1"/>
                    </a:solidFill>
                  </a:rPr>
                  <a:t>  </a:t>
                </a:r>
                <a:r>
                  <a:rPr lang="es-UY" sz="1452" dirty="0">
                    <a:solidFill>
                      <a:schemeClr val="tx1"/>
                    </a:solidFill>
                  </a:rPr>
                  <a:t>filtros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51AE58-89D3-4BFC-83B3-6CD4512A494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1992440" y="2158035"/>
            <a:ext cx="2237345" cy="25361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A3A91D-D2E7-49B3-860B-6E8E724A7B62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 flipV="1">
            <a:off x="1992440" y="3221227"/>
            <a:ext cx="2237345" cy="14729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D7FD4-9A02-44B5-81F9-5293E7D208D9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 flipV="1">
            <a:off x="1992440" y="4509482"/>
            <a:ext cx="2237344" cy="1846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526A06-7D3E-49F6-B5AD-BE5739F14922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1992440" y="4694148"/>
            <a:ext cx="2237344" cy="9709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96692F-F0F4-401D-9BD4-425127D4A7A4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1992440" y="4694148"/>
            <a:ext cx="2021302" cy="23300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973F70B-BC33-44CD-8458-9DFCEF369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6120" y="2028204"/>
            <a:ext cx="1858946" cy="2596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AD951F5-62D5-4970-8512-261D82EAB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3091396"/>
            <a:ext cx="1858946" cy="2596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F55FFBF-FC43-4366-848E-3AC155B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4374816"/>
            <a:ext cx="1858946" cy="2596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1B288A3-02F3-4F3E-BADB-FF6784E50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5535315"/>
            <a:ext cx="1858946" cy="2596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06E725C-933A-4634-BDD4-7497EA0B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6894336"/>
            <a:ext cx="1858946" cy="259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/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blipFill>
                <a:blip r:embed="rId6"/>
                <a:stretch>
                  <a:fillRect l="-37037" r="-44444" b="-4918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/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blipFill>
                <a:blip r:embed="rId7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A3E2E1C-FF27-49E9-AF91-F2572B6BFEE9}"/>
              </a:ext>
            </a:extLst>
          </p:cNvPr>
          <p:cNvSpPr/>
          <p:nvPr/>
        </p:nvSpPr>
        <p:spPr>
          <a:xfrm>
            <a:off x="8736468" y="183768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E86BB0-ABAA-4228-982B-77BD97B5A467}"/>
              </a:ext>
            </a:extLst>
          </p:cNvPr>
          <p:cNvSpPr/>
          <p:nvPr/>
        </p:nvSpPr>
        <p:spPr>
          <a:xfrm>
            <a:off x="8736468" y="290087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D9BEF9-AB7F-4846-97D1-410473AF9F00}"/>
              </a:ext>
            </a:extLst>
          </p:cNvPr>
          <p:cNvSpPr/>
          <p:nvPr/>
        </p:nvSpPr>
        <p:spPr>
          <a:xfrm>
            <a:off x="8736467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195DD9B-B7BD-47B4-A121-47819D7C532B}"/>
              </a:ext>
            </a:extLst>
          </p:cNvPr>
          <p:cNvSpPr/>
          <p:nvPr/>
        </p:nvSpPr>
        <p:spPr>
          <a:xfrm>
            <a:off x="8736467" y="5344794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3C685AB-5701-401E-956F-8F7DB4E349DD}"/>
              </a:ext>
            </a:extLst>
          </p:cNvPr>
          <p:cNvSpPr/>
          <p:nvPr/>
        </p:nvSpPr>
        <p:spPr>
          <a:xfrm>
            <a:off x="8733954" y="670381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3968D7-A832-4F37-BE94-783163F9012E}"/>
              </a:ext>
            </a:extLst>
          </p:cNvPr>
          <p:cNvCxnSpPr>
            <a:stCxn id="18" idx="3"/>
            <a:endCxn id="70" idx="1"/>
          </p:cNvCxnSpPr>
          <p:nvPr/>
        </p:nvCxnSpPr>
        <p:spPr>
          <a:xfrm flipV="1">
            <a:off x="5254717" y="2158034"/>
            <a:ext cx="811403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F53BBC-9E5F-4EB1-A2AB-247B887047DE}"/>
              </a:ext>
            </a:extLst>
          </p:cNvPr>
          <p:cNvCxnSpPr>
            <a:stCxn id="48" idx="3"/>
            <a:endCxn id="72" idx="1"/>
          </p:cNvCxnSpPr>
          <p:nvPr/>
        </p:nvCxnSpPr>
        <p:spPr>
          <a:xfrm flipV="1">
            <a:off x="5254717" y="3221226"/>
            <a:ext cx="806379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11D48E-37EF-421C-A198-E25AA57DD423}"/>
              </a:ext>
            </a:extLst>
          </p:cNvPr>
          <p:cNvCxnSpPr>
            <a:stCxn id="50" idx="3"/>
            <a:endCxn id="73" idx="1"/>
          </p:cNvCxnSpPr>
          <p:nvPr/>
        </p:nvCxnSpPr>
        <p:spPr>
          <a:xfrm flipV="1">
            <a:off x="5254716" y="4504646"/>
            <a:ext cx="806380" cy="4836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2F932B-9C7D-4EE0-BADC-DE71A0C8B3D0}"/>
              </a:ext>
            </a:extLst>
          </p:cNvPr>
          <p:cNvCxnSpPr>
            <a:stCxn id="51" idx="3"/>
            <a:endCxn id="74" idx="1"/>
          </p:cNvCxnSpPr>
          <p:nvPr/>
        </p:nvCxnSpPr>
        <p:spPr>
          <a:xfrm flipV="1">
            <a:off x="5254716" y="5665145"/>
            <a:ext cx="816425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73A772-D727-445B-984F-CC65B8C7BA2F}"/>
              </a:ext>
            </a:extLst>
          </p:cNvPr>
          <p:cNvCxnSpPr>
            <a:stCxn id="54" idx="3"/>
            <a:endCxn id="75" idx="1"/>
          </p:cNvCxnSpPr>
          <p:nvPr/>
        </p:nvCxnSpPr>
        <p:spPr>
          <a:xfrm>
            <a:off x="5470755" y="7024166"/>
            <a:ext cx="60038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708E42-B049-4FF0-BF45-0F7D76D9B4E3}"/>
              </a:ext>
            </a:extLst>
          </p:cNvPr>
          <p:cNvCxnSpPr>
            <a:stCxn id="70" idx="3"/>
            <a:endCxn id="64" idx="1"/>
          </p:cNvCxnSpPr>
          <p:nvPr/>
        </p:nvCxnSpPr>
        <p:spPr>
          <a:xfrm>
            <a:off x="7925066" y="2158034"/>
            <a:ext cx="811402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FE79D3-6D62-4DBA-A6E1-2F0D2F35F9D9}"/>
              </a:ext>
            </a:extLst>
          </p:cNvPr>
          <p:cNvCxnSpPr>
            <a:stCxn id="72" idx="3"/>
            <a:endCxn id="89" idx="1"/>
          </p:cNvCxnSpPr>
          <p:nvPr/>
        </p:nvCxnSpPr>
        <p:spPr>
          <a:xfrm flipV="1">
            <a:off x="7920042" y="3221225"/>
            <a:ext cx="816426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8FD793-19DA-4BD1-A088-E880EC0C6A46}"/>
              </a:ext>
            </a:extLst>
          </p:cNvPr>
          <p:cNvCxnSpPr>
            <a:stCxn id="73" idx="3"/>
            <a:endCxn id="90" idx="1"/>
          </p:cNvCxnSpPr>
          <p:nvPr/>
        </p:nvCxnSpPr>
        <p:spPr>
          <a:xfrm flipV="1">
            <a:off x="7920042" y="4504645"/>
            <a:ext cx="816425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3A9262-92D7-4F25-9677-2B84C00988B6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 flipV="1">
            <a:off x="7930087" y="5665144"/>
            <a:ext cx="806380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1EE7A8-C993-4294-BCFB-9628F82A2A1B}"/>
              </a:ext>
            </a:extLst>
          </p:cNvPr>
          <p:cNvCxnSpPr>
            <a:stCxn id="75" idx="3"/>
            <a:endCxn id="92" idx="1"/>
          </p:cNvCxnSpPr>
          <p:nvPr/>
        </p:nvCxnSpPr>
        <p:spPr>
          <a:xfrm flipV="1">
            <a:off x="7930087" y="7024165"/>
            <a:ext cx="803867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08F2F92-4DC8-4B2F-BEE5-65748B0C3F41}"/>
              </a:ext>
            </a:extLst>
          </p:cNvPr>
          <p:cNvSpPr/>
          <p:nvPr/>
        </p:nvSpPr>
        <p:spPr>
          <a:xfrm>
            <a:off x="10494932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16461B-40FB-46D4-A0F8-5F374D3965C1}"/>
              </a:ext>
            </a:extLst>
          </p:cNvPr>
          <p:cNvSpPr/>
          <p:nvPr/>
        </p:nvSpPr>
        <p:spPr>
          <a:xfrm>
            <a:off x="10760793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663C697-E674-47C1-A511-9D74DF3244D9}"/>
              </a:ext>
            </a:extLst>
          </p:cNvPr>
          <p:cNvSpPr/>
          <p:nvPr/>
        </p:nvSpPr>
        <p:spPr>
          <a:xfrm>
            <a:off x="11030999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FF37EB-BE78-4F73-9BDA-23155D8ADB3C}"/>
              </a:ext>
            </a:extLst>
          </p:cNvPr>
          <p:cNvSpPr/>
          <p:nvPr/>
        </p:nvSpPr>
        <p:spPr>
          <a:xfrm>
            <a:off x="11296860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06D9F67-7483-4E0D-86C2-4D3438BC18FC}"/>
              </a:ext>
            </a:extLst>
          </p:cNvPr>
          <p:cNvSpPr/>
          <p:nvPr/>
        </p:nvSpPr>
        <p:spPr>
          <a:xfrm>
            <a:off x="11766041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/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blipFill>
                <a:blip r:embed="rId8"/>
                <a:stretch>
                  <a:fillRect t="-40741" r="-4918" b="-4074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ight Brace 125">
            <a:extLst>
              <a:ext uri="{FF2B5EF4-FFF2-40B4-BE49-F238E27FC236}">
                <a16:creationId xmlns:a16="http://schemas.microsoft.com/office/drawing/2014/main" id="{772F825C-ABEE-4689-B7C3-636C3EC4D847}"/>
              </a:ext>
            </a:extLst>
          </p:cNvPr>
          <p:cNvSpPr/>
          <p:nvPr/>
        </p:nvSpPr>
        <p:spPr>
          <a:xfrm>
            <a:off x="8932069" y="2158034"/>
            <a:ext cx="1415522" cy="4866131"/>
          </a:xfrm>
          <a:prstGeom prst="rightBrace">
            <a:avLst>
              <a:gd name="adj1" fmla="val 8333"/>
              <a:gd name="adj2" fmla="val 4809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49C7C7-8BA4-45E3-8176-093E6FD76D37}"/>
              </a:ext>
            </a:extLst>
          </p:cNvPr>
          <p:cNvSpPr/>
          <p:nvPr/>
        </p:nvSpPr>
        <p:spPr>
          <a:xfrm>
            <a:off x="10494932" y="3372912"/>
            <a:ext cx="145197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Vector de características</a:t>
            </a:r>
            <a:endParaRPr lang="es-UY" sz="1600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DFFAE6-3524-4E13-9E69-39C052E167BC}"/>
              </a:ext>
            </a:extLst>
          </p:cNvPr>
          <p:cNvSpPr txBox="1"/>
          <p:nvPr/>
        </p:nvSpPr>
        <p:spPr>
          <a:xfrm rot="16200000">
            <a:off x="8657271" y="4371929"/>
            <a:ext cx="15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Concatenamos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0DB31C-82E2-49CD-B034-DE9C7E6F0487}"/>
              </a:ext>
            </a:extLst>
          </p:cNvPr>
          <p:cNvSpPr/>
          <p:nvPr/>
        </p:nvSpPr>
        <p:spPr>
          <a:xfrm>
            <a:off x="12447049" y="4331089"/>
            <a:ext cx="113545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Clasificador</a:t>
            </a:r>
            <a:endParaRPr lang="es-UY" sz="16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383BA25-71E4-48D0-BAE0-3143883FB91D}"/>
              </a:ext>
            </a:extLst>
          </p:cNvPr>
          <p:cNvCxnSpPr>
            <a:stCxn id="124" idx="3"/>
            <a:endCxn id="129" idx="1"/>
          </p:cNvCxnSpPr>
          <p:nvPr/>
        </p:nvCxnSpPr>
        <p:spPr>
          <a:xfrm flipV="1">
            <a:off x="11946912" y="4500366"/>
            <a:ext cx="500137" cy="9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5EEECE-5C50-45D0-84DF-FDAAD1C53F2A}"/>
              </a:ext>
            </a:extLst>
          </p:cNvPr>
          <p:cNvSpPr/>
          <p:nvPr/>
        </p:nvSpPr>
        <p:spPr>
          <a:xfrm>
            <a:off x="3851386" y="973258"/>
            <a:ext cx="4088746" cy="6306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ED81C-BD25-4607-B37E-44AF72DF20D8}"/>
              </a:ext>
            </a:extLst>
          </p:cNvPr>
          <p:cNvSpPr/>
          <p:nvPr/>
        </p:nvSpPr>
        <p:spPr>
          <a:xfrm>
            <a:off x="3851386" y="1125298"/>
            <a:ext cx="408874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b="1">
                <a:solidFill>
                  <a:schemeClr val="bg1">
                    <a:lumMod val="95000"/>
                  </a:schemeClr>
                </a:solidFill>
              </a:rPr>
              <a:t>Filtros CSP</a:t>
            </a:r>
            <a:endParaRPr lang="es-UY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D44CF-BDC2-47AB-9093-B6213255E0FC}"/>
              </a:ext>
            </a:extLst>
          </p:cNvPr>
          <p:cNvSpPr/>
          <p:nvPr/>
        </p:nvSpPr>
        <p:spPr>
          <a:xfrm>
            <a:off x="7930087" y="965668"/>
            <a:ext cx="1868991" cy="63828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46B6F6-A6AA-4F3A-B8D9-06D8C1027EBA}"/>
              </a:ext>
            </a:extLst>
          </p:cNvPr>
          <p:cNvSpPr/>
          <p:nvPr/>
        </p:nvSpPr>
        <p:spPr>
          <a:xfrm>
            <a:off x="8042686" y="1002187"/>
            <a:ext cx="1643793" cy="584775"/>
          </a:xfrm>
          <a:prstGeom prst="rect">
            <a:avLst/>
          </a:prstGeom>
          <a:solidFill>
            <a:srgbClr val="00B050"/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solidFill>
                  <a:schemeClr val="bg1">
                    <a:lumMod val="95000"/>
                  </a:schemeClr>
                </a:solidFill>
              </a:rPr>
              <a:t>Extracción de características</a:t>
            </a:r>
            <a:endParaRPr lang="es-UY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197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67</cp:revision>
  <dcterms:created xsi:type="dcterms:W3CDTF">2023-02-17T23:47:39Z</dcterms:created>
  <dcterms:modified xsi:type="dcterms:W3CDTF">2023-03-11T13:07:18Z</dcterms:modified>
</cp:coreProperties>
</file>