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2.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6" r:id="rId2"/>
  </p:sldMasterIdLst>
  <p:notesMasterIdLst>
    <p:notesMasterId r:id="rId28"/>
  </p:notesMasterIdLst>
  <p:handoutMasterIdLst>
    <p:handoutMasterId r:id="rId29"/>
  </p:handoutMasterIdLst>
  <p:sldIdLst>
    <p:sldId id="413" r:id="rId3"/>
    <p:sldId id="414" r:id="rId4"/>
    <p:sldId id="415" r:id="rId5"/>
    <p:sldId id="416" r:id="rId6"/>
    <p:sldId id="418" r:id="rId7"/>
    <p:sldId id="407" r:id="rId8"/>
    <p:sldId id="395" r:id="rId9"/>
    <p:sldId id="419" r:id="rId10"/>
    <p:sldId id="400" r:id="rId11"/>
    <p:sldId id="424" r:id="rId12"/>
    <p:sldId id="426" r:id="rId13"/>
    <p:sldId id="423" r:id="rId14"/>
    <p:sldId id="422" r:id="rId15"/>
    <p:sldId id="425" r:id="rId16"/>
    <p:sldId id="417" r:id="rId17"/>
    <p:sldId id="408" r:id="rId18"/>
    <p:sldId id="409" r:id="rId19"/>
    <p:sldId id="401" r:id="rId20"/>
    <p:sldId id="377" r:id="rId21"/>
    <p:sldId id="404" r:id="rId22"/>
    <p:sldId id="399" r:id="rId23"/>
    <p:sldId id="411" r:id="rId24"/>
    <p:sldId id="412" r:id="rId25"/>
    <p:sldId id="405" r:id="rId26"/>
    <p:sldId id="403" r:id="rId27"/>
  </p:sldIdLst>
  <p:sldSz cx="9144000" cy="6858000" type="screen4x3"/>
  <p:notesSz cx="7010400" cy="9236075"/>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
          <p15:clr>
            <a:srgbClr val="A4A3A4"/>
          </p15:clr>
        </p15:guide>
        <p15:guide id="2" orient="horz" pos="3984">
          <p15:clr>
            <a:srgbClr val="A4A3A4"/>
          </p15:clr>
        </p15:guide>
        <p15:guide id="3" orient="horz" pos="528">
          <p15:clr>
            <a:srgbClr val="A4A3A4"/>
          </p15:clr>
        </p15:guide>
        <p15:guide id="4" orient="horz" pos="1296">
          <p15:clr>
            <a:srgbClr val="A4A3A4"/>
          </p15:clr>
        </p15:guide>
        <p15:guide id="5" orient="horz" pos="1008">
          <p15:clr>
            <a:srgbClr val="A4A3A4"/>
          </p15:clr>
        </p15:guide>
        <p15:guide id="6" orient="horz" pos="1488">
          <p15:clr>
            <a:srgbClr val="A4A3A4"/>
          </p15:clr>
        </p15:guide>
        <p15:guide id="7" pos="2880">
          <p15:clr>
            <a:srgbClr val="A4A3A4"/>
          </p15:clr>
        </p15:guide>
        <p15:guide id="8" pos="230">
          <p15:clr>
            <a:srgbClr val="A4A3A4"/>
          </p15:clr>
        </p15:guide>
        <p15:guide id="9" pos="5530">
          <p15:clr>
            <a:srgbClr val="A4A3A4"/>
          </p15:clr>
        </p15:guide>
        <p15:guide id="10" pos="2832">
          <p15:clr>
            <a:srgbClr val="A4A3A4"/>
          </p15:clr>
        </p15:guide>
        <p15:guide id="11" pos="292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man, Subramanian" initials="SR" lastIdx="2" clrIdx="0"/>
  <p:cmAuthor id="1" name="Shaikh, Matin" initials="MS" lastIdx="2" clrIdx="1">
    <p:extLst/>
  </p:cmAuthor>
  <p:cmAuthor id="2" name="Serafin, George" initials="GJS" lastIdx="3" clrIdx="2"/>
  <p:cmAuthor id="3" name="Ragni, Louis" initials="LR" lastIdx="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A1DE"/>
    <a:srgbClr val="C00000"/>
    <a:srgbClr val="3C8A2E"/>
    <a:srgbClr val="575757"/>
    <a:srgbClr val="B4B4B4"/>
    <a:srgbClr val="BABABA"/>
    <a:srgbClr val="DCDCDC"/>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6" autoAdjust="0"/>
    <p:restoredTop sz="94964" autoAdjust="0"/>
  </p:normalViewPr>
  <p:slideViewPr>
    <p:cSldViewPr snapToObjects="1" showGuides="1">
      <p:cViewPr varScale="1">
        <p:scale>
          <a:sx n="67" d="100"/>
          <a:sy n="67" d="100"/>
        </p:scale>
        <p:origin x="1344" y="56"/>
      </p:cViewPr>
      <p:guideLst>
        <p:guide orient="horz" pos="240"/>
        <p:guide orient="horz" pos="3984"/>
        <p:guide orient="horz" pos="528"/>
        <p:guide orient="horz" pos="1296"/>
        <p:guide orient="horz" pos="1008"/>
        <p:guide orient="horz" pos="1488"/>
        <p:guide pos="2880"/>
        <p:guide pos="230"/>
        <p:guide pos="5530"/>
        <p:guide pos="2832"/>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1" d="100"/>
          <a:sy n="71" d="100"/>
        </p:scale>
        <p:origin x="-3372" y="-10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8049" cy="461303"/>
          </a:xfrm>
          <a:prstGeom prst="rect">
            <a:avLst/>
          </a:prstGeom>
        </p:spPr>
        <p:txBody>
          <a:bodyPr vert="horz" lIns="87316" tIns="43658" rIns="87316" bIns="43658"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970784" y="0"/>
            <a:ext cx="3038049" cy="461303"/>
          </a:xfrm>
          <a:prstGeom prst="rect">
            <a:avLst/>
          </a:prstGeom>
        </p:spPr>
        <p:txBody>
          <a:bodyPr vert="horz" lIns="87316" tIns="43658" rIns="87316" bIns="43658" rtlCol="0"/>
          <a:lstStyle>
            <a:lvl1pPr algn="r">
              <a:defRPr sz="1100"/>
            </a:lvl1pPr>
          </a:lstStyle>
          <a:p>
            <a:fld id="{B4AD245C-091B-44E2-BFB0-BD94217887F7}" type="datetimeFigureOut">
              <a:rPr lang="en-US" smtClean="0">
                <a:latin typeface="Arial" panose="020B0604020202020204" pitchFamily="34" charset="0"/>
              </a:rPr>
              <a:t>12/8/2015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3" y="8773340"/>
            <a:ext cx="3038049" cy="461303"/>
          </a:xfrm>
          <a:prstGeom prst="rect">
            <a:avLst/>
          </a:prstGeom>
        </p:spPr>
        <p:txBody>
          <a:bodyPr vert="horz" lIns="87316" tIns="43658" rIns="87316" bIns="43658"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970784" y="8773340"/>
            <a:ext cx="3038049" cy="461303"/>
          </a:xfrm>
          <a:prstGeom prst="rect">
            <a:avLst/>
          </a:prstGeom>
        </p:spPr>
        <p:txBody>
          <a:bodyPr vert="horz" lIns="87316" tIns="43658" rIns="87316" bIns="43658"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lIns="94581" tIns="47290" rIns="94581" bIns="4729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9" y="1"/>
            <a:ext cx="3037840" cy="461804"/>
          </a:xfrm>
          <a:prstGeom prst="rect">
            <a:avLst/>
          </a:prstGeom>
        </p:spPr>
        <p:txBody>
          <a:bodyPr vert="horz" lIns="94581" tIns="47290" rIns="94581" bIns="47290" rtlCol="0"/>
          <a:lstStyle>
            <a:lvl1pPr algn="r">
              <a:defRPr sz="1200">
                <a:latin typeface="Arial" panose="020B0604020202020204" pitchFamily="34" charset="0"/>
              </a:defRPr>
            </a:lvl1pPr>
          </a:lstStyle>
          <a:p>
            <a:fld id="{0BA5BBE4-AEA3-489A-A28E-0C2FAF2506E3}" type="datetimeFigureOut">
              <a:rPr lang="en-US" smtClean="0"/>
              <a:pPr/>
              <a:t>12/8/2015</a:t>
            </a:fld>
            <a:endParaRPr lang="en-US" dirty="0"/>
          </a:p>
        </p:txBody>
      </p:sp>
      <p:sp>
        <p:nvSpPr>
          <p:cNvPr id="4" name="Slide Image Placeholder 3"/>
          <p:cNvSpPr>
            <a:spLocks noGrp="1" noRot="1" noChangeAspect="1"/>
          </p:cNvSpPr>
          <p:nvPr>
            <p:ph type="sldImg" idx="2"/>
          </p:nvPr>
        </p:nvSpPr>
        <p:spPr>
          <a:xfrm>
            <a:off x="1196975" y="693738"/>
            <a:ext cx="4616450" cy="3462337"/>
          </a:xfrm>
          <a:prstGeom prst="rect">
            <a:avLst/>
          </a:prstGeom>
          <a:noFill/>
          <a:ln w="12700">
            <a:solidFill>
              <a:prstClr val="black"/>
            </a:solidFill>
          </a:ln>
        </p:spPr>
        <p:txBody>
          <a:bodyPr vert="horz" lIns="94581" tIns="47290" rIns="94581" bIns="47290" rtlCol="0" anchor="ctr"/>
          <a:lstStyle/>
          <a:p>
            <a:endParaRPr lang="en-GB"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4581" tIns="47290" rIns="94581" bIns="47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72669"/>
            <a:ext cx="3037840" cy="461804"/>
          </a:xfrm>
          <a:prstGeom prst="rect">
            <a:avLst/>
          </a:prstGeom>
        </p:spPr>
        <p:txBody>
          <a:bodyPr vert="horz" lIns="94581" tIns="47290" rIns="94581" bIns="4729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9" y="8772669"/>
            <a:ext cx="3037840" cy="461804"/>
          </a:xfrm>
          <a:prstGeom prst="rect">
            <a:avLst/>
          </a:prstGeom>
        </p:spPr>
        <p:txBody>
          <a:bodyPr vert="horz" lIns="94581" tIns="47290" rIns="94581" bIns="47290"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CD105A-8E08-435B-B21C-36FCECB8B4C0}" type="slidenum">
              <a:rPr lang="en-US" smtClean="0"/>
              <a:t>1</a:t>
            </a:fld>
            <a:endParaRPr lang="en-US" dirty="0"/>
          </a:p>
        </p:txBody>
      </p:sp>
    </p:spTree>
    <p:extLst>
      <p:ext uri="{BB962C8B-B14F-4D97-AF65-F5344CB8AC3E}">
        <p14:creationId xmlns:p14="http://schemas.microsoft.com/office/powerpoint/2010/main" val="2052915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6</a:t>
            </a:fld>
            <a:endParaRPr lang="en-US" smtClean="0"/>
          </a:p>
        </p:txBody>
      </p:sp>
    </p:spTree>
    <p:extLst>
      <p:ext uri="{BB962C8B-B14F-4D97-AF65-F5344CB8AC3E}">
        <p14:creationId xmlns:p14="http://schemas.microsoft.com/office/powerpoint/2010/main" val="113489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11</a:t>
            </a:fld>
            <a:endParaRPr lang="en-US" smtClean="0"/>
          </a:p>
        </p:txBody>
      </p:sp>
    </p:spTree>
    <p:extLst>
      <p:ext uri="{BB962C8B-B14F-4D97-AF65-F5344CB8AC3E}">
        <p14:creationId xmlns:p14="http://schemas.microsoft.com/office/powerpoint/2010/main" val="660565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gi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text only or prim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4628956" cy="842400"/>
          </a:xfrm>
        </p:spPr>
        <p:txBody>
          <a:bodyPr lIns="0" tIns="0" rIns="0" bIns="0" anchor="b">
            <a:noAutofit/>
          </a:bodyPr>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4629600" cy="1371600"/>
          </a:xfrm>
        </p:spPr>
        <p:txBody>
          <a:bodyPr>
            <a:noAutofit/>
          </a:bodyPr>
          <a:lstStyle>
            <a:lvl1pPr marL="0" indent="0" algn="l">
              <a:lnSpc>
                <a:spcPct val="100000"/>
              </a:lnSpc>
              <a:spcBef>
                <a:spcPts val="0"/>
              </a:spcBef>
              <a:spcAft>
                <a:spcPts val="0"/>
              </a:spcAft>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411480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4114800" cy="757255"/>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69861067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17" name="Text Placeholder 8"/>
          <p:cNvSpPr>
            <a:spLocks noGrp="1"/>
          </p:cNvSpPr>
          <p:nvPr>
            <p:ph type="body" sz="quarter" idx="13" hasCustomPrompt="1"/>
          </p:nvPr>
        </p:nvSpPr>
        <p:spPr>
          <a:xfrm>
            <a:off x="365760" y="782620"/>
            <a:ext cx="8412480" cy="766749"/>
          </a:xfrm>
        </p:spPr>
        <p:txBody>
          <a:bodyPr>
            <a:noAutofit/>
          </a:bodyPr>
          <a:lstStyle>
            <a:lvl1pPr marL="0" indent="0">
              <a:buNone/>
              <a:defRPr sz="2000" b="0">
                <a:solidFill>
                  <a:srgbClr val="575757"/>
                </a:solidFill>
              </a:defRPr>
            </a:lvl1pPr>
          </a:lstStyle>
          <a:p>
            <a:pPr lvl="0"/>
            <a:r>
              <a:rPr lang="en-US" dirty="0" smtClean="0"/>
              <a:t>Click to add subtitle</a:t>
            </a:r>
          </a:p>
        </p:txBody>
      </p:sp>
      <p:sp>
        <p:nvSpPr>
          <p:cNvPr id="4" name="Text Placeholder 3"/>
          <p:cNvSpPr>
            <a:spLocks noGrp="1"/>
          </p:cNvSpPr>
          <p:nvPr>
            <p:ph type="body" sz="quarter" idx="14"/>
          </p:nvPr>
        </p:nvSpPr>
        <p:spPr>
          <a:xfrm>
            <a:off x="365760" y="1611313"/>
            <a:ext cx="4114800" cy="4733788"/>
          </a:xfrm>
        </p:spPr>
        <p:txBody>
          <a:bodyPr/>
          <a:lstStyle>
            <a:lvl4pPr>
              <a:defRPr/>
            </a:lvl4pPr>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3482420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dirty="0" smtClean="0"/>
              <a:t>Click to edit divider text</a:t>
            </a:r>
          </a:p>
        </p:txBody>
      </p:sp>
    </p:spTree>
    <p:extLst>
      <p:ext uri="{BB962C8B-B14F-4D97-AF65-F5344CB8AC3E}">
        <p14:creationId xmlns:p14="http://schemas.microsoft.com/office/powerpoint/2010/main" val="2745454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782208"/>
            <a:ext cx="8229600" cy="1143000"/>
          </a:xfrm>
        </p:spPr>
        <p:txBody>
          <a:bodyPr/>
          <a:lstStyle>
            <a:lvl1pPr>
              <a:defRPr sz="6000" baseline="0">
                <a:solidFill>
                  <a:schemeClr val="accent2"/>
                </a:solidFill>
              </a:defRPr>
            </a:lvl1pPr>
            <a:lvl2pPr>
              <a:defRPr sz="6000">
                <a:solidFill>
                  <a:schemeClr val="accent2"/>
                </a:solidFill>
              </a:defRPr>
            </a:lvl2pPr>
            <a:lvl3pPr>
              <a:defRPr sz="6000">
                <a:solidFill>
                  <a:schemeClr val="accent2"/>
                </a:solidFill>
              </a:defRPr>
            </a:lvl3pPr>
            <a:lvl4pPr>
              <a:defRPr sz="6000">
                <a:solidFill>
                  <a:schemeClr val="accent2"/>
                </a:solidFill>
              </a:defRPr>
            </a:lvl4pPr>
            <a:lvl5pPr>
              <a:defRPr sz="60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2386664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5125" y="1818068"/>
            <a:ext cx="2811073" cy="3007406"/>
          </a:xfrm>
        </p:spPr>
        <p:txBody>
          <a:bodyPr/>
          <a:lstStyle>
            <a:lvl1pPr>
              <a:defRPr sz="4800">
                <a:solidFill>
                  <a:schemeClr val="accent2"/>
                </a:solidFill>
              </a:defRPr>
            </a:lvl1pPr>
            <a:lvl2pPr>
              <a:defRPr sz="4800">
                <a:solidFill>
                  <a:schemeClr val="accent2"/>
                </a:solidFill>
              </a:defRPr>
            </a:lvl2pPr>
            <a:lvl3pPr>
              <a:defRPr sz="4800">
                <a:solidFill>
                  <a:schemeClr val="accent2"/>
                </a:solidFill>
              </a:defRPr>
            </a:lvl3pPr>
            <a:lvl4pPr>
              <a:defRPr sz="4800">
                <a:solidFill>
                  <a:schemeClr val="accent2"/>
                </a:solidFill>
              </a:defRPr>
            </a:lvl4pPr>
            <a:lvl5pPr>
              <a:defRPr sz="4800">
                <a:solidFill>
                  <a:schemeClr val="accent2"/>
                </a:solidFill>
              </a:defRPr>
            </a:lvl5pPr>
          </a:lstStyle>
          <a:p>
            <a:pPr lvl="0"/>
            <a:r>
              <a:rPr lang="en-US" dirty="0" smtClean="0"/>
              <a:t>Click to edit divider text</a:t>
            </a:r>
          </a:p>
        </p:txBody>
      </p:sp>
    </p:spTree>
    <p:extLst>
      <p:ext uri="{BB962C8B-B14F-4D97-AF65-F5344CB8AC3E}">
        <p14:creationId xmlns:p14="http://schemas.microsoft.com/office/powerpoint/2010/main" val="41995729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20183659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secondary image">
    <p:spTree>
      <p:nvGrpSpPr>
        <p:cNvPr id="1" name=""/>
        <p:cNvGrpSpPr/>
        <p:nvPr/>
      </p:nvGrpSpPr>
      <p:grpSpPr>
        <a:xfrm>
          <a:off x="0" y="0"/>
          <a:ext cx="0" cy="0"/>
          <a:chOff x="0" y="0"/>
          <a:chExt cx="0" cy="0"/>
        </a:xfrm>
      </p:grpSpPr>
      <p:sp>
        <p:nvSpPr>
          <p:cNvPr id="2" name="Title 1"/>
          <p:cNvSpPr>
            <a:spLocks noGrp="1"/>
          </p:cNvSpPr>
          <p:nvPr>
            <p:ph type="ctrTitle"/>
          </p:nvPr>
        </p:nvSpPr>
        <p:spPr>
          <a:xfrm>
            <a:off x="365760" y="1897603"/>
            <a:ext cx="2772000" cy="841248"/>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65760" y="2778756"/>
            <a:ext cx="2770632" cy="1371600"/>
          </a:xfrm>
        </p:spPr>
        <p:txBody>
          <a:bodyPr>
            <a:noAutofit/>
          </a:bodyPr>
          <a:lstStyle>
            <a:lvl1pPr marL="0" indent="0" algn="l">
              <a:lnSpc>
                <a:spcPct val="100000"/>
              </a:lnSpc>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DEL_PRI_RGB.gif"/>
          <p:cNvPicPr>
            <a:picLocks noChangeAspect="1"/>
          </p:cNvPicPr>
          <p:nvPr userDrawn="1"/>
        </p:nvPicPr>
        <p:blipFill>
          <a:blip r:embed="rId2" cstate="print"/>
          <a:stretch>
            <a:fillRect/>
          </a:stretch>
        </p:blipFill>
        <p:spPr>
          <a:xfrm>
            <a:off x="325984" y="399576"/>
            <a:ext cx="1720800" cy="32253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319066"/>
            <a:ext cx="6845093" cy="5988439"/>
          </a:xfrm>
        </p:spPr>
        <p:txBody>
          <a:bodyPr/>
          <a:lstStyle>
            <a:lvl1pPr>
              <a:spcBef>
                <a:spcPts val="3600"/>
              </a:spcBef>
              <a:defRPr sz="30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smtClean="0"/>
              <a:t>Click to edit Master text styles</a:t>
            </a:r>
          </a:p>
        </p:txBody>
      </p:sp>
    </p:spTree>
    <p:extLst>
      <p:ext uri="{BB962C8B-B14F-4D97-AF65-F5344CB8AC3E}">
        <p14:creationId xmlns:p14="http://schemas.microsoft.com/office/powerpoint/2010/main" val="167522584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8897" y="3904488"/>
            <a:ext cx="1720800" cy="322531"/>
          </a:xfrm>
          <a:prstGeom prst="rect">
            <a:avLst/>
          </a:prstGeom>
        </p:spPr>
      </p:pic>
    </p:spTree>
    <p:extLst>
      <p:ext uri="{BB962C8B-B14F-4D97-AF65-F5344CB8AC3E}">
        <p14:creationId xmlns:p14="http://schemas.microsoft.com/office/powerpoint/2010/main" val="20074532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7880832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 y="9144"/>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38200" y="5105400"/>
            <a:ext cx="7772400" cy="762000"/>
          </a:xfrm>
        </p:spPr>
        <p:txBody>
          <a:bodyPr>
            <a:normAutofit/>
          </a:bodyPr>
          <a:lstStyle>
            <a:lvl1pPr algn="r">
              <a:defRPr sz="1800">
                <a:solidFill>
                  <a:schemeClr val="bg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838200" y="619314"/>
            <a:ext cx="4706937" cy="2805204"/>
          </a:xfrm>
          <a:prstGeom prst="rect">
            <a:avLst/>
          </a:prstGeom>
        </p:spPr>
        <p:txBody>
          <a:bodyPr>
            <a:normAutofit/>
          </a:bodyPr>
          <a:lstStyle>
            <a:lvl1pPr marL="0" indent="0">
              <a:buNone/>
              <a:defRPr sz="2500" b="1" baseline="0"/>
            </a:lvl1pPr>
          </a:lstStyle>
          <a:p>
            <a:pPr lvl="0"/>
            <a:r>
              <a:rPr lang="en-US" dirty="0" smtClean="0"/>
              <a:t>Tap to add title</a:t>
            </a:r>
            <a:endParaRPr lang="en-US" dirty="0"/>
          </a:p>
        </p:txBody>
      </p:sp>
    </p:spTree>
    <p:extLst>
      <p:ext uri="{BB962C8B-B14F-4D97-AF65-F5344CB8AC3E}">
        <p14:creationId xmlns:p14="http://schemas.microsoft.com/office/powerpoint/2010/main" val="3964552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Rectangle 1"/>
          <p:cNvSpPr>
            <a:spLocks noGrp="1" noChangeArrowheads="1"/>
          </p:cNvSpPr>
          <p:nvPr>
            <p:ph type="title"/>
          </p:nvPr>
        </p:nvSpPr>
        <p:spPr bwMode="auto">
          <a:xfrm>
            <a:off x="457200" y="137160"/>
            <a:ext cx="8231188" cy="640080"/>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smtClean="0">
                <a:sym typeface="Arial" pitchFamily="34" charset="0"/>
              </a:rPr>
              <a:t>Click to edit Master title style</a:t>
            </a:r>
          </a:p>
        </p:txBody>
      </p:sp>
      <p:sp>
        <p:nvSpPr>
          <p:cNvPr id="6" name="Rectangle 2"/>
          <p:cNvSpPr>
            <a:spLocks noGrp="1" noChangeArrowheads="1"/>
          </p:cNvSpPr>
          <p:nvPr>
            <p:ph idx="1"/>
          </p:nvPr>
        </p:nvSpPr>
        <p:spPr bwMode="auto">
          <a:xfrm>
            <a:off x="457200" y="868680"/>
            <a:ext cx="8231188" cy="530828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dirty="0" smtClean="0">
                <a:sym typeface="Arial" pitchFamily="34" charset="0"/>
              </a:rPr>
              <a:t>Click to edit Master text styles</a:t>
            </a:r>
          </a:p>
          <a:p>
            <a:pPr lvl="1"/>
            <a:r>
              <a:rPr lang="en-US" dirty="0" smtClean="0">
                <a:sym typeface="Arial" pitchFamily="34" charset="0"/>
              </a:rPr>
              <a:t>Second level</a:t>
            </a:r>
          </a:p>
        </p:txBody>
      </p:sp>
      <p:sp>
        <p:nvSpPr>
          <p:cNvPr id="7" name="Text Box 3"/>
          <p:cNvSpPr txBox="1">
            <a:spLocks noGrp="1" noChangeArrowheads="1"/>
          </p:cNvSpPr>
          <p:nvPr>
            <p:ph type="sldNum" sz="quarter" idx="4"/>
          </p:nvPr>
        </p:nvSpPr>
        <p:spPr>
          <a:xfrm>
            <a:off x="8745538" y="6602413"/>
            <a:ext cx="347662" cy="256032"/>
          </a:xfrm>
          <a:prstGeom prst="rect">
            <a:avLst/>
          </a:prstGeom>
        </p:spPr>
        <p:txBody>
          <a:bodyPr vert="horz" wrap="square" lIns="91440" tIns="45720" rIns="91440" bIns="45720" numCol="1" anchor="t" anchorCtr="0" compatLnSpc="1">
            <a:prstTxWarp prst="textNoShape">
              <a:avLst/>
            </a:prstTxWarp>
          </a:bodyPr>
          <a:lstStyle>
            <a:lvl1pPr eaLnBrk="1" hangingPunct="1">
              <a:defRPr sz="800">
                <a:solidFill>
                  <a:schemeClr val="bg1"/>
                </a:solidFill>
                <a:cs typeface="Arial" panose="020B0604020202020204" pitchFamily="34" charset="0"/>
                <a:sym typeface="Arial" panose="020B0604020202020204" pitchFamily="34" charset="0"/>
              </a:defRPr>
            </a:lvl1pPr>
          </a:lstStyle>
          <a:p>
            <a:pPr>
              <a:defRPr/>
            </a:pPr>
            <a:fld id="{4CDD1E23-3D8D-4B51-ACDF-C15A13C620BE}" type="slidenum">
              <a:rPr lang="en-US" altLang="en-US"/>
              <a:pPr>
                <a:defRPr/>
              </a:pPr>
              <a:t>‹#›</a:t>
            </a:fld>
            <a:endParaRPr lang="en-US" altLang="en-US"/>
          </a:p>
        </p:txBody>
      </p:sp>
    </p:spTree>
    <p:extLst>
      <p:ext uri="{BB962C8B-B14F-4D97-AF65-F5344CB8AC3E}">
        <p14:creationId xmlns:p14="http://schemas.microsoft.com/office/powerpoint/2010/main" val="188705756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3000" y="2641627"/>
            <a:ext cx="4113213" cy="743793"/>
          </a:xfrm>
          <a:prstGeom prst="rect">
            <a:avLst/>
          </a:prstGeom>
        </p:spPr>
        <p:txBody>
          <a:bodyPr anchor="b" anchorCtr="0">
            <a:spAutoFit/>
          </a:bodyPr>
          <a:lstStyle>
            <a:lvl1pPr>
              <a:lnSpc>
                <a:spcPct val="85000"/>
              </a:lnSpc>
              <a:defRPr sz="28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3000" y="3689350"/>
            <a:ext cx="4113213" cy="276999"/>
          </a:xfrm>
          <a:prstGeom prst="rect">
            <a:avLst/>
          </a:prstGeom>
        </p:spPr>
        <p:txBody>
          <a:bodyPr>
            <a:spAutoFit/>
          </a:bodyPr>
          <a:lstStyle>
            <a:lvl1pPr>
              <a:lnSpc>
                <a:spcPct val="100000"/>
              </a:lnSpc>
              <a:defRPr sz="1800" b="1" smtClean="0">
                <a:latin typeface="Arial" pitchFamily="34" charset="0"/>
              </a:defRPr>
            </a:lvl1pPr>
          </a:lstStyle>
          <a:p>
            <a:r>
              <a:rPr lang="en-US" smtClean="0"/>
              <a:t>Click to edit Master subtitle style</a:t>
            </a:r>
            <a:endParaRPr smtClean="0"/>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3" y="303213"/>
            <a:ext cx="1636712" cy="307975"/>
          </a:xfrm>
          <a:prstGeom prst="rect">
            <a:avLst/>
          </a:prstGeom>
          <a:noFill/>
        </p:spPr>
      </p:pic>
    </p:spTree>
    <p:extLst>
      <p:ext uri="{BB962C8B-B14F-4D97-AF65-F5344CB8AC3E}">
        <p14:creationId xmlns:p14="http://schemas.microsoft.com/office/powerpoint/2010/main" val="2991568255"/>
      </p:ext>
    </p:extLst>
  </p:cSld>
  <p:clrMapOvr>
    <a:masterClrMapping/>
  </p:clrMapOvr>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11480" y="2773363"/>
            <a:ext cx="4325112" cy="731520"/>
          </a:xfrm>
          <a:prstGeom prst="rect">
            <a:avLst/>
          </a:prstGeom>
        </p:spPr>
        <p:txBody>
          <a:bodyPr>
            <a:spAutoFit/>
          </a:bodyPr>
          <a:lstStyle>
            <a:lvl1pPr>
              <a:lnSpc>
                <a:spcPct val="85000"/>
              </a:lnSpc>
              <a:defRPr sz="2800" b="1" smtClean="0">
                <a:latin typeface="+mj-lt"/>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411480" y="3694176"/>
            <a:ext cx="4325112" cy="307777"/>
          </a:xfrm>
          <a:prstGeom prst="rect">
            <a:avLst/>
          </a:prstGeom>
        </p:spPr>
        <p:txBody>
          <a:bodyPr>
            <a:spAutoFit/>
          </a:bodyPr>
          <a:lstStyle>
            <a:lvl1pPr>
              <a:lnSpc>
                <a:spcPct val="100000"/>
              </a:lnSpc>
              <a:defRPr sz="2000" b="0" smtClean="0">
                <a:latin typeface="Arial" pitchFamily="34" charset="0"/>
              </a:defRPr>
            </a:lvl1pPr>
          </a:lstStyle>
          <a:p>
            <a:r>
              <a:rPr lang="en-US" smtClean="0"/>
              <a:t>Click to edit Master subtitle style</a:t>
            </a:r>
            <a:endParaRPr smtClean="0"/>
          </a:p>
        </p:txBody>
      </p:sp>
    </p:spTree>
    <p:extLst>
      <p:ext uri="{BB962C8B-B14F-4D97-AF65-F5344CB8AC3E}">
        <p14:creationId xmlns:p14="http://schemas.microsoft.com/office/powerpoint/2010/main" val="3526658967"/>
      </p:ext>
    </p:extLst>
  </p:cSld>
  <p:clrMapOvr>
    <a:masterClrMapping/>
  </p:clrMapOvr>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11480" y="2824696"/>
            <a:ext cx="8149908"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auto">
          <a:xfrm>
            <a:off x="411480" y="3694176"/>
            <a:ext cx="4325112" cy="276999"/>
          </a:xfrm>
          <a:prstGeom prst="rect">
            <a:avLst/>
          </a:prstGeom>
        </p:spPr>
        <p:txBody>
          <a:bodyPr>
            <a:spAutoFit/>
          </a:bodyPr>
          <a:lstStyle>
            <a:lvl1pPr>
              <a:lnSpc>
                <a:spcPct val="100000"/>
              </a:lnSpc>
              <a:defRPr sz="1800" b="1" smtClean="0">
                <a:solidFill>
                  <a:schemeClr val="bg1"/>
                </a:solidFill>
                <a:latin typeface="Arial" pitchFamily="34" charset="0"/>
              </a:defRPr>
            </a:lvl1pPr>
          </a:lstStyle>
          <a:p>
            <a:r>
              <a:rPr lang="en-US" smtClean="0"/>
              <a:t>Click to edit Master subtitle style</a:t>
            </a:r>
            <a:endParaRPr smtClean="0"/>
          </a:p>
        </p:txBody>
      </p:sp>
    </p:spTree>
    <p:extLst>
      <p:ext uri="{BB962C8B-B14F-4D97-AF65-F5344CB8AC3E}">
        <p14:creationId xmlns:p14="http://schemas.microsoft.com/office/powerpoint/2010/main" val="3312667317"/>
      </p:ext>
    </p:extLst>
  </p:cSld>
  <p:clrMapOvr>
    <a:masterClrMapping/>
  </p:clrMapOvr>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388302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33650566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5"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1220193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full bleed image">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userDrawn="1">
            <p:custDataLst>
              <p:tags r:id="rId2"/>
            </p:custDataLst>
            <p:extLst>
              <p:ext uri="{D42A27DB-BD31-4B8C-83A1-F6EECF244321}">
                <p14:modId xmlns:p14="http://schemas.microsoft.com/office/powerpoint/2010/main" val="245128817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4" name="Picture 13" descr="Cover-image-3.jp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5" name="Rectangle 14"/>
          <p:cNvSpPr/>
          <p:nvPr userDrawn="1"/>
        </p:nvSpPr>
        <p:spPr>
          <a:xfrm>
            <a:off x="369066" y="-1"/>
            <a:ext cx="54864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DEL_PRI_RGB.gif"/>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79698" y="366583"/>
            <a:ext cx="1720800" cy="322531"/>
          </a:xfrm>
          <a:prstGeom prst="rect">
            <a:avLst/>
          </a:prstGeom>
        </p:spPr>
      </p:pic>
      <p:sp>
        <p:nvSpPr>
          <p:cNvPr id="2" name="Title 1"/>
          <p:cNvSpPr>
            <a:spLocks noGrp="1"/>
          </p:cNvSpPr>
          <p:nvPr>
            <p:ph type="ctrTitle"/>
          </p:nvPr>
        </p:nvSpPr>
        <p:spPr>
          <a:xfrm>
            <a:off x="621838" y="998068"/>
            <a:ext cx="4878856" cy="670396"/>
          </a:xfrm>
        </p:spPr>
        <p:txBody>
          <a:bodyPr anchor="b"/>
          <a:lstStyle>
            <a:lvl1pPr>
              <a:defRPr sz="28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1838" y="1672132"/>
            <a:ext cx="4878856" cy="670396"/>
          </a:xfrm>
        </p:spPr>
        <p:txBody>
          <a:bodyPr>
            <a:noAutofit/>
          </a:bodyPr>
          <a:lstStyle>
            <a:lvl1pPr marL="0" indent="0" algn="l">
              <a:spcBef>
                <a:spcPts val="0"/>
              </a:spcBef>
              <a:buNone/>
              <a:defRPr sz="2800" b="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6"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7" name="Content Placeholder 20"/>
          <p:cNvSpPr>
            <a:spLocks noGrp="1"/>
          </p:cNvSpPr>
          <p:nvPr>
            <p:ph sz="quarter" idx="14"/>
          </p:nvPr>
        </p:nvSpPr>
        <p:spPr bwMode="gray">
          <a:xfrm>
            <a:off x="4724400"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41992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2"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7"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8" name="Content Placeholder 20"/>
          <p:cNvSpPr>
            <a:spLocks noGrp="1"/>
          </p:cNvSpPr>
          <p:nvPr>
            <p:ph sz="quarter" idx="11"/>
          </p:nvPr>
        </p:nvSpPr>
        <p:spPr bwMode="gray">
          <a:xfrm>
            <a:off x="411480"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0"/>
          <p:cNvSpPr>
            <a:spLocks noGrp="1"/>
          </p:cNvSpPr>
          <p:nvPr>
            <p:ph sz="quarter" idx="14"/>
          </p:nvPr>
        </p:nvSpPr>
        <p:spPr bwMode="gray">
          <a:xfrm>
            <a:off x="3245624"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0"/>
          <p:cNvSpPr>
            <a:spLocks noGrp="1"/>
          </p:cNvSpPr>
          <p:nvPr>
            <p:ph sz="quarter" idx="15"/>
          </p:nvPr>
        </p:nvSpPr>
        <p:spPr bwMode="gray">
          <a:xfrm>
            <a:off x="6069209"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68375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80807"/>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3" name="Text Placeholder 18"/>
          <p:cNvSpPr>
            <a:spLocks noGrp="1"/>
          </p:cNvSpPr>
          <p:nvPr>
            <p:ph type="body" sz="quarter" idx="16"/>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8"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39951064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5" name="Text Placeholder 13"/>
          <p:cNvSpPr>
            <a:spLocks noGrp="1"/>
          </p:cNvSpPr>
          <p:nvPr>
            <p:ph type="body" sz="quarter" idx="16"/>
          </p:nvPr>
        </p:nvSpPr>
        <p:spPr bwMode="gray">
          <a:xfrm>
            <a:off x="4737846"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smtClean="0"/>
              <a:t>Click to edit Master text styles</a:t>
            </a:r>
          </a:p>
        </p:txBody>
      </p:sp>
      <p:sp>
        <p:nvSpPr>
          <p:cNvPr id="17" name="Text Placeholder 18"/>
          <p:cNvSpPr>
            <a:spLocks noGrp="1"/>
          </p:cNvSpPr>
          <p:nvPr>
            <p:ph type="body" sz="quarter" idx="17"/>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mtClean="0"/>
              <a:t>Click to edit Master text styles</a:t>
            </a:r>
          </a:p>
        </p:txBody>
      </p:sp>
      <p:sp>
        <p:nvSpPr>
          <p:cNvPr id="10"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1" name="Content Placeholder 20"/>
          <p:cNvSpPr>
            <a:spLocks noGrp="1"/>
          </p:cNvSpPr>
          <p:nvPr>
            <p:ph sz="quarter" idx="18"/>
          </p:nvPr>
        </p:nvSpPr>
        <p:spPr bwMode="gray">
          <a:xfrm>
            <a:off x="4724400"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1"/>
          <p:cNvSpPr>
            <a:spLocks noGrp="1"/>
          </p:cNvSpPr>
          <p:nvPr>
            <p:ph type="body" sz="quarter" idx="19"/>
          </p:nvPr>
        </p:nvSpPr>
        <p:spPr bwMode="gray">
          <a:xfrm>
            <a:off x="4727259" y="1397000"/>
            <a:ext cx="3995928" cy="276999"/>
          </a:xfrm>
          <a:prstGeom prst="rect">
            <a:avLst/>
          </a:prstGeom>
        </p:spPr>
        <p:txBody>
          <a:bodyPr>
            <a:spAutoFit/>
          </a:bodyPr>
          <a:lstStyle>
            <a:lvl1pPr>
              <a:defRPr sz="1800" b="1">
                <a:latin typeface="+mj-lt"/>
              </a:defRPr>
            </a:lvl1pPr>
          </a:lstStyle>
          <a:p>
            <a:pPr lvl="0"/>
            <a:r>
              <a:rPr lang="en-US" smtClean="0"/>
              <a:t>Click to edit Master text styles</a:t>
            </a:r>
          </a:p>
        </p:txBody>
      </p:sp>
    </p:spTree>
    <p:extLst>
      <p:ext uri="{BB962C8B-B14F-4D97-AF65-F5344CB8AC3E}">
        <p14:creationId xmlns:p14="http://schemas.microsoft.com/office/powerpoint/2010/main" val="348483758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Tree>
    <p:extLst>
      <p:ext uri="{BB962C8B-B14F-4D97-AF65-F5344CB8AC3E}">
        <p14:creationId xmlns:p14="http://schemas.microsoft.com/office/powerpoint/2010/main" val="23755836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smtClean="0"/>
              <a:t>Click to edit Master text styles</a:t>
            </a:r>
          </a:p>
        </p:txBody>
      </p:sp>
    </p:spTree>
    <p:extLst>
      <p:ext uri="{BB962C8B-B14F-4D97-AF65-F5344CB8AC3E}">
        <p14:creationId xmlns:p14="http://schemas.microsoft.com/office/powerpoint/2010/main" val="3131369249"/>
      </p:ext>
    </p:extLst>
  </p:cSld>
  <p:clrMapOvr>
    <a:masterClrMapping/>
  </p:clrMapOvr>
  <p:transition/>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spAutoFit/>
          </a:bodyPr>
          <a:lstStyle/>
          <a:p>
            <a:r>
              <a:rPr lang="en-US" smtClean="0"/>
              <a:t>Click to edit Master title style</a:t>
            </a:r>
            <a:endParaRPr lang="en-US" dirty="0"/>
          </a:p>
        </p:txBody>
      </p:sp>
      <p:sp>
        <p:nvSpPr>
          <p:cNvPr id="3" name="Text Placeholder 7"/>
          <p:cNvSpPr>
            <a:spLocks noGrp="1"/>
          </p:cNvSpPr>
          <p:nvPr>
            <p:ph type="body" sz="quarter" idx="11"/>
          </p:nvPr>
        </p:nvSpPr>
        <p:spPr bwMode="gray">
          <a:xfrm>
            <a:off x="414338" y="779463"/>
            <a:ext cx="8330184" cy="221599"/>
          </a:xfrm>
          <a:noFill/>
          <a:ln w="9525">
            <a:noFill/>
            <a:miter lim="800000"/>
            <a:headEnd/>
            <a:tailEnd/>
          </a:ln>
        </p:spPr>
        <p:txBody>
          <a:bodyPr lIns="0" tIns="0" rIns="0" bIns="0">
            <a:spAutoFit/>
          </a:bodyPr>
          <a:lstStyle>
            <a:lvl1pPr algn="l" rtl="0" eaLnBrk="0" fontAlgn="base" hangingPunct="0">
              <a:lnSpc>
                <a:spcPct val="90000"/>
              </a:lnSpc>
              <a:spcBef>
                <a:spcPct val="0"/>
              </a:spcBef>
              <a:spcAft>
                <a:spcPct val="0"/>
              </a:spcAft>
              <a:defRPr lang="en-US" sz="1600" b="0" kern="1200" dirty="0">
                <a:solidFill>
                  <a:schemeClr val="tx1"/>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087269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a:lstStyle/>
          <a:p>
            <a:pPr lvl="0"/>
            <a:r>
              <a:rPr lang="en-US" smtClean="0"/>
              <a:t>Click to edit Master title style</a:t>
            </a:r>
            <a:endParaRPr lang="en-US" dirty="0"/>
          </a:p>
        </p:txBody>
      </p:sp>
    </p:spTree>
    <p:extLst>
      <p:ext uri="{BB962C8B-B14F-4D97-AF65-F5344CB8AC3E}">
        <p14:creationId xmlns:p14="http://schemas.microsoft.com/office/powerpoint/2010/main" val="40857903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4_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2896"/>
          </a:xfrm>
          <a:prstGeom prst="rect">
            <a:avLst/>
          </a:prstGeom>
        </p:spPr>
        <p:txBody>
          <a:bodyPr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20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itle Placeholder 10"/>
          <p:cNvSpPr>
            <a:spLocks noGrp="1"/>
          </p:cNvSpPr>
          <p:nvPr>
            <p:ph type="title"/>
          </p:nvPr>
        </p:nvSpPr>
        <p:spPr bwMode="gray">
          <a:xfrm>
            <a:off x="414338" y="450279"/>
            <a:ext cx="8330184" cy="329184"/>
          </a:xfrm>
          <a:prstGeom prst="rect">
            <a:avLst/>
          </a:prstGeom>
        </p:spPr>
        <p:txBody>
          <a:bodyPr/>
          <a:lstStyle/>
          <a:p>
            <a:pPr lvl="0"/>
            <a:r>
              <a:rPr lang="en-US" smtClean="0"/>
              <a:t>Click to edit Master title style</a:t>
            </a:r>
            <a:endParaRPr lang="en-US" dirty="0"/>
          </a:p>
        </p:txBody>
      </p:sp>
    </p:spTree>
    <p:extLst>
      <p:ext uri="{BB962C8B-B14F-4D97-AF65-F5344CB8AC3E}">
        <p14:creationId xmlns:p14="http://schemas.microsoft.com/office/powerpoint/2010/main" val="10600542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5487" cy="2587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96875" y="1154113"/>
            <a:ext cx="8340725" cy="5135562"/>
          </a:xfrm>
        </p:spPr>
        <p:txBody>
          <a:bodyPr/>
          <a:lstStyle/>
          <a:p>
            <a:endParaRPr lang="en-US" dirty="0"/>
          </a:p>
        </p:txBody>
      </p:sp>
    </p:spTree>
    <p:extLst>
      <p:ext uri="{BB962C8B-B14F-4D97-AF65-F5344CB8AC3E}">
        <p14:creationId xmlns:p14="http://schemas.microsoft.com/office/powerpoint/2010/main" val="423726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5760" y="1611313"/>
            <a:ext cx="8412480" cy="1200329"/>
          </a:xfrm>
        </p:spPr>
        <p:txBody>
          <a:bodyPr>
            <a:spAutoFit/>
          </a:bodyPr>
          <a:lstStyle>
            <a:lvl1pPr>
              <a:defRPr sz="1200"/>
            </a:lvl1pPr>
            <a:lvl2pPr>
              <a:defRPr sz="1200"/>
            </a:lvl2pPr>
            <a:lvl3pPr>
              <a:defRPr sz="1200"/>
            </a:lvl3pPr>
            <a:lvl4pPr>
              <a:defRPr sz="1100"/>
            </a:lvl4pPr>
            <a:lvl5pPr>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Title">
    <p:bg>
      <p:bgPr>
        <a:solidFill>
          <a:schemeClr val="bg1"/>
        </a:solidFill>
        <a:effectLst/>
      </p:bgPr>
    </p:bg>
    <p:spTree>
      <p:nvGrpSpPr>
        <p:cNvPr id="1" name=""/>
        <p:cNvGrpSpPr/>
        <p:nvPr/>
      </p:nvGrpSpPr>
      <p:grpSpPr>
        <a:xfrm>
          <a:off x="0" y="0"/>
          <a:ext cx="0" cy="0"/>
          <a:chOff x="0" y="0"/>
          <a:chExt cx="0" cy="0"/>
        </a:xfrm>
      </p:grpSpPr>
      <p:pic>
        <p:nvPicPr>
          <p:cNvPr id="4" name="Picture 12" descr="DEL_DCS_PRI_RGB"/>
          <p:cNvPicPr>
            <a:picLocks noChangeAspect="1" noChangeArrowheads="1"/>
          </p:cNvPicPr>
          <p:nvPr userDrawn="1"/>
        </p:nvPicPr>
        <p:blipFill>
          <a:blip r:embed="rId2" cstate="print"/>
          <a:srcRect/>
          <a:stretch>
            <a:fillRect/>
          </a:stretch>
        </p:blipFill>
        <p:spPr bwMode="gray">
          <a:xfrm>
            <a:off x="404813" y="303213"/>
            <a:ext cx="1636712" cy="307975"/>
          </a:xfrm>
          <a:prstGeom prst="rect">
            <a:avLst/>
          </a:prstGeom>
          <a:noFill/>
          <a:ln w="9525">
            <a:noFill/>
            <a:miter lim="800000"/>
            <a:headEnd/>
            <a:tailEnd/>
          </a:ln>
        </p:spPr>
      </p:pic>
      <p:sp>
        <p:nvSpPr>
          <p:cNvPr id="120835" name="Title Placeholder 1"/>
          <p:cNvSpPr>
            <a:spLocks noGrp="1"/>
          </p:cNvSpPr>
          <p:nvPr>
            <p:ph type="ctrTitle"/>
          </p:nvPr>
        </p:nvSpPr>
        <p:spPr bwMode="gray">
          <a:xfrm>
            <a:off x="1143000" y="2641627"/>
            <a:ext cx="4113213" cy="743793"/>
          </a:xfrm>
          <a:prstGeom prst="rect">
            <a:avLst/>
          </a:prstGeom>
        </p:spPr>
        <p:txBody>
          <a:bodyPr/>
          <a:lstStyle>
            <a:lvl1pPr>
              <a:lnSpc>
                <a:spcPct val="85000"/>
              </a:lnSpc>
              <a:defRPr sz="2800" b="0" smtClean="0">
                <a:latin typeface="Times New Roman" pitchFamily="18" charset="0"/>
              </a:defRPr>
            </a:lvl1pPr>
          </a:lstStyle>
          <a:p>
            <a:r>
              <a:rPr lang="en-US" smtClean="0"/>
              <a:t>Click to edit Master title style</a:t>
            </a:r>
            <a:endParaRPr lang="en-US" dirty="0" smtClean="0"/>
          </a:p>
        </p:txBody>
      </p:sp>
      <p:sp>
        <p:nvSpPr>
          <p:cNvPr id="120836" name="Text Placeholder 2"/>
          <p:cNvSpPr>
            <a:spLocks noGrp="1"/>
          </p:cNvSpPr>
          <p:nvPr>
            <p:ph type="subTitle" idx="1"/>
          </p:nvPr>
        </p:nvSpPr>
        <p:spPr bwMode="gray">
          <a:xfrm>
            <a:off x="1143000" y="3689350"/>
            <a:ext cx="4113213" cy="276999"/>
          </a:xfrm>
          <a:prstGeom prst="rect">
            <a:avLst/>
          </a:prstGeom>
        </p:spPr>
        <p:txBody>
          <a:bodyPr/>
          <a:lstStyle>
            <a:lvl1pPr>
              <a:lnSpc>
                <a:spcPct val="100000"/>
              </a:lnSpc>
              <a:defRPr sz="1800" b="1" smtClean="0">
                <a:latin typeface="Arial" pitchFamily="34" charset="0"/>
              </a:defRPr>
            </a:lvl1pPr>
          </a:lstStyle>
          <a:p>
            <a:r>
              <a:rPr lang="en-US" smtClean="0"/>
              <a:t>Click to edit Master subtitle style</a:t>
            </a:r>
            <a:endParaRPr smtClean="0"/>
          </a:p>
        </p:txBody>
      </p:sp>
    </p:spTree>
    <p:extLst>
      <p:ext uri="{BB962C8B-B14F-4D97-AF65-F5344CB8AC3E}">
        <p14:creationId xmlns:p14="http://schemas.microsoft.com/office/powerpoint/2010/main" val="41865508"/>
      </p:ext>
    </p:extLst>
  </p:cSld>
  <p:clrMapOvr>
    <a:masterClrMapping/>
  </p:clrMapOvr>
  <p:transition/>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1190069"/>
          </a:xfrm>
          <a:prstGeom prst="rect">
            <a:avLst/>
          </a:prstGeom>
          <a:noFill/>
          <a:ln w="9525" algn="ctr">
            <a:noFill/>
            <a:miter lim="800000"/>
            <a:headEnd/>
            <a:tailEnd/>
          </a:ln>
          <a:effectLst/>
        </p:spPr>
        <p:txBody>
          <a:bodyPr/>
          <a:lstStyle>
            <a:lvl1pPr marR="0" algn="l" defTabSz="914400" rtl="0" eaLnBrk="1" fontAlgn="base" latinLnBrk="0" hangingPunct="1">
              <a:lnSpc>
                <a:spcPct val="100000"/>
              </a:lnSpc>
              <a:spcAft>
                <a:spcPct val="0"/>
              </a:spcAft>
              <a:buFont typeface="Arial" pitchFamily="34" charset="0"/>
              <a:tabLst>
                <a:tab pos="3889375" algn="r"/>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tab pos="3889375" algn="r"/>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3883025" algn="r"/>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3889375" algn="r"/>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3889375" algn="r"/>
              </a:tabLst>
              <a:defRPr kumimoji="0" lang="en-US" sz="12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0"/>
          <p:cNvSpPr>
            <a:spLocks noGrp="1"/>
          </p:cNvSpPr>
          <p:nvPr>
            <p:ph type="title"/>
          </p:nvPr>
        </p:nvSpPr>
        <p:spPr bwMode="gray">
          <a:xfrm>
            <a:off x="414338" y="450279"/>
            <a:ext cx="8330184" cy="329184"/>
          </a:xfrm>
          <a:prstGeom prst="rect">
            <a:avLst/>
          </a:prstGeom>
        </p:spPr>
        <p:txBody>
          <a:bodyPr/>
          <a:lstStyle/>
          <a:p>
            <a:pPr lvl="0"/>
            <a:r>
              <a:rPr lang="en-US" dirty="0" smtClean="0"/>
              <a:t>Click to edit Master title style</a:t>
            </a:r>
            <a:endParaRPr lang="en-US" dirty="0"/>
          </a:p>
        </p:txBody>
      </p:sp>
    </p:spTree>
    <p:extLst>
      <p:ext uri="{BB962C8B-B14F-4D97-AF65-F5344CB8AC3E}">
        <p14:creationId xmlns:p14="http://schemas.microsoft.com/office/powerpoint/2010/main" val="16705517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1190069"/>
          </a:xfrm>
          <a:prstGeom prst="rect">
            <a:avLst/>
          </a:prstGeom>
        </p:spPr>
        <p:txBody>
          <a:bodyPr rtlCol="0"/>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bwMode="gray">
          <a:xfrm>
            <a:off x="414338" y="779463"/>
            <a:ext cx="8330184" cy="246221"/>
          </a:xfrm>
          <a:prstGeom prst="rect">
            <a:avLst/>
          </a:prstGeom>
          <a:noFill/>
          <a:ln w="9525" algn="ctr">
            <a:noFill/>
            <a:miter lim="800000"/>
            <a:headEnd/>
            <a:tailEnd/>
          </a:ln>
          <a:effectLst/>
        </p:spPr>
        <p:txBody>
          <a:bodyPr/>
          <a:lstStyle>
            <a:lvl1pPr>
              <a:defRPr kumimoji="0" lang="en-US" sz="16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lvl="0"/>
            <a:r>
              <a:rPr lang="en-US" dirty="0" smtClean="0"/>
              <a:t>Click to edit Master text styles</a:t>
            </a:r>
          </a:p>
        </p:txBody>
      </p:sp>
      <p:sp>
        <p:nvSpPr>
          <p:cNvPr id="5" name="Title Placeholder 10"/>
          <p:cNvSpPr>
            <a:spLocks noGrp="1"/>
          </p:cNvSpPr>
          <p:nvPr>
            <p:ph type="title"/>
          </p:nvPr>
        </p:nvSpPr>
        <p:spPr bwMode="gray">
          <a:xfrm>
            <a:off x="414338" y="450279"/>
            <a:ext cx="8330184" cy="329184"/>
          </a:xfrm>
          <a:prstGeom prst="rect">
            <a:avLst/>
          </a:prstGeom>
        </p:spPr>
        <p:txBody>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85876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69_1 Column w/o subtitle">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1190069"/>
          </a:xfrm>
          <a:prstGeom prst="rect">
            <a:avLst/>
          </a:prstGeom>
        </p:spPr>
        <p:txBody>
          <a:bodyPr rtlCol="0"/>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Placeholder 10"/>
          <p:cNvSpPr>
            <a:spLocks noGrp="1"/>
          </p:cNvSpPr>
          <p:nvPr>
            <p:ph type="title"/>
          </p:nvPr>
        </p:nvSpPr>
        <p:spPr bwMode="gray">
          <a:xfrm>
            <a:off x="414338" y="450279"/>
            <a:ext cx="8330184" cy="329184"/>
          </a:xfrm>
          <a:prstGeom prst="rect">
            <a:avLst/>
          </a:prstGeom>
        </p:spPr>
        <p:txBody>
          <a:bodyPr/>
          <a:lstStyle/>
          <a:p>
            <a:pPr lvl="0"/>
            <a:r>
              <a:rPr lang="en-US" dirty="0" smtClean="0"/>
              <a:t>Click to edit Master title style</a:t>
            </a:r>
            <a:endParaRPr lang="en-US" dirty="0"/>
          </a:p>
        </p:txBody>
      </p:sp>
    </p:spTree>
    <p:extLst>
      <p:ext uri="{BB962C8B-B14F-4D97-AF65-F5344CB8AC3E}">
        <p14:creationId xmlns:p14="http://schemas.microsoft.com/office/powerpoint/2010/main" val="12936236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2 Column w/o subtitle">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a:noAutofit/>
          </a:bodyPr>
          <a:lstStyle>
            <a:lvl1pPr marR="0" algn="l" defTabSz="914400"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0"/>
          <p:cNvSpPr>
            <a:spLocks noGrp="1"/>
          </p:cNvSpPr>
          <p:nvPr>
            <p:ph type="title"/>
          </p:nvPr>
        </p:nvSpPr>
        <p:spPr bwMode="gray">
          <a:xfrm>
            <a:off x="414338" y="450279"/>
            <a:ext cx="8330184" cy="329184"/>
          </a:xfrm>
          <a:prstGeom prst="rect">
            <a:avLst/>
          </a:prstGeom>
        </p:spPr>
        <p:txBody>
          <a:bodyPr/>
          <a:lstStyle/>
          <a:p>
            <a:pPr lvl="0"/>
            <a:r>
              <a:rPr lang="en-US" smtClean="0"/>
              <a:t>Click to edit Master title style</a:t>
            </a:r>
            <a:endParaRPr lang="en-US" dirty="0"/>
          </a:p>
        </p:txBody>
      </p:sp>
      <p:sp>
        <p:nvSpPr>
          <p:cNvPr id="7" name="Content Placeholder 20"/>
          <p:cNvSpPr>
            <a:spLocks noGrp="1"/>
          </p:cNvSpPr>
          <p:nvPr>
            <p:ph sz="quarter" idx="14"/>
          </p:nvPr>
        </p:nvSpPr>
        <p:spPr bwMode="gray">
          <a:xfrm>
            <a:off x="4724400" y="1399029"/>
            <a:ext cx="3999155" cy="4887471"/>
          </a:xfrm>
          <a:prstGeom prst="rect">
            <a:avLst/>
          </a:prstGeom>
          <a:noFill/>
          <a:ln w="9525" algn="ctr">
            <a:noFill/>
            <a:miter lim="800000"/>
            <a:headEnd/>
            <a:tailEnd/>
          </a:ln>
          <a:effectLst/>
        </p:spPr>
        <p:txBody>
          <a:bodyPr>
            <a:noAutofit/>
          </a:bodyPr>
          <a:lstStyle>
            <a:lvl1pPr marR="0" algn="l" defTabSz="914400"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4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2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55765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38" y="450279"/>
            <a:ext cx="8330184" cy="329184"/>
          </a:xfrm>
          <a:prstGeom prst="rect">
            <a:avLst/>
          </a:prstGeom>
        </p:spPr>
        <p:txBody>
          <a:bodyPr/>
          <a:lstStyle/>
          <a:p>
            <a:pPr lvl="0"/>
            <a:r>
              <a:rPr lang="en-US" dirty="0" smtClean="0"/>
              <a:t>Click to edit Master title style</a:t>
            </a:r>
            <a:endParaRPr lang="en-US" dirty="0"/>
          </a:p>
        </p:txBody>
      </p:sp>
    </p:spTree>
    <p:extLst>
      <p:ext uri="{BB962C8B-B14F-4D97-AF65-F5344CB8AC3E}">
        <p14:creationId xmlns:p14="http://schemas.microsoft.com/office/powerpoint/2010/main" val="2071519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End slide">
    <p:bg>
      <p:bgPr>
        <a:solidFill>
          <a:schemeClr val="bg1"/>
        </a:solidFill>
        <a:effectLst/>
      </p:bgPr>
    </p:bg>
    <p:spTree>
      <p:nvGrpSpPr>
        <p:cNvPr id="1" name=""/>
        <p:cNvGrpSpPr/>
        <p:nvPr/>
      </p:nvGrpSpPr>
      <p:grpSpPr>
        <a:xfrm>
          <a:off x="0" y="0"/>
          <a:ext cx="0" cy="0"/>
          <a:chOff x="0" y="0"/>
          <a:chExt cx="0" cy="0"/>
        </a:xfrm>
      </p:grpSpPr>
      <p:pic>
        <p:nvPicPr>
          <p:cNvPr id="4" name="Picture 19" descr="DEL_PRI_RGB"/>
          <p:cNvPicPr>
            <a:picLocks noChangeAspect="1" noChangeArrowheads="1"/>
          </p:cNvPicPr>
          <p:nvPr userDrawn="1"/>
        </p:nvPicPr>
        <p:blipFill>
          <a:blip r:embed="rId2" cstate="print"/>
          <a:srcRect/>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oAutofit/>
          </a:bodyPr>
          <a:lstStyle>
            <a:lvl1pPr>
              <a:lnSpc>
                <a:spcPts val="800"/>
              </a:lnSpc>
              <a:spcBef>
                <a:spcPts val="400"/>
              </a:spcBef>
              <a:spcAft>
                <a:spcPts val="400"/>
              </a:spcAft>
              <a:defRPr sz="700"/>
            </a:lvl1pPr>
          </a:lstStyle>
          <a:p>
            <a:pPr lvl="0"/>
            <a:r>
              <a:rPr lang="en-US" smtClean="0"/>
              <a:t>Click to edit Master text styles</a:t>
            </a:r>
          </a:p>
        </p:txBody>
      </p:sp>
    </p:spTree>
    <p:extLst>
      <p:ext uri="{BB962C8B-B14F-4D97-AF65-F5344CB8AC3E}">
        <p14:creationId xmlns:p14="http://schemas.microsoft.com/office/powerpoint/2010/main" val="220938070"/>
      </p:ext>
    </p:extLst>
  </p:cSld>
  <p:clrMapOvr>
    <a:masterClrMapping/>
  </p:clrMapOvr>
  <p:transition/>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ubhead with one table">
    <p:spTree>
      <p:nvGrpSpPr>
        <p:cNvPr id="1" name=""/>
        <p:cNvGrpSpPr/>
        <p:nvPr/>
      </p:nvGrpSpPr>
      <p:grpSpPr>
        <a:xfrm>
          <a:off x="0" y="0"/>
          <a:ext cx="0" cy="0"/>
          <a:chOff x="0" y="0"/>
          <a:chExt cx="0" cy="0"/>
        </a:xfrm>
      </p:grpSpPr>
      <p:sp>
        <p:nvSpPr>
          <p:cNvPr id="2" name="Title 1"/>
          <p:cNvSpPr>
            <a:spLocks noGrp="1"/>
          </p:cNvSpPr>
          <p:nvPr>
            <p:ph type="title"/>
          </p:nvPr>
        </p:nvSpPr>
        <p:spPr>
          <a:xfrm>
            <a:off x="414338" y="446038"/>
            <a:ext cx="8330184" cy="333425"/>
          </a:xfrm>
        </p:spPr>
        <p:txBody>
          <a:bodyPr/>
          <a:lstStyle/>
          <a:p>
            <a:r>
              <a:rPr lang="en-US" smtClean="0"/>
              <a:t>Click to edit Master title style</a:t>
            </a:r>
            <a:endParaRPr lang="en-US"/>
          </a:p>
        </p:txBody>
      </p:sp>
      <p:sp>
        <p:nvSpPr>
          <p:cNvPr id="11" name="Text Placeholder 10"/>
          <p:cNvSpPr>
            <a:spLocks noGrp="1"/>
          </p:cNvSpPr>
          <p:nvPr>
            <p:ph type="body" sz="quarter" idx="10"/>
          </p:nvPr>
        </p:nvSpPr>
        <p:spPr>
          <a:xfrm>
            <a:off x="417514" y="993838"/>
            <a:ext cx="8320087" cy="276999"/>
          </a:xfrm>
        </p:spPr>
        <p:txBody>
          <a:bodyPr/>
          <a:lstStyle>
            <a:lvl1pPr>
              <a:defRPr b="1"/>
            </a:lvl1pPr>
            <a:lvl2pPr>
              <a:buNone/>
              <a:defRPr/>
            </a:lvl2pPr>
          </a:lstStyle>
          <a:p>
            <a:pPr lvl="0"/>
            <a:r>
              <a:rPr lang="en-US" smtClean="0"/>
              <a:t>Click to edit Master text styles</a:t>
            </a:r>
          </a:p>
        </p:txBody>
      </p:sp>
      <p:sp>
        <p:nvSpPr>
          <p:cNvPr id="13" name="Table Placeholder 12"/>
          <p:cNvSpPr>
            <a:spLocks noGrp="1"/>
          </p:cNvSpPr>
          <p:nvPr>
            <p:ph type="tbl" sz="quarter" idx="11"/>
          </p:nvPr>
        </p:nvSpPr>
        <p:spPr>
          <a:xfrm>
            <a:off x="417513" y="1397001"/>
            <a:ext cx="8320087" cy="276999"/>
          </a:xfrm>
        </p:spPr>
        <p:txBody>
          <a:bodyPr/>
          <a:lstStyle/>
          <a:p>
            <a:pPr lvl="0"/>
            <a:r>
              <a:rPr lang="en-US" noProof="0" dirty="0" smtClean="0"/>
              <a:t>Click icon to add table</a:t>
            </a:r>
            <a:endParaRPr lang="en-US" noProof="0" dirty="0"/>
          </a:p>
        </p:txBody>
      </p:sp>
    </p:spTree>
    <p:extLst>
      <p:ext uri="{BB962C8B-B14F-4D97-AF65-F5344CB8AC3E}">
        <p14:creationId xmlns:p14="http://schemas.microsoft.com/office/powerpoint/2010/main" val="799005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6066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bg1"/>
        </a:solidFill>
        <a:effectLst/>
      </p:bgPr>
    </p:bg>
    <p:spTree>
      <p:nvGrpSpPr>
        <p:cNvPr id="1" name=""/>
        <p:cNvGrpSpPr/>
        <p:nvPr/>
      </p:nvGrpSpPr>
      <p:grpSpPr>
        <a:xfrm>
          <a:off x="0" y="0"/>
          <a:ext cx="0" cy="0"/>
          <a:chOff x="0" y="0"/>
          <a:chExt cx="0" cy="0"/>
        </a:xfrm>
      </p:grpSpPr>
      <p:sp>
        <p:nvSpPr>
          <p:cNvPr id="120836" name="Text Placeholder 2"/>
          <p:cNvSpPr>
            <a:spLocks noGrp="1"/>
          </p:cNvSpPr>
          <p:nvPr>
            <p:ph type="subTitle" idx="1"/>
          </p:nvPr>
        </p:nvSpPr>
        <p:spPr>
          <a:xfrm>
            <a:off x="406912" y="6028937"/>
            <a:ext cx="4740105" cy="269304"/>
          </a:xfrm>
        </p:spPr>
        <p:txBody>
          <a:bodyPr/>
          <a:lstStyle>
            <a:lvl1pPr marL="0" indent="0">
              <a:lnSpc>
                <a:spcPts val="2092"/>
              </a:lnSpc>
              <a:defRPr sz="1100" b="0" smtClean="0"/>
            </a:lvl1pPr>
          </a:lstStyle>
          <a:p>
            <a:r>
              <a:rPr lang="en-US" dirty="0" smtClean="0"/>
              <a:t>Click to edit Master subtitle style</a:t>
            </a:r>
          </a:p>
        </p:txBody>
      </p:sp>
      <p:pic>
        <p:nvPicPr>
          <p:cNvPr id="120841" name="Picture 5" descr="DEL_PRI_RGB"/>
          <p:cNvPicPr>
            <a:picLocks noChangeArrowheads="1"/>
          </p:cNvPicPr>
          <p:nvPr/>
        </p:nvPicPr>
        <p:blipFill>
          <a:blip r:embed="rId2" cstate="print"/>
          <a:srcRect l="7785" t="27351" r="9871" b="25598"/>
          <a:stretch>
            <a:fillRect/>
          </a:stretch>
        </p:blipFill>
        <p:spPr bwMode="auto">
          <a:xfrm>
            <a:off x="287149" y="252081"/>
            <a:ext cx="2132687" cy="470551"/>
          </a:xfrm>
          <a:prstGeom prst="rect">
            <a:avLst/>
          </a:prstGeom>
          <a:noFill/>
          <a:ln w="9525">
            <a:noFill/>
            <a:miter lim="800000"/>
            <a:headEnd/>
            <a:tailEnd/>
          </a:ln>
        </p:spPr>
      </p:pic>
      <p:sp>
        <p:nvSpPr>
          <p:cNvPr id="8" name="Footer Placeholder 4"/>
          <p:cNvSpPr>
            <a:spLocks noGrp="1"/>
          </p:cNvSpPr>
          <p:nvPr>
            <p:ph type="ftr" sz="quarter" idx="14"/>
          </p:nvPr>
        </p:nvSpPr>
        <p:spPr>
          <a:xfrm>
            <a:off x="771982" y="6554104"/>
            <a:ext cx="4317318" cy="144247"/>
          </a:xfrm>
          <a:prstGeom prst="rect">
            <a:avLst/>
          </a:prstGeom>
        </p:spPr>
        <p:txBody>
          <a:bodyPr/>
          <a:lstStyle/>
          <a:p>
            <a:pPr fontAlgn="base">
              <a:spcBef>
                <a:spcPct val="0"/>
              </a:spcBef>
              <a:spcAft>
                <a:spcPct val="0"/>
              </a:spcAft>
            </a:pPr>
            <a:r>
              <a:rPr lang="en-US" sz="1100" b="1" dirty="0" smtClean="0">
                <a:solidFill>
                  <a:srgbClr val="002776"/>
                </a:solidFill>
                <a:cs typeface="Arial" pitchFamily="34" charset="0"/>
              </a:rPr>
              <a:t>Teaming for Growth - PIL Support</a:t>
            </a:r>
            <a:endParaRPr lang="en-US" sz="1100" b="1" dirty="0">
              <a:solidFill>
                <a:srgbClr val="002776"/>
              </a:solidFill>
              <a:cs typeface="Arial" pitchFamily="34" charset="0"/>
            </a:endParaRPr>
          </a:p>
        </p:txBody>
      </p:sp>
      <p:sp>
        <p:nvSpPr>
          <p:cNvPr id="9" name="Slide Number Placeholder 2"/>
          <p:cNvSpPr>
            <a:spLocks noGrp="1"/>
          </p:cNvSpPr>
          <p:nvPr>
            <p:ph type="sldNum" sz="quarter" idx="10"/>
          </p:nvPr>
        </p:nvSpPr>
        <p:spPr>
          <a:xfrm>
            <a:off x="415572" y="6554104"/>
            <a:ext cx="282819" cy="144247"/>
          </a:xfrm>
          <a:prstGeom prst="rect">
            <a:avLst/>
          </a:prstGeom>
        </p:spPr>
        <p:txBody>
          <a:bodyPr/>
          <a:lstStyle>
            <a:lvl1pPr>
              <a:defRPr/>
            </a:lvl1pPr>
          </a:lstStyle>
          <a:p>
            <a:pPr fontAlgn="base">
              <a:spcBef>
                <a:spcPct val="0"/>
              </a:spcBef>
              <a:spcAft>
                <a:spcPct val="0"/>
              </a:spcAft>
            </a:pPr>
            <a:fld id="{4D6AB691-F729-49DC-A330-3E997DCFADEB}" type="slidenum">
              <a:rPr lang="en-US" sz="1100" b="1">
                <a:solidFill>
                  <a:srgbClr val="002776"/>
                </a:solidFill>
                <a:cs typeface="Arial" pitchFamily="34" charset="0"/>
              </a:rPr>
              <a:pPr fontAlgn="base">
                <a:spcBef>
                  <a:spcPct val="0"/>
                </a:spcBef>
                <a:spcAft>
                  <a:spcPct val="0"/>
                </a:spcAft>
              </a:pPr>
              <a:t>‹#›</a:t>
            </a:fld>
            <a:endParaRPr lang="en-US" sz="1100" b="1" dirty="0">
              <a:solidFill>
                <a:srgbClr val="002776"/>
              </a:solidFill>
              <a:cs typeface="Arial" pitchFamily="34" charset="0"/>
            </a:endParaRPr>
          </a:p>
        </p:txBody>
      </p:sp>
      <p:sp>
        <p:nvSpPr>
          <p:cNvPr id="2" name="Title 1"/>
          <p:cNvSpPr>
            <a:spLocks noGrp="1"/>
          </p:cNvSpPr>
          <p:nvPr>
            <p:ph type="title"/>
          </p:nvPr>
        </p:nvSpPr>
        <p:spPr>
          <a:xfrm>
            <a:off x="449773" y="3437745"/>
            <a:ext cx="8422522" cy="333425"/>
          </a:xfrm>
        </p:spPr>
        <p:txBody>
          <a:bodyPr/>
          <a:lstStyle/>
          <a:p>
            <a:r>
              <a:rPr lang="en-US" smtClean="0"/>
              <a:t>Click to edit Master title style</a:t>
            </a:r>
            <a:endParaRPr lang="nl-NL"/>
          </a:p>
        </p:txBody>
      </p:sp>
    </p:spTree>
    <p:extLst>
      <p:ext uri="{BB962C8B-B14F-4D97-AF65-F5344CB8AC3E}">
        <p14:creationId xmlns:p14="http://schemas.microsoft.com/office/powerpoint/2010/main" val="2454988641"/>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5035338"/>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Standard">
    <p:spTree>
      <p:nvGrpSpPr>
        <p:cNvPr id="1" name=""/>
        <p:cNvGrpSpPr/>
        <p:nvPr/>
      </p:nvGrpSpPr>
      <p:grpSpPr>
        <a:xfrm>
          <a:off x="0" y="0"/>
          <a:ext cx="0" cy="0"/>
          <a:chOff x="0" y="0"/>
          <a:chExt cx="0" cy="0"/>
        </a:xfrm>
      </p:grpSpPr>
      <p:sp>
        <p:nvSpPr>
          <p:cNvPr id="2" name="Title 1"/>
          <p:cNvSpPr>
            <a:spLocks noGrp="1"/>
          </p:cNvSpPr>
          <p:nvPr>
            <p:ph type="title"/>
          </p:nvPr>
        </p:nvSpPr>
        <p:spPr>
          <a:xfrm>
            <a:off x="414338" y="471686"/>
            <a:ext cx="8330184" cy="307777"/>
          </a:xfrm>
        </p:spPr>
        <p:txBody>
          <a:bodyPr/>
          <a:lstStyle>
            <a:lvl1pPr>
              <a:defRPr lang="en-US" sz="2000" b="1" kern="1200" spc="-50" noProof="0" dirty="0">
                <a:solidFill>
                  <a:schemeClr val="tx2"/>
                </a:solidFill>
                <a:latin typeface="Arial" pitchFamily="34" charset="0"/>
                <a:ea typeface="+mn-ea"/>
                <a:cs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smtClean="0"/>
              <a:t>Click to edit Master title style</a:t>
            </a:r>
            <a:endParaRPr lang="en-US" dirty="0"/>
          </a:p>
        </p:txBody>
      </p:sp>
      <p:sp>
        <p:nvSpPr>
          <p:cNvPr id="3" name="Content Placeholder 2"/>
          <p:cNvSpPr>
            <a:spLocks noGrp="1"/>
          </p:cNvSpPr>
          <p:nvPr>
            <p:ph idx="1"/>
          </p:nvPr>
        </p:nvSpPr>
        <p:spPr>
          <a:xfrm>
            <a:off x="405472" y="1190382"/>
            <a:ext cx="8341722" cy="1374735"/>
          </a:xfrm>
        </p:spPr>
        <p:txBody>
          <a:bodyPr/>
          <a:lstStyle>
            <a:lvl1pPr>
              <a:defRPr sz="1600"/>
            </a:lvl1pPr>
            <a:lvl2pPr>
              <a:defRPr sz="16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10"/>
          <p:cNvSpPr>
            <a:spLocks noGrp="1"/>
          </p:cNvSpPr>
          <p:nvPr>
            <p:ph type="ftr" sz="quarter" idx="11"/>
          </p:nvPr>
        </p:nvSpPr>
        <p:spPr>
          <a:xfrm>
            <a:off x="771982" y="6634846"/>
            <a:ext cx="4317318" cy="144247"/>
          </a:xfrm>
          <a:prstGeom prst="rect">
            <a:avLst/>
          </a:prstGeom>
        </p:spPr>
        <p:txBody>
          <a:bodyPr/>
          <a:lstStyle>
            <a:lvl1pPr>
              <a:defRPr/>
            </a:lvl1pPr>
          </a:lstStyle>
          <a:p>
            <a:pPr fontAlgn="base">
              <a:spcBef>
                <a:spcPct val="0"/>
              </a:spcBef>
              <a:spcAft>
                <a:spcPct val="0"/>
              </a:spcAft>
            </a:pPr>
            <a:r>
              <a:rPr lang="en-US" sz="1100" b="1" dirty="0" smtClean="0">
                <a:solidFill>
                  <a:srgbClr val="002776"/>
                </a:solidFill>
                <a:cs typeface="Arial" pitchFamily="34" charset="0"/>
              </a:rPr>
              <a:t>Teaming for Growth - PIL Support</a:t>
            </a:r>
            <a:endParaRPr lang="en-US" sz="1100" b="1" dirty="0">
              <a:solidFill>
                <a:srgbClr val="002776"/>
              </a:solidFill>
              <a:cs typeface="Arial" pitchFamily="34" charset="0"/>
            </a:endParaRPr>
          </a:p>
        </p:txBody>
      </p:sp>
      <p:sp>
        <p:nvSpPr>
          <p:cNvPr id="5" name="Slide Number Placeholder 2"/>
          <p:cNvSpPr>
            <a:spLocks noGrp="1"/>
          </p:cNvSpPr>
          <p:nvPr>
            <p:ph type="sldNum" sz="quarter" idx="10"/>
          </p:nvPr>
        </p:nvSpPr>
        <p:spPr>
          <a:xfrm>
            <a:off x="415573" y="6634846"/>
            <a:ext cx="282819" cy="144247"/>
          </a:xfrm>
          <a:prstGeom prst="rect">
            <a:avLst/>
          </a:prstGeom>
        </p:spPr>
        <p:txBody>
          <a:bodyPr/>
          <a:lstStyle>
            <a:lvl1pPr>
              <a:defRPr/>
            </a:lvl1pPr>
          </a:lstStyle>
          <a:p>
            <a:pPr fontAlgn="base">
              <a:spcBef>
                <a:spcPct val="0"/>
              </a:spcBef>
              <a:spcAft>
                <a:spcPct val="0"/>
              </a:spcAft>
            </a:pPr>
            <a:fld id="{4D6AB691-F729-49DC-A330-3E997DCFADEB}" type="slidenum">
              <a:rPr lang="en-US" sz="1100" b="1">
                <a:solidFill>
                  <a:srgbClr val="002776"/>
                </a:solidFill>
                <a:cs typeface="Arial" pitchFamily="34" charset="0"/>
              </a:rPr>
              <a:pPr fontAlgn="base">
                <a:spcBef>
                  <a:spcPct val="0"/>
                </a:spcBef>
                <a:spcAft>
                  <a:spcPct val="0"/>
                </a:spcAft>
              </a:pPr>
              <a:t>‹#›</a:t>
            </a:fld>
            <a:endParaRPr lang="en-US" sz="1100" b="1" dirty="0">
              <a:solidFill>
                <a:srgbClr val="002776"/>
              </a:solidFill>
              <a:cs typeface="Arial" pitchFamily="34" charset="0"/>
            </a:endParaRPr>
          </a:p>
        </p:txBody>
      </p:sp>
    </p:spTree>
    <p:extLst>
      <p:ext uri="{BB962C8B-B14F-4D97-AF65-F5344CB8AC3E}">
        <p14:creationId xmlns:p14="http://schemas.microsoft.com/office/powerpoint/2010/main" val="32660701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18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3" name="Text Placeholder 2"/>
          <p:cNvSpPr>
            <a:spLocks noGrp="1"/>
          </p:cNvSpPr>
          <p:nvPr>
            <p:ph type="body" sz="quarter" idx="14"/>
          </p:nvPr>
        </p:nvSpPr>
        <p:spPr>
          <a:xfrm>
            <a:off x="365760" y="1611313"/>
            <a:ext cx="8412480" cy="1200329"/>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1800" b="0">
                <a:solidFill>
                  <a:srgbClr val="575757"/>
                </a:solidFill>
              </a:defRPr>
            </a:lvl1pPr>
          </a:lstStyle>
          <a:p>
            <a:pPr lvl="0"/>
            <a:r>
              <a:rPr lang="en-US" dirty="0" smtClean="0"/>
              <a:t>Click to add subtitle</a:t>
            </a:r>
          </a:p>
        </p:txBody>
      </p:sp>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65760" y="295683"/>
            <a:ext cx="5394960" cy="1243584"/>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4" name="Content Placeholder 3"/>
          <p:cNvSpPr>
            <a:spLocks noGrp="1"/>
          </p:cNvSpPr>
          <p:nvPr>
            <p:ph sz="quarter" idx="10"/>
          </p:nvPr>
        </p:nvSpPr>
        <p:spPr>
          <a:xfrm>
            <a:off x="365760" y="1611313"/>
            <a:ext cx="5394960" cy="4735487"/>
          </a:xfr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65760" y="295683"/>
            <a:ext cx="8412480" cy="469492"/>
          </a:xfrm>
          <a:prstGeom prst="rect">
            <a:avLst/>
          </a:prstGeom>
        </p:spPr>
        <p:txBody>
          <a:bodyPr vert="horz" lIns="0" tIns="0" rIns="0" bIns="0" rtlCol="0" anchor="t" anchorCtr="0">
            <a:noAutofit/>
          </a:bodyPr>
          <a:lstStyle>
            <a:lvl1pPr>
              <a:defRPr/>
            </a:lvl1pPr>
          </a:lstStyle>
          <a:p>
            <a:r>
              <a:rPr lang="en-US" dirty="0" smtClean="0"/>
              <a:t>Click to add title</a:t>
            </a:r>
            <a:endParaRPr lang="en-US" dirty="0"/>
          </a:p>
        </p:txBody>
      </p:sp>
      <p:sp>
        <p:nvSpPr>
          <p:cNvPr id="9" name="Text Placeholder 8"/>
          <p:cNvSpPr>
            <a:spLocks noGrp="1"/>
          </p:cNvSpPr>
          <p:nvPr>
            <p:ph type="body" sz="quarter" idx="13" hasCustomPrompt="1"/>
          </p:nvPr>
        </p:nvSpPr>
        <p:spPr>
          <a:xfrm>
            <a:off x="365760" y="782620"/>
            <a:ext cx="8412480" cy="757255"/>
          </a:xfrm>
        </p:spPr>
        <p:txBody>
          <a:bodyPr>
            <a:noAutofit/>
          </a:bodyPr>
          <a:lstStyle>
            <a:lvl1pPr marL="0" indent="0">
              <a:buNone/>
              <a:defRPr sz="1800" b="0">
                <a:solidFill>
                  <a:srgbClr val="575757"/>
                </a:solidFill>
              </a:defRPr>
            </a:lvl1pPr>
          </a:lstStyle>
          <a:p>
            <a:pPr lvl="0"/>
            <a:r>
              <a:rPr lang="en-US" dirty="0" smtClean="0"/>
              <a:t>Click to add subtitle</a:t>
            </a:r>
          </a:p>
        </p:txBody>
      </p:sp>
      <p:sp>
        <p:nvSpPr>
          <p:cNvPr id="3" name="Content Placeholder 2"/>
          <p:cNvSpPr>
            <a:spLocks noGrp="1"/>
          </p:cNvSpPr>
          <p:nvPr>
            <p:ph sz="quarter" idx="16"/>
          </p:nvPr>
        </p:nvSpPr>
        <p:spPr>
          <a:xfrm>
            <a:off x="365760" y="1611313"/>
            <a:ext cx="4114800" cy="1200329"/>
          </a:xfrm>
        </p:spPr>
        <p:txBody>
          <a:bodyPr vert="horz" lIns="0" tIns="0" rIns="0" bIns="0" rtlCol="0">
            <a:sp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Content Placeholder 6"/>
          <p:cNvSpPr>
            <a:spLocks noGrp="1"/>
          </p:cNvSpPr>
          <p:nvPr>
            <p:ph sz="quarter" idx="17"/>
          </p:nvPr>
        </p:nvSpPr>
        <p:spPr>
          <a:xfrm>
            <a:off x="4663440" y="1611313"/>
            <a:ext cx="4114800" cy="1200329"/>
          </a:xfrm>
        </p:spPr>
        <p:txBody>
          <a:bodyPr vert="horz" lIns="0" tIns="0" rIns="0" bIns="0" rtlCol="0">
            <a:spAutoFit/>
          </a:bodyPr>
          <a:lstStyle>
            <a:lvl1pPr>
              <a:defRPr lang="en-US" smtClean="0"/>
            </a:lvl1pPr>
            <a:lvl2pPr>
              <a:defRPr lang="en-US" smtClean="0"/>
            </a:lvl2pPr>
            <a:lvl3pPr>
              <a:defRPr lang="en-US" smtClean="0"/>
            </a:lvl3pPr>
            <a:lvl4pPr>
              <a:defRPr lang="en-US" smtClean="0"/>
            </a:lvl4pPr>
            <a:lvl5pPr>
              <a:defRPr lang="en-US" dirty="0" smtClean="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65760" y="295683"/>
            <a:ext cx="8412480" cy="1244192"/>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65760" y="1611313"/>
            <a:ext cx="8412480" cy="1200329"/>
          </a:xfrm>
          <a:prstGeom prst="rect">
            <a:avLst/>
          </a:prstGeom>
        </p:spPr>
        <p:txBody>
          <a:bodyPr vert="horz" lIns="0" tIns="0" rIns="0" bIns="0" rtlCol="0">
            <a:spAutoFit/>
          </a:bodyPr>
          <a:lstStyle/>
          <a:p>
            <a:pPr lvl="0"/>
            <a:r>
              <a:rPr lang="en-US" dirty="0" smtClean="0"/>
              <a:t>Click to edit Master text styles</a:t>
            </a:r>
          </a:p>
          <a:p>
            <a:pPr lvl="1"/>
            <a:r>
              <a:rPr lang="en-US" dirty="0" smtClean="0"/>
              <a:t>Bullet level 1</a:t>
            </a:r>
          </a:p>
          <a:p>
            <a:pPr lvl="2"/>
            <a:r>
              <a:rPr lang="en-US" dirty="0" smtClean="0"/>
              <a:t>Bullet level 2</a:t>
            </a:r>
          </a:p>
          <a:p>
            <a:pPr lvl="3"/>
            <a:r>
              <a:rPr lang="en-US" dirty="0" smtClean="0"/>
              <a:t>Bullet level 3</a:t>
            </a:r>
          </a:p>
          <a:p>
            <a:pPr lvl="4"/>
            <a:r>
              <a:rPr lang="en-US" dirty="0" smtClean="0"/>
              <a:t>Bullet level 4</a:t>
            </a:r>
          </a:p>
        </p:txBody>
      </p:sp>
      <p:sp>
        <p:nvSpPr>
          <p:cNvPr id="7" name="TextBox 6"/>
          <p:cNvSpPr txBox="1"/>
          <p:nvPr/>
        </p:nvSpPr>
        <p:spPr bwMode="gray">
          <a:xfrm>
            <a:off x="6248400" y="6599366"/>
            <a:ext cx="2724150" cy="153888"/>
          </a:xfrm>
          <a:prstGeom prst="rect">
            <a:avLst/>
          </a:prstGeom>
          <a:noFill/>
        </p:spPr>
        <p:txBody>
          <a:bodyPr wrap="square" lIns="0" tIns="0" rIns="0" bIns="0" rtlCol="0" anchor="ctr">
            <a:spAutoFit/>
          </a:bodyPr>
          <a:lstStyle/>
          <a:p>
            <a:pPr lvl="0" algn="r"/>
            <a:r>
              <a:rPr lang="en-US" sz="1000" dirty="0" smtClean="0">
                <a:solidFill>
                  <a:srgbClr val="8C8C8C"/>
                </a:solidFill>
              </a:rPr>
              <a:t>MDIC</a:t>
            </a:r>
            <a:endParaRPr lang="en-US" sz="1000" dirty="0">
              <a:solidFill>
                <a:srgbClr val="8C8C8C"/>
              </a:solidFill>
            </a:endParaRPr>
          </a:p>
        </p:txBody>
      </p:sp>
      <p:sp>
        <p:nvSpPr>
          <p:cNvPr id="8" name="Line 47"/>
          <p:cNvSpPr>
            <a:spLocks noChangeShapeType="1"/>
          </p:cNvSpPr>
          <p:nvPr/>
        </p:nvSpPr>
        <p:spPr bwMode="invGray">
          <a:xfrm>
            <a:off x="401638" y="737852"/>
            <a:ext cx="8335962" cy="0"/>
          </a:xfrm>
          <a:prstGeom prst="line">
            <a:avLst/>
          </a:prstGeom>
          <a:noFill/>
          <a:ln w="28575">
            <a:solidFill>
              <a:srgbClr val="003399"/>
            </a:solidFill>
            <a:round/>
            <a:headEnd/>
            <a:tailEnd/>
          </a:ln>
          <a:effectLst/>
        </p:spPr>
        <p:txBody>
          <a:bodyPr wrap="none" lIns="91430" tIns="45716" rIns="91430" bIns="45716" anchor="ctr"/>
          <a:lstStyle/>
          <a:p>
            <a:pPr fontAlgn="base">
              <a:lnSpc>
                <a:spcPct val="106000"/>
              </a:lnSpc>
              <a:spcBef>
                <a:spcPct val="0"/>
              </a:spcBef>
              <a:spcAft>
                <a:spcPct val="0"/>
              </a:spcAft>
              <a:buFont typeface="Wingdings 2" pitchFamily="18" charset="2"/>
              <a:buNone/>
              <a:defRPr/>
            </a:pPr>
            <a:endParaRPr lang="en-US" sz="2000" dirty="0">
              <a:solidFill>
                <a:srgbClr val="000000"/>
              </a:solidFill>
              <a:cs typeface="Arial" pitchFamily="34" charset="0"/>
            </a:endParaRPr>
          </a:p>
        </p:txBody>
      </p:sp>
      <p:sp>
        <p:nvSpPr>
          <p:cNvPr id="4" name="Rectangle 3"/>
          <p:cNvSpPr/>
          <p:nvPr/>
        </p:nvSpPr>
        <p:spPr>
          <a:xfrm>
            <a:off x="194880" y="6553200"/>
            <a:ext cx="341760" cy="246221"/>
          </a:xfrm>
          <a:prstGeom prst="rect">
            <a:avLst/>
          </a:prstGeom>
        </p:spPr>
        <p:txBody>
          <a:bodyPr wrap="none" anchor="ctr">
            <a:spAutoFit/>
          </a:bodyPr>
          <a:lstStyle/>
          <a:p>
            <a:fld id="{95CC1D26-A9BD-4BDE-BDD9-08EDBAE96860}" type="slidenum">
              <a:rPr lang="en-US" sz="1000" smtClean="0">
                <a:solidFill>
                  <a:srgbClr val="8C8C8C"/>
                </a:solidFill>
              </a:rPr>
              <a:pPr/>
              <a:t>‹#›</a:t>
            </a:fld>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77" r:id="rId3"/>
    <p:sldLayoutId id="2147483678" r:id="rId4"/>
    <p:sldLayoutId id="2147483680" r:id="rId5"/>
    <p:sldLayoutId id="2147483681" r:id="rId6"/>
    <p:sldLayoutId id="2147483695" r:id="rId7"/>
    <p:sldLayoutId id="2147483679" r:id="rId8"/>
    <p:sldLayoutId id="2147483697" r:id="rId9"/>
    <p:sldLayoutId id="2147483682" r:id="rId10"/>
    <p:sldLayoutId id="2147483698" r:id="rId11"/>
    <p:sldLayoutId id="2147483696" r:id="rId12"/>
    <p:sldLayoutId id="2147483684" r:id="rId13"/>
    <p:sldLayoutId id="2147483691" r:id="rId14"/>
    <p:sldLayoutId id="2147483690" r:id="rId15"/>
    <p:sldLayoutId id="2147483683" r:id="rId16"/>
    <p:sldLayoutId id="2147483692" r:id="rId17"/>
    <p:sldLayoutId id="2147483685" r:id="rId18"/>
    <p:sldLayoutId id="2147483693" r:id="rId19"/>
    <p:sldLayoutId id="2147483694" r:id="rId20"/>
    <p:sldLayoutId id="2147483689" r:id="rId21"/>
    <p:sldLayoutId id="2147483734" r:id="rId22"/>
    <p:sldLayoutId id="2147483735" r:id="rId23"/>
    <p:sldLayoutId id="2147483736" r:id="rId24"/>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400" kern="1200">
          <a:solidFill>
            <a:schemeClr val="accent2"/>
          </a:solidFill>
          <a:latin typeface="+mj-lt"/>
          <a:ea typeface="+mj-ea"/>
          <a:cs typeface="+mj-cs"/>
        </a:defRPr>
      </a:lvl1pPr>
    </p:titleStyle>
    <p:bodyStyle>
      <a:lvl1pPr marL="0" indent="0" algn="l" defTabSz="914400" rtl="0" eaLnBrk="1" latinLnBrk="0" hangingPunct="1">
        <a:spcBef>
          <a:spcPts val="1200"/>
        </a:spcBef>
        <a:buSzPct val="25000"/>
        <a:buFont typeface="Arial" panose="020B0604020202020204" pitchFamily="34" charset="0"/>
        <a:buChar char="‏"/>
        <a:defRPr sz="1200" b="0" kern="1200">
          <a:solidFill>
            <a:schemeClr val="tx2"/>
          </a:solidFill>
          <a:latin typeface="+mn-lt"/>
          <a:ea typeface="+mn-ea"/>
          <a:cs typeface="+mn-cs"/>
        </a:defRPr>
      </a:lvl1pPr>
      <a:lvl2pPr marL="203200" indent="-203200" algn="l" defTabSz="914400" rtl="0" eaLnBrk="1" latinLnBrk="0" hangingPunct="1">
        <a:spcBef>
          <a:spcPts val="600"/>
        </a:spcBef>
        <a:buClrTx/>
        <a:buSzPct val="100000"/>
        <a:buFont typeface="Arial"/>
        <a:buChar char="•"/>
        <a:defRPr lang="en-US" sz="1200" kern="1200" dirty="0" smtClean="0">
          <a:solidFill>
            <a:schemeClr val="tx2"/>
          </a:solidFill>
          <a:latin typeface="+mn-lt"/>
          <a:ea typeface="+mn-ea"/>
          <a:cs typeface="+mn-cs"/>
        </a:defRPr>
      </a:lvl2pPr>
      <a:lvl3pPr marL="431800" indent="-203200" algn="l" defTabSz="914400" rtl="0" eaLnBrk="1" latinLnBrk="0" hangingPunct="1">
        <a:spcBef>
          <a:spcPts val="600"/>
        </a:spcBef>
        <a:buClrTx/>
        <a:buSzPct val="100000"/>
        <a:buFont typeface="Arial"/>
        <a:buChar char="−"/>
        <a:defRPr lang="en-US" sz="1200" kern="1200" dirty="0" smtClean="0">
          <a:solidFill>
            <a:schemeClr val="tx2"/>
          </a:solidFill>
          <a:latin typeface="+mn-lt"/>
          <a:ea typeface="+mn-ea"/>
          <a:cs typeface="+mn-cs"/>
        </a:defRPr>
      </a:lvl3pPr>
      <a:lvl4pPr marL="660400" indent="-203200" algn="l" defTabSz="914400" rtl="0" eaLnBrk="1" latinLnBrk="0" hangingPunct="1">
        <a:spcBef>
          <a:spcPts val="600"/>
        </a:spcBef>
        <a:buClrTx/>
        <a:buSzPct val="100000"/>
        <a:buFont typeface="Arial"/>
        <a:buChar char="◦"/>
        <a:defRPr lang="en-US" sz="1100" kern="1200" baseline="0" dirty="0" smtClean="0">
          <a:solidFill>
            <a:schemeClr val="tx2"/>
          </a:solidFill>
          <a:latin typeface="+mn-lt"/>
          <a:ea typeface="+mn-ea"/>
          <a:cs typeface="+mn-cs"/>
        </a:defRPr>
      </a:lvl4pPr>
      <a:lvl5pPr marL="889000" indent="-203200" algn="l" defTabSz="798513" rtl="0" eaLnBrk="1" latinLnBrk="0" hangingPunct="1">
        <a:spcBef>
          <a:spcPts val="600"/>
        </a:spcBef>
        <a:buClrTx/>
        <a:buSzPct val="100000"/>
        <a:buFont typeface="Arial"/>
        <a:buChar char="−"/>
        <a:tabLst/>
        <a:defRPr lang="en-US" sz="1100" kern="1200" baseline="0" dirty="0" smtClean="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a:spLocks noChangeArrowheads="1"/>
          </p:cNvSpPr>
          <p:nvPr/>
        </p:nvSpPr>
        <p:spPr bwMode="gray">
          <a:xfrm>
            <a:off x="5965825" y="6656388"/>
            <a:ext cx="2774950" cy="107722"/>
          </a:xfrm>
          <a:prstGeom prst="rect">
            <a:avLst/>
          </a:prstGeom>
          <a:noFill/>
          <a:ln w="25400" algn="ctr">
            <a:noFill/>
            <a:miter lim="800000"/>
            <a:headEnd/>
            <a:tailEnd/>
          </a:ln>
        </p:spPr>
        <p:txBody>
          <a:bodyPr lIns="0" tIns="0" rIns="0" bIns="0" anchor="b">
            <a:spAutoFit/>
          </a:bodyPr>
          <a:lstStyle/>
          <a:p>
            <a:pPr algn="r" fontAlgn="base">
              <a:spcBef>
                <a:spcPct val="0"/>
              </a:spcBef>
              <a:spcAft>
                <a:spcPct val="0"/>
              </a:spcAft>
            </a:pPr>
            <a:r>
              <a:rPr lang="en-US" sz="700" dirty="0">
                <a:solidFill>
                  <a:srgbClr val="002776"/>
                </a:solidFill>
                <a:cs typeface="Arial" pitchFamily="34" charset="0"/>
              </a:rPr>
              <a:t>Copyright © </a:t>
            </a:r>
            <a:r>
              <a:rPr lang="en-US" sz="700" dirty="0" smtClean="0">
                <a:solidFill>
                  <a:srgbClr val="002776"/>
                </a:solidFill>
                <a:cs typeface="Arial" pitchFamily="34" charset="0"/>
              </a:rPr>
              <a:t>2014 </a:t>
            </a:r>
            <a:r>
              <a:rPr lang="en-US" sz="700" dirty="0">
                <a:solidFill>
                  <a:srgbClr val="002776"/>
                </a:solidFill>
                <a:cs typeface="Arial" pitchFamily="34" charset="0"/>
              </a:rPr>
              <a:t>Deloitte Development LLC. </a:t>
            </a:r>
            <a:r>
              <a:rPr lang="en-US" sz="700" dirty="0" smtClean="0">
                <a:solidFill>
                  <a:srgbClr val="002776"/>
                </a:solidFill>
                <a:cs typeface="Arial" pitchFamily="34" charset="0"/>
              </a:rPr>
              <a:t>All rights reserved.</a:t>
            </a:r>
            <a:endParaRPr lang="en-US" sz="700" dirty="0">
              <a:solidFill>
                <a:srgbClr val="002776"/>
              </a:solidFill>
              <a:cs typeface="Arial" pitchFamily="34" charset="0"/>
            </a:endParaRPr>
          </a:p>
        </p:txBody>
      </p:sp>
      <p:sp>
        <p:nvSpPr>
          <p:cNvPr id="19" name="Slide Number Placeholder 9"/>
          <p:cNvSpPr>
            <a:spLocks/>
          </p:cNvSpPr>
          <p:nvPr/>
        </p:nvSpPr>
        <p:spPr bwMode="gray">
          <a:xfrm>
            <a:off x="414338" y="6640513"/>
            <a:ext cx="268287" cy="138499"/>
          </a:xfrm>
          <a:prstGeom prst="rect">
            <a:avLst/>
          </a:prstGeom>
          <a:noFill/>
          <a:ln w="9525">
            <a:noFill/>
            <a:miter lim="800000"/>
            <a:headEnd/>
            <a:tailEnd/>
          </a:ln>
        </p:spPr>
        <p:txBody>
          <a:bodyPr lIns="0" tIns="0" rIns="0" bIns="0" anchor="b">
            <a:spAutoFit/>
          </a:bodyPr>
          <a:lstStyle/>
          <a:p>
            <a:pPr fontAlgn="base">
              <a:spcBef>
                <a:spcPct val="0"/>
              </a:spcBef>
              <a:spcAft>
                <a:spcPct val="0"/>
              </a:spcAft>
            </a:pPr>
            <a:fld id="{86C77FDF-45C5-4665-AAEE-45520AE6BEA9}" type="slidenum">
              <a:rPr lang="en-US" sz="900" b="1">
                <a:solidFill>
                  <a:srgbClr val="002776"/>
                </a:solidFill>
                <a:cs typeface="Arial" pitchFamily="34" charset="0"/>
              </a:rPr>
              <a:pPr fontAlgn="base">
                <a:spcBef>
                  <a:spcPct val="0"/>
                </a:spcBef>
                <a:spcAft>
                  <a:spcPct val="0"/>
                </a:spcAft>
              </a:pPr>
              <a:t>‹#›</a:t>
            </a:fld>
            <a:endParaRPr lang="en-US" sz="900" b="1" dirty="0">
              <a:solidFill>
                <a:srgbClr val="002776"/>
              </a:solidFill>
              <a:cs typeface="Arial" pitchFamily="34" charset="0"/>
            </a:endParaRP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smtClean="0"/>
              <a:t>Click to edit Master title style</a:t>
            </a:r>
            <a:endParaRPr lang="en-US" dirty="0"/>
          </a:p>
        </p:txBody>
      </p:sp>
      <p:sp>
        <p:nvSpPr>
          <p:cNvPr id="16" name="Text Placeholder 15"/>
          <p:cNvSpPr>
            <a:spLocks noGrp="1"/>
          </p:cNvSpPr>
          <p:nvPr>
            <p:ph type="body" idx="1"/>
          </p:nvPr>
        </p:nvSpPr>
        <p:spPr bwMode="gray">
          <a:xfrm>
            <a:off x="411480" y="1400175"/>
            <a:ext cx="8330184" cy="1497846"/>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73638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30" r:id="rId23"/>
    <p:sldLayoutId id="2147483731" r:id="rId24"/>
    <p:sldLayoutId id="2147483732" r:id="rId25"/>
    <p:sldLayoutId id="2147483733" r:id="rId26"/>
  </p:sldLayoutIdLst>
  <p:timing>
    <p:tnLst>
      <p:par>
        <p:cTn id="1" dur="indefinite" restart="never" nodeType="tmRoot"/>
      </p:par>
    </p:tnLst>
  </p:timing>
  <p:hf hdr="0" dt="0"/>
  <p:txStyles>
    <p:title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p:titleStyle>
    <p:bodyStyle>
      <a:lvl1pPr marR="0" indent="0" algn="l" defTabSz="914400"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41313" indent="-171450"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15938"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8975" marR="0" indent="-173038"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838200" y="1597794"/>
            <a:ext cx="7219122" cy="1826724"/>
          </a:xfrm>
        </p:spPr>
        <p:txBody>
          <a:bodyPr/>
          <a:lstStyle/>
          <a:p>
            <a:r>
              <a:rPr lang="en-US" dirty="0">
                <a:solidFill>
                  <a:srgbClr val="1F497D"/>
                </a:solidFill>
                <a:latin typeface="Arial" panose="020B0604020202020204" pitchFamily="34" charset="0"/>
                <a:cs typeface="Arial" panose="020B0604020202020204" pitchFamily="34" charset="0"/>
              </a:rPr>
              <a:t>MDIC </a:t>
            </a:r>
            <a:r>
              <a:rPr lang="en-US" dirty="0" smtClean="0">
                <a:solidFill>
                  <a:srgbClr val="1F497D"/>
                </a:solidFill>
                <a:latin typeface="Arial" panose="020B0604020202020204" pitchFamily="34" charset="0"/>
                <a:cs typeface="Arial" panose="020B0604020202020204" pitchFamily="34" charset="0"/>
              </a:rPr>
              <a:t>Open Forum</a:t>
            </a:r>
            <a:endParaRPr lang="en-US" dirty="0">
              <a:solidFill>
                <a:srgbClr val="1F497D"/>
              </a:solidFill>
              <a:latin typeface="Arial" panose="020B0604020202020204" pitchFamily="34" charset="0"/>
              <a:cs typeface="Arial" panose="020B0604020202020204" pitchFamily="34" charset="0"/>
            </a:endParaRPr>
          </a:p>
          <a:p>
            <a:r>
              <a:rPr lang="en-US" b="0" dirty="0">
                <a:solidFill>
                  <a:schemeClr val="accent2"/>
                </a:solidFill>
              </a:rPr>
              <a:t>Quality </a:t>
            </a:r>
            <a:r>
              <a:rPr lang="en-US" b="0" dirty="0" smtClean="0">
                <a:solidFill>
                  <a:schemeClr val="accent2"/>
                </a:solidFill>
              </a:rPr>
              <a:t>System Maturity </a:t>
            </a:r>
            <a:r>
              <a:rPr lang="en-US" b="0" dirty="0">
                <a:solidFill>
                  <a:schemeClr val="accent2"/>
                </a:solidFill>
              </a:rPr>
              <a:t>Model </a:t>
            </a:r>
            <a:r>
              <a:rPr lang="en-US" b="0" dirty="0" smtClean="0">
                <a:solidFill>
                  <a:schemeClr val="accent2"/>
                </a:solidFill>
              </a:rPr>
              <a:t>Update</a:t>
            </a:r>
          </a:p>
          <a:p>
            <a:endParaRPr lang="en-US" b="0" dirty="0">
              <a:solidFill>
                <a:schemeClr val="accent2"/>
              </a:solidFill>
            </a:endParaRPr>
          </a:p>
          <a:p>
            <a:endParaRPr lang="en-US" dirty="0"/>
          </a:p>
        </p:txBody>
      </p:sp>
    </p:spTree>
    <p:extLst>
      <p:ext uri="{BB962C8B-B14F-4D97-AF65-F5344CB8AC3E}">
        <p14:creationId xmlns:p14="http://schemas.microsoft.com/office/powerpoint/2010/main" val="3504049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1782208"/>
            <a:ext cx="8229600" cy="923330"/>
          </a:xfrm>
        </p:spPr>
        <p:txBody>
          <a:bodyPr/>
          <a:lstStyle/>
          <a:p>
            <a:pPr>
              <a:buNone/>
            </a:pPr>
            <a:r>
              <a:rPr lang="en-US" dirty="0" smtClean="0"/>
              <a:t>Pilot Program</a:t>
            </a:r>
            <a:endParaRPr lang="en-US" dirty="0"/>
          </a:p>
        </p:txBody>
      </p:sp>
    </p:spTree>
    <p:extLst>
      <p:ext uri="{BB962C8B-B14F-4D97-AF65-F5344CB8AC3E}">
        <p14:creationId xmlns:p14="http://schemas.microsoft.com/office/powerpoint/2010/main" val="31557106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The MDIC Maturity Model Pilot Program is structured to provide inputs into the future state of the overall program, including structuring benefits and receiving early-insights into leading practices. </a:t>
            </a:r>
          </a:p>
        </p:txBody>
      </p:sp>
      <p:sp>
        <p:nvSpPr>
          <p:cNvPr id="371719" name="Title 1"/>
          <p:cNvSpPr>
            <a:spLocks noGrp="1"/>
          </p:cNvSpPr>
          <p:nvPr>
            <p:ph type="title"/>
          </p:nvPr>
        </p:nvSpPr>
        <p:spPr/>
        <p:txBody>
          <a:bodyPr/>
          <a:lstStyle/>
          <a:p>
            <a:r>
              <a:rPr lang="en-US" dirty="0"/>
              <a:t>Benefits of Participation in the Pilot Program</a:t>
            </a:r>
            <a:endParaRPr lang="en-US" dirty="0" smtClean="0"/>
          </a:p>
        </p:txBody>
      </p:sp>
      <p:sp>
        <p:nvSpPr>
          <p:cNvPr id="40" name="Rounded Rectangle 5"/>
          <p:cNvSpPr/>
          <p:nvPr/>
        </p:nvSpPr>
        <p:spPr>
          <a:xfrm>
            <a:off x="1570706" y="1869905"/>
            <a:ext cx="3271170" cy="2039020"/>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41" name="Rounded Rectangle 5"/>
          <p:cNvSpPr/>
          <p:nvPr/>
        </p:nvSpPr>
        <p:spPr>
          <a:xfrm>
            <a:off x="4889774" y="3972193"/>
            <a:ext cx="3271170" cy="2039020"/>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42" name="Rounded Rectangle 5"/>
          <p:cNvSpPr/>
          <p:nvPr/>
        </p:nvSpPr>
        <p:spPr>
          <a:xfrm flipV="1">
            <a:off x="4889774" y="2167394"/>
            <a:ext cx="2434882" cy="1751566"/>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52" name="Rounded Rectangle 5"/>
          <p:cNvSpPr/>
          <p:nvPr/>
        </p:nvSpPr>
        <p:spPr>
          <a:xfrm flipV="1">
            <a:off x="1301219" y="3956953"/>
            <a:ext cx="3540657" cy="2265681"/>
          </a:xfrm>
          <a:custGeom>
            <a:avLst/>
            <a:gdLst>
              <a:gd name="connsiteX0" fmla="*/ 0 w 2354580"/>
              <a:gd name="connsiteY0" fmla="*/ 398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398782 h 1432560"/>
              <a:gd name="connsiteX0" fmla="*/ 0 w 2362200"/>
              <a:gd name="connsiteY0" fmla="*/ 102717 h 1517495"/>
              <a:gd name="connsiteX1" fmla="*/ 406402 w 2362200"/>
              <a:gd name="connsiteY1" fmla="*/ 84935 h 1517495"/>
              <a:gd name="connsiteX2" fmla="*/ 1963418 w 2362200"/>
              <a:gd name="connsiteY2" fmla="*/ 84935 h 1517495"/>
              <a:gd name="connsiteX3" fmla="*/ 2362200 w 2362200"/>
              <a:gd name="connsiteY3" fmla="*/ 483717 h 1517495"/>
              <a:gd name="connsiteX4" fmla="*/ 2362200 w 2362200"/>
              <a:gd name="connsiteY4" fmla="*/ 1118713 h 1517495"/>
              <a:gd name="connsiteX5" fmla="*/ 1963418 w 2362200"/>
              <a:gd name="connsiteY5" fmla="*/ 1517495 h 1517495"/>
              <a:gd name="connsiteX6" fmla="*/ 406402 w 2362200"/>
              <a:gd name="connsiteY6" fmla="*/ 1517495 h 1517495"/>
              <a:gd name="connsiteX7" fmla="*/ 7620 w 2362200"/>
              <a:gd name="connsiteY7" fmla="*/ 1118713 h 1517495"/>
              <a:gd name="connsiteX8" fmla="*/ 0 w 2362200"/>
              <a:gd name="connsiteY8" fmla="*/ 102717 h 1517495"/>
              <a:gd name="connsiteX0" fmla="*/ 0 w 2362200"/>
              <a:gd name="connsiteY0" fmla="*/ 1778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17782 h 1432560"/>
              <a:gd name="connsiteX0" fmla="*/ 0 w 2362200"/>
              <a:gd name="connsiteY0" fmla="*/ 2542 h 1432560"/>
              <a:gd name="connsiteX1" fmla="*/ 406402 w 2362200"/>
              <a:gd name="connsiteY1" fmla="*/ 0 h 1432560"/>
              <a:gd name="connsiteX2" fmla="*/ 1963418 w 2362200"/>
              <a:gd name="connsiteY2" fmla="*/ 0 h 1432560"/>
              <a:gd name="connsiteX3" fmla="*/ 2362200 w 2362200"/>
              <a:gd name="connsiteY3" fmla="*/ 398782 h 1432560"/>
              <a:gd name="connsiteX4" fmla="*/ 2362200 w 2362200"/>
              <a:gd name="connsiteY4" fmla="*/ 1033778 h 1432560"/>
              <a:gd name="connsiteX5" fmla="*/ 1963418 w 2362200"/>
              <a:gd name="connsiteY5" fmla="*/ 1432560 h 1432560"/>
              <a:gd name="connsiteX6" fmla="*/ 406402 w 2362200"/>
              <a:gd name="connsiteY6" fmla="*/ 1432560 h 1432560"/>
              <a:gd name="connsiteX7" fmla="*/ 7620 w 2362200"/>
              <a:gd name="connsiteY7" fmla="*/ 1033778 h 1432560"/>
              <a:gd name="connsiteX8" fmla="*/ 0 w 2362200"/>
              <a:gd name="connsiteY8" fmla="*/ 2542 h 1432560"/>
              <a:gd name="connsiteX0" fmla="*/ 0 w 2354580"/>
              <a:gd name="connsiteY0" fmla="*/ 17782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0 w 2354580"/>
              <a:gd name="connsiteY8" fmla="*/ 17782 h 1432560"/>
              <a:gd name="connsiteX0" fmla="*/ 0 w 2354580"/>
              <a:gd name="connsiteY0" fmla="*/ 0 h 1433828"/>
              <a:gd name="connsiteX1" fmla="*/ 398782 w 2354580"/>
              <a:gd name="connsiteY1" fmla="*/ 1268 h 1433828"/>
              <a:gd name="connsiteX2" fmla="*/ 1955798 w 2354580"/>
              <a:gd name="connsiteY2" fmla="*/ 1268 h 1433828"/>
              <a:gd name="connsiteX3" fmla="*/ 2354580 w 2354580"/>
              <a:gd name="connsiteY3" fmla="*/ 400050 h 1433828"/>
              <a:gd name="connsiteX4" fmla="*/ 2354580 w 2354580"/>
              <a:gd name="connsiteY4" fmla="*/ 1035046 h 1433828"/>
              <a:gd name="connsiteX5" fmla="*/ 1955798 w 2354580"/>
              <a:gd name="connsiteY5" fmla="*/ 1433828 h 1433828"/>
              <a:gd name="connsiteX6" fmla="*/ 398782 w 2354580"/>
              <a:gd name="connsiteY6" fmla="*/ 1433828 h 1433828"/>
              <a:gd name="connsiteX7" fmla="*/ 0 w 2354580"/>
              <a:gd name="connsiteY7" fmla="*/ 1035046 h 1433828"/>
              <a:gd name="connsiteX8" fmla="*/ 0 w 2354580"/>
              <a:gd name="connsiteY8" fmla="*/ 0 h 1433828"/>
              <a:gd name="connsiteX0" fmla="*/ 4763 w 2354580"/>
              <a:gd name="connsiteY0" fmla="*/ 3494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3494 h 1432560"/>
              <a:gd name="connsiteX0" fmla="*/ 2382 w 2354580"/>
              <a:gd name="connsiteY0" fmla="*/ 0 h 1436210"/>
              <a:gd name="connsiteX1" fmla="*/ 398782 w 2354580"/>
              <a:gd name="connsiteY1" fmla="*/ 3650 h 1436210"/>
              <a:gd name="connsiteX2" fmla="*/ 1955798 w 2354580"/>
              <a:gd name="connsiteY2" fmla="*/ 3650 h 1436210"/>
              <a:gd name="connsiteX3" fmla="*/ 2354580 w 2354580"/>
              <a:gd name="connsiteY3" fmla="*/ 402432 h 1436210"/>
              <a:gd name="connsiteX4" fmla="*/ 2354580 w 2354580"/>
              <a:gd name="connsiteY4" fmla="*/ 1037428 h 1436210"/>
              <a:gd name="connsiteX5" fmla="*/ 1955798 w 2354580"/>
              <a:gd name="connsiteY5" fmla="*/ 1436210 h 1436210"/>
              <a:gd name="connsiteX6" fmla="*/ 398782 w 2354580"/>
              <a:gd name="connsiteY6" fmla="*/ 1436210 h 1436210"/>
              <a:gd name="connsiteX7" fmla="*/ 0 w 2354580"/>
              <a:gd name="connsiteY7" fmla="*/ 1037428 h 1436210"/>
              <a:gd name="connsiteX8" fmla="*/ 2382 w 2354580"/>
              <a:gd name="connsiteY8" fmla="*/ 0 h 1436210"/>
              <a:gd name="connsiteX0" fmla="*/ 4763 w 2354580"/>
              <a:gd name="connsiteY0" fmla="*/ 5875 h 1432560"/>
              <a:gd name="connsiteX1" fmla="*/ 398782 w 2354580"/>
              <a:gd name="connsiteY1" fmla="*/ 0 h 1432560"/>
              <a:gd name="connsiteX2" fmla="*/ 1955798 w 2354580"/>
              <a:gd name="connsiteY2" fmla="*/ 0 h 1432560"/>
              <a:gd name="connsiteX3" fmla="*/ 2354580 w 2354580"/>
              <a:gd name="connsiteY3" fmla="*/ 398782 h 1432560"/>
              <a:gd name="connsiteX4" fmla="*/ 2354580 w 2354580"/>
              <a:gd name="connsiteY4" fmla="*/ 1033778 h 1432560"/>
              <a:gd name="connsiteX5" fmla="*/ 1955798 w 2354580"/>
              <a:gd name="connsiteY5" fmla="*/ 1432560 h 1432560"/>
              <a:gd name="connsiteX6" fmla="*/ 398782 w 2354580"/>
              <a:gd name="connsiteY6" fmla="*/ 1432560 h 1432560"/>
              <a:gd name="connsiteX7" fmla="*/ 0 w 2354580"/>
              <a:gd name="connsiteY7" fmla="*/ 1033778 h 1432560"/>
              <a:gd name="connsiteX8" fmla="*/ 4763 w 2354580"/>
              <a:gd name="connsiteY8" fmla="*/ 5875 h 1432560"/>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354580"/>
              <a:gd name="connsiteY0" fmla="*/ 0 h 1433829"/>
              <a:gd name="connsiteX1" fmla="*/ 398782 w 2354580"/>
              <a:gd name="connsiteY1" fmla="*/ 1269 h 1433829"/>
              <a:gd name="connsiteX2" fmla="*/ 1955798 w 2354580"/>
              <a:gd name="connsiteY2" fmla="*/ 1269 h 1433829"/>
              <a:gd name="connsiteX3" fmla="*/ 2354580 w 2354580"/>
              <a:gd name="connsiteY3" fmla="*/ 400051 h 1433829"/>
              <a:gd name="connsiteX4" fmla="*/ 2354580 w 2354580"/>
              <a:gd name="connsiteY4" fmla="*/ 1035047 h 1433829"/>
              <a:gd name="connsiteX5" fmla="*/ 1955798 w 2354580"/>
              <a:gd name="connsiteY5" fmla="*/ 1433829 h 1433829"/>
              <a:gd name="connsiteX6" fmla="*/ 398782 w 2354580"/>
              <a:gd name="connsiteY6" fmla="*/ 1433829 h 1433829"/>
              <a:gd name="connsiteX7" fmla="*/ 0 w 2354580"/>
              <a:gd name="connsiteY7" fmla="*/ 1035047 h 1433829"/>
              <a:gd name="connsiteX8" fmla="*/ 4763 w 2354580"/>
              <a:gd name="connsiteY8" fmla="*/ 0 h 1433829"/>
              <a:gd name="connsiteX0" fmla="*/ 4763 w 2432776"/>
              <a:gd name="connsiteY0" fmla="*/ 0 h 1433829"/>
              <a:gd name="connsiteX1" fmla="*/ 398782 w 2432776"/>
              <a:gd name="connsiteY1" fmla="*/ 1269 h 1433829"/>
              <a:gd name="connsiteX2" fmla="*/ 1955798 w 2432776"/>
              <a:gd name="connsiteY2" fmla="*/ 1269 h 1433829"/>
              <a:gd name="connsiteX3" fmla="*/ 2354580 w 2432776"/>
              <a:gd name="connsiteY3" fmla="*/ 400051 h 1433829"/>
              <a:gd name="connsiteX4" fmla="*/ 2354580 w 2432776"/>
              <a:gd name="connsiteY4" fmla="*/ 1035047 h 1433829"/>
              <a:gd name="connsiteX5" fmla="*/ 2327273 w 2432776"/>
              <a:gd name="connsiteY5" fmla="*/ 1433829 h 1433829"/>
              <a:gd name="connsiteX6" fmla="*/ 398782 w 2432776"/>
              <a:gd name="connsiteY6" fmla="*/ 1433829 h 1433829"/>
              <a:gd name="connsiteX7" fmla="*/ 0 w 2432776"/>
              <a:gd name="connsiteY7" fmla="*/ 1035047 h 1433829"/>
              <a:gd name="connsiteX8" fmla="*/ 4763 w 2432776"/>
              <a:gd name="connsiteY8" fmla="*/ 0 h 1433829"/>
              <a:gd name="connsiteX0" fmla="*/ 4763 w 2441222"/>
              <a:gd name="connsiteY0" fmla="*/ 0 h 1433829"/>
              <a:gd name="connsiteX1" fmla="*/ 398782 w 2441222"/>
              <a:gd name="connsiteY1" fmla="*/ 1269 h 1433829"/>
              <a:gd name="connsiteX2" fmla="*/ 1955798 w 2441222"/>
              <a:gd name="connsiteY2" fmla="*/ 1269 h 1433829"/>
              <a:gd name="connsiteX3" fmla="*/ 2354580 w 2441222"/>
              <a:gd name="connsiteY3" fmla="*/ 400051 h 1433829"/>
              <a:gd name="connsiteX4" fmla="*/ 2354580 w 2441222"/>
              <a:gd name="connsiteY4" fmla="*/ 1035047 h 1433829"/>
              <a:gd name="connsiteX5" fmla="*/ 2339179 w 2441222"/>
              <a:gd name="connsiteY5" fmla="*/ 1431447 h 1433829"/>
              <a:gd name="connsiteX6" fmla="*/ 398782 w 2441222"/>
              <a:gd name="connsiteY6" fmla="*/ 1433829 h 1433829"/>
              <a:gd name="connsiteX7" fmla="*/ 0 w 2441222"/>
              <a:gd name="connsiteY7" fmla="*/ 1035047 h 1433829"/>
              <a:gd name="connsiteX8" fmla="*/ 4763 w 2441222"/>
              <a:gd name="connsiteY8" fmla="*/ 0 h 1433829"/>
              <a:gd name="connsiteX0" fmla="*/ 4763 w 2449885"/>
              <a:gd name="connsiteY0" fmla="*/ 0 h 1433829"/>
              <a:gd name="connsiteX1" fmla="*/ 398782 w 2449885"/>
              <a:gd name="connsiteY1" fmla="*/ 1269 h 1433829"/>
              <a:gd name="connsiteX2" fmla="*/ 1955798 w 2449885"/>
              <a:gd name="connsiteY2" fmla="*/ 1269 h 1433829"/>
              <a:gd name="connsiteX3" fmla="*/ 2354580 w 2449885"/>
              <a:gd name="connsiteY3" fmla="*/ 400051 h 1433829"/>
              <a:gd name="connsiteX4" fmla="*/ 2354580 w 2449885"/>
              <a:gd name="connsiteY4" fmla="*/ 1035047 h 1433829"/>
              <a:gd name="connsiteX5" fmla="*/ 2351086 w 2449885"/>
              <a:gd name="connsiteY5" fmla="*/ 1433828 h 1433829"/>
              <a:gd name="connsiteX6" fmla="*/ 398782 w 2449885"/>
              <a:gd name="connsiteY6" fmla="*/ 1433829 h 1433829"/>
              <a:gd name="connsiteX7" fmla="*/ 0 w 2449885"/>
              <a:gd name="connsiteY7" fmla="*/ 1035047 h 1433829"/>
              <a:gd name="connsiteX8" fmla="*/ 4763 w 2449885"/>
              <a:gd name="connsiteY8" fmla="*/ 0 h 1433829"/>
              <a:gd name="connsiteX0" fmla="*/ 4763 w 2355967"/>
              <a:gd name="connsiteY0" fmla="*/ 0 h 1433829"/>
              <a:gd name="connsiteX1" fmla="*/ 398782 w 2355967"/>
              <a:gd name="connsiteY1" fmla="*/ 1269 h 1433829"/>
              <a:gd name="connsiteX2" fmla="*/ 1955798 w 2355967"/>
              <a:gd name="connsiteY2" fmla="*/ 1269 h 1433829"/>
              <a:gd name="connsiteX3" fmla="*/ 2354580 w 2355967"/>
              <a:gd name="connsiteY3" fmla="*/ 400051 h 1433829"/>
              <a:gd name="connsiteX4" fmla="*/ 2354580 w 2355967"/>
              <a:gd name="connsiteY4" fmla="*/ 1035047 h 1433829"/>
              <a:gd name="connsiteX5" fmla="*/ 2351086 w 2355967"/>
              <a:gd name="connsiteY5" fmla="*/ 1433828 h 1433829"/>
              <a:gd name="connsiteX6" fmla="*/ 398782 w 2355967"/>
              <a:gd name="connsiteY6" fmla="*/ 1433829 h 1433829"/>
              <a:gd name="connsiteX7" fmla="*/ 0 w 2355967"/>
              <a:gd name="connsiteY7" fmla="*/ 1035047 h 1433829"/>
              <a:gd name="connsiteX8" fmla="*/ 4763 w 2355967"/>
              <a:gd name="connsiteY8" fmla="*/ 0 h 1433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5967" h="1433829">
                <a:moveTo>
                  <a:pt x="4763" y="0"/>
                </a:moveTo>
                <a:cubicBezTo>
                  <a:pt x="30957" y="1215"/>
                  <a:pt x="178541" y="1269"/>
                  <a:pt x="398782" y="1269"/>
                </a:cubicBezTo>
                <a:lnTo>
                  <a:pt x="1955798" y="1269"/>
                </a:lnTo>
                <a:cubicBezTo>
                  <a:pt x="2176039" y="1269"/>
                  <a:pt x="2354580" y="179810"/>
                  <a:pt x="2354580" y="400051"/>
                </a:cubicBezTo>
                <a:lnTo>
                  <a:pt x="2354580" y="1035047"/>
                </a:lnTo>
                <a:cubicBezTo>
                  <a:pt x="2354580" y="1255288"/>
                  <a:pt x="2359396" y="1431446"/>
                  <a:pt x="2351086" y="1433828"/>
                </a:cubicBezTo>
                <a:lnTo>
                  <a:pt x="398782" y="1433829"/>
                </a:lnTo>
                <a:cubicBezTo>
                  <a:pt x="178541" y="1433829"/>
                  <a:pt x="0" y="1255288"/>
                  <a:pt x="0" y="1035047"/>
                </a:cubicBezTo>
                <a:cubicBezTo>
                  <a:pt x="1588" y="691619"/>
                  <a:pt x="3175" y="343428"/>
                  <a:pt x="4763" y="0"/>
                </a:cubicBezTo>
                <a:close/>
              </a:path>
            </a:pathLst>
          </a:cu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28" name="Rectangle 27"/>
          <p:cNvSpPr/>
          <p:nvPr/>
        </p:nvSpPr>
        <p:spPr>
          <a:xfrm>
            <a:off x="2286000" y="4114800"/>
            <a:ext cx="2365248" cy="2385268"/>
          </a:xfrm>
          <a:prstGeom prst="rect">
            <a:avLst/>
          </a:prstGeom>
        </p:spPr>
        <p:txBody>
          <a:bodyPr wrap="square" lIns="0" tIns="0" rIns="0" bIns="0">
            <a:spAutoFit/>
          </a:bodyPr>
          <a:lstStyle/>
          <a:p>
            <a:pPr>
              <a:spcBef>
                <a:spcPts val="600"/>
              </a:spcBef>
            </a:pPr>
            <a:r>
              <a:rPr lang="en-US" sz="1000" b="1" dirty="0" smtClean="0">
                <a:solidFill>
                  <a:schemeClr val="bg1"/>
                </a:solidFill>
              </a:rPr>
              <a:t>FDA Interactions</a:t>
            </a:r>
          </a:p>
          <a:p>
            <a:pPr>
              <a:spcBef>
                <a:spcPts val="600"/>
              </a:spcBef>
            </a:pPr>
            <a:r>
              <a:rPr lang="en-US" sz="1000" dirty="0" smtClean="0">
                <a:solidFill>
                  <a:schemeClr val="bg1"/>
                </a:solidFill>
              </a:rPr>
              <a:t>Facilitate direct interactions with the FDA in a non-inspection setting,</a:t>
            </a:r>
          </a:p>
          <a:p>
            <a:pPr marL="171450" indent="-171450">
              <a:spcBef>
                <a:spcPts val="600"/>
              </a:spcBef>
              <a:buFont typeface="Arial" panose="020B0604020202020204" pitchFamily="34" charset="0"/>
              <a:buChar char="•"/>
            </a:pPr>
            <a:r>
              <a:rPr lang="en-US" sz="1000" dirty="0" smtClean="0">
                <a:solidFill>
                  <a:schemeClr val="bg1"/>
                </a:solidFill>
              </a:rPr>
              <a:t>Influence over the “next generation” of how the FDA interacts with industry in a more collaborative manner</a:t>
            </a:r>
          </a:p>
          <a:p>
            <a:pPr marL="171450" indent="-171450">
              <a:spcBef>
                <a:spcPts val="600"/>
              </a:spcBef>
              <a:buFont typeface="Arial" panose="020B0604020202020204" pitchFamily="34" charset="0"/>
              <a:buChar char="•"/>
            </a:pPr>
            <a:r>
              <a:rPr lang="en-US" sz="1000" dirty="0" smtClean="0">
                <a:solidFill>
                  <a:schemeClr val="bg1"/>
                </a:solidFill>
              </a:rPr>
              <a:t>Provide </a:t>
            </a:r>
            <a:r>
              <a:rPr lang="en-US" sz="1000" dirty="0">
                <a:solidFill>
                  <a:schemeClr val="bg1"/>
                </a:solidFill>
              </a:rPr>
              <a:t>inputs into the potential regulatory benefits of high maturity.  Potentially including reduced pre-market approvals, fewer routine inspections, etc.</a:t>
            </a:r>
          </a:p>
          <a:p>
            <a:pPr marL="171450" indent="-171450">
              <a:spcBef>
                <a:spcPts val="600"/>
              </a:spcBef>
              <a:buFont typeface="Arial" panose="020B0604020202020204" pitchFamily="34" charset="0"/>
              <a:buChar char="•"/>
            </a:pPr>
            <a:endParaRPr lang="en-US" sz="1000" dirty="0">
              <a:solidFill>
                <a:schemeClr val="bg1"/>
              </a:solidFill>
            </a:endParaRPr>
          </a:p>
          <a:p>
            <a:pPr>
              <a:spcBef>
                <a:spcPts val="600"/>
              </a:spcBef>
            </a:pPr>
            <a:endParaRPr lang="en-US" sz="1000" dirty="0">
              <a:solidFill>
                <a:schemeClr val="bg1"/>
              </a:solidFill>
            </a:endParaRPr>
          </a:p>
        </p:txBody>
      </p:sp>
      <p:sp>
        <p:nvSpPr>
          <p:cNvPr id="29" name="Freeform 62"/>
          <p:cNvSpPr>
            <a:spLocks noChangeAspect="1" noEditPoints="1"/>
          </p:cNvSpPr>
          <p:nvPr/>
        </p:nvSpPr>
        <p:spPr bwMode="auto">
          <a:xfrm>
            <a:off x="1710582" y="4111767"/>
            <a:ext cx="489101" cy="452121"/>
          </a:xfrm>
          <a:custGeom>
            <a:avLst/>
            <a:gdLst>
              <a:gd name="T0" fmla="*/ 33 w 195"/>
              <a:gd name="T1" fmla="*/ 62 h 180"/>
              <a:gd name="T2" fmla="*/ 74 w 195"/>
              <a:gd name="T3" fmla="*/ 18 h 180"/>
              <a:gd name="T4" fmla="*/ 102 w 195"/>
              <a:gd name="T5" fmla="*/ 45 h 180"/>
              <a:gd name="T6" fmla="*/ 61 w 195"/>
              <a:gd name="T7" fmla="*/ 88 h 180"/>
              <a:gd name="T8" fmla="*/ 33 w 195"/>
              <a:gd name="T9" fmla="*/ 62 h 180"/>
              <a:gd name="T10" fmla="*/ 107 w 195"/>
              <a:gd name="T11" fmla="*/ 41 h 180"/>
              <a:gd name="T12" fmla="*/ 114 w 195"/>
              <a:gd name="T13" fmla="*/ 41 h 180"/>
              <a:gd name="T14" fmla="*/ 117 w 195"/>
              <a:gd name="T15" fmla="*/ 38 h 180"/>
              <a:gd name="T16" fmla="*/ 117 w 195"/>
              <a:gd name="T17" fmla="*/ 30 h 180"/>
              <a:gd name="T18" fmla="*/ 87 w 195"/>
              <a:gd name="T19" fmla="*/ 2 h 180"/>
              <a:gd name="T20" fmla="*/ 80 w 195"/>
              <a:gd name="T21" fmla="*/ 3 h 180"/>
              <a:gd name="T22" fmla="*/ 77 w 195"/>
              <a:gd name="T23" fmla="*/ 6 h 180"/>
              <a:gd name="T24" fmla="*/ 77 w 195"/>
              <a:gd name="T25" fmla="*/ 13 h 180"/>
              <a:gd name="T26" fmla="*/ 107 w 195"/>
              <a:gd name="T27" fmla="*/ 41 h 180"/>
              <a:gd name="T28" fmla="*/ 47 w 195"/>
              <a:gd name="T29" fmla="*/ 104 h 180"/>
              <a:gd name="T30" fmla="*/ 55 w 195"/>
              <a:gd name="T31" fmla="*/ 104 h 180"/>
              <a:gd name="T32" fmla="*/ 58 w 195"/>
              <a:gd name="T33" fmla="*/ 101 h 180"/>
              <a:gd name="T34" fmla="*/ 57 w 195"/>
              <a:gd name="T35" fmla="*/ 93 h 180"/>
              <a:gd name="T36" fmla="*/ 28 w 195"/>
              <a:gd name="T37" fmla="*/ 65 h 180"/>
              <a:gd name="T38" fmla="*/ 20 w 195"/>
              <a:gd name="T39" fmla="*/ 66 h 180"/>
              <a:gd name="T40" fmla="*/ 17 w 195"/>
              <a:gd name="T41" fmla="*/ 69 h 180"/>
              <a:gd name="T42" fmla="*/ 18 w 195"/>
              <a:gd name="T43" fmla="*/ 76 h 180"/>
              <a:gd name="T44" fmla="*/ 47 w 195"/>
              <a:gd name="T45" fmla="*/ 104 h 180"/>
              <a:gd name="T46" fmla="*/ 80 w 195"/>
              <a:gd name="T47" fmla="*/ 77 h 180"/>
              <a:gd name="T48" fmla="*/ 177 w 195"/>
              <a:gd name="T49" fmla="*/ 169 h 180"/>
              <a:gd name="T50" fmla="*/ 189 w 195"/>
              <a:gd name="T51" fmla="*/ 171 h 180"/>
              <a:gd name="T52" fmla="*/ 193 w 195"/>
              <a:gd name="T53" fmla="*/ 167 h 180"/>
              <a:gd name="T54" fmla="*/ 190 w 195"/>
              <a:gd name="T55" fmla="*/ 156 h 180"/>
              <a:gd name="T56" fmla="*/ 92 w 195"/>
              <a:gd name="T57" fmla="*/ 64 h 180"/>
              <a:gd name="T58" fmla="*/ 80 w 195"/>
              <a:gd name="T59" fmla="*/ 77 h 180"/>
              <a:gd name="T60" fmla="*/ 113 w 195"/>
              <a:gd name="T61" fmla="*/ 168 h 180"/>
              <a:gd name="T62" fmla="*/ 111 w 195"/>
              <a:gd name="T63" fmla="*/ 166 h 180"/>
              <a:gd name="T64" fmla="*/ 3 w 195"/>
              <a:gd name="T65" fmla="*/ 166 h 180"/>
              <a:gd name="T66" fmla="*/ 0 w 195"/>
              <a:gd name="T67" fmla="*/ 168 h 180"/>
              <a:gd name="T68" fmla="*/ 0 w 195"/>
              <a:gd name="T69" fmla="*/ 178 h 180"/>
              <a:gd name="T70" fmla="*/ 3 w 195"/>
              <a:gd name="T71" fmla="*/ 180 h 180"/>
              <a:gd name="T72" fmla="*/ 111 w 195"/>
              <a:gd name="T73" fmla="*/ 180 h 180"/>
              <a:gd name="T74" fmla="*/ 113 w 195"/>
              <a:gd name="T75" fmla="*/ 178 h 180"/>
              <a:gd name="T76" fmla="*/ 113 w 195"/>
              <a:gd name="T77" fmla="*/ 168 h 180"/>
              <a:gd name="T78" fmla="*/ 25 w 195"/>
              <a:gd name="T79" fmla="*/ 148 h 180"/>
              <a:gd name="T80" fmla="*/ 89 w 195"/>
              <a:gd name="T81" fmla="*/ 148 h 180"/>
              <a:gd name="T82" fmla="*/ 96 w 195"/>
              <a:gd name="T83" fmla="*/ 154 h 180"/>
              <a:gd name="T84" fmla="*/ 96 w 195"/>
              <a:gd name="T85" fmla="*/ 160 h 180"/>
              <a:gd name="T86" fmla="*/ 17 w 195"/>
              <a:gd name="T87" fmla="*/ 160 h 180"/>
              <a:gd name="T88" fmla="*/ 17 w 195"/>
              <a:gd name="T89" fmla="*/ 154 h 180"/>
              <a:gd name="T90" fmla="*/ 25 w 195"/>
              <a:gd name="T91" fmla="*/ 14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5" h="180">
                <a:moveTo>
                  <a:pt x="33" y="62"/>
                </a:moveTo>
                <a:cubicBezTo>
                  <a:pt x="74" y="18"/>
                  <a:pt x="74" y="18"/>
                  <a:pt x="74" y="18"/>
                </a:cubicBezTo>
                <a:cubicBezTo>
                  <a:pt x="102" y="45"/>
                  <a:pt x="102" y="45"/>
                  <a:pt x="102" y="45"/>
                </a:cubicBezTo>
                <a:cubicBezTo>
                  <a:pt x="61" y="88"/>
                  <a:pt x="61" y="88"/>
                  <a:pt x="61" y="88"/>
                </a:cubicBezTo>
                <a:lnTo>
                  <a:pt x="33" y="62"/>
                </a:lnTo>
                <a:close/>
                <a:moveTo>
                  <a:pt x="107" y="41"/>
                </a:moveTo>
                <a:cubicBezTo>
                  <a:pt x="109" y="43"/>
                  <a:pt x="112" y="43"/>
                  <a:pt x="114" y="41"/>
                </a:cubicBezTo>
                <a:cubicBezTo>
                  <a:pt x="117" y="38"/>
                  <a:pt x="117" y="38"/>
                  <a:pt x="117" y="38"/>
                </a:cubicBezTo>
                <a:cubicBezTo>
                  <a:pt x="119" y="35"/>
                  <a:pt x="119" y="32"/>
                  <a:pt x="117" y="30"/>
                </a:cubicBezTo>
                <a:cubicBezTo>
                  <a:pt x="87" y="2"/>
                  <a:pt x="87" y="2"/>
                  <a:pt x="87" y="2"/>
                </a:cubicBezTo>
                <a:cubicBezTo>
                  <a:pt x="85" y="0"/>
                  <a:pt x="82" y="0"/>
                  <a:pt x="80" y="3"/>
                </a:cubicBezTo>
                <a:cubicBezTo>
                  <a:pt x="77" y="6"/>
                  <a:pt x="77" y="6"/>
                  <a:pt x="77" y="6"/>
                </a:cubicBezTo>
                <a:cubicBezTo>
                  <a:pt x="75" y="8"/>
                  <a:pt x="75" y="11"/>
                  <a:pt x="77" y="13"/>
                </a:cubicBezTo>
                <a:lnTo>
                  <a:pt x="107" y="41"/>
                </a:lnTo>
                <a:close/>
                <a:moveTo>
                  <a:pt x="47" y="104"/>
                </a:moveTo>
                <a:cubicBezTo>
                  <a:pt x="49" y="106"/>
                  <a:pt x="53" y="106"/>
                  <a:pt x="55" y="104"/>
                </a:cubicBezTo>
                <a:cubicBezTo>
                  <a:pt x="58" y="101"/>
                  <a:pt x="58" y="101"/>
                  <a:pt x="58" y="101"/>
                </a:cubicBezTo>
                <a:cubicBezTo>
                  <a:pt x="60" y="99"/>
                  <a:pt x="60" y="95"/>
                  <a:pt x="57" y="93"/>
                </a:cubicBezTo>
                <a:cubicBezTo>
                  <a:pt x="28" y="65"/>
                  <a:pt x="28" y="65"/>
                  <a:pt x="28" y="65"/>
                </a:cubicBezTo>
                <a:cubicBezTo>
                  <a:pt x="26" y="63"/>
                  <a:pt x="22" y="64"/>
                  <a:pt x="20" y="66"/>
                </a:cubicBezTo>
                <a:cubicBezTo>
                  <a:pt x="17" y="69"/>
                  <a:pt x="17" y="69"/>
                  <a:pt x="17" y="69"/>
                </a:cubicBezTo>
                <a:cubicBezTo>
                  <a:pt x="15" y="71"/>
                  <a:pt x="15" y="74"/>
                  <a:pt x="18" y="76"/>
                </a:cubicBezTo>
                <a:lnTo>
                  <a:pt x="47" y="104"/>
                </a:lnTo>
                <a:close/>
                <a:moveTo>
                  <a:pt x="80" y="77"/>
                </a:moveTo>
                <a:cubicBezTo>
                  <a:pt x="177" y="169"/>
                  <a:pt x="177" y="169"/>
                  <a:pt x="177" y="169"/>
                </a:cubicBezTo>
                <a:cubicBezTo>
                  <a:pt x="181" y="172"/>
                  <a:pt x="186" y="174"/>
                  <a:pt x="189" y="171"/>
                </a:cubicBezTo>
                <a:cubicBezTo>
                  <a:pt x="193" y="167"/>
                  <a:pt x="193" y="167"/>
                  <a:pt x="193" y="167"/>
                </a:cubicBezTo>
                <a:cubicBezTo>
                  <a:pt x="195" y="164"/>
                  <a:pt x="194" y="159"/>
                  <a:pt x="190" y="156"/>
                </a:cubicBezTo>
                <a:cubicBezTo>
                  <a:pt x="92" y="64"/>
                  <a:pt x="92" y="64"/>
                  <a:pt x="92" y="64"/>
                </a:cubicBezTo>
                <a:lnTo>
                  <a:pt x="80" y="77"/>
                </a:lnTo>
                <a:close/>
                <a:moveTo>
                  <a:pt x="113" y="168"/>
                </a:moveTo>
                <a:cubicBezTo>
                  <a:pt x="113" y="167"/>
                  <a:pt x="112" y="166"/>
                  <a:pt x="111" y="166"/>
                </a:cubicBezTo>
                <a:cubicBezTo>
                  <a:pt x="3" y="166"/>
                  <a:pt x="3" y="166"/>
                  <a:pt x="3" y="166"/>
                </a:cubicBezTo>
                <a:cubicBezTo>
                  <a:pt x="1" y="166"/>
                  <a:pt x="0" y="167"/>
                  <a:pt x="0" y="168"/>
                </a:cubicBezTo>
                <a:cubicBezTo>
                  <a:pt x="0" y="178"/>
                  <a:pt x="0" y="178"/>
                  <a:pt x="0" y="178"/>
                </a:cubicBezTo>
                <a:cubicBezTo>
                  <a:pt x="0" y="179"/>
                  <a:pt x="1" y="180"/>
                  <a:pt x="3" y="180"/>
                </a:cubicBezTo>
                <a:cubicBezTo>
                  <a:pt x="111" y="180"/>
                  <a:pt x="111" y="180"/>
                  <a:pt x="111" y="180"/>
                </a:cubicBezTo>
                <a:cubicBezTo>
                  <a:pt x="112" y="180"/>
                  <a:pt x="113" y="179"/>
                  <a:pt x="113" y="178"/>
                </a:cubicBezTo>
                <a:lnTo>
                  <a:pt x="113" y="168"/>
                </a:lnTo>
                <a:close/>
                <a:moveTo>
                  <a:pt x="25" y="148"/>
                </a:moveTo>
                <a:cubicBezTo>
                  <a:pt x="89" y="148"/>
                  <a:pt x="89" y="148"/>
                  <a:pt x="89" y="148"/>
                </a:cubicBezTo>
                <a:cubicBezTo>
                  <a:pt x="92" y="148"/>
                  <a:pt x="95" y="151"/>
                  <a:pt x="96" y="154"/>
                </a:cubicBezTo>
                <a:cubicBezTo>
                  <a:pt x="96" y="160"/>
                  <a:pt x="96" y="160"/>
                  <a:pt x="96" y="160"/>
                </a:cubicBezTo>
                <a:cubicBezTo>
                  <a:pt x="17" y="160"/>
                  <a:pt x="17" y="160"/>
                  <a:pt x="17" y="160"/>
                </a:cubicBezTo>
                <a:cubicBezTo>
                  <a:pt x="17" y="154"/>
                  <a:pt x="17" y="154"/>
                  <a:pt x="17" y="154"/>
                </a:cubicBezTo>
                <a:cubicBezTo>
                  <a:pt x="18" y="151"/>
                  <a:pt x="21" y="148"/>
                  <a:pt x="25" y="14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p:nvPr/>
        </p:nvSpPr>
        <p:spPr>
          <a:xfrm>
            <a:off x="5073337" y="2490165"/>
            <a:ext cx="1785349" cy="1000274"/>
          </a:xfrm>
          <a:prstGeom prst="rect">
            <a:avLst/>
          </a:prstGeom>
        </p:spPr>
        <p:txBody>
          <a:bodyPr wrap="square" lIns="0" tIns="0" rIns="0" bIns="0">
            <a:spAutoFit/>
          </a:bodyPr>
          <a:lstStyle/>
          <a:p>
            <a:pPr>
              <a:spcBef>
                <a:spcPts val="600"/>
              </a:spcBef>
            </a:pPr>
            <a:r>
              <a:rPr lang="en-US" sz="1000" b="1" dirty="0" smtClean="0">
                <a:solidFill>
                  <a:schemeClr val="bg1"/>
                </a:solidFill>
              </a:rPr>
              <a:t>Product Visibility</a:t>
            </a:r>
          </a:p>
          <a:p>
            <a:pPr>
              <a:spcBef>
                <a:spcPts val="600"/>
              </a:spcBef>
            </a:pPr>
            <a:r>
              <a:rPr lang="en-US" sz="1000" dirty="0" smtClean="0">
                <a:solidFill>
                  <a:schemeClr val="bg1"/>
                </a:solidFill>
              </a:rPr>
              <a:t>Improvements in overall product quality processes, leading to improved patient safety, customer satisfaction, and operations.</a:t>
            </a:r>
            <a:endParaRPr lang="en-US" sz="1000" dirty="0">
              <a:solidFill>
                <a:schemeClr val="bg1"/>
              </a:solidFill>
            </a:endParaRPr>
          </a:p>
        </p:txBody>
      </p:sp>
      <p:cxnSp>
        <p:nvCxnSpPr>
          <p:cNvPr id="31" name="Straight Connector 30"/>
          <p:cNvCxnSpPr/>
          <p:nvPr/>
        </p:nvCxnSpPr>
        <p:spPr>
          <a:xfrm>
            <a:off x="5073336" y="2682410"/>
            <a:ext cx="1601788" cy="0"/>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286000" y="4307045"/>
            <a:ext cx="1601788" cy="0"/>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117694" y="4145317"/>
            <a:ext cx="2206961" cy="1692771"/>
          </a:xfrm>
          <a:prstGeom prst="rect">
            <a:avLst/>
          </a:prstGeom>
        </p:spPr>
        <p:txBody>
          <a:bodyPr wrap="square" lIns="0" tIns="0" rIns="0" bIns="0">
            <a:spAutoFit/>
          </a:bodyPr>
          <a:lstStyle/>
          <a:p>
            <a:pPr>
              <a:spcBef>
                <a:spcPts val="600"/>
              </a:spcBef>
            </a:pPr>
            <a:r>
              <a:rPr lang="en-US" sz="1000" b="1" dirty="0" smtClean="0">
                <a:solidFill>
                  <a:schemeClr val="bg1"/>
                </a:solidFill>
              </a:rPr>
              <a:t>Business Partnering</a:t>
            </a:r>
          </a:p>
          <a:p>
            <a:pPr>
              <a:spcBef>
                <a:spcPts val="600"/>
              </a:spcBef>
            </a:pPr>
            <a:r>
              <a:rPr lang="en-US" sz="1000" dirty="0" smtClean="0">
                <a:solidFill>
                  <a:schemeClr val="bg1"/>
                </a:solidFill>
              </a:rPr>
              <a:t>With a  more proactive stance on Quality, a partnership with the business can be developed to utilize Quality as a competitive advantage.</a:t>
            </a:r>
          </a:p>
          <a:p>
            <a:pPr>
              <a:spcBef>
                <a:spcPts val="600"/>
              </a:spcBef>
            </a:pPr>
            <a:r>
              <a:rPr lang="en-US" sz="1000" dirty="0" smtClean="0">
                <a:solidFill>
                  <a:schemeClr val="bg1"/>
                </a:solidFill>
              </a:rPr>
              <a:t>ROI has been proven in companies who have participated in Maturity Model exercises in the past by allowing for quantifiable improvements to be made to the system.</a:t>
            </a:r>
            <a:endParaRPr lang="en-US" sz="1000" dirty="0">
              <a:solidFill>
                <a:schemeClr val="bg1"/>
              </a:solidFill>
            </a:endParaRPr>
          </a:p>
        </p:txBody>
      </p:sp>
      <p:cxnSp>
        <p:nvCxnSpPr>
          <p:cNvPr id="56" name="Straight Connector 55"/>
          <p:cNvCxnSpPr/>
          <p:nvPr/>
        </p:nvCxnSpPr>
        <p:spPr>
          <a:xfrm>
            <a:off x="5105400" y="4343400"/>
            <a:ext cx="1463040" cy="0"/>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 name="Freeform 5"/>
          <p:cNvSpPr>
            <a:spLocks noChangeAspect="1" noEditPoints="1"/>
          </p:cNvSpPr>
          <p:nvPr/>
        </p:nvSpPr>
        <p:spPr bwMode="auto">
          <a:xfrm>
            <a:off x="7410913" y="4343400"/>
            <a:ext cx="285287" cy="463354"/>
          </a:xfrm>
          <a:custGeom>
            <a:avLst/>
            <a:gdLst>
              <a:gd name="T0" fmla="*/ 935 w 994"/>
              <a:gd name="T1" fmla="*/ 127 h 1621"/>
              <a:gd name="T2" fmla="*/ 927 w 994"/>
              <a:gd name="T3" fmla="*/ 148 h 1621"/>
              <a:gd name="T4" fmla="*/ 910 w 994"/>
              <a:gd name="T5" fmla="*/ 175 h 1621"/>
              <a:gd name="T6" fmla="*/ 879 w 994"/>
              <a:gd name="T7" fmla="*/ 209 h 1621"/>
              <a:gd name="T8" fmla="*/ 832 w 994"/>
              <a:gd name="T9" fmla="*/ 249 h 1621"/>
              <a:gd name="T10" fmla="*/ 766 w 994"/>
              <a:gd name="T11" fmla="*/ 296 h 1621"/>
              <a:gd name="T12" fmla="*/ 688 w 994"/>
              <a:gd name="T13" fmla="*/ 237 h 1621"/>
              <a:gd name="T14" fmla="*/ 737 w 994"/>
              <a:gd name="T15" fmla="*/ 170 h 1621"/>
              <a:gd name="T16" fmla="*/ 786 w 994"/>
              <a:gd name="T17" fmla="*/ 116 h 1621"/>
              <a:gd name="T18" fmla="*/ 833 w 994"/>
              <a:gd name="T19" fmla="*/ 77 h 1621"/>
              <a:gd name="T20" fmla="*/ 876 w 994"/>
              <a:gd name="T21" fmla="*/ 59 h 1621"/>
              <a:gd name="T22" fmla="*/ 904 w 994"/>
              <a:gd name="T23" fmla="*/ 63 h 1621"/>
              <a:gd name="T24" fmla="*/ 928 w 994"/>
              <a:gd name="T25" fmla="*/ 86 h 1621"/>
              <a:gd name="T26" fmla="*/ 936 w 994"/>
              <a:gd name="T27" fmla="*/ 121 h 1621"/>
              <a:gd name="T28" fmla="*/ 871 w 994"/>
              <a:gd name="T29" fmla="*/ 515 h 1621"/>
              <a:gd name="T30" fmla="*/ 99 w 994"/>
              <a:gd name="T31" fmla="*/ 515 h 1621"/>
              <a:gd name="T32" fmla="*/ 563 w 994"/>
              <a:gd name="T33" fmla="*/ 325 h 1621"/>
              <a:gd name="T34" fmla="*/ 531 w 994"/>
              <a:gd name="T35" fmla="*/ 380 h 1621"/>
              <a:gd name="T36" fmla="*/ 509 w 994"/>
              <a:gd name="T37" fmla="*/ 422 h 1621"/>
              <a:gd name="T38" fmla="*/ 485 w 994"/>
              <a:gd name="T39" fmla="*/ 426 h 1621"/>
              <a:gd name="T40" fmla="*/ 439 w 994"/>
              <a:gd name="T41" fmla="*/ 437 h 1621"/>
              <a:gd name="T42" fmla="*/ 405 w 994"/>
              <a:gd name="T43" fmla="*/ 466 h 1621"/>
              <a:gd name="T44" fmla="*/ 386 w 994"/>
              <a:gd name="T45" fmla="*/ 509 h 1621"/>
              <a:gd name="T46" fmla="*/ 390 w 994"/>
              <a:gd name="T47" fmla="*/ 557 h 1621"/>
              <a:gd name="T48" fmla="*/ 414 w 994"/>
              <a:gd name="T49" fmla="*/ 596 h 1621"/>
              <a:gd name="T50" fmla="*/ 453 w 994"/>
              <a:gd name="T51" fmla="*/ 620 h 1621"/>
              <a:gd name="T52" fmla="*/ 501 w 994"/>
              <a:gd name="T53" fmla="*/ 624 h 1621"/>
              <a:gd name="T54" fmla="*/ 544 w 994"/>
              <a:gd name="T55" fmla="*/ 606 h 1621"/>
              <a:gd name="T56" fmla="*/ 574 w 994"/>
              <a:gd name="T57" fmla="*/ 571 h 1621"/>
              <a:gd name="T58" fmla="*/ 584 w 994"/>
              <a:gd name="T59" fmla="*/ 525 h 1621"/>
              <a:gd name="T60" fmla="*/ 574 w 994"/>
              <a:gd name="T61" fmla="*/ 480 h 1621"/>
              <a:gd name="T62" fmla="*/ 558 w 994"/>
              <a:gd name="T63" fmla="*/ 451 h 1621"/>
              <a:gd name="T64" fmla="*/ 596 w 994"/>
              <a:gd name="T65" fmla="*/ 382 h 1621"/>
              <a:gd name="T66" fmla="*/ 871 w 994"/>
              <a:gd name="T67" fmla="*/ 515 h 1621"/>
              <a:gd name="T68" fmla="*/ 993 w 994"/>
              <a:gd name="T69" fmla="*/ 96 h 1621"/>
              <a:gd name="T70" fmla="*/ 974 w 994"/>
              <a:gd name="T71" fmla="*/ 51 h 1621"/>
              <a:gd name="T72" fmla="*/ 934 w 994"/>
              <a:gd name="T73" fmla="*/ 14 h 1621"/>
              <a:gd name="T74" fmla="*/ 885 w 994"/>
              <a:gd name="T75" fmla="*/ 0 h 1621"/>
              <a:gd name="T76" fmla="*/ 833 w 994"/>
              <a:gd name="T77" fmla="*/ 12 h 1621"/>
              <a:gd name="T78" fmla="*/ 781 w 994"/>
              <a:gd name="T79" fmla="*/ 44 h 1621"/>
              <a:gd name="T80" fmla="*/ 729 w 994"/>
              <a:gd name="T81" fmla="*/ 93 h 1621"/>
              <a:gd name="T82" fmla="*/ 678 w 994"/>
              <a:gd name="T83" fmla="*/ 152 h 1621"/>
              <a:gd name="T84" fmla="*/ 631 w 994"/>
              <a:gd name="T85" fmla="*/ 217 h 1621"/>
              <a:gd name="T86" fmla="*/ 528 w 994"/>
              <a:gd name="T87" fmla="*/ 149 h 1621"/>
              <a:gd name="T88" fmla="*/ 485 w 994"/>
              <a:gd name="T89" fmla="*/ 139 h 1621"/>
              <a:gd name="T90" fmla="*/ 442 w 994"/>
              <a:gd name="T91" fmla="*/ 149 h 1621"/>
              <a:gd name="T92" fmla="*/ 27 w 994"/>
              <a:gd name="T93" fmla="*/ 445 h 1621"/>
              <a:gd name="T94" fmla="*/ 4 w 994"/>
              <a:gd name="T95" fmla="*/ 483 h 1621"/>
              <a:gd name="T96" fmla="*/ 0 w 994"/>
              <a:gd name="T97" fmla="*/ 1525 h 1621"/>
              <a:gd name="T98" fmla="*/ 12 w 994"/>
              <a:gd name="T99" fmla="*/ 1573 h 1621"/>
              <a:gd name="T100" fmla="*/ 47 w 994"/>
              <a:gd name="T101" fmla="*/ 1607 h 1621"/>
              <a:gd name="T102" fmla="*/ 95 w 994"/>
              <a:gd name="T103" fmla="*/ 1621 h 1621"/>
              <a:gd name="T104" fmla="*/ 908 w 994"/>
              <a:gd name="T105" fmla="*/ 1615 h 1621"/>
              <a:gd name="T106" fmla="*/ 948 w 994"/>
              <a:gd name="T107" fmla="*/ 1587 h 1621"/>
              <a:gd name="T108" fmla="*/ 969 w 994"/>
              <a:gd name="T109" fmla="*/ 1542 h 1621"/>
              <a:gd name="T110" fmla="*/ 969 w 994"/>
              <a:gd name="T111" fmla="*/ 498 h 1621"/>
              <a:gd name="T112" fmla="*/ 952 w 994"/>
              <a:gd name="T113" fmla="*/ 456 h 1621"/>
              <a:gd name="T114" fmla="*/ 800 w 994"/>
              <a:gd name="T115" fmla="*/ 342 h 1621"/>
              <a:gd name="T116" fmla="*/ 872 w 994"/>
              <a:gd name="T117" fmla="*/ 291 h 1621"/>
              <a:gd name="T118" fmla="*/ 941 w 994"/>
              <a:gd name="T119" fmla="*/ 228 h 1621"/>
              <a:gd name="T120" fmla="*/ 981 w 994"/>
              <a:gd name="T121" fmla="*/ 168 h 1621"/>
              <a:gd name="T122" fmla="*/ 994 w 994"/>
              <a:gd name="T123" fmla="*/ 113 h 1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4" h="1621">
                <a:moveTo>
                  <a:pt x="936" y="121"/>
                </a:moveTo>
                <a:lnTo>
                  <a:pt x="936" y="121"/>
                </a:lnTo>
                <a:lnTo>
                  <a:pt x="935" y="127"/>
                </a:lnTo>
                <a:lnTo>
                  <a:pt x="933" y="133"/>
                </a:lnTo>
                <a:lnTo>
                  <a:pt x="930" y="140"/>
                </a:lnTo>
                <a:lnTo>
                  <a:pt x="927" y="148"/>
                </a:lnTo>
                <a:lnTo>
                  <a:pt x="922" y="156"/>
                </a:lnTo>
                <a:lnTo>
                  <a:pt x="916" y="166"/>
                </a:lnTo>
                <a:lnTo>
                  <a:pt x="910" y="175"/>
                </a:lnTo>
                <a:lnTo>
                  <a:pt x="901" y="186"/>
                </a:lnTo>
                <a:lnTo>
                  <a:pt x="891" y="197"/>
                </a:lnTo>
                <a:lnTo>
                  <a:pt x="879" y="209"/>
                </a:lnTo>
                <a:lnTo>
                  <a:pt x="865" y="222"/>
                </a:lnTo>
                <a:lnTo>
                  <a:pt x="850" y="235"/>
                </a:lnTo>
                <a:lnTo>
                  <a:pt x="832" y="249"/>
                </a:lnTo>
                <a:lnTo>
                  <a:pt x="813" y="265"/>
                </a:lnTo>
                <a:lnTo>
                  <a:pt x="791" y="280"/>
                </a:lnTo>
                <a:lnTo>
                  <a:pt x="766" y="296"/>
                </a:lnTo>
                <a:lnTo>
                  <a:pt x="750" y="307"/>
                </a:lnTo>
                <a:lnTo>
                  <a:pt x="676" y="254"/>
                </a:lnTo>
                <a:lnTo>
                  <a:pt x="688" y="237"/>
                </a:lnTo>
                <a:lnTo>
                  <a:pt x="704" y="214"/>
                </a:lnTo>
                <a:lnTo>
                  <a:pt x="721" y="192"/>
                </a:lnTo>
                <a:lnTo>
                  <a:pt x="737" y="170"/>
                </a:lnTo>
                <a:lnTo>
                  <a:pt x="754" y="151"/>
                </a:lnTo>
                <a:lnTo>
                  <a:pt x="770" y="132"/>
                </a:lnTo>
                <a:lnTo>
                  <a:pt x="786" y="116"/>
                </a:lnTo>
                <a:lnTo>
                  <a:pt x="802" y="101"/>
                </a:lnTo>
                <a:lnTo>
                  <a:pt x="818" y="88"/>
                </a:lnTo>
                <a:lnTo>
                  <a:pt x="833" y="77"/>
                </a:lnTo>
                <a:lnTo>
                  <a:pt x="848" y="68"/>
                </a:lnTo>
                <a:lnTo>
                  <a:pt x="862" y="62"/>
                </a:lnTo>
                <a:lnTo>
                  <a:pt x="876" y="59"/>
                </a:lnTo>
                <a:lnTo>
                  <a:pt x="886" y="58"/>
                </a:lnTo>
                <a:lnTo>
                  <a:pt x="895" y="60"/>
                </a:lnTo>
                <a:lnTo>
                  <a:pt x="904" y="63"/>
                </a:lnTo>
                <a:lnTo>
                  <a:pt x="911" y="68"/>
                </a:lnTo>
                <a:lnTo>
                  <a:pt x="920" y="76"/>
                </a:lnTo>
                <a:lnTo>
                  <a:pt x="928" y="86"/>
                </a:lnTo>
                <a:lnTo>
                  <a:pt x="934" y="98"/>
                </a:lnTo>
                <a:lnTo>
                  <a:pt x="936" y="110"/>
                </a:lnTo>
                <a:lnTo>
                  <a:pt x="936" y="121"/>
                </a:lnTo>
                <a:lnTo>
                  <a:pt x="936" y="121"/>
                </a:lnTo>
                <a:close/>
                <a:moveTo>
                  <a:pt x="871" y="515"/>
                </a:moveTo>
                <a:lnTo>
                  <a:pt x="871" y="515"/>
                </a:lnTo>
                <a:lnTo>
                  <a:pt x="871" y="1521"/>
                </a:lnTo>
                <a:lnTo>
                  <a:pt x="99" y="1521"/>
                </a:lnTo>
                <a:lnTo>
                  <a:pt x="99" y="515"/>
                </a:lnTo>
                <a:lnTo>
                  <a:pt x="485" y="240"/>
                </a:lnTo>
                <a:lnTo>
                  <a:pt x="575" y="304"/>
                </a:lnTo>
                <a:lnTo>
                  <a:pt x="563" y="325"/>
                </a:lnTo>
                <a:lnTo>
                  <a:pt x="551" y="344"/>
                </a:lnTo>
                <a:lnTo>
                  <a:pt x="541" y="362"/>
                </a:lnTo>
                <a:lnTo>
                  <a:pt x="531" y="380"/>
                </a:lnTo>
                <a:lnTo>
                  <a:pt x="523" y="396"/>
                </a:lnTo>
                <a:lnTo>
                  <a:pt x="515" y="410"/>
                </a:lnTo>
                <a:lnTo>
                  <a:pt x="509" y="422"/>
                </a:lnTo>
                <a:lnTo>
                  <a:pt x="506" y="428"/>
                </a:lnTo>
                <a:lnTo>
                  <a:pt x="501" y="427"/>
                </a:lnTo>
                <a:lnTo>
                  <a:pt x="485" y="426"/>
                </a:lnTo>
                <a:lnTo>
                  <a:pt x="469" y="427"/>
                </a:lnTo>
                <a:lnTo>
                  <a:pt x="453" y="431"/>
                </a:lnTo>
                <a:lnTo>
                  <a:pt x="439" y="437"/>
                </a:lnTo>
                <a:lnTo>
                  <a:pt x="426" y="445"/>
                </a:lnTo>
                <a:lnTo>
                  <a:pt x="414" y="455"/>
                </a:lnTo>
                <a:lnTo>
                  <a:pt x="405" y="466"/>
                </a:lnTo>
                <a:lnTo>
                  <a:pt x="396" y="480"/>
                </a:lnTo>
                <a:lnTo>
                  <a:pt x="390" y="494"/>
                </a:lnTo>
                <a:lnTo>
                  <a:pt x="386" y="509"/>
                </a:lnTo>
                <a:lnTo>
                  <a:pt x="385" y="525"/>
                </a:lnTo>
                <a:lnTo>
                  <a:pt x="386" y="542"/>
                </a:lnTo>
                <a:lnTo>
                  <a:pt x="390" y="557"/>
                </a:lnTo>
                <a:lnTo>
                  <a:pt x="396" y="571"/>
                </a:lnTo>
                <a:lnTo>
                  <a:pt x="405" y="585"/>
                </a:lnTo>
                <a:lnTo>
                  <a:pt x="414" y="596"/>
                </a:lnTo>
                <a:lnTo>
                  <a:pt x="426" y="606"/>
                </a:lnTo>
                <a:lnTo>
                  <a:pt x="439" y="614"/>
                </a:lnTo>
                <a:lnTo>
                  <a:pt x="453" y="620"/>
                </a:lnTo>
                <a:lnTo>
                  <a:pt x="469" y="624"/>
                </a:lnTo>
                <a:lnTo>
                  <a:pt x="485" y="625"/>
                </a:lnTo>
                <a:lnTo>
                  <a:pt x="501" y="624"/>
                </a:lnTo>
                <a:lnTo>
                  <a:pt x="516" y="620"/>
                </a:lnTo>
                <a:lnTo>
                  <a:pt x="531" y="614"/>
                </a:lnTo>
                <a:lnTo>
                  <a:pt x="544" y="606"/>
                </a:lnTo>
                <a:lnTo>
                  <a:pt x="556" y="596"/>
                </a:lnTo>
                <a:lnTo>
                  <a:pt x="566" y="585"/>
                </a:lnTo>
                <a:lnTo>
                  <a:pt x="574" y="571"/>
                </a:lnTo>
                <a:lnTo>
                  <a:pt x="580" y="557"/>
                </a:lnTo>
                <a:lnTo>
                  <a:pt x="584" y="542"/>
                </a:lnTo>
                <a:lnTo>
                  <a:pt x="584" y="525"/>
                </a:lnTo>
                <a:lnTo>
                  <a:pt x="584" y="509"/>
                </a:lnTo>
                <a:lnTo>
                  <a:pt x="580" y="494"/>
                </a:lnTo>
                <a:lnTo>
                  <a:pt x="574" y="480"/>
                </a:lnTo>
                <a:lnTo>
                  <a:pt x="566" y="466"/>
                </a:lnTo>
                <a:lnTo>
                  <a:pt x="556" y="456"/>
                </a:lnTo>
                <a:lnTo>
                  <a:pt x="558" y="451"/>
                </a:lnTo>
                <a:lnTo>
                  <a:pt x="570" y="429"/>
                </a:lnTo>
                <a:lnTo>
                  <a:pt x="583" y="406"/>
                </a:lnTo>
                <a:lnTo>
                  <a:pt x="596" y="382"/>
                </a:lnTo>
                <a:lnTo>
                  <a:pt x="610" y="358"/>
                </a:lnTo>
                <a:lnTo>
                  <a:pt x="622" y="338"/>
                </a:lnTo>
                <a:lnTo>
                  <a:pt x="871" y="515"/>
                </a:lnTo>
                <a:lnTo>
                  <a:pt x="871" y="515"/>
                </a:lnTo>
                <a:close/>
                <a:moveTo>
                  <a:pt x="993" y="96"/>
                </a:moveTo>
                <a:lnTo>
                  <a:pt x="993" y="96"/>
                </a:lnTo>
                <a:lnTo>
                  <a:pt x="989" y="81"/>
                </a:lnTo>
                <a:lnTo>
                  <a:pt x="982" y="65"/>
                </a:lnTo>
                <a:lnTo>
                  <a:pt x="974" y="51"/>
                </a:lnTo>
                <a:lnTo>
                  <a:pt x="962" y="36"/>
                </a:lnTo>
                <a:lnTo>
                  <a:pt x="948" y="24"/>
                </a:lnTo>
                <a:lnTo>
                  <a:pt x="934" y="14"/>
                </a:lnTo>
                <a:lnTo>
                  <a:pt x="918" y="7"/>
                </a:lnTo>
                <a:lnTo>
                  <a:pt x="902" y="2"/>
                </a:lnTo>
                <a:lnTo>
                  <a:pt x="885" y="0"/>
                </a:lnTo>
                <a:lnTo>
                  <a:pt x="868" y="2"/>
                </a:lnTo>
                <a:lnTo>
                  <a:pt x="851" y="6"/>
                </a:lnTo>
                <a:lnTo>
                  <a:pt x="833" y="12"/>
                </a:lnTo>
                <a:lnTo>
                  <a:pt x="816" y="21"/>
                </a:lnTo>
                <a:lnTo>
                  <a:pt x="798" y="31"/>
                </a:lnTo>
                <a:lnTo>
                  <a:pt x="781" y="44"/>
                </a:lnTo>
                <a:lnTo>
                  <a:pt x="763" y="59"/>
                </a:lnTo>
                <a:lnTo>
                  <a:pt x="746" y="75"/>
                </a:lnTo>
                <a:lnTo>
                  <a:pt x="729" y="93"/>
                </a:lnTo>
                <a:lnTo>
                  <a:pt x="711" y="111"/>
                </a:lnTo>
                <a:lnTo>
                  <a:pt x="695" y="131"/>
                </a:lnTo>
                <a:lnTo>
                  <a:pt x="678" y="152"/>
                </a:lnTo>
                <a:lnTo>
                  <a:pt x="662" y="173"/>
                </a:lnTo>
                <a:lnTo>
                  <a:pt x="646" y="195"/>
                </a:lnTo>
                <a:lnTo>
                  <a:pt x="631" y="217"/>
                </a:lnTo>
                <a:lnTo>
                  <a:pt x="629" y="220"/>
                </a:lnTo>
                <a:lnTo>
                  <a:pt x="540" y="157"/>
                </a:lnTo>
                <a:lnTo>
                  <a:pt x="528" y="149"/>
                </a:lnTo>
                <a:lnTo>
                  <a:pt x="514" y="144"/>
                </a:lnTo>
                <a:lnTo>
                  <a:pt x="499" y="140"/>
                </a:lnTo>
                <a:lnTo>
                  <a:pt x="485" y="139"/>
                </a:lnTo>
                <a:lnTo>
                  <a:pt x="470" y="140"/>
                </a:lnTo>
                <a:lnTo>
                  <a:pt x="456" y="144"/>
                </a:lnTo>
                <a:lnTo>
                  <a:pt x="442" y="149"/>
                </a:lnTo>
                <a:lnTo>
                  <a:pt x="429" y="157"/>
                </a:lnTo>
                <a:lnTo>
                  <a:pt x="39" y="435"/>
                </a:lnTo>
                <a:lnTo>
                  <a:pt x="27" y="445"/>
                </a:lnTo>
                <a:lnTo>
                  <a:pt x="18" y="456"/>
                </a:lnTo>
                <a:lnTo>
                  <a:pt x="10" y="469"/>
                </a:lnTo>
                <a:lnTo>
                  <a:pt x="4" y="483"/>
                </a:lnTo>
                <a:lnTo>
                  <a:pt x="1" y="498"/>
                </a:lnTo>
                <a:lnTo>
                  <a:pt x="0" y="513"/>
                </a:lnTo>
                <a:lnTo>
                  <a:pt x="0" y="1525"/>
                </a:lnTo>
                <a:lnTo>
                  <a:pt x="1" y="1542"/>
                </a:lnTo>
                <a:lnTo>
                  <a:pt x="5" y="1558"/>
                </a:lnTo>
                <a:lnTo>
                  <a:pt x="12" y="1573"/>
                </a:lnTo>
                <a:lnTo>
                  <a:pt x="22" y="1587"/>
                </a:lnTo>
                <a:lnTo>
                  <a:pt x="33" y="1598"/>
                </a:lnTo>
                <a:lnTo>
                  <a:pt x="47" y="1607"/>
                </a:lnTo>
                <a:lnTo>
                  <a:pt x="61" y="1615"/>
                </a:lnTo>
                <a:lnTo>
                  <a:pt x="78" y="1619"/>
                </a:lnTo>
                <a:lnTo>
                  <a:pt x="95" y="1621"/>
                </a:lnTo>
                <a:lnTo>
                  <a:pt x="875" y="1621"/>
                </a:lnTo>
                <a:lnTo>
                  <a:pt x="892" y="1619"/>
                </a:lnTo>
                <a:lnTo>
                  <a:pt x="908" y="1615"/>
                </a:lnTo>
                <a:lnTo>
                  <a:pt x="923" y="1607"/>
                </a:lnTo>
                <a:lnTo>
                  <a:pt x="937" y="1598"/>
                </a:lnTo>
                <a:lnTo>
                  <a:pt x="948" y="1587"/>
                </a:lnTo>
                <a:lnTo>
                  <a:pt x="958" y="1573"/>
                </a:lnTo>
                <a:lnTo>
                  <a:pt x="965" y="1558"/>
                </a:lnTo>
                <a:lnTo>
                  <a:pt x="969" y="1542"/>
                </a:lnTo>
                <a:lnTo>
                  <a:pt x="970" y="1525"/>
                </a:lnTo>
                <a:lnTo>
                  <a:pt x="970" y="513"/>
                </a:lnTo>
                <a:lnTo>
                  <a:pt x="969" y="498"/>
                </a:lnTo>
                <a:lnTo>
                  <a:pt x="966" y="483"/>
                </a:lnTo>
                <a:lnTo>
                  <a:pt x="960" y="469"/>
                </a:lnTo>
                <a:lnTo>
                  <a:pt x="952" y="456"/>
                </a:lnTo>
                <a:lnTo>
                  <a:pt x="942" y="445"/>
                </a:lnTo>
                <a:lnTo>
                  <a:pt x="930" y="435"/>
                </a:lnTo>
                <a:lnTo>
                  <a:pt x="800" y="342"/>
                </a:lnTo>
                <a:lnTo>
                  <a:pt x="811" y="335"/>
                </a:lnTo>
                <a:lnTo>
                  <a:pt x="843" y="313"/>
                </a:lnTo>
                <a:lnTo>
                  <a:pt x="872" y="291"/>
                </a:lnTo>
                <a:lnTo>
                  <a:pt x="898" y="270"/>
                </a:lnTo>
                <a:lnTo>
                  <a:pt x="921" y="248"/>
                </a:lnTo>
                <a:lnTo>
                  <a:pt x="941" y="228"/>
                </a:lnTo>
                <a:lnTo>
                  <a:pt x="957" y="207"/>
                </a:lnTo>
                <a:lnTo>
                  <a:pt x="971" y="187"/>
                </a:lnTo>
                <a:lnTo>
                  <a:pt x="981" y="168"/>
                </a:lnTo>
                <a:lnTo>
                  <a:pt x="989" y="148"/>
                </a:lnTo>
                <a:lnTo>
                  <a:pt x="993" y="130"/>
                </a:lnTo>
                <a:lnTo>
                  <a:pt x="994" y="113"/>
                </a:lnTo>
                <a:lnTo>
                  <a:pt x="993" y="96"/>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Rectangle 57"/>
          <p:cNvSpPr/>
          <p:nvPr/>
        </p:nvSpPr>
        <p:spPr>
          <a:xfrm>
            <a:off x="2286000" y="2215186"/>
            <a:ext cx="2286000" cy="1154162"/>
          </a:xfrm>
          <a:prstGeom prst="rect">
            <a:avLst/>
          </a:prstGeom>
        </p:spPr>
        <p:txBody>
          <a:bodyPr wrap="square" lIns="0" tIns="0" rIns="0" bIns="0">
            <a:spAutoFit/>
          </a:bodyPr>
          <a:lstStyle/>
          <a:p>
            <a:pPr>
              <a:spcBef>
                <a:spcPts val="600"/>
              </a:spcBef>
            </a:pPr>
            <a:r>
              <a:rPr lang="en-US" sz="1000" b="1" dirty="0" smtClean="0">
                <a:solidFill>
                  <a:schemeClr val="bg1"/>
                </a:solidFill>
              </a:rPr>
              <a:t>Leading Practice Visibility</a:t>
            </a:r>
          </a:p>
          <a:p>
            <a:pPr>
              <a:spcBef>
                <a:spcPts val="600"/>
              </a:spcBef>
            </a:pPr>
            <a:r>
              <a:rPr lang="en-US" sz="1000" dirty="0" smtClean="0">
                <a:solidFill>
                  <a:schemeClr val="bg1"/>
                </a:solidFill>
              </a:rPr>
              <a:t>Early insight into leading practices across the industry and feedback on how your company aligns to those processes; providing a platform to develop a roadmap for improvements to enhance operations.</a:t>
            </a:r>
            <a:endParaRPr lang="en-US" sz="1000" dirty="0">
              <a:solidFill>
                <a:schemeClr val="bg1"/>
              </a:solidFill>
            </a:endParaRPr>
          </a:p>
        </p:txBody>
      </p:sp>
      <p:cxnSp>
        <p:nvCxnSpPr>
          <p:cNvPr id="59" name="Straight Connector 58"/>
          <p:cNvCxnSpPr/>
          <p:nvPr/>
        </p:nvCxnSpPr>
        <p:spPr>
          <a:xfrm>
            <a:off x="2286000" y="2407431"/>
            <a:ext cx="1601788" cy="0"/>
          </a:xfrm>
          <a:prstGeom prst="line">
            <a:avLst/>
          </a:prstGeom>
          <a:ln w="952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1827925" y="2107241"/>
            <a:ext cx="401625" cy="387350"/>
            <a:chOff x="2185477" y="5525527"/>
            <a:chExt cx="523177" cy="504582"/>
          </a:xfrm>
        </p:grpSpPr>
        <p:sp>
          <p:nvSpPr>
            <p:cNvPr id="61" name="Freeform 33"/>
            <p:cNvSpPr>
              <a:spLocks noChangeAspect="1" noEditPoints="1"/>
            </p:cNvSpPr>
            <p:nvPr/>
          </p:nvSpPr>
          <p:spPr bwMode="auto">
            <a:xfrm>
              <a:off x="2234420" y="5525527"/>
              <a:ext cx="333534" cy="337026"/>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3"/>
            <p:cNvSpPr>
              <a:spLocks noChangeAspect="1" noEditPoints="1"/>
            </p:cNvSpPr>
            <p:nvPr/>
          </p:nvSpPr>
          <p:spPr bwMode="auto">
            <a:xfrm>
              <a:off x="2536194" y="5733047"/>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3"/>
            <p:cNvSpPr>
              <a:spLocks noChangeAspect="1" noEditPoints="1"/>
            </p:cNvSpPr>
            <p:nvPr/>
          </p:nvSpPr>
          <p:spPr bwMode="auto">
            <a:xfrm>
              <a:off x="2382756" y="5855842"/>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3"/>
            <p:cNvSpPr>
              <a:spLocks noChangeAspect="1" noEditPoints="1"/>
            </p:cNvSpPr>
            <p:nvPr/>
          </p:nvSpPr>
          <p:spPr bwMode="auto">
            <a:xfrm>
              <a:off x="2185477" y="5825960"/>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6" name="Freeform 36"/>
          <p:cNvSpPr>
            <a:spLocks noChangeAspect="1" noEditPoints="1"/>
          </p:cNvSpPr>
          <p:nvPr/>
        </p:nvSpPr>
        <p:spPr bwMode="auto">
          <a:xfrm>
            <a:off x="6790789" y="2494591"/>
            <a:ext cx="502920" cy="502920"/>
          </a:xfrm>
          <a:custGeom>
            <a:avLst/>
            <a:gdLst>
              <a:gd name="T0" fmla="*/ 2485 w 3482"/>
              <a:gd name="T1" fmla="*/ 2998 h 3482"/>
              <a:gd name="T2" fmla="*/ 2615 w 3482"/>
              <a:gd name="T3" fmla="*/ 3033 h 3482"/>
              <a:gd name="T4" fmla="*/ 2580 w 3482"/>
              <a:gd name="T5" fmla="*/ 2904 h 3482"/>
              <a:gd name="T6" fmla="*/ 2700 w 3482"/>
              <a:gd name="T7" fmla="*/ 2760 h 3482"/>
              <a:gd name="T8" fmla="*/ 2816 w 3482"/>
              <a:gd name="T9" fmla="*/ 2826 h 3482"/>
              <a:gd name="T10" fmla="*/ 2816 w 3482"/>
              <a:gd name="T11" fmla="*/ 2692 h 3482"/>
              <a:gd name="T12" fmla="*/ 2068 w 3482"/>
              <a:gd name="T13" fmla="*/ 2542 h 3482"/>
              <a:gd name="T14" fmla="*/ 2162 w 3482"/>
              <a:gd name="T15" fmla="*/ 2636 h 3482"/>
              <a:gd name="T16" fmla="*/ 2198 w 3482"/>
              <a:gd name="T17" fmla="*/ 2507 h 3482"/>
              <a:gd name="T18" fmla="*/ 2504 w 3482"/>
              <a:gd name="T19" fmla="*/ 2515 h 3482"/>
              <a:gd name="T20" fmla="*/ 2571 w 3482"/>
              <a:gd name="T21" fmla="*/ 2631 h 3482"/>
              <a:gd name="T22" fmla="*/ 2639 w 3482"/>
              <a:gd name="T23" fmla="*/ 2515 h 3482"/>
              <a:gd name="T24" fmla="*/ 2942 w 3482"/>
              <a:gd name="T25" fmla="*/ 2486 h 3482"/>
              <a:gd name="T26" fmla="*/ 2978 w 3482"/>
              <a:gd name="T27" fmla="*/ 2615 h 3482"/>
              <a:gd name="T28" fmla="*/ 3072 w 3482"/>
              <a:gd name="T29" fmla="*/ 2521 h 3482"/>
              <a:gd name="T30" fmla="*/ 2323 w 3482"/>
              <a:gd name="T31" fmla="*/ 2276 h 3482"/>
              <a:gd name="T32" fmla="*/ 2323 w 3482"/>
              <a:gd name="T33" fmla="*/ 2411 h 3482"/>
              <a:gd name="T34" fmla="*/ 2439 w 3482"/>
              <a:gd name="T35" fmla="*/ 2343 h 3482"/>
              <a:gd name="T36" fmla="*/ 2562 w 3482"/>
              <a:gd name="T37" fmla="*/ 2048 h 3482"/>
              <a:gd name="T38" fmla="*/ 2526 w 3482"/>
              <a:gd name="T39" fmla="*/ 2178 h 3482"/>
              <a:gd name="T40" fmla="*/ 2656 w 3482"/>
              <a:gd name="T41" fmla="*/ 2143 h 3482"/>
              <a:gd name="T42" fmla="*/ 943 w 3482"/>
              <a:gd name="T43" fmla="*/ 1289 h 3482"/>
              <a:gd name="T44" fmla="*/ 875 w 3482"/>
              <a:gd name="T45" fmla="*/ 1405 h 3482"/>
              <a:gd name="T46" fmla="*/ 1011 w 3482"/>
              <a:gd name="T47" fmla="*/ 1405 h 3482"/>
              <a:gd name="T48" fmla="*/ 943 w 3482"/>
              <a:gd name="T49" fmla="*/ 1289 h 3482"/>
              <a:gd name="T50" fmla="*/ 1086 w 3482"/>
              <a:gd name="T51" fmla="*/ 1168 h 3482"/>
              <a:gd name="T52" fmla="*/ 1216 w 3482"/>
              <a:gd name="T53" fmla="*/ 1204 h 3482"/>
              <a:gd name="T54" fmla="*/ 1181 w 3482"/>
              <a:gd name="T55" fmla="*/ 1073 h 3482"/>
              <a:gd name="T56" fmla="*/ 506 w 3482"/>
              <a:gd name="T57" fmla="*/ 876 h 3482"/>
              <a:gd name="T58" fmla="*/ 472 w 3482"/>
              <a:gd name="T59" fmla="*/ 1005 h 3482"/>
              <a:gd name="T60" fmla="*/ 602 w 3482"/>
              <a:gd name="T61" fmla="*/ 970 h 3482"/>
              <a:gd name="T62" fmla="*/ 955 w 3482"/>
              <a:gd name="T63" fmla="*/ 864 h 3482"/>
              <a:gd name="T64" fmla="*/ 887 w 3482"/>
              <a:gd name="T65" fmla="*/ 980 h 3482"/>
              <a:gd name="T66" fmla="*/ 1022 w 3482"/>
              <a:gd name="T67" fmla="*/ 980 h 3482"/>
              <a:gd name="T68" fmla="*/ 955 w 3482"/>
              <a:gd name="T69" fmla="*/ 864 h 3482"/>
              <a:gd name="T70" fmla="*/ 1306 w 3482"/>
              <a:gd name="T71" fmla="*/ 949 h 3482"/>
              <a:gd name="T72" fmla="*/ 1436 w 3482"/>
              <a:gd name="T73" fmla="*/ 984 h 3482"/>
              <a:gd name="T74" fmla="*/ 1401 w 3482"/>
              <a:gd name="T75" fmla="*/ 855 h 3482"/>
              <a:gd name="T76" fmla="*/ 667 w 3482"/>
              <a:gd name="T77" fmla="*/ 732 h 3482"/>
              <a:gd name="T78" fmla="*/ 783 w 3482"/>
              <a:gd name="T79" fmla="*/ 800 h 3482"/>
              <a:gd name="T80" fmla="*/ 783 w 3482"/>
              <a:gd name="T81" fmla="*/ 664 h 3482"/>
              <a:gd name="T82" fmla="*/ 889 w 3482"/>
              <a:gd name="T83" fmla="*/ 493 h 3482"/>
              <a:gd name="T84" fmla="*/ 984 w 3482"/>
              <a:gd name="T85" fmla="*/ 587 h 3482"/>
              <a:gd name="T86" fmla="*/ 1019 w 3482"/>
              <a:gd name="T87" fmla="*/ 458 h 3482"/>
              <a:gd name="T88" fmla="*/ 1086 w 3482"/>
              <a:gd name="T89" fmla="*/ 55 h 3482"/>
              <a:gd name="T90" fmla="*/ 3369 w 3482"/>
              <a:gd name="T91" fmla="*/ 2267 h 3482"/>
              <a:gd name="T92" fmla="*/ 3455 w 3482"/>
              <a:gd name="T93" fmla="*/ 2484 h 3482"/>
              <a:gd name="T94" fmla="*/ 3465 w 3482"/>
              <a:gd name="T95" fmla="*/ 2853 h 3482"/>
              <a:gd name="T96" fmla="*/ 3247 w 3482"/>
              <a:gd name="T97" fmla="*/ 3256 h 3482"/>
              <a:gd name="T98" fmla="*/ 2758 w 3482"/>
              <a:gd name="T99" fmla="*/ 3479 h 3482"/>
              <a:gd name="T100" fmla="*/ 2432 w 3482"/>
              <a:gd name="T101" fmla="*/ 3440 h 3482"/>
              <a:gd name="T102" fmla="*/ 2255 w 3482"/>
              <a:gd name="T103" fmla="*/ 3361 h 3482"/>
              <a:gd name="T104" fmla="*/ 24 w 3482"/>
              <a:gd name="T105" fmla="*/ 987 h 3482"/>
              <a:gd name="T106" fmla="*/ 26 w 3482"/>
              <a:gd name="T107" fmla="*/ 596 h 3482"/>
              <a:gd name="T108" fmla="*/ 167 w 3482"/>
              <a:gd name="T109" fmla="*/ 315 h 3482"/>
              <a:gd name="T110" fmla="*/ 274 w 3482"/>
              <a:gd name="T111" fmla="*/ 201 h 3482"/>
              <a:gd name="T112" fmla="*/ 531 w 3482"/>
              <a:gd name="T113" fmla="*/ 47 h 3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2" h="3482">
                <a:moveTo>
                  <a:pt x="2560" y="2900"/>
                </a:moveTo>
                <a:lnTo>
                  <a:pt x="2540" y="2904"/>
                </a:lnTo>
                <a:lnTo>
                  <a:pt x="2522" y="2911"/>
                </a:lnTo>
                <a:lnTo>
                  <a:pt x="2505" y="2924"/>
                </a:lnTo>
                <a:lnTo>
                  <a:pt x="2492" y="2940"/>
                </a:lnTo>
                <a:lnTo>
                  <a:pt x="2485" y="2959"/>
                </a:lnTo>
                <a:lnTo>
                  <a:pt x="2483" y="2979"/>
                </a:lnTo>
                <a:lnTo>
                  <a:pt x="2485" y="2998"/>
                </a:lnTo>
                <a:lnTo>
                  <a:pt x="2492" y="3017"/>
                </a:lnTo>
                <a:lnTo>
                  <a:pt x="2505" y="3033"/>
                </a:lnTo>
                <a:lnTo>
                  <a:pt x="2522" y="3045"/>
                </a:lnTo>
                <a:lnTo>
                  <a:pt x="2540" y="3053"/>
                </a:lnTo>
                <a:lnTo>
                  <a:pt x="2560" y="3056"/>
                </a:lnTo>
                <a:lnTo>
                  <a:pt x="2580" y="3053"/>
                </a:lnTo>
                <a:lnTo>
                  <a:pt x="2598" y="3045"/>
                </a:lnTo>
                <a:lnTo>
                  <a:pt x="2615" y="3033"/>
                </a:lnTo>
                <a:lnTo>
                  <a:pt x="2627" y="3017"/>
                </a:lnTo>
                <a:lnTo>
                  <a:pt x="2635" y="2998"/>
                </a:lnTo>
                <a:lnTo>
                  <a:pt x="2637" y="2979"/>
                </a:lnTo>
                <a:lnTo>
                  <a:pt x="2635" y="2959"/>
                </a:lnTo>
                <a:lnTo>
                  <a:pt x="2627" y="2940"/>
                </a:lnTo>
                <a:lnTo>
                  <a:pt x="2615" y="2924"/>
                </a:lnTo>
                <a:lnTo>
                  <a:pt x="2598" y="2911"/>
                </a:lnTo>
                <a:lnTo>
                  <a:pt x="2580" y="2904"/>
                </a:lnTo>
                <a:lnTo>
                  <a:pt x="2560" y="2900"/>
                </a:lnTo>
                <a:close/>
                <a:moveTo>
                  <a:pt x="2778" y="2683"/>
                </a:moveTo>
                <a:lnTo>
                  <a:pt x="2758" y="2685"/>
                </a:lnTo>
                <a:lnTo>
                  <a:pt x="2739" y="2692"/>
                </a:lnTo>
                <a:lnTo>
                  <a:pt x="2723" y="2705"/>
                </a:lnTo>
                <a:lnTo>
                  <a:pt x="2711" y="2722"/>
                </a:lnTo>
                <a:lnTo>
                  <a:pt x="2702" y="2740"/>
                </a:lnTo>
                <a:lnTo>
                  <a:pt x="2700" y="2760"/>
                </a:lnTo>
                <a:lnTo>
                  <a:pt x="2702" y="2779"/>
                </a:lnTo>
                <a:lnTo>
                  <a:pt x="2711" y="2798"/>
                </a:lnTo>
                <a:lnTo>
                  <a:pt x="2723" y="2815"/>
                </a:lnTo>
                <a:lnTo>
                  <a:pt x="2739" y="2826"/>
                </a:lnTo>
                <a:lnTo>
                  <a:pt x="2758" y="2835"/>
                </a:lnTo>
                <a:lnTo>
                  <a:pt x="2778" y="2837"/>
                </a:lnTo>
                <a:lnTo>
                  <a:pt x="2798" y="2835"/>
                </a:lnTo>
                <a:lnTo>
                  <a:pt x="2816" y="2826"/>
                </a:lnTo>
                <a:lnTo>
                  <a:pt x="2832" y="2815"/>
                </a:lnTo>
                <a:lnTo>
                  <a:pt x="2845" y="2798"/>
                </a:lnTo>
                <a:lnTo>
                  <a:pt x="2853" y="2779"/>
                </a:lnTo>
                <a:lnTo>
                  <a:pt x="2855" y="2760"/>
                </a:lnTo>
                <a:lnTo>
                  <a:pt x="2853" y="2740"/>
                </a:lnTo>
                <a:lnTo>
                  <a:pt x="2845" y="2722"/>
                </a:lnTo>
                <a:lnTo>
                  <a:pt x="2832" y="2705"/>
                </a:lnTo>
                <a:lnTo>
                  <a:pt x="2816" y="2692"/>
                </a:lnTo>
                <a:lnTo>
                  <a:pt x="2798" y="2685"/>
                </a:lnTo>
                <a:lnTo>
                  <a:pt x="2778" y="2683"/>
                </a:lnTo>
                <a:close/>
                <a:moveTo>
                  <a:pt x="2143" y="2484"/>
                </a:moveTo>
                <a:lnTo>
                  <a:pt x="2123" y="2487"/>
                </a:lnTo>
                <a:lnTo>
                  <a:pt x="2105" y="2494"/>
                </a:lnTo>
                <a:lnTo>
                  <a:pt x="2088" y="2507"/>
                </a:lnTo>
                <a:lnTo>
                  <a:pt x="2075" y="2523"/>
                </a:lnTo>
                <a:lnTo>
                  <a:pt x="2068" y="2542"/>
                </a:lnTo>
                <a:lnTo>
                  <a:pt x="2066" y="2561"/>
                </a:lnTo>
                <a:lnTo>
                  <a:pt x="2068" y="2581"/>
                </a:lnTo>
                <a:lnTo>
                  <a:pt x="2075" y="2600"/>
                </a:lnTo>
                <a:lnTo>
                  <a:pt x="2088" y="2616"/>
                </a:lnTo>
                <a:lnTo>
                  <a:pt x="2105" y="2629"/>
                </a:lnTo>
                <a:lnTo>
                  <a:pt x="2123" y="2636"/>
                </a:lnTo>
                <a:lnTo>
                  <a:pt x="2143" y="2639"/>
                </a:lnTo>
                <a:lnTo>
                  <a:pt x="2162" y="2636"/>
                </a:lnTo>
                <a:lnTo>
                  <a:pt x="2181" y="2629"/>
                </a:lnTo>
                <a:lnTo>
                  <a:pt x="2198" y="2616"/>
                </a:lnTo>
                <a:lnTo>
                  <a:pt x="2211" y="2600"/>
                </a:lnTo>
                <a:lnTo>
                  <a:pt x="2218" y="2581"/>
                </a:lnTo>
                <a:lnTo>
                  <a:pt x="2220" y="2561"/>
                </a:lnTo>
                <a:lnTo>
                  <a:pt x="2218" y="2542"/>
                </a:lnTo>
                <a:lnTo>
                  <a:pt x="2211" y="2523"/>
                </a:lnTo>
                <a:lnTo>
                  <a:pt x="2198" y="2507"/>
                </a:lnTo>
                <a:lnTo>
                  <a:pt x="2181" y="2494"/>
                </a:lnTo>
                <a:lnTo>
                  <a:pt x="2162" y="2487"/>
                </a:lnTo>
                <a:lnTo>
                  <a:pt x="2143" y="2484"/>
                </a:lnTo>
                <a:close/>
                <a:moveTo>
                  <a:pt x="2571" y="2475"/>
                </a:moveTo>
                <a:lnTo>
                  <a:pt x="2551" y="2479"/>
                </a:lnTo>
                <a:lnTo>
                  <a:pt x="2533" y="2486"/>
                </a:lnTo>
                <a:lnTo>
                  <a:pt x="2516" y="2499"/>
                </a:lnTo>
                <a:lnTo>
                  <a:pt x="2504" y="2515"/>
                </a:lnTo>
                <a:lnTo>
                  <a:pt x="2496" y="2534"/>
                </a:lnTo>
                <a:lnTo>
                  <a:pt x="2494" y="2553"/>
                </a:lnTo>
                <a:lnTo>
                  <a:pt x="2496" y="2573"/>
                </a:lnTo>
                <a:lnTo>
                  <a:pt x="2504" y="2592"/>
                </a:lnTo>
                <a:lnTo>
                  <a:pt x="2516" y="2608"/>
                </a:lnTo>
                <a:lnTo>
                  <a:pt x="2533" y="2620"/>
                </a:lnTo>
                <a:lnTo>
                  <a:pt x="2551" y="2628"/>
                </a:lnTo>
                <a:lnTo>
                  <a:pt x="2571" y="2631"/>
                </a:lnTo>
                <a:lnTo>
                  <a:pt x="2590" y="2628"/>
                </a:lnTo>
                <a:lnTo>
                  <a:pt x="2609" y="2620"/>
                </a:lnTo>
                <a:lnTo>
                  <a:pt x="2626" y="2608"/>
                </a:lnTo>
                <a:lnTo>
                  <a:pt x="2639" y="2592"/>
                </a:lnTo>
                <a:lnTo>
                  <a:pt x="2646" y="2573"/>
                </a:lnTo>
                <a:lnTo>
                  <a:pt x="2649" y="2553"/>
                </a:lnTo>
                <a:lnTo>
                  <a:pt x="2646" y="2534"/>
                </a:lnTo>
                <a:lnTo>
                  <a:pt x="2639" y="2515"/>
                </a:lnTo>
                <a:lnTo>
                  <a:pt x="2626" y="2499"/>
                </a:lnTo>
                <a:lnTo>
                  <a:pt x="2609" y="2486"/>
                </a:lnTo>
                <a:lnTo>
                  <a:pt x="2590" y="2479"/>
                </a:lnTo>
                <a:lnTo>
                  <a:pt x="2571" y="2475"/>
                </a:lnTo>
                <a:close/>
                <a:moveTo>
                  <a:pt x="2997" y="2463"/>
                </a:moveTo>
                <a:lnTo>
                  <a:pt x="2978" y="2465"/>
                </a:lnTo>
                <a:lnTo>
                  <a:pt x="2959" y="2473"/>
                </a:lnTo>
                <a:lnTo>
                  <a:pt x="2942" y="2486"/>
                </a:lnTo>
                <a:lnTo>
                  <a:pt x="2930" y="2502"/>
                </a:lnTo>
                <a:lnTo>
                  <a:pt x="2922" y="2521"/>
                </a:lnTo>
                <a:lnTo>
                  <a:pt x="2920" y="2540"/>
                </a:lnTo>
                <a:lnTo>
                  <a:pt x="2922" y="2560"/>
                </a:lnTo>
                <a:lnTo>
                  <a:pt x="2930" y="2578"/>
                </a:lnTo>
                <a:lnTo>
                  <a:pt x="2942" y="2595"/>
                </a:lnTo>
                <a:lnTo>
                  <a:pt x="2959" y="2608"/>
                </a:lnTo>
                <a:lnTo>
                  <a:pt x="2978" y="2615"/>
                </a:lnTo>
                <a:lnTo>
                  <a:pt x="2997" y="2618"/>
                </a:lnTo>
                <a:lnTo>
                  <a:pt x="3018" y="2615"/>
                </a:lnTo>
                <a:lnTo>
                  <a:pt x="3035" y="2608"/>
                </a:lnTo>
                <a:lnTo>
                  <a:pt x="3052" y="2595"/>
                </a:lnTo>
                <a:lnTo>
                  <a:pt x="3065" y="2578"/>
                </a:lnTo>
                <a:lnTo>
                  <a:pt x="3072" y="2560"/>
                </a:lnTo>
                <a:lnTo>
                  <a:pt x="3075" y="2540"/>
                </a:lnTo>
                <a:lnTo>
                  <a:pt x="3072" y="2521"/>
                </a:lnTo>
                <a:lnTo>
                  <a:pt x="3065" y="2502"/>
                </a:lnTo>
                <a:lnTo>
                  <a:pt x="3052" y="2486"/>
                </a:lnTo>
                <a:lnTo>
                  <a:pt x="3035" y="2473"/>
                </a:lnTo>
                <a:lnTo>
                  <a:pt x="3018" y="2465"/>
                </a:lnTo>
                <a:lnTo>
                  <a:pt x="2997" y="2463"/>
                </a:lnTo>
                <a:close/>
                <a:moveTo>
                  <a:pt x="2362" y="2266"/>
                </a:moveTo>
                <a:lnTo>
                  <a:pt x="2342" y="2268"/>
                </a:lnTo>
                <a:lnTo>
                  <a:pt x="2323" y="2276"/>
                </a:lnTo>
                <a:lnTo>
                  <a:pt x="2307" y="2288"/>
                </a:lnTo>
                <a:lnTo>
                  <a:pt x="2294" y="2305"/>
                </a:lnTo>
                <a:lnTo>
                  <a:pt x="2287" y="2323"/>
                </a:lnTo>
                <a:lnTo>
                  <a:pt x="2284" y="2343"/>
                </a:lnTo>
                <a:lnTo>
                  <a:pt x="2287" y="2363"/>
                </a:lnTo>
                <a:lnTo>
                  <a:pt x="2294" y="2381"/>
                </a:lnTo>
                <a:lnTo>
                  <a:pt x="2307" y="2398"/>
                </a:lnTo>
                <a:lnTo>
                  <a:pt x="2323" y="2411"/>
                </a:lnTo>
                <a:lnTo>
                  <a:pt x="2342" y="2418"/>
                </a:lnTo>
                <a:lnTo>
                  <a:pt x="2362" y="2420"/>
                </a:lnTo>
                <a:lnTo>
                  <a:pt x="2381" y="2418"/>
                </a:lnTo>
                <a:lnTo>
                  <a:pt x="2400" y="2411"/>
                </a:lnTo>
                <a:lnTo>
                  <a:pt x="2416" y="2398"/>
                </a:lnTo>
                <a:lnTo>
                  <a:pt x="2429" y="2381"/>
                </a:lnTo>
                <a:lnTo>
                  <a:pt x="2436" y="2363"/>
                </a:lnTo>
                <a:lnTo>
                  <a:pt x="2439" y="2343"/>
                </a:lnTo>
                <a:lnTo>
                  <a:pt x="2436" y="2323"/>
                </a:lnTo>
                <a:lnTo>
                  <a:pt x="2429" y="2305"/>
                </a:lnTo>
                <a:lnTo>
                  <a:pt x="2416" y="2288"/>
                </a:lnTo>
                <a:lnTo>
                  <a:pt x="2400" y="2276"/>
                </a:lnTo>
                <a:lnTo>
                  <a:pt x="2381" y="2268"/>
                </a:lnTo>
                <a:lnTo>
                  <a:pt x="2362" y="2266"/>
                </a:lnTo>
                <a:close/>
                <a:moveTo>
                  <a:pt x="2581" y="2046"/>
                </a:moveTo>
                <a:lnTo>
                  <a:pt x="2562" y="2048"/>
                </a:lnTo>
                <a:lnTo>
                  <a:pt x="2543" y="2057"/>
                </a:lnTo>
                <a:lnTo>
                  <a:pt x="2526" y="2068"/>
                </a:lnTo>
                <a:lnTo>
                  <a:pt x="2513" y="2085"/>
                </a:lnTo>
                <a:lnTo>
                  <a:pt x="2506" y="2104"/>
                </a:lnTo>
                <a:lnTo>
                  <a:pt x="2504" y="2123"/>
                </a:lnTo>
                <a:lnTo>
                  <a:pt x="2506" y="2143"/>
                </a:lnTo>
                <a:lnTo>
                  <a:pt x="2513" y="2161"/>
                </a:lnTo>
                <a:lnTo>
                  <a:pt x="2526" y="2178"/>
                </a:lnTo>
                <a:lnTo>
                  <a:pt x="2543" y="2191"/>
                </a:lnTo>
                <a:lnTo>
                  <a:pt x="2562" y="2198"/>
                </a:lnTo>
                <a:lnTo>
                  <a:pt x="2581" y="2201"/>
                </a:lnTo>
                <a:lnTo>
                  <a:pt x="2601" y="2198"/>
                </a:lnTo>
                <a:lnTo>
                  <a:pt x="2619" y="2191"/>
                </a:lnTo>
                <a:lnTo>
                  <a:pt x="2636" y="2178"/>
                </a:lnTo>
                <a:lnTo>
                  <a:pt x="2649" y="2161"/>
                </a:lnTo>
                <a:lnTo>
                  <a:pt x="2656" y="2143"/>
                </a:lnTo>
                <a:lnTo>
                  <a:pt x="2658" y="2123"/>
                </a:lnTo>
                <a:lnTo>
                  <a:pt x="2656" y="2104"/>
                </a:lnTo>
                <a:lnTo>
                  <a:pt x="2649" y="2085"/>
                </a:lnTo>
                <a:lnTo>
                  <a:pt x="2636" y="2068"/>
                </a:lnTo>
                <a:lnTo>
                  <a:pt x="2619" y="2057"/>
                </a:lnTo>
                <a:lnTo>
                  <a:pt x="2601" y="2048"/>
                </a:lnTo>
                <a:lnTo>
                  <a:pt x="2581" y="2046"/>
                </a:lnTo>
                <a:close/>
                <a:moveTo>
                  <a:pt x="943" y="1289"/>
                </a:moveTo>
                <a:lnTo>
                  <a:pt x="923" y="1292"/>
                </a:lnTo>
                <a:lnTo>
                  <a:pt x="905" y="1300"/>
                </a:lnTo>
                <a:lnTo>
                  <a:pt x="888" y="1312"/>
                </a:lnTo>
                <a:lnTo>
                  <a:pt x="875" y="1329"/>
                </a:lnTo>
                <a:lnTo>
                  <a:pt x="868" y="1347"/>
                </a:lnTo>
                <a:lnTo>
                  <a:pt x="866" y="1367"/>
                </a:lnTo>
                <a:lnTo>
                  <a:pt x="868" y="1386"/>
                </a:lnTo>
                <a:lnTo>
                  <a:pt x="875" y="1405"/>
                </a:lnTo>
                <a:lnTo>
                  <a:pt x="888" y="1421"/>
                </a:lnTo>
                <a:lnTo>
                  <a:pt x="905" y="1434"/>
                </a:lnTo>
                <a:lnTo>
                  <a:pt x="923" y="1442"/>
                </a:lnTo>
                <a:lnTo>
                  <a:pt x="943" y="1445"/>
                </a:lnTo>
                <a:lnTo>
                  <a:pt x="963" y="1442"/>
                </a:lnTo>
                <a:lnTo>
                  <a:pt x="981" y="1434"/>
                </a:lnTo>
                <a:lnTo>
                  <a:pt x="998" y="1421"/>
                </a:lnTo>
                <a:lnTo>
                  <a:pt x="1011" y="1405"/>
                </a:lnTo>
                <a:lnTo>
                  <a:pt x="1018" y="1386"/>
                </a:lnTo>
                <a:lnTo>
                  <a:pt x="1020" y="1367"/>
                </a:lnTo>
                <a:lnTo>
                  <a:pt x="1018" y="1347"/>
                </a:lnTo>
                <a:lnTo>
                  <a:pt x="1011" y="1328"/>
                </a:lnTo>
                <a:lnTo>
                  <a:pt x="998" y="1312"/>
                </a:lnTo>
                <a:lnTo>
                  <a:pt x="981" y="1300"/>
                </a:lnTo>
                <a:lnTo>
                  <a:pt x="963" y="1292"/>
                </a:lnTo>
                <a:lnTo>
                  <a:pt x="943" y="1289"/>
                </a:lnTo>
                <a:close/>
                <a:moveTo>
                  <a:pt x="1161" y="1071"/>
                </a:moveTo>
                <a:lnTo>
                  <a:pt x="1142" y="1073"/>
                </a:lnTo>
                <a:lnTo>
                  <a:pt x="1123" y="1081"/>
                </a:lnTo>
                <a:lnTo>
                  <a:pt x="1107" y="1094"/>
                </a:lnTo>
                <a:lnTo>
                  <a:pt x="1094" y="1110"/>
                </a:lnTo>
                <a:lnTo>
                  <a:pt x="1086" y="1128"/>
                </a:lnTo>
                <a:lnTo>
                  <a:pt x="1084" y="1149"/>
                </a:lnTo>
                <a:lnTo>
                  <a:pt x="1086" y="1168"/>
                </a:lnTo>
                <a:lnTo>
                  <a:pt x="1094" y="1187"/>
                </a:lnTo>
                <a:lnTo>
                  <a:pt x="1107" y="1204"/>
                </a:lnTo>
                <a:lnTo>
                  <a:pt x="1123" y="1216"/>
                </a:lnTo>
                <a:lnTo>
                  <a:pt x="1142" y="1224"/>
                </a:lnTo>
                <a:lnTo>
                  <a:pt x="1161" y="1226"/>
                </a:lnTo>
                <a:lnTo>
                  <a:pt x="1181" y="1224"/>
                </a:lnTo>
                <a:lnTo>
                  <a:pt x="1199" y="1216"/>
                </a:lnTo>
                <a:lnTo>
                  <a:pt x="1216" y="1204"/>
                </a:lnTo>
                <a:lnTo>
                  <a:pt x="1229" y="1187"/>
                </a:lnTo>
                <a:lnTo>
                  <a:pt x="1236" y="1168"/>
                </a:lnTo>
                <a:lnTo>
                  <a:pt x="1239" y="1149"/>
                </a:lnTo>
                <a:lnTo>
                  <a:pt x="1236" y="1128"/>
                </a:lnTo>
                <a:lnTo>
                  <a:pt x="1229" y="1110"/>
                </a:lnTo>
                <a:lnTo>
                  <a:pt x="1216" y="1094"/>
                </a:lnTo>
                <a:lnTo>
                  <a:pt x="1199" y="1081"/>
                </a:lnTo>
                <a:lnTo>
                  <a:pt x="1181" y="1073"/>
                </a:lnTo>
                <a:lnTo>
                  <a:pt x="1161" y="1071"/>
                </a:lnTo>
                <a:close/>
                <a:moveTo>
                  <a:pt x="1839" y="1067"/>
                </a:moveTo>
                <a:lnTo>
                  <a:pt x="1068" y="1839"/>
                </a:lnTo>
                <a:lnTo>
                  <a:pt x="1668" y="2440"/>
                </a:lnTo>
                <a:lnTo>
                  <a:pt x="2439" y="1669"/>
                </a:lnTo>
                <a:lnTo>
                  <a:pt x="1839" y="1067"/>
                </a:lnTo>
                <a:close/>
                <a:moveTo>
                  <a:pt x="527" y="873"/>
                </a:moveTo>
                <a:lnTo>
                  <a:pt x="506" y="876"/>
                </a:lnTo>
                <a:lnTo>
                  <a:pt x="488" y="883"/>
                </a:lnTo>
                <a:lnTo>
                  <a:pt x="472" y="896"/>
                </a:lnTo>
                <a:lnTo>
                  <a:pt x="459" y="912"/>
                </a:lnTo>
                <a:lnTo>
                  <a:pt x="451" y="931"/>
                </a:lnTo>
                <a:lnTo>
                  <a:pt x="449" y="951"/>
                </a:lnTo>
                <a:lnTo>
                  <a:pt x="451" y="970"/>
                </a:lnTo>
                <a:lnTo>
                  <a:pt x="459" y="989"/>
                </a:lnTo>
                <a:lnTo>
                  <a:pt x="472" y="1005"/>
                </a:lnTo>
                <a:lnTo>
                  <a:pt x="488" y="1017"/>
                </a:lnTo>
                <a:lnTo>
                  <a:pt x="506" y="1025"/>
                </a:lnTo>
                <a:lnTo>
                  <a:pt x="527" y="1028"/>
                </a:lnTo>
                <a:lnTo>
                  <a:pt x="547" y="1025"/>
                </a:lnTo>
                <a:lnTo>
                  <a:pt x="565" y="1017"/>
                </a:lnTo>
                <a:lnTo>
                  <a:pt x="582" y="1005"/>
                </a:lnTo>
                <a:lnTo>
                  <a:pt x="594" y="989"/>
                </a:lnTo>
                <a:lnTo>
                  <a:pt x="602" y="970"/>
                </a:lnTo>
                <a:lnTo>
                  <a:pt x="604" y="951"/>
                </a:lnTo>
                <a:lnTo>
                  <a:pt x="602" y="931"/>
                </a:lnTo>
                <a:lnTo>
                  <a:pt x="594" y="912"/>
                </a:lnTo>
                <a:lnTo>
                  <a:pt x="582" y="896"/>
                </a:lnTo>
                <a:lnTo>
                  <a:pt x="565" y="883"/>
                </a:lnTo>
                <a:lnTo>
                  <a:pt x="547" y="876"/>
                </a:lnTo>
                <a:lnTo>
                  <a:pt x="527" y="873"/>
                </a:lnTo>
                <a:close/>
                <a:moveTo>
                  <a:pt x="955" y="864"/>
                </a:moveTo>
                <a:lnTo>
                  <a:pt x="935" y="867"/>
                </a:lnTo>
                <a:lnTo>
                  <a:pt x="917" y="875"/>
                </a:lnTo>
                <a:lnTo>
                  <a:pt x="900" y="887"/>
                </a:lnTo>
                <a:lnTo>
                  <a:pt x="887" y="903"/>
                </a:lnTo>
                <a:lnTo>
                  <a:pt x="880" y="922"/>
                </a:lnTo>
                <a:lnTo>
                  <a:pt x="878" y="942"/>
                </a:lnTo>
                <a:lnTo>
                  <a:pt x="880" y="961"/>
                </a:lnTo>
                <a:lnTo>
                  <a:pt x="887" y="980"/>
                </a:lnTo>
                <a:lnTo>
                  <a:pt x="900" y="996"/>
                </a:lnTo>
                <a:lnTo>
                  <a:pt x="917" y="1009"/>
                </a:lnTo>
                <a:lnTo>
                  <a:pt x="935" y="1016"/>
                </a:lnTo>
                <a:lnTo>
                  <a:pt x="955" y="1020"/>
                </a:lnTo>
                <a:lnTo>
                  <a:pt x="975" y="1016"/>
                </a:lnTo>
                <a:lnTo>
                  <a:pt x="993" y="1009"/>
                </a:lnTo>
                <a:lnTo>
                  <a:pt x="1010" y="996"/>
                </a:lnTo>
                <a:lnTo>
                  <a:pt x="1022" y="980"/>
                </a:lnTo>
                <a:lnTo>
                  <a:pt x="1030" y="961"/>
                </a:lnTo>
                <a:lnTo>
                  <a:pt x="1032" y="942"/>
                </a:lnTo>
                <a:lnTo>
                  <a:pt x="1030" y="922"/>
                </a:lnTo>
                <a:lnTo>
                  <a:pt x="1022" y="903"/>
                </a:lnTo>
                <a:lnTo>
                  <a:pt x="1010" y="887"/>
                </a:lnTo>
                <a:lnTo>
                  <a:pt x="993" y="875"/>
                </a:lnTo>
                <a:lnTo>
                  <a:pt x="975" y="867"/>
                </a:lnTo>
                <a:lnTo>
                  <a:pt x="955" y="864"/>
                </a:lnTo>
                <a:close/>
                <a:moveTo>
                  <a:pt x="1381" y="851"/>
                </a:moveTo>
                <a:lnTo>
                  <a:pt x="1362" y="855"/>
                </a:lnTo>
                <a:lnTo>
                  <a:pt x="1343" y="862"/>
                </a:lnTo>
                <a:lnTo>
                  <a:pt x="1326" y="875"/>
                </a:lnTo>
                <a:lnTo>
                  <a:pt x="1314" y="891"/>
                </a:lnTo>
                <a:lnTo>
                  <a:pt x="1306" y="910"/>
                </a:lnTo>
                <a:lnTo>
                  <a:pt x="1304" y="929"/>
                </a:lnTo>
                <a:lnTo>
                  <a:pt x="1306" y="949"/>
                </a:lnTo>
                <a:lnTo>
                  <a:pt x="1314" y="968"/>
                </a:lnTo>
                <a:lnTo>
                  <a:pt x="1326" y="984"/>
                </a:lnTo>
                <a:lnTo>
                  <a:pt x="1343" y="996"/>
                </a:lnTo>
                <a:lnTo>
                  <a:pt x="1362" y="1004"/>
                </a:lnTo>
                <a:lnTo>
                  <a:pt x="1381" y="1007"/>
                </a:lnTo>
                <a:lnTo>
                  <a:pt x="1401" y="1004"/>
                </a:lnTo>
                <a:lnTo>
                  <a:pt x="1419" y="996"/>
                </a:lnTo>
                <a:lnTo>
                  <a:pt x="1436" y="984"/>
                </a:lnTo>
                <a:lnTo>
                  <a:pt x="1448" y="968"/>
                </a:lnTo>
                <a:lnTo>
                  <a:pt x="1456" y="949"/>
                </a:lnTo>
                <a:lnTo>
                  <a:pt x="1458" y="929"/>
                </a:lnTo>
                <a:lnTo>
                  <a:pt x="1456" y="910"/>
                </a:lnTo>
                <a:lnTo>
                  <a:pt x="1448" y="891"/>
                </a:lnTo>
                <a:lnTo>
                  <a:pt x="1436" y="875"/>
                </a:lnTo>
                <a:lnTo>
                  <a:pt x="1419" y="862"/>
                </a:lnTo>
                <a:lnTo>
                  <a:pt x="1401" y="855"/>
                </a:lnTo>
                <a:lnTo>
                  <a:pt x="1381" y="851"/>
                </a:lnTo>
                <a:close/>
                <a:moveTo>
                  <a:pt x="745" y="655"/>
                </a:moveTo>
                <a:lnTo>
                  <a:pt x="725" y="657"/>
                </a:lnTo>
                <a:lnTo>
                  <a:pt x="706" y="664"/>
                </a:lnTo>
                <a:lnTo>
                  <a:pt x="690" y="677"/>
                </a:lnTo>
                <a:lnTo>
                  <a:pt x="678" y="694"/>
                </a:lnTo>
                <a:lnTo>
                  <a:pt x="670" y="713"/>
                </a:lnTo>
                <a:lnTo>
                  <a:pt x="667" y="732"/>
                </a:lnTo>
                <a:lnTo>
                  <a:pt x="670" y="752"/>
                </a:lnTo>
                <a:lnTo>
                  <a:pt x="678" y="770"/>
                </a:lnTo>
                <a:lnTo>
                  <a:pt x="690" y="787"/>
                </a:lnTo>
                <a:lnTo>
                  <a:pt x="706" y="800"/>
                </a:lnTo>
                <a:lnTo>
                  <a:pt x="725" y="807"/>
                </a:lnTo>
                <a:lnTo>
                  <a:pt x="745" y="809"/>
                </a:lnTo>
                <a:lnTo>
                  <a:pt x="764" y="807"/>
                </a:lnTo>
                <a:lnTo>
                  <a:pt x="783" y="800"/>
                </a:lnTo>
                <a:lnTo>
                  <a:pt x="799" y="787"/>
                </a:lnTo>
                <a:lnTo>
                  <a:pt x="812" y="770"/>
                </a:lnTo>
                <a:lnTo>
                  <a:pt x="819" y="752"/>
                </a:lnTo>
                <a:lnTo>
                  <a:pt x="823" y="732"/>
                </a:lnTo>
                <a:lnTo>
                  <a:pt x="819" y="713"/>
                </a:lnTo>
                <a:lnTo>
                  <a:pt x="812" y="694"/>
                </a:lnTo>
                <a:lnTo>
                  <a:pt x="799" y="677"/>
                </a:lnTo>
                <a:lnTo>
                  <a:pt x="783" y="664"/>
                </a:lnTo>
                <a:lnTo>
                  <a:pt x="764" y="657"/>
                </a:lnTo>
                <a:lnTo>
                  <a:pt x="745" y="655"/>
                </a:lnTo>
                <a:close/>
                <a:moveTo>
                  <a:pt x="964" y="435"/>
                </a:moveTo>
                <a:lnTo>
                  <a:pt x="945" y="438"/>
                </a:lnTo>
                <a:lnTo>
                  <a:pt x="926" y="445"/>
                </a:lnTo>
                <a:lnTo>
                  <a:pt x="909" y="458"/>
                </a:lnTo>
                <a:lnTo>
                  <a:pt x="898" y="474"/>
                </a:lnTo>
                <a:lnTo>
                  <a:pt x="889" y="493"/>
                </a:lnTo>
                <a:lnTo>
                  <a:pt x="887" y="512"/>
                </a:lnTo>
                <a:lnTo>
                  <a:pt x="889" y="532"/>
                </a:lnTo>
                <a:lnTo>
                  <a:pt x="897" y="551"/>
                </a:lnTo>
                <a:lnTo>
                  <a:pt x="909" y="567"/>
                </a:lnTo>
                <a:lnTo>
                  <a:pt x="926" y="580"/>
                </a:lnTo>
                <a:lnTo>
                  <a:pt x="945" y="587"/>
                </a:lnTo>
                <a:lnTo>
                  <a:pt x="964" y="590"/>
                </a:lnTo>
                <a:lnTo>
                  <a:pt x="984" y="587"/>
                </a:lnTo>
                <a:lnTo>
                  <a:pt x="1002" y="580"/>
                </a:lnTo>
                <a:lnTo>
                  <a:pt x="1019" y="567"/>
                </a:lnTo>
                <a:lnTo>
                  <a:pt x="1032" y="551"/>
                </a:lnTo>
                <a:lnTo>
                  <a:pt x="1039" y="532"/>
                </a:lnTo>
                <a:lnTo>
                  <a:pt x="1041" y="512"/>
                </a:lnTo>
                <a:lnTo>
                  <a:pt x="1039" y="493"/>
                </a:lnTo>
                <a:lnTo>
                  <a:pt x="1032" y="474"/>
                </a:lnTo>
                <a:lnTo>
                  <a:pt x="1019" y="458"/>
                </a:lnTo>
                <a:lnTo>
                  <a:pt x="1002" y="445"/>
                </a:lnTo>
                <a:lnTo>
                  <a:pt x="984" y="438"/>
                </a:lnTo>
                <a:lnTo>
                  <a:pt x="964" y="435"/>
                </a:lnTo>
                <a:close/>
                <a:moveTo>
                  <a:pt x="794" y="0"/>
                </a:moveTo>
                <a:lnTo>
                  <a:pt x="867" y="4"/>
                </a:lnTo>
                <a:lnTo>
                  <a:pt x="940" y="14"/>
                </a:lnTo>
                <a:lnTo>
                  <a:pt x="1013" y="31"/>
                </a:lnTo>
                <a:lnTo>
                  <a:pt x="1086" y="55"/>
                </a:lnTo>
                <a:lnTo>
                  <a:pt x="1158" y="87"/>
                </a:lnTo>
                <a:lnTo>
                  <a:pt x="1230" y="125"/>
                </a:lnTo>
                <a:lnTo>
                  <a:pt x="1243" y="134"/>
                </a:lnTo>
                <a:lnTo>
                  <a:pt x="1255" y="144"/>
                </a:lnTo>
                <a:lnTo>
                  <a:pt x="3352" y="2242"/>
                </a:lnTo>
                <a:lnTo>
                  <a:pt x="3359" y="2251"/>
                </a:lnTo>
                <a:lnTo>
                  <a:pt x="3362" y="2258"/>
                </a:lnTo>
                <a:lnTo>
                  <a:pt x="3369" y="2267"/>
                </a:lnTo>
                <a:lnTo>
                  <a:pt x="3376" y="2281"/>
                </a:lnTo>
                <a:lnTo>
                  <a:pt x="3385" y="2300"/>
                </a:lnTo>
                <a:lnTo>
                  <a:pt x="3397" y="2322"/>
                </a:lnTo>
                <a:lnTo>
                  <a:pt x="3409" y="2348"/>
                </a:lnTo>
                <a:lnTo>
                  <a:pt x="3420" y="2376"/>
                </a:lnTo>
                <a:lnTo>
                  <a:pt x="3433" y="2409"/>
                </a:lnTo>
                <a:lnTo>
                  <a:pt x="3445" y="2445"/>
                </a:lnTo>
                <a:lnTo>
                  <a:pt x="3455" y="2484"/>
                </a:lnTo>
                <a:lnTo>
                  <a:pt x="3465" y="2525"/>
                </a:lnTo>
                <a:lnTo>
                  <a:pt x="3472" y="2569"/>
                </a:lnTo>
                <a:lnTo>
                  <a:pt x="3477" y="2610"/>
                </a:lnTo>
                <a:lnTo>
                  <a:pt x="3481" y="2654"/>
                </a:lnTo>
                <a:lnTo>
                  <a:pt x="3482" y="2701"/>
                </a:lnTo>
                <a:lnTo>
                  <a:pt x="3480" y="2749"/>
                </a:lnTo>
                <a:lnTo>
                  <a:pt x="3474" y="2800"/>
                </a:lnTo>
                <a:lnTo>
                  <a:pt x="3465" y="2853"/>
                </a:lnTo>
                <a:lnTo>
                  <a:pt x="3452" y="2907"/>
                </a:lnTo>
                <a:lnTo>
                  <a:pt x="3433" y="2962"/>
                </a:lnTo>
                <a:lnTo>
                  <a:pt x="3410" y="3018"/>
                </a:lnTo>
                <a:lnTo>
                  <a:pt x="3381" y="3075"/>
                </a:lnTo>
                <a:lnTo>
                  <a:pt x="3345" y="3132"/>
                </a:lnTo>
                <a:lnTo>
                  <a:pt x="3304" y="3189"/>
                </a:lnTo>
                <a:lnTo>
                  <a:pt x="3255" y="3246"/>
                </a:lnTo>
                <a:lnTo>
                  <a:pt x="3247" y="3256"/>
                </a:lnTo>
                <a:lnTo>
                  <a:pt x="3191" y="3303"/>
                </a:lnTo>
                <a:lnTo>
                  <a:pt x="3134" y="3345"/>
                </a:lnTo>
                <a:lnTo>
                  <a:pt x="3075" y="3381"/>
                </a:lnTo>
                <a:lnTo>
                  <a:pt x="3014" y="3412"/>
                </a:lnTo>
                <a:lnTo>
                  <a:pt x="2953" y="3437"/>
                </a:lnTo>
                <a:lnTo>
                  <a:pt x="2890" y="3457"/>
                </a:lnTo>
                <a:lnTo>
                  <a:pt x="2825" y="3470"/>
                </a:lnTo>
                <a:lnTo>
                  <a:pt x="2758" y="3479"/>
                </a:lnTo>
                <a:lnTo>
                  <a:pt x="2692" y="3482"/>
                </a:lnTo>
                <a:lnTo>
                  <a:pt x="2692" y="3482"/>
                </a:lnTo>
                <a:lnTo>
                  <a:pt x="2642" y="3481"/>
                </a:lnTo>
                <a:lnTo>
                  <a:pt x="2596" y="3477"/>
                </a:lnTo>
                <a:lnTo>
                  <a:pt x="2551" y="3469"/>
                </a:lnTo>
                <a:lnTo>
                  <a:pt x="2509" y="3461"/>
                </a:lnTo>
                <a:lnTo>
                  <a:pt x="2469" y="3451"/>
                </a:lnTo>
                <a:lnTo>
                  <a:pt x="2432" y="3440"/>
                </a:lnTo>
                <a:lnTo>
                  <a:pt x="2397" y="3428"/>
                </a:lnTo>
                <a:lnTo>
                  <a:pt x="2366" y="3416"/>
                </a:lnTo>
                <a:lnTo>
                  <a:pt x="2338" y="3404"/>
                </a:lnTo>
                <a:lnTo>
                  <a:pt x="2313" y="3393"/>
                </a:lnTo>
                <a:lnTo>
                  <a:pt x="2293" y="3383"/>
                </a:lnTo>
                <a:lnTo>
                  <a:pt x="2276" y="3373"/>
                </a:lnTo>
                <a:lnTo>
                  <a:pt x="2264" y="3366"/>
                </a:lnTo>
                <a:lnTo>
                  <a:pt x="2255" y="3361"/>
                </a:lnTo>
                <a:lnTo>
                  <a:pt x="2252" y="3358"/>
                </a:lnTo>
                <a:lnTo>
                  <a:pt x="2241" y="3352"/>
                </a:lnTo>
                <a:lnTo>
                  <a:pt x="133" y="1244"/>
                </a:lnTo>
                <a:lnTo>
                  <a:pt x="125" y="1230"/>
                </a:lnTo>
                <a:lnTo>
                  <a:pt x="92" y="1167"/>
                </a:lnTo>
                <a:lnTo>
                  <a:pt x="63" y="1105"/>
                </a:lnTo>
                <a:lnTo>
                  <a:pt x="41" y="1046"/>
                </a:lnTo>
                <a:lnTo>
                  <a:pt x="24" y="987"/>
                </a:lnTo>
                <a:lnTo>
                  <a:pt x="13" y="931"/>
                </a:lnTo>
                <a:lnTo>
                  <a:pt x="4" y="877"/>
                </a:lnTo>
                <a:lnTo>
                  <a:pt x="1" y="824"/>
                </a:lnTo>
                <a:lnTo>
                  <a:pt x="0" y="773"/>
                </a:lnTo>
                <a:lnTo>
                  <a:pt x="3" y="726"/>
                </a:lnTo>
                <a:lnTo>
                  <a:pt x="8" y="680"/>
                </a:lnTo>
                <a:lnTo>
                  <a:pt x="17" y="637"/>
                </a:lnTo>
                <a:lnTo>
                  <a:pt x="26" y="596"/>
                </a:lnTo>
                <a:lnTo>
                  <a:pt x="38" y="558"/>
                </a:lnTo>
                <a:lnTo>
                  <a:pt x="51" y="522"/>
                </a:lnTo>
                <a:lnTo>
                  <a:pt x="69" y="479"/>
                </a:lnTo>
                <a:lnTo>
                  <a:pt x="88" y="440"/>
                </a:lnTo>
                <a:lnTo>
                  <a:pt x="108" y="404"/>
                </a:lnTo>
                <a:lnTo>
                  <a:pt x="128" y="371"/>
                </a:lnTo>
                <a:lnTo>
                  <a:pt x="148" y="341"/>
                </a:lnTo>
                <a:lnTo>
                  <a:pt x="167" y="315"/>
                </a:lnTo>
                <a:lnTo>
                  <a:pt x="186" y="292"/>
                </a:lnTo>
                <a:lnTo>
                  <a:pt x="202" y="273"/>
                </a:lnTo>
                <a:lnTo>
                  <a:pt x="217" y="257"/>
                </a:lnTo>
                <a:lnTo>
                  <a:pt x="228" y="245"/>
                </a:lnTo>
                <a:lnTo>
                  <a:pt x="237" y="237"/>
                </a:lnTo>
                <a:lnTo>
                  <a:pt x="245" y="228"/>
                </a:lnTo>
                <a:lnTo>
                  <a:pt x="258" y="216"/>
                </a:lnTo>
                <a:lnTo>
                  <a:pt x="274" y="201"/>
                </a:lnTo>
                <a:lnTo>
                  <a:pt x="294" y="184"/>
                </a:lnTo>
                <a:lnTo>
                  <a:pt x="317" y="165"/>
                </a:lnTo>
                <a:lnTo>
                  <a:pt x="345" y="145"/>
                </a:lnTo>
                <a:lnTo>
                  <a:pt x="375" y="125"/>
                </a:lnTo>
                <a:lnTo>
                  <a:pt x="409" y="104"/>
                </a:lnTo>
                <a:lnTo>
                  <a:pt x="446" y="84"/>
                </a:lnTo>
                <a:lnTo>
                  <a:pt x="487" y="65"/>
                </a:lnTo>
                <a:lnTo>
                  <a:pt x="531" y="47"/>
                </a:lnTo>
                <a:lnTo>
                  <a:pt x="577" y="32"/>
                </a:lnTo>
                <a:lnTo>
                  <a:pt x="627" y="18"/>
                </a:lnTo>
                <a:lnTo>
                  <a:pt x="680" y="9"/>
                </a:lnTo>
                <a:lnTo>
                  <a:pt x="736" y="2"/>
                </a:lnTo>
                <a:lnTo>
                  <a:pt x="79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Tree>
    <p:extLst>
      <p:ext uri="{BB962C8B-B14F-4D97-AF65-F5344CB8AC3E}">
        <p14:creationId xmlns:p14="http://schemas.microsoft.com/office/powerpoint/2010/main" val="296883410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bwMode="auto">
          <a:xfrm>
            <a:off x="2988564" y="1371600"/>
            <a:ext cx="3214122" cy="4648200"/>
          </a:xfrm>
          <a:prstGeom prst="roundRect">
            <a:avLst/>
          </a:prstGeom>
          <a:solidFill>
            <a:schemeClr val="accent3"/>
          </a:solidFill>
          <a:ln>
            <a:solidFill>
              <a:srgbClr val="00206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t"/>
          <a:lstStyle/>
          <a:p>
            <a:pPr algn="ctr">
              <a:defRPr/>
            </a:pPr>
            <a:r>
              <a:rPr lang="en-US" sz="2000" dirty="0" smtClean="0">
                <a:solidFill>
                  <a:schemeClr val="bg1"/>
                </a:solidFill>
                <a:ea typeface="ヒラギノ角ゴ ProN W3" pitchFamily="-110" charset="-128"/>
                <a:cs typeface="ヒラギノ角ゴ ProN W3" pitchFamily="-110" charset="-128"/>
                <a:sym typeface="Arial" pitchFamily="-110" charset="0"/>
              </a:rPr>
              <a:t>Assessment</a:t>
            </a:r>
          </a:p>
          <a:p>
            <a:pPr algn="ctr">
              <a:defRPr/>
            </a:pPr>
            <a:r>
              <a:rPr lang="en-US" sz="1200" i="1" dirty="0" smtClean="0">
                <a:solidFill>
                  <a:schemeClr val="tx1"/>
                </a:solidFill>
                <a:ea typeface="ヒラギノ角ゴ ProN W3" pitchFamily="-110" charset="-128"/>
                <a:cs typeface="ヒラギノ角ゴ ProN W3" pitchFamily="-110" charset="-128"/>
                <a:sym typeface="Arial" pitchFamily="-110" charset="0"/>
              </a:rPr>
              <a:t>1 Week</a:t>
            </a:r>
            <a:endParaRPr lang="en-US" sz="1200" i="1" dirty="0">
              <a:solidFill>
                <a:schemeClr val="tx1"/>
              </a:solidFill>
              <a:ea typeface="ヒラギノ角ゴ ProN W3" pitchFamily="-110" charset="-128"/>
              <a:cs typeface="ヒラギノ角ゴ ProN W3" pitchFamily="-110" charset="-128"/>
              <a:sym typeface="Arial" pitchFamily="-110" charset="0"/>
            </a:endParaRPr>
          </a:p>
        </p:txBody>
      </p:sp>
      <p:sp>
        <p:nvSpPr>
          <p:cNvPr id="30" name="Text Placeholder 2"/>
          <p:cNvSpPr txBox="1">
            <a:spLocks/>
          </p:cNvSpPr>
          <p:nvPr/>
        </p:nvSpPr>
        <p:spPr bwMode="auto">
          <a:xfrm>
            <a:off x="3200400" y="2249487"/>
            <a:ext cx="26670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4025" eaLnBrk="0" hangingPunct="0">
              <a:spcBef>
                <a:spcPct val="20000"/>
              </a:spcBef>
              <a:buFont typeface="Arial" pitchFamily="34" charset="0"/>
              <a:buChar char="•"/>
              <a:defRPr sz="2600">
                <a:solidFill>
                  <a:srgbClr val="595959"/>
                </a:solidFill>
                <a:latin typeface="Arial" pitchFamily="34" charset="0"/>
                <a:ea typeface="MS PGothic" pitchFamily="34" charset="-128"/>
                <a:cs typeface="Arial" pitchFamily="34" charset="0"/>
              </a:defRPr>
            </a:lvl1pPr>
            <a:lvl2pPr marL="544513" indent="-233363" defTabSz="454025" eaLnBrk="0" hangingPunct="0">
              <a:spcBef>
                <a:spcPct val="20000"/>
              </a:spcBef>
              <a:buFont typeface="Arial" pitchFamily="34" charset="0"/>
              <a:buChar char="–"/>
              <a:defRPr sz="2000">
                <a:solidFill>
                  <a:srgbClr val="555555"/>
                </a:solidFill>
                <a:latin typeface="Arial" pitchFamily="34" charset="0"/>
                <a:ea typeface="MS PGothic" pitchFamily="34" charset="-128"/>
                <a:cs typeface="Arial" pitchFamily="34" charset="0"/>
              </a:defRPr>
            </a:lvl2pPr>
            <a:lvl3pPr marL="91122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3pPr>
            <a:lvl4pPr marL="118427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4pPr>
            <a:lvl5pPr marL="145732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5pPr>
            <a:lvl6pPr marL="19145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6pPr>
            <a:lvl7pPr marL="23717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7pPr>
            <a:lvl8pPr marL="28289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8pPr>
            <a:lvl9pPr marL="32861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9pPr>
          </a:lstStyle>
          <a:p>
            <a:pPr>
              <a:buFont typeface="Arial" pitchFamily="34" charset="0"/>
              <a:buNone/>
            </a:pPr>
            <a:r>
              <a:rPr lang="en-US" altLang="en-US" sz="1200" b="1" u="sng" dirty="0" smtClean="0">
                <a:solidFill>
                  <a:schemeClr val="tx1"/>
                </a:solidFill>
                <a:latin typeface="+mj-lt"/>
                <a:cs typeface="Calibri" pitchFamily="34" charset="0"/>
              </a:rPr>
              <a:t>MDIC</a:t>
            </a:r>
            <a:endParaRPr lang="en-US" altLang="en-US" sz="1200" b="1" u="sng" dirty="0">
              <a:solidFill>
                <a:schemeClr val="tx1"/>
              </a:solidFill>
              <a:latin typeface="+mj-lt"/>
              <a:cs typeface="Calibri" pitchFamily="34" charset="0"/>
            </a:endParaRPr>
          </a:p>
          <a:p>
            <a:pPr marL="171450" indent="-171450"/>
            <a:r>
              <a:rPr lang="en-US" altLang="en-US" sz="1200" dirty="0" smtClean="0">
                <a:solidFill>
                  <a:schemeClr val="tx1"/>
                </a:solidFill>
                <a:latin typeface="+mj-lt"/>
                <a:cs typeface="Calibri" pitchFamily="34" charset="0"/>
              </a:rPr>
              <a:t>3 Subject Matter Experts (PT)</a:t>
            </a:r>
          </a:p>
          <a:p>
            <a:pPr marL="171450" indent="-171450"/>
            <a:r>
              <a:rPr lang="en-US" altLang="en-US" sz="1200" dirty="0" smtClean="0">
                <a:solidFill>
                  <a:schemeClr val="tx1"/>
                </a:solidFill>
                <a:latin typeface="+mj-lt"/>
                <a:cs typeface="Calibri" pitchFamily="34" charset="0"/>
              </a:rPr>
              <a:t>1 MDIC Liaison</a:t>
            </a:r>
          </a:p>
          <a:p>
            <a:pPr marL="171450" indent="-171450"/>
            <a:r>
              <a:rPr lang="en-US" altLang="en-US" sz="1200" dirty="0" smtClean="0">
                <a:solidFill>
                  <a:schemeClr val="tx1"/>
                </a:solidFill>
                <a:latin typeface="+mj-lt"/>
                <a:cs typeface="Calibri" pitchFamily="34" charset="0"/>
              </a:rPr>
              <a:t>Leadership for final read-out</a:t>
            </a:r>
          </a:p>
          <a:p>
            <a:pPr marL="171450" indent="-171450"/>
            <a:r>
              <a:rPr lang="en-US" altLang="en-US" sz="1200" dirty="0">
                <a:solidFill>
                  <a:schemeClr val="tx1"/>
                </a:solidFill>
                <a:latin typeface="+mj-lt"/>
                <a:cs typeface="Calibri" pitchFamily="34" charset="0"/>
              </a:rPr>
              <a:t>1 Assessor</a:t>
            </a:r>
          </a:p>
          <a:p>
            <a:pPr marL="171450" indent="-171450"/>
            <a:r>
              <a:rPr lang="en-US" altLang="en-US" sz="1200" dirty="0">
                <a:solidFill>
                  <a:schemeClr val="tx1"/>
                </a:solidFill>
                <a:latin typeface="+mj-lt"/>
                <a:cs typeface="Calibri" pitchFamily="34" charset="0"/>
              </a:rPr>
              <a:t>1 FDA Liaison</a:t>
            </a:r>
          </a:p>
          <a:p>
            <a:pPr marL="171450" indent="-171450"/>
            <a:r>
              <a:rPr lang="en-US" altLang="en-US" sz="1200" dirty="0">
                <a:solidFill>
                  <a:schemeClr val="tx1"/>
                </a:solidFill>
                <a:latin typeface="+mj-lt"/>
                <a:cs typeface="Calibri" pitchFamily="34" charset="0"/>
              </a:rPr>
              <a:t>1 MDIC Maturity Model Core Team Project Manager</a:t>
            </a:r>
          </a:p>
          <a:p>
            <a:pPr marL="171450" indent="-171450"/>
            <a:endParaRPr lang="en-US" altLang="en-US" sz="1400" dirty="0">
              <a:solidFill>
                <a:schemeClr val="tx1"/>
              </a:solidFill>
              <a:latin typeface="+mn-lt"/>
              <a:cs typeface="Calibri" pitchFamily="34" charset="0"/>
            </a:endParaRPr>
          </a:p>
        </p:txBody>
      </p:sp>
      <p:sp>
        <p:nvSpPr>
          <p:cNvPr id="2" name="Title 1"/>
          <p:cNvSpPr>
            <a:spLocks noGrp="1"/>
          </p:cNvSpPr>
          <p:nvPr>
            <p:ph type="title"/>
          </p:nvPr>
        </p:nvSpPr>
        <p:spPr>
          <a:xfrm>
            <a:off x="457200" y="137160"/>
            <a:ext cx="8231188" cy="365760"/>
          </a:xfrm>
        </p:spPr>
        <p:txBody>
          <a:bodyPr/>
          <a:lstStyle/>
          <a:p>
            <a:r>
              <a:rPr lang="en-US" dirty="0" smtClean="0"/>
              <a:t>Resources needed for Pilot Program</a:t>
            </a:r>
            <a:endParaRPr lang="en-US" dirty="0"/>
          </a:p>
        </p:txBody>
      </p:sp>
      <p:sp>
        <p:nvSpPr>
          <p:cNvPr id="4" name="Slide Number Placeholder 3"/>
          <p:cNvSpPr>
            <a:spLocks noGrp="1"/>
          </p:cNvSpPr>
          <p:nvPr>
            <p:ph type="sldNum" sz="quarter" idx="4"/>
          </p:nvPr>
        </p:nvSpPr>
        <p:spPr/>
        <p:txBody>
          <a:bodyPr/>
          <a:lstStyle/>
          <a:p>
            <a:pPr>
              <a:defRPr/>
            </a:pPr>
            <a:fld id="{4CDD1E23-3D8D-4B51-ACDF-C15A13C620BE}" type="slidenum">
              <a:rPr lang="en-US" altLang="en-US" smtClean="0"/>
              <a:pPr>
                <a:defRPr/>
              </a:pPr>
              <a:t>12</a:t>
            </a:fld>
            <a:endParaRPr lang="en-US" altLang="en-US"/>
          </a:p>
        </p:txBody>
      </p:sp>
      <p:sp>
        <p:nvSpPr>
          <p:cNvPr id="6" name="Rounded Rectangle 5"/>
          <p:cNvSpPr/>
          <p:nvPr/>
        </p:nvSpPr>
        <p:spPr bwMode="auto">
          <a:xfrm>
            <a:off x="152400" y="1371600"/>
            <a:ext cx="2667000" cy="4648200"/>
          </a:xfrm>
          <a:prstGeom prst="roundRect">
            <a:avLst/>
          </a:prstGeom>
          <a:solidFill>
            <a:srgbClr val="FF9900"/>
          </a:solidFill>
          <a:ln>
            <a:solidFill>
              <a:srgbClr val="00206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t"/>
          <a:lstStyle/>
          <a:p>
            <a:pPr algn="ctr">
              <a:defRPr/>
            </a:pPr>
            <a:r>
              <a:rPr lang="en-US" sz="2000" dirty="0" smtClean="0">
                <a:solidFill>
                  <a:schemeClr val="bg1"/>
                </a:solidFill>
                <a:ea typeface="ヒラギノ角ゴ ProN W3" pitchFamily="-110" charset="-128"/>
                <a:cs typeface="ヒラギノ角ゴ ProN W3" pitchFamily="-110" charset="-128"/>
                <a:sym typeface="Arial" pitchFamily="-110" charset="0"/>
              </a:rPr>
              <a:t>Preparation</a:t>
            </a:r>
          </a:p>
          <a:p>
            <a:pPr algn="ctr">
              <a:defRPr/>
            </a:pPr>
            <a:r>
              <a:rPr lang="en-US" sz="1200" i="1" dirty="0" smtClean="0">
                <a:solidFill>
                  <a:schemeClr val="tx1"/>
                </a:solidFill>
                <a:ea typeface="ヒラギノ角ゴ ProN W3" pitchFamily="-110" charset="-128"/>
                <a:cs typeface="ヒラギノ角ゴ ProN W3" pitchFamily="-110" charset="-128"/>
                <a:sym typeface="Arial" pitchFamily="-110" charset="0"/>
              </a:rPr>
              <a:t>4 Weeks</a:t>
            </a:r>
            <a:endParaRPr lang="en-US" sz="1200" i="1" dirty="0">
              <a:solidFill>
                <a:schemeClr val="tx1"/>
              </a:solidFill>
              <a:ea typeface="ヒラギノ角ゴ ProN W3" pitchFamily="-110" charset="-128"/>
              <a:cs typeface="ヒラギノ角ゴ ProN W3" pitchFamily="-110" charset="-128"/>
              <a:sym typeface="Arial" pitchFamily="-110" charset="0"/>
            </a:endParaRPr>
          </a:p>
        </p:txBody>
      </p:sp>
      <p:sp>
        <p:nvSpPr>
          <p:cNvPr id="33" name="Text Placeholder 2"/>
          <p:cNvSpPr txBox="1">
            <a:spLocks/>
          </p:cNvSpPr>
          <p:nvPr/>
        </p:nvSpPr>
        <p:spPr bwMode="auto">
          <a:xfrm>
            <a:off x="3178879" y="4230687"/>
            <a:ext cx="2851461"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4025" eaLnBrk="0" hangingPunct="0">
              <a:spcBef>
                <a:spcPct val="20000"/>
              </a:spcBef>
              <a:buFont typeface="Arial" pitchFamily="34" charset="0"/>
              <a:buChar char="•"/>
              <a:defRPr sz="2600">
                <a:solidFill>
                  <a:srgbClr val="595959"/>
                </a:solidFill>
                <a:latin typeface="Arial" pitchFamily="34" charset="0"/>
                <a:ea typeface="MS PGothic" pitchFamily="34" charset="-128"/>
                <a:cs typeface="Arial" pitchFamily="34" charset="0"/>
              </a:defRPr>
            </a:lvl1pPr>
            <a:lvl2pPr marL="544513" indent="-233363" defTabSz="454025" eaLnBrk="0" hangingPunct="0">
              <a:spcBef>
                <a:spcPct val="20000"/>
              </a:spcBef>
              <a:buFont typeface="Arial" pitchFamily="34" charset="0"/>
              <a:buChar char="–"/>
              <a:defRPr sz="2000">
                <a:solidFill>
                  <a:srgbClr val="555555"/>
                </a:solidFill>
                <a:latin typeface="Arial" pitchFamily="34" charset="0"/>
                <a:ea typeface="MS PGothic" pitchFamily="34" charset="-128"/>
                <a:cs typeface="Arial" pitchFamily="34" charset="0"/>
              </a:defRPr>
            </a:lvl2pPr>
            <a:lvl3pPr marL="91122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3pPr>
            <a:lvl4pPr marL="118427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4pPr>
            <a:lvl5pPr marL="145732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5pPr>
            <a:lvl6pPr marL="19145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6pPr>
            <a:lvl7pPr marL="23717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7pPr>
            <a:lvl8pPr marL="28289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8pPr>
            <a:lvl9pPr marL="32861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9pPr>
          </a:lstStyle>
          <a:p>
            <a:pPr>
              <a:buNone/>
            </a:pPr>
            <a:r>
              <a:rPr lang="en-US" altLang="en-US" sz="1200" b="1" u="sng" dirty="0" smtClean="0">
                <a:solidFill>
                  <a:schemeClr val="tx1"/>
                </a:solidFill>
                <a:latin typeface="+mn-lt"/>
                <a:cs typeface="Calibri" pitchFamily="34" charset="0"/>
              </a:rPr>
              <a:t>Pilot Participants</a:t>
            </a:r>
            <a:endParaRPr lang="en-US" altLang="en-US" sz="1200" dirty="0">
              <a:solidFill>
                <a:schemeClr val="tx1"/>
              </a:solidFill>
              <a:latin typeface="+mn-lt"/>
              <a:cs typeface="Calibri" pitchFamily="34" charset="0"/>
            </a:endParaRPr>
          </a:p>
          <a:p>
            <a:pPr marL="171450" indent="-171450"/>
            <a:r>
              <a:rPr lang="en-US" altLang="en-US" sz="1200" dirty="0" smtClean="0">
                <a:solidFill>
                  <a:schemeClr val="tx1"/>
                </a:solidFill>
                <a:latin typeface="+mn-lt"/>
                <a:cs typeface="Calibri" pitchFamily="34" charset="0"/>
              </a:rPr>
              <a:t>1 Pilot Liaison (FT) to help facilitate pilot program during assessment and information gathering</a:t>
            </a:r>
          </a:p>
          <a:p>
            <a:pPr marL="171450" indent="-171450"/>
            <a:endParaRPr lang="en-US" altLang="en-US" sz="1400" dirty="0">
              <a:solidFill>
                <a:schemeClr val="tx1"/>
              </a:solidFill>
              <a:latin typeface="+mn-lt"/>
              <a:cs typeface="Calibri" pitchFamily="34" charset="0"/>
            </a:endParaRPr>
          </a:p>
        </p:txBody>
      </p:sp>
      <p:sp>
        <p:nvSpPr>
          <p:cNvPr id="37" name="Text Placeholder 2"/>
          <p:cNvSpPr txBox="1">
            <a:spLocks/>
          </p:cNvSpPr>
          <p:nvPr/>
        </p:nvSpPr>
        <p:spPr bwMode="auto">
          <a:xfrm>
            <a:off x="242818" y="2249487"/>
            <a:ext cx="2475489"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4025" eaLnBrk="0" hangingPunct="0">
              <a:spcBef>
                <a:spcPct val="20000"/>
              </a:spcBef>
              <a:buFont typeface="Arial" pitchFamily="34" charset="0"/>
              <a:buChar char="•"/>
              <a:defRPr sz="2600">
                <a:solidFill>
                  <a:srgbClr val="595959"/>
                </a:solidFill>
                <a:latin typeface="Arial" pitchFamily="34" charset="0"/>
                <a:ea typeface="MS PGothic" pitchFamily="34" charset="-128"/>
                <a:cs typeface="Arial" pitchFamily="34" charset="0"/>
              </a:defRPr>
            </a:lvl1pPr>
            <a:lvl2pPr marL="544513" indent="-233363" defTabSz="454025" eaLnBrk="0" hangingPunct="0">
              <a:spcBef>
                <a:spcPct val="20000"/>
              </a:spcBef>
              <a:buFont typeface="Arial" pitchFamily="34" charset="0"/>
              <a:buChar char="–"/>
              <a:defRPr sz="2000">
                <a:solidFill>
                  <a:srgbClr val="555555"/>
                </a:solidFill>
                <a:latin typeface="Arial" pitchFamily="34" charset="0"/>
                <a:ea typeface="MS PGothic" pitchFamily="34" charset="-128"/>
                <a:cs typeface="Arial" pitchFamily="34" charset="0"/>
              </a:defRPr>
            </a:lvl2pPr>
            <a:lvl3pPr marL="91122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3pPr>
            <a:lvl4pPr marL="118427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4pPr>
            <a:lvl5pPr marL="145732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5pPr>
            <a:lvl6pPr marL="19145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6pPr>
            <a:lvl7pPr marL="23717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7pPr>
            <a:lvl8pPr marL="28289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8pPr>
            <a:lvl9pPr marL="32861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9pPr>
          </a:lstStyle>
          <a:p>
            <a:pPr>
              <a:buNone/>
            </a:pPr>
            <a:r>
              <a:rPr lang="en-US" altLang="en-US" sz="1200" b="1" u="sng" dirty="0" smtClean="0">
                <a:solidFill>
                  <a:schemeClr val="tx1"/>
                </a:solidFill>
                <a:cs typeface="Calibri" pitchFamily="34" charset="0"/>
              </a:rPr>
              <a:t>MDIC</a:t>
            </a:r>
            <a:endParaRPr lang="en-US" altLang="en-US" sz="1200" b="1" u="sng" dirty="0">
              <a:solidFill>
                <a:schemeClr val="tx1"/>
              </a:solidFill>
              <a:cs typeface="Calibri" pitchFamily="34" charset="0"/>
            </a:endParaRPr>
          </a:p>
          <a:p>
            <a:pPr marL="171450" indent="-171450"/>
            <a:r>
              <a:rPr lang="en-US" altLang="en-US" sz="1200" dirty="0">
                <a:solidFill>
                  <a:schemeClr val="tx1"/>
                </a:solidFill>
                <a:cs typeface="Calibri" pitchFamily="34" charset="0"/>
              </a:rPr>
              <a:t>Need input from those who have participated in assessments </a:t>
            </a:r>
            <a:r>
              <a:rPr lang="en-US" altLang="en-US" sz="1200" dirty="0" smtClean="0">
                <a:solidFill>
                  <a:schemeClr val="tx1"/>
                </a:solidFill>
                <a:cs typeface="Calibri" pitchFamily="34" charset="0"/>
              </a:rPr>
              <a:t>previously </a:t>
            </a:r>
          </a:p>
          <a:p>
            <a:pPr marL="171450" indent="-171450"/>
            <a:r>
              <a:rPr lang="en-US" altLang="en-US" sz="1200" dirty="0" smtClean="0">
                <a:solidFill>
                  <a:schemeClr val="tx1"/>
                </a:solidFill>
                <a:cs typeface="Calibri" pitchFamily="34" charset="0"/>
              </a:rPr>
              <a:t>1 </a:t>
            </a:r>
            <a:r>
              <a:rPr lang="en-US" altLang="en-US" sz="1200" dirty="0">
                <a:solidFill>
                  <a:schemeClr val="tx1"/>
                </a:solidFill>
                <a:cs typeface="Calibri" pitchFamily="34" charset="0"/>
              </a:rPr>
              <a:t>MDIC </a:t>
            </a:r>
            <a:r>
              <a:rPr lang="en-US" altLang="en-US" sz="1200" dirty="0" smtClean="0">
                <a:solidFill>
                  <a:schemeClr val="tx1"/>
                </a:solidFill>
                <a:cs typeface="Calibri" pitchFamily="34" charset="0"/>
              </a:rPr>
              <a:t>Liaison (PT)</a:t>
            </a:r>
          </a:p>
          <a:p>
            <a:pPr marL="171450" indent="-171450"/>
            <a:r>
              <a:rPr lang="en-US" altLang="en-US" sz="1200" dirty="0">
                <a:solidFill>
                  <a:schemeClr val="tx1"/>
                </a:solidFill>
                <a:cs typeface="Calibri" pitchFamily="34" charset="0"/>
              </a:rPr>
              <a:t>1 MDIC Maturity Model Core Team Project Manager (Support</a:t>
            </a:r>
            <a:endParaRPr lang="en-US" altLang="en-US" sz="1200" dirty="0" smtClean="0">
              <a:solidFill>
                <a:schemeClr val="tx1"/>
              </a:solidFill>
              <a:cs typeface="Calibri" pitchFamily="34" charset="0"/>
            </a:endParaRPr>
          </a:p>
          <a:p>
            <a:pPr marL="171450" indent="-171450"/>
            <a:endParaRPr lang="en-US" altLang="en-US" sz="1200" dirty="0">
              <a:solidFill>
                <a:schemeClr val="tx1"/>
              </a:solidFill>
              <a:cs typeface="Calibri" pitchFamily="34" charset="0"/>
            </a:endParaRPr>
          </a:p>
          <a:p>
            <a:pPr>
              <a:buNone/>
            </a:pPr>
            <a:r>
              <a:rPr lang="en-US" altLang="en-US" sz="1200" b="1" u="sng" dirty="0" smtClean="0">
                <a:solidFill>
                  <a:schemeClr val="tx1"/>
                </a:solidFill>
                <a:cs typeface="Calibri" pitchFamily="34" charset="0"/>
              </a:rPr>
              <a:t>Pilot Participants</a:t>
            </a:r>
            <a:endParaRPr lang="en-US" altLang="en-US" sz="1200" dirty="0">
              <a:solidFill>
                <a:schemeClr val="tx1"/>
              </a:solidFill>
              <a:cs typeface="Calibri" pitchFamily="34" charset="0"/>
            </a:endParaRPr>
          </a:p>
          <a:p>
            <a:pPr marL="171450" indent="-171450"/>
            <a:r>
              <a:rPr lang="en-US" altLang="en-US" sz="1200" dirty="0" smtClean="0">
                <a:solidFill>
                  <a:schemeClr val="tx1"/>
                </a:solidFill>
                <a:cs typeface="Calibri" pitchFamily="34" charset="0"/>
              </a:rPr>
              <a:t>Prep meetings to discuss timeline, logistics, and review of any relevant information</a:t>
            </a:r>
          </a:p>
          <a:p>
            <a:pPr marL="171450" indent="-171450"/>
            <a:r>
              <a:rPr lang="en-US" altLang="en-US" sz="1200" dirty="0" smtClean="0">
                <a:solidFill>
                  <a:schemeClr val="tx1"/>
                </a:solidFill>
                <a:cs typeface="Calibri" pitchFamily="34" charset="0"/>
              </a:rPr>
              <a:t>1 Pilot Liaison (PT)</a:t>
            </a:r>
            <a:endParaRPr lang="en-US" altLang="en-US" sz="1200" dirty="0">
              <a:solidFill>
                <a:schemeClr val="tx1"/>
              </a:solidFill>
              <a:cs typeface="Calibri" pitchFamily="34" charset="0"/>
            </a:endParaRPr>
          </a:p>
          <a:p>
            <a:pPr>
              <a:buNone/>
            </a:pPr>
            <a:endParaRPr lang="en-US" altLang="en-US" sz="1200" dirty="0">
              <a:solidFill>
                <a:schemeClr val="tx1"/>
              </a:solidFill>
              <a:cs typeface="Calibri" pitchFamily="34" charset="0"/>
            </a:endParaRPr>
          </a:p>
        </p:txBody>
      </p:sp>
      <p:sp>
        <p:nvSpPr>
          <p:cNvPr id="39" name="Rounded Rectangle 38"/>
          <p:cNvSpPr/>
          <p:nvPr/>
        </p:nvSpPr>
        <p:spPr bwMode="auto">
          <a:xfrm>
            <a:off x="6371850" y="1371600"/>
            <a:ext cx="2667000" cy="4648200"/>
          </a:xfrm>
          <a:prstGeom prst="roundRect">
            <a:avLst/>
          </a:prstGeom>
          <a:solidFill>
            <a:schemeClr val="accent2"/>
          </a:solidFill>
          <a:ln>
            <a:solidFill>
              <a:srgbClr val="002060"/>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t"/>
          <a:lstStyle/>
          <a:p>
            <a:pPr algn="ctr">
              <a:defRPr/>
            </a:pPr>
            <a:r>
              <a:rPr lang="en-US" sz="2000" dirty="0" smtClean="0">
                <a:solidFill>
                  <a:schemeClr val="bg1"/>
                </a:solidFill>
                <a:ea typeface="ヒラギノ角ゴ ProN W3" pitchFamily="-110" charset="-128"/>
                <a:cs typeface="ヒラギノ角ゴ ProN W3" pitchFamily="-110" charset="-128"/>
                <a:sym typeface="Arial" pitchFamily="-110" charset="0"/>
              </a:rPr>
              <a:t>Follow-Up</a:t>
            </a:r>
          </a:p>
        </p:txBody>
      </p:sp>
      <p:sp>
        <p:nvSpPr>
          <p:cNvPr id="40" name="Text Placeholder 2"/>
          <p:cNvSpPr txBox="1">
            <a:spLocks/>
          </p:cNvSpPr>
          <p:nvPr/>
        </p:nvSpPr>
        <p:spPr bwMode="auto">
          <a:xfrm>
            <a:off x="6462268" y="2249487"/>
            <a:ext cx="2475489"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4025" eaLnBrk="0" hangingPunct="0">
              <a:spcBef>
                <a:spcPct val="20000"/>
              </a:spcBef>
              <a:buFont typeface="Arial" pitchFamily="34" charset="0"/>
              <a:buChar char="•"/>
              <a:defRPr sz="2600">
                <a:solidFill>
                  <a:srgbClr val="595959"/>
                </a:solidFill>
                <a:latin typeface="Arial" pitchFamily="34" charset="0"/>
                <a:ea typeface="MS PGothic" pitchFamily="34" charset="-128"/>
                <a:cs typeface="Arial" pitchFamily="34" charset="0"/>
              </a:defRPr>
            </a:lvl1pPr>
            <a:lvl2pPr marL="544513" indent="-233363" defTabSz="454025" eaLnBrk="0" hangingPunct="0">
              <a:spcBef>
                <a:spcPct val="20000"/>
              </a:spcBef>
              <a:buFont typeface="Arial" pitchFamily="34" charset="0"/>
              <a:buChar char="–"/>
              <a:defRPr sz="2000">
                <a:solidFill>
                  <a:srgbClr val="555555"/>
                </a:solidFill>
                <a:latin typeface="Arial" pitchFamily="34" charset="0"/>
                <a:ea typeface="MS PGothic" pitchFamily="34" charset="-128"/>
                <a:cs typeface="Arial" pitchFamily="34" charset="0"/>
              </a:defRPr>
            </a:lvl2pPr>
            <a:lvl3pPr marL="91122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3pPr>
            <a:lvl4pPr marL="118427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4pPr>
            <a:lvl5pPr marL="1457325" indent="-233363" defTabSz="454025" eaLnBrk="0" hangingPunct="0">
              <a:spcBef>
                <a:spcPct val="20000"/>
              </a:spcBef>
              <a:buFont typeface="Arial" pitchFamily="34" charset="0"/>
              <a:buChar char="»"/>
              <a:defRPr>
                <a:solidFill>
                  <a:srgbClr val="555555"/>
                </a:solidFill>
                <a:latin typeface="Arial" pitchFamily="34" charset="0"/>
                <a:ea typeface="MS PGothic" pitchFamily="34" charset="-128"/>
                <a:cs typeface="Arial" pitchFamily="34" charset="0"/>
              </a:defRPr>
            </a:lvl5pPr>
            <a:lvl6pPr marL="19145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6pPr>
            <a:lvl7pPr marL="23717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7pPr>
            <a:lvl8pPr marL="28289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8pPr>
            <a:lvl9pPr marL="3286125" indent="-233363" defTabSz="454025" eaLnBrk="0" fontAlgn="base" hangingPunct="0">
              <a:spcBef>
                <a:spcPct val="20000"/>
              </a:spcBef>
              <a:spcAft>
                <a:spcPct val="0"/>
              </a:spcAft>
              <a:buFont typeface="Arial" pitchFamily="34" charset="0"/>
              <a:buChar char="»"/>
              <a:defRPr>
                <a:solidFill>
                  <a:srgbClr val="555555"/>
                </a:solidFill>
                <a:latin typeface="Arial" pitchFamily="34" charset="0"/>
                <a:ea typeface="MS PGothic" pitchFamily="34" charset="-128"/>
                <a:cs typeface="Arial" pitchFamily="34" charset="0"/>
              </a:defRPr>
            </a:lvl9pPr>
          </a:lstStyle>
          <a:p>
            <a:pPr>
              <a:buNone/>
            </a:pPr>
            <a:r>
              <a:rPr lang="en-US" altLang="en-US" sz="1200" b="1" u="sng" dirty="0" smtClean="0">
                <a:solidFill>
                  <a:schemeClr val="tx1"/>
                </a:solidFill>
                <a:cs typeface="Calibri" pitchFamily="34" charset="0"/>
              </a:rPr>
              <a:t>MDIC</a:t>
            </a:r>
            <a:endParaRPr lang="en-US" altLang="en-US" sz="1200" b="1" u="sng" dirty="0">
              <a:solidFill>
                <a:schemeClr val="tx1"/>
              </a:solidFill>
              <a:cs typeface="Calibri" pitchFamily="34" charset="0"/>
            </a:endParaRPr>
          </a:p>
          <a:p>
            <a:pPr marL="171450" indent="-171450"/>
            <a:r>
              <a:rPr lang="en-US" altLang="en-US" sz="1200" dirty="0" smtClean="0">
                <a:solidFill>
                  <a:schemeClr val="tx1"/>
                </a:solidFill>
                <a:cs typeface="Calibri" pitchFamily="34" charset="0"/>
              </a:rPr>
              <a:t>1 </a:t>
            </a:r>
            <a:r>
              <a:rPr lang="en-US" altLang="en-US" sz="1200" dirty="0">
                <a:solidFill>
                  <a:schemeClr val="tx1"/>
                </a:solidFill>
                <a:cs typeface="Calibri" pitchFamily="34" charset="0"/>
              </a:rPr>
              <a:t>MDIC </a:t>
            </a:r>
            <a:r>
              <a:rPr lang="en-US" altLang="en-US" sz="1200" dirty="0" smtClean="0">
                <a:solidFill>
                  <a:schemeClr val="tx1"/>
                </a:solidFill>
                <a:cs typeface="Calibri" pitchFamily="34" charset="0"/>
              </a:rPr>
              <a:t>Liaison (PT)</a:t>
            </a:r>
          </a:p>
          <a:p>
            <a:pPr marL="171450" indent="-171450"/>
            <a:r>
              <a:rPr lang="en-US" altLang="en-US" sz="1200" dirty="0" smtClean="0">
                <a:solidFill>
                  <a:schemeClr val="tx1"/>
                </a:solidFill>
                <a:cs typeface="Calibri" pitchFamily="34" charset="0"/>
              </a:rPr>
              <a:t>1 </a:t>
            </a:r>
            <a:r>
              <a:rPr lang="en-US" altLang="en-US" sz="1200" dirty="0">
                <a:solidFill>
                  <a:schemeClr val="tx1"/>
                </a:solidFill>
                <a:cs typeface="Calibri" pitchFamily="34" charset="0"/>
              </a:rPr>
              <a:t>MDIC Maturity Model Core Team Project </a:t>
            </a:r>
            <a:r>
              <a:rPr lang="en-US" altLang="en-US" sz="1200" dirty="0" smtClean="0">
                <a:solidFill>
                  <a:schemeClr val="tx1"/>
                </a:solidFill>
                <a:cs typeface="Calibri" pitchFamily="34" charset="0"/>
              </a:rPr>
              <a:t>Manager (Support)</a:t>
            </a:r>
          </a:p>
          <a:p>
            <a:pPr>
              <a:buNone/>
            </a:pPr>
            <a:endParaRPr lang="en-US" altLang="en-US" sz="1400" b="1" u="sng" dirty="0" smtClean="0">
              <a:solidFill>
                <a:schemeClr val="tx1"/>
              </a:solidFill>
              <a:cs typeface="Calibri" pitchFamily="34" charset="0"/>
            </a:endParaRPr>
          </a:p>
          <a:p>
            <a:pPr>
              <a:buNone/>
            </a:pPr>
            <a:r>
              <a:rPr lang="en-US" altLang="en-US" sz="1200" b="1" u="sng" dirty="0" smtClean="0">
                <a:solidFill>
                  <a:schemeClr val="tx1"/>
                </a:solidFill>
                <a:cs typeface="Calibri" pitchFamily="34" charset="0"/>
              </a:rPr>
              <a:t>Pilot Participants</a:t>
            </a:r>
            <a:endParaRPr lang="en-US" altLang="en-US" sz="1200" dirty="0">
              <a:solidFill>
                <a:schemeClr val="tx1"/>
              </a:solidFill>
              <a:cs typeface="Calibri" pitchFamily="34" charset="0"/>
            </a:endParaRPr>
          </a:p>
          <a:p>
            <a:pPr marL="171450" indent="-171450"/>
            <a:r>
              <a:rPr lang="en-US" altLang="en-US" sz="1200" dirty="0" smtClean="0">
                <a:solidFill>
                  <a:schemeClr val="tx1"/>
                </a:solidFill>
                <a:cs typeface="Calibri" pitchFamily="34" charset="0"/>
              </a:rPr>
              <a:t>Ad-hoc support from program participants</a:t>
            </a:r>
            <a:endParaRPr lang="en-US" altLang="en-US" sz="1200" dirty="0">
              <a:solidFill>
                <a:schemeClr val="tx1"/>
              </a:solidFill>
              <a:cs typeface="Calibri" pitchFamily="34" charset="0"/>
            </a:endParaRPr>
          </a:p>
          <a:p>
            <a:pPr>
              <a:buNone/>
            </a:pPr>
            <a:endParaRPr lang="en-US" altLang="en-US" sz="1200" dirty="0">
              <a:solidFill>
                <a:schemeClr val="tx1"/>
              </a:solidFill>
              <a:cs typeface="Calibri" pitchFamily="34" charset="0"/>
            </a:endParaRPr>
          </a:p>
        </p:txBody>
      </p:sp>
    </p:spTree>
    <p:extLst>
      <p:ext uri="{BB962C8B-B14F-4D97-AF65-F5344CB8AC3E}">
        <p14:creationId xmlns:p14="http://schemas.microsoft.com/office/powerpoint/2010/main" val="2099706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milestones and pilot project </a:t>
            </a:r>
            <a:r>
              <a:rPr lang="en-US" dirty="0"/>
              <a:t>t</a:t>
            </a:r>
            <a:r>
              <a:rPr lang="en-US" dirty="0" smtClean="0"/>
              <a:t>imeline</a:t>
            </a:r>
            <a:endParaRPr lang="en-US" dirty="0"/>
          </a:p>
        </p:txBody>
      </p:sp>
      <p:graphicFrame>
        <p:nvGraphicFramePr>
          <p:cNvPr id="3" name="Table 2"/>
          <p:cNvGraphicFramePr>
            <a:graphicFrameLocks noGrp="1"/>
          </p:cNvGraphicFramePr>
          <p:nvPr>
            <p:extLst/>
          </p:nvPr>
        </p:nvGraphicFramePr>
        <p:xfrm>
          <a:off x="422097" y="851213"/>
          <a:ext cx="8036103" cy="5695354"/>
        </p:xfrm>
        <a:graphic>
          <a:graphicData uri="http://schemas.openxmlformats.org/drawingml/2006/table">
            <a:tbl>
              <a:tblPr firstRow="1" bandRow="1">
                <a:effectLst/>
              </a:tblPr>
              <a:tblGrid>
                <a:gridCol w="355143"/>
                <a:gridCol w="640080"/>
                <a:gridCol w="640080"/>
                <a:gridCol w="640080"/>
                <a:gridCol w="640080"/>
                <a:gridCol w="640080"/>
                <a:gridCol w="640080"/>
                <a:gridCol w="640080"/>
                <a:gridCol w="640080"/>
                <a:gridCol w="640080"/>
                <a:gridCol w="640080"/>
                <a:gridCol w="640080"/>
                <a:gridCol w="640080"/>
              </a:tblGrid>
              <a:tr h="282190">
                <a:tc rowSpan="2">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endParaRPr lang="en-US" sz="1100" b="1" dirty="0">
                        <a:solidFill>
                          <a:schemeClr val="tx1"/>
                        </a:solidFill>
                      </a:endParaRPr>
                    </a:p>
                  </a:txBody>
                  <a:tcPr>
                    <a:lnL w="12700" cap="flat" cmpd="sng" algn="ctr">
                      <a:solidFill>
                        <a:schemeClr val="bg1">
                          <a:lumMod val="85000"/>
                        </a:scheme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r>
                        <a:rPr lang="en-US" sz="1100" b="1" dirty="0" smtClean="0">
                          <a:solidFill>
                            <a:schemeClr val="bg1"/>
                          </a:solidFill>
                        </a:rPr>
                        <a:t>January</a:t>
                      </a:r>
                    </a:p>
                    <a:p>
                      <a:pPr algn="ctr"/>
                      <a:r>
                        <a:rPr lang="en-US" sz="1100" b="1" dirty="0" smtClean="0">
                          <a:solidFill>
                            <a:schemeClr val="bg1"/>
                          </a:solidFill>
                        </a:rPr>
                        <a:t>2016</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algn="ctr"/>
                      <a:r>
                        <a:rPr lang="en-US" sz="1100" b="1" dirty="0" smtClean="0">
                          <a:solidFill>
                            <a:schemeClr val="bg1"/>
                          </a:solidFill>
                        </a:rPr>
                        <a:t>February </a:t>
                      </a:r>
                    </a:p>
                    <a:p>
                      <a:pPr algn="ctr"/>
                      <a:r>
                        <a:rPr lang="en-US" sz="1100" b="1" dirty="0" smtClean="0">
                          <a:solidFill>
                            <a:schemeClr val="bg1"/>
                          </a:solidFill>
                        </a:rPr>
                        <a:t>2016</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algn="ctr"/>
                      <a:r>
                        <a:rPr lang="en-US" sz="1100" b="1" dirty="0" smtClean="0">
                          <a:solidFill>
                            <a:schemeClr val="bg1"/>
                          </a:solidFill>
                        </a:rPr>
                        <a:t>March</a:t>
                      </a:r>
                    </a:p>
                    <a:p>
                      <a:pPr algn="ctr"/>
                      <a:r>
                        <a:rPr lang="en-US" sz="1100" b="1" dirty="0" smtClean="0">
                          <a:solidFill>
                            <a:schemeClr val="bg1"/>
                          </a:solidFill>
                        </a:rPr>
                        <a:t>2016</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239434">
                <a:tc vMerge="1">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pPr algn="ctr"/>
                      <a:endParaRPr lang="en-US" sz="1200" b="1" dirty="0">
                        <a:solidFill>
                          <a:schemeClr val="tx1"/>
                        </a:solidFill>
                      </a:endParaRPr>
                    </a:p>
                  </a:txBody>
                  <a:tcPr>
                    <a:lnL w="12700" cap="flat" cmpd="sng" algn="ctr">
                      <a:solidFill>
                        <a:schemeClr val="bg1">
                          <a:lumMod val="85000"/>
                        </a:scheme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pPr algn="ctr"/>
                      <a:endParaRPr lang="en-US" sz="800" b="0" kern="1200" dirty="0">
                        <a:solidFill>
                          <a:schemeClr val="tx1"/>
                        </a:solidFill>
                        <a:latin typeface="Arial"/>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5029200">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pPr algn="ctr"/>
                      <a:r>
                        <a:rPr lang="en-US" sz="1100" b="1" dirty="0" smtClean="0">
                          <a:solidFill>
                            <a:schemeClr val="bg1"/>
                          </a:solidFill>
                        </a:rPr>
                        <a:t>Timeline</a:t>
                      </a:r>
                      <a:endParaRPr lang="en-US" sz="1100" b="1" dirty="0">
                        <a:solidFill>
                          <a:schemeClr val="bg1"/>
                        </a:solidFill>
                      </a:endParaRPr>
                    </a:p>
                  </a:txBody>
                  <a:tcPr vert="vert270" anchor="ctr">
                    <a:lnL w="12700" cap="flat" cmpd="sng" algn="ctr">
                      <a:solidFill>
                        <a:schemeClr val="bg1">
                          <a:lumMod val="85000"/>
                        </a:scheme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8" name="AutoShape 31"/>
          <p:cNvSpPr>
            <a:spLocks noChangeArrowheads="1"/>
          </p:cNvSpPr>
          <p:nvPr/>
        </p:nvSpPr>
        <p:spPr bwMode="auto">
          <a:xfrm>
            <a:off x="2066523" y="3414095"/>
            <a:ext cx="3800877" cy="182880"/>
          </a:xfrm>
          <a:prstGeom prst="homePlate">
            <a:avLst>
              <a:gd name="adj" fmla="val 49276"/>
            </a:avLst>
          </a:prstGeom>
          <a:solidFill>
            <a:schemeClr val="accent4">
              <a:alpha val="60000"/>
            </a:schemeClr>
          </a:solidFill>
          <a:ln w="12700">
            <a:noFill/>
            <a:miter lim="800000"/>
            <a:headEnd/>
            <a:tailEnd/>
          </a:ln>
        </p:spPr>
        <p:txBody>
          <a:bodyPr lIns="91430" tIns="45716" rIns="91430" bIns="45716" anchor="ctr"/>
          <a:lstStyle/>
          <a:p>
            <a:pPr marL="0" marR="0" lvl="0" indent="0" algn="ctr" defTabSz="914400" eaLnBrk="0" fontAlgn="base" latinLnBrk="0" hangingPunct="0">
              <a:lnSpc>
                <a:spcPct val="100000"/>
              </a:lnSpc>
              <a:spcBef>
                <a:spcPct val="0"/>
              </a:spcBef>
              <a:spcAft>
                <a:spcPct val="0"/>
              </a:spcAft>
              <a:buClrTx/>
              <a:buSzTx/>
              <a:buFontTx/>
              <a:buNone/>
              <a:tabLst>
                <a:tab pos="0" algn="l"/>
              </a:tabLst>
              <a:defRPr/>
            </a:pPr>
            <a:r>
              <a:rPr lang="en-US" sz="1000" b="1" kern="0" dirty="0" smtClean="0">
                <a:solidFill>
                  <a:srgbClr val="FFFFFF"/>
                </a:solidFill>
                <a:cs typeface="Arial" pitchFamily="34" charset="0"/>
              </a:rPr>
              <a:t>Information Gathering (Participants)</a:t>
            </a:r>
            <a:endParaRPr kumimoji="0" lang="en-US" sz="1000" b="1" i="0" u="none" strike="noStrike" kern="0" cap="none" spc="0" normalizeH="0" baseline="0" noProof="0" dirty="0" smtClean="0">
              <a:ln>
                <a:noFill/>
              </a:ln>
              <a:solidFill>
                <a:srgbClr val="FFFFFF"/>
              </a:solidFill>
              <a:effectLst/>
              <a:uLnTx/>
              <a:uFillTx/>
              <a:cs typeface="Arial" pitchFamily="34" charset="0"/>
            </a:endParaRPr>
          </a:p>
        </p:txBody>
      </p:sp>
      <p:sp>
        <p:nvSpPr>
          <p:cNvPr id="19" name="5-Point Star 18"/>
          <p:cNvSpPr/>
          <p:nvPr/>
        </p:nvSpPr>
        <p:spPr>
          <a:xfrm>
            <a:off x="1396202" y="2286000"/>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rgbClr val="FFFFFF"/>
              </a:solidFill>
            </a:endParaRPr>
          </a:p>
        </p:txBody>
      </p:sp>
      <p:sp>
        <p:nvSpPr>
          <p:cNvPr id="20" name="Text Box 21"/>
          <p:cNvSpPr txBox="1">
            <a:spLocks noChangeArrowheads="1"/>
          </p:cNvSpPr>
          <p:nvPr/>
        </p:nvSpPr>
        <p:spPr bwMode="auto">
          <a:xfrm>
            <a:off x="1643051" y="2306182"/>
            <a:ext cx="1177398"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Provide on-boarding to key participants</a:t>
            </a:r>
            <a:endParaRPr lang="en-US" sz="900" b="1" dirty="0">
              <a:solidFill>
                <a:srgbClr val="000000"/>
              </a:solidFill>
              <a:cs typeface="Arial" pitchFamily="34" charset="0"/>
            </a:endParaRPr>
          </a:p>
        </p:txBody>
      </p:sp>
      <p:sp>
        <p:nvSpPr>
          <p:cNvPr id="27" name="AutoShape 31"/>
          <p:cNvSpPr>
            <a:spLocks noChangeArrowheads="1"/>
          </p:cNvSpPr>
          <p:nvPr/>
        </p:nvSpPr>
        <p:spPr bwMode="auto">
          <a:xfrm>
            <a:off x="856447" y="1730376"/>
            <a:ext cx="2572553" cy="199673"/>
          </a:xfrm>
          <a:prstGeom prst="homePlate">
            <a:avLst>
              <a:gd name="adj" fmla="val 49276"/>
            </a:avLst>
          </a:prstGeom>
          <a:solidFill>
            <a:schemeClr val="accent4">
              <a:alpha val="60000"/>
            </a:schemeClr>
          </a:solidFill>
          <a:ln w="12700">
            <a:noFill/>
            <a:miter lim="800000"/>
            <a:headEnd/>
            <a:tailEnd/>
          </a:ln>
        </p:spPr>
        <p:txBody>
          <a:bodyPr lIns="91430" tIns="45716" rIns="91430" bIns="45716" anchor="ctr"/>
          <a:lstStyle/>
          <a:p>
            <a:pPr marL="0" marR="0" lvl="0" indent="0" algn="ctr" defTabSz="914400" eaLnBrk="0" fontAlgn="base" latinLnBrk="0" hangingPunct="0">
              <a:lnSpc>
                <a:spcPct val="100000"/>
              </a:lnSpc>
              <a:spcBef>
                <a:spcPct val="0"/>
              </a:spcBef>
              <a:spcAft>
                <a:spcPct val="0"/>
              </a:spcAft>
              <a:buClrTx/>
              <a:buSzTx/>
              <a:buFontTx/>
              <a:buNone/>
              <a:tabLst>
                <a:tab pos="0" algn="l"/>
              </a:tabLst>
              <a:defRPr/>
            </a:pPr>
            <a:r>
              <a:rPr kumimoji="0" lang="en-US" sz="1000" b="1" i="0" u="none" strike="noStrike" kern="0" cap="none" spc="0" normalizeH="0" baseline="0" noProof="0" dirty="0" smtClean="0">
                <a:ln>
                  <a:noFill/>
                </a:ln>
                <a:solidFill>
                  <a:srgbClr val="FFFFFF"/>
                </a:solidFill>
                <a:effectLst/>
                <a:uLnTx/>
                <a:uFillTx/>
                <a:cs typeface="Arial" pitchFamily="34" charset="0"/>
              </a:rPr>
              <a:t>On-Board Pilot Participants</a:t>
            </a:r>
          </a:p>
        </p:txBody>
      </p:sp>
      <p:sp>
        <p:nvSpPr>
          <p:cNvPr id="28" name="AutoShape 31"/>
          <p:cNvSpPr>
            <a:spLocks noChangeArrowheads="1"/>
          </p:cNvSpPr>
          <p:nvPr/>
        </p:nvSpPr>
        <p:spPr bwMode="auto">
          <a:xfrm>
            <a:off x="6609485" y="4495800"/>
            <a:ext cx="1829879" cy="182880"/>
          </a:xfrm>
          <a:prstGeom prst="homePlate">
            <a:avLst>
              <a:gd name="adj" fmla="val 49276"/>
            </a:avLst>
          </a:prstGeom>
          <a:solidFill>
            <a:schemeClr val="accent4">
              <a:alpha val="60000"/>
            </a:schemeClr>
          </a:solidFill>
          <a:ln w="12700">
            <a:noFill/>
            <a:miter lim="800000"/>
            <a:headEnd/>
            <a:tailEnd/>
          </a:ln>
        </p:spPr>
        <p:txBody>
          <a:bodyPr lIns="91430" tIns="45716" rIns="91430" bIns="45716" anchor="ctr"/>
          <a:lstStyle/>
          <a:p>
            <a:pPr marL="0" marR="0" lvl="0" indent="0" algn="ctr" defTabSz="914400" eaLnBrk="0" fontAlgn="base" latinLnBrk="0" hangingPunct="0">
              <a:lnSpc>
                <a:spcPct val="100000"/>
              </a:lnSpc>
              <a:spcBef>
                <a:spcPct val="0"/>
              </a:spcBef>
              <a:spcAft>
                <a:spcPct val="0"/>
              </a:spcAft>
              <a:buClrTx/>
              <a:buSzTx/>
              <a:buFontTx/>
              <a:buNone/>
              <a:tabLst>
                <a:tab pos="0" algn="l"/>
              </a:tabLst>
              <a:defRPr/>
            </a:pPr>
            <a:r>
              <a:rPr lang="en-US" sz="1000" b="1" kern="0" dirty="0" smtClean="0">
                <a:solidFill>
                  <a:srgbClr val="FFFFFF"/>
                </a:solidFill>
                <a:cs typeface="Arial" pitchFamily="34" charset="0"/>
              </a:rPr>
              <a:t>Review and Planning</a:t>
            </a:r>
            <a:endParaRPr kumimoji="0" lang="en-US" sz="1000" b="1" i="0" u="none" strike="noStrike" kern="0" cap="none" spc="0" normalizeH="0" baseline="0" noProof="0" dirty="0" smtClean="0">
              <a:ln>
                <a:noFill/>
              </a:ln>
              <a:solidFill>
                <a:srgbClr val="FFFFFF"/>
              </a:solidFill>
              <a:effectLst/>
              <a:uLnTx/>
              <a:uFillTx/>
              <a:cs typeface="Arial" pitchFamily="34" charset="0"/>
            </a:endParaRPr>
          </a:p>
        </p:txBody>
      </p:sp>
      <p:sp>
        <p:nvSpPr>
          <p:cNvPr id="33" name="5-Point Star 32"/>
          <p:cNvSpPr/>
          <p:nvPr/>
        </p:nvSpPr>
        <p:spPr>
          <a:xfrm>
            <a:off x="950779" y="1981200"/>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rgbClr val="FFFFFF"/>
              </a:solidFill>
            </a:endParaRPr>
          </a:p>
        </p:txBody>
      </p:sp>
      <p:sp>
        <p:nvSpPr>
          <p:cNvPr id="34" name="Text Box 21"/>
          <p:cNvSpPr txBox="1">
            <a:spLocks noChangeArrowheads="1"/>
          </p:cNvSpPr>
          <p:nvPr/>
        </p:nvSpPr>
        <p:spPr bwMode="auto">
          <a:xfrm>
            <a:off x="1197627" y="2070632"/>
            <a:ext cx="1297121" cy="1384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Select participants</a:t>
            </a:r>
            <a:endParaRPr lang="en-US" sz="900" b="1" dirty="0">
              <a:solidFill>
                <a:srgbClr val="000000"/>
              </a:solidFill>
              <a:cs typeface="Arial" pitchFamily="34" charset="0"/>
            </a:endParaRPr>
          </a:p>
        </p:txBody>
      </p:sp>
      <p:sp>
        <p:nvSpPr>
          <p:cNvPr id="42" name="5-Point Star 41"/>
          <p:cNvSpPr/>
          <p:nvPr/>
        </p:nvSpPr>
        <p:spPr>
          <a:xfrm>
            <a:off x="7264604" y="5308562"/>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rgbClr val="FFFFFF"/>
              </a:solidFill>
            </a:endParaRPr>
          </a:p>
        </p:txBody>
      </p:sp>
      <p:sp>
        <p:nvSpPr>
          <p:cNvPr id="43" name="Text Box 21"/>
          <p:cNvSpPr txBox="1">
            <a:spLocks noChangeArrowheads="1"/>
          </p:cNvSpPr>
          <p:nvPr/>
        </p:nvSpPr>
        <p:spPr bwMode="auto">
          <a:xfrm>
            <a:off x="7511453" y="5190245"/>
            <a:ext cx="758298" cy="553998"/>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Debrief with participants, FDA, and MDIC</a:t>
            </a:r>
            <a:endParaRPr lang="en-US" sz="900" b="1" dirty="0">
              <a:solidFill>
                <a:srgbClr val="000000"/>
              </a:solidFill>
              <a:cs typeface="Arial" pitchFamily="34" charset="0"/>
            </a:endParaRPr>
          </a:p>
        </p:txBody>
      </p:sp>
      <p:sp>
        <p:nvSpPr>
          <p:cNvPr id="44" name="5-Point Star 43"/>
          <p:cNvSpPr/>
          <p:nvPr/>
        </p:nvSpPr>
        <p:spPr>
          <a:xfrm>
            <a:off x="8200655" y="5808103"/>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rgbClr val="FFFFFF"/>
              </a:solidFill>
            </a:endParaRPr>
          </a:p>
        </p:txBody>
      </p:sp>
      <p:sp>
        <p:nvSpPr>
          <p:cNvPr id="45" name="Text Box 21"/>
          <p:cNvSpPr txBox="1">
            <a:spLocks noChangeArrowheads="1"/>
          </p:cNvSpPr>
          <p:nvPr/>
        </p:nvSpPr>
        <p:spPr bwMode="auto">
          <a:xfrm>
            <a:off x="7158802" y="5830369"/>
            <a:ext cx="1110950"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Develop Plan for Next Steps</a:t>
            </a:r>
            <a:endParaRPr lang="en-US" sz="900" b="1" dirty="0">
              <a:solidFill>
                <a:srgbClr val="000000"/>
              </a:solidFill>
              <a:cs typeface="Arial" pitchFamily="34" charset="0"/>
            </a:endParaRPr>
          </a:p>
        </p:txBody>
      </p:sp>
      <p:sp>
        <p:nvSpPr>
          <p:cNvPr id="49" name="5-Point Star 48"/>
          <p:cNvSpPr/>
          <p:nvPr/>
        </p:nvSpPr>
        <p:spPr>
          <a:xfrm>
            <a:off x="6688047" y="4919848"/>
            <a:ext cx="276981" cy="196938"/>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rgbClr val="FFFFFF"/>
              </a:solidFill>
            </a:endParaRPr>
          </a:p>
        </p:txBody>
      </p:sp>
      <p:sp>
        <p:nvSpPr>
          <p:cNvPr id="50" name="Text Box 21"/>
          <p:cNvSpPr txBox="1">
            <a:spLocks noChangeArrowheads="1"/>
          </p:cNvSpPr>
          <p:nvPr/>
        </p:nvSpPr>
        <p:spPr bwMode="auto">
          <a:xfrm>
            <a:off x="6983316" y="4986573"/>
            <a:ext cx="1195766" cy="1384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Review of outcomes</a:t>
            </a:r>
            <a:endParaRPr lang="en-US" sz="900" b="1" dirty="0">
              <a:solidFill>
                <a:srgbClr val="000000"/>
              </a:solidFill>
              <a:cs typeface="Arial" pitchFamily="34" charset="0"/>
            </a:endParaRPr>
          </a:p>
        </p:txBody>
      </p:sp>
      <p:sp>
        <p:nvSpPr>
          <p:cNvPr id="31" name="5-Point Star 30"/>
          <p:cNvSpPr/>
          <p:nvPr/>
        </p:nvSpPr>
        <p:spPr>
          <a:xfrm>
            <a:off x="2080953" y="2703492"/>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rgbClr val="FFFFFF"/>
              </a:solidFill>
            </a:endParaRPr>
          </a:p>
        </p:txBody>
      </p:sp>
      <p:sp>
        <p:nvSpPr>
          <p:cNvPr id="32" name="Text Box 21"/>
          <p:cNvSpPr txBox="1">
            <a:spLocks noChangeArrowheads="1"/>
          </p:cNvSpPr>
          <p:nvPr/>
        </p:nvSpPr>
        <p:spPr bwMode="auto">
          <a:xfrm>
            <a:off x="2327802" y="2723674"/>
            <a:ext cx="1558398"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Provide “pre-work” templates and guidance</a:t>
            </a:r>
            <a:endParaRPr lang="en-US" sz="900" b="1" dirty="0">
              <a:solidFill>
                <a:srgbClr val="000000"/>
              </a:solidFill>
              <a:cs typeface="Arial" pitchFamily="34" charset="0"/>
            </a:endParaRPr>
          </a:p>
        </p:txBody>
      </p:sp>
      <p:sp>
        <p:nvSpPr>
          <p:cNvPr id="35" name="5-Point Star 34"/>
          <p:cNvSpPr/>
          <p:nvPr/>
        </p:nvSpPr>
        <p:spPr>
          <a:xfrm>
            <a:off x="2503892" y="3018524"/>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smtClean="0">
              <a:solidFill>
                <a:srgbClr val="FFFFFF"/>
              </a:solidFill>
            </a:endParaRPr>
          </a:p>
        </p:txBody>
      </p:sp>
      <p:sp>
        <p:nvSpPr>
          <p:cNvPr id="36" name="Text Box 21"/>
          <p:cNvSpPr txBox="1">
            <a:spLocks noChangeArrowheads="1"/>
          </p:cNvSpPr>
          <p:nvPr/>
        </p:nvSpPr>
        <p:spPr bwMode="auto">
          <a:xfrm>
            <a:off x="2750741" y="3038706"/>
            <a:ext cx="1558398"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Conduct alignment and support calls</a:t>
            </a:r>
            <a:endParaRPr lang="en-US" sz="900" b="1" dirty="0">
              <a:solidFill>
                <a:srgbClr val="000000"/>
              </a:solidFill>
              <a:cs typeface="Arial" pitchFamily="34" charset="0"/>
            </a:endParaRPr>
          </a:p>
        </p:txBody>
      </p:sp>
      <p:sp>
        <p:nvSpPr>
          <p:cNvPr id="51" name="AutoShape 31"/>
          <p:cNvSpPr>
            <a:spLocks noChangeArrowheads="1"/>
          </p:cNvSpPr>
          <p:nvPr/>
        </p:nvSpPr>
        <p:spPr bwMode="auto">
          <a:xfrm>
            <a:off x="3341149" y="4008120"/>
            <a:ext cx="3800877" cy="182880"/>
          </a:xfrm>
          <a:prstGeom prst="homePlate">
            <a:avLst>
              <a:gd name="adj" fmla="val 49276"/>
            </a:avLst>
          </a:prstGeom>
          <a:solidFill>
            <a:schemeClr val="accent4">
              <a:alpha val="60000"/>
            </a:schemeClr>
          </a:solidFill>
          <a:ln w="12700">
            <a:noFill/>
            <a:miter lim="800000"/>
            <a:headEnd/>
            <a:tailEnd/>
          </a:ln>
        </p:spPr>
        <p:txBody>
          <a:bodyPr lIns="91430" tIns="45716" rIns="91430" bIns="45716" anchor="ctr"/>
          <a:lstStyle/>
          <a:p>
            <a:pPr marL="0" marR="0" lvl="0" indent="0" algn="ctr" defTabSz="914400" eaLnBrk="0" fontAlgn="base" latinLnBrk="0" hangingPunct="0">
              <a:lnSpc>
                <a:spcPct val="100000"/>
              </a:lnSpc>
              <a:spcBef>
                <a:spcPct val="0"/>
              </a:spcBef>
              <a:spcAft>
                <a:spcPct val="0"/>
              </a:spcAft>
              <a:buClrTx/>
              <a:buSzTx/>
              <a:buFontTx/>
              <a:buNone/>
              <a:tabLst>
                <a:tab pos="0" algn="l"/>
              </a:tabLst>
              <a:defRPr/>
            </a:pPr>
            <a:r>
              <a:rPr lang="en-US" sz="1000" b="1" kern="0" dirty="0" smtClean="0">
                <a:solidFill>
                  <a:srgbClr val="FFFFFF"/>
                </a:solidFill>
                <a:cs typeface="Arial" pitchFamily="34" charset="0"/>
              </a:rPr>
              <a:t>Conduct Pilot</a:t>
            </a:r>
            <a:endParaRPr kumimoji="0" lang="en-US" sz="1000" b="1" i="0" u="none" strike="noStrike" kern="0" cap="none" spc="0" normalizeH="0" baseline="0" noProof="0" dirty="0" smtClean="0">
              <a:ln>
                <a:noFill/>
              </a:ln>
              <a:solidFill>
                <a:srgbClr val="FFFFFF"/>
              </a:solidFill>
              <a:effectLst/>
              <a:uLnTx/>
              <a:uFillTx/>
              <a:cs typeface="Arial" pitchFamily="34" charset="0"/>
            </a:endParaRPr>
          </a:p>
        </p:txBody>
      </p:sp>
    </p:spTree>
    <p:extLst>
      <p:ext uri="{BB962C8B-B14F-4D97-AF65-F5344CB8AC3E}">
        <p14:creationId xmlns:p14="http://schemas.microsoft.com/office/powerpoint/2010/main" val="160996707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1782208"/>
            <a:ext cx="8229600" cy="923330"/>
          </a:xfrm>
        </p:spPr>
        <p:txBody>
          <a:bodyPr/>
          <a:lstStyle/>
          <a:p>
            <a:r>
              <a:rPr lang="en-US" dirty="0" smtClean="0"/>
              <a:t>Questions?</a:t>
            </a:r>
            <a:endParaRPr lang="en-US" dirty="0"/>
          </a:p>
        </p:txBody>
      </p:sp>
    </p:spTree>
    <p:extLst>
      <p:ext uri="{BB962C8B-B14F-4D97-AF65-F5344CB8AC3E}">
        <p14:creationId xmlns:p14="http://schemas.microsoft.com/office/powerpoint/2010/main" val="314661014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1782208"/>
            <a:ext cx="8229600" cy="923330"/>
          </a:xfrm>
        </p:spPr>
        <p:txBody>
          <a:bodyPr/>
          <a:lstStyle/>
          <a:p>
            <a:r>
              <a:rPr lang="en-US" dirty="0" smtClean="0"/>
              <a:t>Appendix</a:t>
            </a:r>
            <a:endParaRPr lang="en-US" dirty="0"/>
          </a:p>
        </p:txBody>
      </p:sp>
    </p:spTree>
    <p:extLst>
      <p:ext uri="{BB962C8B-B14F-4D97-AF65-F5344CB8AC3E}">
        <p14:creationId xmlns:p14="http://schemas.microsoft.com/office/powerpoint/2010/main" val="128475179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Area Scoring</a:t>
            </a:r>
            <a:endParaRPr lang="en-US" dirty="0"/>
          </a:p>
        </p:txBody>
      </p:sp>
      <p:graphicFrame>
        <p:nvGraphicFramePr>
          <p:cNvPr id="5" name="Table 4"/>
          <p:cNvGraphicFramePr>
            <a:graphicFrameLocks noGrp="1"/>
          </p:cNvGraphicFramePr>
          <p:nvPr>
            <p:extLst/>
          </p:nvPr>
        </p:nvGraphicFramePr>
        <p:xfrm>
          <a:off x="365760" y="904009"/>
          <a:ext cx="8412480" cy="5390111"/>
        </p:xfrm>
        <a:graphic>
          <a:graphicData uri="http://schemas.openxmlformats.org/drawingml/2006/table">
            <a:tbl>
              <a:tblPr firstRow="1" bandRow="1">
                <a:tableStyleId>{5C22544A-7EE6-4342-B048-85BDC9FD1C3A}</a:tableStyleId>
              </a:tblPr>
              <a:tblGrid>
                <a:gridCol w="1539240"/>
                <a:gridCol w="2286000"/>
                <a:gridCol w="2286000"/>
                <a:gridCol w="2301240"/>
              </a:tblGrid>
              <a:tr h="467591">
                <a:tc rowSpan="2">
                  <a:txBody>
                    <a:bodyPr/>
                    <a:lstStyle/>
                    <a:p>
                      <a:pPr marL="0" algn="ctr" defTabSz="914400" rtl="0" eaLnBrk="1" latinLnBrk="0" hangingPunct="1"/>
                      <a:endParaRPr lang="en-US" sz="1100" b="1" kern="1200" dirty="0">
                        <a:solidFill>
                          <a:schemeClr val="lt1"/>
                        </a:solidFill>
                        <a:latin typeface="+mn-lt"/>
                        <a:ea typeface="+mn-ea"/>
                        <a:cs typeface="+mn-cs"/>
                      </a:endParaRPr>
                    </a:p>
                  </a:txBody>
                  <a:tcPr anchor="ctr"/>
                </a:tc>
                <a:tc gridSpan="3">
                  <a:txBody>
                    <a:bodyPr/>
                    <a:lstStyle/>
                    <a:p>
                      <a:pPr algn="ctr"/>
                      <a:r>
                        <a:rPr lang="en-US" sz="1200" dirty="0" smtClean="0">
                          <a:solidFill>
                            <a:schemeClr val="bg1"/>
                          </a:solidFill>
                        </a:rPr>
                        <a:t>Rating</a:t>
                      </a:r>
                      <a:endParaRPr lang="en-US" sz="1200" dirty="0">
                        <a:solidFill>
                          <a:schemeClr val="bg1"/>
                        </a:solidFill>
                      </a:endParaRPr>
                    </a:p>
                  </a:txBody>
                  <a:tcPr anchor="ctr">
                    <a:solidFill>
                      <a:srgbClr val="00B0F0"/>
                    </a:solidFill>
                  </a:tcPr>
                </a:tc>
                <a:tc hMerge="1">
                  <a:txBody>
                    <a:bodyPr/>
                    <a:lstStyle/>
                    <a:p>
                      <a:pPr algn="ctr"/>
                      <a:endParaRPr lang="en-US" sz="1200" dirty="0">
                        <a:solidFill>
                          <a:schemeClr val="bg1"/>
                        </a:solidFill>
                      </a:endParaRPr>
                    </a:p>
                  </a:txBody>
                  <a:tcPr anchor="ctr">
                    <a:solidFill>
                      <a:schemeClr val="accent1">
                        <a:lumMod val="75000"/>
                      </a:schemeClr>
                    </a:solidFill>
                  </a:tcPr>
                </a:tc>
                <a:tc hMerge="1">
                  <a:txBody>
                    <a:bodyPr/>
                    <a:lstStyle/>
                    <a:p>
                      <a:pPr algn="ctr"/>
                      <a:endParaRPr lang="en-US" sz="1200" dirty="0">
                        <a:solidFill>
                          <a:schemeClr val="bg1"/>
                        </a:solidFill>
                      </a:endParaRPr>
                    </a:p>
                  </a:txBody>
                  <a:tcPr anchor="ctr">
                    <a:solidFill>
                      <a:srgbClr val="00B050"/>
                    </a:solidFill>
                  </a:tcPr>
                </a:tc>
              </a:tr>
              <a:tr h="533400">
                <a:tc vMerge="1">
                  <a:txBody>
                    <a:bodyPr/>
                    <a:lstStyle/>
                    <a:p>
                      <a:pPr marL="0" algn="ctr" defTabSz="914400" rtl="0" eaLnBrk="1" latinLnBrk="0" hangingPunct="1"/>
                      <a:endParaRPr lang="en-US" sz="1200" b="1" kern="1200" dirty="0">
                        <a:solidFill>
                          <a:schemeClr val="lt1"/>
                        </a:solidFill>
                        <a:latin typeface="+mn-lt"/>
                        <a:ea typeface="+mn-ea"/>
                        <a:cs typeface="+mn-cs"/>
                      </a:endParaRPr>
                    </a:p>
                  </a:txBody>
                  <a:tcPr anchor="ctr"/>
                </a:tc>
                <a:tc>
                  <a:txBody>
                    <a:bodyPr/>
                    <a:lstStyle/>
                    <a:p>
                      <a:pPr algn="ctr"/>
                      <a:r>
                        <a:rPr lang="en-US" sz="1100" b="1" dirty="0" smtClean="0">
                          <a:solidFill>
                            <a:schemeClr val="bg1"/>
                          </a:solidFill>
                        </a:rPr>
                        <a:t>High</a:t>
                      </a:r>
                    </a:p>
                    <a:p>
                      <a:pPr algn="ctr"/>
                      <a:r>
                        <a:rPr lang="en-US" sz="1100" b="1" dirty="0" smtClean="0">
                          <a:solidFill>
                            <a:schemeClr val="bg1"/>
                          </a:solidFill>
                        </a:rPr>
                        <a:t>(Score =</a:t>
                      </a:r>
                      <a:r>
                        <a:rPr lang="en-US" sz="1100" b="1" baseline="0" dirty="0" smtClean="0">
                          <a:solidFill>
                            <a:schemeClr val="bg1"/>
                          </a:solidFill>
                        </a:rPr>
                        <a:t> 3)</a:t>
                      </a:r>
                      <a:endParaRPr lang="en-US" sz="1100" b="1" dirty="0">
                        <a:solidFill>
                          <a:schemeClr val="bg1"/>
                        </a:solidFill>
                      </a:endParaRPr>
                    </a:p>
                  </a:txBody>
                  <a:tcPr anchor="ctr">
                    <a:solidFill>
                      <a:srgbClr val="FF0000"/>
                    </a:solidFill>
                  </a:tcPr>
                </a:tc>
                <a:tc>
                  <a:txBody>
                    <a:bodyPr/>
                    <a:lstStyle/>
                    <a:p>
                      <a:pPr algn="ctr"/>
                      <a:r>
                        <a:rPr lang="en-US" sz="1100" b="1" dirty="0" smtClean="0">
                          <a:solidFill>
                            <a:schemeClr val="bg1"/>
                          </a:solidFill>
                        </a:rPr>
                        <a:t>Medium</a:t>
                      </a:r>
                    </a:p>
                    <a:p>
                      <a:pPr algn="ctr"/>
                      <a:r>
                        <a:rPr lang="en-US" sz="1100" b="1" dirty="0" smtClean="0">
                          <a:solidFill>
                            <a:schemeClr val="bg1"/>
                          </a:solidFill>
                        </a:rPr>
                        <a:t>(Score = 2)</a:t>
                      </a:r>
                      <a:endParaRPr lang="en-US" sz="1100" b="1" dirty="0">
                        <a:solidFill>
                          <a:schemeClr val="bg1"/>
                        </a:solidFill>
                      </a:endParaRPr>
                    </a:p>
                  </a:txBody>
                  <a:tcPr anchor="ctr">
                    <a:solidFill>
                      <a:schemeClr val="accent1">
                        <a:lumMod val="75000"/>
                      </a:schemeClr>
                    </a:solidFill>
                  </a:tcPr>
                </a:tc>
                <a:tc>
                  <a:txBody>
                    <a:bodyPr/>
                    <a:lstStyle/>
                    <a:p>
                      <a:pPr algn="ctr"/>
                      <a:r>
                        <a:rPr lang="en-US" sz="1100" b="1" dirty="0" smtClean="0">
                          <a:solidFill>
                            <a:schemeClr val="bg1"/>
                          </a:solidFill>
                        </a:rPr>
                        <a:t>Low</a:t>
                      </a:r>
                    </a:p>
                    <a:p>
                      <a:pPr algn="ctr"/>
                      <a:r>
                        <a:rPr lang="en-US" sz="1100" b="1" dirty="0" smtClean="0">
                          <a:solidFill>
                            <a:schemeClr val="bg1"/>
                          </a:solidFill>
                        </a:rPr>
                        <a:t>(Score = 1)</a:t>
                      </a:r>
                      <a:endParaRPr lang="en-US" sz="1100" b="1" dirty="0">
                        <a:solidFill>
                          <a:schemeClr val="bg1"/>
                        </a:solidFill>
                      </a:endParaRPr>
                    </a:p>
                  </a:txBody>
                  <a:tcPr anchor="ctr">
                    <a:solidFill>
                      <a:srgbClr val="00B050"/>
                    </a:solidFill>
                  </a:tcPr>
                </a:tc>
              </a:tr>
              <a:tr h="1437162">
                <a:tc>
                  <a:txBody>
                    <a:bodyPr/>
                    <a:lstStyle/>
                    <a:p>
                      <a:pPr marL="0" algn="ctr" defTabSz="914400" rtl="0" eaLnBrk="1" latinLnBrk="0" hangingPunct="1"/>
                      <a:r>
                        <a:rPr lang="en-US" sz="1100" b="1" kern="1200" dirty="0" smtClean="0">
                          <a:solidFill>
                            <a:schemeClr val="lt1"/>
                          </a:solidFill>
                          <a:latin typeface="+mn-lt"/>
                          <a:ea typeface="+mn-ea"/>
                          <a:cs typeface="+mn-cs"/>
                        </a:rPr>
                        <a:t>Impact on Product Quality</a:t>
                      </a:r>
                      <a:endParaRPr lang="en-US" sz="1100" b="1" kern="1200" dirty="0">
                        <a:solidFill>
                          <a:schemeClr val="lt1"/>
                        </a:solidFill>
                        <a:latin typeface="+mn-lt"/>
                        <a:ea typeface="+mn-ea"/>
                        <a:cs typeface="+mn-cs"/>
                      </a:endParaRPr>
                    </a:p>
                  </a:txBody>
                  <a:tcPr anchor="ctr">
                    <a:solidFill>
                      <a:schemeClr val="accent2"/>
                    </a:solidFill>
                  </a:tcPr>
                </a:tc>
                <a:tc>
                  <a:txBody>
                    <a:bodyPr/>
                    <a:lstStyle/>
                    <a:p>
                      <a:pPr algn="l"/>
                      <a:r>
                        <a:rPr lang="en-US" sz="1000" dirty="0" smtClean="0"/>
                        <a:t>The selected</a:t>
                      </a:r>
                      <a:r>
                        <a:rPr lang="en-US" sz="1000" baseline="0" dirty="0" smtClean="0"/>
                        <a:t> subchapter has a high impact in fulfilling the criterion.  For example:</a:t>
                      </a:r>
                    </a:p>
                    <a:p>
                      <a:pPr marL="171450" indent="-171450" algn="l">
                        <a:buFont typeface="Arial" panose="020B0604020202020204" pitchFamily="34" charset="0"/>
                        <a:buChar char="•"/>
                      </a:pPr>
                      <a:r>
                        <a:rPr lang="en-US" sz="1000" baseline="0" dirty="0" smtClean="0"/>
                        <a:t>Is essential to product quality &amp; safety</a:t>
                      </a:r>
                    </a:p>
                    <a:p>
                      <a:pPr marL="171450" indent="-171450" algn="l">
                        <a:buFont typeface="Arial" panose="020B0604020202020204" pitchFamily="34" charset="0"/>
                        <a:buChar char="•"/>
                      </a:pPr>
                      <a:r>
                        <a:rPr lang="en-US" sz="1000" baseline="0" dirty="0" smtClean="0"/>
                        <a:t>Has direct impact on product</a:t>
                      </a:r>
                    </a:p>
                    <a:p>
                      <a:pPr marL="171450" indent="-171450" algn="l">
                        <a:buFont typeface="Arial" panose="020B0604020202020204" pitchFamily="34" charset="0"/>
                        <a:buChar char="•"/>
                      </a:pPr>
                      <a:r>
                        <a:rPr lang="en-US" sz="1000" baseline="0" dirty="0" smtClean="0"/>
                        <a:t>Determines conformance to design or </a:t>
                      </a:r>
                      <a:r>
                        <a:rPr lang="en-US" sz="1000" baseline="0" dirty="0" err="1" smtClean="0"/>
                        <a:t>mfg</a:t>
                      </a:r>
                      <a:r>
                        <a:rPr lang="en-US" sz="1000" baseline="0" dirty="0" smtClean="0"/>
                        <a:t> specifications</a:t>
                      </a:r>
                    </a:p>
                    <a:p>
                      <a:pPr marL="171450" indent="-171450" algn="l">
                        <a:buFont typeface="Arial" panose="020B0604020202020204" pitchFamily="34" charset="0"/>
                        <a:buChar char="•"/>
                      </a:pPr>
                      <a:r>
                        <a:rPr lang="en-US" sz="1000" baseline="0" dirty="0" smtClean="0"/>
                        <a:t>Defines or implements corrective/preventative action for high risk processes or for product.</a:t>
                      </a:r>
                      <a:endParaRPr lang="en-US" sz="1000" dirty="0"/>
                    </a:p>
                  </a:txBody>
                  <a:tcPr/>
                </a:tc>
                <a:tc>
                  <a:txBody>
                    <a:bodyPr/>
                    <a:lstStyle/>
                    <a:p>
                      <a:pPr algn="l"/>
                      <a:r>
                        <a:rPr lang="en-US" sz="1000" dirty="0" smtClean="0"/>
                        <a:t>The selected</a:t>
                      </a:r>
                      <a:r>
                        <a:rPr lang="en-US" sz="1000" baseline="0" dirty="0" smtClean="0"/>
                        <a:t> subchapter has a moderate impact in fulfilling the criterion:  For example:</a:t>
                      </a:r>
                    </a:p>
                    <a:p>
                      <a:pPr marL="171450" indent="-171450" algn="l">
                        <a:buFont typeface="Arial" panose="020B0604020202020204" pitchFamily="34" charset="0"/>
                        <a:buChar char="•"/>
                      </a:pPr>
                      <a:r>
                        <a:rPr lang="en-US" sz="1000" baseline="0" dirty="0" smtClean="0"/>
                        <a:t>Contributes to </a:t>
                      </a:r>
                      <a:r>
                        <a:rPr lang="en-US" sz="1000" i="1" baseline="0" dirty="0" smtClean="0"/>
                        <a:t>providing assurance of </a:t>
                      </a:r>
                      <a:r>
                        <a:rPr lang="en-US" sz="1000" baseline="0" dirty="0" smtClean="0"/>
                        <a:t>product quality, but is not fundamental in achieving it.</a:t>
                      </a:r>
                    </a:p>
                    <a:p>
                      <a:pPr marL="171450" indent="-171450" algn="l">
                        <a:buFont typeface="Arial" panose="020B0604020202020204" pitchFamily="34" charset="0"/>
                        <a:buChar char="•"/>
                      </a:pPr>
                      <a:r>
                        <a:rPr lang="en-US" sz="1000" baseline="0" dirty="0" smtClean="0"/>
                        <a:t>Has indirect impact on product</a:t>
                      </a:r>
                    </a:p>
                    <a:p>
                      <a:pPr marL="171450" indent="-171450" algn="l">
                        <a:buFont typeface="Arial" panose="020B0604020202020204" pitchFamily="34" charset="0"/>
                        <a:buChar char="•"/>
                      </a:pPr>
                      <a:r>
                        <a:rPr lang="en-US" sz="1000" baseline="0" dirty="0" smtClean="0"/>
                        <a:t>Is one of several non-essential contributing factors</a:t>
                      </a:r>
                      <a:endParaRPr lang="en-US" sz="1000" dirty="0"/>
                    </a:p>
                  </a:txBody>
                  <a:tcPr/>
                </a:tc>
                <a:tc>
                  <a:txBody>
                    <a:bodyPr/>
                    <a:lstStyle/>
                    <a:p>
                      <a:pPr algn="l"/>
                      <a:r>
                        <a:rPr lang="en-US" sz="1000" kern="1200" dirty="0" smtClean="0">
                          <a:solidFill>
                            <a:schemeClr val="dk1"/>
                          </a:solidFill>
                          <a:latin typeface="+mn-lt"/>
                          <a:ea typeface="+mn-ea"/>
                          <a:cs typeface="+mn-cs"/>
                        </a:rPr>
                        <a:t>The selected</a:t>
                      </a:r>
                      <a:r>
                        <a:rPr lang="en-US" sz="1000" kern="1200" baseline="0" dirty="0" smtClean="0">
                          <a:solidFill>
                            <a:schemeClr val="dk1"/>
                          </a:solidFill>
                          <a:latin typeface="+mn-lt"/>
                          <a:ea typeface="+mn-ea"/>
                          <a:cs typeface="+mn-cs"/>
                        </a:rPr>
                        <a:t> subchapter has little to no impact on product quality.</a:t>
                      </a:r>
                      <a:endParaRPr lang="en-US" sz="1000" kern="1200" dirty="0">
                        <a:solidFill>
                          <a:schemeClr val="dk1"/>
                        </a:solidFill>
                        <a:latin typeface="+mn-lt"/>
                        <a:ea typeface="+mn-ea"/>
                        <a:cs typeface="+mn-cs"/>
                      </a:endParaRPr>
                    </a:p>
                  </a:txBody>
                  <a:tcPr/>
                </a:tc>
              </a:tr>
              <a:tr h="596735">
                <a:tc>
                  <a:txBody>
                    <a:bodyPr/>
                    <a:lstStyle/>
                    <a:p>
                      <a:pPr marL="0" algn="ctr" defTabSz="914400" rtl="0" eaLnBrk="1" latinLnBrk="0" hangingPunct="1"/>
                      <a:r>
                        <a:rPr lang="en-US" sz="1100" b="1" kern="1200" dirty="0" smtClean="0">
                          <a:solidFill>
                            <a:schemeClr val="lt1"/>
                          </a:solidFill>
                          <a:latin typeface="+mn-lt"/>
                          <a:ea typeface="+mn-ea"/>
                          <a:cs typeface="+mn-cs"/>
                        </a:rPr>
                        <a:t>Well – Defined</a:t>
                      </a:r>
                      <a:endParaRPr lang="en-US" sz="1100" b="1" kern="1200" dirty="0">
                        <a:solidFill>
                          <a:schemeClr val="lt1"/>
                        </a:solidFill>
                        <a:latin typeface="+mn-lt"/>
                        <a:ea typeface="+mn-ea"/>
                        <a:cs typeface="+mn-cs"/>
                      </a:endParaRPr>
                    </a:p>
                  </a:txBody>
                  <a:tcPr anchor="ctr">
                    <a:solidFill>
                      <a:srgbClr val="FFC000"/>
                    </a:solidFill>
                  </a:tcPr>
                </a:tc>
                <a:tc>
                  <a:txBody>
                    <a:bodyPr/>
                    <a:lstStyle/>
                    <a:p>
                      <a:pPr algn="l" defTabSz="914400" rtl="0" eaLnBrk="1" latinLnBrk="0" hangingPunct="1"/>
                      <a:r>
                        <a:rPr lang="en-US" sz="1000" kern="1200" dirty="0" smtClean="0">
                          <a:solidFill>
                            <a:schemeClr val="dk1"/>
                          </a:solidFill>
                          <a:latin typeface="+mn-lt"/>
                          <a:ea typeface="+mn-ea"/>
                          <a:cs typeface="+mn-cs"/>
                        </a:rPr>
                        <a:t>The activities</a:t>
                      </a:r>
                      <a:r>
                        <a:rPr lang="en-US" sz="1000" kern="1200" baseline="0" dirty="0" smtClean="0">
                          <a:solidFill>
                            <a:schemeClr val="dk1"/>
                          </a:solidFill>
                          <a:latin typeface="+mn-lt"/>
                          <a:ea typeface="+mn-ea"/>
                          <a:cs typeface="+mn-cs"/>
                        </a:rPr>
                        <a:t> required for the selected subchapter are generally well-defined and understood within  the industry.  There are industry-wide standard practices or recognized standards supporting these activities.</a:t>
                      </a:r>
                    </a:p>
                    <a:p>
                      <a:pPr algn="l" defTabSz="914400" rtl="0" eaLnBrk="1" latinLnBrk="0" hangingPunct="1"/>
                      <a:endParaRPr lang="en-US" sz="1000" kern="1200" baseline="0" dirty="0" smtClean="0">
                        <a:solidFill>
                          <a:schemeClr val="dk1"/>
                        </a:solidFill>
                        <a:latin typeface="+mn-lt"/>
                        <a:ea typeface="+mn-ea"/>
                        <a:cs typeface="+mn-cs"/>
                      </a:endParaRPr>
                    </a:p>
                    <a:p>
                      <a:pPr algn="l" defTabSz="914400" rtl="0" eaLnBrk="1" latinLnBrk="0" hangingPunct="1"/>
                      <a:r>
                        <a:rPr lang="en-US" sz="1000" kern="1200" baseline="0" dirty="0" smtClean="0">
                          <a:solidFill>
                            <a:schemeClr val="dk1"/>
                          </a:solidFill>
                          <a:latin typeface="+mn-lt"/>
                          <a:ea typeface="+mn-ea"/>
                          <a:cs typeface="+mn-cs"/>
                        </a:rPr>
                        <a:t>The procedural boundaries &amp; scope of activities does not cross multiple functional boundaries.</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The activities</a:t>
                      </a:r>
                      <a:r>
                        <a:rPr lang="en-US" sz="1000" kern="1200" baseline="0" dirty="0" smtClean="0">
                          <a:solidFill>
                            <a:schemeClr val="dk1"/>
                          </a:solidFill>
                          <a:latin typeface="+mn-lt"/>
                          <a:ea typeface="+mn-ea"/>
                          <a:cs typeface="+mn-cs"/>
                        </a:rPr>
                        <a:t> are expected to be covered by approved procedures; but are  typically defined only within individual divisions, sub-divisions or facilities within each organization, and may differ across the industry.</a:t>
                      </a:r>
                    </a:p>
                    <a:p>
                      <a:pPr algn="l" defTabSz="914400" rtl="0" eaLnBrk="1" latinLnBrk="0" hangingPunct="1"/>
                      <a:endParaRPr lang="en-US" sz="1000" kern="1200" baseline="0" dirty="0" smtClean="0">
                        <a:solidFill>
                          <a:schemeClr val="dk1"/>
                        </a:solidFill>
                        <a:latin typeface="+mn-lt"/>
                        <a:ea typeface="+mn-ea"/>
                        <a:cs typeface="+mn-cs"/>
                      </a:endParaRPr>
                    </a:p>
                    <a:p>
                      <a:pPr algn="l" defTabSz="914400" rtl="0" eaLnBrk="1" latinLnBrk="0" hangingPunct="1"/>
                      <a:r>
                        <a:rPr lang="en-US" sz="1000" kern="1200" baseline="0" dirty="0" smtClean="0">
                          <a:solidFill>
                            <a:schemeClr val="dk1"/>
                          </a:solidFill>
                          <a:latin typeface="+mn-lt"/>
                          <a:ea typeface="+mn-ea"/>
                          <a:cs typeface="+mn-cs"/>
                        </a:rPr>
                        <a:t>The procedural boundaries &amp; scope of activities may cross functional boundaries.</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Standard</a:t>
                      </a:r>
                      <a:r>
                        <a:rPr lang="en-US" sz="1000" kern="1200" baseline="0" dirty="0" smtClean="0">
                          <a:solidFill>
                            <a:schemeClr val="dk1"/>
                          </a:solidFill>
                          <a:latin typeface="+mn-lt"/>
                          <a:ea typeface="+mn-ea"/>
                          <a:cs typeface="+mn-cs"/>
                        </a:rPr>
                        <a:t> procedures and recognized standards are not established or are in flux.  There is no generally agreed upon standards of practice.</a:t>
                      </a:r>
                    </a:p>
                    <a:p>
                      <a:pPr algn="l" defTabSz="914400" rtl="0" eaLnBrk="1" latinLnBrk="0" hangingPunct="1"/>
                      <a:endParaRPr lang="en-US" sz="1000" kern="1200" baseline="0" dirty="0" smtClean="0">
                        <a:solidFill>
                          <a:schemeClr val="dk1"/>
                        </a:solidFill>
                        <a:latin typeface="+mn-lt"/>
                        <a:ea typeface="+mn-ea"/>
                        <a:cs typeface="+mn-cs"/>
                      </a:endParaRPr>
                    </a:p>
                    <a:p>
                      <a:pPr algn="l" defTabSz="914400" rtl="0" eaLnBrk="1" latinLnBrk="0" hangingPunct="1"/>
                      <a:r>
                        <a:rPr lang="en-US" sz="1000" kern="1200" baseline="0" dirty="0" smtClean="0">
                          <a:solidFill>
                            <a:schemeClr val="dk1"/>
                          </a:solidFill>
                          <a:latin typeface="+mn-lt"/>
                          <a:ea typeface="+mn-ea"/>
                          <a:cs typeface="+mn-cs"/>
                        </a:rPr>
                        <a:t>Implementation is complex and falls across multiple functional boundaries.</a:t>
                      </a:r>
                      <a:endParaRPr lang="en-US" sz="1000" kern="1200" dirty="0">
                        <a:solidFill>
                          <a:schemeClr val="dk1"/>
                        </a:solidFill>
                        <a:latin typeface="+mn-lt"/>
                        <a:ea typeface="+mn-ea"/>
                        <a:cs typeface="+mn-cs"/>
                      </a:endParaRPr>
                    </a:p>
                  </a:txBody>
                  <a:tcPr/>
                </a:tc>
              </a:tr>
              <a:tr h="745919">
                <a:tc>
                  <a:txBody>
                    <a:bodyPr/>
                    <a:lstStyle/>
                    <a:p>
                      <a:pPr marL="0" algn="ctr" defTabSz="914400" rtl="0" eaLnBrk="1" latinLnBrk="0" hangingPunct="1"/>
                      <a:r>
                        <a:rPr lang="en-US" sz="1100" b="1" kern="1200" dirty="0" smtClean="0">
                          <a:solidFill>
                            <a:schemeClr val="lt1"/>
                          </a:solidFill>
                          <a:latin typeface="+mn-lt"/>
                          <a:ea typeface="+mn-ea"/>
                          <a:cs typeface="+mn-cs"/>
                        </a:rPr>
                        <a:t>Ease of Implementation</a:t>
                      </a:r>
                      <a:endParaRPr lang="en-US" sz="1100" b="1" kern="1200" dirty="0">
                        <a:solidFill>
                          <a:schemeClr val="lt1"/>
                        </a:solidFill>
                        <a:latin typeface="+mn-lt"/>
                        <a:ea typeface="+mn-ea"/>
                        <a:cs typeface="+mn-cs"/>
                      </a:endParaRPr>
                    </a:p>
                  </a:txBody>
                  <a:tcPr anchor="ctr">
                    <a:solidFill>
                      <a:schemeClr val="accent1"/>
                    </a:solidFill>
                  </a:tcPr>
                </a:tc>
                <a:tc>
                  <a:txBody>
                    <a:bodyPr/>
                    <a:lstStyle/>
                    <a:p>
                      <a:pPr algn="l" defTabSz="914400" rtl="0" eaLnBrk="1" latinLnBrk="0" hangingPunct="1"/>
                      <a:r>
                        <a:rPr lang="en-US" sz="1000" kern="1200" dirty="0" smtClean="0">
                          <a:solidFill>
                            <a:schemeClr val="dk1"/>
                          </a:solidFill>
                          <a:latin typeface="+mn-lt"/>
                          <a:ea typeface="+mn-ea"/>
                          <a:cs typeface="+mn-cs"/>
                        </a:rPr>
                        <a:t>Standards</a:t>
                      </a:r>
                      <a:r>
                        <a:rPr lang="en-US" sz="1000" kern="1200" baseline="0" dirty="0" smtClean="0">
                          <a:solidFill>
                            <a:schemeClr val="dk1"/>
                          </a:solidFill>
                          <a:latin typeface="+mn-lt"/>
                          <a:ea typeface="+mn-ea"/>
                          <a:cs typeface="+mn-cs"/>
                        </a:rPr>
                        <a:t> and procedures are well-defined and non-complex.  Resource requirements are reasonable.  Time to implementation is acceptable (&lt; 1 </a:t>
                      </a:r>
                      <a:r>
                        <a:rPr lang="en-US" sz="1000" kern="1200" baseline="0" dirty="0" err="1" smtClean="0">
                          <a:solidFill>
                            <a:schemeClr val="dk1"/>
                          </a:solidFill>
                          <a:latin typeface="+mn-lt"/>
                          <a:ea typeface="+mn-ea"/>
                          <a:cs typeface="+mn-cs"/>
                        </a:rPr>
                        <a:t>yr</a:t>
                      </a:r>
                      <a:r>
                        <a:rPr lang="en-US" sz="1000" kern="1200" baseline="0" dirty="0" smtClean="0">
                          <a:solidFill>
                            <a:schemeClr val="dk1"/>
                          </a:solidFill>
                          <a:latin typeface="+mn-lt"/>
                          <a:ea typeface="+mn-ea"/>
                          <a:cs typeface="+mn-cs"/>
                        </a:rPr>
                        <a:t>)</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Standards and procedures</a:t>
                      </a:r>
                      <a:r>
                        <a:rPr lang="en-US" sz="1000" kern="1200" baseline="0" dirty="0" smtClean="0">
                          <a:solidFill>
                            <a:schemeClr val="dk1"/>
                          </a:solidFill>
                          <a:latin typeface="+mn-lt"/>
                          <a:ea typeface="+mn-ea"/>
                          <a:cs typeface="+mn-cs"/>
                        </a:rPr>
                        <a:t> are well-defined but may be of increased complexity.  Similarly, time &amp; resource requirements may require moderate capital investment. ( 1 - 3 </a:t>
                      </a:r>
                      <a:r>
                        <a:rPr lang="en-US" sz="1000" kern="1200" baseline="0" dirty="0" err="1" smtClean="0">
                          <a:solidFill>
                            <a:schemeClr val="dk1"/>
                          </a:solidFill>
                          <a:latin typeface="+mn-lt"/>
                          <a:ea typeface="+mn-ea"/>
                          <a:cs typeface="+mn-cs"/>
                        </a:rPr>
                        <a:t>yr</a:t>
                      </a:r>
                      <a:r>
                        <a:rPr lang="en-US" sz="1000" kern="1200" baseline="0" dirty="0" smtClean="0">
                          <a:solidFill>
                            <a:schemeClr val="dk1"/>
                          </a:solidFill>
                          <a:latin typeface="+mn-lt"/>
                          <a:ea typeface="+mn-ea"/>
                          <a:cs typeface="+mn-cs"/>
                        </a:rPr>
                        <a:t>)</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Standards and procedures may  not be well-defined, or are of high complexity.  Resource</a:t>
                      </a:r>
                      <a:r>
                        <a:rPr lang="en-US" sz="1000" kern="1200" baseline="0" dirty="0" smtClean="0">
                          <a:solidFill>
                            <a:schemeClr val="dk1"/>
                          </a:solidFill>
                          <a:latin typeface="+mn-lt"/>
                          <a:ea typeface="+mn-ea"/>
                          <a:cs typeface="+mn-cs"/>
                        </a:rPr>
                        <a:t> requirements may require extensive time (&gt; 3 </a:t>
                      </a:r>
                      <a:r>
                        <a:rPr lang="en-US" sz="1000" kern="1200" baseline="0" dirty="0" err="1" smtClean="0">
                          <a:solidFill>
                            <a:schemeClr val="dk1"/>
                          </a:solidFill>
                          <a:latin typeface="+mn-lt"/>
                          <a:ea typeface="+mn-ea"/>
                          <a:cs typeface="+mn-cs"/>
                        </a:rPr>
                        <a:t>yr</a:t>
                      </a:r>
                      <a:r>
                        <a:rPr lang="en-US" sz="1000" kern="1200" baseline="0" dirty="0" smtClean="0">
                          <a:solidFill>
                            <a:schemeClr val="dk1"/>
                          </a:solidFill>
                          <a:latin typeface="+mn-lt"/>
                          <a:ea typeface="+mn-ea"/>
                          <a:cs typeface="+mn-cs"/>
                        </a:rPr>
                        <a:t>)</a:t>
                      </a:r>
                      <a:endParaRPr lang="en-US" sz="10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9861291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Area Selection</a:t>
            </a:r>
            <a:endParaRPr lang="en-US" dirty="0"/>
          </a:p>
        </p:txBody>
      </p:sp>
      <p:graphicFrame>
        <p:nvGraphicFramePr>
          <p:cNvPr id="5" name="Table 4"/>
          <p:cNvGraphicFramePr>
            <a:graphicFrameLocks noGrp="1"/>
          </p:cNvGraphicFramePr>
          <p:nvPr>
            <p:extLst/>
          </p:nvPr>
        </p:nvGraphicFramePr>
        <p:xfrm>
          <a:off x="365760" y="904009"/>
          <a:ext cx="8412480" cy="4973782"/>
        </p:xfrm>
        <a:graphic>
          <a:graphicData uri="http://schemas.openxmlformats.org/drawingml/2006/table">
            <a:tbl>
              <a:tblPr firstRow="1" bandRow="1">
                <a:tableStyleId>{5C22544A-7EE6-4342-B048-85BDC9FD1C3A}</a:tableStyleId>
              </a:tblPr>
              <a:tblGrid>
                <a:gridCol w="1539240"/>
                <a:gridCol w="2286000"/>
                <a:gridCol w="2286000"/>
                <a:gridCol w="2301240"/>
              </a:tblGrid>
              <a:tr h="391391">
                <a:tc rowSpan="2">
                  <a:txBody>
                    <a:bodyPr/>
                    <a:lstStyle/>
                    <a:p>
                      <a:pPr marL="0" algn="ctr" defTabSz="914400" rtl="0" eaLnBrk="1" latinLnBrk="0" hangingPunct="1"/>
                      <a:endParaRPr lang="en-US" sz="1100" b="1" kern="1200" dirty="0">
                        <a:solidFill>
                          <a:schemeClr val="lt1"/>
                        </a:solidFill>
                        <a:latin typeface="+mn-lt"/>
                        <a:ea typeface="+mn-ea"/>
                        <a:cs typeface="+mn-cs"/>
                      </a:endParaRPr>
                    </a:p>
                  </a:txBody>
                  <a:tcPr anchor="ctr"/>
                </a:tc>
                <a:tc gridSpan="3">
                  <a:txBody>
                    <a:bodyPr/>
                    <a:lstStyle/>
                    <a:p>
                      <a:pPr algn="ctr"/>
                      <a:r>
                        <a:rPr lang="en-US" sz="1200" dirty="0" smtClean="0">
                          <a:solidFill>
                            <a:schemeClr val="bg1"/>
                          </a:solidFill>
                        </a:rPr>
                        <a:t>Rating</a:t>
                      </a:r>
                      <a:endParaRPr lang="en-US" sz="1200" dirty="0">
                        <a:solidFill>
                          <a:schemeClr val="bg1"/>
                        </a:solidFill>
                      </a:endParaRPr>
                    </a:p>
                  </a:txBody>
                  <a:tcPr anchor="ctr">
                    <a:solidFill>
                      <a:srgbClr val="00B0F0"/>
                    </a:solidFill>
                  </a:tcPr>
                </a:tc>
                <a:tc hMerge="1">
                  <a:txBody>
                    <a:bodyPr/>
                    <a:lstStyle/>
                    <a:p>
                      <a:pPr algn="ctr"/>
                      <a:endParaRPr lang="en-US" sz="1200" dirty="0">
                        <a:solidFill>
                          <a:schemeClr val="bg1"/>
                        </a:solidFill>
                      </a:endParaRPr>
                    </a:p>
                  </a:txBody>
                  <a:tcPr anchor="ctr">
                    <a:solidFill>
                      <a:schemeClr val="accent1">
                        <a:lumMod val="75000"/>
                      </a:schemeClr>
                    </a:solidFill>
                  </a:tcPr>
                </a:tc>
                <a:tc hMerge="1">
                  <a:txBody>
                    <a:bodyPr/>
                    <a:lstStyle/>
                    <a:p>
                      <a:pPr algn="ctr"/>
                      <a:endParaRPr lang="en-US" sz="1200" dirty="0">
                        <a:solidFill>
                          <a:schemeClr val="bg1"/>
                        </a:solidFill>
                      </a:endParaRPr>
                    </a:p>
                  </a:txBody>
                  <a:tcPr anchor="ctr">
                    <a:solidFill>
                      <a:srgbClr val="00B050"/>
                    </a:solidFill>
                  </a:tcPr>
                </a:tc>
              </a:tr>
              <a:tr h="498071">
                <a:tc vMerge="1">
                  <a:txBody>
                    <a:bodyPr/>
                    <a:lstStyle/>
                    <a:p>
                      <a:pPr marL="0" algn="ctr" defTabSz="914400" rtl="0" eaLnBrk="1" latinLnBrk="0" hangingPunct="1"/>
                      <a:endParaRPr lang="en-US" sz="1200" b="1" kern="1200" dirty="0">
                        <a:solidFill>
                          <a:schemeClr val="lt1"/>
                        </a:solidFill>
                        <a:latin typeface="+mn-lt"/>
                        <a:ea typeface="+mn-ea"/>
                        <a:cs typeface="+mn-cs"/>
                      </a:endParaRPr>
                    </a:p>
                  </a:txBody>
                  <a:tcPr anchor="ctr"/>
                </a:tc>
                <a:tc>
                  <a:txBody>
                    <a:bodyPr/>
                    <a:lstStyle/>
                    <a:p>
                      <a:pPr algn="ctr"/>
                      <a:r>
                        <a:rPr lang="en-US" sz="1100" b="1" dirty="0" smtClean="0">
                          <a:solidFill>
                            <a:schemeClr val="bg1"/>
                          </a:solidFill>
                        </a:rPr>
                        <a:t>High</a:t>
                      </a:r>
                    </a:p>
                    <a:p>
                      <a:pPr algn="ctr"/>
                      <a:r>
                        <a:rPr lang="en-US" sz="1100" b="1" dirty="0" smtClean="0">
                          <a:solidFill>
                            <a:schemeClr val="bg1"/>
                          </a:solidFill>
                        </a:rPr>
                        <a:t>(Score =</a:t>
                      </a:r>
                      <a:r>
                        <a:rPr lang="en-US" sz="1100" b="1" baseline="0" dirty="0" smtClean="0">
                          <a:solidFill>
                            <a:schemeClr val="bg1"/>
                          </a:solidFill>
                        </a:rPr>
                        <a:t> 3)</a:t>
                      </a:r>
                      <a:endParaRPr lang="en-US" sz="1100" b="1" dirty="0">
                        <a:solidFill>
                          <a:schemeClr val="bg1"/>
                        </a:solidFill>
                      </a:endParaRPr>
                    </a:p>
                  </a:txBody>
                  <a:tcPr anchor="ctr">
                    <a:solidFill>
                      <a:srgbClr val="FF0000"/>
                    </a:solidFill>
                  </a:tcPr>
                </a:tc>
                <a:tc>
                  <a:txBody>
                    <a:bodyPr/>
                    <a:lstStyle/>
                    <a:p>
                      <a:pPr algn="ctr"/>
                      <a:r>
                        <a:rPr lang="en-US" sz="1100" b="1" dirty="0" smtClean="0">
                          <a:solidFill>
                            <a:schemeClr val="bg1"/>
                          </a:solidFill>
                        </a:rPr>
                        <a:t>Medium</a:t>
                      </a:r>
                    </a:p>
                    <a:p>
                      <a:pPr algn="ctr"/>
                      <a:r>
                        <a:rPr lang="en-US" sz="1100" b="1" dirty="0" smtClean="0">
                          <a:solidFill>
                            <a:schemeClr val="bg1"/>
                          </a:solidFill>
                        </a:rPr>
                        <a:t>(Score = 2)</a:t>
                      </a:r>
                      <a:endParaRPr lang="en-US" sz="1100" b="1" dirty="0">
                        <a:solidFill>
                          <a:schemeClr val="bg1"/>
                        </a:solidFill>
                      </a:endParaRPr>
                    </a:p>
                  </a:txBody>
                  <a:tcPr anchor="ctr">
                    <a:solidFill>
                      <a:schemeClr val="accent1">
                        <a:lumMod val="75000"/>
                      </a:schemeClr>
                    </a:solidFill>
                  </a:tcPr>
                </a:tc>
                <a:tc>
                  <a:txBody>
                    <a:bodyPr/>
                    <a:lstStyle/>
                    <a:p>
                      <a:pPr algn="ctr"/>
                      <a:r>
                        <a:rPr lang="en-US" sz="1100" b="1" dirty="0" smtClean="0">
                          <a:solidFill>
                            <a:schemeClr val="bg1"/>
                          </a:solidFill>
                        </a:rPr>
                        <a:t>Low</a:t>
                      </a:r>
                    </a:p>
                    <a:p>
                      <a:pPr algn="ctr"/>
                      <a:r>
                        <a:rPr lang="en-US" sz="1100" b="1" dirty="0" smtClean="0">
                          <a:solidFill>
                            <a:schemeClr val="bg1"/>
                          </a:solidFill>
                        </a:rPr>
                        <a:t>(Score = 1)</a:t>
                      </a:r>
                      <a:endParaRPr lang="en-US" sz="1100" b="1" dirty="0">
                        <a:solidFill>
                          <a:schemeClr val="bg1"/>
                        </a:solidFill>
                      </a:endParaRPr>
                    </a:p>
                  </a:txBody>
                  <a:tcPr anchor="ctr">
                    <a:solidFill>
                      <a:srgbClr val="00B050"/>
                    </a:solidFill>
                  </a:tcPr>
                </a:tc>
              </a:tr>
              <a:tr h="745919">
                <a:tc>
                  <a:txBody>
                    <a:bodyPr/>
                    <a:lstStyle/>
                    <a:p>
                      <a:pPr marL="0" algn="ctr" defTabSz="914400" rtl="0" eaLnBrk="1" latinLnBrk="0" hangingPunct="1"/>
                      <a:r>
                        <a:rPr lang="en-US" sz="1100" b="1" kern="1200" dirty="0" smtClean="0">
                          <a:solidFill>
                            <a:schemeClr val="lt1"/>
                          </a:solidFill>
                          <a:latin typeface="+mn-lt"/>
                          <a:ea typeface="+mn-ea"/>
                          <a:cs typeface="+mn-cs"/>
                        </a:rPr>
                        <a:t>Alignment</a:t>
                      </a:r>
                      <a:r>
                        <a:rPr lang="en-US" sz="1100" b="1" kern="1200" baseline="0" dirty="0" smtClean="0">
                          <a:solidFill>
                            <a:schemeClr val="lt1"/>
                          </a:solidFill>
                          <a:latin typeface="+mn-lt"/>
                          <a:ea typeface="+mn-ea"/>
                          <a:cs typeface="+mn-cs"/>
                        </a:rPr>
                        <a:t> with Metrics Team</a:t>
                      </a:r>
                      <a:endParaRPr lang="en-US" sz="1100" b="1" kern="1200" dirty="0">
                        <a:solidFill>
                          <a:schemeClr val="lt1"/>
                        </a:solidFill>
                        <a:latin typeface="+mn-lt"/>
                        <a:ea typeface="+mn-ea"/>
                        <a:cs typeface="+mn-cs"/>
                      </a:endParaRPr>
                    </a:p>
                  </a:txBody>
                  <a:tcPr anchor="ctr">
                    <a:solidFill>
                      <a:srgbClr val="7030A0"/>
                    </a:solidFill>
                  </a:tcPr>
                </a:tc>
                <a:tc>
                  <a:txBody>
                    <a:bodyPr/>
                    <a:lstStyle/>
                    <a:p>
                      <a:pPr algn="l" defTabSz="914400" rtl="0" eaLnBrk="1" latinLnBrk="0" hangingPunct="1"/>
                      <a:r>
                        <a:rPr lang="en-US" sz="1000" kern="1200" dirty="0" smtClean="0">
                          <a:solidFill>
                            <a:schemeClr val="dk1"/>
                          </a:solidFill>
                          <a:latin typeface="+mn-lt"/>
                          <a:ea typeface="+mn-ea"/>
                          <a:cs typeface="+mn-cs"/>
                        </a:rPr>
                        <a:t>The selected subchapter</a:t>
                      </a:r>
                      <a:r>
                        <a:rPr lang="en-US" sz="1000" kern="1200" baseline="0" dirty="0" smtClean="0">
                          <a:solidFill>
                            <a:schemeClr val="dk1"/>
                          </a:solidFill>
                          <a:latin typeface="+mn-lt"/>
                          <a:ea typeface="+mn-ea"/>
                          <a:cs typeface="+mn-cs"/>
                        </a:rPr>
                        <a:t> directly impacts, or is directly measureable in terms of:</a:t>
                      </a:r>
                    </a:p>
                    <a:p>
                      <a:pPr marL="171450" indent="-171450" algn="l" defTabSz="914400"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Design robustness</a:t>
                      </a:r>
                    </a:p>
                    <a:p>
                      <a:pPr marL="171450" indent="-171450" algn="l" defTabSz="914400"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Right first-time production</a:t>
                      </a:r>
                    </a:p>
                    <a:p>
                      <a:pPr marL="171450" indent="-171450" algn="l" defTabSz="914400"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Post-market surveillance</a:t>
                      </a:r>
                    </a:p>
                    <a:p>
                      <a:pPr marL="171450" indent="-171450" algn="l" defTabSz="914400" rtl="0" eaLnBrk="1" latinLnBrk="0" hangingPunct="1">
                        <a:buFont typeface="Arial" panose="020B0604020202020204" pitchFamily="34" charset="0"/>
                        <a:buChar char="•"/>
                      </a:pPr>
                      <a:endParaRPr lang="en-US" sz="1000" kern="1200" baseline="0" dirty="0" smtClean="0">
                        <a:solidFill>
                          <a:schemeClr val="dk1"/>
                        </a:solidFill>
                        <a:latin typeface="+mn-lt"/>
                        <a:ea typeface="+mn-ea"/>
                        <a:cs typeface="+mn-cs"/>
                      </a:endParaRPr>
                    </a:p>
                    <a:p>
                      <a:pPr algn="l" defTabSz="914400" rtl="0" eaLnBrk="1" latinLnBrk="0" hangingPunct="1"/>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The selected subchapter indirectly impacts</a:t>
                      </a:r>
                      <a:r>
                        <a:rPr lang="en-US" sz="1000" kern="1200" baseline="0" dirty="0" smtClean="0">
                          <a:solidFill>
                            <a:schemeClr val="dk1"/>
                          </a:solidFill>
                          <a:latin typeface="+mn-lt"/>
                          <a:ea typeface="+mn-ea"/>
                          <a:cs typeface="+mn-cs"/>
                        </a:rPr>
                        <a:t>:</a:t>
                      </a:r>
                    </a:p>
                    <a:p>
                      <a:pPr marL="171450" indent="-171450" algn="l" defTabSz="914400"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Design robustness</a:t>
                      </a:r>
                    </a:p>
                    <a:p>
                      <a:pPr marL="171450" indent="-171450" algn="l" defTabSz="914400"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Right first-time production</a:t>
                      </a:r>
                    </a:p>
                    <a:p>
                      <a:pPr marL="171450" indent="-171450" algn="l" defTabSz="914400" rtl="0" eaLnBrk="1" latinLnBrk="0" hangingPunct="1">
                        <a:buFont typeface="Arial" panose="020B0604020202020204" pitchFamily="34" charset="0"/>
                        <a:buChar char="•"/>
                      </a:pPr>
                      <a:r>
                        <a:rPr lang="en-US" sz="1000" kern="1200" baseline="0" dirty="0" smtClean="0">
                          <a:solidFill>
                            <a:schemeClr val="dk1"/>
                          </a:solidFill>
                          <a:latin typeface="+mn-lt"/>
                          <a:ea typeface="+mn-ea"/>
                          <a:cs typeface="+mn-cs"/>
                        </a:rPr>
                        <a:t>Post-market surveillance</a:t>
                      </a:r>
                    </a:p>
                    <a:p>
                      <a:pPr marL="171450" indent="-171450" algn="l" defTabSz="914400" rtl="0" eaLnBrk="1" latinLnBrk="0" hangingPunct="1">
                        <a:buFont typeface="Arial" panose="020B0604020202020204" pitchFamily="34" charset="0"/>
                        <a:buChar char="•"/>
                      </a:pPr>
                      <a:endParaRPr lang="en-US" sz="1000" kern="1200" baseline="0" dirty="0" smtClean="0">
                        <a:solidFill>
                          <a:schemeClr val="dk1"/>
                        </a:solidFill>
                        <a:latin typeface="+mn-lt"/>
                        <a:ea typeface="+mn-ea"/>
                        <a:cs typeface="+mn-cs"/>
                      </a:endParaRPr>
                    </a:p>
                    <a:p>
                      <a:pPr algn="l" defTabSz="914400" rtl="0" eaLnBrk="1" latinLnBrk="0" hangingPunct="1"/>
                      <a:r>
                        <a:rPr lang="en-US" sz="1000" kern="1200" dirty="0" smtClean="0">
                          <a:solidFill>
                            <a:schemeClr val="dk1"/>
                          </a:solidFill>
                          <a:latin typeface="+mn-lt"/>
                          <a:ea typeface="+mn-ea"/>
                          <a:cs typeface="+mn-cs"/>
                        </a:rPr>
                        <a:t>Inferences</a:t>
                      </a:r>
                      <a:r>
                        <a:rPr lang="en-US" sz="1000" kern="1200" baseline="0" dirty="0" smtClean="0">
                          <a:solidFill>
                            <a:schemeClr val="dk1"/>
                          </a:solidFill>
                          <a:latin typeface="+mn-lt"/>
                          <a:ea typeface="+mn-ea"/>
                          <a:cs typeface="+mn-cs"/>
                        </a:rPr>
                        <a:t> with respect to the performance of activities in selected subchapters may be </a:t>
                      </a:r>
                      <a:r>
                        <a:rPr lang="en-US" sz="1000" i="1" kern="1200" baseline="0" dirty="0" smtClean="0">
                          <a:solidFill>
                            <a:schemeClr val="dk1"/>
                          </a:solidFill>
                          <a:latin typeface="+mn-lt"/>
                          <a:ea typeface="+mn-ea"/>
                          <a:cs typeface="+mn-cs"/>
                        </a:rPr>
                        <a:t>indirectly inferred</a:t>
                      </a:r>
                      <a:r>
                        <a:rPr lang="en-US" sz="1000" kern="1200" baseline="0" dirty="0" smtClean="0">
                          <a:solidFill>
                            <a:schemeClr val="dk1"/>
                          </a:solidFill>
                          <a:latin typeface="+mn-lt"/>
                          <a:ea typeface="+mn-ea"/>
                          <a:cs typeface="+mn-cs"/>
                        </a:rPr>
                        <a:t> from any or all of the above metrics.</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The activities</a:t>
                      </a:r>
                      <a:r>
                        <a:rPr lang="en-US" sz="1000" kern="1200" baseline="0" dirty="0" smtClean="0">
                          <a:solidFill>
                            <a:schemeClr val="dk1"/>
                          </a:solidFill>
                          <a:latin typeface="+mn-lt"/>
                          <a:ea typeface="+mn-ea"/>
                          <a:cs typeface="+mn-cs"/>
                        </a:rPr>
                        <a:t> in the selected subchapter are not related to any of the indicated metrics.</a:t>
                      </a:r>
                      <a:endParaRPr lang="en-US" sz="1000" kern="1200" dirty="0">
                        <a:solidFill>
                          <a:schemeClr val="dk1"/>
                        </a:solidFill>
                        <a:latin typeface="+mn-lt"/>
                        <a:ea typeface="+mn-ea"/>
                        <a:cs typeface="+mn-cs"/>
                      </a:endParaRPr>
                    </a:p>
                  </a:txBody>
                  <a:tcPr/>
                </a:tc>
              </a:tr>
              <a:tr h="596735">
                <a:tc>
                  <a:txBody>
                    <a:bodyPr/>
                    <a:lstStyle/>
                    <a:p>
                      <a:pPr marL="0" algn="ctr" defTabSz="914400" rtl="0" eaLnBrk="1" latinLnBrk="0" hangingPunct="1"/>
                      <a:r>
                        <a:rPr lang="en-US" sz="1100" b="1" kern="1200" dirty="0" smtClean="0">
                          <a:solidFill>
                            <a:schemeClr val="lt1"/>
                          </a:solidFill>
                          <a:latin typeface="+mn-lt"/>
                          <a:ea typeface="+mn-ea"/>
                          <a:cs typeface="+mn-cs"/>
                        </a:rPr>
                        <a:t>Size Agnostic</a:t>
                      </a:r>
                      <a:endParaRPr lang="en-US" sz="1100" b="1" kern="1200" dirty="0">
                        <a:solidFill>
                          <a:schemeClr val="lt1"/>
                        </a:solidFill>
                        <a:latin typeface="+mn-lt"/>
                        <a:ea typeface="+mn-ea"/>
                        <a:cs typeface="+mn-cs"/>
                      </a:endParaRPr>
                    </a:p>
                  </a:txBody>
                  <a:tcPr anchor="ctr">
                    <a:solidFill>
                      <a:srgbClr val="3C8A2E"/>
                    </a:solidFill>
                  </a:tcPr>
                </a:tc>
                <a:tc>
                  <a:txBody>
                    <a:bodyPr/>
                    <a:lstStyle/>
                    <a:p>
                      <a:pPr algn="l" defTabSz="914400" rtl="0" eaLnBrk="1" latinLnBrk="0" hangingPunct="1"/>
                      <a:r>
                        <a:rPr lang="en-US" sz="1000" kern="1200" dirty="0" smtClean="0">
                          <a:solidFill>
                            <a:schemeClr val="dk1"/>
                          </a:solidFill>
                          <a:latin typeface="+mn-lt"/>
                          <a:ea typeface="+mn-ea"/>
                          <a:cs typeface="+mn-cs"/>
                        </a:rPr>
                        <a:t>The activities</a:t>
                      </a:r>
                      <a:r>
                        <a:rPr lang="en-US" sz="1000" kern="1200" baseline="0" dirty="0" smtClean="0">
                          <a:solidFill>
                            <a:schemeClr val="dk1"/>
                          </a:solidFill>
                          <a:latin typeface="+mn-lt"/>
                          <a:ea typeface="+mn-ea"/>
                          <a:cs typeface="+mn-cs"/>
                        </a:rPr>
                        <a:t> in the selected subchapter are not dependent on the size of the organization,  in order to be satisfactorily completed.</a:t>
                      </a:r>
                    </a:p>
                    <a:p>
                      <a:pPr algn="l" defTabSz="914400" rtl="0" eaLnBrk="1" latinLnBrk="0" hangingPunct="1"/>
                      <a:endParaRPr lang="en-US" sz="1000" kern="1200" baseline="0" dirty="0" smtClean="0">
                        <a:solidFill>
                          <a:schemeClr val="dk1"/>
                        </a:solidFill>
                        <a:latin typeface="+mn-lt"/>
                        <a:ea typeface="+mn-ea"/>
                        <a:cs typeface="+mn-cs"/>
                      </a:endParaRPr>
                    </a:p>
                    <a:p>
                      <a:pPr algn="l" defTabSz="914400" rtl="0" eaLnBrk="1" latinLnBrk="0" hangingPunct="1"/>
                      <a:r>
                        <a:rPr lang="en-US" sz="1000" kern="1200" baseline="0" dirty="0" smtClean="0">
                          <a:solidFill>
                            <a:schemeClr val="dk1"/>
                          </a:solidFill>
                          <a:latin typeface="+mn-lt"/>
                          <a:ea typeface="+mn-ea"/>
                          <a:cs typeface="+mn-cs"/>
                        </a:rPr>
                        <a:t>The activity is not labor or resource intensive.</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The size of the organization</a:t>
                      </a:r>
                      <a:r>
                        <a:rPr lang="en-US" sz="1000" kern="1200" baseline="0" dirty="0" smtClean="0">
                          <a:solidFill>
                            <a:schemeClr val="dk1"/>
                          </a:solidFill>
                          <a:latin typeface="+mn-lt"/>
                          <a:ea typeface="+mn-ea"/>
                          <a:cs typeface="+mn-cs"/>
                        </a:rPr>
                        <a:t> may impact the extent of activities, or the complexity of the technology used.  </a:t>
                      </a:r>
                    </a:p>
                    <a:p>
                      <a:pPr algn="l" defTabSz="914400" rtl="0" eaLnBrk="1" latinLnBrk="0" hangingPunct="1"/>
                      <a:endParaRPr lang="en-US" sz="1000" kern="1200" baseline="0" dirty="0" smtClean="0">
                        <a:solidFill>
                          <a:schemeClr val="dk1"/>
                        </a:solidFill>
                        <a:latin typeface="+mn-lt"/>
                        <a:ea typeface="+mn-ea"/>
                        <a:cs typeface="+mn-cs"/>
                      </a:endParaRPr>
                    </a:p>
                    <a:p>
                      <a:pPr algn="l" defTabSz="914400" rtl="0" eaLnBrk="1" latinLnBrk="0" hangingPunct="1"/>
                      <a:r>
                        <a:rPr lang="en-US" sz="1000" kern="1200" baseline="0" dirty="0" smtClean="0">
                          <a:solidFill>
                            <a:schemeClr val="dk1"/>
                          </a:solidFill>
                          <a:latin typeface="+mn-lt"/>
                          <a:ea typeface="+mn-ea"/>
                          <a:cs typeface="+mn-cs"/>
                        </a:rPr>
                        <a:t>The activity is labor and resource dependent; but labor and resource constraints are not prohibitive to completion.</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The activity is heavily dependent on the size of the organization</a:t>
                      </a:r>
                      <a:r>
                        <a:rPr lang="en-US" sz="1000" kern="1200" baseline="0" dirty="0" smtClean="0">
                          <a:solidFill>
                            <a:schemeClr val="dk1"/>
                          </a:solidFill>
                          <a:latin typeface="+mn-lt"/>
                          <a:ea typeface="+mn-ea"/>
                          <a:cs typeface="+mn-cs"/>
                        </a:rPr>
                        <a:t>.</a:t>
                      </a:r>
                    </a:p>
                    <a:p>
                      <a:pPr algn="l" defTabSz="914400" rtl="0" eaLnBrk="1" latinLnBrk="0" hangingPunct="1"/>
                      <a:endParaRPr lang="en-US" sz="1000" kern="1200" baseline="0" dirty="0" smtClean="0">
                        <a:solidFill>
                          <a:schemeClr val="dk1"/>
                        </a:solidFill>
                        <a:latin typeface="+mn-lt"/>
                        <a:ea typeface="+mn-ea"/>
                        <a:cs typeface="+mn-cs"/>
                      </a:endParaRPr>
                    </a:p>
                    <a:p>
                      <a:pPr algn="l" defTabSz="914400" rtl="0" eaLnBrk="1" latinLnBrk="0" hangingPunct="1"/>
                      <a:r>
                        <a:rPr lang="en-US" sz="1000" kern="1200" baseline="0" dirty="0" smtClean="0">
                          <a:solidFill>
                            <a:schemeClr val="dk1"/>
                          </a:solidFill>
                          <a:latin typeface="+mn-lt"/>
                          <a:ea typeface="+mn-ea"/>
                          <a:cs typeface="+mn-cs"/>
                        </a:rPr>
                        <a:t>Activities are highly labor and resource intensive such that only a large organization with significant resources would be capable of implementing these activities robustly</a:t>
                      </a:r>
                      <a:endParaRPr lang="en-US" sz="1000" kern="1200" dirty="0">
                        <a:solidFill>
                          <a:schemeClr val="dk1"/>
                        </a:solidFill>
                        <a:latin typeface="+mn-lt"/>
                        <a:ea typeface="+mn-ea"/>
                        <a:cs typeface="+mn-cs"/>
                      </a:endParaRPr>
                    </a:p>
                  </a:txBody>
                  <a:tcPr/>
                </a:tc>
              </a:tr>
              <a:tr h="596735">
                <a:tc>
                  <a:txBody>
                    <a:bodyPr/>
                    <a:lstStyle/>
                    <a:p>
                      <a:pPr marL="0" algn="ctr" defTabSz="914400" rtl="0" eaLnBrk="1" latinLnBrk="0" hangingPunct="1"/>
                      <a:r>
                        <a:rPr lang="en-US" sz="1100" b="1" kern="1200" dirty="0" smtClean="0">
                          <a:solidFill>
                            <a:schemeClr val="lt1"/>
                          </a:solidFill>
                          <a:latin typeface="+mn-lt"/>
                          <a:ea typeface="+mn-ea"/>
                          <a:cs typeface="+mn-cs"/>
                        </a:rPr>
                        <a:t>Value to Business</a:t>
                      </a:r>
                      <a:endParaRPr lang="en-US" sz="1100" b="1" kern="1200" dirty="0">
                        <a:solidFill>
                          <a:schemeClr val="lt1"/>
                        </a:solidFill>
                        <a:latin typeface="+mn-lt"/>
                        <a:ea typeface="+mn-ea"/>
                        <a:cs typeface="+mn-cs"/>
                      </a:endParaRPr>
                    </a:p>
                  </a:txBody>
                  <a:tcPr anchor="ctr">
                    <a:solidFill>
                      <a:srgbClr val="00A1DE"/>
                    </a:solidFill>
                  </a:tcPr>
                </a:tc>
                <a:tc>
                  <a:txBody>
                    <a:bodyPr/>
                    <a:lstStyle/>
                    <a:p>
                      <a:pPr algn="l" defTabSz="914400" rtl="0" eaLnBrk="1" latinLnBrk="0" hangingPunct="1"/>
                      <a:r>
                        <a:rPr lang="en-US" sz="1000" kern="1200" dirty="0" smtClean="0">
                          <a:solidFill>
                            <a:schemeClr val="dk1"/>
                          </a:solidFill>
                          <a:latin typeface="+mn-lt"/>
                          <a:ea typeface="+mn-ea"/>
                          <a:cs typeface="+mn-cs"/>
                        </a:rPr>
                        <a:t>The activities</a:t>
                      </a:r>
                      <a:r>
                        <a:rPr lang="en-US" sz="1000" kern="1200" baseline="0" dirty="0" smtClean="0">
                          <a:solidFill>
                            <a:schemeClr val="dk1"/>
                          </a:solidFill>
                          <a:latin typeface="+mn-lt"/>
                          <a:ea typeface="+mn-ea"/>
                          <a:cs typeface="+mn-cs"/>
                        </a:rPr>
                        <a:t> in the selected subchapter contribute directly and positively to the business by generating financial value or significantly reducing costs.</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The activities in the selected subchapter do not contribute directly to profitability or cost reduction, but may support such activities;</a:t>
                      </a:r>
                      <a:r>
                        <a:rPr lang="en-US" sz="1000" kern="1200" baseline="0" dirty="0" smtClean="0">
                          <a:solidFill>
                            <a:schemeClr val="dk1"/>
                          </a:solidFill>
                          <a:latin typeface="+mn-lt"/>
                          <a:ea typeface="+mn-ea"/>
                          <a:cs typeface="+mn-cs"/>
                        </a:rPr>
                        <a:t> or such activities offer opportunities for incremental improvements.</a:t>
                      </a:r>
                      <a:endParaRPr lang="en-US" sz="1000" kern="1200" dirty="0">
                        <a:solidFill>
                          <a:schemeClr val="dk1"/>
                        </a:solidFill>
                        <a:latin typeface="+mn-lt"/>
                        <a:ea typeface="+mn-ea"/>
                        <a:cs typeface="+mn-cs"/>
                      </a:endParaRPr>
                    </a:p>
                  </a:txBody>
                  <a:tcPr/>
                </a:tc>
                <a:tc>
                  <a:txBody>
                    <a:bodyPr/>
                    <a:lstStyle/>
                    <a:p>
                      <a:pPr algn="l" defTabSz="914400" rtl="0" eaLnBrk="1" latinLnBrk="0" hangingPunct="1"/>
                      <a:r>
                        <a:rPr lang="en-US" sz="1000" kern="1200" dirty="0" smtClean="0">
                          <a:solidFill>
                            <a:schemeClr val="dk1"/>
                          </a:solidFill>
                          <a:latin typeface="+mn-lt"/>
                          <a:ea typeface="+mn-ea"/>
                          <a:cs typeface="+mn-cs"/>
                        </a:rPr>
                        <a:t>The activity has</a:t>
                      </a:r>
                      <a:r>
                        <a:rPr lang="en-US" sz="1000" kern="1200" baseline="0" dirty="0" smtClean="0">
                          <a:solidFill>
                            <a:schemeClr val="dk1"/>
                          </a:solidFill>
                          <a:latin typeface="+mn-lt"/>
                          <a:ea typeface="+mn-ea"/>
                          <a:cs typeface="+mn-cs"/>
                        </a:rPr>
                        <a:t> little or no impact to profitability and presents little or no opportunity for cost reduction;  i.e. is a fixed cost.</a:t>
                      </a:r>
                      <a:endParaRPr lang="en-US" sz="100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268263664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Risk is one area in which the gaps are significant.  CMMI</a:t>
            </a:r>
            <a:r>
              <a:rPr lang="en-US" dirty="0"/>
              <a:t>, ISO and the QSR all incorporate risk differently, with different emphasis.  Risk Management is an area where further alignment may be needed.</a:t>
            </a:r>
          </a:p>
          <a:p>
            <a:endParaRPr lang="en-US" dirty="0"/>
          </a:p>
        </p:txBody>
      </p:sp>
      <p:sp>
        <p:nvSpPr>
          <p:cNvPr id="3" name="Title 2"/>
          <p:cNvSpPr>
            <a:spLocks noGrp="1"/>
          </p:cNvSpPr>
          <p:nvPr>
            <p:ph type="title"/>
          </p:nvPr>
        </p:nvSpPr>
        <p:spPr/>
        <p:txBody>
          <a:bodyPr/>
          <a:lstStyle/>
          <a:p>
            <a:r>
              <a:rPr lang="en-US" dirty="0" smtClean="0"/>
              <a:t>Risk Management</a:t>
            </a:r>
            <a:endParaRPr lang="en-US" dirty="0"/>
          </a:p>
        </p:txBody>
      </p:sp>
      <p:sp>
        <p:nvSpPr>
          <p:cNvPr id="5" name="AutoShape 3"/>
          <p:cNvSpPr>
            <a:spLocks noChangeAspect="1" noChangeArrowheads="1" noTextEdit="1"/>
          </p:cNvSpPr>
          <p:nvPr/>
        </p:nvSpPr>
        <p:spPr bwMode="auto">
          <a:xfrm>
            <a:off x="3886201" y="2008694"/>
            <a:ext cx="3949391" cy="251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350">
              <a:solidFill>
                <a:prstClr val="black"/>
              </a:solidFill>
            </a:endParaRPr>
          </a:p>
        </p:txBody>
      </p:sp>
      <p:sp>
        <p:nvSpPr>
          <p:cNvPr id="6" name="Freeform 5"/>
          <p:cNvSpPr>
            <a:spLocks/>
          </p:cNvSpPr>
          <p:nvPr/>
        </p:nvSpPr>
        <p:spPr bwMode="auto">
          <a:xfrm>
            <a:off x="4583857" y="2710549"/>
            <a:ext cx="2551085" cy="1708955"/>
          </a:xfrm>
          <a:custGeom>
            <a:avLst/>
            <a:gdLst>
              <a:gd name="T0" fmla="*/ 1698 w 1704"/>
              <a:gd name="T1" fmla="*/ 896 h 1646"/>
              <a:gd name="T2" fmla="*/ 1704 w 1704"/>
              <a:gd name="T3" fmla="*/ 794 h 1646"/>
              <a:gd name="T4" fmla="*/ 1702 w 1704"/>
              <a:gd name="T5" fmla="*/ 728 h 1646"/>
              <a:gd name="T6" fmla="*/ 1688 w 1704"/>
              <a:gd name="T7" fmla="*/ 630 h 1646"/>
              <a:gd name="T8" fmla="*/ 1664 w 1704"/>
              <a:gd name="T9" fmla="*/ 536 h 1646"/>
              <a:gd name="T10" fmla="*/ 1616 w 1704"/>
              <a:gd name="T11" fmla="*/ 416 h 1646"/>
              <a:gd name="T12" fmla="*/ 1514 w 1704"/>
              <a:gd name="T13" fmla="*/ 258 h 1646"/>
              <a:gd name="T14" fmla="*/ 1380 w 1704"/>
              <a:gd name="T15" fmla="*/ 126 h 1646"/>
              <a:gd name="T16" fmla="*/ 1220 w 1704"/>
              <a:gd name="T17" fmla="*/ 26 h 1646"/>
              <a:gd name="T18" fmla="*/ 1132 w 1704"/>
              <a:gd name="T19" fmla="*/ 32 h 1646"/>
              <a:gd name="T20" fmla="*/ 1026 w 1704"/>
              <a:gd name="T21" fmla="*/ 104 h 1646"/>
              <a:gd name="T22" fmla="*/ 942 w 1704"/>
              <a:gd name="T23" fmla="*/ 132 h 1646"/>
              <a:gd name="T24" fmla="*/ 876 w 1704"/>
              <a:gd name="T25" fmla="*/ 142 h 1646"/>
              <a:gd name="T26" fmla="*/ 830 w 1704"/>
              <a:gd name="T27" fmla="*/ 142 h 1646"/>
              <a:gd name="T28" fmla="*/ 762 w 1704"/>
              <a:gd name="T29" fmla="*/ 132 h 1646"/>
              <a:gd name="T30" fmla="*/ 680 w 1704"/>
              <a:gd name="T31" fmla="*/ 104 h 1646"/>
              <a:gd name="T32" fmla="*/ 572 w 1704"/>
              <a:gd name="T33" fmla="*/ 30 h 1646"/>
              <a:gd name="T34" fmla="*/ 512 w 1704"/>
              <a:gd name="T35" fmla="*/ 12 h 1646"/>
              <a:gd name="T36" fmla="*/ 374 w 1704"/>
              <a:gd name="T37" fmla="*/ 88 h 1646"/>
              <a:gd name="T38" fmla="*/ 230 w 1704"/>
              <a:gd name="T39" fmla="*/ 210 h 1646"/>
              <a:gd name="T40" fmla="*/ 118 w 1704"/>
              <a:gd name="T41" fmla="*/ 360 h 1646"/>
              <a:gd name="T42" fmla="*/ 62 w 1704"/>
              <a:gd name="T43" fmla="*/ 474 h 1646"/>
              <a:gd name="T44" fmla="*/ 30 w 1704"/>
              <a:gd name="T45" fmla="*/ 566 h 1646"/>
              <a:gd name="T46" fmla="*/ 10 w 1704"/>
              <a:gd name="T47" fmla="*/ 662 h 1646"/>
              <a:gd name="T48" fmla="*/ 0 w 1704"/>
              <a:gd name="T49" fmla="*/ 760 h 1646"/>
              <a:gd name="T50" fmla="*/ 0 w 1704"/>
              <a:gd name="T51" fmla="*/ 828 h 1646"/>
              <a:gd name="T52" fmla="*/ 10 w 1704"/>
              <a:gd name="T53" fmla="*/ 928 h 1646"/>
              <a:gd name="T54" fmla="*/ 80 w 1704"/>
              <a:gd name="T55" fmla="*/ 946 h 1646"/>
              <a:gd name="T56" fmla="*/ 176 w 1704"/>
              <a:gd name="T57" fmla="*/ 996 h 1646"/>
              <a:gd name="T58" fmla="*/ 254 w 1704"/>
              <a:gd name="T59" fmla="*/ 1066 h 1646"/>
              <a:gd name="T60" fmla="*/ 312 w 1704"/>
              <a:gd name="T61" fmla="*/ 1154 h 1646"/>
              <a:gd name="T62" fmla="*/ 346 w 1704"/>
              <a:gd name="T63" fmla="*/ 1258 h 1646"/>
              <a:gd name="T64" fmla="*/ 352 w 1704"/>
              <a:gd name="T65" fmla="*/ 1332 h 1646"/>
              <a:gd name="T66" fmla="*/ 340 w 1704"/>
              <a:gd name="T67" fmla="*/ 1436 h 1646"/>
              <a:gd name="T68" fmla="*/ 356 w 1704"/>
              <a:gd name="T69" fmla="*/ 1488 h 1646"/>
              <a:gd name="T70" fmla="*/ 444 w 1704"/>
              <a:gd name="T71" fmla="*/ 1544 h 1646"/>
              <a:gd name="T72" fmla="*/ 538 w 1704"/>
              <a:gd name="T73" fmla="*/ 1588 h 1646"/>
              <a:gd name="T74" fmla="*/ 638 w 1704"/>
              <a:gd name="T75" fmla="*/ 1620 h 1646"/>
              <a:gd name="T76" fmla="*/ 742 w 1704"/>
              <a:gd name="T77" fmla="*/ 1640 h 1646"/>
              <a:gd name="T78" fmla="*/ 852 w 1704"/>
              <a:gd name="T79" fmla="*/ 1646 h 1646"/>
              <a:gd name="T80" fmla="*/ 924 w 1704"/>
              <a:gd name="T81" fmla="*/ 1644 h 1646"/>
              <a:gd name="T82" fmla="*/ 1032 w 1704"/>
              <a:gd name="T83" fmla="*/ 1628 h 1646"/>
              <a:gd name="T84" fmla="*/ 1134 w 1704"/>
              <a:gd name="T85" fmla="*/ 1598 h 1646"/>
              <a:gd name="T86" fmla="*/ 1230 w 1704"/>
              <a:gd name="T87" fmla="*/ 1558 h 1646"/>
              <a:gd name="T88" fmla="*/ 1320 w 1704"/>
              <a:gd name="T89" fmla="*/ 1506 h 1646"/>
              <a:gd name="T90" fmla="*/ 1376 w 1704"/>
              <a:gd name="T91" fmla="*/ 1466 h 1646"/>
              <a:gd name="T92" fmla="*/ 1354 w 1704"/>
              <a:gd name="T93" fmla="*/ 1368 h 1646"/>
              <a:gd name="T94" fmla="*/ 1354 w 1704"/>
              <a:gd name="T95" fmla="*/ 1294 h 1646"/>
              <a:gd name="T96" fmla="*/ 1378 w 1704"/>
              <a:gd name="T97" fmla="*/ 1188 h 1646"/>
              <a:gd name="T98" fmla="*/ 1428 w 1704"/>
              <a:gd name="T99" fmla="*/ 1094 h 1646"/>
              <a:gd name="T100" fmla="*/ 1500 w 1704"/>
              <a:gd name="T101" fmla="*/ 1018 h 1646"/>
              <a:gd name="T102" fmla="*/ 1590 w 1704"/>
              <a:gd name="T103" fmla="*/ 960 h 1646"/>
              <a:gd name="T104" fmla="*/ 1694 w 1704"/>
              <a:gd name="T105" fmla="*/ 928 h 1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04" h="1646">
                <a:moveTo>
                  <a:pt x="1694" y="928"/>
                </a:moveTo>
                <a:lnTo>
                  <a:pt x="1694" y="928"/>
                </a:lnTo>
                <a:lnTo>
                  <a:pt x="1698" y="896"/>
                </a:lnTo>
                <a:lnTo>
                  <a:pt x="1702" y="862"/>
                </a:lnTo>
                <a:lnTo>
                  <a:pt x="1704" y="828"/>
                </a:lnTo>
                <a:lnTo>
                  <a:pt x="1704" y="794"/>
                </a:lnTo>
                <a:lnTo>
                  <a:pt x="1704" y="794"/>
                </a:lnTo>
                <a:lnTo>
                  <a:pt x="1704" y="760"/>
                </a:lnTo>
                <a:lnTo>
                  <a:pt x="1702" y="728"/>
                </a:lnTo>
                <a:lnTo>
                  <a:pt x="1698" y="694"/>
                </a:lnTo>
                <a:lnTo>
                  <a:pt x="1694" y="662"/>
                </a:lnTo>
                <a:lnTo>
                  <a:pt x="1688" y="630"/>
                </a:lnTo>
                <a:lnTo>
                  <a:pt x="1682" y="598"/>
                </a:lnTo>
                <a:lnTo>
                  <a:pt x="1674" y="566"/>
                </a:lnTo>
                <a:lnTo>
                  <a:pt x="1664" y="536"/>
                </a:lnTo>
                <a:lnTo>
                  <a:pt x="1654" y="504"/>
                </a:lnTo>
                <a:lnTo>
                  <a:pt x="1642" y="474"/>
                </a:lnTo>
                <a:lnTo>
                  <a:pt x="1616" y="416"/>
                </a:lnTo>
                <a:lnTo>
                  <a:pt x="1586" y="362"/>
                </a:lnTo>
                <a:lnTo>
                  <a:pt x="1552" y="308"/>
                </a:lnTo>
                <a:lnTo>
                  <a:pt x="1514" y="258"/>
                </a:lnTo>
                <a:lnTo>
                  <a:pt x="1474" y="210"/>
                </a:lnTo>
                <a:lnTo>
                  <a:pt x="1428" y="166"/>
                </a:lnTo>
                <a:lnTo>
                  <a:pt x="1380" y="126"/>
                </a:lnTo>
                <a:lnTo>
                  <a:pt x="1330" y="88"/>
                </a:lnTo>
                <a:lnTo>
                  <a:pt x="1276" y="56"/>
                </a:lnTo>
                <a:lnTo>
                  <a:pt x="1220" y="26"/>
                </a:lnTo>
                <a:lnTo>
                  <a:pt x="1162" y="0"/>
                </a:lnTo>
                <a:lnTo>
                  <a:pt x="1162" y="0"/>
                </a:lnTo>
                <a:lnTo>
                  <a:pt x="1132" y="32"/>
                </a:lnTo>
                <a:lnTo>
                  <a:pt x="1100" y="58"/>
                </a:lnTo>
                <a:lnTo>
                  <a:pt x="1064" y="84"/>
                </a:lnTo>
                <a:lnTo>
                  <a:pt x="1026" y="104"/>
                </a:lnTo>
                <a:lnTo>
                  <a:pt x="986" y="120"/>
                </a:lnTo>
                <a:lnTo>
                  <a:pt x="964" y="126"/>
                </a:lnTo>
                <a:lnTo>
                  <a:pt x="942" y="132"/>
                </a:lnTo>
                <a:lnTo>
                  <a:pt x="920" y="136"/>
                </a:lnTo>
                <a:lnTo>
                  <a:pt x="898" y="140"/>
                </a:lnTo>
                <a:lnTo>
                  <a:pt x="876" y="142"/>
                </a:lnTo>
                <a:lnTo>
                  <a:pt x="852" y="142"/>
                </a:lnTo>
                <a:lnTo>
                  <a:pt x="852" y="142"/>
                </a:lnTo>
                <a:lnTo>
                  <a:pt x="830" y="142"/>
                </a:lnTo>
                <a:lnTo>
                  <a:pt x="806" y="140"/>
                </a:lnTo>
                <a:lnTo>
                  <a:pt x="784" y="136"/>
                </a:lnTo>
                <a:lnTo>
                  <a:pt x="762" y="132"/>
                </a:lnTo>
                <a:lnTo>
                  <a:pt x="740" y="126"/>
                </a:lnTo>
                <a:lnTo>
                  <a:pt x="720" y="120"/>
                </a:lnTo>
                <a:lnTo>
                  <a:pt x="680" y="104"/>
                </a:lnTo>
                <a:lnTo>
                  <a:pt x="640" y="84"/>
                </a:lnTo>
                <a:lnTo>
                  <a:pt x="604" y="58"/>
                </a:lnTo>
                <a:lnTo>
                  <a:pt x="572" y="30"/>
                </a:lnTo>
                <a:lnTo>
                  <a:pt x="542" y="0"/>
                </a:lnTo>
                <a:lnTo>
                  <a:pt x="542" y="0"/>
                </a:lnTo>
                <a:lnTo>
                  <a:pt x="512" y="12"/>
                </a:lnTo>
                <a:lnTo>
                  <a:pt x="484" y="24"/>
                </a:lnTo>
                <a:lnTo>
                  <a:pt x="428" y="54"/>
                </a:lnTo>
                <a:lnTo>
                  <a:pt x="374" y="88"/>
                </a:lnTo>
                <a:lnTo>
                  <a:pt x="324" y="126"/>
                </a:lnTo>
                <a:lnTo>
                  <a:pt x="276" y="166"/>
                </a:lnTo>
                <a:lnTo>
                  <a:pt x="230" y="210"/>
                </a:lnTo>
                <a:lnTo>
                  <a:pt x="190" y="258"/>
                </a:lnTo>
                <a:lnTo>
                  <a:pt x="152" y="308"/>
                </a:lnTo>
                <a:lnTo>
                  <a:pt x="118" y="360"/>
                </a:lnTo>
                <a:lnTo>
                  <a:pt x="88" y="416"/>
                </a:lnTo>
                <a:lnTo>
                  <a:pt x="74" y="446"/>
                </a:lnTo>
                <a:lnTo>
                  <a:pt x="62" y="474"/>
                </a:lnTo>
                <a:lnTo>
                  <a:pt x="50" y="504"/>
                </a:lnTo>
                <a:lnTo>
                  <a:pt x="40" y="534"/>
                </a:lnTo>
                <a:lnTo>
                  <a:pt x="30" y="566"/>
                </a:lnTo>
                <a:lnTo>
                  <a:pt x="22" y="598"/>
                </a:lnTo>
                <a:lnTo>
                  <a:pt x="16" y="628"/>
                </a:lnTo>
                <a:lnTo>
                  <a:pt x="10" y="662"/>
                </a:lnTo>
                <a:lnTo>
                  <a:pt x="4" y="694"/>
                </a:lnTo>
                <a:lnTo>
                  <a:pt x="2" y="726"/>
                </a:lnTo>
                <a:lnTo>
                  <a:pt x="0" y="760"/>
                </a:lnTo>
                <a:lnTo>
                  <a:pt x="0" y="794"/>
                </a:lnTo>
                <a:lnTo>
                  <a:pt x="0" y="794"/>
                </a:lnTo>
                <a:lnTo>
                  <a:pt x="0" y="828"/>
                </a:lnTo>
                <a:lnTo>
                  <a:pt x="2" y="862"/>
                </a:lnTo>
                <a:lnTo>
                  <a:pt x="6" y="896"/>
                </a:lnTo>
                <a:lnTo>
                  <a:pt x="10" y="928"/>
                </a:lnTo>
                <a:lnTo>
                  <a:pt x="10" y="928"/>
                </a:lnTo>
                <a:lnTo>
                  <a:pt x="46" y="936"/>
                </a:lnTo>
                <a:lnTo>
                  <a:pt x="80" y="946"/>
                </a:lnTo>
                <a:lnTo>
                  <a:pt x="114" y="960"/>
                </a:lnTo>
                <a:lnTo>
                  <a:pt x="146" y="976"/>
                </a:lnTo>
                <a:lnTo>
                  <a:pt x="176" y="996"/>
                </a:lnTo>
                <a:lnTo>
                  <a:pt x="204" y="1016"/>
                </a:lnTo>
                <a:lnTo>
                  <a:pt x="230" y="1040"/>
                </a:lnTo>
                <a:lnTo>
                  <a:pt x="254" y="1066"/>
                </a:lnTo>
                <a:lnTo>
                  <a:pt x="276" y="1094"/>
                </a:lnTo>
                <a:lnTo>
                  <a:pt x="296" y="1124"/>
                </a:lnTo>
                <a:lnTo>
                  <a:pt x="312" y="1154"/>
                </a:lnTo>
                <a:lnTo>
                  <a:pt x="326" y="1188"/>
                </a:lnTo>
                <a:lnTo>
                  <a:pt x="338" y="1222"/>
                </a:lnTo>
                <a:lnTo>
                  <a:pt x="346" y="1258"/>
                </a:lnTo>
                <a:lnTo>
                  <a:pt x="350" y="1294"/>
                </a:lnTo>
                <a:lnTo>
                  <a:pt x="352" y="1332"/>
                </a:lnTo>
                <a:lnTo>
                  <a:pt x="352" y="1332"/>
                </a:lnTo>
                <a:lnTo>
                  <a:pt x="350" y="1368"/>
                </a:lnTo>
                <a:lnTo>
                  <a:pt x="346" y="1402"/>
                </a:lnTo>
                <a:lnTo>
                  <a:pt x="340" y="1436"/>
                </a:lnTo>
                <a:lnTo>
                  <a:pt x="330" y="1468"/>
                </a:lnTo>
                <a:lnTo>
                  <a:pt x="330" y="1468"/>
                </a:lnTo>
                <a:lnTo>
                  <a:pt x="356" y="1488"/>
                </a:lnTo>
                <a:lnTo>
                  <a:pt x="386" y="1508"/>
                </a:lnTo>
                <a:lnTo>
                  <a:pt x="414" y="1526"/>
                </a:lnTo>
                <a:lnTo>
                  <a:pt x="444" y="1544"/>
                </a:lnTo>
                <a:lnTo>
                  <a:pt x="474" y="1558"/>
                </a:lnTo>
                <a:lnTo>
                  <a:pt x="506" y="1574"/>
                </a:lnTo>
                <a:lnTo>
                  <a:pt x="538" y="1588"/>
                </a:lnTo>
                <a:lnTo>
                  <a:pt x="570" y="1600"/>
                </a:lnTo>
                <a:lnTo>
                  <a:pt x="604" y="1610"/>
                </a:lnTo>
                <a:lnTo>
                  <a:pt x="638" y="1620"/>
                </a:lnTo>
                <a:lnTo>
                  <a:pt x="672" y="1628"/>
                </a:lnTo>
                <a:lnTo>
                  <a:pt x="708" y="1634"/>
                </a:lnTo>
                <a:lnTo>
                  <a:pt x="742" y="1640"/>
                </a:lnTo>
                <a:lnTo>
                  <a:pt x="778" y="1644"/>
                </a:lnTo>
                <a:lnTo>
                  <a:pt x="814" y="1646"/>
                </a:lnTo>
                <a:lnTo>
                  <a:pt x="852" y="1646"/>
                </a:lnTo>
                <a:lnTo>
                  <a:pt x="852" y="1646"/>
                </a:lnTo>
                <a:lnTo>
                  <a:pt x="888" y="1646"/>
                </a:lnTo>
                <a:lnTo>
                  <a:pt x="924" y="1644"/>
                </a:lnTo>
                <a:lnTo>
                  <a:pt x="960" y="1640"/>
                </a:lnTo>
                <a:lnTo>
                  <a:pt x="996" y="1634"/>
                </a:lnTo>
                <a:lnTo>
                  <a:pt x="1032" y="1628"/>
                </a:lnTo>
                <a:lnTo>
                  <a:pt x="1066" y="1620"/>
                </a:lnTo>
                <a:lnTo>
                  <a:pt x="1100" y="1610"/>
                </a:lnTo>
                <a:lnTo>
                  <a:pt x="1134" y="1598"/>
                </a:lnTo>
                <a:lnTo>
                  <a:pt x="1166" y="1586"/>
                </a:lnTo>
                <a:lnTo>
                  <a:pt x="1198" y="1574"/>
                </a:lnTo>
                <a:lnTo>
                  <a:pt x="1230" y="1558"/>
                </a:lnTo>
                <a:lnTo>
                  <a:pt x="1260" y="1542"/>
                </a:lnTo>
                <a:lnTo>
                  <a:pt x="1290" y="1526"/>
                </a:lnTo>
                <a:lnTo>
                  <a:pt x="1320" y="1506"/>
                </a:lnTo>
                <a:lnTo>
                  <a:pt x="1348" y="1488"/>
                </a:lnTo>
                <a:lnTo>
                  <a:pt x="1376" y="1466"/>
                </a:lnTo>
                <a:lnTo>
                  <a:pt x="1376" y="1466"/>
                </a:lnTo>
                <a:lnTo>
                  <a:pt x="1366" y="1434"/>
                </a:lnTo>
                <a:lnTo>
                  <a:pt x="1358" y="1402"/>
                </a:lnTo>
                <a:lnTo>
                  <a:pt x="1354" y="1368"/>
                </a:lnTo>
                <a:lnTo>
                  <a:pt x="1352" y="1332"/>
                </a:lnTo>
                <a:lnTo>
                  <a:pt x="1352" y="1332"/>
                </a:lnTo>
                <a:lnTo>
                  <a:pt x="1354" y="1294"/>
                </a:lnTo>
                <a:lnTo>
                  <a:pt x="1360" y="1258"/>
                </a:lnTo>
                <a:lnTo>
                  <a:pt x="1368" y="1222"/>
                </a:lnTo>
                <a:lnTo>
                  <a:pt x="1378" y="1188"/>
                </a:lnTo>
                <a:lnTo>
                  <a:pt x="1392" y="1156"/>
                </a:lnTo>
                <a:lnTo>
                  <a:pt x="1410" y="1124"/>
                </a:lnTo>
                <a:lnTo>
                  <a:pt x="1428" y="1094"/>
                </a:lnTo>
                <a:lnTo>
                  <a:pt x="1450" y="1066"/>
                </a:lnTo>
                <a:lnTo>
                  <a:pt x="1474" y="1040"/>
                </a:lnTo>
                <a:lnTo>
                  <a:pt x="1500" y="1018"/>
                </a:lnTo>
                <a:lnTo>
                  <a:pt x="1528" y="996"/>
                </a:lnTo>
                <a:lnTo>
                  <a:pt x="1558" y="976"/>
                </a:lnTo>
                <a:lnTo>
                  <a:pt x="1590" y="960"/>
                </a:lnTo>
                <a:lnTo>
                  <a:pt x="1624" y="948"/>
                </a:lnTo>
                <a:lnTo>
                  <a:pt x="1658" y="936"/>
                </a:lnTo>
                <a:lnTo>
                  <a:pt x="1694" y="928"/>
                </a:lnTo>
                <a:lnTo>
                  <a:pt x="1694" y="928"/>
                </a:lnTo>
                <a:close/>
              </a:path>
            </a:pathLst>
          </a:custGeom>
          <a:solidFill>
            <a:srgbClr val="15A1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7" name="Freeform 6"/>
          <p:cNvSpPr>
            <a:spLocks/>
          </p:cNvSpPr>
          <p:nvPr/>
        </p:nvSpPr>
        <p:spPr bwMode="auto">
          <a:xfrm>
            <a:off x="3886200" y="3667812"/>
            <a:ext cx="1226138" cy="851363"/>
          </a:xfrm>
          <a:custGeom>
            <a:avLst/>
            <a:gdLst>
              <a:gd name="T0" fmla="*/ 476 w 796"/>
              <a:gd name="T1" fmla="*/ 6 h 820"/>
              <a:gd name="T2" fmla="*/ 408 w 796"/>
              <a:gd name="T3" fmla="*/ 0 h 820"/>
              <a:gd name="T4" fmla="*/ 368 w 796"/>
              <a:gd name="T5" fmla="*/ 2 h 820"/>
              <a:gd name="T6" fmla="*/ 288 w 796"/>
              <a:gd name="T7" fmla="*/ 20 h 820"/>
              <a:gd name="T8" fmla="*/ 214 w 796"/>
              <a:gd name="T9" fmla="*/ 50 h 820"/>
              <a:gd name="T10" fmla="*/ 148 w 796"/>
              <a:gd name="T11" fmla="*/ 94 h 820"/>
              <a:gd name="T12" fmla="*/ 92 w 796"/>
              <a:gd name="T13" fmla="*/ 150 h 820"/>
              <a:gd name="T14" fmla="*/ 48 w 796"/>
              <a:gd name="T15" fmla="*/ 216 h 820"/>
              <a:gd name="T16" fmla="*/ 18 w 796"/>
              <a:gd name="T17" fmla="*/ 288 h 820"/>
              <a:gd name="T18" fmla="*/ 2 w 796"/>
              <a:gd name="T19" fmla="*/ 368 h 820"/>
              <a:gd name="T20" fmla="*/ 0 w 796"/>
              <a:gd name="T21" fmla="*/ 410 h 820"/>
              <a:gd name="T22" fmla="*/ 8 w 796"/>
              <a:gd name="T23" fmla="*/ 492 h 820"/>
              <a:gd name="T24" fmla="*/ 32 w 796"/>
              <a:gd name="T25" fmla="*/ 570 h 820"/>
              <a:gd name="T26" fmla="*/ 70 w 796"/>
              <a:gd name="T27" fmla="*/ 640 h 820"/>
              <a:gd name="T28" fmla="*/ 120 w 796"/>
              <a:gd name="T29" fmla="*/ 700 h 820"/>
              <a:gd name="T30" fmla="*/ 180 w 796"/>
              <a:gd name="T31" fmla="*/ 750 h 820"/>
              <a:gd name="T32" fmla="*/ 250 w 796"/>
              <a:gd name="T33" fmla="*/ 788 h 820"/>
              <a:gd name="T34" fmla="*/ 326 w 796"/>
              <a:gd name="T35" fmla="*/ 812 h 820"/>
              <a:gd name="T36" fmla="*/ 408 w 796"/>
              <a:gd name="T37" fmla="*/ 820 h 820"/>
              <a:gd name="T38" fmla="*/ 442 w 796"/>
              <a:gd name="T39" fmla="*/ 818 h 820"/>
              <a:gd name="T40" fmla="*/ 506 w 796"/>
              <a:gd name="T41" fmla="*/ 808 h 820"/>
              <a:gd name="T42" fmla="*/ 566 w 796"/>
              <a:gd name="T43" fmla="*/ 788 h 820"/>
              <a:gd name="T44" fmla="*/ 622 w 796"/>
              <a:gd name="T45" fmla="*/ 760 h 820"/>
              <a:gd name="T46" fmla="*/ 672 w 796"/>
              <a:gd name="T47" fmla="*/ 724 h 820"/>
              <a:gd name="T48" fmla="*/ 716 w 796"/>
              <a:gd name="T49" fmla="*/ 680 h 820"/>
              <a:gd name="T50" fmla="*/ 754 w 796"/>
              <a:gd name="T51" fmla="*/ 630 h 820"/>
              <a:gd name="T52" fmla="*/ 784 w 796"/>
              <a:gd name="T53" fmla="*/ 576 h 820"/>
              <a:gd name="T54" fmla="*/ 796 w 796"/>
              <a:gd name="T55" fmla="*/ 546 h 820"/>
              <a:gd name="T56" fmla="*/ 734 w 796"/>
              <a:gd name="T57" fmla="*/ 494 h 820"/>
              <a:gd name="T58" fmla="*/ 680 w 796"/>
              <a:gd name="T59" fmla="*/ 438 h 820"/>
              <a:gd name="T60" fmla="*/ 630 w 796"/>
              <a:gd name="T61" fmla="*/ 376 h 820"/>
              <a:gd name="T62" fmla="*/ 586 w 796"/>
              <a:gd name="T63" fmla="*/ 310 h 820"/>
              <a:gd name="T64" fmla="*/ 548 w 796"/>
              <a:gd name="T65" fmla="*/ 238 h 820"/>
              <a:gd name="T66" fmla="*/ 516 w 796"/>
              <a:gd name="T67" fmla="*/ 164 h 820"/>
              <a:gd name="T68" fmla="*/ 492 w 796"/>
              <a:gd name="T69" fmla="*/ 86 h 820"/>
              <a:gd name="T70" fmla="*/ 476 w 796"/>
              <a:gd name="T71" fmla="*/ 6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6" h="820">
                <a:moveTo>
                  <a:pt x="476" y="6"/>
                </a:moveTo>
                <a:lnTo>
                  <a:pt x="476" y="6"/>
                </a:lnTo>
                <a:lnTo>
                  <a:pt x="442" y="2"/>
                </a:lnTo>
                <a:lnTo>
                  <a:pt x="408" y="0"/>
                </a:lnTo>
                <a:lnTo>
                  <a:pt x="408" y="0"/>
                </a:lnTo>
                <a:lnTo>
                  <a:pt x="368" y="2"/>
                </a:lnTo>
                <a:lnTo>
                  <a:pt x="326" y="10"/>
                </a:lnTo>
                <a:lnTo>
                  <a:pt x="288" y="20"/>
                </a:lnTo>
                <a:lnTo>
                  <a:pt x="250" y="32"/>
                </a:lnTo>
                <a:lnTo>
                  <a:pt x="214" y="50"/>
                </a:lnTo>
                <a:lnTo>
                  <a:pt x="180" y="70"/>
                </a:lnTo>
                <a:lnTo>
                  <a:pt x="148" y="94"/>
                </a:lnTo>
                <a:lnTo>
                  <a:pt x="120" y="120"/>
                </a:lnTo>
                <a:lnTo>
                  <a:pt x="92" y="150"/>
                </a:lnTo>
                <a:lnTo>
                  <a:pt x="70" y="182"/>
                </a:lnTo>
                <a:lnTo>
                  <a:pt x="48" y="216"/>
                </a:lnTo>
                <a:lnTo>
                  <a:pt x="32" y="250"/>
                </a:lnTo>
                <a:lnTo>
                  <a:pt x="18" y="288"/>
                </a:lnTo>
                <a:lnTo>
                  <a:pt x="8" y="328"/>
                </a:lnTo>
                <a:lnTo>
                  <a:pt x="2" y="368"/>
                </a:lnTo>
                <a:lnTo>
                  <a:pt x="0" y="410"/>
                </a:lnTo>
                <a:lnTo>
                  <a:pt x="0" y="410"/>
                </a:lnTo>
                <a:lnTo>
                  <a:pt x="2" y="452"/>
                </a:lnTo>
                <a:lnTo>
                  <a:pt x="8" y="492"/>
                </a:lnTo>
                <a:lnTo>
                  <a:pt x="18" y="532"/>
                </a:lnTo>
                <a:lnTo>
                  <a:pt x="32" y="570"/>
                </a:lnTo>
                <a:lnTo>
                  <a:pt x="48" y="606"/>
                </a:lnTo>
                <a:lnTo>
                  <a:pt x="70" y="640"/>
                </a:lnTo>
                <a:lnTo>
                  <a:pt x="92" y="670"/>
                </a:lnTo>
                <a:lnTo>
                  <a:pt x="120" y="700"/>
                </a:lnTo>
                <a:lnTo>
                  <a:pt x="148" y="726"/>
                </a:lnTo>
                <a:lnTo>
                  <a:pt x="180" y="750"/>
                </a:lnTo>
                <a:lnTo>
                  <a:pt x="214" y="770"/>
                </a:lnTo>
                <a:lnTo>
                  <a:pt x="250" y="788"/>
                </a:lnTo>
                <a:lnTo>
                  <a:pt x="288" y="802"/>
                </a:lnTo>
                <a:lnTo>
                  <a:pt x="326" y="812"/>
                </a:lnTo>
                <a:lnTo>
                  <a:pt x="368" y="818"/>
                </a:lnTo>
                <a:lnTo>
                  <a:pt x="408" y="820"/>
                </a:lnTo>
                <a:lnTo>
                  <a:pt x="408" y="820"/>
                </a:lnTo>
                <a:lnTo>
                  <a:pt x="442" y="818"/>
                </a:lnTo>
                <a:lnTo>
                  <a:pt x="474" y="814"/>
                </a:lnTo>
                <a:lnTo>
                  <a:pt x="506" y="808"/>
                </a:lnTo>
                <a:lnTo>
                  <a:pt x="536" y="800"/>
                </a:lnTo>
                <a:lnTo>
                  <a:pt x="566" y="788"/>
                </a:lnTo>
                <a:lnTo>
                  <a:pt x="594" y="776"/>
                </a:lnTo>
                <a:lnTo>
                  <a:pt x="622" y="760"/>
                </a:lnTo>
                <a:lnTo>
                  <a:pt x="648" y="742"/>
                </a:lnTo>
                <a:lnTo>
                  <a:pt x="672" y="724"/>
                </a:lnTo>
                <a:lnTo>
                  <a:pt x="696" y="702"/>
                </a:lnTo>
                <a:lnTo>
                  <a:pt x="716" y="680"/>
                </a:lnTo>
                <a:lnTo>
                  <a:pt x="736" y="656"/>
                </a:lnTo>
                <a:lnTo>
                  <a:pt x="754" y="630"/>
                </a:lnTo>
                <a:lnTo>
                  <a:pt x="770" y="604"/>
                </a:lnTo>
                <a:lnTo>
                  <a:pt x="784" y="576"/>
                </a:lnTo>
                <a:lnTo>
                  <a:pt x="796" y="546"/>
                </a:lnTo>
                <a:lnTo>
                  <a:pt x="796" y="546"/>
                </a:lnTo>
                <a:lnTo>
                  <a:pt x="764" y="520"/>
                </a:lnTo>
                <a:lnTo>
                  <a:pt x="734" y="494"/>
                </a:lnTo>
                <a:lnTo>
                  <a:pt x="706" y="466"/>
                </a:lnTo>
                <a:lnTo>
                  <a:pt x="680" y="438"/>
                </a:lnTo>
                <a:lnTo>
                  <a:pt x="654" y="408"/>
                </a:lnTo>
                <a:lnTo>
                  <a:pt x="630" y="376"/>
                </a:lnTo>
                <a:lnTo>
                  <a:pt x="606" y="344"/>
                </a:lnTo>
                <a:lnTo>
                  <a:pt x="586" y="310"/>
                </a:lnTo>
                <a:lnTo>
                  <a:pt x="566" y="274"/>
                </a:lnTo>
                <a:lnTo>
                  <a:pt x="548" y="238"/>
                </a:lnTo>
                <a:lnTo>
                  <a:pt x="532" y="202"/>
                </a:lnTo>
                <a:lnTo>
                  <a:pt x="516" y="164"/>
                </a:lnTo>
                <a:lnTo>
                  <a:pt x="504" y="126"/>
                </a:lnTo>
                <a:lnTo>
                  <a:pt x="492" y="86"/>
                </a:lnTo>
                <a:lnTo>
                  <a:pt x="484" y="46"/>
                </a:lnTo>
                <a:lnTo>
                  <a:pt x="476" y="6"/>
                </a:lnTo>
                <a:lnTo>
                  <a:pt x="476" y="6"/>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dirty="0">
              <a:solidFill>
                <a:prstClr val="black"/>
              </a:solidFill>
            </a:endParaRPr>
          </a:p>
        </p:txBody>
      </p:sp>
      <p:sp>
        <p:nvSpPr>
          <p:cNvPr id="8" name="Freeform 7"/>
          <p:cNvSpPr>
            <a:spLocks/>
          </p:cNvSpPr>
          <p:nvPr/>
        </p:nvSpPr>
        <p:spPr bwMode="auto">
          <a:xfrm>
            <a:off x="4600324" y="3675079"/>
            <a:ext cx="526985" cy="560654"/>
          </a:xfrm>
          <a:custGeom>
            <a:avLst/>
            <a:gdLst>
              <a:gd name="T0" fmla="*/ 0 w 342"/>
              <a:gd name="T1" fmla="*/ 0 h 540"/>
              <a:gd name="T2" fmla="*/ 0 w 342"/>
              <a:gd name="T3" fmla="*/ 0 h 540"/>
              <a:gd name="T4" fmla="*/ 8 w 342"/>
              <a:gd name="T5" fmla="*/ 40 h 540"/>
              <a:gd name="T6" fmla="*/ 16 w 342"/>
              <a:gd name="T7" fmla="*/ 80 h 540"/>
              <a:gd name="T8" fmla="*/ 28 w 342"/>
              <a:gd name="T9" fmla="*/ 120 h 540"/>
              <a:gd name="T10" fmla="*/ 40 w 342"/>
              <a:gd name="T11" fmla="*/ 158 h 540"/>
              <a:gd name="T12" fmla="*/ 56 w 342"/>
              <a:gd name="T13" fmla="*/ 196 h 540"/>
              <a:gd name="T14" fmla="*/ 72 w 342"/>
              <a:gd name="T15" fmla="*/ 232 h 540"/>
              <a:gd name="T16" fmla="*/ 90 w 342"/>
              <a:gd name="T17" fmla="*/ 268 h 540"/>
              <a:gd name="T18" fmla="*/ 110 w 342"/>
              <a:gd name="T19" fmla="*/ 304 h 540"/>
              <a:gd name="T20" fmla="*/ 130 w 342"/>
              <a:gd name="T21" fmla="*/ 338 h 540"/>
              <a:gd name="T22" fmla="*/ 154 w 342"/>
              <a:gd name="T23" fmla="*/ 370 h 540"/>
              <a:gd name="T24" fmla="*/ 178 w 342"/>
              <a:gd name="T25" fmla="*/ 402 h 540"/>
              <a:gd name="T26" fmla="*/ 204 w 342"/>
              <a:gd name="T27" fmla="*/ 432 h 540"/>
              <a:gd name="T28" fmla="*/ 230 w 342"/>
              <a:gd name="T29" fmla="*/ 460 h 540"/>
              <a:gd name="T30" fmla="*/ 258 w 342"/>
              <a:gd name="T31" fmla="*/ 488 h 540"/>
              <a:gd name="T32" fmla="*/ 288 w 342"/>
              <a:gd name="T33" fmla="*/ 514 h 540"/>
              <a:gd name="T34" fmla="*/ 320 w 342"/>
              <a:gd name="T35" fmla="*/ 540 h 540"/>
              <a:gd name="T36" fmla="*/ 320 w 342"/>
              <a:gd name="T37" fmla="*/ 540 h 540"/>
              <a:gd name="T38" fmla="*/ 330 w 342"/>
              <a:gd name="T39" fmla="*/ 508 h 540"/>
              <a:gd name="T40" fmla="*/ 336 w 342"/>
              <a:gd name="T41" fmla="*/ 474 h 540"/>
              <a:gd name="T42" fmla="*/ 340 w 342"/>
              <a:gd name="T43" fmla="*/ 440 h 540"/>
              <a:gd name="T44" fmla="*/ 342 w 342"/>
              <a:gd name="T45" fmla="*/ 404 h 540"/>
              <a:gd name="T46" fmla="*/ 342 w 342"/>
              <a:gd name="T47" fmla="*/ 404 h 540"/>
              <a:gd name="T48" fmla="*/ 340 w 342"/>
              <a:gd name="T49" fmla="*/ 366 h 540"/>
              <a:gd name="T50" fmla="*/ 336 w 342"/>
              <a:gd name="T51" fmla="*/ 330 h 540"/>
              <a:gd name="T52" fmla="*/ 328 w 342"/>
              <a:gd name="T53" fmla="*/ 294 h 540"/>
              <a:gd name="T54" fmla="*/ 316 w 342"/>
              <a:gd name="T55" fmla="*/ 260 h 540"/>
              <a:gd name="T56" fmla="*/ 302 w 342"/>
              <a:gd name="T57" fmla="*/ 226 h 540"/>
              <a:gd name="T58" fmla="*/ 286 w 342"/>
              <a:gd name="T59" fmla="*/ 196 h 540"/>
              <a:gd name="T60" fmla="*/ 266 w 342"/>
              <a:gd name="T61" fmla="*/ 166 h 540"/>
              <a:gd name="T62" fmla="*/ 244 w 342"/>
              <a:gd name="T63" fmla="*/ 138 h 540"/>
              <a:gd name="T64" fmla="*/ 220 w 342"/>
              <a:gd name="T65" fmla="*/ 112 h 540"/>
              <a:gd name="T66" fmla="*/ 194 w 342"/>
              <a:gd name="T67" fmla="*/ 88 h 540"/>
              <a:gd name="T68" fmla="*/ 166 w 342"/>
              <a:gd name="T69" fmla="*/ 68 h 540"/>
              <a:gd name="T70" fmla="*/ 136 w 342"/>
              <a:gd name="T71" fmla="*/ 48 h 540"/>
              <a:gd name="T72" fmla="*/ 104 w 342"/>
              <a:gd name="T73" fmla="*/ 32 h 540"/>
              <a:gd name="T74" fmla="*/ 70 w 342"/>
              <a:gd name="T75" fmla="*/ 18 h 540"/>
              <a:gd name="T76" fmla="*/ 36 w 342"/>
              <a:gd name="T77" fmla="*/ 8 h 540"/>
              <a:gd name="T78" fmla="*/ 0 w 342"/>
              <a:gd name="T79" fmla="*/ 0 h 540"/>
              <a:gd name="T80" fmla="*/ 0 w 342"/>
              <a:gd name="T81" fmla="*/ 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2" h="540">
                <a:moveTo>
                  <a:pt x="0" y="0"/>
                </a:moveTo>
                <a:lnTo>
                  <a:pt x="0" y="0"/>
                </a:lnTo>
                <a:lnTo>
                  <a:pt x="8" y="40"/>
                </a:lnTo>
                <a:lnTo>
                  <a:pt x="16" y="80"/>
                </a:lnTo>
                <a:lnTo>
                  <a:pt x="28" y="120"/>
                </a:lnTo>
                <a:lnTo>
                  <a:pt x="40" y="158"/>
                </a:lnTo>
                <a:lnTo>
                  <a:pt x="56" y="196"/>
                </a:lnTo>
                <a:lnTo>
                  <a:pt x="72" y="232"/>
                </a:lnTo>
                <a:lnTo>
                  <a:pt x="90" y="268"/>
                </a:lnTo>
                <a:lnTo>
                  <a:pt x="110" y="304"/>
                </a:lnTo>
                <a:lnTo>
                  <a:pt x="130" y="338"/>
                </a:lnTo>
                <a:lnTo>
                  <a:pt x="154" y="370"/>
                </a:lnTo>
                <a:lnTo>
                  <a:pt x="178" y="402"/>
                </a:lnTo>
                <a:lnTo>
                  <a:pt x="204" y="432"/>
                </a:lnTo>
                <a:lnTo>
                  <a:pt x="230" y="460"/>
                </a:lnTo>
                <a:lnTo>
                  <a:pt x="258" y="488"/>
                </a:lnTo>
                <a:lnTo>
                  <a:pt x="288" y="514"/>
                </a:lnTo>
                <a:lnTo>
                  <a:pt x="320" y="540"/>
                </a:lnTo>
                <a:lnTo>
                  <a:pt x="320" y="540"/>
                </a:lnTo>
                <a:lnTo>
                  <a:pt x="330" y="508"/>
                </a:lnTo>
                <a:lnTo>
                  <a:pt x="336" y="474"/>
                </a:lnTo>
                <a:lnTo>
                  <a:pt x="340" y="440"/>
                </a:lnTo>
                <a:lnTo>
                  <a:pt x="342" y="404"/>
                </a:lnTo>
                <a:lnTo>
                  <a:pt x="342" y="404"/>
                </a:lnTo>
                <a:lnTo>
                  <a:pt x="340" y="366"/>
                </a:lnTo>
                <a:lnTo>
                  <a:pt x="336" y="330"/>
                </a:lnTo>
                <a:lnTo>
                  <a:pt x="328" y="294"/>
                </a:lnTo>
                <a:lnTo>
                  <a:pt x="316" y="260"/>
                </a:lnTo>
                <a:lnTo>
                  <a:pt x="302" y="226"/>
                </a:lnTo>
                <a:lnTo>
                  <a:pt x="286" y="196"/>
                </a:lnTo>
                <a:lnTo>
                  <a:pt x="266" y="166"/>
                </a:lnTo>
                <a:lnTo>
                  <a:pt x="244" y="138"/>
                </a:lnTo>
                <a:lnTo>
                  <a:pt x="220" y="112"/>
                </a:lnTo>
                <a:lnTo>
                  <a:pt x="194" y="88"/>
                </a:lnTo>
                <a:lnTo>
                  <a:pt x="166" y="68"/>
                </a:lnTo>
                <a:lnTo>
                  <a:pt x="136" y="48"/>
                </a:lnTo>
                <a:lnTo>
                  <a:pt x="104" y="32"/>
                </a:lnTo>
                <a:lnTo>
                  <a:pt x="70" y="18"/>
                </a:lnTo>
                <a:lnTo>
                  <a:pt x="36" y="8"/>
                </a:lnTo>
                <a:lnTo>
                  <a:pt x="0" y="0"/>
                </a:lnTo>
                <a:lnTo>
                  <a:pt x="0" y="0"/>
                </a:lnTo>
                <a:close/>
              </a:path>
            </a:pathLst>
          </a:custGeom>
          <a:solidFill>
            <a:schemeClr val="accent1"/>
          </a:solidFill>
          <a:ln>
            <a:noFill/>
          </a:ln>
          <a:extLst/>
        </p:spPr>
        <p:txBody>
          <a:bodyPr vert="horz" wrap="square" lIns="68580" tIns="34290" rIns="68580" bIns="34290" numCol="1" anchor="t" anchorCtr="0" compatLnSpc="1">
            <a:prstTxWarp prst="textNoShape">
              <a:avLst/>
            </a:prstTxWarp>
          </a:bodyPr>
          <a:lstStyle/>
          <a:p>
            <a:endParaRPr lang="en-US" sz="1350">
              <a:solidFill>
                <a:prstClr val="black"/>
              </a:solidFill>
            </a:endParaRPr>
          </a:p>
        </p:txBody>
      </p:sp>
      <p:sp>
        <p:nvSpPr>
          <p:cNvPr id="9" name="Freeform 8"/>
          <p:cNvSpPr>
            <a:spLocks/>
          </p:cNvSpPr>
          <p:nvPr/>
        </p:nvSpPr>
        <p:spPr bwMode="auto">
          <a:xfrm>
            <a:off x="6643888" y="3667812"/>
            <a:ext cx="1191704" cy="851363"/>
          </a:xfrm>
          <a:custGeom>
            <a:avLst/>
            <a:gdLst>
              <a:gd name="T0" fmla="*/ 386 w 796"/>
              <a:gd name="T1" fmla="*/ 0 h 820"/>
              <a:gd name="T2" fmla="*/ 318 w 796"/>
              <a:gd name="T3" fmla="*/ 6 h 820"/>
              <a:gd name="T4" fmla="*/ 310 w 796"/>
              <a:gd name="T5" fmla="*/ 48 h 820"/>
              <a:gd name="T6" fmla="*/ 290 w 796"/>
              <a:gd name="T7" fmla="*/ 126 h 820"/>
              <a:gd name="T8" fmla="*/ 262 w 796"/>
              <a:gd name="T9" fmla="*/ 202 h 820"/>
              <a:gd name="T10" fmla="*/ 228 w 796"/>
              <a:gd name="T11" fmla="*/ 274 h 820"/>
              <a:gd name="T12" fmla="*/ 186 w 796"/>
              <a:gd name="T13" fmla="*/ 342 h 820"/>
              <a:gd name="T14" fmla="*/ 140 w 796"/>
              <a:gd name="T15" fmla="*/ 406 h 820"/>
              <a:gd name="T16" fmla="*/ 88 w 796"/>
              <a:gd name="T17" fmla="*/ 466 h 820"/>
              <a:gd name="T18" fmla="*/ 30 w 796"/>
              <a:gd name="T19" fmla="*/ 520 h 820"/>
              <a:gd name="T20" fmla="*/ 0 w 796"/>
              <a:gd name="T21" fmla="*/ 544 h 820"/>
              <a:gd name="T22" fmla="*/ 24 w 796"/>
              <a:gd name="T23" fmla="*/ 602 h 820"/>
              <a:gd name="T24" fmla="*/ 58 w 796"/>
              <a:gd name="T25" fmla="*/ 656 h 820"/>
              <a:gd name="T26" fmla="*/ 100 w 796"/>
              <a:gd name="T27" fmla="*/ 702 h 820"/>
              <a:gd name="T28" fmla="*/ 146 w 796"/>
              <a:gd name="T29" fmla="*/ 742 h 820"/>
              <a:gd name="T30" fmla="*/ 200 w 796"/>
              <a:gd name="T31" fmla="*/ 774 h 820"/>
              <a:gd name="T32" fmla="*/ 258 w 796"/>
              <a:gd name="T33" fmla="*/ 800 h 820"/>
              <a:gd name="T34" fmla="*/ 320 w 796"/>
              <a:gd name="T35" fmla="*/ 814 h 820"/>
              <a:gd name="T36" fmla="*/ 386 w 796"/>
              <a:gd name="T37" fmla="*/ 820 h 820"/>
              <a:gd name="T38" fmla="*/ 428 w 796"/>
              <a:gd name="T39" fmla="*/ 818 h 820"/>
              <a:gd name="T40" fmla="*/ 508 w 796"/>
              <a:gd name="T41" fmla="*/ 802 h 820"/>
              <a:gd name="T42" fmla="*/ 582 w 796"/>
              <a:gd name="T43" fmla="*/ 770 h 820"/>
              <a:gd name="T44" fmla="*/ 646 w 796"/>
              <a:gd name="T45" fmla="*/ 726 h 820"/>
              <a:gd name="T46" fmla="*/ 702 w 796"/>
              <a:gd name="T47" fmla="*/ 670 h 820"/>
              <a:gd name="T48" fmla="*/ 746 w 796"/>
              <a:gd name="T49" fmla="*/ 606 h 820"/>
              <a:gd name="T50" fmla="*/ 778 w 796"/>
              <a:gd name="T51" fmla="*/ 532 h 820"/>
              <a:gd name="T52" fmla="*/ 794 w 796"/>
              <a:gd name="T53" fmla="*/ 452 h 820"/>
              <a:gd name="T54" fmla="*/ 796 w 796"/>
              <a:gd name="T55" fmla="*/ 410 h 820"/>
              <a:gd name="T56" fmla="*/ 788 w 796"/>
              <a:gd name="T57" fmla="*/ 328 h 820"/>
              <a:gd name="T58" fmla="*/ 764 w 796"/>
              <a:gd name="T59" fmla="*/ 250 h 820"/>
              <a:gd name="T60" fmla="*/ 726 w 796"/>
              <a:gd name="T61" fmla="*/ 182 h 820"/>
              <a:gd name="T62" fmla="*/ 676 w 796"/>
              <a:gd name="T63" fmla="*/ 120 h 820"/>
              <a:gd name="T64" fmla="*/ 616 w 796"/>
              <a:gd name="T65" fmla="*/ 70 h 820"/>
              <a:gd name="T66" fmla="*/ 546 w 796"/>
              <a:gd name="T67" fmla="*/ 32 h 820"/>
              <a:gd name="T68" fmla="*/ 468 w 796"/>
              <a:gd name="T69" fmla="*/ 10 h 820"/>
              <a:gd name="T70" fmla="*/ 386 w 796"/>
              <a:gd name="T71" fmla="*/ 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6" h="820">
                <a:moveTo>
                  <a:pt x="386" y="0"/>
                </a:moveTo>
                <a:lnTo>
                  <a:pt x="386" y="0"/>
                </a:lnTo>
                <a:lnTo>
                  <a:pt x="352" y="2"/>
                </a:lnTo>
                <a:lnTo>
                  <a:pt x="318" y="6"/>
                </a:lnTo>
                <a:lnTo>
                  <a:pt x="318" y="6"/>
                </a:lnTo>
                <a:lnTo>
                  <a:pt x="310" y="48"/>
                </a:lnTo>
                <a:lnTo>
                  <a:pt x="300" y="86"/>
                </a:lnTo>
                <a:lnTo>
                  <a:pt x="290" y="126"/>
                </a:lnTo>
                <a:lnTo>
                  <a:pt x="276" y="164"/>
                </a:lnTo>
                <a:lnTo>
                  <a:pt x="262" y="202"/>
                </a:lnTo>
                <a:lnTo>
                  <a:pt x="246" y="238"/>
                </a:lnTo>
                <a:lnTo>
                  <a:pt x="228" y="274"/>
                </a:lnTo>
                <a:lnTo>
                  <a:pt x="208" y="308"/>
                </a:lnTo>
                <a:lnTo>
                  <a:pt x="186" y="342"/>
                </a:lnTo>
                <a:lnTo>
                  <a:pt x="164" y="374"/>
                </a:lnTo>
                <a:lnTo>
                  <a:pt x="140" y="406"/>
                </a:lnTo>
                <a:lnTo>
                  <a:pt x="114" y="436"/>
                </a:lnTo>
                <a:lnTo>
                  <a:pt x="88" y="466"/>
                </a:lnTo>
                <a:lnTo>
                  <a:pt x="60" y="494"/>
                </a:lnTo>
                <a:lnTo>
                  <a:pt x="30" y="520"/>
                </a:lnTo>
                <a:lnTo>
                  <a:pt x="0" y="544"/>
                </a:lnTo>
                <a:lnTo>
                  <a:pt x="0" y="544"/>
                </a:lnTo>
                <a:lnTo>
                  <a:pt x="10" y="574"/>
                </a:lnTo>
                <a:lnTo>
                  <a:pt x="24" y="602"/>
                </a:lnTo>
                <a:lnTo>
                  <a:pt x="40" y="630"/>
                </a:lnTo>
                <a:lnTo>
                  <a:pt x="58" y="656"/>
                </a:lnTo>
                <a:lnTo>
                  <a:pt x="78" y="680"/>
                </a:lnTo>
                <a:lnTo>
                  <a:pt x="100" y="702"/>
                </a:lnTo>
                <a:lnTo>
                  <a:pt x="122" y="722"/>
                </a:lnTo>
                <a:lnTo>
                  <a:pt x="146" y="742"/>
                </a:lnTo>
                <a:lnTo>
                  <a:pt x="172" y="760"/>
                </a:lnTo>
                <a:lnTo>
                  <a:pt x="200" y="774"/>
                </a:lnTo>
                <a:lnTo>
                  <a:pt x="228" y="788"/>
                </a:lnTo>
                <a:lnTo>
                  <a:pt x="258" y="800"/>
                </a:lnTo>
                <a:lnTo>
                  <a:pt x="288" y="808"/>
                </a:lnTo>
                <a:lnTo>
                  <a:pt x="320" y="814"/>
                </a:lnTo>
                <a:lnTo>
                  <a:pt x="352" y="818"/>
                </a:lnTo>
                <a:lnTo>
                  <a:pt x="386" y="820"/>
                </a:lnTo>
                <a:lnTo>
                  <a:pt x="386" y="820"/>
                </a:lnTo>
                <a:lnTo>
                  <a:pt x="428" y="818"/>
                </a:lnTo>
                <a:lnTo>
                  <a:pt x="468" y="812"/>
                </a:lnTo>
                <a:lnTo>
                  <a:pt x="508" y="802"/>
                </a:lnTo>
                <a:lnTo>
                  <a:pt x="546" y="788"/>
                </a:lnTo>
                <a:lnTo>
                  <a:pt x="582" y="770"/>
                </a:lnTo>
                <a:lnTo>
                  <a:pt x="616" y="750"/>
                </a:lnTo>
                <a:lnTo>
                  <a:pt x="646" y="726"/>
                </a:lnTo>
                <a:lnTo>
                  <a:pt x="676" y="700"/>
                </a:lnTo>
                <a:lnTo>
                  <a:pt x="702" y="670"/>
                </a:lnTo>
                <a:lnTo>
                  <a:pt x="726" y="640"/>
                </a:lnTo>
                <a:lnTo>
                  <a:pt x="746" y="606"/>
                </a:lnTo>
                <a:lnTo>
                  <a:pt x="764" y="570"/>
                </a:lnTo>
                <a:lnTo>
                  <a:pt x="778" y="532"/>
                </a:lnTo>
                <a:lnTo>
                  <a:pt x="788" y="492"/>
                </a:lnTo>
                <a:lnTo>
                  <a:pt x="794" y="452"/>
                </a:lnTo>
                <a:lnTo>
                  <a:pt x="796" y="410"/>
                </a:lnTo>
                <a:lnTo>
                  <a:pt x="796" y="410"/>
                </a:lnTo>
                <a:lnTo>
                  <a:pt x="794" y="368"/>
                </a:lnTo>
                <a:lnTo>
                  <a:pt x="788" y="328"/>
                </a:lnTo>
                <a:lnTo>
                  <a:pt x="778" y="288"/>
                </a:lnTo>
                <a:lnTo>
                  <a:pt x="764" y="250"/>
                </a:lnTo>
                <a:lnTo>
                  <a:pt x="746" y="216"/>
                </a:lnTo>
                <a:lnTo>
                  <a:pt x="726" y="182"/>
                </a:lnTo>
                <a:lnTo>
                  <a:pt x="702" y="150"/>
                </a:lnTo>
                <a:lnTo>
                  <a:pt x="676" y="120"/>
                </a:lnTo>
                <a:lnTo>
                  <a:pt x="646" y="94"/>
                </a:lnTo>
                <a:lnTo>
                  <a:pt x="616" y="70"/>
                </a:lnTo>
                <a:lnTo>
                  <a:pt x="582" y="50"/>
                </a:lnTo>
                <a:lnTo>
                  <a:pt x="546" y="32"/>
                </a:lnTo>
                <a:lnTo>
                  <a:pt x="508" y="20"/>
                </a:lnTo>
                <a:lnTo>
                  <a:pt x="468" y="10"/>
                </a:lnTo>
                <a:lnTo>
                  <a:pt x="428" y="2"/>
                </a:lnTo>
                <a:lnTo>
                  <a:pt x="386" y="0"/>
                </a:lnTo>
                <a:lnTo>
                  <a:pt x="386" y="0"/>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endParaRPr lang="en-US" sz="1350">
              <a:solidFill>
                <a:prstClr val="black"/>
              </a:solidFill>
            </a:endParaRPr>
          </a:p>
        </p:txBody>
      </p:sp>
      <p:sp>
        <p:nvSpPr>
          <p:cNvPr id="10" name="Freeform 9"/>
          <p:cNvSpPr>
            <a:spLocks/>
          </p:cNvSpPr>
          <p:nvPr/>
        </p:nvSpPr>
        <p:spPr bwMode="auto">
          <a:xfrm>
            <a:off x="6607957" y="3674043"/>
            <a:ext cx="512014" cy="558577"/>
          </a:xfrm>
          <a:custGeom>
            <a:avLst/>
            <a:gdLst>
              <a:gd name="T0" fmla="*/ 342 w 342"/>
              <a:gd name="T1" fmla="*/ 0 h 538"/>
              <a:gd name="T2" fmla="*/ 342 w 342"/>
              <a:gd name="T3" fmla="*/ 0 h 538"/>
              <a:gd name="T4" fmla="*/ 306 w 342"/>
              <a:gd name="T5" fmla="*/ 8 h 538"/>
              <a:gd name="T6" fmla="*/ 272 w 342"/>
              <a:gd name="T7" fmla="*/ 20 h 538"/>
              <a:gd name="T8" fmla="*/ 238 w 342"/>
              <a:gd name="T9" fmla="*/ 32 h 538"/>
              <a:gd name="T10" fmla="*/ 206 w 342"/>
              <a:gd name="T11" fmla="*/ 48 h 538"/>
              <a:gd name="T12" fmla="*/ 176 w 342"/>
              <a:gd name="T13" fmla="*/ 68 h 538"/>
              <a:gd name="T14" fmla="*/ 148 w 342"/>
              <a:gd name="T15" fmla="*/ 90 h 538"/>
              <a:gd name="T16" fmla="*/ 122 w 342"/>
              <a:gd name="T17" fmla="*/ 112 h 538"/>
              <a:gd name="T18" fmla="*/ 98 w 342"/>
              <a:gd name="T19" fmla="*/ 138 h 538"/>
              <a:gd name="T20" fmla="*/ 76 w 342"/>
              <a:gd name="T21" fmla="*/ 166 h 538"/>
              <a:gd name="T22" fmla="*/ 58 w 342"/>
              <a:gd name="T23" fmla="*/ 196 h 538"/>
              <a:gd name="T24" fmla="*/ 40 w 342"/>
              <a:gd name="T25" fmla="*/ 228 h 538"/>
              <a:gd name="T26" fmla="*/ 26 w 342"/>
              <a:gd name="T27" fmla="*/ 260 h 538"/>
              <a:gd name="T28" fmla="*/ 16 w 342"/>
              <a:gd name="T29" fmla="*/ 294 h 538"/>
              <a:gd name="T30" fmla="*/ 8 w 342"/>
              <a:gd name="T31" fmla="*/ 330 h 538"/>
              <a:gd name="T32" fmla="*/ 2 w 342"/>
              <a:gd name="T33" fmla="*/ 366 h 538"/>
              <a:gd name="T34" fmla="*/ 0 w 342"/>
              <a:gd name="T35" fmla="*/ 404 h 538"/>
              <a:gd name="T36" fmla="*/ 0 w 342"/>
              <a:gd name="T37" fmla="*/ 404 h 538"/>
              <a:gd name="T38" fmla="*/ 2 w 342"/>
              <a:gd name="T39" fmla="*/ 440 h 538"/>
              <a:gd name="T40" fmla="*/ 6 w 342"/>
              <a:gd name="T41" fmla="*/ 474 h 538"/>
              <a:gd name="T42" fmla="*/ 14 w 342"/>
              <a:gd name="T43" fmla="*/ 506 h 538"/>
              <a:gd name="T44" fmla="*/ 24 w 342"/>
              <a:gd name="T45" fmla="*/ 538 h 538"/>
              <a:gd name="T46" fmla="*/ 24 w 342"/>
              <a:gd name="T47" fmla="*/ 538 h 538"/>
              <a:gd name="T48" fmla="*/ 54 w 342"/>
              <a:gd name="T49" fmla="*/ 514 h 538"/>
              <a:gd name="T50" fmla="*/ 84 w 342"/>
              <a:gd name="T51" fmla="*/ 488 h 538"/>
              <a:gd name="T52" fmla="*/ 112 w 342"/>
              <a:gd name="T53" fmla="*/ 460 h 538"/>
              <a:gd name="T54" fmla="*/ 138 w 342"/>
              <a:gd name="T55" fmla="*/ 430 h 538"/>
              <a:gd name="T56" fmla="*/ 164 w 342"/>
              <a:gd name="T57" fmla="*/ 400 h 538"/>
              <a:gd name="T58" fmla="*/ 188 w 342"/>
              <a:gd name="T59" fmla="*/ 368 h 538"/>
              <a:gd name="T60" fmla="*/ 210 w 342"/>
              <a:gd name="T61" fmla="*/ 336 h 538"/>
              <a:gd name="T62" fmla="*/ 232 w 342"/>
              <a:gd name="T63" fmla="*/ 302 h 538"/>
              <a:gd name="T64" fmla="*/ 252 w 342"/>
              <a:gd name="T65" fmla="*/ 268 h 538"/>
              <a:gd name="T66" fmla="*/ 270 w 342"/>
              <a:gd name="T67" fmla="*/ 232 h 538"/>
              <a:gd name="T68" fmla="*/ 286 w 342"/>
              <a:gd name="T69" fmla="*/ 196 h 538"/>
              <a:gd name="T70" fmla="*/ 300 w 342"/>
              <a:gd name="T71" fmla="*/ 158 h 538"/>
              <a:gd name="T72" fmla="*/ 314 w 342"/>
              <a:gd name="T73" fmla="*/ 120 h 538"/>
              <a:gd name="T74" fmla="*/ 324 w 342"/>
              <a:gd name="T75" fmla="*/ 80 h 538"/>
              <a:gd name="T76" fmla="*/ 334 w 342"/>
              <a:gd name="T77" fmla="*/ 42 h 538"/>
              <a:gd name="T78" fmla="*/ 342 w 342"/>
              <a:gd name="T79" fmla="*/ 0 h 538"/>
              <a:gd name="T80" fmla="*/ 342 w 342"/>
              <a:gd name="T81"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2" h="538">
                <a:moveTo>
                  <a:pt x="342" y="0"/>
                </a:moveTo>
                <a:lnTo>
                  <a:pt x="342" y="0"/>
                </a:lnTo>
                <a:lnTo>
                  <a:pt x="306" y="8"/>
                </a:lnTo>
                <a:lnTo>
                  <a:pt x="272" y="20"/>
                </a:lnTo>
                <a:lnTo>
                  <a:pt x="238" y="32"/>
                </a:lnTo>
                <a:lnTo>
                  <a:pt x="206" y="48"/>
                </a:lnTo>
                <a:lnTo>
                  <a:pt x="176" y="68"/>
                </a:lnTo>
                <a:lnTo>
                  <a:pt x="148" y="90"/>
                </a:lnTo>
                <a:lnTo>
                  <a:pt x="122" y="112"/>
                </a:lnTo>
                <a:lnTo>
                  <a:pt x="98" y="138"/>
                </a:lnTo>
                <a:lnTo>
                  <a:pt x="76" y="166"/>
                </a:lnTo>
                <a:lnTo>
                  <a:pt x="58" y="196"/>
                </a:lnTo>
                <a:lnTo>
                  <a:pt x="40" y="228"/>
                </a:lnTo>
                <a:lnTo>
                  <a:pt x="26" y="260"/>
                </a:lnTo>
                <a:lnTo>
                  <a:pt x="16" y="294"/>
                </a:lnTo>
                <a:lnTo>
                  <a:pt x="8" y="330"/>
                </a:lnTo>
                <a:lnTo>
                  <a:pt x="2" y="366"/>
                </a:lnTo>
                <a:lnTo>
                  <a:pt x="0" y="404"/>
                </a:lnTo>
                <a:lnTo>
                  <a:pt x="0" y="404"/>
                </a:lnTo>
                <a:lnTo>
                  <a:pt x="2" y="440"/>
                </a:lnTo>
                <a:lnTo>
                  <a:pt x="6" y="474"/>
                </a:lnTo>
                <a:lnTo>
                  <a:pt x="14" y="506"/>
                </a:lnTo>
                <a:lnTo>
                  <a:pt x="24" y="538"/>
                </a:lnTo>
                <a:lnTo>
                  <a:pt x="24" y="538"/>
                </a:lnTo>
                <a:lnTo>
                  <a:pt x="54" y="514"/>
                </a:lnTo>
                <a:lnTo>
                  <a:pt x="84" y="488"/>
                </a:lnTo>
                <a:lnTo>
                  <a:pt x="112" y="460"/>
                </a:lnTo>
                <a:lnTo>
                  <a:pt x="138" y="430"/>
                </a:lnTo>
                <a:lnTo>
                  <a:pt x="164" y="400"/>
                </a:lnTo>
                <a:lnTo>
                  <a:pt x="188" y="368"/>
                </a:lnTo>
                <a:lnTo>
                  <a:pt x="210" y="336"/>
                </a:lnTo>
                <a:lnTo>
                  <a:pt x="232" y="302"/>
                </a:lnTo>
                <a:lnTo>
                  <a:pt x="252" y="268"/>
                </a:lnTo>
                <a:lnTo>
                  <a:pt x="270" y="232"/>
                </a:lnTo>
                <a:lnTo>
                  <a:pt x="286" y="196"/>
                </a:lnTo>
                <a:lnTo>
                  <a:pt x="300" y="158"/>
                </a:lnTo>
                <a:lnTo>
                  <a:pt x="314" y="120"/>
                </a:lnTo>
                <a:lnTo>
                  <a:pt x="324" y="80"/>
                </a:lnTo>
                <a:lnTo>
                  <a:pt x="334" y="42"/>
                </a:lnTo>
                <a:lnTo>
                  <a:pt x="342" y="0"/>
                </a:lnTo>
                <a:lnTo>
                  <a:pt x="342" y="0"/>
                </a:lnTo>
                <a:close/>
              </a:path>
            </a:pathLst>
          </a:custGeom>
          <a:solidFill>
            <a:schemeClr val="accent2"/>
          </a:solidFill>
          <a:ln>
            <a:noFill/>
          </a:ln>
          <a:extLst/>
        </p:spPr>
        <p:txBody>
          <a:bodyPr vert="horz" wrap="square" lIns="68580" tIns="34290" rIns="68580" bIns="34290" numCol="1" anchor="t" anchorCtr="0" compatLnSpc="1">
            <a:prstTxWarp prst="textNoShape">
              <a:avLst/>
            </a:prstTxWarp>
          </a:bodyPr>
          <a:lstStyle/>
          <a:p>
            <a:endParaRPr lang="en-US" sz="1350">
              <a:solidFill>
                <a:prstClr val="black"/>
              </a:solidFill>
            </a:endParaRPr>
          </a:p>
        </p:txBody>
      </p:sp>
      <p:sp>
        <p:nvSpPr>
          <p:cNvPr id="11" name="Freeform 10"/>
          <p:cNvSpPr>
            <a:spLocks/>
          </p:cNvSpPr>
          <p:nvPr/>
        </p:nvSpPr>
        <p:spPr bwMode="auto">
          <a:xfrm>
            <a:off x="5248575" y="2008694"/>
            <a:ext cx="1224641" cy="701855"/>
          </a:xfrm>
          <a:custGeom>
            <a:avLst/>
            <a:gdLst>
              <a:gd name="T0" fmla="*/ 718 w 818"/>
              <a:gd name="T1" fmla="*/ 676 h 676"/>
              <a:gd name="T2" fmla="*/ 760 w 818"/>
              <a:gd name="T3" fmla="*/ 618 h 676"/>
              <a:gd name="T4" fmla="*/ 792 w 818"/>
              <a:gd name="T5" fmla="*/ 554 h 676"/>
              <a:gd name="T6" fmla="*/ 810 w 818"/>
              <a:gd name="T7" fmla="*/ 484 h 676"/>
              <a:gd name="T8" fmla="*/ 818 w 818"/>
              <a:gd name="T9" fmla="*/ 408 h 676"/>
              <a:gd name="T10" fmla="*/ 816 w 818"/>
              <a:gd name="T11" fmla="*/ 366 h 676"/>
              <a:gd name="T12" fmla="*/ 800 w 818"/>
              <a:gd name="T13" fmla="*/ 288 h 676"/>
              <a:gd name="T14" fmla="*/ 768 w 818"/>
              <a:gd name="T15" fmla="*/ 214 h 676"/>
              <a:gd name="T16" fmla="*/ 724 w 818"/>
              <a:gd name="T17" fmla="*/ 148 h 676"/>
              <a:gd name="T18" fmla="*/ 668 w 818"/>
              <a:gd name="T19" fmla="*/ 92 h 676"/>
              <a:gd name="T20" fmla="*/ 604 w 818"/>
              <a:gd name="T21" fmla="*/ 48 h 676"/>
              <a:gd name="T22" fmla="*/ 530 w 818"/>
              <a:gd name="T23" fmla="*/ 18 h 676"/>
              <a:gd name="T24" fmla="*/ 450 w 818"/>
              <a:gd name="T25" fmla="*/ 2 h 676"/>
              <a:gd name="T26" fmla="*/ 408 w 818"/>
              <a:gd name="T27" fmla="*/ 0 h 676"/>
              <a:gd name="T28" fmla="*/ 326 w 818"/>
              <a:gd name="T29" fmla="*/ 8 h 676"/>
              <a:gd name="T30" fmla="*/ 250 w 818"/>
              <a:gd name="T31" fmla="*/ 32 h 676"/>
              <a:gd name="T32" fmla="*/ 180 w 818"/>
              <a:gd name="T33" fmla="*/ 70 h 676"/>
              <a:gd name="T34" fmla="*/ 120 w 818"/>
              <a:gd name="T35" fmla="*/ 120 h 676"/>
              <a:gd name="T36" fmla="*/ 70 w 818"/>
              <a:gd name="T37" fmla="*/ 180 h 676"/>
              <a:gd name="T38" fmla="*/ 32 w 818"/>
              <a:gd name="T39" fmla="*/ 250 h 676"/>
              <a:gd name="T40" fmla="*/ 8 w 818"/>
              <a:gd name="T41" fmla="*/ 326 h 676"/>
              <a:gd name="T42" fmla="*/ 0 w 818"/>
              <a:gd name="T43" fmla="*/ 408 h 676"/>
              <a:gd name="T44" fmla="*/ 2 w 818"/>
              <a:gd name="T45" fmla="*/ 446 h 676"/>
              <a:gd name="T46" fmla="*/ 14 w 818"/>
              <a:gd name="T47" fmla="*/ 520 h 676"/>
              <a:gd name="T48" fmla="*/ 40 w 818"/>
              <a:gd name="T49" fmla="*/ 586 h 676"/>
              <a:gd name="T50" fmla="*/ 76 w 818"/>
              <a:gd name="T51" fmla="*/ 648 h 676"/>
              <a:gd name="T52" fmla="*/ 98 w 818"/>
              <a:gd name="T53" fmla="*/ 676 h 676"/>
              <a:gd name="T54" fmla="*/ 172 w 818"/>
              <a:gd name="T55" fmla="*/ 650 h 676"/>
              <a:gd name="T56" fmla="*/ 248 w 818"/>
              <a:gd name="T57" fmla="*/ 632 h 676"/>
              <a:gd name="T58" fmla="*/ 326 w 818"/>
              <a:gd name="T59" fmla="*/ 622 h 676"/>
              <a:gd name="T60" fmla="*/ 408 w 818"/>
              <a:gd name="T61" fmla="*/ 618 h 676"/>
              <a:gd name="T62" fmla="*/ 448 w 818"/>
              <a:gd name="T63" fmla="*/ 618 h 676"/>
              <a:gd name="T64" fmla="*/ 528 w 818"/>
              <a:gd name="T65" fmla="*/ 626 h 676"/>
              <a:gd name="T66" fmla="*/ 606 w 818"/>
              <a:gd name="T67" fmla="*/ 640 h 676"/>
              <a:gd name="T68" fmla="*/ 682 w 818"/>
              <a:gd name="T69" fmla="*/ 662 h 676"/>
              <a:gd name="T70" fmla="*/ 718 w 818"/>
              <a:gd name="T71" fmla="*/ 676 h 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8" h="676">
                <a:moveTo>
                  <a:pt x="718" y="676"/>
                </a:moveTo>
                <a:lnTo>
                  <a:pt x="718" y="676"/>
                </a:lnTo>
                <a:lnTo>
                  <a:pt x="740" y="648"/>
                </a:lnTo>
                <a:lnTo>
                  <a:pt x="760" y="618"/>
                </a:lnTo>
                <a:lnTo>
                  <a:pt x="776" y="586"/>
                </a:lnTo>
                <a:lnTo>
                  <a:pt x="792" y="554"/>
                </a:lnTo>
                <a:lnTo>
                  <a:pt x="802" y="520"/>
                </a:lnTo>
                <a:lnTo>
                  <a:pt x="810" y="484"/>
                </a:lnTo>
                <a:lnTo>
                  <a:pt x="816" y="446"/>
                </a:lnTo>
                <a:lnTo>
                  <a:pt x="818" y="408"/>
                </a:lnTo>
                <a:lnTo>
                  <a:pt x="818" y="408"/>
                </a:lnTo>
                <a:lnTo>
                  <a:pt x="816" y="366"/>
                </a:lnTo>
                <a:lnTo>
                  <a:pt x="810" y="326"/>
                </a:lnTo>
                <a:lnTo>
                  <a:pt x="800" y="288"/>
                </a:lnTo>
                <a:lnTo>
                  <a:pt x="786" y="250"/>
                </a:lnTo>
                <a:lnTo>
                  <a:pt x="768" y="214"/>
                </a:lnTo>
                <a:lnTo>
                  <a:pt x="748" y="180"/>
                </a:lnTo>
                <a:lnTo>
                  <a:pt x="724" y="148"/>
                </a:lnTo>
                <a:lnTo>
                  <a:pt x="698" y="120"/>
                </a:lnTo>
                <a:lnTo>
                  <a:pt x="668" y="92"/>
                </a:lnTo>
                <a:lnTo>
                  <a:pt x="638" y="70"/>
                </a:lnTo>
                <a:lnTo>
                  <a:pt x="604" y="48"/>
                </a:lnTo>
                <a:lnTo>
                  <a:pt x="568" y="32"/>
                </a:lnTo>
                <a:lnTo>
                  <a:pt x="530" y="18"/>
                </a:lnTo>
                <a:lnTo>
                  <a:pt x="490" y="8"/>
                </a:lnTo>
                <a:lnTo>
                  <a:pt x="450" y="2"/>
                </a:lnTo>
                <a:lnTo>
                  <a:pt x="408" y="0"/>
                </a:lnTo>
                <a:lnTo>
                  <a:pt x="408" y="0"/>
                </a:lnTo>
                <a:lnTo>
                  <a:pt x="366" y="2"/>
                </a:lnTo>
                <a:lnTo>
                  <a:pt x="326" y="8"/>
                </a:lnTo>
                <a:lnTo>
                  <a:pt x="286" y="18"/>
                </a:lnTo>
                <a:lnTo>
                  <a:pt x="250" y="32"/>
                </a:lnTo>
                <a:lnTo>
                  <a:pt x="214" y="48"/>
                </a:lnTo>
                <a:lnTo>
                  <a:pt x="180" y="70"/>
                </a:lnTo>
                <a:lnTo>
                  <a:pt x="148" y="92"/>
                </a:lnTo>
                <a:lnTo>
                  <a:pt x="120" y="120"/>
                </a:lnTo>
                <a:lnTo>
                  <a:pt x="92" y="148"/>
                </a:lnTo>
                <a:lnTo>
                  <a:pt x="70" y="180"/>
                </a:lnTo>
                <a:lnTo>
                  <a:pt x="48" y="214"/>
                </a:lnTo>
                <a:lnTo>
                  <a:pt x="32" y="250"/>
                </a:lnTo>
                <a:lnTo>
                  <a:pt x="18" y="288"/>
                </a:lnTo>
                <a:lnTo>
                  <a:pt x="8" y="326"/>
                </a:lnTo>
                <a:lnTo>
                  <a:pt x="2" y="366"/>
                </a:lnTo>
                <a:lnTo>
                  <a:pt x="0" y="408"/>
                </a:lnTo>
                <a:lnTo>
                  <a:pt x="0" y="408"/>
                </a:lnTo>
                <a:lnTo>
                  <a:pt x="2" y="446"/>
                </a:lnTo>
                <a:lnTo>
                  <a:pt x="6" y="484"/>
                </a:lnTo>
                <a:lnTo>
                  <a:pt x="14" y="520"/>
                </a:lnTo>
                <a:lnTo>
                  <a:pt x="26" y="554"/>
                </a:lnTo>
                <a:lnTo>
                  <a:pt x="40" y="586"/>
                </a:lnTo>
                <a:lnTo>
                  <a:pt x="56" y="618"/>
                </a:lnTo>
                <a:lnTo>
                  <a:pt x="76" y="648"/>
                </a:lnTo>
                <a:lnTo>
                  <a:pt x="98" y="676"/>
                </a:lnTo>
                <a:lnTo>
                  <a:pt x="98" y="676"/>
                </a:lnTo>
                <a:lnTo>
                  <a:pt x="134" y="662"/>
                </a:lnTo>
                <a:lnTo>
                  <a:pt x="172" y="650"/>
                </a:lnTo>
                <a:lnTo>
                  <a:pt x="210" y="640"/>
                </a:lnTo>
                <a:lnTo>
                  <a:pt x="248" y="632"/>
                </a:lnTo>
                <a:lnTo>
                  <a:pt x="288" y="626"/>
                </a:lnTo>
                <a:lnTo>
                  <a:pt x="326" y="622"/>
                </a:lnTo>
                <a:lnTo>
                  <a:pt x="366" y="618"/>
                </a:lnTo>
                <a:lnTo>
                  <a:pt x="408" y="618"/>
                </a:lnTo>
                <a:lnTo>
                  <a:pt x="408" y="618"/>
                </a:lnTo>
                <a:lnTo>
                  <a:pt x="448" y="618"/>
                </a:lnTo>
                <a:lnTo>
                  <a:pt x="488" y="622"/>
                </a:lnTo>
                <a:lnTo>
                  <a:pt x="528" y="626"/>
                </a:lnTo>
                <a:lnTo>
                  <a:pt x="568" y="632"/>
                </a:lnTo>
                <a:lnTo>
                  <a:pt x="606" y="640"/>
                </a:lnTo>
                <a:lnTo>
                  <a:pt x="644" y="652"/>
                </a:lnTo>
                <a:lnTo>
                  <a:pt x="682" y="662"/>
                </a:lnTo>
                <a:lnTo>
                  <a:pt x="718" y="676"/>
                </a:lnTo>
                <a:lnTo>
                  <a:pt x="718" y="676"/>
                </a:lnTo>
                <a:close/>
              </a:path>
            </a:pathLst>
          </a:custGeom>
          <a:solidFill>
            <a:schemeClr val="accent4"/>
          </a:solidFill>
          <a:ln>
            <a:noFill/>
          </a:ln>
          <a:extLst/>
        </p:spPr>
        <p:txBody>
          <a:bodyPr vert="horz" wrap="square" lIns="68580" tIns="34290" rIns="68580" bIns="34290" numCol="1" anchor="t" anchorCtr="0" compatLnSpc="1">
            <a:prstTxWarp prst="textNoShape">
              <a:avLst/>
            </a:prstTxWarp>
          </a:bodyPr>
          <a:lstStyle/>
          <a:p>
            <a:endParaRPr lang="en-US" sz="1350">
              <a:solidFill>
                <a:prstClr val="black"/>
              </a:solidFill>
            </a:endParaRPr>
          </a:p>
        </p:txBody>
      </p:sp>
      <p:sp>
        <p:nvSpPr>
          <p:cNvPr id="12" name="Freeform 11"/>
          <p:cNvSpPr>
            <a:spLocks/>
          </p:cNvSpPr>
          <p:nvPr/>
        </p:nvSpPr>
        <p:spPr bwMode="auto">
          <a:xfrm>
            <a:off x="5395293" y="2650330"/>
            <a:ext cx="928212" cy="207650"/>
          </a:xfrm>
          <a:custGeom>
            <a:avLst/>
            <a:gdLst>
              <a:gd name="T0" fmla="*/ 310 w 620"/>
              <a:gd name="T1" fmla="*/ 200 h 200"/>
              <a:gd name="T2" fmla="*/ 310 w 620"/>
              <a:gd name="T3" fmla="*/ 200 h 200"/>
              <a:gd name="T4" fmla="*/ 334 w 620"/>
              <a:gd name="T5" fmla="*/ 200 h 200"/>
              <a:gd name="T6" fmla="*/ 356 w 620"/>
              <a:gd name="T7" fmla="*/ 198 h 200"/>
              <a:gd name="T8" fmla="*/ 378 w 620"/>
              <a:gd name="T9" fmla="*/ 194 h 200"/>
              <a:gd name="T10" fmla="*/ 400 w 620"/>
              <a:gd name="T11" fmla="*/ 190 h 200"/>
              <a:gd name="T12" fmla="*/ 422 w 620"/>
              <a:gd name="T13" fmla="*/ 184 h 200"/>
              <a:gd name="T14" fmla="*/ 444 w 620"/>
              <a:gd name="T15" fmla="*/ 178 h 200"/>
              <a:gd name="T16" fmla="*/ 484 w 620"/>
              <a:gd name="T17" fmla="*/ 162 h 200"/>
              <a:gd name="T18" fmla="*/ 522 w 620"/>
              <a:gd name="T19" fmla="*/ 142 h 200"/>
              <a:gd name="T20" fmla="*/ 558 w 620"/>
              <a:gd name="T21" fmla="*/ 116 h 200"/>
              <a:gd name="T22" fmla="*/ 590 w 620"/>
              <a:gd name="T23" fmla="*/ 90 h 200"/>
              <a:gd name="T24" fmla="*/ 620 w 620"/>
              <a:gd name="T25" fmla="*/ 58 h 200"/>
              <a:gd name="T26" fmla="*/ 620 w 620"/>
              <a:gd name="T27" fmla="*/ 58 h 200"/>
              <a:gd name="T28" fmla="*/ 584 w 620"/>
              <a:gd name="T29" fmla="*/ 44 h 200"/>
              <a:gd name="T30" fmla="*/ 546 w 620"/>
              <a:gd name="T31" fmla="*/ 34 h 200"/>
              <a:gd name="T32" fmla="*/ 508 w 620"/>
              <a:gd name="T33" fmla="*/ 22 h 200"/>
              <a:gd name="T34" fmla="*/ 470 w 620"/>
              <a:gd name="T35" fmla="*/ 14 h 200"/>
              <a:gd name="T36" fmla="*/ 430 w 620"/>
              <a:gd name="T37" fmla="*/ 8 h 200"/>
              <a:gd name="T38" fmla="*/ 390 w 620"/>
              <a:gd name="T39" fmla="*/ 4 h 200"/>
              <a:gd name="T40" fmla="*/ 350 w 620"/>
              <a:gd name="T41" fmla="*/ 0 h 200"/>
              <a:gd name="T42" fmla="*/ 310 w 620"/>
              <a:gd name="T43" fmla="*/ 0 h 200"/>
              <a:gd name="T44" fmla="*/ 310 w 620"/>
              <a:gd name="T45" fmla="*/ 0 h 200"/>
              <a:gd name="T46" fmla="*/ 268 w 620"/>
              <a:gd name="T47" fmla="*/ 0 h 200"/>
              <a:gd name="T48" fmla="*/ 228 w 620"/>
              <a:gd name="T49" fmla="*/ 4 h 200"/>
              <a:gd name="T50" fmla="*/ 190 w 620"/>
              <a:gd name="T51" fmla="*/ 8 h 200"/>
              <a:gd name="T52" fmla="*/ 150 w 620"/>
              <a:gd name="T53" fmla="*/ 14 h 200"/>
              <a:gd name="T54" fmla="*/ 112 w 620"/>
              <a:gd name="T55" fmla="*/ 22 h 200"/>
              <a:gd name="T56" fmla="*/ 74 w 620"/>
              <a:gd name="T57" fmla="*/ 32 h 200"/>
              <a:gd name="T58" fmla="*/ 36 w 620"/>
              <a:gd name="T59" fmla="*/ 44 h 200"/>
              <a:gd name="T60" fmla="*/ 0 w 620"/>
              <a:gd name="T61" fmla="*/ 58 h 200"/>
              <a:gd name="T62" fmla="*/ 0 w 620"/>
              <a:gd name="T63" fmla="*/ 58 h 200"/>
              <a:gd name="T64" fmla="*/ 30 w 620"/>
              <a:gd name="T65" fmla="*/ 88 h 200"/>
              <a:gd name="T66" fmla="*/ 62 w 620"/>
              <a:gd name="T67" fmla="*/ 116 h 200"/>
              <a:gd name="T68" fmla="*/ 98 w 620"/>
              <a:gd name="T69" fmla="*/ 142 h 200"/>
              <a:gd name="T70" fmla="*/ 138 w 620"/>
              <a:gd name="T71" fmla="*/ 162 h 200"/>
              <a:gd name="T72" fmla="*/ 178 w 620"/>
              <a:gd name="T73" fmla="*/ 178 h 200"/>
              <a:gd name="T74" fmla="*/ 198 w 620"/>
              <a:gd name="T75" fmla="*/ 184 h 200"/>
              <a:gd name="T76" fmla="*/ 220 w 620"/>
              <a:gd name="T77" fmla="*/ 190 h 200"/>
              <a:gd name="T78" fmla="*/ 242 w 620"/>
              <a:gd name="T79" fmla="*/ 194 h 200"/>
              <a:gd name="T80" fmla="*/ 264 w 620"/>
              <a:gd name="T81" fmla="*/ 198 h 200"/>
              <a:gd name="T82" fmla="*/ 288 w 620"/>
              <a:gd name="T83" fmla="*/ 200 h 200"/>
              <a:gd name="T84" fmla="*/ 310 w 620"/>
              <a:gd name="T85" fmla="*/ 200 h 200"/>
              <a:gd name="T86" fmla="*/ 310 w 620"/>
              <a:gd name="T8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20" h="200">
                <a:moveTo>
                  <a:pt x="310" y="200"/>
                </a:moveTo>
                <a:lnTo>
                  <a:pt x="310" y="200"/>
                </a:lnTo>
                <a:lnTo>
                  <a:pt x="334" y="200"/>
                </a:lnTo>
                <a:lnTo>
                  <a:pt x="356" y="198"/>
                </a:lnTo>
                <a:lnTo>
                  <a:pt x="378" y="194"/>
                </a:lnTo>
                <a:lnTo>
                  <a:pt x="400" y="190"/>
                </a:lnTo>
                <a:lnTo>
                  <a:pt x="422" y="184"/>
                </a:lnTo>
                <a:lnTo>
                  <a:pt x="444" y="178"/>
                </a:lnTo>
                <a:lnTo>
                  <a:pt x="484" y="162"/>
                </a:lnTo>
                <a:lnTo>
                  <a:pt x="522" y="142"/>
                </a:lnTo>
                <a:lnTo>
                  <a:pt x="558" y="116"/>
                </a:lnTo>
                <a:lnTo>
                  <a:pt x="590" y="90"/>
                </a:lnTo>
                <a:lnTo>
                  <a:pt x="620" y="58"/>
                </a:lnTo>
                <a:lnTo>
                  <a:pt x="620" y="58"/>
                </a:lnTo>
                <a:lnTo>
                  <a:pt x="584" y="44"/>
                </a:lnTo>
                <a:lnTo>
                  <a:pt x="546" y="34"/>
                </a:lnTo>
                <a:lnTo>
                  <a:pt x="508" y="22"/>
                </a:lnTo>
                <a:lnTo>
                  <a:pt x="470" y="14"/>
                </a:lnTo>
                <a:lnTo>
                  <a:pt x="430" y="8"/>
                </a:lnTo>
                <a:lnTo>
                  <a:pt x="390" y="4"/>
                </a:lnTo>
                <a:lnTo>
                  <a:pt x="350" y="0"/>
                </a:lnTo>
                <a:lnTo>
                  <a:pt x="310" y="0"/>
                </a:lnTo>
                <a:lnTo>
                  <a:pt x="310" y="0"/>
                </a:lnTo>
                <a:lnTo>
                  <a:pt x="268" y="0"/>
                </a:lnTo>
                <a:lnTo>
                  <a:pt x="228" y="4"/>
                </a:lnTo>
                <a:lnTo>
                  <a:pt x="190" y="8"/>
                </a:lnTo>
                <a:lnTo>
                  <a:pt x="150" y="14"/>
                </a:lnTo>
                <a:lnTo>
                  <a:pt x="112" y="22"/>
                </a:lnTo>
                <a:lnTo>
                  <a:pt x="74" y="32"/>
                </a:lnTo>
                <a:lnTo>
                  <a:pt x="36" y="44"/>
                </a:lnTo>
                <a:lnTo>
                  <a:pt x="0" y="58"/>
                </a:lnTo>
                <a:lnTo>
                  <a:pt x="0" y="58"/>
                </a:lnTo>
                <a:lnTo>
                  <a:pt x="30" y="88"/>
                </a:lnTo>
                <a:lnTo>
                  <a:pt x="62" y="116"/>
                </a:lnTo>
                <a:lnTo>
                  <a:pt x="98" y="142"/>
                </a:lnTo>
                <a:lnTo>
                  <a:pt x="138" y="162"/>
                </a:lnTo>
                <a:lnTo>
                  <a:pt x="178" y="178"/>
                </a:lnTo>
                <a:lnTo>
                  <a:pt x="198" y="184"/>
                </a:lnTo>
                <a:lnTo>
                  <a:pt x="220" y="190"/>
                </a:lnTo>
                <a:lnTo>
                  <a:pt x="242" y="194"/>
                </a:lnTo>
                <a:lnTo>
                  <a:pt x="264" y="198"/>
                </a:lnTo>
                <a:lnTo>
                  <a:pt x="288" y="200"/>
                </a:lnTo>
                <a:lnTo>
                  <a:pt x="310" y="200"/>
                </a:lnTo>
                <a:lnTo>
                  <a:pt x="310" y="200"/>
                </a:lnTo>
                <a:close/>
              </a:path>
            </a:pathLst>
          </a:custGeom>
          <a:solidFill>
            <a:schemeClr val="accent4"/>
          </a:solidFill>
          <a:ln>
            <a:noFill/>
          </a:ln>
          <a:extLst/>
        </p:spPr>
        <p:txBody>
          <a:bodyPr vert="horz" wrap="square" lIns="68580" tIns="34290" rIns="68580" bIns="34290" numCol="1" anchor="t" anchorCtr="0" compatLnSpc="1">
            <a:prstTxWarp prst="textNoShape">
              <a:avLst/>
            </a:prstTxWarp>
          </a:bodyPr>
          <a:lstStyle/>
          <a:p>
            <a:endParaRPr lang="en-US" sz="1350">
              <a:solidFill>
                <a:prstClr val="black"/>
              </a:solidFill>
            </a:endParaRPr>
          </a:p>
        </p:txBody>
      </p:sp>
      <p:sp>
        <p:nvSpPr>
          <p:cNvPr id="13" name="TextBox 12"/>
          <p:cNvSpPr txBox="1"/>
          <p:nvPr/>
        </p:nvSpPr>
        <p:spPr bwMode="gray">
          <a:xfrm>
            <a:off x="5519072" y="2270936"/>
            <a:ext cx="666849" cy="276999"/>
          </a:xfrm>
          <a:prstGeom prst="rect">
            <a:avLst/>
          </a:prstGeom>
        </p:spPr>
        <p:txBody>
          <a:bodyPr wrap="none" lIns="0" tIns="0" rIns="0" bIns="0" anchor="ctr">
            <a:spAutoFit/>
          </a:bodyPr>
          <a:lstStyle>
            <a:defPPr>
              <a:defRPr lang="en-US"/>
            </a:defPPr>
            <a:lvl1pPr algn="ctr">
              <a:defRPr sz="1200" b="1">
                <a:cs typeface="Arial" pitchFamily="34" charset="0"/>
              </a:defRPr>
            </a:lvl1pPr>
          </a:lstStyle>
          <a:p>
            <a:r>
              <a:rPr lang="en-US" sz="900" dirty="0">
                <a:solidFill>
                  <a:prstClr val="white"/>
                </a:solidFill>
              </a:rPr>
              <a:t>CMMI</a:t>
            </a:r>
          </a:p>
          <a:p>
            <a:r>
              <a:rPr lang="en-US" sz="900" dirty="0">
                <a:solidFill>
                  <a:prstClr val="white"/>
                </a:solidFill>
              </a:rPr>
              <a:t>Project Risk</a:t>
            </a:r>
          </a:p>
        </p:txBody>
      </p:sp>
      <p:sp>
        <p:nvSpPr>
          <p:cNvPr id="14" name="TextBox 13"/>
          <p:cNvSpPr txBox="1"/>
          <p:nvPr/>
        </p:nvSpPr>
        <p:spPr bwMode="gray">
          <a:xfrm>
            <a:off x="3947837" y="3915434"/>
            <a:ext cx="1102867" cy="276999"/>
          </a:xfrm>
          <a:prstGeom prst="rect">
            <a:avLst/>
          </a:prstGeom>
        </p:spPr>
        <p:txBody>
          <a:bodyPr wrap="none" lIns="0" tIns="0" rIns="0" bIns="0" anchor="ctr">
            <a:spAutoFit/>
          </a:bodyPr>
          <a:lstStyle>
            <a:defPPr>
              <a:defRPr lang="en-US"/>
            </a:defPPr>
            <a:lvl1pPr algn="ctr">
              <a:defRPr sz="1200" b="1">
                <a:cs typeface="Arial" pitchFamily="34" charset="0"/>
              </a:defRPr>
            </a:lvl1pPr>
          </a:lstStyle>
          <a:p>
            <a:r>
              <a:rPr lang="en-US" sz="900" dirty="0">
                <a:solidFill>
                  <a:prstClr val="white"/>
                </a:solidFill>
              </a:rPr>
              <a:t>ISO 14971</a:t>
            </a:r>
          </a:p>
          <a:p>
            <a:r>
              <a:rPr lang="en-US" sz="900" dirty="0">
                <a:solidFill>
                  <a:prstClr val="white"/>
                </a:solidFill>
              </a:rPr>
              <a:t>Medical Device Risk</a:t>
            </a:r>
          </a:p>
        </p:txBody>
      </p:sp>
      <p:sp>
        <p:nvSpPr>
          <p:cNvPr id="15" name="TextBox 14"/>
          <p:cNvSpPr txBox="1"/>
          <p:nvPr/>
        </p:nvSpPr>
        <p:spPr bwMode="gray">
          <a:xfrm>
            <a:off x="6871633" y="3946454"/>
            <a:ext cx="795089" cy="276999"/>
          </a:xfrm>
          <a:prstGeom prst="rect">
            <a:avLst/>
          </a:prstGeom>
        </p:spPr>
        <p:txBody>
          <a:bodyPr wrap="none" lIns="0" tIns="0" rIns="0" bIns="0" anchor="ctr">
            <a:spAutoFit/>
          </a:bodyPr>
          <a:lstStyle>
            <a:defPPr>
              <a:defRPr lang="en-US"/>
            </a:defPPr>
            <a:lvl1pPr algn="ctr">
              <a:defRPr sz="1200" b="1">
                <a:cs typeface="Arial" pitchFamily="34" charset="0"/>
              </a:defRPr>
            </a:lvl1pPr>
          </a:lstStyle>
          <a:p>
            <a:r>
              <a:rPr lang="en-US" sz="900" dirty="0">
                <a:solidFill>
                  <a:prstClr val="white"/>
                </a:solidFill>
              </a:rPr>
              <a:t>FDA Guidance</a:t>
            </a:r>
          </a:p>
          <a:p>
            <a:r>
              <a:rPr lang="en-US" sz="900" dirty="0">
                <a:solidFill>
                  <a:prstClr val="white"/>
                </a:solidFill>
              </a:rPr>
              <a:t>ICH Q9</a:t>
            </a:r>
          </a:p>
        </p:txBody>
      </p:sp>
      <p:sp>
        <p:nvSpPr>
          <p:cNvPr id="16" name="Rectangle 15"/>
          <p:cNvSpPr/>
          <p:nvPr/>
        </p:nvSpPr>
        <p:spPr bwMode="gray">
          <a:xfrm>
            <a:off x="1415654" y="2061635"/>
            <a:ext cx="1097280" cy="1028700"/>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6675" tIns="66675" rIns="66675" bIns="66675" rtlCol="0" anchor="ctr"/>
          <a:lstStyle/>
          <a:p>
            <a:pPr algn="ctr">
              <a:spcBef>
                <a:spcPts val="300"/>
              </a:spcBef>
            </a:pPr>
            <a:r>
              <a:rPr lang="en-US" sz="900" b="1" dirty="0">
                <a:solidFill>
                  <a:prstClr val="white"/>
                </a:solidFill>
                <a:cs typeface="Arial" pitchFamily="34" charset="0"/>
              </a:rPr>
              <a:t>CMMI</a:t>
            </a:r>
          </a:p>
        </p:txBody>
      </p:sp>
      <p:sp>
        <p:nvSpPr>
          <p:cNvPr id="17" name="TextBox 16"/>
          <p:cNvSpPr txBox="1"/>
          <p:nvPr/>
        </p:nvSpPr>
        <p:spPr bwMode="gray">
          <a:xfrm>
            <a:off x="2622614" y="2223218"/>
            <a:ext cx="2147649" cy="138499"/>
          </a:xfrm>
          <a:prstGeom prst="rect">
            <a:avLst/>
          </a:prstGeom>
          <a:noFill/>
        </p:spPr>
        <p:txBody>
          <a:bodyPr vert="horz" wrap="square" lIns="0" tIns="0" rIns="0" bIns="0" rtlCol="0" anchor="ctr">
            <a:spAutoFit/>
          </a:bodyPr>
          <a:lstStyle/>
          <a:p>
            <a:pPr>
              <a:spcBef>
                <a:spcPts val="300"/>
              </a:spcBef>
              <a:buClr>
                <a:srgbClr val="000000"/>
              </a:buClr>
              <a:buSzPct val="100000"/>
            </a:pPr>
            <a:r>
              <a:rPr lang="en-US" sz="900" dirty="0">
                <a:solidFill>
                  <a:srgbClr val="313131"/>
                </a:solidFill>
                <a:cs typeface="Arial" charset="0"/>
              </a:rPr>
              <a:t>Risk management is project centric</a:t>
            </a:r>
          </a:p>
        </p:txBody>
      </p:sp>
      <p:sp>
        <p:nvSpPr>
          <p:cNvPr id="18" name="Rectangle 17"/>
          <p:cNvSpPr/>
          <p:nvPr/>
        </p:nvSpPr>
        <p:spPr bwMode="gray">
          <a:xfrm>
            <a:off x="1415790" y="3325152"/>
            <a:ext cx="1097280" cy="10287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6675" tIns="66675" rIns="66675" bIns="66675" rtlCol="0" anchor="ctr"/>
          <a:lstStyle/>
          <a:p>
            <a:pPr algn="ctr">
              <a:spcBef>
                <a:spcPts val="300"/>
              </a:spcBef>
            </a:pPr>
            <a:r>
              <a:rPr lang="en-US" sz="900" b="1" dirty="0">
                <a:solidFill>
                  <a:prstClr val="white"/>
                </a:solidFill>
                <a:cs typeface="Arial" pitchFamily="34" charset="0"/>
              </a:rPr>
              <a:t>ISO 14971</a:t>
            </a:r>
          </a:p>
        </p:txBody>
      </p:sp>
      <p:sp>
        <p:nvSpPr>
          <p:cNvPr id="19" name="Rectangle 18"/>
          <p:cNvSpPr/>
          <p:nvPr/>
        </p:nvSpPr>
        <p:spPr bwMode="gray">
          <a:xfrm>
            <a:off x="1415790" y="4588669"/>
            <a:ext cx="1097280" cy="102870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6675" tIns="66675" rIns="66675" bIns="66675" rtlCol="0" anchor="ctr"/>
          <a:lstStyle/>
          <a:p>
            <a:pPr algn="ctr">
              <a:spcBef>
                <a:spcPts val="300"/>
              </a:spcBef>
            </a:pPr>
            <a:r>
              <a:rPr lang="en-US" sz="900" b="1" dirty="0">
                <a:solidFill>
                  <a:prstClr val="white"/>
                </a:solidFill>
                <a:cs typeface="Arial" pitchFamily="34" charset="0"/>
              </a:rPr>
              <a:t>Medical Devices </a:t>
            </a:r>
          </a:p>
        </p:txBody>
      </p:sp>
      <p:sp>
        <p:nvSpPr>
          <p:cNvPr id="20" name="TextBox 19"/>
          <p:cNvSpPr txBox="1"/>
          <p:nvPr/>
        </p:nvSpPr>
        <p:spPr bwMode="gray">
          <a:xfrm>
            <a:off x="2652952" y="4770165"/>
            <a:ext cx="1519136" cy="553998"/>
          </a:xfrm>
          <a:prstGeom prst="rect">
            <a:avLst/>
          </a:prstGeom>
          <a:noFill/>
        </p:spPr>
        <p:txBody>
          <a:bodyPr vert="horz" wrap="square" lIns="0" tIns="0" rIns="0" bIns="0" rtlCol="0" anchor="t">
            <a:spAutoFit/>
          </a:bodyPr>
          <a:lstStyle/>
          <a:p>
            <a:pPr>
              <a:spcBef>
                <a:spcPts val="300"/>
              </a:spcBef>
              <a:buClr>
                <a:srgbClr val="000000"/>
              </a:buClr>
              <a:buSzPct val="100000"/>
            </a:pPr>
            <a:r>
              <a:rPr lang="en-US" sz="900" dirty="0">
                <a:solidFill>
                  <a:srgbClr val="313131"/>
                </a:solidFill>
                <a:cs typeface="Arial" charset="0"/>
              </a:rPr>
              <a:t>FDA addresses risk for medical devices mainly through guidance documents.  It also references ISO 14971</a:t>
            </a:r>
          </a:p>
        </p:txBody>
      </p:sp>
      <p:sp>
        <p:nvSpPr>
          <p:cNvPr id="21" name="TextBox 20"/>
          <p:cNvSpPr txBox="1"/>
          <p:nvPr/>
        </p:nvSpPr>
        <p:spPr bwMode="gray">
          <a:xfrm>
            <a:off x="5378054" y="3412787"/>
            <a:ext cx="981038" cy="138499"/>
          </a:xfrm>
          <a:prstGeom prst="rect">
            <a:avLst/>
          </a:prstGeom>
        </p:spPr>
        <p:txBody>
          <a:bodyPr wrap="none" lIns="0" tIns="0" rIns="0" bIns="0" anchor="ctr">
            <a:spAutoFit/>
          </a:bodyPr>
          <a:lstStyle>
            <a:defPPr>
              <a:defRPr lang="en-US"/>
            </a:defPPr>
            <a:lvl1pPr algn="ctr">
              <a:defRPr sz="1200" b="1">
                <a:cs typeface="Arial" pitchFamily="34" charset="0"/>
              </a:defRPr>
            </a:lvl1pPr>
          </a:lstStyle>
          <a:p>
            <a:r>
              <a:rPr lang="en-US" sz="900" dirty="0">
                <a:solidFill>
                  <a:prstClr val="white"/>
                </a:solidFill>
              </a:rPr>
              <a:t>Risk Management</a:t>
            </a:r>
          </a:p>
        </p:txBody>
      </p:sp>
      <p:sp>
        <p:nvSpPr>
          <p:cNvPr id="22" name="TextBox 21"/>
          <p:cNvSpPr txBox="1"/>
          <p:nvPr/>
        </p:nvSpPr>
        <p:spPr bwMode="gray">
          <a:xfrm>
            <a:off x="2652952" y="3469975"/>
            <a:ext cx="1295687" cy="415498"/>
          </a:xfrm>
          <a:prstGeom prst="rect">
            <a:avLst/>
          </a:prstGeom>
          <a:noFill/>
        </p:spPr>
        <p:txBody>
          <a:bodyPr vert="horz" wrap="square" lIns="0" tIns="0" rIns="0" bIns="0" rtlCol="0" anchor="t">
            <a:spAutoFit/>
          </a:bodyPr>
          <a:lstStyle/>
          <a:p>
            <a:pPr>
              <a:spcBef>
                <a:spcPts val="300"/>
              </a:spcBef>
              <a:buClr>
                <a:srgbClr val="000000"/>
              </a:buClr>
              <a:buSzPct val="100000"/>
            </a:pPr>
            <a:r>
              <a:rPr lang="en-US" sz="900" dirty="0">
                <a:solidFill>
                  <a:srgbClr val="313131"/>
                </a:solidFill>
                <a:cs typeface="Arial" charset="0"/>
              </a:rPr>
              <a:t>ISO addresses risk for medical devices in a separate standard</a:t>
            </a:r>
          </a:p>
        </p:txBody>
      </p:sp>
    </p:spTree>
    <p:extLst>
      <p:ext uri="{BB962C8B-B14F-4D97-AF65-F5344CB8AC3E}">
        <p14:creationId xmlns:p14="http://schemas.microsoft.com/office/powerpoint/2010/main" val="153457698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approach for pilot study </a:t>
            </a:r>
            <a:endParaRPr lang="en-US" dirty="0"/>
          </a:p>
        </p:txBody>
      </p:sp>
      <p:sp>
        <p:nvSpPr>
          <p:cNvPr id="3" name="Rounded Rectangle 2"/>
          <p:cNvSpPr/>
          <p:nvPr/>
        </p:nvSpPr>
        <p:spPr>
          <a:xfrm>
            <a:off x="393193" y="1066800"/>
            <a:ext cx="3612750" cy="859971"/>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rPr>
              <a:t>Pilot Study</a:t>
            </a:r>
            <a:endParaRPr lang="en-US" sz="1400" b="1" dirty="0">
              <a:solidFill>
                <a:schemeClr val="tx1"/>
              </a:solidFill>
            </a:endParaRPr>
          </a:p>
        </p:txBody>
      </p:sp>
      <p:sp>
        <p:nvSpPr>
          <p:cNvPr id="4" name="Rounded Rectangle 3"/>
          <p:cNvSpPr/>
          <p:nvPr/>
        </p:nvSpPr>
        <p:spPr>
          <a:xfrm>
            <a:off x="393192" y="1440857"/>
            <a:ext cx="8345487" cy="1214742"/>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spcBef>
                <a:spcPts val="300"/>
              </a:spcBef>
              <a:spcAft>
                <a:spcPts val="300"/>
              </a:spcAft>
              <a:buClr>
                <a:srgbClr val="FFC000"/>
              </a:buClr>
              <a:buSzPct val="125000"/>
              <a:buFont typeface="Wingdings" panose="05000000000000000000" pitchFamily="2" charset="2"/>
              <a:buChar char="ü"/>
            </a:pPr>
            <a:r>
              <a:rPr lang="en-US" sz="1300" dirty="0" smtClean="0">
                <a:solidFill>
                  <a:schemeClr val="tx1"/>
                </a:solidFill>
              </a:rPr>
              <a:t>Develop 1-2 process areas (process areas will be determined based off of selection criteria)</a:t>
            </a:r>
          </a:p>
          <a:p>
            <a:pPr marL="228600" indent="-228600">
              <a:spcBef>
                <a:spcPts val="300"/>
              </a:spcBef>
              <a:spcAft>
                <a:spcPts val="300"/>
              </a:spcAft>
              <a:buClr>
                <a:srgbClr val="FFC000"/>
              </a:buClr>
              <a:buSzPct val="125000"/>
              <a:buFont typeface="Wingdings" panose="05000000000000000000" pitchFamily="2" charset="2"/>
              <a:buChar char="ü"/>
            </a:pPr>
            <a:r>
              <a:rPr lang="en-US" sz="1300" dirty="0" smtClean="0">
                <a:solidFill>
                  <a:schemeClr val="tx1"/>
                </a:solidFill>
              </a:rPr>
              <a:t>Identify at least 3 companies that will participate in pilot study</a:t>
            </a:r>
          </a:p>
          <a:p>
            <a:pPr marL="228600" indent="-228600">
              <a:spcBef>
                <a:spcPts val="300"/>
              </a:spcBef>
              <a:spcAft>
                <a:spcPts val="300"/>
              </a:spcAft>
              <a:buClr>
                <a:srgbClr val="FFC000"/>
              </a:buClr>
              <a:buSzPct val="125000"/>
              <a:buFont typeface="Wingdings" panose="05000000000000000000" pitchFamily="2" charset="2"/>
              <a:buChar char="ü"/>
            </a:pPr>
            <a:r>
              <a:rPr lang="en-US" sz="1300" dirty="0" smtClean="0">
                <a:solidFill>
                  <a:schemeClr val="tx1"/>
                </a:solidFill>
              </a:rPr>
              <a:t>FDA will shadow pilot assessment to gain an understanding of how maturity is assessed </a:t>
            </a:r>
            <a:endParaRPr lang="en-US" sz="1300" dirty="0">
              <a:solidFill>
                <a:schemeClr val="tx1"/>
              </a:solidFill>
            </a:endParaRPr>
          </a:p>
        </p:txBody>
      </p:sp>
      <p:graphicFrame>
        <p:nvGraphicFramePr>
          <p:cNvPr id="5" name="Group 2"/>
          <p:cNvGraphicFramePr>
            <a:graphicFrameLocks noGrp="1"/>
          </p:cNvGraphicFramePr>
          <p:nvPr>
            <p:extLst>
              <p:ext uri="{D42A27DB-BD31-4B8C-83A1-F6EECF244321}">
                <p14:modId xmlns:p14="http://schemas.microsoft.com/office/powerpoint/2010/main" val="3018798134"/>
              </p:ext>
            </p:extLst>
          </p:nvPr>
        </p:nvGraphicFramePr>
        <p:xfrm>
          <a:off x="441960" y="3057144"/>
          <a:ext cx="8321040" cy="2535936"/>
        </p:xfrm>
        <a:graphic>
          <a:graphicData uri="http://schemas.openxmlformats.org/drawingml/2006/table">
            <a:tbl>
              <a:tblPr>
                <a:tableStyleId>{284E427A-3D55-4303-BF80-6455036E1DE7}</a:tableStyleId>
              </a:tblPr>
              <a:tblGrid>
                <a:gridCol w="2080260"/>
                <a:gridCol w="2080260"/>
                <a:gridCol w="2080260"/>
                <a:gridCol w="2080260"/>
              </a:tblGrid>
              <a:tr h="414528">
                <a:tc gridSpan="4">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400" b="1" i="0" u="none" strike="noStrike" cap="none" normalizeH="0" baseline="0" dirty="0" smtClean="0">
                          <a:ln>
                            <a:noFill/>
                          </a:ln>
                          <a:solidFill>
                            <a:schemeClr val="bg1"/>
                          </a:solidFill>
                          <a:effectLst/>
                          <a:latin typeface="+mn-lt"/>
                        </a:rPr>
                        <a:t>Next Steps</a:t>
                      </a:r>
                    </a:p>
                  </a:txBody>
                  <a:tcPr marT="91440" marB="91440" anchor="ctr" horzOverflow="overflow">
                    <a:solidFill>
                      <a:schemeClr val="accent2"/>
                    </a:solidFill>
                  </a:tcPr>
                </a:tc>
                <a:tc hMerge="1">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200" b="1" i="0" u="none" strike="noStrike" cap="none" normalizeH="0" baseline="0" dirty="0" smtClean="0">
                        <a:ln>
                          <a:noFill/>
                        </a:ln>
                        <a:solidFill>
                          <a:schemeClr val="bg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3"/>
                    </a:solidFill>
                  </a:tcPr>
                </a:tc>
                <a:tc hMerge="1">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200" b="1" i="0" u="none" strike="noStrike" cap="none" normalizeH="0" baseline="0" dirty="0" smtClean="0">
                        <a:ln>
                          <a:noFill/>
                        </a:ln>
                        <a:solidFill>
                          <a:schemeClr val="bg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3"/>
                    </a:solidFill>
                  </a:tcPr>
                </a:tc>
                <a:tc hMerge="1">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200" b="1" i="0" u="none" strike="noStrike" cap="none" normalizeH="0" baseline="0" dirty="0" smtClean="0">
                        <a:ln>
                          <a:noFill/>
                        </a:ln>
                        <a:solidFill>
                          <a:schemeClr val="bg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3"/>
                    </a:solidFill>
                  </a:tcPr>
                </a:tc>
              </a:tr>
              <a:tr h="414528">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300" b="1" u="none" strike="noStrike" cap="none" normalizeH="0" baseline="0" dirty="0" smtClean="0">
                          <a:ln>
                            <a:noFill/>
                          </a:ln>
                          <a:effectLst/>
                        </a:rPr>
                        <a:t>Process Area</a:t>
                      </a:r>
                      <a:endParaRPr kumimoji="0" lang="en-US" sz="1300" b="1" i="0" u="none" strike="noStrike" cap="none" normalizeH="0" baseline="0" dirty="0" smtClean="0">
                        <a:ln>
                          <a:noFill/>
                        </a:ln>
                        <a:solidFill>
                          <a:schemeClr val="bg1"/>
                        </a:solidFill>
                        <a:effectLst/>
                        <a:latin typeface="+mn-lt"/>
                      </a:endParaRPr>
                    </a:p>
                  </a:txBody>
                  <a:tcPr marT="91440" marB="91440" anchor="ctr" horzOverflow="overflow"/>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300" b="1" u="none" strike="noStrike" cap="none" normalizeH="0" baseline="0" dirty="0" smtClean="0">
                          <a:ln>
                            <a:noFill/>
                          </a:ln>
                          <a:effectLst/>
                        </a:rPr>
                        <a:t>Model Development</a:t>
                      </a:r>
                      <a:endParaRPr kumimoji="0" lang="en-US" sz="1300" b="1" i="0" u="none" strike="noStrike" cap="none" normalizeH="0" baseline="0" dirty="0" smtClean="0">
                        <a:ln>
                          <a:noFill/>
                        </a:ln>
                        <a:solidFill>
                          <a:schemeClr val="bg1"/>
                        </a:solidFill>
                        <a:effectLst/>
                        <a:latin typeface="+mn-lt"/>
                      </a:endParaRPr>
                    </a:p>
                  </a:txBody>
                  <a:tcPr marT="91440" marB="91440" anchor="ctr" horzOverflow="overflow"/>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300" b="1" u="none" strike="noStrike" cap="none" normalizeH="0" baseline="0" dirty="0" smtClean="0">
                          <a:ln>
                            <a:noFill/>
                          </a:ln>
                          <a:effectLst/>
                        </a:rPr>
                        <a:t>Company Identification</a:t>
                      </a:r>
                      <a:endParaRPr kumimoji="0" lang="en-US" sz="1300" b="1" i="0" u="none" strike="noStrike" cap="none" normalizeH="0" baseline="0" dirty="0" smtClean="0">
                        <a:ln>
                          <a:noFill/>
                        </a:ln>
                        <a:solidFill>
                          <a:schemeClr val="bg1"/>
                        </a:solidFill>
                        <a:effectLst/>
                        <a:latin typeface="+mn-lt"/>
                      </a:endParaRPr>
                    </a:p>
                  </a:txBody>
                  <a:tcPr marT="91440" marB="91440" anchor="ctr" horzOverflow="overflow"/>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300" b="1" i="0" u="none" strike="noStrike" cap="none" normalizeH="0" baseline="0" dirty="0" smtClean="0">
                          <a:ln>
                            <a:noFill/>
                          </a:ln>
                          <a:solidFill>
                            <a:schemeClr val="dk1"/>
                          </a:solidFill>
                          <a:effectLst/>
                          <a:latin typeface="+mn-lt"/>
                        </a:rPr>
                        <a:t>Execution</a:t>
                      </a:r>
                      <a:endParaRPr kumimoji="0" lang="en-US" sz="1300" b="1" i="0" u="none" strike="noStrike" cap="none" normalizeH="0" baseline="0" dirty="0" smtClean="0">
                        <a:ln>
                          <a:noFill/>
                        </a:ln>
                        <a:solidFill>
                          <a:schemeClr val="bg1"/>
                        </a:solidFill>
                        <a:effectLst/>
                        <a:latin typeface="+mn-lt"/>
                      </a:endParaRPr>
                    </a:p>
                  </a:txBody>
                  <a:tcPr marT="91440" marB="91440" anchor="ctr" horzOverflow="overflow"/>
                </a:tc>
              </a:tr>
              <a:tr h="346159">
                <a:tc>
                  <a:txBody>
                    <a:bodyPr/>
                    <a:lstStyle/>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Selection of the target process area is complete</a:t>
                      </a:r>
                    </a:p>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Manufacturing Quality was selected as the functional group to be piloted.</a:t>
                      </a:r>
                    </a:p>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Preliminary draft of Medical Device Profile prepared</a:t>
                      </a:r>
                    </a:p>
                  </a:txBody>
                  <a:tcPr marL="45720" marR="45720" horzOverflow="overflow">
                    <a:solidFill>
                      <a:schemeClr val="bg1"/>
                    </a:solidFill>
                  </a:tcPr>
                </a:tc>
                <a:tc>
                  <a:txBody>
                    <a:bodyPr/>
                    <a:lstStyle/>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Definition of maturity levels for process area</a:t>
                      </a:r>
                    </a:p>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Complete development of the Industry Profile</a:t>
                      </a:r>
                    </a:p>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Amount of resources required</a:t>
                      </a:r>
                    </a:p>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Frame out incentives</a:t>
                      </a:r>
                    </a:p>
                  </a:txBody>
                  <a:tcPr marL="45720" marR="45720" anchor="ctr" horzOverflow="overflow">
                    <a:solidFill>
                      <a:schemeClr val="bg1"/>
                    </a:solidFill>
                  </a:tcPr>
                </a:tc>
                <a:tc>
                  <a:txBody>
                    <a:bodyPr/>
                    <a:lstStyle/>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Reach out to companies to determine interest in pilot study</a:t>
                      </a:r>
                    </a:p>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Selection of at least 3 companies </a:t>
                      </a:r>
                    </a:p>
                  </a:txBody>
                  <a:tcPr marL="45720" marR="45720" anchor="ctr" horzOverflow="overflow">
                    <a:solidFill>
                      <a:schemeClr val="bg1"/>
                    </a:solidFill>
                  </a:tcPr>
                </a:tc>
                <a:tc>
                  <a:txBody>
                    <a:bodyPr/>
                    <a:lstStyle/>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Develop execution plan / schedule for assessors and FDA members</a:t>
                      </a:r>
                    </a:p>
                    <a:p>
                      <a:pPr marL="171450" marR="0" lvl="0" indent="-171450" algn="l" defTabSz="684213" rtl="0" eaLnBrk="0" fontAlgn="base" latinLnBrk="0" hangingPunct="0">
                        <a:lnSpc>
                          <a:spcPct val="100000"/>
                        </a:lnSpc>
                        <a:spcBef>
                          <a:spcPts val="300"/>
                        </a:spcBef>
                        <a:spcAft>
                          <a:spcPts val="300"/>
                        </a:spcAft>
                        <a:buClrTx/>
                        <a:buSzPct val="100000"/>
                        <a:buFont typeface="Wingdings" panose="05000000000000000000" pitchFamily="2" charset="2"/>
                        <a:buChar char="q"/>
                        <a:tabLst/>
                      </a:pPr>
                      <a:r>
                        <a:rPr kumimoji="0" lang="en-US" sz="1200" b="0" i="0" u="none" strike="noStrike" kern="1200" cap="none" normalizeH="0" baseline="0" dirty="0" smtClean="0">
                          <a:ln>
                            <a:noFill/>
                          </a:ln>
                          <a:solidFill>
                            <a:schemeClr val="tx1"/>
                          </a:solidFill>
                          <a:effectLst/>
                          <a:latin typeface="+mn-lt"/>
                          <a:ea typeface="+mn-ea"/>
                          <a:cs typeface="+mn-cs"/>
                        </a:rPr>
                        <a:t>Perform maturity model assessment </a:t>
                      </a:r>
                    </a:p>
                  </a:txBody>
                  <a:tcPr marL="45720" marR="45720" anchor="ctr" horzOverflow="overflow">
                    <a:solidFill>
                      <a:schemeClr val="bg1"/>
                    </a:solidFill>
                  </a:tcPr>
                </a:tc>
              </a:tr>
            </a:tbl>
          </a:graphicData>
        </a:graphic>
      </p:graphicFrame>
    </p:spTree>
    <p:extLst>
      <p:ext uri="{BB962C8B-B14F-4D97-AF65-F5344CB8AC3E}">
        <p14:creationId xmlns:p14="http://schemas.microsoft.com/office/powerpoint/2010/main" val="66356436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295683"/>
            <a:ext cx="8412480" cy="1244192"/>
          </a:xfrm>
        </p:spPr>
        <p:txBody>
          <a:bodyPr/>
          <a:lstStyle/>
          <a:p>
            <a:r>
              <a:rPr lang="en-US" dirty="0" smtClean="0"/>
              <a:t>Background / Objective: Quality System Maturity Model</a:t>
            </a:r>
            <a:endParaRPr lang="en-US" dirty="0"/>
          </a:p>
        </p:txBody>
      </p:sp>
      <p:sp>
        <p:nvSpPr>
          <p:cNvPr id="4" name="Rounded Rectangle 3"/>
          <p:cNvSpPr/>
          <p:nvPr/>
        </p:nvSpPr>
        <p:spPr>
          <a:xfrm>
            <a:off x="393193" y="1103627"/>
            <a:ext cx="3612750" cy="859971"/>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accent2"/>
                </a:solidFill>
              </a:rPr>
              <a:t>Background</a:t>
            </a:r>
            <a:endParaRPr lang="en-US" b="1" dirty="0">
              <a:solidFill>
                <a:schemeClr val="accent2"/>
              </a:solidFill>
            </a:endParaRPr>
          </a:p>
        </p:txBody>
      </p:sp>
      <p:sp>
        <p:nvSpPr>
          <p:cNvPr id="5" name="Rounded Rectangle 4"/>
          <p:cNvSpPr/>
          <p:nvPr/>
        </p:nvSpPr>
        <p:spPr>
          <a:xfrm>
            <a:off x="393192" y="1531472"/>
            <a:ext cx="8345487" cy="1642034"/>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In May 2015, MDIC presented research on current Maturity Models established across various industries and provided recommendations regarding how specific options can be adopted by MDIC stakeholders including, but not limited to, industry members and the Food &amp; Drug Administration. </a:t>
            </a:r>
          </a:p>
        </p:txBody>
      </p:sp>
      <p:sp>
        <p:nvSpPr>
          <p:cNvPr id="6" name="Rounded Rectangle 5"/>
          <p:cNvSpPr/>
          <p:nvPr/>
        </p:nvSpPr>
        <p:spPr>
          <a:xfrm>
            <a:off x="393193" y="3568911"/>
            <a:ext cx="3612750" cy="859971"/>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smtClean="0">
                <a:solidFill>
                  <a:schemeClr val="accent2"/>
                </a:solidFill>
              </a:rPr>
              <a:t>Objective</a:t>
            </a:r>
            <a:endParaRPr lang="en-US" b="1" dirty="0">
              <a:solidFill>
                <a:schemeClr val="accent2"/>
              </a:solidFill>
            </a:endParaRPr>
          </a:p>
        </p:txBody>
      </p:sp>
      <p:sp>
        <p:nvSpPr>
          <p:cNvPr id="7" name="Rounded Rectangle 6"/>
          <p:cNvSpPr/>
          <p:nvPr/>
        </p:nvSpPr>
        <p:spPr>
          <a:xfrm>
            <a:off x="393192" y="3996756"/>
            <a:ext cx="8345487" cy="1642034"/>
          </a:xfrm>
          <a:prstGeom prst="roundRect">
            <a:avLst/>
          </a:prstGeom>
          <a:solidFill>
            <a:schemeClr val="bg1"/>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solidFill>
              </a:rPr>
              <a:t>As a result of this research, a quality maturity model work stream was formed to develop and implement a Quality System Maturity Model based on the Capability Maturity Model Integration (CMMI) for the medical device industry that is focused on promoting product quality and patient safety</a:t>
            </a:r>
            <a:r>
              <a:rPr lang="en-US" sz="1600" dirty="0" smtClean="0">
                <a:solidFill>
                  <a:schemeClr val="tx1"/>
                </a:solidFill>
              </a:rPr>
              <a:t>.</a:t>
            </a:r>
            <a:endParaRPr lang="en-US" sz="1600" dirty="0">
              <a:solidFill>
                <a:schemeClr val="tx1"/>
              </a:solidFill>
            </a:endParaRPr>
          </a:p>
        </p:txBody>
      </p:sp>
    </p:spTree>
    <p:extLst>
      <p:ext uri="{BB962C8B-B14F-4D97-AF65-F5344CB8AC3E}">
        <p14:creationId xmlns:p14="http://schemas.microsoft.com/office/powerpoint/2010/main" val="38154063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2"/>
            <p:extLst/>
          </p:nvPr>
        </p:nvGraphicFramePr>
        <p:xfrm>
          <a:off x="1363135" y="1397600"/>
          <a:ext cx="6427255" cy="4897385"/>
        </p:xfrm>
        <a:graphic>
          <a:graphicData uri="http://schemas.openxmlformats.org/drawingml/2006/table">
            <a:tbl>
              <a:tblPr>
                <a:tableStyleId>{5C22544A-7EE6-4342-B048-85BDC9FD1C3A}</a:tableStyleId>
              </a:tblPr>
              <a:tblGrid>
                <a:gridCol w="2768817"/>
                <a:gridCol w="1829219"/>
                <a:gridCol w="1829219"/>
              </a:tblGrid>
              <a:tr h="614737">
                <a:tc>
                  <a:txBody>
                    <a:bodyPr/>
                    <a:lstStyle/>
                    <a:p>
                      <a:pPr algn="ctr" fontAlgn="ctr"/>
                      <a:r>
                        <a:rPr lang="en-US" sz="800" u="none" strike="noStrike" dirty="0">
                          <a:effectLst/>
                        </a:rPr>
                        <a:t>QSR</a:t>
                      </a:r>
                      <a:endParaRPr lang="en-US" sz="800" b="1" i="0" u="none" strike="noStrike" dirty="0">
                        <a:solidFill>
                          <a:srgbClr val="203764"/>
                        </a:solidFill>
                        <a:effectLst/>
                        <a:latin typeface="Arial" panose="020B0604020202020204" pitchFamily="34" charset="0"/>
                      </a:endParaRPr>
                    </a:p>
                  </a:txBody>
                  <a:tcPr marL="7497" marR="7497" marT="7497" marB="0" anchor="ctr"/>
                </a:tc>
                <a:tc>
                  <a:txBody>
                    <a:bodyPr/>
                    <a:lstStyle/>
                    <a:p>
                      <a:pPr algn="ctr" fontAlgn="ctr"/>
                      <a:r>
                        <a:rPr lang="en-US" sz="800" u="none" strike="noStrike">
                          <a:effectLst/>
                        </a:rPr>
                        <a:t>ISO 14385</a:t>
                      </a:r>
                      <a:endParaRPr lang="en-US" sz="800" b="1" i="0" u="none" strike="noStrike">
                        <a:solidFill>
                          <a:srgbClr val="000000"/>
                        </a:solidFill>
                        <a:effectLst/>
                        <a:latin typeface="Arial" panose="020B0604020202020204" pitchFamily="34" charset="0"/>
                      </a:endParaRPr>
                    </a:p>
                  </a:txBody>
                  <a:tcPr marL="7497" marR="7497" marT="7497" marB="0" anchor="ctr"/>
                </a:tc>
                <a:tc>
                  <a:txBody>
                    <a:bodyPr/>
                    <a:lstStyle/>
                    <a:p>
                      <a:pPr algn="ctr" fontAlgn="ctr"/>
                      <a:r>
                        <a:rPr lang="en-US" sz="800" u="none" strike="noStrike">
                          <a:effectLst/>
                        </a:rPr>
                        <a:t>CMMI</a:t>
                      </a:r>
                      <a:endParaRPr lang="en-US" sz="800" b="1" i="0" u="none" strike="noStrike">
                        <a:solidFill>
                          <a:srgbClr val="000000"/>
                        </a:solidFill>
                        <a:effectLst/>
                        <a:latin typeface="Arial" panose="020B0604020202020204" pitchFamily="34" charset="0"/>
                      </a:endParaRPr>
                    </a:p>
                  </a:txBody>
                  <a:tcPr marL="7497" marR="7497" marT="7497" marB="0" anchor="ctr"/>
                </a:tc>
              </a:tr>
              <a:tr h="127446">
                <a:tc>
                  <a:txBody>
                    <a:bodyPr/>
                    <a:lstStyle/>
                    <a:p>
                      <a:pPr algn="l" fontAlgn="b"/>
                      <a:r>
                        <a:rPr lang="en-US" sz="800" u="none" strike="noStrike">
                          <a:effectLst/>
                        </a:rPr>
                        <a:t>B-820.20 Management Responsibility</a:t>
                      </a:r>
                      <a:endParaRPr lang="en-US" sz="800" b="0" i="0" u="none" strike="noStrike">
                        <a:solidFill>
                          <a:srgbClr val="FFFFFF"/>
                        </a:solidFill>
                        <a:effectLst/>
                        <a:latin typeface="Arial" panose="020B0604020202020204" pitchFamily="34" charset="0"/>
                      </a:endParaRPr>
                    </a:p>
                  </a:txBody>
                  <a:tcPr marL="7497" marR="7497" marT="7497" marB="0" anchor="b"/>
                </a:tc>
                <a:tc rowSpan="27">
                  <a:txBody>
                    <a:bodyPr/>
                    <a:lstStyle/>
                    <a:p>
                      <a:pPr algn="l" fontAlgn="b"/>
                      <a:r>
                        <a:rPr lang="en-US" sz="800" u="none" strike="noStrike" dirty="0">
                          <a:effectLst/>
                        </a:rPr>
                        <a:t> </a:t>
                      </a:r>
                      <a:endParaRPr lang="en-US" sz="800" u="none" strike="noStrike" dirty="0" smtClean="0">
                        <a:effectLst/>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r>
                        <a:rPr lang="en-US" sz="800" b="0" i="0" u="none" strike="noStrike" dirty="0" smtClean="0">
                          <a:solidFill>
                            <a:srgbClr val="002060"/>
                          </a:solidFill>
                          <a:effectLst/>
                          <a:latin typeface="Arial" panose="020B0604020202020204" pitchFamily="34" charset="0"/>
                        </a:rPr>
                        <a:t>FDA regulations</a:t>
                      </a:r>
                      <a:r>
                        <a:rPr lang="en-US" sz="800" b="0" i="0" u="none" strike="noStrike" baseline="0" dirty="0" smtClean="0">
                          <a:solidFill>
                            <a:srgbClr val="002060"/>
                          </a:solidFill>
                          <a:effectLst/>
                          <a:latin typeface="Arial" panose="020B0604020202020204" pitchFamily="34" charset="0"/>
                        </a:rPr>
                        <a:t> are highly prescriptive with respect to these areas.  ISO does not address these at the same level of detail.</a:t>
                      </a:r>
                      <a:endParaRPr lang="en-US" sz="800" b="0" i="0" u="none" strike="noStrike" dirty="0">
                        <a:solidFill>
                          <a:srgbClr val="002060"/>
                        </a:solidFill>
                        <a:effectLst/>
                        <a:latin typeface="Arial" panose="020B0604020202020204" pitchFamily="34" charset="0"/>
                      </a:endParaRPr>
                    </a:p>
                  </a:txBody>
                  <a:tcPr marL="7497" marR="7497" marT="7497" marB="0"/>
                </a:tc>
                <a:tc rowSpan="27">
                  <a:txBody>
                    <a:bodyPr/>
                    <a:lstStyle/>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r>
                        <a:rPr lang="en-US" sz="800" u="none" strike="noStrike" dirty="0" smtClean="0">
                          <a:effectLst/>
                        </a:rPr>
                        <a:t>CMMI has</a:t>
                      </a:r>
                      <a:r>
                        <a:rPr lang="en-US" sz="800" u="none" strike="noStrike" baseline="0" dirty="0" smtClean="0">
                          <a:effectLst/>
                        </a:rPr>
                        <a:t> no corresponding process area in which to address these. </a:t>
                      </a:r>
                    </a:p>
                    <a:p>
                      <a:pPr algn="l" fontAlgn="b"/>
                      <a:endParaRPr lang="en-US" sz="800" u="none" strike="noStrike" baseline="0" dirty="0" smtClean="0">
                        <a:effectLst/>
                      </a:endParaRPr>
                    </a:p>
                    <a:p>
                      <a:pPr algn="l" fontAlgn="b"/>
                      <a:endParaRPr lang="en-US" sz="800" b="0" i="0" u="none" strike="noStrike" dirty="0">
                        <a:solidFill>
                          <a:srgbClr val="000000"/>
                        </a:solidFill>
                        <a:effectLst/>
                        <a:latin typeface="Arial" panose="020B0604020202020204" pitchFamily="34" charset="0"/>
                      </a:endParaRPr>
                    </a:p>
                  </a:txBody>
                  <a:tcPr marL="7497" marR="7497" marT="7497" marB="0"/>
                </a:tc>
              </a:tr>
              <a:tr h="149936">
                <a:tc>
                  <a:txBody>
                    <a:bodyPr/>
                    <a:lstStyle/>
                    <a:p>
                      <a:pPr algn="l" fontAlgn="b"/>
                      <a:r>
                        <a:rPr lang="en-US" sz="800" u="none" strike="noStrike">
                          <a:effectLst/>
                        </a:rPr>
                        <a:t>B-820.22 - Quality Audit</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B-820.25 - Personnel</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C-820.30 - Design Controls</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E-820.50 - Purchasing Controls</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F-820.60 - Identification</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F-820.65 - Traceability</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G-820.70 - General</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49936">
                <a:tc>
                  <a:txBody>
                    <a:bodyPr/>
                    <a:lstStyle/>
                    <a:p>
                      <a:pPr algn="l" fontAlgn="b"/>
                      <a:r>
                        <a:rPr lang="en-US" sz="800" u="none" strike="noStrike">
                          <a:effectLst/>
                        </a:rPr>
                        <a:t>G-820.72 - Calibration</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G-820.75 - Process Controls</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254891">
                <a:tc>
                  <a:txBody>
                    <a:bodyPr/>
                    <a:lstStyle/>
                    <a:p>
                      <a:pPr algn="l" fontAlgn="t"/>
                      <a:r>
                        <a:rPr lang="en-US" sz="800" u="none" strike="noStrike">
                          <a:effectLst/>
                        </a:rPr>
                        <a:t>H-820.80 - Receiving, in-process, and finished device acceptance</a:t>
                      </a:r>
                      <a:endParaRPr lang="en-US" sz="800" b="0" i="0" u="none" strike="noStrike">
                        <a:solidFill>
                          <a:srgbClr val="FFFFFF"/>
                        </a:solidFill>
                        <a:effectLst/>
                        <a:latin typeface="Arial" panose="020B0604020202020204" pitchFamily="34" charset="0"/>
                      </a:endParaRPr>
                    </a:p>
                  </a:txBody>
                  <a:tcPr marL="7497" marR="7497" marT="7497" marB="0"/>
                </a:tc>
                <a:tc vMerge="1">
                  <a:txBody>
                    <a:bodyPr/>
                    <a:lstStyle/>
                    <a:p>
                      <a:endParaRPr lang="en-US"/>
                    </a:p>
                  </a:txBody>
                  <a:tcPr/>
                </a:tc>
                <a:tc vMerge="1">
                  <a:txBody>
                    <a:bodyPr/>
                    <a:lstStyle/>
                    <a:p>
                      <a:endParaRPr lang="en-US"/>
                    </a:p>
                  </a:txBody>
                  <a:tcPr/>
                </a:tc>
              </a:tr>
              <a:tr h="157433">
                <a:tc>
                  <a:txBody>
                    <a:bodyPr/>
                    <a:lstStyle/>
                    <a:p>
                      <a:pPr algn="l" fontAlgn="t"/>
                      <a:r>
                        <a:rPr lang="en-US" sz="800" u="none" strike="noStrike">
                          <a:effectLst/>
                        </a:rPr>
                        <a:t>H-820.86 - Acceptance Status</a:t>
                      </a:r>
                      <a:endParaRPr lang="en-US" sz="800" b="0" i="0" u="none" strike="noStrike">
                        <a:solidFill>
                          <a:srgbClr val="FFFFFF"/>
                        </a:solidFill>
                        <a:effectLst/>
                        <a:latin typeface="Arial" panose="020B0604020202020204" pitchFamily="34" charset="0"/>
                      </a:endParaRPr>
                    </a:p>
                  </a:txBody>
                  <a:tcPr marL="7497" marR="7497" marT="7497" marB="0"/>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I-820.90 - Nonconforming Product</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t"/>
                      <a:r>
                        <a:rPr lang="en-US" sz="800" u="none" strike="noStrike">
                          <a:effectLst/>
                        </a:rPr>
                        <a:t>J-820.100 - Corrective and Preventative Action</a:t>
                      </a:r>
                      <a:endParaRPr lang="en-US" sz="800" b="0" i="0" u="none" strike="noStrike">
                        <a:solidFill>
                          <a:srgbClr val="FFFFFF"/>
                        </a:solidFill>
                        <a:effectLst/>
                        <a:latin typeface="Arial" panose="020B0604020202020204" pitchFamily="34" charset="0"/>
                      </a:endParaRPr>
                    </a:p>
                  </a:txBody>
                  <a:tcPr marL="7497" marR="7497" marT="7497" marB="0"/>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N-820.200 - Servicing</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O-820.250 - Statistical Techniques</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L-820.150 - Handling</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L-820.160 - Storage</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L-820.170 - Distribution and Installation</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M-820.198 - Complaint Files</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D-820.40 Document Controls</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K-820.120 - Device Labeling</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K-820.130 - Device Packaging</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M-820.180 - General Requirements</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49936">
                <a:tc>
                  <a:txBody>
                    <a:bodyPr/>
                    <a:lstStyle/>
                    <a:p>
                      <a:pPr algn="l" fontAlgn="b"/>
                      <a:r>
                        <a:rPr lang="en-US" sz="800" u="none" strike="noStrike">
                          <a:effectLst/>
                        </a:rPr>
                        <a:t>M-820.181 - Device Master Record</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49936">
                <a:tc>
                  <a:txBody>
                    <a:bodyPr/>
                    <a:lstStyle/>
                    <a:p>
                      <a:pPr algn="l" fontAlgn="b"/>
                      <a:r>
                        <a:rPr lang="en-US" sz="800" u="none" strike="noStrike">
                          <a:effectLst/>
                        </a:rPr>
                        <a:t>M-820.184 - Device History Record</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49936">
                <a:tc>
                  <a:txBody>
                    <a:bodyPr/>
                    <a:lstStyle/>
                    <a:p>
                      <a:pPr algn="l" fontAlgn="b"/>
                      <a:r>
                        <a:rPr lang="en-US" sz="800" u="none" strike="noStrike" dirty="0">
                          <a:effectLst/>
                        </a:rPr>
                        <a:t>M-820.186 - Quality System Record</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bl>
          </a:graphicData>
        </a:graphic>
      </p:graphicFrame>
      <p:sp>
        <p:nvSpPr>
          <p:cNvPr id="4" name="Title 3"/>
          <p:cNvSpPr>
            <a:spLocks noGrp="1"/>
          </p:cNvSpPr>
          <p:nvPr>
            <p:ph type="title"/>
          </p:nvPr>
        </p:nvSpPr>
        <p:spPr>
          <a:xfrm>
            <a:off x="414338" y="446038"/>
            <a:ext cx="8330184" cy="333425"/>
          </a:xfrm>
        </p:spPr>
        <p:txBody>
          <a:bodyPr/>
          <a:lstStyle/>
          <a:p>
            <a:r>
              <a:rPr lang="en-US" dirty="0" smtClean="0"/>
              <a:t>High Level Correspondence – QSR, ISO &amp; CMMI</a:t>
            </a:r>
            <a:endParaRPr lang="en-US" dirty="0"/>
          </a:p>
        </p:txBody>
      </p:sp>
      <p:cxnSp>
        <p:nvCxnSpPr>
          <p:cNvPr id="9" name="Straight Connector 8"/>
          <p:cNvCxnSpPr/>
          <p:nvPr/>
        </p:nvCxnSpPr>
        <p:spPr>
          <a:xfrm>
            <a:off x="4132790" y="5190836"/>
            <a:ext cx="1828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61590" y="4572000"/>
            <a:ext cx="1828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4952999" y="2207020"/>
            <a:ext cx="154709" cy="2983816"/>
          </a:xfrm>
          <a:prstGeom prst="downArrow">
            <a:avLst/>
          </a:prstGeom>
          <a:solidFill>
            <a:srgbClr val="66FF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6" name="Down Arrow 15"/>
          <p:cNvSpPr/>
          <p:nvPr/>
        </p:nvSpPr>
        <p:spPr>
          <a:xfrm>
            <a:off x="6723590" y="2207020"/>
            <a:ext cx="152400" cy="2364980"/>
          </a:xfrm>
          <a:prstGeom prst="downArrow">
            <a:avLst/>
          </a:prstGeom>
          <a:solidFill>
            <a:srgbClr val="66FF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Tree>
    <p:extLst>
      <p:ext uri="{BB962C8B-B14F-4D97-AF65-F5344CB8AC3E}">
        <p14:creationId xmlns:p14="http://schemas.microsoft.com/office/powerpoint/2010/main" val="4151732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246822"/>
            <a:ext cx="8412480" cy="388491"/>
          </a:xfrm>
        </p:spPr>
        <p:txBody>
          <a:bodyPr/>
          <a:lstStyle/>
          <a:p>
            <a:r>
              <a:rPr lang="en-US" dirty="0" smtClean="0"/>
              <a:t>Mapping 21 CFR 820 to CMMI</a:t>
            </a:r>
            <a:endParaRPr lang="en-US" dirty="0"/>
          </a:p>
        </p:txBody>
      </p:sp>
      <p:sp>
        <p:nvSpPr>
          <p:cNvPr id="11" name="Rectangle 10"/>
          <p:cNvSpPr/>
          <p:nvPr/>
        </p:nvSpPr>
        <p:spPr bwMode="gray">
          <a:xfrm>
            <a:off x="533401" y="6455291"/>
            <a:ext cx="8077190" cy="242682"/>
          </a:xfrm>
          <a:prstGeom prst="rect">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smtClean="0">
                <a:solidFill>
                  <a:schemeClr val="bg1"/>
                </a:solidFill>
              </a:rPr>
              <a:t>The Maturity model is to be used as maturity assessment tool and NOT as a compliance assessment tool</a:t>
            </a:r>
          </a:p>
        </p:txBody>
      </p:sp>
      <p:graphicFrame>
        <p:nvGraphicFramePr>
          <p:cNvPr id="7" name="Table 6"/>
          <p:cNvGraphicFramePr>
            <a:graphicFrameLocks noGrp="1"/>
          </p:cNvGraphicFramePr>
          <p:nvPr>
            <p:extLst/>
          </p:nvPr>
        </p:nvGraphicFramePr>
        <p:xfrm>
          <a:off x="365763" y="813560"/>
          <a:ext cx="8412477" cy="5631008"/>
        </p:xfrm>
        <a:graphic>
          <a:graphicData uri="http://schemas.openxmlformats.org/drawingml/2006/table">
            <a:tbl>
              <a:tblPr/>
              <a:tblGrid>
                <a:gridCol w="1742853"/>
                <a:gridCol w="277901"/>
                <a:gridCol w="277901"/>
                <a:gridCol w="277901"/>
                <a:gridCol w="277901"/>
                <a:gridCol w="277901"/>
                <a:gridCol w="277901"/>
                <a:gridCol w="277901"/>
                <a:gridCol w="277901"/>
                <a:gridCol w="277901"/>
                <a:gridCol w="277901"/>
                <a:gridCol w="277901"/>
                <a:gridCol w="277901"/>
                <a:gridCol w="277901"/>
                <a:gridCol w="277901"/>
                <a:gridCol w="277901"/>
                <a:gridCol w="277901"/>
                <a:gridCol w="277901"/>
                <a:gridCol w="277901"/>
                <a:gridCol w="277901"/>
                <a:gridCol w="277901"/>
                <a:gridCol w="277901"/>
                <a:gridCol w="277901"/>
                <a:gridCol w="277901"/>
                <a:gridCol w="277901"/>
              </a:tblGrid>
              <a:tr h="926942">
                <a:tc>
                  <a:txBody>
                    <a:bodyPr/>
                    <a:lstStyle/>
                    <a:p>
                      <a:pPr algn="ctr" fontAlgn="ctr"/>
                      <a:r>
                        <a:rPr lang="en-US" sz="700" b="1" i="0" u="none" strike="noStrike" dirty="0">
                          <a:solidFill>
                            <a:srgbClr val="000000"/>
                          </a:solidFill>
                          <a:effectLst/>
                          <a:latin typeface="Arial" panose="020B0604020202020204" pitchFamily="34" charset="0"/>
                        </a:rPr>
                        <a:t>Sections of 21 CFR 820 Against CMMI Process Areas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ctr" fontAlgn="b"/>
                      <a:r>
                        <a:rPr lang="en-US" sz="700" b="1" i="0" u="none" strike="noStrike" dirty="0">
                          <a:solidFill>
                            <a:srgbClr val="000000"/>
                          </a:solidFill>
                          <a:effectLst/>
                          <a:latin typeface="Arial" panose="020B0604020202020204" pitchFamily="34" charset="0"/>
                        </a:rPr>
                        <a:t>Agreement Management</a:t>
                      </a:r>
                    </a:p>
                  </a:txBody>
                  <a:tcPr marL="1297" marR="1297" marT="1297"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Acquisition Requirements Development</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Acquisition Technical Management</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Acquisition Verification</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Causal Analysis and Resolution</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Configuration Management</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Decision Analysis and Resolution</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Measurement and Analysis</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Organizational Process Definition</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Organizational Process Focus</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Organizational Process Management</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Organizational Process Performance</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Organizational Training</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Process Integration</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Process and Product Quality Assurance</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Requirements Definition</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a:solidFill>
                            <a:srgbClr val="000000"/>
                          </a:solidFill>
                          <a:effectLst/>
                          <a:latin typeface="Arial" panose="020B0604020202020204" pitchFamily="34" charset="0"/>
                        </a:rPr>
                        <a:t>Requirements Management</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Risk Management</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Service Continuity</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Solicitation and Supplier Agreement Development</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Service System Development</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Technical Solution</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Validation</a:t>
                      </a:r>
                    </a:p>
                  </a:txBody>
                  <a:tcPr marL="1297" marR="1297" marT="1297" marB="0" vert="vert27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b"/>
                      <a:r>
                        <a:rPr lang="en-US" sz="700" b="1" i="0" u="none" strike="noStrike" dirty="0">
                          <a:solidFill>
                            <a:srgbClr val="000000"/>
                          </a:solidFill>
                          <a:effectLst/>
                          <a:latin typeface="Arial" panose="020B0604020202020204" pitchFamily="34" charset="0"/>
                        </a:rPr>
                        <a:t>Verification</a:t>
                      </a:r>
                    </a:p>
                  </a:txBody>
                  <a:tcPr marL="1297" marR="1297" marT="1297" marB="0" vert="vert27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109458">
                <a:tc gridSpan="25">
                  <a:txBody>
                    <a:bodyPr/>
                    <a:lstStyle/>
                    <a:p>
                      <a:pPr algn="ctr" fontAlgn="ctr"/>
                      <a:r>
                        <a:rPr lang="en-US" sz="700" b="1" i="0" u="none" strike="noStrike" dirty="0">
                          <a:solidFill>
                            <a:srgbClr val="000000"/>
                          </a:solidFill>
                          <a:effectLst/>
                          <a:latin typeface="Arial" panose="020B0604020202020204" pitchFamily="34" charset="0"/>
                        </a:rPr>
                        <a:t>Subpart B - Quality System Requirements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820.20 - Management Responsibility</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458">
                <a:tc>
                  <a:txBody>
                    <a:bodyPr/>
                    <a:lstStyle/>
                    <a:p>
                      <a:pPr algn="l" fontAlgn="b"/>
                      <a:r>
                        <a:rPr lang="en-US" sz="700" b="0" i="0" u="none" strike="noStrike">
                          <a:solidFill>
                            <a:srgbClr val="000000"/>
                          </a:solidFill>
                          <a:effectLst/>
                          <a:latin typeface="Arial" panose="020B0604020202020204" pitchFamily="34" charset="0"/>
                        </a:rPr>
                        <a:t>820.22 - Quality Audit</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458">
                <a:tc>
                  <a:txBody>
                    <a:bodyPr/>
                    <a:lstStyle/>
                    <a:p>
                      <a:pPr algn="l" fontAlgn="b"/>
                      <a:r>
                        <a:rPr lang="en-US" sz="700" b="0" i="0" u="none" strike="noStrike">
                          <a:solidFill>
                            <a:srgbClr val="000000"/>
                          </a:solidFill>
                          <a:effectLst/>
                          <a:latin typeface="Arial" panose="020B0604020202020204" pitchFamily="34" charset="0"/>
                        </a:rPr>
                        <a:t>820.25 - Personnel</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C - Design Controls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820.30 - Design Controls</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D - Document Controls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820.40</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E - Purchasing Controls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820.50 - Purchasing Controls</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F - Identification and Traceability</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820.60 - Identification</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09458">
                <a:tc>
                  <a:txBody>
                    <a:bodyPr/>
                    <a:lstStyle/>
                    <a:p>
                      <a:pPr algn="l" fontAlgn="b"/>
                      <a:r>
                        <a:rPr lang="en-US" sz="700" b="0" i="0" u="none" strike="noStrike">
                          <a:solidFill>
                            <a:srgbClr val="000000"/>
                          </a:solidFill>
                          <a:effectLst/>
                          <a:latin typeface="Arial" panose="020B0604020202020204" pitchFamily="34" charset="0"/>
                        </a:rPr>
                        <a:t>820.65 - Traceability</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G - Production and Process Controls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820.70 - General</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r>
              <a:tr h="109458">
                <a:tc>
                  <a:txBody>
                    <a:bodyPr/>
                    <a:lstStyle/>
                    <a:p>
                      <a:pPr algn="l" fontAlgn="b"/>
                      <a:r>
                        <a:rPr lang="en-US" sz="700" b="0" i="0" u="none" strike="noStrike">
                          <a:solidFill>
                            <a:srgbClr val="000000"/>
                          </a:solidFill>
                          <a:effectLst/>
                          <a:latin typeface="Arial" panose="020B0604020202020204" pitchFamily="34" charset="0"/>
                        </a:rPr>
                        <a:t>820.72 - Calibration</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458">
                <a:tc>
                  <a:txBody>
                    <a:bodyPr/>
                    <a:lstStyle/>
                    <a:p>
                      <a:pPr algn="l" fontAlgn="b"/>
                      <a:r>
                        <a:rPr lang="en-US" sz="700" b="0" i="0" u="none" strike="noStrike">
                          <a:solidFill>
                            <a:srgbClr val="000000"/>
                          </a:solidFill>
                          <a:effectLst/>
                          <a:latin typeface="Arial" panose="020B0604020202020204" pitchFamily="34" charset="0"/>
                        </a:rPr>
                        <a:t>820.75 - Process Controls</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H - Acceptance Activities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602">
                <a:tc>
                  <a:txBody>
                    <a:bodyPr/>
                    <a:lstStyle/>
                    <a:p>
                      <a:pPr algn="l" fontAlgn="t"/>
                      <a:r>
                        <a:rPr lang="en-US" sz="700" b="0" i="0" u="none" strike="noStrike" dirty="0">
                          <a:solidFill>
                            <a:srgbClr val="000000"/>
                          </a:solidFill>
                          <a:effectLst/>
                          <a:latin typeface="Arial" panose="020B0604020202020204" pitchFamily="34" charset="0"/>
                        </a:rPr>
                        <a:t>820.80 - Receiving, in-process, and finished device acceptance</a:t>
                      </a:r>
                    </a:p>
                  </a:txBody>
                  <a:tcPr marL="1297" marR="1297" marT="12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9458">
                <a:tc>
                  <a:txBody>
                    <a:bodyPr/>
                    <a:lstStyle/>
                    <a:p>
                      <a:pPr algn="l" fontAlgn="t"/>
                      <a:r>
                        <a:rPr lang="en-US" sz="700" b="0" i="0" u="none" strike="noStrike">
                          <a:solidFill>
                            <a:srgbClr val="000000"/>
                          </a:solidFill>
                          <a:effectLst/>
                          <a:latin typeface="Arial" panose="020B0604020202020204" pitchFamily="34" charset="0"/>
                        </a:rPr>
                        <a:t>820.86 - Acceptance Status</a:t>
                      </a:r>
                    </a:p>
                  </a:txBody>
                  <a:tcPr marL="1297" marR="1297" marT="12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I - Nonconforming Product</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820.90 - Nonconforming Product</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J - Corrective and Preventative Action</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7602">
                <a:tc>
                  <a:txBody>
                    <a:bodyPr/>
                    <a:lstStyle/>
                    <a:p>
                      <a:pPr algn="l" fontAlgn="b"/>
                      <a:r>
                        <a:rPr lang="en-US" sz="700" b="0" i="0" u="none" strike="noStrike">
                          <a:solidFill>
                            <a:srgbClr val="000000"/>
                          </a:solidFill>
                          <a:effectLst/>
                          <a:latin typeface="Arial" panose="020B0604020202020204" pitchFamily="34" charset="0"/>
                        </a:rPr>
                        <a:t>820.100 - Corrective and Preventative Action</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458">
                <a:tc gridSpan="25">
                  <a:txBody>
                    <a:bodyPr/>
                    <a:lstStyle/>
                    <a:p>
                      <a:pPr algn="ctr" fontAlgn="ctr"/>
                      <a:r>
                        <a:rPr lang="en-US" sz="700" b="1" i="0" u="none" strike="noStrike">
                          <a:solidFill>
                            <a:srgbClr val="000000"/>
                          </a:solidFill>
                          <a:effectLst/>
                          <a:latin typeface="Arial" panose="020B0604020202020204" pitchFamily="34" charset="0"/>
                        </a:rPr>
                        <a:t>Subpart K - Labeling and Packaging Control</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820.120 - Device Labeling</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9458">
                <a:tc>
                  <a:txBody>
                    <a:bodyPr/>
                    <a:lstStyle/>
                    <a:p>
                      <a:pPr algn="l" fontAlgn="b"/>
                      <a:r>
                        <a:rPr lang="en-US" sz="700" b="0" i="0" u="none" strike="noStrike">
                          <a:solidFill>
                            <a:srgbClr val="000000"/>
                          </a:solidFill>
                          <a:effectLst/>
                          <a:latin typeface="Arial" panose="020B0604020202020204" pitchFamily="34" charset="0"/>
                        </a:rPr>
                        <a:t>820.130 - Device Packaging</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458">
                <a:tc gridSpan="25">
                  <a:txBody>
                    <a:bodyPr/>
                    <a:lstStyle/>
                    <a:p>
                      <a:pPr algn="ctr" fontAlgn="ctr"/>
                      <a:r>
                        <a:rPr lang="en-US" sz="700" b="1" i="0" u="none" strike="noStrike" dirty="0">
                          <a:solidFill>
                            <a:srgbClr val="000000"/>
                          </a:solidFill>
                          <a:effectLst/>
                          <a:latin typeface="Arial" panose="020B0604020202020204" pitchFamily="34" charset="0"/>
                        </a:rPr>
                        <a:t>Subpart L - Handling, Storage, Distribution and Installation</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820.150 - Handling</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9458">
                <a:tc>
                  <a:txBody>
                    <a:bodyPr/>
                    <a:lstStyle/>
                    <a:p>
                      <a:pPr algn="l" fontAlgn="b"/>
                      <a:r>
                        <a:rPr lang="en-US" sz="700" b="0" i="0" u="none" strike="noStrike">
                          <a:solidFill>
                            <a:srgbClr val="000000"/>
                          </a:solidFill>
                          <a:effectLst/>
                          <a:latin typeface="Arial" panose="020B0604020202020204" pitchFamily="34" charset="0"/>
                        </a:rPr>
                        <a:t>820.160 - Storage</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9458">
                <a:tc>
                  <a:txBody>
                    <a:bodyPr/>
                    <a:lstStyle/>
                    <a:p>
                      <a:pPr algn="l" fontAlgn="b"/>
                      <a:r>
                        <a:rPr lang="en-US" sz="700" b="0" i="0" u="none" strike="noStrike">
                          <a:solidFill>
                            <a:srgbClr val="000000"/>
                          </a:solidFill>
                          <a:effectLst/>
                          <a:latin typeface="Arial" panose="020B0604020202020204" pitchFamily="34" charset="0"/>
                        </a:rPr>
                        <a:t>820.170 - Distribution and Installation</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458">
                <a:tc gridSpan="25">
                  <a:txBody>
                    <a:bodyPr/>
                    <a:lstStyle/>
                    <a:p>
                      <a:pPr algn="ctr" fontAlgn="ctr"/>
                      <a:r>
                        <a:rPr lang="en-US" sz="700" b="1" i="0" u="none" strike="noStrike" dirty="0">
                          <a:solidFill>
                            <a:srgbClr val="000000"/>
                          </a:solidFill>
                          <a:effectLst/>
                          <a:latin typeface="Arial" panose="020B0604020202020204" pitchFamily="34" charset="0"/>
                        </a:rPr>
                        <a:t>Subpart M - Records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820.180 - General Requirements</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9458">
                <a:tc>
                  <a:txBody>
                    <a:bodyPr/>
                    <a:lstStyle/>
                    <a:p>
                      <a:pPr algn="l" fontAlgn="b"/>
                      <a:r>
                        <a:rPr lang="en-US" sz="700" b="0" i="0" u="none" strike="noStrike">
                          <a:solidFill>
                            <a:srgbClr val="000000"/>
                          </a:solidFill>
                          <a:effectLst/>
                          <a:latin typeface="Arial" panose="020B0604020202020204" pitchFamily="34" charset="0"/>
                        </a:rPr>
                        <a:t>820.181 - Device Master Record</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9458">
                <a:tc>
                  <a:txBody>
                    <a:bodyPr/>
                    <a:lstStyle/>
                    <a:p>
                      <a:pPr algn="l" fontAlgn="b"/>
                      <a:r>
                        <a:rPr lang="en-US" sz="700" b="0" i="0" u="none" strike="noStrike">
                          <a:solidFill>
                            <a:srgbClr val="000000"/>
                          </a:solidFill>
                          <a:effectLst/>
                          <a:latin typeface="Arial" panose="020B0604020202020204" pitchFamily="34" charset="0"/>
                        </a:rPr>
                        <a:t>820.184 - Device History Record</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9458">
                <a:tc>
                  <a:txBody>
                    <a:bodyPr/>
                    <a:lstStyle/>
                    <a:p>
                      <a:pPr algn="l" fontAlgn="b"/>
                      <a:r>
                        <a:rPr lang="en-US" sz="700" b="0" i="0" u="none" strike="noStrike">
                          <a:solidFill>
                            <a:srgbClr val="000000"/>
                          </a:solidFill>
                          <a:effectLst/>
                          <a:latin typeface="Arial" panose="020B0604020202020204" pitchFamily="34" charset="0"/>
                        </a:rPr>
                        <a:t>820.186 - Quality System Record</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09458">
                <a:tc>
                  <a:txBody>
                    <a:bodyPr/>
                    <a:lstStyle/>
                    <a:p>
                      <a:pPr algn="l" fontAlgn="b"/>
                      <a:r>
                        <a:rPr lang="en-US" sz="700" b="0" i="0" u="none" strike="noStrike">
                          <a:solidFill>
                            <a:srgbClr val="000000"/>
                          </a:solidFill>
                          <a:effectLst/>
                          <a:latin typeface="Arial" panose="020B0604020202020204" pitchFamily="34" charset="0"/>
                        </a:rPr>
                        <a:t>820.198 - Complaint Files</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109458">
                <a:tc gridSpan="25">
                  <a:txBody>
                    <a:bodyPr/>
                    <a:lstStyle/>
                    <a:p>
                      <a:pPr algn="ctr" fontAlgn="ctr"/>
                      <a:r>
                        <a:rPr lang="en-US" sz="700" b="1" i="0" u="none" strike="noStrike" dirty="0">
                          <a:solidFill>
                            <a:srgbClr val="000000"/>
                          </a:solidFill>
                          <a:effectLst/>
                          <a:latin typeface="Arial" panose="020B0604020202020204" pitchFamily="34" charset="0"/>
                        </a:rPr>
                        <a:t>Subpart N - Servicing</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a:solidFill>
                            <a:srgbClr val="000000"/>
                          </a:solidFill>
                          <a:effectLst/>
                          <a:latin typeface="Arial" panose="020B0604020202020204" pitchFamily="34" charset="0"/>
                        </a:rPr>
                        <a:t>820.200 - Servicing</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9458">
                <a:tc gridSpan="25">
                  <a:txBody>
                    <a:bodyPr/>
                    <a:lstStyle/>
                    <a:p>
                      <a:pPr algn="ctr" fontAlgn="ctr"/>
                      <a:r>
                        <a:rPr lang="en-US" sz="700" b="1" i="0" u="none" strike="noStrike" dirty="0">
                          <a:solidFill>
                            <a:srgbClr val="000000"/>
                          </a:solidFill>
                          <a:effectLst/>
                          <a:latin typeface="Arial" panose="020B0604020202020204" pitchFamily="34" charset="0"/>
                        </a:rPr>
                        <a:t>Subpart O - Statistical Techniques</a:t>
                      </a:r>
                    </a:p>
                  </a:txBody>
                  <a:tcPr marL="1297" marR="1297" marT="12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09458">
                <a:tc>
                  <a:txBody>
                    <a:bodyPr/>
                    <a:lstStyle/>
                    <a:p>
                      <a:pPr algn="l" fontAlgn="b"/>
                      <a:r>
                        <a:rPr lang="en-US" sz="700" b="0" i="0" u="none" strike="noStrike" dirty="0">
                          <a:solidFill>
                            <a:srgbClr val="000000"/>
                          </a:solidFill>
                          <a:effectLst/>
                          <a:latin typeface="Arial" panose="020B0604020202020204" pitchFamily="34" charset="0"/>
                        </a:rPr>
                        <a:t>820.250 - Statistical Techniques</a:t>
                      </a:r>
                    </a:p>
                  </a:txBody>
                  <a:tcPr marL="1297" marR="1297" marT="1297"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rPr>
                        <a:t> </a:t>
                      </a:r>
                    </a:p>
                  </a:txBody>
                  <a:tcPr marL="1297" marR="1297" marT="1297"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157410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65760" y="782621"/>
            <a:ext cx="8412480" cy="688181"/>
          </a:xfrm>
        </p:spPr>
        <p:txBody>
          <a:bodyPr/>
          <a:lstStyle/>
          <a:p>
            <a:r>
              <a:rPr lang="en-US" dirty="0" smtClean="0"/>
              <a:t>Diverse and often competing demands must be simultaneously met and have impact across the organization.  Any model must incorporate this complexity. </a:t>
            </a:r>
            <a:endParaRPr lang="en-US" dirty="0"/>
          </a:p>
        </p:txBody>
      </p:sp>
      <p:sp>
        <p:nvSpPr>
          <p:cNvPr id="699393" name="Title 1"/>
          <p:cNvSpPr>
            <a:spLocks noGrp="1"/>
          </p:cNvSpPr>
          <p:nvPr>
            <p:ph type="title"/>
          </p:nvPr>
        </p:nvSpPr>
        <p:spPr/>
        <p:txBody>
          <a:bodyPr/>
          <a:lstStyle/>
          <a:p>
            <a:r>
              <a:rPr lang="en-US" dirty="0" smtClean="0"/>
              <a:t>Medical device manufacturing is complex</a:t>
            </a:r>
            <a:endParaRPr lang="nl-NL" dirty="0"/>
          </a:p>
        </p:txBody>
      </p:sp>
      <p:sp>
        <p:nvSpPr>
          <p:cNvPr id="4" name="Freeform 3"/>
          <p:cNvSpPr>
            <a:spLocks/>
          </p:cNvSpPr>
          <p:nvPr/>
        </p:nvSpPr>
        <p:spPr bwMode="auto">
          <a:xfrm>
            <a:off x="1408807" y="1634733"/>
            <a:ext cx="1312862" cy="1635125"/>
          </a:xfrm>
          <a:custGeom>
            <a:avLst/>
            <a:gdLst>
              <a:gd name="T0" fmla="*/ 2147483647 w 1173"/>
              <a:gd name="T1" fmla="*/ 2147483647 h 1252"/>
              <a:gd name="T2" fmla="*/ 2147483647 w 1173"/>
              <a:gd name="T3" fmla="*/ 2147483647 h 1252"/>
              <a:gd name="T4" fmla="*/ 2147483647 w 1173"/>
              <a:gd name="T5" fmla="*/ 2147483647 h 1252"/>
              <a:gd name="T6" fmla="*/ 2147483647 w 1173"/>
              <a:gd name="T7" fmla="*/ 2147483647 h 1252"/>
              <a:gd name="T8" fmla="*/ 2147483647 w 1173"/>
              <a:gd name="T9" fmla="*/ 2147483647 h 1252"/>
              <a:gd name="T10" fmla="*/ 2147483647 w 1173"/>
              <a:gd name="T11" fmla="*/ 2147483647 h 1252"/>
              <a:gd name="T12" fmla="*/ 2147483647 w 1173"/>
              <a:gd name="T13" fmla="*/ 2147483647 h 1252"/>
              <a:gd name="T14" fmla="*/ 2147483647 w 1173"/>
              <a:gd name="T15" fmla="*/ 2147483647 h 1252"/>
              <a:gd name="T16" fmla="*/ 2147483647 w 1173"/>
              <a:gd name="T17" fmla="*/ 2147483647 h 1252"/>
              <a:gd name="T18" fmla="*/ 2147483647 w 1173"/>
              <a:gd name="T19" fmla="*/ 2147483647 h 1252"/>
              <a:gd name="T20" fmla="*/ 2147483647 w 1173"/>
              <a:gd name="T21" fmla="*/ 2147483647 h 1252"/>
              <a:gd name="T22" fmla="*/ 2147483647 w 1173"/>
              <a:gd name="T23" fmla="*/ 2147483647 h 1252"/>
              <a:gd name="T24" fmla="*/ 2147483647 w 1173"/>
              <a:gd name="T25" fmla="*/ 2147483647 h 1252"/>
              <a:gd name="T26" fmla="*/ 2147483647 w 1173"/>
              <a:gd name="T27" fmla="*/ 2147483647 h 1252"/>
              <a:gd name="T28" fmla="*/ 2147483647 w 1173"/>
              <a:gd name="T29" fmla="*/ 2147483647 h 1252"/>
              <a:gd name="T30" fmla="*/ 2147483647 w 1173"/>
              <a:gd name="T31" fmla="*/ 2147483647 h 1252"/>
              <a:gd name="T32" fmla="*/ 2147483647 w 1173"/>
              <a:gd name="T33" fmla="*/ 2147483647 h 1252"/>
              <a:gd name="T34" fmla="*/ 2147483647 w 1173"/>
              <a:gd name="T35" fmla="*/ 2147483647 h 1252"/>
              <a:gd name="T36" fmla="*/ 2147483647 w 1173"/>
              <a:gd name="T37" fmla="*/ 2147483647 h 1252"/>
              <a:gd name="T38" fmla="*/ 2147483647 w 1173"/>
              <a:gd name="T39" fmla="*/ 2147483647 h 1252"/>
              <a:gd name="T40" fmla="*/ 2147483647 w 1173"/>
              <a:gd name="T41" fmla="*/ 2147483647 h 1252"/>
              <a:gd name="T42" fmla="*/ 2147483647 w 1173"/>
              <a:gd name="T43" fmla="*/ 2147483647 h 1252"/>
              <a:gd name="T44" fmla="*/ 2147483647 w 1173"/>
              <a:gd name="T45" fmla="*/ 2147483647 h 1252"/>
              <a:gd name="T46" fmla="*/ 2147483647 w 1173"/>
              <a:gd name="T47" fmla="*/ 2147483647 h 1252"/>
              <a:gd name="T48" fmla="*/ 2147483647 w 1173"/>
              <a:gd name="T49" fmla="*/ 2147483647 h 1252"/>
              <a:gd name="T50" fmla="*/ 2147483647 w 1173"/>
              <a:gd name="T51" fmla="*/ 2147483647 h 1252"/>
              <a:gd name="T52" fmla="*/ 2147483647 w 1173"/>
              <a:gd name="T53" fmla="*/ 2147483647 h 1252"/>
              <a:gd name="T54" fmla="*/ 2147483647 w 1173"/>
              <a:gd name="T55" fmla="*/ 2147483647 h 1252"/>
              <a:gd name="T56" fmla="*/ 2147483647 w 1173"/>
              <a:gd name="T57" fmla="*/ 2147483647 h 1252"/>
              <a:gd name="T58" fmla="*/ 2147483647 w 1173"/>
              <a:gd name="T59" fmla="*/ 2147483647 h 1252"/>
              <a:gd name="T60" fmla="*/ 2147483647 w 1173"/>
              <a:gd name="T61" fmla="*/ 2147483647 h 1252"/>
              <a:gd name="T62" fmla="*/ 2147483647 w 1173"/>
              <a:gd name="T63" fmla="*/ 0 h 1252"/>
              <a:gd name="T64" fmla="*/ 2147483647 w 1173"/>
              <a:gd name="T65" fmla="*/ 2147483647 h 1252"/>
              <a:gd name="T66" fmla="*/ 2147483647 w 1173"/>
              <a:gd name="T67" fmla="*/ 2147483647 h 1252"/>
              <a:gd name="T68" fmla="*/ 2147483647 w 1173"/>
              <a:gd name="T69" fmla="*/ 2147483647 h 1252"/>
              <a:gd name="T70" fmla="*/ 2147483647 w 1173"/>
              <a:gd name="T71" fmla="*/ 2147483647 h 1252"/>
              <a:gd name="T72" fmla="*/ 2147483647 w 1173"/>
              <a:gd name="T73" fmla="*/ 2147483647 h 1252"/>
              <a:gd name="T74" fmla="*/ 2147483647 w 1173"/>
              <a:gd name="T75" fmla="*/ 2147483647 h 1252"/>
              <a:gd name="T76" fmla="*/ 2147483647 w 1173"/>
              <a:gd name="T77" fmla="*/ 2147483647 h 1252"/>
              <a:gd name="T78" fmla="*/ 2147483647 w 1173"/>
              <a:gd name="T79" fmla="*/ 2147483647 h 1252"/>
              <a:gd name="T80" fmla="*/ 2147483647 w 1173"/>
              <a:gd name="T81" fmla="*/ 2147483647 h 1252"/>
              <a:gd name="T82" fmla="*/ 2147483647 w 1173"/>
              <a:gd name="T83" fmla="*/ 2147483647 h 1252"/>
              <a:gd name="T84" fmla="*/ 2147483647 w 1173"/>
              <a:gd name="T85" fmla="*/ 2147483647 h 1252"/>
              <a:gd name="T86" fmla="*/ 2147483647 w 1173"/>
              <a:gd name="T87" fmla="*/ 2147483647 h 1252"/>
              <a:gd name="T88" fmla="*/ 2147483647 w 1173"/>
              <a:gd name="T89" fmla="*/ 2147483647 h 1252"/>
              <a:gd name="T90" fmla="*/ 2147483647 w 1173"/>
              <a:gd name="T91" fmla="*/ 2147483647 h 1252"/>
              <a:gd name="T92" fmla="*/ 2147483647 w 1173"/>
              <a:gd name="T93" fmla="*/ 2147483647 h 1252"/>
              <a:gd name="T94" fmla="*/ 2147483647 w 1173"/>
              <a:gd name="T95" fmla="*/ 2147483647 h 1252"/>
              <a:gd name="T96" fmla="*/ 2147483647 w 1173"/>
              <a:gd name="T97" fmla="*/ 2147483647 h 1252"/>
              <a:gd name="T98" fmla="*/ 2147483647 w 1173"/>
              <a:gd name="T99" fmla="*/ 2147483647 h 1252"/>
              <a:gd name="T100" fmla="*/ 2147483647 w 1173"/>
              <a:gd name="T101" fmla="*/ 2147483647 h 125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3"/>
              <a:gd name="T154" fmla="*/ 0 h 1252"/>
              <a:gd name="T155" fmla="*/ 1173 w 1173"/>
              <a:gd name="T156" fmla="*/ 1252 h 125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3" h="1252">
                <a:moveTo>
                  <a:pt x="46" y="1020"/>
                </a:moveTo>
                <a:lnTo>
                  <a:pt x="61" y="1014"/>
                </a:lnTo>
                <a:lnTo>
                  <a:pt x="81" y="1009"/>
                </a:lnTo>
                <a:lnTo>
                  <a:pt x="97" y="1012"/>
                </a:lnTo>
                <a:lnTo>
                  <a:pt x="114" y="1016"/>
                </a:lnTo>
                <a:lnTo>
                  <a:pt x="130" y="1022"/>
                </a:lnTo>
                <a:lnTo>
                  <a:pt x="147" y="1027"/>
                </a:lnTo>
                <a:lnTo>
                  <a:pt x="167" y="1033"/>
                </a:lnTo>
                <a:lnTo>
                  <a:pt x="182" y="1036"/>
                </a:lnTo>
                <a:lnTo>
                  <a:pt x="201" y="1038"/>
                </a:lnTo>
                <a:lnTo>
                  <a:pt x="220" y="1036"/>
                </a:lnTo>
                <a:lnTo>
                  <a:pt x="236" y="1031"/>
                </a:lnTo>
                <a:lnTo>
                  <a:pt x="254" y="1023"/>
                </a:lnTo>
                <a:lnTo>
                  <a:pt x="271" y="1014"/>
                </a:lnTo>
                <a:lnTo>
                  <a:pt x="287" y="1003"/>
                </a:lnTo>
                <a:lnTo>
                  <a:pt x="305" y="992"/>
                </a:lnTo>
                <a:lnTo>
                  <a:pt x="321" y="981"/>
                </a:lnTo>
                <a:lnTo>
                  <a:pt x="340" y="972"/>
                </a:lnTo>
                <a:lnTo>
                  <a:pt x="356" y="966"/>
                </a:lnTo>
                <a:lnTo>
                  <a:pt x="375" y="964"/>
                </a:lnTo>
                <a:lnTo>
                  <a:pt x="392" y="968"/>
                </a:lnTo>
                <a:lnTo>
                  <a:pt x="408" y="975"/>
                </a:lnTo>
                <a:lnTo>
                  <a:pt x="424" y="990"/>
                </a:lnTo>
                <a:lnTo>
                  <a:pt x="434" y="1003"/>
                </a:lnTo>
                <a:lnTo>
                  <a:pt x="439" y="1027"/>
                </a:lnTo>
                <a:lnTo>
                  <a:pt x="436" y="1053"/>
                </a:lnTo>
                <a:lnTo>
                  <a:pt x="431" y="1083"/>
                </a:lnTo>
                <a:lnTo>
                  <a:pt x="424" y="1114"/>
                </a:lnTo>
                <a:lnTo>
                  <a:pt x="418" y="1140"/>
                </a:lnTo>
                <a:lnTo>
                  <a:pt x="419" y="1166"/>
                </a:lnTo>
                <a:lnTo>
                  <a:pt x="426" y="1192"/>
                </a:lnTo>
                <a:lnTo>
                  <a:pt x="439" y="1212"/>
                </a:lnTo>
                <a:lnTo>
                  <a:pt x="451" y="1225"/>
                </a:lnTo>
                <a:lnTo>
                  <a:pt x="468" y="1233"/>
                </a:lnTo>
                <a:lnTo>
                  <a:pt x="488" y="1240"/>
                </a:lnTo>
                <a:lnTo>
                  <a:pt x="514" y="1246"/>
                </a:lnTo>
                <a:lnTo>
                  <a:pt x="536" y="1249"/>
                </a:lnTo>
                <a:lnTo>
                  <a:pt x="563" y="1251"/>
                </a:lnTo>
                <a:lnTo>
                  <a:pt x="588" y="1247"/>
                </a:lnTo>
                <a:lnTo>
                  <a:pt x="610" y="1242"/>
                </a:lnTo>
                <a:lnTo>
                  <a:pt x="633" y="1233"/>
                </a:lnTo>
                <a:lnTo>
                  <a:pt x="654" y="1221"/>
                </a:lnTo>
                <a:lnTo>
                  <a:pt x="670" y="1209"/>
                </a:lnTo>
                <a:lnTo>
                  <a:pt x="686" y="1194"/>
                </a:lnTo>
                <a:lnTo>
                  <a:pt x="698" y="1177"/>
                </a:lnTo>
                <a:lnTo>
                  <a:pt x="709" y="1157"/>
                </a:lnTo>
                <a:lnTo>
                  <a:pt x="716" y="1131"/>
                </a:lnTo>
                <a:lnTo>
                  <a:pt x="717" y="1090"/>
                </a:lnTo>
                <a:lnTo>
                  <a:pt x="717" y="1059"/>
                </a:lnTo>
                <a:lnTo>
                  <a:pt x="720" y="1031"/>
                </a:lnTo>
                <a:lnTo>
                  <a:pt x="728" y="1011"/>
                </a:lnTo>
                <a:lnTo>
                  <a:pt x="739" y="992"/>
                </a:lnTo>
                <a:lnTo>
                  <a:pt x="751" y="975"/>
                </a:lnTo>
                <a:lnTo>
                  <a:pt x="767" y="961"/>
                </a:lnTo>
                <a:lnTo>
                  <a:pt x="783" y="949"/>
                </a:lnTo>
                <a:lnTo>
                  <a:pt x="805" y="940"/>
                </a:lnTo>
                <a:lnTo>
                  <a:pt x="826" y="937"/>
                </a:lnTo>
                <a:lnTo>
                  <a:pt x="848" y="933"/>
                </a:lnTo>
                <a:lnTo>
                  <a:pt x="872" y="931"/>
                </a:lnTo>
                <a:lnTo>
                  <a:pt x="896" y="929"/>
                </a:lnTo>
                <a:lnTo>
                  <a:pt x="923" y="931"/>
                </a:lnTo>
                <a:lnTo>
                  <a:pt x="944" y="933"/>
                </a:lnTo>
                <a:lnTo>
                  <a:pt x="963" y="937"/>
                </a:lnTo>
                <a:lnTo>
                  <a:pt x="983" y="940"/>
                </a:lnTo>
                <a:lnTo>
                  <a:pt x="1001" y="944"/>
                </a:lnTo>
                <a:lnTo>
                  <a:pt x="1021" y="946"/>
                </a:lnTo>
                <a:lnTo>
                  <a:pt x="1172" y="951"/>
                </a:lnTo>
                <a:lnTo>
                  <a:pt x="1021" y="74"/>
                </a:lnTo>
                <a:lnTo>
                  <a:pt x="1000" y="58"/>
                </a:lnTo>
                <a:lnTo>
                  <a:pt x="985" y="45"/>
                </a:lnTo>
                <a:lnTo>
                  <a:pt x="968" y="34"/>
                </a:lnTo>
                <a:lnTo>
                  <a:pt x="947" y="23"/>
                </a:lnTo>
                <a:lnTo>
                  <a:pt x="925" y="15"/>
                </a:lnTo>
                <a:lnTo>
                  <a:pt x="901" y="10"/>
                </a:lnTo>
                <a:lnTo>
                  <a:pt x="873" y="4"/>
                </a:lnTo>
                <a:lnTo>
                  <a:pt x="847" y="2"/>
                </a:lnTo>
                <a:lnTo>
                  <a:pt x="821" y="0"/>
                </a:lnTo>
                <a:lnTo>
                  <a:pt x="792" y="0"/>
                </a:lnTo>
                <a:lnTo>
                  <a:pt x="757" y="0"/>
                </a:lnTo>
                <a:lnTo>
                  <a:pt x="730" y="4"/>
                </a:lnTo>
                <a:lnTo>
                  <a:pt x="703" y="8"/>
                </a:lnTo>
                <a:lnTo>
                  <a:pt x="680" y="11"/>
                </a:lnTo>
                <a:lnTo>
                  <a:pt x="658" y="19"/>
                </a:lnTo>
                <a:lnTo>
                  <a:pt x="641" y="26"/>
                </a:lnTo>
                <a:lnTo>
                  <a:pt x="626" y="35"/>
                </a:lnTo>
                <a:lnTo>
                  <a:pt x="613" y="47"/>
                </a:lnTo>
                <a:lnTo>
                  <a:pt x="605" y="58"/>
                </a:lnTo>
                <a:lnTo>
                  <a:pt x="600" y="74"/>
                </a:lnTo>
                <a:lnTo>
                  <a:pt x="600" y="91"/>
                </a:lnTo>
                <a:lnTo>
                  <a:pt x="606" y="108"/>
                </a:lnTo>
                <a:lnTo>
                  <a:pt x="613" y="122"/>
                </a:lnTo>
                <a:lnTo>
                  <a:pt x="618" y="137"/>
                </a:lnTo>
                <a:lnTo>
                  <a:pt x="618" y="159"/>
                </a:lnTo>
                <a:lnTo>
                  <a:pt x="611" y="178"/>
                </a:lnTo>
                <a:lnTo>
                  <a:pt x="601" y="196"/>
                </a:lnTo>
                <a:lnTo>
                  <a:pt x="586" y="215"/>
                </a:lnTo>
                <a:lnTo>
                  <a:pt x="572" y="232"/>
                </a:lnTo>
                <a:lnTo>
                  <a:pt x="557" y="243"/>
                </a:lnTo>
                <a:lnTo>
                  <a:pt x="542" y="252"/>
                </a:lnTo>
                <a:lnTo>
                  <a:pt x="526" y="263"/>
                </a:lnTo>
                <a:lnTo>
                  <a:pt x="509" y="270"/>
                </a:lnTo>
                <a:lnTo>
                  <a:pt x="492" y="276"/>
                </a:lnTo>
                <a:lnTo>
                  <a:pt x="474" y="280"/>
                </a:lnTo>
                <a:lnTo>
                  <a:pt x="458" y="283"/>
                </a:lnTo>
                <a:lnTo>
                  <a:pt x="439" y="283"/>
                </a:lnTo>
                <a:lnTo>
                  <a:pt x="422" y="280"/>
                </a:lnTo>
                <a:lnTo>
                  <a:pt x="406" y="276"/>
                </a:lnTo>
                <a:lnTo>
                  <a:pt x="391" y="269"/>
                </a:lnTo>
                <a:lnTo>
                  <a:pt x="375" y="259"/>
                </a:lnTo>
                <a:lnTo>
                  <a:pt x="361" y="248"/>
                </a:lnTo>
                <a:lnTo>
                  <a:pt x="353" y="235"/>
                </a:lnTo>
                <a:lnTo>
                  <a:pt x="349" y="222"/>
                </a:lnTo>
                <a:lnTo>
                  <a:pt x="348" y="209"/>
                </a:lnTo>
                <a:lnTo>
                  <a:pt x="349" y="191"/>
                </a:lnTo>
                <a:lnTo>
                  <a:pt x="353" y="172"/>
                </a:lnTo>
                <a:lnTo>
                  <a:pt x="361" y="150"/>
                </a:lnTo>
                <a:lnTo>
                  <a:pt x="372" y="130"/>
                </a:lnTo>
                <a:lnTo>
                  <a:pt x="381" y="113"/>
                </a:lnTo>
                <a:lnTo>
                  <a:pt x="387" y="100"/>
                </a:lnTo>
                <a:lnTo>
                  <a:pt x="392" y="80"/>
                </a:lnTo>
                <a:lnTo>
                  <a:pt x="396" y="60"/>
                </a:lnTo>
                <a:lnTo>
                  <a:pt x="392" y="43"/>
                </a:lnTo>
                <a:lnTo>
                  <a:pt x="385" y="28"/>
                </a:lnTo>
                <a:lnTo>
                  <a:pt x="371" y="15"/>
                </a:lnTo>
                <a:lnTo>
                  <a:pt x="356" y="10"/>
                </a:lnTo>
                <a:lnTo>
                  <a:pt x="342" y="4"/>
                </a:lnTo>
                <a:lnTo>
                  <a:pt x="321" y="0"/>
                </a:lnTo>
                <a:lnTo>
                  <a:pt x="279" y="0"/>
                </a:lnTo>
                <a:lnTo>
                  <a:pt x="248" y="4"/>
                </a:lnTo>
                <a:lnTo>
                  <a:pt x="220" y="10"/>
                </a:lnTo>
                <a:lnTo>
                  <a:pt x="183" y="17"/>
                </a:lnTo>
                <a:lnTo>
                  <a:pt x="150" y="26"/>
                </a:lnTo>
                <a:lnTo>
                  <a:pt x="113" y="35"/>
                </a:lnTo>
                <a:lnTo>
                  <a:pt x="88" y="43"/>
                </a:lnTo>
                <a:lnTo>
                  <a:pt x="67" y="50"/>
                </a:lnTo>
                <a:lnTo>
                  <a:pt x="56" y="58"/>
                </a:lnTo>
                <a:lnTo>
                  <a:pt x="60" y="74"/>
                </a:lnTo>
                <a:lnTo>
                  <a:pt x="65" y="102"/>
                </a:lnTo>
                <a:lnTo>
                  <a:pt x="67" y="128"/>
                </a:lnTo>
                <a:lnTo>
                  <a:pt x="68" y="148"/>
                </a:lnTo>
                <a:lnTo>
                  <a:pt x="66" y="172"/>
                </a:lnTo>
                <a:lnTo>
                  <a:pt x="62" y="193"/>
                </a:lnTo>
                <a:lnTo>
                  <a:pt x="57" y="215"/>
                </a:lnTo>
                <a:lnTo>
                  <a:pt x="52" y="233"/>
                </a:lnTo>
                <a:lnTo>
                  <a:pt x="46" y="261"/>
                </a:lnTo>
                <a:lnTo>
                  <a:pt x="39" y="289"/>
                </a:lnTo>
                <a:lnTo>
                  <a:pt x="32" y="317"/>
                </a:lnTo>
                <a:lnTo>
                  <a:pt x="22" y="344"/>
                </a:lnTo>
                <a:lnTo>
                  <a:pt x="16" y="370"/>
                </a:lnTo>
                <a:lnTo>
                  <a:pt x="11" y="394"/>
                </a:lnTo>
                <a:lnTo>
                  <a:pt x="6" y="418"/>
                </a:lnTo>
                <a:lnTo>
                  <a:pt x="1" y="450"/>
                </a:lnTo>
                <a:lnTo>
                  <a:pt x="0" y="478"/>
                </a:lnTo>
                <a:lnTo>
                  <a:pt x="2" y="502"/>
                </a:lnTo>
                <a:lnTo>
                  <a:pt x="7" y="526"/>
                </a:lnTo>
                <a:lnTo>
                  <a:pt x="16" y="542"/>
                </a:lnTo>
                <a:lnTo>
                  <a:pt x="27" y="557"/>
                </a:lnTo>
                <a:lnTo>
                  <a:pt x="41" y="565"/>
                </a:lnTo>
                <a:lnTo>
                  <a:pt x="57" y="565"/>
                </a:lnTo>
                <a:lnTo>
                  <a:pt x="78" y="559"/>
                </a:lnTo>
                <a:lnTo>
                  <a:pt x="97" y="546"/>
                </a:lnTo>
                <a:lnTo>
                  <a:pt x="113" y="531"/>
                </a:lnTo>
                <a:lnTo>
                  <a:pt x="125" y="507"/>
                </a:lnTo>
                <a:lnTo>
                  <a:pt x="134" y="480"/>
                </a:lnTo>
                <a:lnTo>
                  <a:pt x="136" y="452"/>
                </a:lnTo>
                <a:lnTo>
                  <a:pt x="142" y="430"/>
                </a:lnTo>
                <a:lnTo>
                  <a:pt x="152" y="409"/>
                </a:lnTo>
                <a:lnTo>
                  <a:pt x="164" y="393"/>
                </a:lnTo>
                <a:lnTo>
                  <a:pt x="179" y="380"/>
                </a:lnTo>
                <a:lnTo>
                  <a:pt x="195" y="372"/>
                </a:lnTo>
                <a:lnTo>
                  <a:pt x="209" y="370"/>
                </a:lnTo>
                <a:lnTo>
                  <a:pt x="225" y="370"/>
                </a:lnTo>
                <a:lnTo>
                  <a:pt x="243" y="376"/>
                </a:lnTo>
                <a:lnTo>
                  <a:pt x="258" y="383"/>
                </a:lnTo>
                <a:lnTo>
                  <a:pt x="271" y="394"/>
                </a:lnTo>
                <a:lnTo>
                  <a:pt x="285" y="413"/>
                </a:lnTo>
                <a:lnTo>
                  <a:pt x="295" y="431"/>
                </a:lnTo>
                <a:lnTo>
                  <a:pt x="303" y="459"/>
                </a:lnTo>
                <a:lnTo>
                  <a:pt x="306" y="485"/>
                </a:lnTo>
                <a:lnTo>
                  <a:pt x="305" y="509"/>
                </a:lnTo>
                <a:lnTo>
                  <a:pt x="300" y="537"/>
                </a:lnTo>
                <a:lnTo>
                  <a:pt x="292" y="565"/>
                </a:lnTo>
                <a:lnTo>
                  <a:pt x="282" y="589"/>
                </a:lnTo>
                <a:lnTo>
                  <a:pt x="269" y="615"/>
                </a:lnTo>
                <a:lnTo>
                  <a:pt x="257" y="635"/>
                </a:lnTo>
                <a:lnTo>
                  <a:pt x="241" y="657"/>
                </a:lnTo>
                <a:lnTo>
                  <a:pt x="227" y="674"/>
                </a:lnTo>
                <a:lnTo>
                  <a:pt x="212" y="689"/>
                </a:lnTo>
                <a:lnTo>
                  <a:pt x="199" y="696"/>
                </a:lnTo>
                <a:lnTo>
                  <a:pt x="179" y="703"/>
                </a:lnTo>
                <a:lnTo>
                  <a:pt x="164" y="707"/>
                </a:lnTo>
                <a:lnTo>
                  <a:pt x="147" y="713"/>
                </a:lnTo>
                <a:lnTo>
                  <a:pt x="132" y="720"/>
                </a:lnTo>
                <a:lnTo>
                  <a:pt x="114" y="733"/>
                </a:lnTo>
                <a:lnTo>
                  <a:pt x="98" y="748"/>
                </a:lnTo>
                <a:lnTo>
                  <a:pt x="86" y="764"/>
                </a:lnTo>
                <a:lnTo>
                  <a:pt x="72" y="785"/>
                </a:lnTo>
                <a:lnTo>
                  <a:pt x="62" y="803"/>
                </a:lnTo>
                <a:lnTo>
                  <a:pt x="51" y="829"/>
                </a:lnTo>
                <a:lnTo>
                  <a:pt x="45" y="851"/>
                </a:lnTo>
                <a:lnTo>
                  <a:pt x="39" y="879"/>
                </a:lnTo>
                <a:lnTo>
                  <a:pt x="36" y="905"/>
                </a:lnTo>
                <a:lnTo>
                  <a:pt x="36" y="927"/>
                </a:lnTo>
                <a:lnTo>
                  <a:pt x="39" y="955"/>
                </a:lnTo>
                <a:lnTo>
                  <a:pt x="43" y="988"/>
                </a:lnTo>
                <a:lnTo>
                  <a:pt x="46" y="1020"/>
                </a:lnTo>
              </a:path>
            </a:pathLst>
          </a:custGeom>
          <a:solidFill>
            <a:schemeClr val="accent3"/>
          </a:solidFill>
          <a:ln w="6350">
            <a:noFill/>
            <a:round/>
            <a:headEnd/>
            <a:tailEnd/>
          </a:ln>
        </p:spPr>
        <p:txBody>
          <a:bodyPr tIns="91440" bIns="91440" anchor="ctr"/>
          <a:lstStyle/>
          <a:p>
            <a:pPr algn="ctr" eaLnBrk="1" hangingPunct="1">
              <a:spcBef>
                <a:spcPct val="20000"/>
              </a:spcBef>
              <a:defRPr/>
            </a:pPr>
            <a:r>
              <a:rPr lang="en-GB" sz="1100" b="1" dirty="0" smtClean="0">
                <a:solidFill>
                  <a:srgbClr val="002776"/>
                </a:solidFill>
                <a:ea typeface="+mn-ea"/>
                <a:cs typeface="Arial" pitchFamily="34" charset="0"/>
              </a:rPr>
              <a:t>CMMI</a:t>
            </a:r>
          </a:p>
        </p:txBody>
      </p:sp>
      <p:sp>
        <p:nvSpPr>
          <p:cNvPr id="5" name="Freeform 4"/>
          <p:cNvSpPr>
            <a:spLocks/>
          </p:cNvSpPr>
          <p:nvPr/>
        </p:nvSpPr>
        <p:spPr bwMode="auto">
          <a:xfrm>
            <a:off x="3529807" y="1532809"/>
            <a:ext cx="1466850" cy="1252537"/>
          </a:xfrm>
          <a:custGeom>
            <a:avLst/>
            <a:gdLst>
              <a:gd name="T0" fmla="*/ 2147483647 w 1312"/>
              <a:gd name="T1" fmla="*/ 2147483647 h 963"/>
              <a:gd name="T2" fmla="*/ 2147483647 w 1312"/>
              <a:gd name="T3" fmla="*/ 2147483647 h 963"/>
              <a:gd name="T4" fmla="*/ 2147483647 w 1312"/>
              <a:gd name="T5" fmla="*/ 2147483647 h 963"/>
              <a:gd name="T6" fmla="*/ 2147483647 w 1312"/>
              <a:gd name="T7" fmla="*/ 2147483647 h 963"/>
              <a:gd name="T8" fmla="*/ 2147483647 w 1312"/>
              <a:gd name="T9" fmla="*/ 2147483647 h 963"/>
              <a:gd name="T10" fmla="*/ 2147483647 w 1312"/>
              <a:gd name="T11" fmla="*/ 2147483647 h 963"/>
              <a:gd name="T12" fmla="*/ 2147483647 w 1312"/>
              <a:gd name="T13" fmla="*/ 0 h 963"/>
              <a:gd name="T14" fmla="*/ 2147483647 w 1312"/>
              <a:gd name="T15" fmla="*/ 2147483647 h 963"/>
              <a:gd name="T16" fmla="*/ 2147483647 w 1312"/>
              <a:gd name="T17" fmla="*/ 2147483647 h 963"/>
              <a:gd name="T18" fmla="*/ 2147483647 w 1312"/>
              <a:gd name="T19" fmla="*/ 2147483647 h 963"/>
              <a:gd name="T20" fmla="*/ 2147483647 w 1312"/>
              <a:gd name="T21" fmla="*/ 2147483647 h 963"/>
              <a:gd name="T22" fmla="*/ 2147483647 w 1312"/>
              <a:gd name="T23" fmla="*/ 2147483647 h 963"/>
              <a:gd name="T24" fmla="*/ 2147483647 w 1312"/>
              <a:gd name="T25" fmla="*/ 2147483647 h 963"/>
              <a:gd name="T26" fmla="*/ 2147483647 w 1312"/>
              <a:gd name="T27" fmla="*/ 2147483647 h 963"/>
              <a:gd name="T28" fmla="*/ 2147483647 w 1312"/>
              <a:gd name="T29" fmla="*/ 2147483647 h 963"/>
              <a:gd name="T30" fmla="*/ 2147483647 w 1312"/>
              <a:gd name="T31" fmla="*/ 2147483647 h 963"/>
              <a:gd name="T32" fmla="*/ 2147483647 w 1312"/>
              <a:gd name="T33" fmla="*/ 2147483647 h 963"/>
              <a:gd name="T34" fmla="*/ 2147483647 w 1312"/>
              <a:gd name="T35" fmla="*/ 2147483647 h 963"/>
              <a:gd name="T36" fmla="*/ 2147483647 w 1312"/>
              <a:gd name="T37" fmla="*/ 2147483647 h 963"/>
              <a:gd name="T38" fmla="*/ 2147483647 w 1312"/>
              <a:gd name="T39" fmla="*/ 2147483647 h 963"/>
              <a:gd name="T40" fmla="*/ 2147483647 w 1312"/>
              <a:gd name="T41" fmla="*/ 2147483647 h 963"/>
              <a:gd name="T42" fmla="*/ 2147483647 w 1312"/>
              <a:gd name="T43" fmla="*/ 2147483647 h 963"/>
              <a:gd name="T44" fmla="*/ 2147483647 w 1312"/>
              <a:gd name="T45" fmla="*/ 2147483647 h 963"/>
              <a:gd name="T46" fmla="*/ 2147483647 w 1312"/>
              <a:gd name="T47" fmla="*/ 2147483647 h 963"/>
              <a:gd name="T48" fmla="*/ 2147483647 w 1312"/>
              <a:gd name="T49" fmla="*/ 2147483647 h 963"/>
              <a:gd name="T50" fmla="*/ 2147483647 w 1312"/>
              <a:gd name="T51" fmla="*/ 2147483647 h 963"/>
              <a:gd name="T52" fmla="*/ 2147483647 w 1312"/>
              <a:gd name="T53" fmla="*/ 2147483647 h 963"/>
              <a:gd name="T54" fmla="*/ 2147483647 w 1312"/>
              <a:gd name="T55" fmla="*/ 2147483647 h 963"/>
              <a:gd name="T56" fmla="*/ 2147483647 w 1312"/>
              <a:gd name="T57" fmla="*/ 2147483647 h 963"/>
              <a:gd name="T58" fmla="*/ 2147483647 w 1312"/>
              <a:gd name="T59" fmla="*/ 2147483647 h 963"/>
              <a:gd name="T60" fmla="*/ 2147483647 w 1312"/>
              <a:gd name="T61" fmla="*/ 2147483647 h 963"/>
              <a:gd name="T62" fmla="*/ 2147483647 w 1312"/>
              <a:gd name="T63" fmla="*/ 2147483647 h 963"/>
              <a:gd name="T64" fmla="*/ 2147483647 w 1312"/>
              <a:gd name="T65" fmla="*/ 2147483647 h 963"/>
              <a:gd name="T66" fmla="*/ 2147483647 w 1312"/>
              <a:gd name="T67" fmla="*/ 2147483647 h 963"/>
              <a:gd name="T68" fmla="*/ 2147483647 w 1312"/>
              <a:gd name="T69" fmla="*/ 2147483647 h 963"/>
              <a:gd name="T70" fmla="*/ 2147483647 w 1312"/>
              <a:gd name="T71" fmla="*/ 2147483647 h 963"/>
              <a:gd name="T72" fmla="*/ 2147483647 w 1312"/>
              <a:gd name="T73" fmla="*/ 2147483647 h 963"/>
              <a:gd name="T74" fmla="*/ 2147483647 w 1312"/>
              <a:gd name="T75" fmla="*/ 2147483647 h 963"/>
              <a:gd name="T76" fmla="*/ 2147483647 w 1312"/>
              <a:gd name="T77" fmla="*/ 2147483647 h 963"/>
              <a:gd name="T78" fmla="*/ 2147483647 w 1312"/>
              <a:gd name="T79" fmla="*/ 2147483647 h 963"/>
              <a:gd name="T80" fmla="*/ 2147483647 w 1312"/>
              <a:gd name="T81" fmla="*/ 2147483647 h 963"/>
              <a:gd name="T82" fmla="*/ 2147483647 w 1312"/>
              <a:gd name="T83" fmla="*/ 2147483647 h 963"/>
              <a:gd name="T84" fmla="*/ 2147483647 w 1312"/>
              <a:gd name="T85" fmla="*/ 2147483647 h 963"/>
              <a:gd name="T86" fmla="*/ 2147483647 w 1312"/>
              <a:gd name="T87" fmla="*/ 2147483647 h 963"/>
              <a:gd name="T88" fmla="*/ 2147483647 w 1312"/>
              <a:gd name="T89" fmla="*/ 2147483647 h 963"/>
              <a:gd name="T90" fmla="*/ 2147483647 w 1312"/>
              <a:gd name="T91" fmla="*/ 2147483647 h 963"/>
              <a:gd name="T92" fmla="*/ 2147483647 w 1312"/>
              <a:gd name="T93" fmla="*/ 2147483647 h 963"/>
              <a:gd name="T94" fmla="*/ 2147483647 w 1312"/>
              <a:gd name="T95" fmla="*/ 2147483647 h 963"/>
              <a:gd name="T96" fmla="*/ 2147483647 w 1312"/>
              <a:gd name="T97" fmla="*/ 2147483647 h 963"/>
              <a:gd name="T98" fmla="*/ 2147483647 w 1312"/>
              <a:gd name="T99" fmla="*/ 2147483647 h 963"/>
              <a:gd name="T100" fmla="*/ 2147483647 w 1312"/>
              <a:gd name="T101" fmla="*/ 2147483647 h 963"/>
              <a:gd name="T102" fmla="*/ 2147483647 w 1312"/>
              <a:gd name="T103" fmla="*/ 2147483647 h 963"/>
              <a:gd name="T104" fmla="*/ 2147483647 w 1312"/>
              <a:gd name="T105" fmla="*/ 2147483647 h 963"/>
              <a:gd name="T106" fmla="*/ 2147483647 w 1312"/>
              <a:gd name="T107" fmla="*/ 2147483647 h 963"/>
              <a:gd name="T108" fmla="*/ 2147483647 w 1312"/>
              <a:gd name="T109" fmla="*/ 2147483647 h 963"/>
              <a:gd name="T110" fmla="*/ 2147483647 w 1312"/>
              <a:gd name="T111" fmla="*/ 2147483647 h 963"/>
              <a:gd name="T112" fmla="*/ 2147483647 w 1312"/>
              <a:gd name="T113" fmla="*/ 2147483647 h 963"/>
              <a:gd name="T114" fmla="*/ 2147483647 w 1312"/>
              <a:gd name="T115" fmla="*/ 2147483647 h 963"/>
              <a:gd name="T116" fmla="*/ 2147483647 w 1312"/>
              <a:gd name="T117" fmla="*/ 2147483647 h 963"/>
              <a:gd name="T118" fmla="*/ 0 w 1312"/>
              <a:gd name="T119" fmla="*/ 2147483647 h 9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12"/>
              <a:gd name="T181" fmla="*/ 0 h 963"/>
              <a:gd name="T182" fmla="*/ 1312 w 1312"/>
              <a:gd name="T183" fmla="*/ 963 h 9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12" h="963">
                <a:moveTo>
                  <a:pt x="0" y="960"/>
                </a:moveTo>
                <a:lnTo>
                  <a:pt x="118" y="124"/>
                </a:lnTo>
                <a:lnTo>
                  <a:pt x="136" y="122"/>
                </a:lnTo>
                <a:lnTo>
                  <a:pt x="157" y="119"/>
                </a:lnTo>
                <a:lnTo>
                  <a:pt x="195" y="107"/>
                </a:lnTo>
                <a:lnTo>
                  <a:pt x="224" y="98"/>
                </a:lnTo>
                <a:lnTo>
                  <a:pt x="259" y="87"/>
                </a:lnTo>
                <a:lnTo>
                  <a:pt x="300" y="72"/>
                </a:lnTo>
                <a:lnTo>
                  <a:pt x="338" y="56"/>
                </a:lnTo>
                <a:lnTo>
                  <a:pt x="372" y="37"/>
                </a:lnTo>
                <a:lnTo>
                  <a:pt x="412" y="17"/>
                </a:lnTo>
                <a:lnTo>
                  <a:pt x="438" y="8"/>
                </a:lnTo>
                <a:lnTo>
                  <a:pt x="460" y="2"/>
                </a:lnTo>
                <a:lnTo>
                  <a:pt x="479" y="0"/>
                </a:lnTo>
                <a:lnTo>
                  <a:pt x="498" y="0"/>
                </a:lnTo>
                <a:lnTo>
                  <a:pt x="525" y="6"/>
                </a:lnTo>
                <a:lnTo>
                  <a:pt x="543" y="11"/>
                </a:lnTo>
                <a:lnTo>
                  <a:pt x="563" y="21"/>
                </a:lnTo>
                <a:lnTo>
                  <a:pt x="577" y="32"/>
                </a:lnTo>
                <a:lnTo>
                  <a:pt x="586" y="45"/>
                </a:lnTo>
                <a:lnTo>
                  <a:pt x="594" y="65"/>
                </a:lnTo>
                <a:lnTo>
                  <a:pt x="596" y="80"/>
                </a:lnTo>
                <a:lnTo>
                  <a:pt x="595" y="100"/>
                </a:lnTo>
                <a:lnTo>
                  <a:pt x="590" y="120"/>
                </a:lnTo>
                <a:lnTo>
                  <a:pt x="578" y="146"/>
                </a:lnTo>
                <a:lnTo>
                  <a:pt x="566" y="178"/>
                </a:lnTo>
                <a:lnTo>
                  <a:pt x="558" y="206"/>
                </a:lnTo>
                <a:lnTo>
                  <a:pt x="554" y="226"/>
                </a:lnTo>
                <a:lnTo>
                  <a:pt x="553" y="248"/>
                </a:lnTo>
                <a:lnTo>
                  <a:pt x="554" y="265"/>
                </a:lnTo>
                <a:lnTo>
                  <a:pt x="561" y="287"/>
                </a:lnTo>
                <a:lnTo>
                  <a:pt x="572" y="309"/>
                </a:lnTo>
                <a:lnTo>
                  <a:pt x="586" y="330"/>
                </a:lnTo>
                <a:lnTo>
                  <a:pt x="601" y="342"/>
                </a:lnTo>
                <a:lnTo>
                  <a:pt x="620" y="352"/>
                </a:lnTo>
                <a:lnTo>
                  <a:pt x="641" y="359"/>
                </a:lnTo>
                <a:lnTo>
                  <a:pt x="657" y="363"/>
                </a:lnTo>
                <a:lnTo>
                  <a:pt x="675" y="359"/>
                </a:lnTo>
                <a:lnTo>
                  <a:pt x="693" y="354"/>
                </a:lnTo>
                <a:lnTo>
                  <a:pt x="711" y="344"/>
                </a:lnTo>
                <a:lnTo>
                  <a:pt x="729" y="331"/>
                </a:lnTo>
                <a:lnTo>
                  <a:pt x="749" y="313"/>
                </a:lnTo>
                <a:lnTo>
                  <a:pt x="765" y="296"/>
                </a:lnTo>
                <a:lnTo>
                  <a:pt x="778" y="280"/>
                </a:lnTo>
                <a:lnTo>
                  <a:pt x="789" y="259"/>
                </a:lnTo>
                <a:lnTo>
                  <a:pt x="798" y="235"/>
                </a:lnTo>
                <a:lnTo>
                  <a:pt x="803" y="209"/>
                </a:lnTo>
                <a:lnTo>
                  <a:pt x="805" y="178"/>
                </a:lnTo>
                <a:lnTo>
                  <a:pt x="812" y="152"/>
                </a:lnTo>
                <a:lnTo>
                  <a:pt x="817" y="141"/>
                </a:lnTo>
                <a:lnTo>
                  <a:pt x="828" y="128"/>
                </a:lnTo>
                <a:lnTo>
                  <a:pt x="846" y="115"/>
                </a:lnTo>
                <a:lnTo>
                  <a:pt x="871" y="102"/>
                </a:lnTo>
                <a:lnTo>
                  <a:pt x="898" y="91"/>
                </a:lnTo>
                <a:lnTo>
                  <a:pt x="921" y="80"/>
                </a:lnTo>
                <a:lnTo>
                  <a:pt x="946" y="70"/>
                </a:lnTo>
                <a:lnTo>
                  <a:pt x="981" y="61"/>
                </a:lnTo>
                <a:lnTo>
                  <a:pt x="1032" y="48"/>
                </a:lnTo>
                <a:lnTo>
                  <a:pt x="1087" y="41"/>
                </a:lnTo>
                <a:lnTo>
                  <a:pt x="1147" y="41"/>
                </a:lnTo>
                <a:lnTo>
                  <a:pt x="1207" y="41"/>
                </a:lnTo>
                <a:lnTo>
                  <a:pt x="1261" y="50"/>
                </a:lnTo>
                <a:lnTo>
                  <a:pt x="1263" y="74"/>
                </a:lnTo>
                <a:lnTo>
                  <a:pt x="1267" y="104"/>
                </a:lnTo>
                <a:lnTo>
                  <a:pt x="1274" y="144"/>
                </a:lnTo>
                <a:lnTo>
                  <a:pt x="1285" y="191"/>
                </a:lnTo>
                <a:lnTo>
                  <a:pt x="1296" y="237"/>
                </a:lnTo>
                <a:lnTo>
                  <a:pt x="1304" y="270"/>
                </a:lnTo>
                <a:lnTo>
                  <a:pt x="1309" y="302"/>
                </a:lnTo>
                <a:lnTo>
                  <a:pt x="1311" y="330"/>
                </a:lnTo>
                <a:lnTo>
                  <a:pt x="1310" y="350"/>
                </a:lnTo>
                <a:lnTo>
                  <a:pt x="1305" y="372"/>
                </a:lnTo>
                <a:lnTo>
                  <a:pt x="1298" y="391"/>
                </a:lnTo>
                <a:lnTo>
                  <a:pt x="1291" y="402"/>
                </a:lnTo>
                <a:lnTo>
                  <a:pt x="1283" y="413"/>
                </a:lnTo>
                <a:lnTo>
                  <a:pt x="1271" y="422"/>
                </a:lnTo>
                <a:lnTo>
                  <a:pt x="1255" y="424"/>
                </a:lnTo>
                <a:lnTo>
                  <a:pt x="1239" y="418"/>
                </a:lnTo>
                <a:lnTo>
                  <a:pt x="1224" y="411"/>
                </a:lnTo>
                <a:lnTo>
                  <a:pt x="1207" y="398"/>
                </a:lnTo>
                <a:lnTo>
                  <a:pt x="1193" y="385"/>
                </a:lnTo>
                <a:lnTo>
                  <a:pt x="1181" y="378"/>
                </a:lnTo>
                <a:lnTo>
                  <a:pt x="1166" y="370"/>
                </a:lnTo>
                <a:lnTo>
                  <a:pt x="1150" y="367"/>
                </a:lnTo>
                <a:lnTo>
                  <a:pt x="1138" y="368"/>
                </a:lnTo>
                <a:lnTo>
                  <a:pt x="1124" y="378"/>
                </a:lnTo>
                <a:lnTo>
                  <a:pt x="1113" y="392"/>
                </a:lnTo>
                <a:lnTo>
                  <a:pt x="1104" y="413"/>
                </a:lnTo>
                <a:lnTo>
                  <a:pt x="1097" y="437"/>
                </a:lnTo>
                <a:lnTo>
                  <a:pt x="1093" y="455"/>
                </a:lnTo>
                <a:lnTo>
                  <a:pt x="1091" y="474"/>
                </a:lnTo>
                <a:lnTo>
                  <a:pt x="1090" y="500"/>
                </a:lnTo>
                <a:lnTo>
                  <a:pt x="1092" y="529"/>
                </a:lnTo>
                <a:lnTo>
                  <a:pt x="1098" y="559"/>
                </a:lnTo>
                <a:lnTo>
                  <a:pt x="1108" y="585"/>
                </a:lnTo>
                <a:lnTo>
                  <a:pt x="1119" y="609"/>
                </a:lnTo>
                <a:lnTo>
                  <a:pt x="1125" y="622"/>
                </a:lnTo>
                <a:lnTo>
                  <a:pt x="1139" y="640"/>
                </a:lnTo>
                <a:lnTo>
                  <a:pt x="1154" y="659"/>
                </a:lnTo>
                <a:lnTo>
                  <a:pt x="1172" y="672"/>
                </a:lnTo>
                <a:lnTo>
                  <a:pt x="1193" y="681"/>
                </a:lnTo>
                <a:lnTo>
                  <a:pt x="1211" y="685"/>
                </a:lnTo>
                <a:lnTo>
                  <a:pt x="1234" y="687"/>
                </a:lnTo>
                <a:lnTo>
                  <a:pt x="1256" y="683"/>
                </a:lnTo>
                <a:lnTo>
                  <a:pt x="1274" y="681"/>
                </a:lnTo>
                <a:lnTo>
                  <a:pt x="1291" y="679"/>
                </a:lnTo>
                <a:lnTo>
                  <a:pt x="1301" y="687"/>
                </a:lnTo>
                <a:lnTo>
                  <a:pt x="1305" y="700"/>
                </a:lnTo>
                <a:lnTo>
                  <a:pt x="1306" y="713"/>
                </a:lnTo>
                <a:lnTo>
                  <a:pt x="1305" y="725"/>
                </a:lnTo>
                <a:lnTo>
                  <a:pt x="1300" y="751"/>
                </a:lnTo>
                <a:lnTo>
                  <a:pt x="1294" y="774"/>
                </a:lnTo>
                <a:lnTo>
                  <a:pt x="1286" y="801"/>
                </a:lnTo>
                <a:lnTo>
                  <a:pt x="1275" y="833"/>
                </a:lnTo>
                <a:lnTo>
                  <a:pt x="1263" y="864"/>
                </a:lnTo>
                <a:lnTo>
                  <a:pt x="1251" y="892"/>
                </a:lnTo>
                <a:lnTo>
                  <a:pt x="1236" y="925"/>
                </a:lnTo>
                <a:lnTo>
                  <a:pt x="1224" y="947"/>
                </a:lnTo>
                <a:lnTo>
                  <a:pt x="1210" y="962"/>
                </a:lnTo>
                <a:lnTo>
                  <a:pt x="0" y="960"/>
                </a:lnTo>
              </a:path>
            </a:pathLst>
          </a:custGeom>
          <a:solidFill>
            <a:schemeClr val="accent3"/>
          </a:solidFill>
          <a:ln w="6350">
            <a:noFill/>
            <a:round/>
            <a:headEnd/>
            <a:tailEnd/>
          </a:ln>
        </p:spPr>
        <p:txBody>
          <a:bodyPr tIns="91440" bIns="91440" anchor="ctr"/>
          <a:lstStyle/>
          <a:p>
            <a:pPr algn="ctr" eaLnBrk="1" hangingPunct="1">
              <a:spcBef>
                <a:spcPct val="20000"/>
              </a:spcBef>
              <a:defRPr/>
            </a:pPr>
            <a:endParaRPr lang="en-GB" sz="1100" b="1" dirty="0" smtClean="0">
              <a:solidFill>
                <a:srgbClr val="002776"/>
              </a:solidFill>
              <a:cs typeface="Arial" pitchFamily="34" charset="0"/>
            </a:endParaRPr>
          </a:p>
          <a:p>
            <a:pPr algn="ctr" eaLnBrk="1" hangingPunct="1">
              <a:spcBef>
                <a:spcPct val="20000"/>
              </a:spcBef>
              <a:defRPr/>
            </a:pPr>
            <a:endParaRPr lang="en-GB" sz="1100" b="1" dirty="0">
              <a:solidFill>
                <a:srgbClr val="002776"/>
              </a:solidFill>
              <a:cs typeface="Arial" pitchFamily="34" charset="0"/>
            </a:endParaRPr>
          </a:p>
          <a:p>
            <a:pPr algn="ctr" eaLnBrk="1" hangingPunct="1">
              <a:spcBef>
                <a:spcPct val="20000"/>
              </a:spcBef>
              <a:defRPr/>
            </a:pPr>
            <a:r>
              <a:rPr lang="en-GB" sz="1100" b="1" dirty="0" smtClean="0">
                <a:solidFill>
                  <a:srgbClr val="002776"/>
                </a:solidFill>
                <a:cs typeface="Arial" pitchFamily="34" charset="0"/>
              </a:rPr>
              <a:t>Medical Device</a:t>
            </a:r>
          </a:p>
          <a:p>
            <a:pPr algn="ctr" eaLnBrk="1" hangingPunct="1">
              <a:spcBef>
                <a:spcPct val="20000"/>
              </a:spcBef>
              <a:defRPr/>
            </a:pPr>
            <a:r>
              <a:rPr lang="en-GB" sz="1100" b="1" dirty="0" smtClean="0">
                <a:solidFill>
                  <a:srgbClr val="002776"/>
                </a:solidFill>
                <a:ea typeface="+mn-ea"/>
                <a:cs typeface="Arial" pitchFamily="34" charset="0"/>
              </a:rPr>
              <a:t>Directive</a:t>
            </a:r>
          </a:p>
          <a:p>
            <a:pPr algn="ctr" eaLnBrk="1" hangingPunct="1">
              <a:spcBef>
                <a:spcPct val="20000"/>
              </a:spcBef>
              <a:defRPr/>
            </a:pPr>
            <a:r>
              <a:rPr lang="en-GB" sz="1100" b="1" dirty="0" smtClean="0">
                <a:solidFill>
                  <a:srgbClr val="002776"/>
                </a:solidFill>
                <a:cs typeface="Arial" pitchFamily="34" charset="0"/>
              </a:rPr>
              <a:t>93/42/33d</a:t>
            </a:r>
            <a:endParaRPr lang="en-GB" sz="1100" b="1" dirty="0">
              <a:solidFill>
                <a:srgbClr val="002776"/>
              </a:solidFill>
              <a:ea typeface="+mn-ea"/>
              <a:cs typeface="Arial" pitchFamily="34" charset="0"/>
            </a:endParaRPr>
          </a:p>
        </p:txBody>
      </p:sp>
      <p:sp>
        <p:nvSpPr>
          <p:cNvPr id="7" name="Freeform 6"/>
          <p:cNvSpPr>
            <a:spLocks/>
          </p:cNvSpPr>
          <p:nvPr/>
        </p:nvSpPr>
        <p:spPr bwMode="auto">
          <a:xfrm>
            <a:off x="1244600" y="3331865"/>
            <a:ext cx="1768475" cy="1793875"/>
          </a:xfrm>
          <a:custGeom>
            <a:avLst/>
            <a:gdLst>
              <a:gd name="T0" fmla="*/ 2147483647 w 1401"/>
              <a:gd name="T1" fmla="*/ 2147483647 h 1333"/>
              <a:gd name="T2" fmla="*/ 2147483647 w 1401"/>
              <a:gd name="T3" fmla="*/ 2147483647 h 1333"/>
              <a:gd name="T4" fmla="*/ 2147483647 w 1401"/>
              <a:gd name="T5" fmla="*/ 2147483647 h 1333"/>
              <a:gd name="T6" fmla="*/ 2147483647 w 1401"/>
              <a:gd name="T7" fmla="*/ 2147483647 h 1333"/>
              <a:gd name="T8" fmla="*/ 2147483647 w 1401"/>
              <a:gd name="T9" fmla="*/ 2147483647 h 1333"/>
              <a:gd name="T10" fmla="*/ 2147483647 w 1401"/>
              <a:gd name="T11" fmla="*/ 2147483647 h 1333"/>
              <a:gd name="T12" fmla="*/ 2147483647 w 1401"/>
              <a:gd name="T13" fmla="*/ 2147483647 h 1333"/>
              <a:gd name="T14" fmla="*/ 2147483647 w 1401"/>
              <a:gd name="T15" fmla="*/ 2147483647 h 1333"/>
              <a:gd name="T16" fmla="*/ 2147483647 w 1401"/>
              <a:gd name="T17" fmla="*/ 2147483647 h 1333"/>
              <a:gd name="T18" fmla="*/ 2147483647 w 1401"/>
              <a:gd name="T19" fmla="*/ 2147483647 h 1333"/>
              <a:gd name="T20" fmla="*/ 2147483647 w 1401"/>
              <a:gd name="T21" fmla="*/ 2147483647 h 1333"/>
              <a:gd name="T22" fmla="*/ 2147483647 w 1401"/>
              <a:gd name="T23" fmla="*/ 2147483647 h 1333"/>
              <a:gd name="T24" fmla="*/ 2147483647 w 1401"/>
              <a:gd name="T25" fmla="*/ 2147483647 h 1333"/>
              <a:gd name="T26" fmla="*/ 2147483647 w 1401"/>
              <a:gd name="T27" fmla="*/ 2147483647 h 1333"/>
              <a:gd name="T28" fmla="*/ 2147483647 w 1401"/>
              <a:gd name="T29" fmla="*/ 2147483647 h 1333"/>
              <a:gd name="T30" fmla="*/ 2147483647 w 1401"/>
              <a:gd name="T31" fmla="*/ 2147483647 h 1333"/>
              <a:gd name="T32" fmla="*/ 2147483647 w 1401"/>
              <a:gd name="T33" fmla="*/ 2147483647 h 1333"/>
              <a:gd name="T34" fmla="*/ 2147483647 w 1401"/>
              <a:gd name="T35" fmla="*/ 2147483647 h 1333"/>
              <a:gd name="T36" fmla="*/ 2147483647 w 1401"/>
              <a:gd name="T37" fmla="*/ 2147483647 h 1333"/>
              <a:gd name="T38" fmla="*/ 2147483647 w 1401"/>
              <a:gd name="T39" fmla="*/ 2147483647 h 1333"/>
              <a:gd name="T40" fmla="*/ 2147483647 w 1401"/>
              <a:gd name="T41" fmla="*/ 2147483647 h 1333"/>
              <a:gd name="T42" fmla="*/ 2147483647 w 1401"/>
              <a:gd name="T43" fmla="*/ 2147483647 h 1333"/>
              <a:gd name="T44" fmla="*/ 2147483647 w 1401"/>
              <a:gd name="T45" fmla="*/ 2147483647 h 1333"/>
              <a:gd name="T46" fmla="*/ 2147483647 w 1401"/>
              <a:gd name="T47" fmla="*/ 2147483647 h 1333"/>
              <a:gd name="T48" fmla="*/ 2147483647 w 1401"/>
              <a:gd name="T49" fmla="*/ 2147483647 h 1333"/>
              <a:gd name="T50" fmla="*/ 2147483647 w 1401"/>
              <a:gd name="T51" fmla="*/ 2147483647 h 1333"/>
              <a:gd name="T52" fmla="*/ 2147483647 w 1401"/>
              <a:gd name="T53" fmla="*/ 2147483647 h 1333"/>
              <a:gd name="T54" fmla="*/ 2147483647 w 1401"/>
              <a:gd name="T55" fmla="*/ 2147483647 h 1333"/>
              <a:gd name="T56" fmla="*/ 2147483647 w 1401"/>
              <a:gd name="T57" fmla="*/ 2147483647 h 1333"/>
              <a:gd name="T58" fmla="*/ 2147483647 w 1401"/>
              <a:gd name="T59" fmla="*/ 2147483647 h 1333"/>
              <a:gd name="T60" fmla="*/ 2147483647 w 1401"/>
              <a:gd name="T61" fmla="*/ 2147483647 h 1333"/>
              <a:gd name="T62" fmla="*/ 2147483647 w 1401"/>
              <a:gd name="T63" fmla="*/ 2147483647 h 1333"/>
              <a:gd name="T64" fmla="*/ 2147483647 w 1401"/>
              <a:gd name="T65" fmla="*/ 2147483647 h 1333"/>
              <a:gd name="T66" fmla="*/ 2147483647 w 1401"/>
              <a:gd name="T67" fmla="*/ 2147483647 h 1333"/>
              <a:gd name="T68" fmla="*/ 2147483647 w 1401"/>
              <a:gd name="T69" fmla="*/ 2147483647 h 1333"/>
              <a:gd name="T70" fmla="*/ 2147483647 w 1401"/>
              <a:gd name="T71" fmla="*/ 2147483647 h 1333"/>
              <a:gd name="T72" fmla="*/ 2147483647 w 1401"/>
              <a:gd name="T73" fmla="*/ 2147483647 h 1333"/>
              <a:gd name="T74" fmla="*/ 2147483647 w 1401"/>
              <a:gd name="T75" fmla="*/ 2147483647 h 1333"/>
              <a:gd name="T76" fmla="*/ 2147483647 w 1401"/>
              <a:gd name="T77" fmla="*/ 2147483647 h 1333"/>
              <a:gd name="T78" fmla="*/ 2147483647 w 1401"/>
              <a:gd name="T79" fmla="*/ 2147483647 h 1333"/>
              <a:gd name="T80" fmla="*/ 2147483647 w 1401"/>
              <a:gd name="T81" fmla="*/ 2147483647 h 1333"/>
              <a:gd name="T82" fmla="*/ 2147483647 w 1401"/>
              <a:gd name="T83" fmla="*/ 2147483647 h 1333"/>
              <a:gd name="T84" fmla="*/ 2147483647 w 1401"/>
              <a:gd name="T85" fmla="*/ 2147483647 h 1333"/>
              <a:gd name="T86" fmla="*/ 2147483647 w 1401"/>
              <a:gd name="T87" fmla="*/ 2147483647 h 1333"/>
              <a:gd name="T88" fmla="*/ 2147483647 w 1401"/>
              <a:gd name="T89" fmla="*/ 2147483647 h 1333"/>
              <a:gd name="T90" fmla="*/ 2147483647 w 1401"/>
              <a:gd name="T91" fmla="*/ 0 h 1333"/>
              <a:gd name="T92" fmla="*/ 2147483647 w 1401"/>
              <a:gd name="T93" fmla="*/ 2147483647 h 1333"/>
              <a:gd name="T94" fmla="*/ 2147483647 w 1401"/>
              <a:gd name="T95" fmla="*/ 2147483647 h 1333"/>
              <a:gd name="T96" fmla="*/ 2147483647 w 1401"/>
              <a:gd name="T97" fmla="*/ 2147483647 h 1333"/>
              <a:gd name="T98" fmla="*/ 2147483647 w 1401"/>
              <a:gd name="T99" fmla="*/ 2147483647 h 1333"/>
              <a:gd name="T100" fmla="*/ 2147483647 w 1401"/>
              <a:gd name="T101" fmla="*/ 2147483647 h 1333"/>
              <a:gd name="T102" fmla="*/ 2147483647 w 1401"/>
              <a:gd name="T103" fmla="*/ 2147483647 h 133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01"/>
              <a:gd name="T157" fmla="*/ 0 h 1333"/>
              <a:gd name="T158" fmla="*/ 1401 w 1401"/>
              <a:gd name="T159" fmla="*/ 1333 h 133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01" h="1333">
                <a:moveTo>
                  <a:pt x="1151" y="264"/>
                </a:moveTo>
                <a:lnTo>
                  <a:pt x="1156" y="298"/>
                </a:lnTo>
                <a:lnTo>
                  <a:pt x="1160" y="324"/>
                </a:lnTo>
                <a:lnTo>
                  <a:pt x="1161" y="344"/>
                </a:lnTo>
                <a:lnTo>
                  <a:pt x="1158" y="366"/>
                </a:lnTo>
                <a:lnTo>
                  <a:pt x="1151" y="398"/>
                </a:lnTo>
                <a:lnTo>
                  <a:pt x="1144" y="429"/>
                </a:lnTo>
                <a:lnTo>
                  <a:pt x="1137" y="459"/>
                </a:lnTo>
                <a:lnTo>
                  <a:pt x="1129" y="487"/>
                </a:lnTo>
                <a:lnTo>
                  <a:pt x="1119" y="522"/>
                </a:lnTo>
                <a:lnTo>
                  <a:pt x="1111" y="549"/>
                </a:lnTo>
                <a:lnTo>
                  <a:pt x="1105" y="575"/>
                </a:lnTo>
                <a:lnTo>
                  <a:pt x="1098" y="609"/>
                </a:lnTo>
                <a:lnTo>
                  <a:pt x="1092" y="636"/>
                </a:lnTo>
                <a:lnTo>
                  <a:pt x="1091" y="664"/>
                </a:lnTo>
                <a:lnTo>
                  <a:pt x="1095" y="694"/>
                </a:lnTo>
                <a:lnTo>
                  <a:pt x="1101" y="720"/>
                </a:lnTo>
                <a:lnTo>
                  <a:pt x="1113" y="742"/>
                </a:lnTo>
                <a:lnTo>
                  <a:pt x="1126" y="755"/>
                </a:lnTo>
                <a:lnTo>
                  <a:pt x="1144" y="757"/>
                </a:lnTo>
                <a:lnTo>
                  <a:pt x="1165" y="755"/>
                </a:lnTo>
                <a:lnTo>
                  <a:pt x="1180" y="746"/>
                </a:lnTo>
                <a:lnTo>
                  <a:pt x="1197" y="734"/>
                </a:lnTo>
                <a:lnTo>
                  <a:pt x="1210" y="718"/>
                </a:lnTo>
                <a:lnTo>
                  <a:pt x="1221" y="696"/>
                </a:lnTo>
                <a:lnTo>
                  <a:pt x="1228" y="670"/>
                </a:lnTo>
                <a:lnTo>
                  <a:pt x="1230" y="642"/>
                </a:lnTo>
                <a:lnTo>
                  <a:pt x="1239" y="616"/>
                </a:lnTo>
                <a:lnTo>
                  <a:pt x="1250" y="594"/>
                </a:lnTo>
                <a:lnTo>
                  <a:pt x="1266" y="577"/>
                </a:lnTo>
                <a:lnTo>
                  <a:pt x="1282" y="566"/>
                </a:lnTo>
                <a:lnTo>
                  <a:pt x="1299" y="562"/>
                </a:lnTo>
                <a:lnTo>
                  <a:pt x="1313" y="561"/>
                </a:lnTo>
                <a:lnTo>
                  <a:pt x="1330" y="564"/>
                </a:lnTo>
                <a:lnTo>
                  <a:pt x="1347" y="573"/>
                </a:lnTo>
                <a:lnTo>
                  <a:pt x="1363" y="583"/>
                </a:lnTo>
                <a:lnTo>
                  <a:pt x="1374" y="601"/>
                </a:lnTo>
                <a:lnTo>
                  <a:pt x="1384" y="620"/>
                </a:lnTo>
                <a:lnTo>
                  <a:pt x="1394" y="636"/>
                </a:lnTo>
                <a:lnTo>
                  <a:pt x="1399" y="660"/>
                </a:lnTo>
                <a:lnTo>
                  <a:pt x="1400" y="683"/>
                </a:lnTo>
                <a:lnTo>
                  <a:pt x="1397" y="707"/>
                </a:lnTo>
                <a:lnTo>
                  <a:pt x="1392" y="727"/>
                </a:lnTo>
                <a:lnTo>
                  <a:pt x="1389" y="744"/>
                </a:lnTo>
                <a:lnTo>
                  <a:pt x="1383" y="766"/>
                </a:lnTo>
                <a:lnTo>
                  <a:pt x="1369" y="794"/>
                </a:lnTo>
                <a:lnTo>
                  <a:pt x="1357" y="816"/>
                </a:lnTo>
                <a:lnTo>
                  <a:pt x="1342" y="838"/>
                </a:lnTo>
                <a:lnTo>
                  <a:pt x="1326" y="858"/>
                </a:lnTo>
                <a:lnTo>
                  <a:pt x="1309" y="877"/>
                </a:lnTo>
                <a:lnTo>
                  <a:pt x="1294" y="886"/>
                </a:lnTo>
                <a:lnTo>
                  <a:pt x="1278" y="892"/>
                </a:lnTo>
                <a:lnTo>
                  <a:pt x="1257" y="897"/>
                </a:lnTo>
                <a:lnTo>
                  <a:pt x="1242" y="903"/>
                </a:lnTo>
                <a:lnTo>
                  <a:pt x="1224" y="912"/>
                </a:lnTo>
                <a:lnTo>
                  <a:pt x="1208" y="923"/>
                </a:lnTo>
                <a:lnTo>
                  <a:pt x="1193" y="936"/>
                </a:lnTo>
                <a:lnTo>
                  <a:pt x="1182" y="953"/>
                </a:lnTo>
                <a:lnTo>
                  <a:pt x="1170" y="968"/>
                </a:lnTo>
                <a:lnTo>
                  <a:pt x="1159" y="986"/>
                </a:lnTo>
                <a:lnTo>
                  <a:pt x="1148" y="1010"/>
                </a:lnTo>
                <a:lnTo>
                  <a:pt x="1139" y="1036"/>
                </a:lnTo>
                <a:lnTo>
                  <a:pt x="1133" y="1066"/>
                </a:lnTo>
                <a:lnTo>
                  <a:pt x="1129" y="1095"/>
                </a:lnTo>
                <a:lnTo>
                  <a:pt x="1129" y="1121"/>
                </a:lnTo>
                <a:lnTo>
                  <a:pt x="1133" y="1151"/>
                </a:lnTo>
                <a:lnTo>
                  <a:pt x="1137" y="1177"/>
                </a:lnTo>
                <a:lnTo>
                  <a:pt x="1139" y="1204"/>
                </a:lnTo>
                <a:lnTo>
                  <a:pt x="1130" y="1199"/>
                </a:lnTo>
                <a:lnTo>
                  <a:pt x="1117" y="1190"/>
                </a:lnTo>
                <a:lnTo>
                  <a:pt x="1103" y="1182"/>
                </a:lnTo>
                <a:lnTo>
                  <a:pt x="1089" y="1178"/>
                </a:lnTo>
                <a:lnTo>
                  <a:pt x="1073" y="1175"/>
                </a:lnTo>
                <a:lnTo>
                  <a:pt x="1054" y="1177"/>
                </a:lnTo>
                <a:lnTo>
                  <a:pt x="1033" y="1182"/>
                </a:lnTo>
                <a:lnTo>
                  <a:pt x="1015" y="1188"/>
                </a:lnTo>
                <a:lnTo>
                  <a:pt x="990" y="1197"/>
                </a:lnTo>
                <a:lnTo>
                  <a:pt x="964" y="1208"/>
                </a:lnTo>
                <a:lnTo>
                  <a:pt x="941" y="1219"/>
                </a:lnTo>
                <a:lnTo>
                  <a:pt x="918" y="1232"/>
                </a:lnTo>
                <a:lnTo>
                  <a:pt x="898" y="1245"/>
                </a:lnTo>
                <a:lnTo>
                  <a:pt x="877" y="1260"/>
                </a:lnTo>
                <a:lnTo>
                  <a:pt x="854" y="1273"/>
                </a:lnTo>
                <a:lnTo>
                  <a:pt x="831" y="1284"/>
                </a:lnTo>
                <a:lnTo>
                  <a:pt x="803" y="1299"/>
                </a:lnTo>
                <a:lnTo>
                  <a:pt x="775" y="1314"/>
                </a:lnTo>
                <a:lnTo>
                  <a:pt x="754" y="1323"/>
                </a:lnTo>
                <a:lnTo>
                  <a:pt x="727" y="1328"/>
                </a:lnTo>
                <a:lnTo>
                  <a:pt x="704" y="1332"/>
                </a:lnTo>
                <a:lnTo>
                  <a:pt x="675" y="1328"/>
                </a:lnTo>
                <a:lnTo>
                  <a:pt x="654" y="1323"/>
                </a:lnTo>
                <a:lnTo>
                  <a:pt x="635" y="1314"/>
                </a:lnTo>
                <a:lnTo>
                  <a:pt x="621" y="1301"/>
                </a:lnTo>
                <a:lnTo>
                  <a:pt x="611" y="1282"/>
                </a:lnTo>
                <a:lnTo>
                  <a:pt x="605" y="1256"/>
                </a:lnTo>
                <a:lnTo>
                  <a:pt x="605" y="1234"/>
                </a:lnTo>
                <a:lnTo>
                  <a:pt x="610" y="1214"/>
                </a:lnTo>
                <a:lnTo>
                  <a:pt x="617" y="1193"/>
                </a:lnTo>
                <a:lnTo>
                  <a:pt x="628" y="1173"/>
                </a:lnTo>
                <a:lnTo>
                  <a:pt x="643" y="1153"/>
                </a:lnTo>
                <a:lnTo>
                  <a:pt x="662" y="1132"/>
                </a:lnTo>
                <a:lnTo>
                  <a:pt x="681" y="1119"/>
                </a:lnTo>
                <a:lnTo>
                  <a:pt x="705" y="1108"/>
                </a:lnTo>
                <a:lnTo>
                  <a:pt x="723" y="1101"/>
                </a:lnTo>
                <a:lnTo>
                  <a:pt x="742" y="1092"/>
                </a:lnTo>
                <a:lnTo>
                  <a:pt x="763" y="1080"/>
                </a:lnTo>
                <a:lnTo>
                  <a:pt x="782" y="1066"/>
                </a:lnTo>
                <a:lnTo>
                  <a:pt x="798" y="1051"/>
                </a:lnTo>
                <a:lnTo>
                  <a:pt x="809" y="1036"/>
                </a:lnTo>
                <a:lnTo>
                  <a:pt x="813" y="1019"/>
                </a:lnTo>
                <a:lnTo>
                  <a:pt x="811" y="1001"/>
                </a:lnTo>
                <a:lnTo>
                  <a:pt x="802" y="982"/>
                </a:lnTo>
                <a:lnTo>
                  <a:pt x="788" y="968"/>
                </a:lnTo>
                <a:lnTo>
                  <a:pt x="777" y="958"/>
                </a:lnTo>
                <a:lnTo>
                  <a:pt x="765" y="953"/>
                </a:lnTo>
                <a:lnTo>
                  <a:pt x="745" y="949"/>
                </a:lnTo>
                <a:lnTo>
                  <a:pt x="722" y="949"/>
                </a:lnTo>
                <a:lnTo>
                  <a:pt x="699" y="951"/>
                </a:lnTo>
                <a:lnTo>
                  <a:pt x="676" y="955"/>
                </a:lnTo>
                <a:lnTo>
                  <a:pt x="656" y="960"/>
                </a:lnTo>
                <a:lnTo>
                  <a:pt x="637" y="968"/>
                </a:lnTo>
                <a:lnTo>
                  <a:pt x="617" y="977"/>
                </a:lnTo>
                <a:lnTo>
                  <a:pt x="594" y="990"/>
                </a:lnTo>
                <a:lnTo>
                  <a:pt x="573" y="1005"/>
                </a:lnTo>
                <a:lnTo>
                  <a:pt x="555" y="1018"/>
                </a:lnTo>
                <a:lnTo>
                  <a:pt x="530" y="1038"/>
                </a:lnTo>
                <a:lnTo>
                  <a:pt x="507" y="1060"/>
                </a:lnTo>
                <a:lnTo>
                  <a:pt x="485" y="1080"/>
                </a:lnTo>
                <a:lnTo>
                  <a:pt x="464" y="1101"/>
                </a:lnTo>
                <a:lnTo>
                  <a:pt x="439" y="1121"/>
                </a:lnTo>
                <a:lnTo>
                  <a:pt x="416" y="1138"/>
                </a:lnTo>
                <a:lnTo>
                  <a:pt x="390" y="1153"/>
                </a:lnTo>
                <a:lnTo>
                  <a:pt x="362" y="1166"/>
                </a:lnTo>
                <a:lnTo>
                  <a:pt x="334" y="1175"/>
                </a:lnTo>
                <a:lnTo>
                  <a:pt x="302" y="1182"/>
                </a:lnTo>
                <a:lnTo>
                  <a:pt x="277" y="1188"/>
                </a:lnTo>
                <a:lnTo>
                  <a:pt x="240" y="1193"/>
                </a:lnTo>
                <a:lnTo>
                  <a:pt x="213" y="1197"/>
                </a:lnTo>
                <a:lnTo>
                  <a:pt x="186" y="1195"/>
                </a:lnTo>
                <a:lnTo>
                  <a:pt x="168" y="1195"/>
                </a:lnTo>
                <a:lnTo>
                  <a:pt x="175" y="1175"/>
                </a:lnTo>
                <a:lnTo>
                  <a:pt x="186" y="1151"/>
                </a:lnTo>
                <a:lnTo>
                  <a:pt x="200" y="1129"/>
                </a:lnTo>
                <a:lnTo>
                  <a:pt x="215" y="1104"/>
                </a:lnTo>
                <a:lnTo>
                  <a:pt x="234" y="1075"/>
                </a:lnTo>
                <a:lnTo>
                  <a:pt x="248" y="1053"/>
                </a:lnTo>
                <a:lnTo>
                  <a:pt x="261" y="1030"/>
                </a:lnTo>
                <a:lnTo>
                  <a:pt x="272" y="1003"/>
                </a:lnTo>
                <a:lnTo>
                  <a:pt x="279" y="975"/>
                </a:lnTo>
                <a:lnTo>
                  <a:pt x="284" y="945"/>
                </a:lnTo>
                <a:lnTo>
                  <a:pt x="288" y="918"/>
                </a:lnTo>
                <a:lnTo>
                  <a:pt x="285" y="886"/>
                </a:lnTo>
                <a:lnTo>
                  <a:pt x="280" y="866"/>
                </a:lnTo>
                <a:lnTo>
                  <a:pt x="270" y="847"/>
                </a:lnTo>
                <a:lnTo>
                  <a:pt x="262" y="836"/>
                </a:lnTo>
                <a:lnTo>
                  <a:pt x="251" y="827"/>
                </a:lnTo>
                <a:lnTo>
                  <a:pt x="238" y="823"/>
                </a:lnTo>
                <a:lnTo>
                  <a:pt x="225" y="821"/>
                </a:lnTo>
                <a:lnTo>
                  <a:pt x="211" y="827"/>
                </a:lnTo>
                <a:lnTo>
                  <a:pt x="198" y="840"/>
                </a:lnTo>
                <a:lnTo>
                  <a:pt x="187" y="857"/>
                </a:lnTo>
                <a:lnTo>
                  <a:pt x="176" y="877"/>
                </a:lnTo>
                <a:lnTo>
                  <a:pt x="166" y="899"/>
                </a:lnTo>
                <a:lnTo>
                  <a:pt x="156" y="918"/>
                </a:lnTo>
                <a:lnTo>
                  <a:pt x="145" y="936"/>
                </a:lnTo>
                <a:lnTo>
                  <a:pt x="133" y="955"/>
                </a:lnTo>
                <a:lnTo>
                  <a:pt x="117" y="968"/>
                </a:lnTo>
                <a:lnTo>
                  <a:pt x="101" y="973"/>
                </a:lnTo>
                <a:lnTo>
                  <a:pt x="83" y="977"/>
                </a:lnTo>
                <a:lnTo>
                  <a:pt x="66" y="973"/>
                </a:lnTo>
                <a:lnTo>
                  <a:pt x="49" y="966"/>
                </a:lnTo>
                <a:lnTo>
                  <a:pt x="33" y="951"/>
                </a:lnTo>
                <a:lnTo>
                  <a:pt x="21" y="936"/>
                </a:lnTo>
                <a:lnTo>
                  <a:pt x="11" y="914"/>
                </a:lnTo>
                <a:lnTo>
                  <a:pt x="5" y="888"/>
                </a:lnTo>
                <a:lnTo>
                  <a:pt x="1" y="864"/>
                </a:lnTo>
                <a:lnTo>
                  <a:pt x="0" y="838"/>
                </a:lnTo>
                <a:lnTo>
                  <a:pt x="2" y="816"/>
                </a:lnTo>
                <a:lnTo>
                  <a:pt x="8" y="795"/>
                </a:lnTo>
                <a:lnTo>
                  <a:pt x="19" y="771"/>
                </a:lnTo>
                <a:lnTo>
                  <a:pt x="34" y="751"/>
                </a:lnTo>
                <a:lnTo>
                  <a:pt x="51" y="734"/>
                </a:lnTo>
                <a:lnTo>
                  <a:pt x="66" y="723"/>
                </a:lnTo>
                <a:lnTo>
                  <a:pt x="86" y="709"/>
                </a:lnTo>
                <a:lnTo>
                  <a:pt x="103" y="694"/>
                </a:lnTo>
                <a:lnTo>
                  <a:pt x="120" y="675"/>
                </a:lnTo>
                <a:lnTo>
                  <a:pt x="136" y="653"/>
                </a:lnTo>
                <a:lnTo>
                  <a:pt x="149" y="629"/>
                </a:lnTo>
                <a:lnTo>
                  <a:pt x="155" y="598"/>
                </a:lnTo>
                <a:lnTo>
                  <a:pt x="157" y="568"/>
                </a:lnTo>
                <a:lnTo>
                  <a:pt x="156" y="538"/>
                </a:lnTo>
                <a:lnTo>
                  <a:pt x="152" y="507"/>
                </a:lnTo>
                <a:lnTo>
                  <a:pt x="145" y="475"/>
                </a:lnTo>
                <a:lnTo>
                  <a:pt x="134" y="438"/>
                </a:lnTo>
                <a:lnTo>
                  <a:pt x="124" y="405"/>
                </a:lnTo>
                <a:lnTo>
                  <a:pt x="113" y="370"/>
                </a:lnTo>
                <a:lnTo>
                  <a:pt x="108" y="331"/>
                </a:lnTo>
                <a:lnTo>
                  <a:pt x="108" y="303"/>
                </a:lnTo>
                <a:lnTo>
                  <a:pt x="111" y="272"/>
                </a:lnTo>
                <a:lnTo>
                  <a:pt x="112" y="250"/>
                </a:lnTo>
                <a:lnTo>
                  <a:pt x="127" y="253"/>
                </a:lnTo>
                <a:lnTo>
                  <a:pt x="147" y="257"/>
                </a:lnTo>
                <a:lnTo>
                  <a:pt x="170" y="261"/>
                </a:lnTo>
                <a:lnTo>
                  <a:pt x="194" y="266"/>
                </a:lnTo>
                <a:lnTo>
                  <a:pt x="219" y="270"/>
                </a:lnTo>
                <a:lnTo>
                  <a:pt x="246" y="276"/>
                </a:lnTo>
                <a:lnTo>
                  <a:pt x="274" y="279"/>
                </a:lnTo>
                <a:lnTo>
                  <a:pt x="305" y="281"/>
                </a:lnTo>
                <a:lnTo>
                  <a:pt x="365" y="281"/>
                </a:lnTo>
                <a:lnTo>
                  <a:pt x="387" y="279"/>
                </a:lnTo>
                <a:lnTo>
                  <a:pt x="408" y="277"/>
                </a:lnTo>
                <a:lnTo>
                  <a:pt x="432" y="272"/>
                </a:lnTo>
                <a:lnTo>
                  <a:pt x="451" y="263"/>
                </a:lnTo>
                <a:lnTo>
                  <a:pt x="466" y="252"/>
                </a:lnTo>
                <a:lnTo>
                  <a:pt x="478" y="239"/>
                </a:lnTo>
                <a:lnTo>
                  <a:pt x="487" y="226"/>
                </a:lnTo>
                <a:lnTo>
                  <a:pt x="491" y="211"/>
                </a:lnTo>
                <a:lnTo>
                  <a:pt x="491" y="189"/>
                </a:lnTo>
                <a:lnTo>
                  <a:pt x="487" y="163"/>
                </a:lnTo>
                <a:lnTo>
                  <a:pt x="481" y="137"/>
                </a:lnTo>
                <a:lnTo>
                  <a:pt x="475" y="113"/>
                </a:lnTo>
                <a:lnTo>
                  <a:pt x="475" y="91"/>
                </a:lnTo>
                <a:lnTo>
                  <a:pt x="482" y="68"/>
                </a:lnTo>
                <a:lnTo>
                  <a:pt x="493" y="50"/>
                </a:lnTo>
                <a:lnTo>
                  <a:pt x="509" y="35"/>
                </a:lnTo>
                <a:lnTo>
                  <a:pt x="528" y="24"/>
                </a:lnTo>
                <a:lnTo>
                  <a:pt x="549" y="15"/>
                </a:lnTo>
                <a:lnTo>
                  <a:pt x="569" y="9"/>
                </a:lnTo>
                <a:lnTo>
                  <a:pt x="595" y="4"/>
                </a:lnTo>
                <a:lnTo>
                  <a:pt x="616" y="0"/>
                </a:lnTo>
                <a:lnTo>
                  <a:pt x="640" y="0"/>
                </a:lnTo>
                <a:lnTo>
                  <a:pt x="659" y="2"/>
                </a:lnTo>
                <a:lnTo>
                  <a:pt x="680" y="9"/>
                </a:lnTo>
                <a:lnTo>
                  <a:pt x="700" y="18"/>
                </a:lnTo>
                <a:lnTo>
                  <a:pt x="718" y="31"/>
                </a:lnTo>
                <a:lnTo>
                  <a:pt x="733" y="46"/>
                </a:lnTo>
                <a:lnTo>
                  <a:pt x="747" y="65"/>
                </a:lnTo>
                <a:lnTo>
                  <a:pt x="753" y="85"/>
                </a:lnTo>
                <a:lnTo>
                  <a:pt x="755" y="104"/>
                </a:lnTo>
                <a:lnTo>
                  <a:pt x="752" y="126"/>
                </a:lnTo>
                <a:lnTo>
                  <a:pt x="745" y="144"/>
                </a:lnTo>
                <a:lnTo>
                  <a:pt x="734" y="174"/>
                </a:lnTo>
                <a:lnTo>
                  <a:pt x="727" y="198"/>
                </a:lnTo>
                <a:lnTo>
                  <a:pt x="721" y="224"/>
                </a:lnTo>
                <a:lnTo>
                  <a:pt x="721" y="246"/>
                </a:lnTo>
                <a:lnTo>
                  <a:pt x="727" y="268"/>
                </a:lnTo>
                <a:lnTo>
                  <a:pt x="739" y="285"/>
                </a:lnTo>
                <a:lnTo>
                  <a:pt x="750" y="294"/>
                </a:lnTo>
                <a:lnTo>
                  <a:pt x="768" y="303"/>
                </a:lnTo>
                <a:lnTo>
                  <a:pt x="788" y="311"/>
                </a:lnTo>
                <a:lnTo>
                  <a:pt x="808" y="314"/>
                </a:lnTo>
                <a:lnTo>
                  <a:pt x="834" y="318"/>
                </a:lnTo>
                <a:lnTo>
                  <a:pt x="862" y="318"/>
                </a:lnTo>
                <a:lnTo>
                  <a:pt x="886" y="313"/>
                </a:lnTo>
                <a:lnTo>
                  <a:pt x="920" y="309"/>
                </a:lnTo>
                <a:lnTo>
                  <a:pt x="955" y="301"/>
                </a:lnTo>
                <a:lnTo>
                  <a:pt x="985" y="294"/>
                </a:lnTo>
                <a:lnTo>
                  <a:pt x="1015" y="287"/>
                </a:lnTo>
                <a:lnTo>
                  <a:pt x="1049" y="276"/>
                </a:lnTo>
                <a:lnTo>
                  <a:pt x="1090" y="263"/>
                </a:lnTo>
                <a:lnTo>
                  <a:pt x="1148" y="246"/>
                </a:lnTo>
                <a:lnTo>
                  <a:pt x="1151" y="264"/>
                </a:lnTo>
              </a:path>
            </a:pathLst>
          </a:custGeom>
          <a:solidFill>
            <a:schemeClr val="accent3"/>
          </a:solidFill>
          <a:ln w="6350">
            <a:noFill/>
            <a:round/>
            <a:headEnd/>
            <a:tailEnd/>
          </a:ln>
        </p:spPr>
        <p:txBody>
          <a:bodyPr tIns="91440" bIns="91440" anchor="ctr"/>
          <a:lstStyle/>
          <a:p>
            <a:pPr algn="ctr" eaLnBrk="1" hangingPunct="1">
              <a:spcBef>
                <a:spcPct val="20000"/>
              </a:spcBef>
              <a:defRPr/>
            </a:pPr>
            <a:r>
              <a:rPr lang="en-GB" sz="1100" b="1" dirty="0" smtClean="0">
                <a:solidFill>
                  <a:srgbClr val="002776"/>
                </a:solidFill>
                <a:cs typeface="Arial" pitchFamily="34" charset="0"/>
              </a:rPr>
              <a:t>ISO</a:t>
            </a:r>
            <a:endParaRPr lang="en-GB" sz="1100" b="1" dirty="0">
              <a:solidFill>
                <a:srgbClr val="002776"/>
              </a:solidFill>
              <a:ea typeface="+mn-ea"/>
              <a:cs typeface="Arial" pitchFamily="34" charset="0"/>
            </a:endParaRPr>
          </a:p>
        </p:txBody>
      </p:sp>
      <p:sp>
        <p:nvSpPr>
          <p:cNvPr id="8" name="Freeform 7"/>
          <p:cNvSpPr>
            <a:spLocks/>
          </p:cNvSpPr>
          <p:nvPr/>
        </p:nvSpPr>
        <p:spPr bwMode="auto">
          <a:xfrm>
            <a:off x="3276600" y="3321071"/>
            <a:ext cx="1973263" cy="1338262"/>
          </a:xfrm>
          <a:custGeom>
            <a:avLst/>
            <a:gdLst>
              <a:gd name="T0" fmla="*/ 2147483647 w 1537"/>
              <a:gd name="T1" fmla="*/ 2147483647 h 984"/>
              <a:gd name="T2" fmla="*/ 2147483647 w 1537"/>
              <a:gd name="T3" fmla="*/ 2147483647 h 984"/>
              <a:gd name="T4" fmla="*/ 2147483647 w 1537"/>
              <a:gd name="T5" fmla="*/ 2147483647 h 984"/>
              <a:gd name="T6" fmla="*/ 2147483647 w 1537"/>
              <a:gd name="T7" fmla="*/ 2147483647 h 984"/>
              <a:gd name="T8" fmla="*/ 2147483647 w 1537"/>
              <a:gd name="T9" fmla="*/ 2147483647 h 984"/>
              <a:gd name="T10" fmla="*/ 2147483647 w 1537"/>
              <a:gd name="T11" fmla="*/ 2147483647 h 984"/>
              <a:gd name="T12" fmla="*/ 2147483647 w 1537"/>
              <a:gd name="T13" fmla="*/ 2147483647 h 984"/>
              <a:gd name="T14" fmla="*/ 2147483647 w 1537"/>
              <a:gd name="T15" fmla="*/ 2147483647 h 984"/>
              <a:gd name="T16" fmla="*/ 2147483647 w 1537"/>
              <a:gd name="T17" fmla="*/ 2147483647 h 984"/>
              <a:gd name="T18" fmla="*/ 2147483647 w 1537"/>
              <a:gd name="T19" fmla="*/ 2147483647 h 984"/>
              <a:gd name="T20" fmla="*/ 2147483647 w 1537"/>
              <a:gd name="T21" fmla="*/ 2147483647 h 984"/>
              <a:gd name="T22" fmla="*/ 2147483647 w 1537"/>
              <a:gd name="T23" fmla="*/ 2147483647 h 984"/>
              <a:gd name="T24" fmla="*/ 2147483647 w 1537"/>
              <a:gd name="T25" fmla="*/ 2147483647 h 984"/>
              <a:gd name="T26" fmla="*/ 2147483647 w 1537"/>
              <a:gd name="T27" fmla="*/ 2147483647 h 984"/>
              <a:gd name="T28" fmla="*/ 2147483647 w 1537"/>
              <a:gd name="T29" fmla="*/ 2147483647 h 984"/>
              <a:gd name="T30" fmla="*/ 2147483647 w 1537"/>
              <a:gd name="T31" fmla="*/ 2147483647 h 984"/>
              <a:gd name="T32" fmla="*/ 2147483647 w 1537"/>
              <a:gd name="T33" fmla="*/ 2147483647 h 984"/>
              <a:gd name="T34" fmla="*/ 2147483647 w 1537"/>
              <a:gd name="T35" fmla="*/ 2147483647 h 984"/>
              <a:gd name="T36" fmla="*/ 2147483647 w 1537"/>
              <a:gd name="T37" fmla="*/ 2147483647 h 984"/>
              <a:gd name="T38" fmla="*/ 2147483647 w 1537"/>
              <a:gd name="T39" fmla="*/ 0 h 984"/>
              <a:gd name="T40" fmla="*/ 2147483647 w 1537"/>
              <a:gd name="T41" fmla="*/ 2147483647 h 984"/>
              <a:gd name="T42" fmla="*/ 2147483647 w 1537"/>
              <a:gd name="T43" fmla="*/ 2147483647 h 984"/>
              <a:gd name="T44" fmla="*/ 2147483647 w 1537"/>
              <a:gd name="T45" fmla="*/ 2147483647 h 984"/>
              <a:gd name="T46" fmla="*/ 2147483647 w 1537"/>
              <a:gd name="T47" fmla="*/ 2147483647 h 984"/>
              <a:gd name="T48" fmla="*/ 2147483647 w 1537"/>
              <a:gd name="T49" fmla="*/ 2147483647 h 984"/>
              <a:gd name="T50" fmla="*/ 2147483647 w 1537"/>
              <a:gd name="T51" fmla="*/ 2147483647 h 984"/>
              <a:gd name="T52" fmla="*/ 2147483647 w 1537"/>
              <a:gd name="T53" fmla="*/ 2147483647 h 984"/>
              <a:gd name="T54" fmla="*/ 2147483647 w 1537"/>
              <a:gd name="T55" fmla="*/ 2147483647 h 984"/>
              <a:gd name="T56" fmla="*/ 2147483647 w 1537"/>
              <a:gd name="T57" fmla="*/ 2147483647 h 984"/>
              <a:gd name="T58" fmla="*/ 2147483647 w 1537"/>
              <a:gd name="T59" fmla="*/ 2147483647 h 984"/>
              <a:gd name="T60" fmla="*/ 2147483647 w 1537"/>
              <a:gd name="T61" fmla="*/ 2147483647 h 984"/>
              <a:gd name="T62" fmla="*/ 2147483647 w 1537"/>
              <a:gd name="T63" fmla="*/ 2147483647 h 984"/>
              <a:gd name="T64" fmla="*/ 2147483647 w 1537"/>
              <a:gd name="T65" fmla="*/ 2147483647 h 984"/>
              <a:gd name="T66" fmla="*/ 2147483647 w 1537"/>
              <a:gd name="T67" fmla="*/ 2147483647 h 984"/>
              <a:gd name="T68" fmla="*/ 2147483647 w 1537"/>
              <a:gd name="T69" fmla="*/ 2147483647 h 984"/>
              <a:gd name="T70" fmla="*/ 2147483647 w 1537"/>
              <a:gd name="T71" fmla="*/ 2147483647 h 984"/>
              <a:gd name="T72" fmla="*/ 2147483647 w 1537"/>
              <a:gd name="T73" fmla="*/ 2147483647 h 984"/>
              <a:gd name="T74" fmla="*/ 2147483647 w 1537"/>
              <a:gd name="T75" fmla="*/ 2147483647 h 984"/>
              <a:gd name="T76" fmla="*/ 2147483647 w 1537"/>
              <a:gd name="T77" fmla="*/ 2147483647 h 984"/>
              <a:gd name="T78" fmla="*/ 2147483647 w 1537"/>
              <a:gd name="T79" fmla="*/ 2147483647 h 984"/>
              <a:gd name="T80" fmla="*/ 2147483647 w 1537"/>
              <a:gd name="T81" fmla="*/ 2147483647 h 984"/>
              <a:gd name="T82" fmla="*/ 2147483647 w 1537"/>
              <a:gd name="T83" fmla="*/ 2147483647 h 984"/>
              <a:gd name="T84" fmla="*/ 2147483647 w 1537"/>
              <a:gd name="T85" fmla="*/ 2147483647 h 9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37"/>
              <a:gd name="T130" fmla="*/ 0 h 984"/>
              <a:gd name="T131" fmla="*/ 1537 w 1537"/>
              <a:gd name="T132" fmla="*/ 984 h 98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37" h="984">
                <a:moveTo>
                  <a:pt x="233" y="91"/>
                </a:moveTo>
                <a:lnTo>
                  <a:pt x="248" y="85"/>
                </a:lnTo>
                <a:lnTo>
                  <a:pt x="268" y="80"/>
                </a:lnTo>
                <a:lnTo>
                  <a:pt x="285" y="82"/>
                </a:lnTo>
                <a:lnTo>
                  <a:pt x="301" y="87"/>
                </a:lnTo>
                <a:lnTo>
                  <a:pt x="317" y="93"/>
                </a:lnTo>
                <a:lnTo>
                  <a:pt x="334" y="98"/>
                </a:lnTo>
                <a:lnTo>
                  <a:pt x="354" y="104"/>
                </a:lnTo>
                <a:lnTo>
                  <a:pt x="369" y="107"/>
                </a:lnTo>
                <a:lnTo>
                  <a:pt x="388" y="109"/>
                </a:lnTo>
                <a:lnTo>
                  <a:pt x="407" y="107"/>
                </a:lnTo>
                <a:lnTo>
                  <a:pt x="423" y="102"/>
                </a:lnTo>
                <a:lnTo>
                  <a:pt x="441" y="94"/>
                </a:lnTo>
                <a:lnTo>
                  <a:pt x="458" y="85"/>
                </a:lnTo>
                <a:lnTo>
                  <a:pt x="474" y="74"/>
                </a:lnTo>
                <a:lnTo>
                  <a:pt x="492" y="63"/>
                </a:lnTo>
                <a:lnTo>
                  <a:pt x="508" y="52"/>
                </a:lnTo>
                <a:lnTo>
                  <a:pt x="527" y="43"/>
                </a:lnTo>
                <a:lnTo>
                  <a:pt x="543" y="37"/>
                </a:lnTo>
                <a:lnTo>
                  <a:pt x="562" y="35"/>
                </a:lnTo>
                <a:lnTo>
                  <a:pt x="579" y="39"/>
                </a:lnTo>
                <a:lnTo>
                  <a:pt x="595" y="46"/>
                </a:lnTo>
                <a:lnTo>
                  <a:pt x="611" y="61"/>
                </a:lnTo>
                <a:lnTo>
                  <a:pt x="621" y="74"/>
                </a:lnTo>
                <a:lnTo>
                  <a:pt x="626" y="98"/>
                </a:lnTo>
                <a:lnTo>
                  <a:pt x="623" y="124"/>
                </a:lnTo>
                <a:lnTo>
                  <a:pt x="618" y="154"/>
                </a:lnTo>
                <a:lnTo>
                  <a:pt x="611" y="185"/>
                </a:lnTo>
                <a:lnTo>
                  <a:pt x="605" y="211"/>
                </a:lnTo>
                <a:lnTo>
                  <a:pt x="606" y="237"/>
                </a:lnTo>
                <a:lnTo>
                  <a:pt x="613" y="263"/>
                </a:lnTo>
                <a:lnTo>
                  <a:pt x="626" y="283"/>
                </a:lnTo>
                <a:lnTo>
                  <a:pt x="638" y="296"/>
                </a:lnTo>
                <a:lnTo>
                  <a:pt x="655" y="304"/>
                </a:lnTo>
                <a:lnTo>
                  <a:pt x="675" y="311"/>
                </a:lnTo>
                <a:lnTo>
                  <a:pt x="701" y="317"/>
                </a:lnTo>
                <a:lnTo>
                  <a:pt x="723" y="320"/>
                </a:lnTo>
                <a:lnTo>
                  <a:pt x="750" y="322"/>
                </a:lnTo>
                <a:lnTo>
                  <a:pt x="775" y="318"/>
                </a:lnTo>
                <a:lnTo>
                  <a:pt x="797" y="313"/>
                </a:lnTo>
                <a:lnTo>
                  <a:pt x="820" y="304"/>
                </a:lnTo>
                <a:lnTo>
                  <a:pt x="841" y="292"/>
                </a:lnTo>
                <a:lnTo>
                  <a:pt x="857" y="280"/>
                </a:lnTo>
                <a:lnTo>
                  <a:pt x="873" y="265"/>
                </a:lnTo>
                <a:lnTo>
                  <a:pt x="885" y="248"/>
                </a:lnTo>
                <a:lnTo>
                  <a:pt x="896" y="228"/>
                </a:lnTo>
                <a:lnTo>
                  <a:pt x="903" y="202"/>
                </a:lnTo>
                <a:lnTo>
                  <a:pt x="904" y="161"/>
                </a:lnTo>
                <a:lnTo>
                  <a:pt x="904" y="130"/>
                </a:lnTo>
                <a:lnTo>
                  <a:pt x="907" y="102"/>
                </a:lnTo>
                <a:lnTo>
                  <a:pt x="915" y="82"/>
                </a:lnTo>
                <a:lnTo>
                  <a:pt x="926" y="63"/>
                </a:lnTo>
                <a:lnTo>
                  <a:pt x="938" y="46"/>
                </a:lnTo>
                <a:lnTo>
                  <a:pt x="954" y="32"/>
                </a:lnTo>
                <a:lnTo>
                  <a:pt x="970" y="20"/>
                </a:lnTo>
                <a:lnTo>
                  <a:pt x="992" y="11"/>
                </a:lnTo>
                <a:lnTo>
                  <a:pt x="1013" y="8"/>
                </a:lnTo>
                <a:lnTo>
                  <a:pt x="1035" y="4"/>
                </a:lnTo>
                <a:lnTo>
                  <a:pt x="1059" y="2"/>
                </a:lnTo>
                <a:lnTo>
                  <a:pt x="1083" y="0"/>
                </a:lnTo>
                <a:lnTo>
                  <a:pt x="1110" y="2"/>
                </a:lnTo>
                <a:lnTo>
                  <a:pt x="1131" y="4"/>
                </a:lnTo>
                <a:lnTo>
                  <a:pt x="1150" y="8"/>
                </a:lnTo>
                <a:lnTo>
                  <a:pt x="1170" y="11"/>
                </a:lnTo>
                <a:lnTo>
                  <a:pt x="1188" y="15"/>
                </a:lnTo>
                <a:lnTo>
                  <a:pt x="1208" y="17"/>
                </a:lnTo>
                <a:lnTo>
                  <a:pt x="1359" y="22"/>
                </a:lnTo>
                <a:lnTo>
                  <a:pt x="1536" y="983"/>
                </a:lnTo>
                <a:lnTo>
                  <a:pt x="211" y="981"/>
                </a:lnTo>
                <a:lnTo>
                  <a:pt x="212" y="955"/>
                </a:lnTo>
                <a:lnTo>
                  <a:pt x="216" y="933"/>
                </a:lnTo>
                <a:lnTo>
                  <a:pt x="221" y="910"/>
                </a:lnTo>
                <a:lnTo>
                  <a:pt x="226" y="894"/>
                </a:lnTo>
                <a:lnTo>
                  <a:pt x="233" y="875"/>
                </a:lnTo>
                <a:lnTo>
                  <a:pt x="243" y="855"/>
                </a:lnTo>
                <a:lnTo>
                  <a:pt x="254" y="836"/>
                </a:lnTo>
                <a:lnTo>
                  <a:pt x="264" y="822"/>
                </a:lnTo>
                <a:lnTo>
                  <a:pt x="276" y="803"/>
                </a:lnTo>
                <a:lnTo>
                  <a:pt x="286" y="788"/>
                </a:lnTo>
                <a:lnTo>
                  <a:pt x="294" y="770"/>
                </a:lnTo>
                <a:lnTo>
                  <a:pt x="300" y="751"/>
                </a:lnTo>
                <a:lnTo>
                  <a:pt x="303" y="724"/>
                </a:lnTo>
                <a:lnTo>
                  <a:pt x="302" y="698"/>
                </a:lnTo>
                <a:lnTo>
                  <a:pt x="298" y="681"/>
                </a:lnTo>
                <a:lnTo>
                  <a:pt x="292" y="664"/>
                </a:lnTo>
                <a:lnTo>
                  <a:pt x="284" y="650"/>
                </a:lnTo>
                <a:lnTo>
                  <a:pt x="273" y="637"/>
                </a:lnTo>
                <a:lnTo>
                  <a:pt x="260" y="629"/>
                </a:lnTo>
                <a:lnTo>
                  <a:pt x="244" y="624"/>
                </a:lnTo>
                <a:lnTo>
                  <a:pt x="227" y="622"/>
                </a:lnTo>
                <a:lnTo>
                  <a:pt x="209" y="624"/>
                </a:lnTo>
                <a:lnTo>
                  <a:pt x="191" y="627"/>
                </a:lnTo>
                <a:lnTo>
                  <a:pt x="174" y="633"/>
                </a:lnTo>
                <a:lnTo>
                  <a:pt x="152" y="642"/>
                </a:lnTo>
                <a:lnTo>
                  <a:pt x="134" y="650"/>
                </a:lnTo>
                <a:lnTo>
                  <a:pt x="114" y="655"/>
                </a:lnTo>
                <a:lnTo>
                  <a:pt x="91" y="659"/>
                </a:lnTo>
                <a:lnTo>
                  <a:pt x="72" y="659"/>
                </a:lnTo>
                <a:lnTo>
                  <a:pt x="55" y="653"/>
                </a:lnTo>
                <a:lnTo>
                  <a:pt x="38" y="646"/>
                </a:lnTo>
                <a:lnTo>
                  <a:pt x="24" y="635"/>
                </a:lnTo>
                <a:lnTo>
                  <a:pt x="12" y="620"/>
                </a:lnTo>
                <a:lnTo>
                  <a:pt x="3" y="598"/>
                </a:lnTo>
                <a:lnTo>
                  <a:pt x="0" y="574"/>
                </a:lnTo>
                <a:lnTo>
                  <a:pt x="2" y="550"/>
                </a:lnTo>
                <a:lnTo>
                  <a:pt x="8" y="526"/>
                </a:lnTo>
                <a:lnTo>
                  <a:pt x="14" y="507"/>
                </a:lnTo>
                <a:lnTo>
                  <a:pt x="25" y="489"/>
                </a:lnTo>
                <a:lnTo>
                  <a:pt x="38" y="472"/>
                </a:lnTo>
                <a:lnTo>
                  <a:pt x="50" y="461"/>
                </a:lnTo>
                <a:lnTo>
                  <a:pt x="66" y="448"/>
                </a:lnTo>
                <a:lnTo>
                  <a:pt x="81" y="440"/>
                </a:lnTo>
                <a:lnTo>
                  <a:pt x="97" y="435"/>
                </a:lnTo>
                <a:lnTo>
                  <a:pt x="114" y="429"/>
                </a:lnTo>
                <a:lnTo>
                  <a:pt x="135" y="424"/>
                </a:lnTo>
                <a:lnTo>
                  <a:pt x="157" y="420"/>
                </a:lnTo>
                <a:lnTo>
                  <a:pt x="175" y="415"/>
                </a:lnTo>
                <a:lnTo>
                  <a:pt x="194" y="403"/>
                </a:lnTo>
                <a:lnTo>
                  <a:pt x="206" y="391"/>
                </a:lnTo>
                <a:lnTo>
                  <a:pt x="217" y="374"/>
                </a:lnTo>
                <a:lnTo>
                  <a:pt x="226" y="355"/>
                </a:lnTo>
                <a:lnTo>
                  <a:pt x="231" y="337"/>
                </a:lnTo>
                <a:lnTo>
                  <a:pt x="235" y="313"/>
                </a:lnTo>
                <a:lnTo>
                  <a:pt x="236" y="281"/>
                </a:lnTo>
                <a:lnTo>
                  <a:pt x="235" y="254"/>
                </a:lnTo>
                <a:lnTo>
                  <a:pt x="233" y="224"/>
                </a:lnTo>
                <a:lnTo>
                  <a:pt x="232" y="193"/>
                </a:lnTo>
                <a:lnTo>
                  <a:pt x="231" y="156"/>
                </a:lnTo>
                <a:lnTo>
                  <a:pt x="230" y="124"/>
                </a:lnTo>
                <a:lnTo>
                  <a:pt x="231" y="104"/>
                </a:lnTo>
                <a:lnTo>
                  <a:pt x="233" y="91"/>
                </a:lnTo>
              </a:path>
            </a:pathLst>
          </a:custGeom>
          <a:solidFill>
            <a:schemeClr val="accent3"/>
          </a:solidFill>
          <a:ln w="6350">
            <a:noFill/>
            <a:round/>
            <a:headEnd/>
            <a:tailEnd/>
          </a:ln>
        </p:spPr>
        <p:txBody>
          <a:bodyPr tIns="91440" bIns="91440" anchor="ctr"/>
          <a:lstStyle/>
          <a:p>
            <a:pPr algn="ctr">
              <a:spcBef>
                <a:spcPct val="20000"/>
              </a:spcBef>
              <a:defRPr/>
            </a:pPr>
            <a:endParaRPr lang="en-GB" sz="1100" b="1" dirty="0" smtClean="0">
              <a:solidFill>
                <a:srgbClr val="002776"/>
              </a:solidFill>
              <a:cs typeface="Arial" pitchFamily="34" charset="0"/>
            </a:endParaRPr>
          </a:p>
          <a:p>
            <a:pPr algn="ctr">
              <a:spcBef>
                <a:spcPct val="20000"/>
              </a:spcBef>
              <a:defRPr/>
            </a:pPr>
            <a:r>
              <a:rPr lang="en-GB" sz="1100" b="1" dirty="0" smtClean="0">
                <a:solidFill>
                  <a:srgbClr val="002776"/>
                </a:solidFill>
                <a:cs typeface="Arial" pitchFamily="34" charset="0"/>
              </a:rPr>
              <a:t>21 </a:t>
            </a:r>
            <a:r>
              <a:rPr lang="en-GB" sz="1100" b="1" dirty="0">
                <a:solidFill>
                  <a:srgbClr val="002776"/>
                </a:solidFill>
                <a:cs typeface="Arial" pitchFamily="34" charset="0"/>
              </a:rPr>
              <a:t>CFR</a:t>
            </a:r>
          </a:p>
          <a:p>
            <a:pPr algn="ctr">
              <a:spcBef>
                <a:spcPct val="20000"/>
              </a:spcBef>
              <a:defRPr/>
            </a:pPr>
            <a:r>
              <a:rPr lang="en-GB" sz="1100" b="1" dirty="0">
                <a:solidFill>
                  <a:srgbClr val="002776"/>
                </a:solidFill>
                <a:cs typeface="Arial" pitchFamily="34" charset="0"/>
              </a:rPr>
              <a:t>820, 801,</a:t>
            </a:r>
          </a:p>
          <a:p>
            <a:pPr algn="ctr">
              <a:spcBef>
                <a:spcPct val="20000"/>
              </a:spcBef>
              <a:defRPr/>
            </a:pPr>
            <a:r>
              <a:rPr lang="en-GB" sz="1100" b="1" dirty="0">
                <a:solidFill>
                  <a:srgbClr val="002776"/>
                </a:solidFill>
                <a:cs typeface="Arial" pitchFamily="34" charset="0"/>
              </a:rPr>
              <a:t>803, 806, 812, 814</a:t>
            </a:r>
          </a:p>
        </p:txBody>
      </p:sp>
      <p:sp>
        <p:nvSpPr>
          <p:cNvPr id="9" name="Freeform 8"/>
          <p:cNvSpPr>
            <a:spLocks/>
          </p:cNvSpPr>
          <p:nvPr/>
        </p:nvSpPr>
        <p:spPr bwMode="auto">
          <a:xfrm>
            <a:off x="3373280" y="5039021"/>
            <a:ext cx="1709737" cy="1587500"/>
          </a:xfrm>
          <a:custGeom>
            <a:avLst/>
            <a:gdLst>
              <a:gd name="T0" fmla="*/ 2147483647 w 1286"/>
              <a:gd name="T1" fmla="*/ 2147483647 h 1133"/>
              <a:gd name="T2" fmla="*/ 2147483647 w 1286"/>
              <a:gd name="T3" fmla="*/ 2147483647 h 1133"/>
              <a:gd name="T4" fmla="*/ 2147483647 w 1286"/>
              <a:gd name="T5" fmla="*/ 2147483647 h 1133"/>
              <a:gd name="T6" fmla="*/ 2147483647 w 1286"/>
              <a:gd name="T7" fmla="*/ 2147483647 h 1133"/>
              <a:gd name="T8" fmla="*/ 2147483647 w 1286"/>
              <a:gd name="T9" fmla="*/ 2147483647 h 1133"/>
              <a:gd name="T10" fmla="*/ 2147483647 w 1286"/>
              <a:gd name="T11" fmla="*/ 2147483647 h 1133"/>
              <a:gd name="T12" fmla="*/ 2147483647 w 1286"/>
              <a:gd name="T13" fmla="*/ 2147483647 h 1133"/>
              <a:gd name="T14" fmla="*/ 2147483647 w 1286"/>
              <a:gd name="T15" fmla="*/ 2147483647 h 1133"/>
              <a:gd name="T16" fmla="*/ 2147483647 w 1286"/>
              <a:gd name="T17" fmla="*/ 2147483647 h 1133"/>
              <a:gd name="T18" fmla="*/ 2147483647 w 1286"/>
              <a:gd name="T19" fmla="*/ 2147483647 h 1133"/>
              <a:gd name="T20" fmla="*/ 2147483647 w 1286"/>
              <a:gd name="T21" fmla="*/ 2147483647 h 1133"/>
              <a:gd name="T22" fmla="*/ 2147483647 w 1286"/>
              <a:gd name="T23" fmla="*/ 2147483647 h 1133"/>
              <a:gd name="T24" fmla="*/ 2147483647 w 1286"/>
              <a:gd name="T25" fmla="*/ 2147483647 h 1133"/>
              <a:gd name="T26" fmla="*/ 2147483647 w 1286"/>
              <a:gd name="T27" fmla="*/ 2147483647 h 1133"/>
              <a:gd name="T28" fmla="*/ 2147483647 w 1286"/>
              <a:gd name="T29" fmla="*/ 2147483647 h 1133"/>
              <a:gd name="T30" fmla="*/ 2147483647 w 1286"/>
              <a:gd name="T31" fmla="*/ 2147483647 h 1133"/>
              <a:gd name="T32" fmla="*/ 2147483647 w 1286"/>
              <a:gd name="T33" fmla="*/ 2147483647 h 1133"/>
              <a:gd name="T34" fmla="*/ 2147483647 w 1286"/>
              <a:gd name="T35" fmla="*/ 2147483647 h 1133"/>
              <a:gd name="T36" fmla="*/ 2147483647 w 1286"/>
              <a:gd name="T37" fmla="*/ 2147483647 h 1133"/>
              <a:gd name="T38" fmla="*/ 2147483647 w 1286"/>
              <a:gd name="T39" fmla="*/ 2147483647 h 1133"/>
              <a:gd name="T40" fmla="*/ 2147483647 w 1286"/>
              <a:gd name="T41" fmla="*/ 2147483647 h 1133"/>
              <a:gd name="T42" fmla="*/ 2147483647 w 1286"/>
              <a:gd name="T43" fmla="*/ 2147483647 h 1133"/>
              <a:gd name="T44" fmla="*/ 2147483647 w 1286"/>
              <a:gd name="T45" fmla="*/ 2147483647 h 1133"/>
              <a:gd name="T46" fmla="*/ 2147483647 w 1286"/>
              <a:gd name="T47" fmla="*/ 2147483647 h 1133"/>
              <a:gd name="T48" fmla="*/ 2147483647 w 1286"/>
              <a:gd name="T49" fmla="*/ 2147483647 h 1133"/>
              <a:gd name="T50" fmla="*/ 2147483647 w 1286"/>
              <a:gd name="T51" fmla="*/ 2147483647 h 1133"/>
              <a:gd name="T52" fmla="*/ 2147483647 w 1286"/>
              <a:gd name="T53" fmla="*/ 2147483647 h 1133"/>
              <a:gd name="T54" fmla="*/ 2147483647 w 1286"/>
              <a:gd name="T55" fmla="*/ 2147483647 h 1133"/>
              <a:gd name="T56" fmla="*/ 2147483647 w 1286"/>
              <a:gd name="T57" fmla="*/ 2147483647 h 1133"/>
              <a:gd name="T58" fmla="*/ 2147483647 w 1286"/>
              <a:gd name="T59" fmla="*/ 2147483647 h 1133"/>
              <a:gd name="T60" fmla="*/ 2147483647 w 1286"/>
              <a:gd name="T61" fmla="*/ 2147483647 h 1133"/>
              <a:gd name="T62" fmla="*/ 2147483647 w 1286"/>
              <a:gd name="T63" fmla="*/ 2147483647 h 1133"/>
              <a:gd name="T64" fmla="*/ 2147483647 w 1286"/>
              <a:gd name="T65" fmla="*/ 2147483647 h 1133"/>
              <a:gd name="T66" fmla="*/ 2147483647 w 1286"/>
              <a:gd name="T67" fmla="*/ 2147483647 h 1133"/>
              <a:gd name="T68" fmla="*/ 2147483647 w 1286"/>
              <a:gd name="T69" fmla="*/ 2147483647 h 1133"/>
              <a:gd name="T70" fmla="*/ 2147483647 w 1286"/>
              <a:gd name="T71" fmla="*/ 2147483647 h 1133"/>
              <a:gd name="T72" fmla="*/ 2147483647 w 1286"/>
              <a:gd name="T73" fmla="*/ 2147483647 h 1133"/>
              <a:gd name="T74" fmla="*/ 2147483647 w 1286"/>
              <a:gd name="T75" fmla="*/ 2147483647 h 1133"/>
              <a:gd name="T76" fmla="*/ 2147483647 w 1286"/>
              <a:gd name="T77" fmla="*/ 2147483647 h 1133"/>
              <a:gd name="T78" fmla="*/ 2147483647 w 1286"/>
              <a:gd name="T79" fmla="*/ 2147483647 h 1133"/>
              <a:gd name="T80" fmla="*/ 2147483647 w 1286"/>
              <a:gd name="T81" fmla="*/ 2147483647 h 1133"/>
              <a:gd name="T82" fmla="*/ 2147483647 w 1286"/>
              <a:gd name="T83" fmla="*/ 2147483647 h 1133"/>
              <a:gd name="T84" fmla="*/ 2147483647 w 1286"/>
              <a:gd name="T85" fmla="*/ 2147483647 h 1133"/>
              <a:gd name="T86" fmla="*/ 2147483647 w 1286"/>
              <a:gd name="T87" fmla="*/ 2147483647 h 1133"/>
              <a:gd name="T88" fmla="*/ 2147483647 w 1286"/>
              <a:gd name="T89" fmla="*/ 2147483647 h 1133"/>
              <a:gd name="T90" fmla="*/ 2147483647 w 1286"/>
              <a:gd name="T91" fmla="*/ 2147483647 h 1133"/>
              <a:gd name="T92" fmla="*/ 2147483647 w 1286"/>
              <a:gd name="T93" fmla="*/ 2147483647 h 1133"/>
              <a:gd name="T94" fmla="*/ 2147483647 w 1286"/>
              <a:gd name="T95" fmla="*/ 2147483647 h 113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6"/>
              <a:gd name="T145" fmla="*/ 0 h 1133"/>
              <a:gd name="T146" fmla="*/ 1286 w 1286"/>
              <a:gd name="T147" fmla="*/ 1133 h 113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6" h="1133">
                <a:moveTo>
                  <a:pt x="1194" y="240"/>
                </a:moveTo>
                <a:lnTo>
                  <a:pt x="1183" y="233"/>
                </a:lnTo>
                <a:lnTo>
                  <a:pt x="1163" y="225"/>
                </a:lnTo>
                <a:lnTo>
                  <a:pt x="1143" y="222"/>
                </a:lnTo>
                <a:lnTo>
                  <a:pt x="1123" y="225"/>
                </a:lnTo>
                <a:lnTo>
                  <a:pt x="1096" y="231"/>
                </a:lnTo>
                <a:lnTo>
                  <a:pt x="1077" y="235"/>
                </a:lnTo>
                <a:lnTo>
                  <a:pt x="1052" y="243"/>
                </a:lnTo>
                <a:lnTo>
                  <a:pt x="1029" y="252"/>
                </a:lnTo>
                <a:lnTo>
                  <a:pt x="1000" y="265"/>
                </a:lnTo>
                <a:lnTo>
                  <a:pt x="974" y="278"/>
                </a:lnTo>
                <a:lnTo>
                  <a:pt x="949" y="295"/>
                </a:lnTo>
                <a:lnTo>
                  <a:pt x="925" y="309"/>
                </a:lnTo>
                <a:lnTo>
                  <a:pt x="894" y="325"/>
                </a:lnTo>
                <a:lnTo>
                  <a:pt x="865" y="338"/>
                </a:lnTo>
                <a:lnTo>
                  <a:pt x="833" y="352"/>
                </a:lnTo>
                <a:lnTo>
                  <a:pt x="801" y="365"/>
                </a:lnTo>
                <a:lnTo>
                  <a:pt x="780" y="372"/>
                </a:lnTo>
                <a:lnTo>
                  <a:pt x="757" y="376"/>
                </a:lnTo>
                <a:lnTo>
                  <a:pt x="733" y="376"/>
                </a:lnTo>
                <a:lnTo>
                  <a:pt x="707" y="371"/>
                </a:lnTo>
                <a:lnTo>
                  <a:pt x="690" y="365"/>
                </a:lnTo>
                <a:lnTo>
                  <a:pt x="676" y="356"/>
                </a:lnTo>
                <a:lnTo>
                  <a:pt x="662" y="346"/>
                </a:lnTo>
                <a:lnTo>
                  <a:pt x="654" y="334"/>
                </a:lnTo>
                <a:lnTo>
                  <a:pt x="648" y="320"/>
                </a:lnTo>
                <a:lnTo>
                  <a:pt x="643" y="303"/>
                </a:lnTo>
                <a:lnTo>
                  <a:pt x="643" y="287"/>
                </a:lnTo>
                <a:lnTo>
                  <a:pt x="647" y="267"/>
                </a:lnTo>
                <a:lnTo>
                  <a:pt x="654" y="247"/>
                </a:lnTo>
                <a:lnTo>
                  <a:pt x="662" y="231"/>
                </a:lnTo>
                <a:lnTo>
                  <a:pt x="674" y="211"/>
                </a:lnTo>
                <a:lnTo>
                  <a:pt x="685" y="200"/>
                </a:lnTo>
                <a:lnTo>
                  <a:pt x="701" y="184"/>
                </a:lnTo>
                <a:lnTo>
                  <a:pt x="724" y="167"/>
                </a:lnTo>
                <a:lnTo>
                  <a:pt x="746" y="156"/>
                </a:lnTo>
                <a:lnTo>
                  <a:pt x="768" y="149"/>
                </a:lnTo>
                <a:lnTo>
                  <a:pt x="787" y="140"/>
                </a:lnTo>
                <a:lnTo>
                  <a:pt x="809" y="129"/>
                </a:lnTo>
                <a:lnTo>
                  <a:pt x="828" y="116"/>
                </a:lnTo>
                <a:lnTo>
                  <a:pt x="845" y="102"/>
                </a:lnTo>
                <a:lnTo>
                  <a:pt x="858" y="87"/>
                </a:lnTo>
                <a:lnTo>
                  <a:pt x="863" y="69"/>
                </a:lnTo>
                <a:lnTo>
                  <a:pt x="860" y="49"/>
                </a:lnTo>
                <a:lnTo>
                  <a:pt x="852" y="31"/>
                </a:lnTo>
                <a:lnTo>
                  <a:pt x="842" y="19"/>
                </a:lnTo>
                <a:lnTo>
                  <a:pt x="829" y="9"/>
                </a:lnTo>
                <a:lnTo>
                  <a:pt x="814" y="2"/>
                </a:lnTo>
                <a:lnTo>
                  <a:pt x="792" y="0"/>
                </a:lnTo>
                <a:lnTo>
                  <a:pt x="772" y="0"/>
                </a:lnTo>
                <a:lnTo>
                  <a:pt x="742" y="2"/>
                </a:lnTo>
                <a:lnTo>
                  <a:pt x="712" y="6"/>
                </a:lnTo>
                <a:lnTo>
                  <a:pt x="693" y="13"/>
                </a:lnTo>
                <a:lnTo>
                  <a:pt x="664" y="24"/>
                </a:lnTo>
                <a:lnTo>
                  <a:pt x="633" y="38"/>
                </a:lnTo>
                <a:lnTo>
                  <a:pt x="613" y="53"/>
                </a:lnTo>
                <a:lnTo>
                  <a:pt x="588" y="71"/>
                </a:lnTo>
                <a:lnTo>
                  <a:pt x="565" y="87"/>
                </a:lnTo>
                <a:lnTo>
                  <a:pt x="540" y="109"/>
                </a:lnTo>
                <a:lnTo>
                  <a:pt x="503" y="140"/>
                </a:lnTo>
                <a:lnTo>
                  <a:pt x="479" y="162"/>
                </a:lnTo>
                <a:lnTo>
                  <a:pt x="457" y="180"/>
                </a:lnTo>
                <a:lnTo>
                  <a:pt x="425" y="196"/>
                </a:lnTo>
                <a:lnTo>
                  <a:pt x="395" y="209"/>
                </a:lnTo>
                <a:lnTo>
                  <a:pt x="365" y="220"/>
                </a:lnTo>
                <a:lnTo>
                  <a:pt x="334" y="227"/>
                </a:lnTo>
                <a:lnTo>
                  <a:pt x="303" y="235"/>
                </a:lnTo>
                <a:lnTo>
                  <a:pt x="278" y="238"/>
                </a:lnTo>
                <a:lnTo>
                  <a:pt x="251" y="242"/>
                </a:lnTo>
                <a:lnTo>
                  <a:pt x="225" y="242"/>
                </a:lnTo>
                <a:lnTo>
                  <a:pt x="198" y="243"/>
                </a:lnTo>
                <a:lnTo>
                  <a:pt x="178" y="242"/>
                </a:lnTo>
                <a:lnTo>
                  <a:pt x="180" y="271"/>
                </a:lnTo>
                <a:lnTo>
                  <a:pt x="186" y="309"/>
                </a:lnTo>
                <a:lnTo>
                  <a:pt x="195" y="347"/>
                </a:lnTo>
                <a:lnTo>
                  <a:pt x="207" y="393"/>
                </a:lnTo>
                <a:lnTo>
                  <a:pt x="215" y="429"/>
                </a:lnTo>
                <a:lnTo>
                  <a:pt x="227" y="459"/>
                </a:lnTo>
                <a:lnTo>
                  <a:pt x="234" y="489"/>
                </a:lnTo>
                <a:lnTo>
                  <a:pt x="235" y="517"/>
                </a:lnTo>
                <a:lnTo>
                  <a:pt x="234" y="543"/>
                </a:lnTo>
                <a:lnTo>
                  <a:pt x="227" y="564"/>
                </a:lnTo>
                <a:lnTo>
                  <a:pt x="219" y="579"/>
                </a:lnTo>
                <a:lnTo>
                  <a:pt x="212" y="596"/>
                </a:lnTo>
                <a:lnTo>
                  <a:pt x="200" y="607"/>
                </a:lnTo>
                <a:lnTo>
                  <a:pt x="190" y="613"/>
                </a:lnTo>
                <a:lnTo>
                  <a:pt x="179" y="616"/>
                </a:lnTo>
                <a:lnTo>
                  <a:pt x="163" y="614"/>
                </a:lnTo>
                <a:lnTo>
                  <a:pt x="151" y="609"/>
                </a:lnTo>
                <a:lnTo>
                  <a:pt x="138" y="603"/>
                </a:lnTo>
                <a:lnTo>
                  <a:pt x="127" y="594"/>
                </a:lnTo>
                <a:lnTo>
                  <a:pt x="111" y="583"/>
                </a:lnTo>
                <a:lnTo>
                  <a:pt x="100" y="574"/>
                </a:lnTo>
                <a:lnTo>
                  <a:pt x="88" y="566"/>
                </a:lnTo>
                <a:lnTo>
                  <a:pt x="74" y="560"/>
                </a:lnTo>
                <a:lnTo>
                  <a:pt x="50" y="560"/>
                </a:lnTo>
                <a:lnTo>
                  <a:pt x="37" y="566"/>
                </a:lnTo>
                <a:lnTo>
                  <a:pt x="25" y="577"/>
                </a:lnTo>
                <a:lnTo>
                  <a:pt x="17" y="596"/>
                </a:lnTo>
                <a:lnTo>
                  <a:pt x="10" y="616"/>
                </a:lnTo>
                <a:lnTo>
                  <a:pt x="4" y="636"/>
                </a:lnTo>
                <a:lnTo>
                  <a:pt x="0" y="658"/>
                </a:lnTo>
                <a:lnTo>
                  <a:pt x="0" y="683"/>
                </a:lnTo>
                <a:lnTo>
                  <a:pt x="3" y="705"/>
                </a:lnTo>
                <a:lnTo>
                  <a:pt x="6" y="730"/>
                </a:lnTo>
                <a:lnTo>
                  <a:pt x="16" y="754"/>
                </a:lnTo>
                <a:lnTo>
                  <a:pt x="25" y="780"/>
                </a:lnTo>
                <a:lnTo>
                  <a:pt x="38" y="805"/>
                </a:lnTo>
                <a:lnTo>
                  <a:pt x="53" y="819"/>
                </a:lnTo>
                <a:lnTo>
                  <a:pt x="71" y="836"/>
                </a:lnTo>
                <a:lnTo>
                  <a:pt x="88" y="846"/>
                </a:lnTo>
                <a:lnTo>
                  <a:pt x="107" y="852"/>
                </a:lnTo>
                <a:lnTo>
                  <a:pt x="124" y="857"/>
                </a:lnTo>
                <a:lnTo>
                  <a:pt x="150" y="857"/>
                </a:lnTo>
                <a:lnTo>
                  <a:pt x="172" y="854"/>
                </a:lnTo>
                <a:lnTo>
                  <a:pt x="196" y="852"/>
                </a:lnTo>
                <a:lnTo>
                  <a:pt x="214" y="852"/>
                </a:lnTo>
                <a:lnTo>
                  <a:pt x="226" y="863"/>
                </a:lnTo>
                <a:lnTo>
                  <a:pt x="230" y="881"/>
                </a:lnTo>
                <a:lnTo>
                  <a:pt x="230" y="901"/>
                </a:lnTo>
                <a:lnTo>
                  <a:pt x="224" y="929"/>
                </a:lnTo>
                <a:lnTo>
                  <a:pt x="217" y="955"/>
                </a:lnTo>
                <a:lnTo>
                  <a:pt x="209" y="979"/>
                </a:lnTo>
                <a:lnTo>
                  <a:pt x="198" y="1010"/>
                </a:lnTo>
                <a:lnTo>
                  <a:pt x="186" y="1038"/>
                </a:lnTo>
                <a:lnTo>
                  <a:pt x="175" y="1062"/>
                </a:lnTo>
                <a:lnTo>
                  <a:pt x="161" y="1090"/>
                </a:lnTo>
                <a:lnTo>
                  <a:pt x="150" y="1110"/>
                </a:lnTo>
                <a:lnTo>
                  <a:pt x="128" y="1132"/>
                </a:lnTo>
                <a:lnTo>
                  <a:pt x="1188" y="1130"/>
                </a:lnTo>
                <a:lnTo>
                  <a:pt x="1189" y="1106"/>
                </a:lnTo>
                <a:lnTo>
                  <a:pt x="1193" y="1085"/>
                </a:lnTo>
                <a:lnTo>
                  <a:pt x="1198" y="1062"/>
                </a:lnTo>
                <a:lnTo>
                  <a:pt x="1203" y="1047"/>
                </a:lnTo>
                <a:lnTo>
                  <a:pt x="1211" y="1028"/>
                </a:lnTo>
                <a:lnTo>
                  <a:pt x="1221" y="1008"/>
                </a:lnTo>
                <a:lnTo>
                  <a:pt x="1233" y="990"/>
                </a:lnTo>
                <a:lnTo>
                  <a:pt x="1244" y="976"/>
                </a:lnTo>
                <a:lnTo>
                  <a:pt x="1256" y="957"/>
                </a:lnTo>
                <a:lnTo>
                  <a:pt x="1267" y="943"/>
                </a:lnTo>
                <a:lnTo>
                  <a:pt x="1275" y="925"/>
                </a:lnTo>
                <a:lnTo>
                  <a:pt x="1282" y="906"/>
                </a:lnTo>
                <a:lnTo>
                  <a:pt x="1285" y="880"/>
                </a:lnTo>
                <a:lnTo>
                  <a:pt x="1284" y="854"/>
                </a:lnTo>
                <a:lnTo>
                  <a:pt x="1280" y="837"/>
                </a:lnTo>
                <a:lnTo>
                  <a:pt x="1273" y="821"/>
                </a:lnTo>
                <a:lnTo>
                  <a:pt x="1265" y="807"/>
                </a:lnTo>
                <a:lnTo>
                  <a:pt x="1253" y="794"/>
                </a:lnTo>
                <a:lnTo>
                  <a:pt x="1239" y="786"/>
                </a:lnTo>
                <a:lnTo>
                  <a:pt x="1222" y="782"/>
                </a:lnTo>
                <a:lnTo>
                  <a:pt x="1204" y="780"/>
                </a:lnTo>
                <a:lnTo>
                  <a:pt x="1185" y="782"/>
                </a:lnTo>
                <a:lnTo>
                  <a:pt x="1166" y="784"/>
                </a:lnTo>
                <a:lnTo>
                  <a:pt x="1148" y="790"/>
                </a:lnTo>
                <a:lnTo>
                  <a:pt x="1125" y="799"/>
                </a:lnTo>
                <a:lnTo>
                  <a:pt x="1106" y="807"/>
                </a:lnTo>
                <a:lnTo>
                  <a:pt x="1085" y="812"/>
                </a:lnTo>
                <a:lnTo>
                  <a:pt x="1060" y="816"/>
                </a:lnTo>
                <a:lnTo>
                  <a:pt x="1040" y="816"/>
                </a:lnTo>
                <a:lnTo>
                  <a:pt x="1022" y="810"/>
                </a:lnTo>
                <a:lnTo>
                  <a:pt x="1004" y="803"/>
                </a:lnTo>
                <a:lnTo>
                  <a:pt x="989" y="792"/>
                </a:lnTo>
                <a:lnTo>
                  <a:pt x="977" y="778"/>
                </a:lnTo>
                <a:lnTo>
                  <a:pt x="967" y="756"/>
                </a:lnTo>
                <a:lnTo>
                  <a:pt x="964" y="732"/>
                </a:lnTo>
                <a:lnTo>
                  <a:pt x="966" y="709"/>
                </a:lnTo>
                <a:lnTo>
                  <a:pt x="972" y="685"/>
                </a:lnTo>
                <a:lnTo>
                  <a:pt x="979" y="667"/>
                </a:lnTo>
                <a:lnTo>
                  <a:pt x="990" y="649"/>
                </a:lnTo>
                <a:lnTo>
                  <a:pt x="1004" y="632"/>
                </a:lnTo>
                <a:lnTo>
                  <a:pt x="1017" y="621"/>
                </a:lnTo>
                <a:lnTo>
                  <a:pt x="1034" y="609"/>
                </a:lnTo>
                <a:lnTo>
                  <a:pt x="1050" y="601"/>
                </a:lnTo>
                <a:lnTo>
                  <a:pt x="1067" y="596"/>
                </a:lnTo>
                <a:lnTo>
                  <a:pt x="1085" y="590"/>
                </a:lnTo>
                <a:lnTo>
                  <a:pt x="1107" y="585"/>
                </a:lnTo>
                <a:lnTo>
                  <a:pt x="1130" y="581"/>
                </a:lnTo>
                <a:lnTo>
                  <a:pt x="1149" y="576"/>
                </a:lnTo>
                <a:lnTo>
                  <a:pt x="1170" y="565"/>
                </a:lnTo>
                <a:lnTo>
                  <a:pt x="1182" y="553"/>
                </a:lnTo>
                <a:lnTo>
                  <a:pt x="1194" y="536"/>
                </a:lnTo>
                <a:lnTo>
                  <a:pt x="1203" y="517"/>
                </a:lnTo>
                <a:lnTo>
                  <a:pt x="1209" y="500"/>
                </a:lnTo>
                <a:lnTo>
                  <a:pt x="1213" y="476"/>
                </a:lnTo>
                <a:lnTo>
                  <a:pt x="1214" y="445"/>
                </a:lnTo>
                <a:lnTo>
                  <a:pt x="1211" y="421"/>
                </a:lnTo>
                <a:lnTo>
                  <a:pt x="1210" y="393"/>
                </a:lnTo>
                <a:lnTo>
                  <a:pt x="1209" y="358"/>
                </a:lnTo>
                <a:lnTo>
                  <a:pt x="1208" y="316"/>
                </a:lnTo>
                <a:lnTo>
                  <a:pt x="1208" y="276"/>
                </a:lnTo>
                <a:lnTo>
                  <a:pt x="1209" y="252"/>
                </a:lnTo>
                <a:lnTo>
                  <a:pt x="1194" y="240"/>
                </a:lnTo>
              </a:path>
            </a:pathLst>
          </a:custGeom>
          <a:solidFill>
            <a:schemeClr val="accent3"/>
          </a:solidFill>
          <a:ln w="6350">
            <a:noFill/>
            <a:round/>
            <a:headEnd/>
            <a:tailEnd/>
          </a:ln>
        </p:spPr>
        <p:txBody>
          <a:bodyPr tIns="91440" bIns="91440" anchor="ctr"/>
          <a:lstStyle/>
          <a:p>
            <a:pPr eaLnBrk="1" hangingPunct="1">
              <a:spcBef>
                <a:spcPct val="20000"/>
              </a:spcBef>
              <a:defRPr/>
            </a:pPr>
            <a:endParaRPr lang="en-GB" sz="1100" b="1" dirty="0" smtClean="0">
              <a:solidFill>
                <a:srgbClr val="002776"/>
              </a:solidFill>
              <a:cs typeface="Arial" pitchFamily="34" charset="0"/>
            </a:endParaRPr>
          </a:p>
          <a:p>
            <a:pPr algn="ctr" eaLnBrk="1" hangingPunct="1">
              <a:spcBef>
                <a:spcPct val="20000"/>
              </a:spcBef>
              <a:defRPr/>
            </a:pPr>
            <a:r>
              <a:rPr lang="en-GB" sz="1100" b="1" dirty="0" smtClean="0">
                <a:solidFill>
                  <a:srgbClr val="002776"/>
                </a:solidFill>
                <a:cs typeface="Arial" pitchFamily="34" charset="0"/>
              </a:rPr>
              <a:t>Canadian</a:t>
            </a:r>
          </a:p>
          <a:p>
            <a:pPr algn="ctr" eaLnBrk="1" hangingPunct="1">
              <a:spcBef>
                <a:spcPct val="20000"/>
              </a:spcBef>
              <a:defRPr/>
            </a:pPr>
            <a:r>
              <a:rPr lang="en-GB" sz="1100" b="1" dirty="0" smtClean="0">
                <a:solidFill>
                  <a:srgbClr val="002776"/>
                </a:solidFill>
                <a:cs typeface="Arial" pitchFamily="34" charset="0"/>
              </a:rPr>
              <a:t>Regulations</a:t>
            </a:r>
          </a:p>
          <a:p>
            <a:pPr algn="ctr" eaLnBrk="1" hangingPunct="1">
              <a:spcBef>
                <a:spcPct val="20000"/>
              </a:spcBef>
              <a:defRPr/>
            </a:pPr>
            <a:r>
              <a:rPr lang="en-GB" sz="1100" b="1" dirty="0" smtClean="0">
                <a:solidFill>
                  <a:srgbClr val="002776"/>
                </a:solidFill>
                <a:cs typeface="Arial" pitchFamily="34" charset="0"/>
              </a:rPr>
              <a:t>SOR 98-282</a:t>
            </a:r>
            <a:endParaRPr lang="en-GB" sz="1100" b="1" dirty="0">
              <a:solidFill>
                <a:srgbClr val="002776"/>
              </a:solidFill>
              <a:ea typeface="+mn-ea"/>
              <a:cs typeface="Arial" pitchFamily="34" charset="0"/>
            </a:endParaRPr>
          </a:p>
        </p:txBody>
      </p:sp>
      <p:sp>
        <p:nvSpPr>
          <p:cNvPr id="11" name="Freeform 10"/>
          <p:cNvSpPr>
            <a:spLocks/>
          </p:cNvSpPr>
          <p:nvPr/>
        </p:nvSpPr>
        <p:spPr bwMode="auto">
          <a:xfrm>
            <a:off x="5630849" y="5042485"/>
            <a:ext cx="1495425" cy="1682750"/>
          </a:xfrm>
          <a:custGeom>
            <a:avLst/>
            <a:gdLst>
              <a:gd name="T0" fmla="*/ 2147483647 w 1032"/>
              <a:gd name="T1" fmla="*/ 0 h 1182"/>
              <a:gd name="T2" fmla="*/ 2147483647 w 1032"/>
              <a:gd name="T3" fmla="*/ 2147483647 h 1182"/>
              <a:gd name="T4" fmla="*/ 2147483647 w 1032"/>
              <a:gd name="T5" fmla="*/ 2147483647 h 1182"/>
              <a:gd name="T6" fmla="*/ 2147483647 w 1032"/>
              <a:gd name="T7" fmla="*/ 2147483647 h 1182"/>
              <a:gd name="T8" fmla="*/ 2147483647 w 1032"/>
              <a:gd name="T9" fmla="*/ 2147483647 h 1182"/>
              <a:gd name="T10" fmla="*/ 2147483647 w 1032"/>
              <a:gd name="T11" fmla="*/ 2147483647 h 1182"/>
              <a:gd name="T12" fmla="*/ 2147483647 w 1032"/>
              <a:gd name="T13" fmla="*/ 2147483647 h 1182"/>
              <a:gd name="T14" fmla="*/ 2147483647 w 1032"/>
              <a:gd name="T15" fmla="*/ 2147483647 h 1182"/>
              <a:gd name="T16" fmla="*/ 2147483647 w 1032"/>
              <a:gd name="T17" fmla="*/ 2147483647 h 1182"/>
              <a:gd name="T18" fmla="*/ 2147483647 w 1032"/>
              <a:gd name="T19" fmla="*/ 2147483647 h 1182"/>
              <a:gd name="T20" fmla="*/ 2147483647 w 1032"/>
              <a:gd name="T21" fmla="*/ 2147483647 h 1182"/>
              <a:gd name="T22" fmla="*/ 2147483647 w 1032"/>
              <a:gd name="T23" fmla="*/ 2147483647 h 1182"/>
              <a:gd name="T24" fmla="*/ 2147483647 w 1032"/>
              <a:gd name="T25" fmla="*/ 2147483647 h 1182"/>
              <a:gd name="T26" fmla="*/ 2147483647 w 1032"/>
              <a:gd name="T27" fmla="*/ 2147483647 h 1182"/>
              <a:gd name="T28" fmla="*/ 2147483647 w 1032"/>
              <a:gd name="T29" fmla="*/ 2147483647 h 1182"/>
              <a:gd name="T30" fmla="*/ 2147483647 w 1032"/>
              <a:gd name="T31" fmla="*/ 2147483647 h 1182"/>
              <a:gd name="T32" fmla="*/ 2147483647 w 1032"/>
              <a:gd name="T33" fmla="*/ 2147483647 h 1182"/>
              <a:gd name="T34" fmla="*/ 2147483647 w 1032"/>
              <a:gd name="T35" fmla="*/ 2147483647 h 1182"/>
              <a:gd name="T36" fmla="*/ 2147483647 w 1032"/>
              <a:gd name="T37" fmla="*/ 2147483647 h 1182"/>
              <a:gd name="T38" fmla="*/ 2147483647 w 1032"/>
              <a:gd name="T39" fmla="*/ 2147483647 h 1182"/>
              <a:gd name="T40" fmla="*/ 2147483647 w 1032"/>
              <a:gd name="T41" fmla="*/ 2147483647 h 1182"/>
              <a:gd name="T42" fmla="*/ 2147483647 w 1032"/>
              <a:gd name="T43" fmla="*/ 2147483647 h 1182"/>
              <a:gd name="T44" fmla="*/ 2147483647 w 1032"/>
              <a:gd name="T45" fmla="*/ 2147483647 h 1182"/>
              <a:gd name="T46" fmla="*/ 2147483647 w 1032"/>
              <a:gd name="T47" fmla="*/ 2147483647 h 1182"/>
              <a:gd name="T48" fmla="*/ 2147483647 w 1032"/>
              <a:gd name="T49" fmla="*/ 2147483647 h 1182"/>
              <a:gd name="T50" fmla="*/ 2147483647 w 1032"/>
              <a:gd name="T51" fmla="*/ 2147483647 h 1182"/>
              <a:gd name="T52" fmla="*/ 2147483647 w 1032"/>
              <a:gd name="T53" fmla="*/ 2147483647 h 1182"/>
              <a:gd name="T54" fmla="*/ 2147483647 w 1032"/>
              <a:gd name="T55" fmla="*/ 2147483647 h 1182"/>
              <a:gd name="T56" fmla="*/ 2147483647 w 1032"/>
              <a:gd name="T57" fmla="*/ 2147483647 h 1182"/>
              <a:gd name="T58" fmla="*/ 2147483647 w 1032"/>
              <a:gd name="T59" fmla="*/ 2147483647 h 1182"/>
              <a:gd name="T60" fmla="*/ 2147483647 w 1032"/>
              <a:gd name="T61" fmla="*/ 2147483647 h 1182"/>
              <a:gd name="T62" fmla="*/ 2147483647 w 1032"/>
              <a:gd name="T63" fmla="*/ 2147483647 h 1182"/>
              <a:gd name="T64" fmla="*/ 2147483647 w 1032"/>
              <a:gd name="T65" fmla="*/ 2147483647 h 1182"/>
              <a:gd name="T66" fmla="*/ 2147483647 w 1032"/>
              <a:gd name="T67" fmla="*/ 2147483647 h 1182"/>
              <a:gd name="T68" fmla="*/ 2147483647 w 1032"/>
              <a:gd name="T69" fmla="*/ 2147483647 h 1182"/>
              <a:gd name="T70" fmla="*/ 2147483647 w 1032"/>
              <a:gd name="T71" fmla="*/ 2147483647 h 1182"/>
              <a:gd name="T72" fmla="*/ 2147483647 w 1032"/>
              <a:gd name="T73" fmla="*/ 2147483647 h 1182"/>
              <a:gd name="T74" fmla="*/ 2147483647 w 1032"/>
              <a:gd name="T75" fmla="*/ 2147483647 h 1182"/>
              <a:gd name="T76" fmla="*/ 2147483647 w 1032"/>
              <a:gd name="T77" fmla="*/ 2147483647 h 1182"/>
              <a:gd name="T78" fmla="*/ 2147483647 w 1032"/>
              <a:gd name="T79" fmla="*/ 2147483647 h 1182"/>
              <a:gd name="T80" fmla="*/ 2147483647 w 1032"/>
              <a:gd name="T81" fmla="*/ 2147483647 h 1182"/>
              <a:gd name="T82" fmla="*/ 2147483647 w 1032"/>
              <a:gd name="T83" fmla="*/ 2147483647 h 1182"/>
              <a:gd name="T84" fmla="*/ 0 w 1032"/>
              <a:gd name="T85" fmla="*/ 2147483647 h 1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32"/>
              <a:gd name="T130" fmla="*/ 0 h 1182"/>
              <a:gd name="T131" fmla="*/ 1032 w 1032"/>
              <a:gd name="T132" fmla="*/ 1182 h 118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32" h="1182">
                <a:moveTo>
                  <a:pt x="0" y="970"/>
                </a:moveTo>
                <a:lnTo>
                  <a:pt x="137" y="0"/>
                </a:lnTo>
                <a:lnTo>
                  <a:pt x="986" y="0"/>
                </a:lnTo>
                <a:lnTo>
                  <a:pt x="978" y="15"/>
                </a:lnTo>
                <a:lnTo>
                  <a:pt x="975" y="37"/>
                </a:lnTo>
                <a:lnTo>
                  <a:pt x="975" y="61"/>
                </a:lnTo>
                <a:lnTo>
                  <a:pt x="978" y="82"/>
                </a:lnTo>
                <a:lnTo>
                  <a:pt x="987" y="104"/>
                </a:lnTo>
                <a:lnTo>
                  <a:pt x="996" y="124"/>
                </a:lnTo>
                <a:lnTo>
                  <a:pt x="1003" y="141"/>
                </a:lnTo>
                <a:lnTo>
                  <a:pt x="1012" y="159"/>
                </a:lnTo>
                <a:lnTo>
                  <a:pt x="1018" y="178"/>
                </a:lnTo>
                <a:lnTo>
                  <a:pt x="1025" y="200"/>
                </a:lnTo>
                <a:lnTo>
                  <a:pt x="1029" y="220"/>
                </a:lnTo>
                <a:lnTo>
                  <a:pt x="1031" y="242"/>
                </a:lnTo>
                <a:lnTo>
                  <a:pt x="1031" y="261"/>
                </a:lnTo>
                <a:lnTo>
                  <a:pt x="1030" y="281"/>
                </a:lnTo>
                <a:lnTo>
                  <a:pt x="1028" y="294"/>
                </a:lnTo>
                <a:lnTo>
                  <a:pt x="1024" y="315"/>
                </a:lnTo>
                <a:lnTo>
                  <a:pt x="1019" y="331"/>
                </a:lnTo>
                <a:lnTo>
                  <a:pt x="1012" y="344"/>
                </a:lnTo>
                <a:lnTo>
                  <a:pt x="1003" y="357"/>
                </a:lnTo>
                <a:lnTo>
                  <a:pt x="992" y="366"/>
                </a:lnTo>
                <a:lnTo>
                  <a:pt x="973" y="372"/>
                </a:lnTo>
                <a:lnTo>
                  <a:pt x="959" y="370"/>
                </a:lnTo>
                <a:lnTo>
                  <a:pt x="944" y="363"/>
                </a:lnTo>
                <a:lnTo>
                  <a:pt x="927" y="352"/>
                </a:lnTo>
                <a:lnTo>
                  <a:pt x="908" y="339"/>
                </a:lnTo>
                <a:lnTo>
                  <a:pt x="896" y="326"/>
                </a:lnTo>
                <a:lnTo>
                  <a:pt x="882" y="313"/>
                </a:lnTo>
                <a:lnTo>
                  <a:pt x="870" y="302"/>
                </a:lnTo>
                <a:lnTo>
                  <a:pt x="859" y="291"/>
                </a:lnTo>
                <a:lnTo>
                  <a:pt x="847" y="281"/>
                </a:lnTo>
                <a:lnTo>
                  <a:pt x="833" y="276"/>
                </a:lnTo>
                <a:lnTo>
                  <a:pt x="818" y="274"/>
                </a:lnTo>
                <a:lnTo>
                  <a:pt x="805" y="278"/>
                </a:lnTo>
                <a:lnTo>
                  <a:pt x="790" y="285"/>
                </a:lnTo>
                <a:lnTo>
                  <a:pt x="779" y="296"/>
                </a:lnTo>
                <a:lnTo>
                  <a:pt x="767" y="309"/>
                </a:lnTo>
                <a:lnTo>
                  <a:pt x="754" y="328"/>
                </a:lnTo>
                <a:lnTo>
                  <a:pt x="745" y="348"/>
                </a:lnTo>
                <a:lnTo>
                  <a:pt x="735" y="376"/>
                </a:lnTo>
                <a:lnTo>
                  <a:pt x="730" y="400"/>
                </a:lnTo>
                <a:lnTo>
                  <a:pt x="726" y="424"/>
                </a:lnTo>
                <a:lnTo>
                  <a:pt x="727" y="452"/>
                </a:lnTo>
                <a:lnTo>
                  <a:pt x="729" y="476"/>
                </a:lnTo>
                <a:lnTo>
                  <a:pt x="734" y="503"/>
                </a:lnTo>
                <a:lnTo>
                  <a:pt x="740" y="526"/>
                </a:lnTo>
                <a:lnTo>
                  <a:pt x="748" y="550"/>
                </a:lnTo>
                <a:lnTo>
                  <a:pt x="758" y="568"/>
                </a:lnTo>
                <a:lnTo>
                  <a:pt x="770" y="585"/>
                </a:lnTo>
                <a:lnTo>
                  <a:pt x="784" y="601"/>
                </a:lnTo>
                <a:lnTo>
                  <a:pt x="804" y="616"/>
                </a:lnTo>
                <a:lnTo>
                  <a:pt x="823" y="627"/>
                </a:lnTo>
                <a:lnTo>
                  <a:pt x="845" y="635"/>
                </a:lnTo>
                <a:lnTo>
                  <a:pt x="870" y="638"/>
                </a:lnTo>
                <a:lnTo>
                  <a:pt x="900" y="637"/>
                </a:lnTo>
                <a:lnTo>
                  <a:pt x="921" y="635"/>
                </a:lnTo>
                <a:lnTo>
                  <a:pt x="941" y="633"/>
                </a:lnTo>
                <a:lnTo>
                  <a:pt x="961" y="638"/>
                </a:lnTo>
                <a:lnTo>
                  <a:pt x="975" y="650"/>
                </a:lnTo>
                <a:lnTo>
                  <a:pt x="987" y="670"/>
                </a:lnTo>
                <a:lnTo>
                  <a:pt x="994" y="694"/>
                </a:lnTo>
                <a:lnTo>
                  <a:pt x="996" y="718"/>
                </a:lnTo>
                <a:lnTo>
                  <a:pt x="994" y="740"/>
                </a:lnTo>
                <a:lnTo>
                  <a:pt x="989" y="764"/>
                </a:lnTo>
                <a:lnTo>
                  <a:pt x="981" y="794"/>
                </a:lnTo>
                <a:lnTo>
                  <a:pt x="973" y="818"/>
                </a:lnTo>
                <a:lnTo>
                  <a:pt x="964" y="846"/>
                </a:lnTo>
                <a:lnTo>
                  <a:pt x="954" y="873"/>
                </a:lnTo>
                <a:lnTo>
                  <a:pt x="943" y="903"/>
                </a:lnTo>
                <a:lnTo>
                  <a:pt x="868" y="903"/>
                </a:lnTo>
                <a:lnTo>
                  <a:pt x="839" y="899"/>
                </a:lnTo>
                <a:lnTo>
                  <a:pt x="811" y="896"/>
                </a:lnTo>
                <a:lnTo>
                  <a:pt x="778" y="892"/>
                </a:lnTo>
                <a:lnTo>
                  <a:pt x="743" y="886"/>
                </a:lnTo>
                <a:lnTo>
                  <a:pt x="703" y="881"/>
                </a:lnTo>
                <a:lnTo>
                  <a:pt x="671" y="877"/>
                </a:lnTo>
                <a:lnTo>
                  <a:pt x="647" y="879"/>
                </a:lnTo>
                <a:lnTo>
                  <a:pt x="625" y="884"/>
                </a:lnTo>
                <a:lnTo>
                  <a:pt x="611" y="892"/>
                </a:lnTo>
                <a:lnTo>
                  <a:pt x="599" y="903"/>
                </a:lnTo>
                <a:lnTo>
                  <a:pt x="591" y="918"/>
                </a:lnTo>
                <a:lnTo>
                  <a:pt x="587" y="934"/>
                </a:lnTo>
                <a:lnTo>
                  <a:pt x="590" y="951"/>
                </a:lnTo>
                <a:lnTo>
                  <a:pt x="595" y="970"/>
                </a:lnTo>
                <a:lnTo>
                  <a:pt x="603" y="992"/>
                </a:lnTo>
                <a:lnTo>
                  <a:pt x="611" y="1012"/>
                </a:lnTo>
                <a:lnTo>
                  <a:pt x="615" y="1034"/>
                </a:lnTo>
                <a:lnTo>
                  <a:pt x="615" y="1057"/>
                </a:lnTo>
                <a:lnTo>
                  <a:pt x="612" y="1079"/>
                </a:lnTo>
                <a:lnTo>
                  <a:pt x="602" y="1099"/>
                </a:lnTo>
                <a:lnTo>
                  <a:pt x="592" y="1118"/>
                </a:lnTo>
                <a:lnTo>
                  <a:pt x="579" y="1134"/>
                </a:lnTo>
                <a:lnTo>
                  <a:pt x="563" y="1149"/>
                </a:lnTo>
                <a:lnTo>
                  <a:pt x="545" y="1160"/>
                </a:lnTo>
                <a:lnTo>
                  <a:pt x="527" y="1168"/>
                </a:lnTo>
                <a:lnTo>
                  <a:pt x="510" y="1173"/>
                </a:lnTo>
                <a:lnTo>
                  <a:pt x="491" y="1177"/>
                </a:lnTo>
                <a:lnTo>
                  <a:pt x="474" y="1181"/>
                </a:lnTo>
                <a:lnTo>
                  <a:pt x="458" y="1181"/>
                </a:lnTo>
                <a:lnTo>
                  <a:pt x="442" y="1177"/>
                </a:lnTo>
                <a:lnTo>
                  <a:pt x="427" y="1173"/>
                </a:lnTo>
                <a:lnTo>
                  <a:pt x="414" y="1168"/>
                </a:lnTo>
                <a:lnTo>
                  <a:pt x="403" y="1162"/>
                </a:lnTo>
                <a:lnTo>
                  <a:pt x="390" y="1151"/>
                </a:lnTo>
                <a:lnTo>
                  <a:pt x="380" y="1140"/>
                </a:lnTo>
                <a:lnTo>
                  <a:pt x="372" y="1123"/>
                </a:lnTo>
                <a:lnTo>
                  <a:pt x="361" y="1105"/>
                </a:lnTo>
                <a:lnTo>
                  <a:pt x="352" y="1086"/>
                </a:lnTo>
                <a:lnTo>
                  <a:pt x="344" y="1070"/>
                </a:lnTo>
                <a:lnTo>
                  <a:pt x="334" y="1047"/>
                </a:lnTo>
                <a:lnTo>
                  <a:pt x="324" y="1027"/>
                </a:lnTo>
                <a:lnTo>
                  <a:pt x="312" y="1007"/>
                </a:lnTo>
                <a:lnTo>
                  <a:pt x="298" y="986"/>
                </a:lnTo>
                <a:lnTo>
                  <a:pt x="284" y="971"/>
                </a:lnTo>
                <a:lnTo>
                  <a:pt x="270" y="958"/>
                </a:lnTo>
                <a:lnTo>
                  <a:pt x="254" y="949"/>
                </a:lnTo>
                <a:lnTo>
                  <a:pt x="236" y="942"/>
                </a:lnTo>
                <a:lnTo>
                  <a:pt x="214" y="936"/>
                </a:lnTo>
                <a:lnTo>
                  <a:pt x="190" y="934"/>
                </a:lnTo>
                <a:lnTo>
                  <a:pt x="169" y="933"/>
                </a:lnTo>
                <a:lnTo>
                  <a:pt x="149" y="933"/>
                </a:lnTo>
                <a:lnTo>
                  <a:pt x="126" y="934"/>
                </a:lnTo>
                <a:lnTo>
                  <a:pt x="105" y="940"/>
                </a:lnTo>
                <a:lnTo>
                  <a:pt x="83" y="946"/>
                </a:lnTo>
                <a:lnTo>
                  <a:pt x="58" y="953"/>
                </a:lnTo>
                <a:lnTo>
                  <a:pt x="33" y="960"/>
                </a:lnTo>
                <a:lnTo>
                  <a:pt x="0" y="970"/>
                </a:lnTo>
              </a:path>
            </a:pathLst>
          </a:custGeom>
          <a:solidFill>
            <a:schemeClr val="accent3"/>
          </a:solidFill>
          <a:ln w="6350">
            <a:noFill/>
            <a:round/>
            <a:headEnd/>
            <a:tailEnd/>
          </a:ln>
        </p:spPr>
        <p:txBody>
          <a:bodyPr tIns="91440" bIns="91440" anchor="ctr"/>
          <a:lstStyle/>
          <a:p>
            <a:pPr algn="ctr" eaLnBrk="1" hangingPunct="1">
              <a:spcBef>
                <a:spcPct val="20000"/>
              </a:spcBef>
              <a:defRPr/>
            </a:pPr>
            <a:r>
              <a:rPr lang="en-GB" sz="1100" b="1" dirty="0" smtClean="0">
                <a:solidFill>
                  <a:srgbClr val="002776"/>
                </a:solidFill>
                <a:ea typeface="+mn-ea"/>
                <a:cs typeface="Arial" pitchFamily="34" charset="0"/>
              </a:rPr>
              <a:t>Quality</a:t>
            </a:r>
          </a:p>
          <a:p>
            <a:pPr algn="ctr" eaLnBrk="1" hangingPunct="1">
              <a:spcBef>
                <a:spcPct val="20000"/>
              </a:spcBef>
              <a:defRPr/>
            </a:pPr>
            <a:r>
              <a:rPr lang="en-GB" sz="1100" b="1" dirty="0" smtClean="0">
                <a:solidFill>
                  <a:srgbClr val="002776"/>
                </a:solidFill>
                <a:cs typeface="Arial" pitchFamily="34" charset="0"/>
              </a:rPr>
              <a:t>Product</a:t>
            </a:r>
            <a:endParaRPr lang="en-GB" sz="1100" b="1" dirty="0">
              <a:solidFill>
                <a:srgbClr val="002776"/>
              </a:solidFill>
              <a:ea typeface="+mn-ea"/>
              <a:cs typeface="Arial" pitchFamily="34" charset="0"/>
            </a:endParaRPr>
          </a:p>
        </p:txBody>
      </p:sp>
      <p:sp>
        <p:nvSpPr>
          <p:cNvPr id="6" name="Freeform 5"/>
          <p:cNvSpPr>
            <a:spLocks/>
          </p:cNvSpPr>
          <p:nvPr/>
        </p:nvSpPr>
        <p:spPr bwMode="auto">
          <a:xfrm>
            <a:off x="5578894" y="1728645"/>
            <a:ext cx="1395413" cy="1560512"/>
          </a:xfrm>
          <a:custGeom>
            <a:avLst/>
            <a:gdLst>
              <a:gd name="T0" fmla="*/ 2147483647 w 1019"/>
              <a:gd name="T1" fmla="*/ 0 h 1133"/>
              <a:gd name="T2" fmla="*/ 2147483647 w 1019"/>
              <a:gd name="T3" fmla="*/ 2147483647 h 1133"/>
              <a:gd name="T4" fmla="*/ 2147483647 w 1019"/>
              <a:gd name="T5" fmla="*/ 2147483647 h 1133"/>
              <a:gd name="T6" fmla="*/ 2147483647 w 1019"/>
              <a:gd name="T7" fmla="*/ 2147483647 h 1133"/>
              <a:gd name="T8" fmla="*/ 2147483647 w 1019"/>
              <a:gd name="T9" fmla="*/ 2147483647 h 1133"/>
              <a:gd name="T10" fmla="*/ 2147483647 w 1019"/>
              <a:gd name="T11" fmla="*/ 2147483647 h 1133"/>
              <a:gd name="T12" fmla="*/ 2147483647 w 1019"/>
              <a:gd name="T13" fmla="*/ 2147483647 h 1133"/>
              <a:gd name="T14" fmla="*/ 2147483647 w 1019"/>
              <a:gd name="T15" fmla="*/ 2147483647 h 1133"/>
              <a:gd name="T16" fmla="*/ 2147483647 w 1019"/>
              <a:gd name="T17" fmla="*/ 2147483647 h 1133"/>
              <a:gd name="T18" fmla="*/ 2147483647 w 1019"/>
              <a:gd name="T19" fmla="*/ 2147483647 h 1133"/>
              <a:gd name="T20" fmla="*/ 2147483647 w 1019"/>
              <a:gd name="T21" fmla="*/ 2147483647 h 1133"/>
              <a:gd name="T22" fmla="*/ 2147483647 w 1019"/>
              <a:gd name="T23" fmla="*/ 2147483647 h 1133"/>
              <a:gd name="T24" fmla="*/ 2147483647 w 1019"/>
              <a:gd name="T25" fmla="*/ 2147483647 h 1133"/>
              <a:gd name="T26" fmla="*/ 2147483647 w 1019"/>
              <a:gd name="T27" fmla="*/ 2147483647 h 1133"/>
              <a:gd name="T28" fmla="*/ 2147483647 w 1019"/>
              <a:gd name="T29" fmla="*/ 2147483647 h 1133"/>
              <a:gd name="T30" fmla="*/ 2147483647 w 1019"/>
              <a:gd name="T31" fmla="*/ 2147483647 h 1133"/>
              <a:gd name="T32" fmla="*/ 2147483647 w 1019"/>
              <a:gd name="T33" fmla="*/ 2147483647 h 1133"/>
              <a:gd name="T34" fmla="*/ 2147483647 w 1019"/>
              <a:gd name="T35" fmla="*/ 2147483647 h 1133"/>
              <a:gd name="T36" fmla="*/ 2147483647 w 1019"/>
              <a:gd name="T37" fmla="*/ 2147483647 h 1133"/>
              <a:gd name="T38" fmla="*/ 2147483647 w 1019"/>
              <a:gd name="T39" fmla="*/ 2147483647 h 1133"/>
              <a:gd name="T40" fmla="*/ 2147483647 w 1019"/>
              <a:gd name="T41" fmla="*/ 2147483647 h 1133"/>
              <a:gd name="T42" fmla="*/ 2147483647 w 1019"/>
              <a:gd name="T43" fmla="*/ 2147483647 h 1133"/>
              <a:gd name="T44" fmla="*/ 2147483647 w 1019"/>
              <a:gd name="T45" fmla="*/ 2147483647 h 1133"/>
              <a:gd name="T46" fmla="*/ 2147483647 w 1019"/>
              <a:gd name="T47" fmla="*/ 2147483647 h 1133"/>
              <a:gd name="T48" fmla="*/ 2147483647 w 1019"/>
              <a:gd name="T49" fmla="*/ 2147483647 h 1133"/>
              <a:gd name="T50" fmla="*/ 2147483647 w 1019"/>
              <a:gd name="T51" fmla="*/ 2147483647 h 1133"/>
              <a:gd name="T52" fmla="*/ 2147483647 w 1019"/>
              <a:gd name="T53" fmla="*/ 2147483647 h 1133"/>
              <a:gd name="T54" fmla="*/ 2147483647 w 1019"/>
              <a:gd name="T55" fmla="*/ 2147483647 h 1133"/>
              <a:gd name="T56" fmla="*/ 2147483647 w 1019"/>
              <a:gd name="T57" fmla="*/ 2147483647 h 1133"/>
              <a:gd name="T58" fmla="*/ 2147483647 w 1019"/>
              <a:gd name="T59" fmla="*/ 2147483647 h 1133"/>
              <a:gd name="T60" fmla="*/ 2147483647 w 1019"/>
              <a:gd name="T61" fmla="*/ 2147483647 h 1133"/>
              <a:gd name="T62" fmla="*/ 2147483647 w 1019"/>
              <a:gd name="T63" fmla="*/ 2147483647 h 1133"/>
              <a:gd name="T64" fmla="*/ 2147483647 w 1019"/>
              <a:gd name="T65" fmla="*/ 2147483647 h 1133"/>
              <a:gd name="T66" fmla="*/ 2147483647 w 1019"/>
              <a:gd name="T67" fmla="*/ 2147483647 h 1133"/>
              <a:gd name="T68" fmla="*/ 2147483647 w 1019"/>
              <a:gd name="T69" fmla="*/ 2147483647 h 1133"/>
              <a:gd name="T70" fmla="*/ 2147483647 w 1019"/>
              <a:gd name="T71" fmla="*/ 2147483647 h 1133"/>
              <a:gd name="T72" fmla="*/ 2147483647 w 1019"/>
              <a:gd name="T73" fmla="*/ 2147483647 h 1133"/>
              <a:gd name="T74" fmla="*/ 2147483647 w 1019"/>
              <a:gd name="T75" fmla="*/ 2147483647 h 1133"/>
              <a:gd name="T76" fmla="*/ 2147483647 w 1019"/>
              <a:gd name="T77" fmla="*/ 2147483647 h 1133"/>
              <a:gd name="T78" fmla="*/ 2147483647 w 1019"/>
              <a:gd name="T79" fmla="*/ 2147483647 h 1133"/>
              <a:gd name="T80" fmla="*/ 2147483647 w 1019"/>
              <a:gd name="T81" fmla="*/ 2147483647 h 1133"/>
              <a:gd name="T82" fmla="*/ 2147483647 w 1019"/>
              <a:gd name="T83" fmla="*/ 2147483647 h 1133"/>
              <a:gd name="T84" fmla="*/ 2147483647 w 1019"/>
              <a:gd name="T85" fmla="*/ 2147483647 h 1133"/>
              <a:gd name="T86" fmla="*/ 2147483647 w 1019"/>
              <a:gd name="T87" fmla="*/ 2147483647 h 1133"/>
              <a:gd name="T88" fmla="*/ 2147483647 w 1019"/>
              <a:gd name="T89" fmla="*/ 2147483647 h 1133"/>
              <a:gd name="T90" fmla="*/ 2147483647 w 1019"/>
              <a:gd name="T91" fmla="*/ 2147483647 h 1133"/>
              <a:gd name="T92" fmla="*/ 2147483647 w 1019"/>
              <a:gd name="T93" fmla="*/ 2147483647 h 1133"/>
              <a:gd name="T94" fmla="*/ 2147483647 w 1019"/>
              <a:gd name="T95" fmla="*/ 2147483647 h 1133"/>
              <a:gd name="T96" fmla="*/ 2147483647 w 1019"/>
              <a:gd name="T97" fmla="*/ 2147483647 h 1133"/>
              <a:gd name="T98" fmla="*/ 2147483647 w 1019"/>
              <a:gd name="T99" fmla="*/ 2147483647 h 1133"/>
              <a:gd name="T100" fmla="*/ 2147483647 w 1019"/>
              <a:gd name="T101" fmla="*/ 2147483647 h 1133"/>
              <a:gd name="T102" fmla="*/ 2147483647 w 1019"/>
              <a:gd name="T103" fmla="*/ 2147483647 h 1133"/>
              <a:gd name="T104" fmla="*/ 2147483647 w 1019"/>
              <a:gd name="T105" fmla="*/ 2147483647 h 1133"/>
              <a:gd name="T106" fmla="*/ 2147483647 w 1019"/>
              <a:gd name="T107" fmla="*/ 2147483647 h 1133"/>
              <a:gd name="T108" fmla="*/ 2147483647 w 1019"/>
              <a:gd name="T109" fmla="*/ 2147483647 h 1133"/>
              <a:gd name="T110" fmla="*/ 2147483647 w 1019"/>
              <a:gd name="T111" fmla="*/ 2147483647 h 1133"/>
              <a:gd name="T112" fmla="*/ 2147483647 w 1019"/>
              <a:gd name="T113" fmla="*/ 2147483647 h 1133"/>
              <a:gd name="T114" fmla="*/ 2147483647 w 1019"/>
              <a:gd name="T115" fmla="*/ 2147483647 h 1133"/>
              <a:gd name="T116" fmla="*/ 0 w 1019"/>
              <a:gd name="T117" fmla="*/ 2147483647 h 1133"/>
              <a:gd name="T118" fmla="*/ 2147483647 w 1019"/>
              <a:gd name="T119" fmla="*/ 2147483647 h 1133"/>
              <a:gd name="T120" fmla="*/ 2147483647 w 1019"/>
              <a:gd name="T121" fmla="*/ 2147483647 h 1133"/>
              <a:gd name="T122" fmla="*/ 2147483647 w 1019"/>
              <a:gd name="T123" fmla="*/ 2147483647 h 11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9"/>
              <a:gd name="T187" fmla="*/ 0 h 1133"/>
              <a:gd name="T188" fmla="*/ 1019 w 1019"/>
              <a:gd name="T189" fmla="*/ 1133 h 11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9" h="1133">
                <a:moveTo>
                  <a:pt x="31" y="26"/>
                </a:moveTo>
                <a:lnTo>
                  <a:pt x="43" y="0"/>
                </a:lnTo>
                <a:lnTo>
                  <a:pt x="849" y="0"/>
                </a:lnTo>
                <a:lnTo>
                  <a:pt x="1018" y="923"/>
                </a:lnTo>
                <a:lnTo>
                  <a:pt x="997" y="907"/>
                </a:lnTo>
                <a:lnTo>
                  <a:pt x="982" y="894"/>
                </a:lnTo>
                <a:lnTo>
                  <a:pt x="965" y="883"/>
                </a:lnTo>
                <a:lnTo>
                  <a:pt x="944" y="872"/>
                </a:lnTo>
                <a:lnTo>
                  <a:pt x="922" y="864"/>
                </a:lnTo>
                <a:lnTo>
                  <a:pt x="898" y="859"/>
                </a:lnTo>
                <a:lnTo>
                  <a:pt x="870" y="853"/>
                </a:lnTo>
                <a:lnTo>
                  <a:pt x="844" y="851"/>
                </a:lnTo>
                <a:lnTo>
                  <a:pt x="818" y="849"/>
                </a:lnTo>
                <a:lnTo>
                  <a:pt x="789" y="849"/>
                </a:lnTo>
                <a:lnTo>
                  <a:pt x="754" y="849"/>
                </a:lnTo>
                <a:lnTo>
                  <a:pt x="727" y="853"/>
                </a:lnTo>
                <a:lnTo>
                  <a:pt x="700" y="857"/>
                </a:lnTo>
                <a:lnTo>
                  <a:pt x="677" y="860"/>
                </a:lnTo>
                <a:lnTo>
                  <a:pt x="655" y="868"/>
                </a:lnTo>
                <a:lnTo>
                  <a:pt x="638" y="875"/>
                </a:lnTo>
                <a:lnTo>
                  <a:pt x="623" y="884"/>
                </a:lnTo>
                <a:lnTo>
                  <a:pt x="610" y="896"/>
                </a:lnTo>
                <a:lnTo>
                  <a:pt x="602" y="907"/>
                </a:lnTo>
                <a:lnTo>
                  <a:pt x="597" y="923"/>
                </a:lnTo>
                <a:lnTo>
                  <a:pt x="597" y="940"/>
                </a:lnTo>
                <a:lnTo>
                  <a:pt x="603" y="957"/>
                </a:lnTo>
                <a:lnTo>
                  <a:pt x="610" y="971"/>
                </a:lnTo>
                <a:lnTo>
                  <a:pt x="615" y="986"/>
                </a:lnTo>
                <a:lnTo>
                  <a:pt x="615" y="1008"/>
                </a:lnTo>
                <a:lnTo>
                  <a:pt x="608" y="1027"/>
                </a:lnTo>
                <a:lnTo>
                  <a:pt x="598" y="1045"/>
                </a:lnTo>
                <a:lnTo>
                  <a:pt x="583" y="1064"/>
                </a:lnTo>
                <a:lnTo>
                  <a:pt x="569" y="1081"/>
                </a:lnTo>
                <a:lnTo>
                  <a:pt x="554" y="1092"/>
                </a:lnTo>
                <a:lnTo>
                  <a:pt x="539" y="1101"/>
                </a:lnTo>
                <a:lnTo>
                  <a:pt x="523" y="1112"/>
                </a:lnTo>
                <a:lnTo>
                  <a:pt x="506" y="1119"/>
                </a:lnTo>
                <a:lnTo>
                  <a:pt x="489" y="1125"/>
                </a:lnTo>
                <a:lnTo>
                  <a:pt x="471" y="1129"/>
                </a:lnTo>
                <a:lnTo>
                  <a:pt x="455" y="1132"/>
                </a:lnTo>
                <a:lnTo>
                  <a:pt x="436" y="1132"/>
                </a:lnTo>
                <a:lnTo>
                  <a:pt x="419" y="1129"/>
                </a:lnTo>
                <a:lnTo>
                  <a:pt x="403" y="1125"/>
                </a:lnTo>
                <a:lnTo>
                  <a:pt x="388" y="1118"/>
                </a:lnTo>
                <a:lnTo>
                  <a:pt x="372" y="1108"/>
                </a:lnTo>
                <a:lnTo>
                  <a:pt x="358" y="1097"/>
                </a:lnTo>
                <a:lnTo>
                  <a:pt x="350" y="1084"/>
                </a:lnTo>
                <a:lnTo>
                  <a:pt x="346" y="1071"/>
                </a:lnTo>
                <a:lnTo>
                  <a:pt x="345" y="1058"/>
                </a:lnTo>
                <a:lnTo>
                  <a:pt x="346" y="1040"/>
                </a:lnTo>
                <a:lnTo>
                  <a:pt x="350" y="1021"/>
                </a:lnTo>
                <a:lnTo>
                  <a:pt x="358" y="999"/>
                </a:lnTo>
                <a:lnTo>
                  <a:pt x="369" y="979"/>
                </a:lnTo>
                <a:lnTo>
                  <a:pt x="378" y="962"/>
                </a:lnTo>
                <a:lnTo>
                  <a:pt x="384" y="949"/>
                </a:lnTo>
                <a:lnTo>
                  <a:pt x="389" y="929"/>
                </a:lnTo>
                <a:lnTo>
                  <a:pt x="393" y="909"/>
                </a:lnTo>
                <a:lnTo>
                  <a:pt x="389" y="892"/>
                </a:lnTo>
                <a:lnTo>
                  <a:pt x="382" y="877"/>
                </a:lnTo>
                <a:lnTo>
                  <a:pt x="368" y="864"/>
                </a:lnTo>
                <a:lnTo>
                  <a:pt x="353" y="859"/>
                </a:lnTo>
                <a:lnTo>
                  <a:pt x="339" y="853"/>
                </a:lnTo>
                <a:lnTo>
                  <a:pt x="318" y="849"/>
                </a:lnTo>
                <a:lnTo>
                  <a:pt x="276" y="849"/>
                </a:lnTo>
                <a:lnTo>
                  <a:pt x="245" y="853"/>
                </a:lnTo>
                <a:lnTo>
                  <a:pt x="217" y="859"/>
                </a:lnTo>
                <a:lnTo>
                  <a:pt x="180" y="866"/>
                </a:lnTo>
                <a:lnTo>
                  <a:pt x="147" y="875"/>
                </a:lnTo>
                <a:lnTo>
                  <a:pt x="110" y="884"/>
                </a:lnTo>
                <a:lnTo>
                  <a:pt x="83" y="892"/>
                </a:lnTo>
                <a:lnTo>
                  <a:pt x="64" y="897"/>
                </a:lnTo>
                <a:lnTo>
                  <a:pt x="53" y="907"/>
                </a:lnTo>
                <a:lnTo>
                  <a:pt x="46" y="886"/>
                </a:lnTo>
                <a:lnTo>
                  <a:pt x="38" y="864"/>
                </a:lnTo>
                <a:lnTo>
                  <a:pt x="31" y="840"/>
                </a:lnTo>
                <a:lnTo>
                  <a:pt x="25" y="816"/>
                </a:lnTo>
                <a:lnTo>
                  <a:pt x="20" y="786"/>
                </a:lnTo>
                <a:lnTo>
                  <a:pt x="16" y="753"/>
                </a:lnTo>
                <a:lnTo>
                  <a:pt x="17" y="720"/>
                </a:lnTo>
                <a:lnTo>
                  <a:pt x="21" y="688"/>
                </a:lnTo>
                <a:lnTo>
                  <a:pt x="30" y="655"/>
                </a:lnTo>
                <a:lnTo>
                  <a:pt x="42" y="622"/>
                </a:lnTo>
                <a:lnTo>
                  <a:pt x="56" y="592"/>
                </a:lnTo>
                <a:lnTo>
                  <a:pt x="73" y="568"/>
                </a:lnTo>
                <a:lnTo>
                  <a:pt x="91" y="550"/>
                </a:lnTo>
                <a:lnTo>
                  <a:pt x="111" y="535"/>
                </a:lnTo>
                <a:lnTo>
                  <a:pt x="131" y="520"/>
                </a:lnTo>
                <a:lnTo>
                  <a:pt x="150" y="509"/>
                </a:lnTo>
                <a:lnTo>
                  <a:pt x="170" y="496"/>
                </a:lnTo>
                <a:lnTo>
                  <a:pt x="195" y="477"/>
                </a:lnTo>
                <a:lnTo>
                  <a:pt x="211" y="466"/>
                </a:lnTo>
                <a:lnTo>
                  <a:pt x="225" y="450"/>
                </a:lnTo>
                <a:lnTo>
                  <a:pt x="239" y="431"/>
                </a:lnTo>
                <a:lnTo>
                  <a:pt x="251" y="411"/>
                </a:lnTo>
                <a:lnTo>
                  <a:pt x="260" y="387"/>
                </a:lnTo>
                <a:lnTo>
                  <a:pt x="266" y="361"/>
                </a:lnTo>
                <a:lnTo>
                  <a:pt x="268" y="331"/>
                </a:lnTo>
                <a:lnTo>
                  <a:pt x="265" y="304"/>
                </a:lnTo>
                <a:lnTo>
                  <a:pt x="256" y="274"/>
                </a:lnTo>
                <a:lnTo>
                  <a:pt x="244" y="252"/>
                </a:lnTo>
                <a:lnTo>
                  <a:pt x="228" y="233"/>
                </a:lnTo>
                <a:lnTo>
                  <a:pt x="209" y="224"/>
                </a:lnTo>
                <a:lnTo>
                  <a:pt x="192" y="224"/>
                </a:lnTo>
                <a:lnTo>
                  <a:pt x="175" y="233"/>
                </a:lnTo>
                <a:lnTo>
                  <a:pt x="158" y="252"/>
                </a:lnTo>
                <a:lnTo>
                  <a:pt x="145" y="272"/>
                </a:lnTo>
                <a:lnTo>
                  <a:pt x="132" y="294"/>
                </a:lnTo>
                <a:lnTo>
                  <a:pt x="120" y="315"/>
                </a:lnTo>
                <a:lnTo>
                  <a:pt x="106" y="328"/>
                </a:lnTo>
                <a:lnTo>
                  <a:pt x="89" y="333"/>
                </a:lnTo>
                <a:lnTo>
                  <a:pt x="67" y="333"/>
                </a:lnTo>
                <a:lnTo>
                  <a:pt x="48" y="328"/>
                </a:lnTo>
                <a:lnTo>
                  <a:pt x="35" y="311"/>
                </a:lnTo>
                <a:lnTo>
                  <a:pt x="22" y="294"/>
                </a:lnTo>
                <a:lnTo>
                  <a:pt x="13" y="274"/>
                </a:lnTo>
                <a:lnTo>
                  <a:pt x="5" y="248"/>
                </a:lnTo>
                <a:lnTo>
                  <a:pt x="1" y="222"/>
                </a:lnTo>
                <a:lnTo>
                  <a:pt x="0" y="194"/>
                </a:lnTo>
                <a:lnTo>
                  <a:pt x="1" y="165"/>
                </a:lnTo>
                <a:lnTo>
                  <a:pt x="5" y="137"/>
                </a:lnTo>
                <a:lnTo>
                  <a:pt x="11" y="100"/>
                </a:lnTo>
                <a:lnTo>
                  <a:pt x="19" y="69"/>
                </a:lnTo>
                <a:lnTo>
                  <a:pt x="24" y="48"/>
                </a:lnTo>
                <a:lnTo>
                  <a:pt x="31" y="26"/>
                </a:lnTo>
              </a:path>
            </a:pathLst>
          </a:custGeom>
          <a:solidFill>
            <a:schemeClr val="accent3"/>
          </a:solidFill>
          <a:ln w="6350">
            <a:noFill/>
            <a:round/>
            <a:headEnd/>
            <a:tailEnd/>
          </a:ln>
        </p:spPr>
        <p:txBody>
          <a:bodyPr tIns="91440" bIns="91440" anchor="ctr"/>
          <a:lstStyle/>
          <a:p>
            <a:pPr algn="ctr">
              <a:spcBef>
                <a:spcPct val="20000"/>
              </a:spcBef>
              <a:defRPr/>
            </a:pPr>
            <a:r>
              <a:rPr lang="en-GB" sz="1100" b="1" dirty="0">
                <a:solidFill>
                  <a:srgbClr val="002776"/>
                </a:solidFill>
                <a:cs typeface="Arial" pitchFamily="34" charset="0"/>
              </a:rPr>
              <a:t>Business Objectives &amp; Imperatives</a:t>
            </a:r>
          </a:p>
        </p:txBody>
      </p:sp>
      <p:sp>
        <p:nvSpPr>
          <p:cNvPr id="13" name="Freeform 12"/>
          <p:cNvSpPr>
            <a:spLocks/>
          </p:cNvSpPr>
          <p:nvPr/>
        </p:nvSpPr>
        <p:spPr bwMode="auto">
          <a:xfrm>
            <a:off x="5513388" y="3415155"/>
            <a:ext cx="1639888" cy="1277937"/>
          </a:xfrm>
          <a:custGeom>
            <a:avLst/>
            <a:gdLst>
              <a:gd name="T0" fmla="*/ 2147483647 w 1466"/>
              <a:gd name="T1" fmla="*/ 0 h 980"/>
              <a:gd name="T2" fmla="*/ 2147483647 w 1466"/>
              <a:gd name="T3" fmla="*/ 2147483647 h 980"/>
              <a:gd name="T4" fmla="*/ 2147483647 w 1466"/>
              <a:gd name="T5" fmla="*/ 2147483647 h 980"/>
              <a:gd name="T6" fmla="*/ 2147483647 w 1466"/>
              <a:gd name="T7" fmla="*/ 2147483647 h 980"/>
              <a:gd name="T8" fmla="*/ 2147483647 w 1466"/>
              <a:gd name="T9" fmla="*/ 2147483647 h 980"/>
              <a:gd name="T10" fmla="*/ 2147483647 w 1466"/>
              <a:gd name="T11" fmla="*/ 2147483647 h 980"/>
              <a:gd name="T12" fmla="*/ 2147483647 w 1466"/>
              <a:gd name="T13" fmla="*/ 2147483647 h 980"/>
              <a:gd name="T14" fmla="*/ 2147483647 w 1466"/>
              <a:gd name="T15" fmla="*/ 2147483647 h 980"/>
              <a:gd name="T16" fmla="*/ 2147483647 w 1466"/>
              <a:gd name="T17" fmla="*/ 2147483647 h 980"/>
              <a:gd name="T18" fmla="*/ 2147483647 w 1466"/>
              <a:gd name="T19" fmla="*/ 2147483647 h 980"/>
              <a:gd name="T20" fmla="*/ 2147483647 w 1466"/>
              <a:gd name="T21" fmla="*/ 2147483647 h 980"/>
              <a:gd name="T22" fmla="*/ 2147483647 w 1466"/>
              <a:gd name="T23" fmla="*/ 2147483647 h 980"/>
              <a:gd name="T24" fmla="*/ 2147483647 w 1466"/>
              <a:gd name="T25" fmla="*/ 2147483647 h 980"/>
              <a:gd name="T26" fmla="*/ 2147483647 w 1466"/>
              <a:gd name="T27" fmla="*/ 2147483647 h 980"/>
              <a:gd name="T28" fmla="*/ 2147483647 w 1466"/>
              <a:gd name="T29" fmla="*/ 2147483647 h 980"/>
              <a:gd name="T30" fmla="*/ 2147483647 w 1466"/>
              <a:gd name="T31" fmla="*/ 2147483647 h 980"/>
              <a:gd name="T32" fmla="*/ 2147483647 w 1466"/>
              <a:gd name="T33" fmla="*/ 2147483647 h 980"/>
              <a:gd name="T34" fmla="*/ 2147483647 w 1466"/>
              <a:gd name="T35" fmla="*/ 2147483647 h 980"/>
              <a:gd name="T36" fmla="*/ 2147483647 w 1466"/>
              <a:gd name="T37" fmla="*/ 2147483647 h 980"/>
              <a:gd name="T38" fmla="*/ 2147483647 w 1466"/>
              <a:gd name="T39" fmla="*/ 2147483647 h 980"/>
              <a:gd name="T40" fmla="*/ 2147483647 w 1466"/>
              <a:gd name="T41" fmla="*/ 2147483647 h 980"/>
              <a:gd name="T42" fmla="*/ 2147483647 w 1466"/>
              <a:gd name="T43" fmla="*/ 2147483647 h 980"/>
              <a:gd name="T44" fmla="*/ 2147483647 w 1466"/>
              <a:gd name="T45" fmla="*/ 2147483647 h 980"/>
              <a:gd name="T46" fmla="*/ 2147483647 w 1466"/>
              <a:gd name="T47" fmla="*/ 2147483647 h 980"/>
              <a:gd name="T48" fmla="*/ 2147483647 w 1466"/>
              <a:gd name="T49" fmla="*/ 2147483647 h 980"/>
              <a:gd name="T50" fmla="*/ 2147483647 w 1466"/>
              <a:gd name="T51" fmla="*/ 2147483647 h 980"/>
              <a:gd name="T52" fmla="*/ 2147483647 w 1466"/>
              <a:gd name="T53" fmla="*/ 2147483647 h 980"/>
              <a:gd name="T54" fmla="*/ 2147483647 w 1466"/>
              <a:gd name="T55" fmla="*/ 2147483647 h 980"/>
              <a:gd name="T56" fmla="*/ 2147483647 w 1466"/>
              <a:gd name="T57" fmla="*/ 2147483647 h 980"/>
              <a:gd name="T58" fmla="*/ 2147483647 w 1466"/>
              <a:gd name="T59" fmla="*/ 2147483647 h 980"/>
              <a:gd name="T60" fmla="*/ 2147483647 w 1466"/>
              <a:gd name="T61" fmla="*/ 2147483647 h 980"/>
              <a:gd name="T62" fmla="*/ 2147483647 w 1466"/>
              <a:gd name="T63" fmla="*/ 2147483647 h 980"/>
              <a:gd name="T64" fmla="*/ 2147483647 w 1466"/>
              <a:gd name="T65" fmla="*/ 2147483647 h 980"/>
              <a:gd name="T66" fmla="*/ 2147483647 w 1466"/>
              <a:gd name="T67" fmla="*/ 2147483647 h 980"/>
              <a:gd name="T68" fmla="*/ 2147483647 w 1466"/>
              <a:gd name="T69" fmla="*/ 2147483647 h 980"/>
              <a:gd name="T70" fmla="*/ 2147483647 w 1466"/>
              <a:gd name="T71" fmla="*/ 2147483647 h 980"/>
              <a:gd name="T72" fmla="*/ 2147483647 w 1466"/>
              <a:gd name="T73" fmla="*/ 2147483647 h 980"/>
              <a:gd name="T74" fmla="*/ 2147483647 w 1466"/>
              <a:gd name="T75" fmla="*/ 2147483647 h 980"/>
              <a:gd name="T76" fmla="*/ 2147483647 w 1466"/>
              <a:gd name="T77" fmla="*/ 2147483647 h 980"/>
              <a:gd name="T78" fmla="*/ 2147483647 w 1466"/>
              <a:gd name="T79" fmla="*/ 2147483647 h 980"/>
              <a:gd name="T80" fmla="*/ 2147483647 w 1466"/>
              <a:gd name="T81" fmla="*/ 2147483647 h 980"/>
              <a:gd name="T82" fmla="*/ 2147483647 w 1466"/>
              <a:gd name="T83" fmla="*/ 2147483647 h 980"/>
              <a:gd name="T84" fmla="*/ 2147483647 w 1466"/>
              <a:gd name="T85" fmla="*/ 2147483647 h 980"/>
              <a:gd name="T86" fmla="*/ 2147483647 w 1466"/>
              <a:gd name="T87" fmla="*/ 2147483647 h 980"/>
              <a:gd name="T88" fmla="*/ 2147483647 w 1466"/>
              <a:gd name="T89" fmla="*/ 2147483647 h 980"/>
              <a:gd name="T90" fmla="*/ 2147483647 w 1466"/>
              <a:gd name="T91" fmla="*/ 2147483647 h 980"/>
              <a:gd name="T92" fmla="*/ 2147483647 w 1466"/>
              <a:gd name="T93" fmla="*/ 2147483647 h 980"/>
              <a:gd name="T94" fmla="*/ 2147483647 w 1466"/>
              <a:gd name="T95" fmla="*/ 2147483647 h 980"/>
              <a:gd name="T96" fmla="*/ 2147483647 w 1466"/>
              <a:gd name="T97" fmla="*/ 2147483647 h 980"/>
              <a:gd name="T98" fmla="*/ 2147483647 w 1466"/>
              <a:gd name="T99" fmla="*/ 2147483647 h 980"/>
              <a:gd name="T100" fmla="*/ 2147483647 w 1466"/>
              <a:gd name="T101" fmla="*/ 2147483647 h 980"/>
              <a:gd name="T102" fmla="*/ 2147483647 w 1466"/>
              <a:gd name="T103" fmla="*/ 2147483647 h 980"/>
              <a:gd name="T104" fmla="*/ 2147483647 w 1466"/>
              <a:gd name="T105" fmla="*/ 2147483647 h 980"/>
              <a:gd name="T106" fmla="*/ 2147483647 w 1466"/>
              <a:gd name="T107" fmla="*/ 2147483647 h 980"/>
              <a:gd name="T108" fmla="*/ 2147483647 w 1466"/>
              <a:gd name="T109" fmla="*/ 2147483647 h 980"/>
              <a:gd name="T110" fmla="*/ 2147483647 w 1466"/>
              <a:gd name="T111" fmla="*/ 2147483647 h 980"/>
              <a:gd name="T112" fmla="*/ 2147483647 w 1466"/>
              <a:gd name="T113" fmla="*/ 2147483647 h 980"/>
              <a:gd name="T114" fmla="*/ 2147483647 w 1466"/>
              <a:gd name="T115" fmla="*/ 2147483647 h 980"/>
              <a:gd name="T116" fmla="*/ 2147483647 w 1466"/>
              <a:gd name="T117" fmla="*/ 2147483647 h 980"/>
              <a:gd name="T118" fmla="*/ 2147483647 w 1466"/>
              <a:gd name="T119" fmla="*/ 2147483647 h 980"/>
              <a:gd name="T120" fmla="*/ 2147483647 w 1466"/>
              <a:gd name="T121" fmla="*/ 2147483647 h 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466"/>
              <a:gd name="T184" fmla="*/ 0 h 980"/>
              <a:gd name="T185" fmla="*/ 1466 w 1466"/>
              <a:gd name="T186" fmla="*/ 980 h 9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466" h="980">
                <a:moveTo>
                  <a:pt x="1228" y="26"/>
                </a:moveTo>
                <a:lnTo>
                  <a:pt x="1240" y="0"/>
                </a:lnTo>
                <a:lnTo>
                  <a:pt x="260" y="0"/>
                </a:lnTo>
                <a:lnTo>
                  <a:pt x="252" y="15"/>
                </a:lnTo>
                <a:lnTo>
                  <a:pt x="249" y="37"/>
                </a:lnTo>
                <a:lnTo>
                  <a:pt x="249" y="61"/>
                </a:lnTo>
                <a:lnTo>
                  <a:pt x="252" y="82"/>
                </a:lnTo>
                <a:lnTo>
                  <a:pt x="261" y="104"/>
                </a:lnTo>
                <a:lnTo>
                  <a:pt x="270" y="124"/>
                </a:lnTo>
                <a:lnTo>
                  <a:pt x="277" y="141"/>
                </a:lnTo>
                <a:lnTo>
                  <a:pt x="286" y="159"/>
                </a:lnTo>
                <a:lnTo>
                  <a:pt x="292" y="178"/>
                </a:lnTo>
                <a:lnTo>
                  <a:pt x="299" y="200"/>
                </a:lnTo>
                <a:lnTo>
                  <a:pt x="303" y="220"/>
                </a:lnTo>
                <a:lnTo>
                  <a:pt x="305" y="242"/>
                </a:lnTo>
                <a:lnTo>
                  <a:pt x="305" y="261"/>
                </a:lnTo>
                <a:lnTo>
                  <a:pt x="304" y="281"/>
                </a:lnTo>
                <a:lnTo>
                  <a:pt x="302" y="294"/>
                </a:lnTo>
                <a:lnTo>
                  <a:pt x="298" y="315"/>
                </a:lnTo>
                <a:lnTo>
                  <a:pt x="293" y="331"/>
                </a:lnTo>
                <a:lnTo>
                  <a:pt x="286" y="344"/>
                </a:lnTo>
                <a:lnTo>
                  <a:pt x="277" y="357"/>
                </a:lnTo>
                <a:lnTo>
                  <a:pt x="266" y="366"/>
                </a:lnTo>
                <a:lnTo>
                  <a:pt x="247" y="372"/>
                </a:lnTo>
                <a:lnTo>
                  <a:pt x="233" y="370"/>
                </a:lnTo>
                <a:lnTo>
                  <a:pt x="218" y="363"/>
                </a:lnTo>
                <a:lnTo>
                  <a:pt x="201" y="352"/>
                </a:lnTo>
                <a:lnTo>
                  <a:pt x="182" y="339"/>
                </a:lnTo>
                <a:lnTo>
                  <a:pt x="170" y="326"/>
                </a:lnTo>
                <a:lnTo>
                  <a:pt x="156" y="313"/>
                </a:lnTo>
                <a:lnTo>
                  <a:pt x="144" y="302"/>
                </a:lnTo>
                <a:lnTo>
                  <a:pt x="133" y="291"/>
                </a:lnTo>
                <a:lnTo>
                  <a:pt x="121" y="281"/>
                </a:lnTo>
                <a:lnTo>
                  <a:pt x="107" y="276"/>
                </a:lnTo>
                <a:lnTo>
                  <a:pt x="92" y="274"/>
                </a:lnTo>
                <a:lnTo>
                  <a:pt x="79" y="278"/>
                </a:lnTo>
                <a:lnTo>
                  <a:pt x="64" y="285"/>
                </a:lnTo>
                <a:lnTo>
                  <a:pt x="53" y="296"/>
                </a:lnTo>
                <a:lnTo>
                  <a:pt x="41" y="309"/>
                </a:lnTo>
                <a:lnTo>
                  <a:pt x="28" y="328"/>
                </a:lnTo>
                <a:lnTo>
                  <a:pt x="19" y="348"/>
                </a:lnTo>
                <a:lnTo>
                  <a:pt x="9" y="376"/>
                </a:lnTo>
                <a:lnTo>
                  <a:pt x="4" y="400"/>
                </a:lnTo>
                <a:lnTo>
                  <a:pt x="0" y="424"/>
                </a:lnTo>
                <a:lnTo>
                  <a:pt x="1" y="452"/>
                </a:lnTo>
                <a:lnTo>
                  <a:pt x="3" y="476"/>
                </a:lnTo>
                <a:lnTo>
                  <a:pt x="8" y="503"/>
                </a:lnTo>
                <a:lnTo>
                  <a:pt x="14" y="526"/>
                </a:lnTo>
                <a:lnTo>
                  <a:pt x="22" y="550"/>
                </a:lnTo>
                <a:lnTo>
                  <a:pt x="32" y="568"/>
                </a:lnTo>
                <a:lnTo>
                  <a:pt x="44" y="585"/>
                </a:lnTo>
                <a:lnTo>
                  <a:pt x="58" y="601"/>
                </a:lnTo>
                <a:lnTo>
                  <a:pt x="78" y="616"/>
                </a:lnTo>
                <a:lnTo>
                  <a:pt x="97" y="627"/>
                </a:lnTo>
                <a:lnTo>
                  <a:pt x="119" y="635"/>
                </a:lnTo>
                <a:lnTo>
                  <a:pt x="144" y="638"/>
                </a:lnTo>
                <a:lnTo>
                  <a:pt x="174" y="637"/>
                </a:lnTo>
                <a:lnTo>
                  <a:pt x="195" y="635"/>
                </a:lnTo>
                <a:lnTo>
                  <a:pt x="215" y="633"/>
                </a:lnTo>
                <a:lnTo>
                  <a:pt x="235" y="638"/>
                </a:lnTo>
                <a:lnTo>
                  <a:pt x="249" y="650"/>
                </a:lnTo>
                <a:lnTo>
                  <a:pt x="261" y="670"/>
                </a:lnTo>
                <a:lnTo>
                  <a:pt x="268" y="694"/>
                </a:lnTo>
                <a:lnTo>
                  <a:pt x="270" y="718"/>
                </a:lnTo>
                <a:lnTo>
                  <a:pt x="268" y="740"/>
                </a:lnTo>
                <a:lnTo>
                  <a:pt x="263" y="764"/>
                </a:lnTo>
                <a:lnTo>
                  <a:pt x="255" y="794"/>
                </a:lnTo>
                <a:lnTo>
                  <a:pt x="247" y="818"/>
                </a:lnTo>
                <a:lnTo>
                  <a:pt x="238" y="846"/>
                </a:lnTo>
                <a:lnTo>
                  <a:pt x="228" y="873"/>
                </a:lnTo>
                <a:lnTo>
                  <a:pt x="214" y="910"/>
                </a:lnTo>
                <a:lnTo>
                  <a:pt x="229" y="914"/>
                </a:lnTo>
                <a:lnTo>
                  <a:pt x="250" y="918"/>
                </a:lnTo>
                <a:lnTo>
                  <a:pt x="272" y="921"/>
                </a:lnTo>
                <a:lnTo>
                  <a:pt x="297" y="927"/>
                </a:lnTo>
                <a:lnTo>
                  <a:pt x="321" y="931"/>
                </a:lnTo>
                <a:lnTo>
                  <a:pt x="348" y="936"/>
                </a:lnTo>
                <a:lnTo>
                  <a:pt x="377" y="940"/>
                </a:lnTo>
                <a:lnTo>
                  <a:pt x="407" y="942"/>
                </a:lnTo>
                <a:lnTo>
                  <a:pt x="468" y="942"/>
                </a:lnTo>
                <a:lnTo>
                  <a:pt x="490" y="940"/>
                </a:lnTo>
                <a:lnTo>
                  <a:pt x="511" y="938"/>
                </a:lnTo>
                <a:lnTo>
                  <a:pt x="534" y="933"/>
                </a:lnTo>
                <a:lnTo>
                  <a:pt x="554" y="923"/>
                </a:lnTo>
                <a:lnTo>
                  <a:pt x="569" y="912"/>
                </a:lnTo>
                <a:lnTo>
                  <a:pt x="581" y="899"/>
                </a:lnTo>
                <a:lnTo>
                  <a:pt x="589" y="886"/>
                </a:lnTo>
                <a:lnTo>
                  <a:pt x="593" y="872"/>
                </a:lnTo>
                <a:lnTo>
                  <a:pt x="593" y="849"/>
                </a:lnTo>
                <a:lnTo>
                  <a:pt x="589" y="823"/>
                </a:lnTo>
                <a:lnTo>
                  <a:pt x="583" y="798"/>
                </a:lnTo>
                <a:lnTo>
                  <a:pt x="577" y="773"/>
                </a:lnTo>
                <a:lnTo>
                  <a:pt x="577" y="751"/>
                </a:lnTo>
                <a:lnTo>
                  <a:pt x="585" y="729"/>
                </a:lnTo>
                <a:lnTo>
                  <a:pt x="596" y="711"/>
                </a:lnTo>
                <a:lnTo>
                  <a:pt x="612" y="696"/>
                </a:lnTo>
                <a:lnTo>
                  <a:pt x="630" y="685"/>
                </a:lnTo>
                <a:lnTo>
                  <a:pt x="651" y="675"/>
                </a:lnTo>
                <a:lnTo>
                  <a:pt x="672" y="670"/>
                </a:lnTo>
                <a:lnTo>
                  <a:pt x="698" y="664"/>
                </a:lnTo>
                <a:lnTo>
                  <a:pt x="719" y="661"/>
                </a:lnTo>
                <a:lnTo>
                  <a:pt x="742" y="661"/>
                </a:lnTo>
                <a:lnTo>
                  <a:pt x="762" y="662"/>
                </a:lnTo>
                <a:lnTo>
                  <a:pt x="783" y="670"/>
                </a:lnTo>
                <a:lnTo>
                  <a:pt x="802" y="679"/>
                </a:lnTo>
                <a:lnTo>
                  <a:pt x="821" y="692"/>
                </a:lnTo>
                <a:lnTo>
                  <a:pt x="836" y="707"/>
                </a:lnTo>
                <a:lnTo>
                  <a:pt x="849" y="725"/>
                </a:lnTo>
                <a:lnTo>
                  <a:pt x="855" y="746"/>
                </a:lnTo>
                <a:lnTo>
                  <a:pt x="858" y="764"/>
                </a:lnTo>
                <a:lnTo>
                  <a:pt x="854" y="786"/>
                </a:lnTo>
                <a:lnTo>
                  <a:pt x="848" y="805"/>
                </a:lnTo>
                <a:lnTo>
                  <a:pt x="837" y="835"/>
                </a:lnTo>
                <a:lnTo>
                  <a:pt x="829" y="859"/>
                </a:lnTo>
                <a:lnTo>
                  <a:pt x="823" y="884"/>
                </a:lnTo>
                <a:lnTo>
                  <a:pt x="823" y="907"/>
                </a:lnTo>
                <a:lnTo>
                  <a:pt x="829" y="929"/>
                </a:lnTo>
                <a:lnTo>
                  <a:pt x="842" y="946"/>
                </a:lnTo>
                <a:lnTo>
                  <a:pt x="853" y="955"/>
                </a:lnTo>
                <a:lnTo>
                  <a:pt x="870" y="964"/>
                </a:lnTo>
                <a:lnTo>
                  <a:pt x="891" y="971"/>
                </a:lnTo>
                <a:lnTo>
                  <a:pt x="911" y="975"/>
                </a:lnTo>
                <a:lnTo>
                  <a:pt x="936" y="979"/>
                </a:lnTo>
                <a:lnTo>
                  <a:pt x="965" y="979"/>
                </a:lnTo>
                <a:lnTo>
                  <a:pt x="988" y="973"/>
                </a:lnTo>
                <a:lnTo>
                  <a:pt x="1023" y="970"/>
                </a:lnTo>
                <a:lnTo>
                  <a:pt x="1057" y="962"/>
                </a:lnTo>
                <a:lnTo>
                  <a:pt x="1088" y="955"/>
                </a:lnTo>
                <a:lnTo>
                  <a:pt x="1117" y="947"/>
                </a:lnTo>
                <a:lnTo>
                  <a:pt x="1152" y="936"/>
                </a:lnTo>
                <a:lnTo>
                  <a:pt x="1192" y="923"/>
                </a:lnTo>
                <a:lnTo>
                  <a:pt x="1250" y="907"/>
                </a:lnTo>
                <a:lnTo>
                  <a:pt x="1243" y="886"/>
                </a:lnTo>
                <a:lnTo>
                  <a:pt x="1235" y="864"/>
                </a:lnTo>
                <a:lnTo>
                  <a:pt x="1228" y="840"/>
                </a:lnTo>
                <a:lnTo>
                  <a:pt x="1222" y="816"/>
                </a:lnTo>
                <a:lnTo>
                  <a:pt x="1217" y="786"/>
                </a:lnTo>
                <a:lnTo>
                  <a:pt x="1213" y="753"/>
                </a:lnTo>
                <a:lnTo>
                  <a:pt x="1214" y="720"/>
                </a:lnTo>
                <a:lnTo>
                  <a:pt x="1218" y="688"/>
                </a:lnTo>
                <a:lnTo>
                  <a:pt x="1227" y="655"/>
                </a:lnTo>
                <a:lnTo>
                  <a:pt x="1239" y="622"/>
                </a:lnTo>
                <a:lnTo>
                  <a:pt x="1253" y="592"/>
                </a:lnTo>
                <a:lnTo>
                  <a:pt x="1270" y="568"/>
                </a:lnTo>
                <a:lnTo>
                  <a:pt x="1288" y="550"/>
                </a:lnTo>
                <a:lnTo>
                  <a:pt x="1308" y="535"/>
                </a:lnTo>
                <a:lnTo>
                  <a:pt x="1328" y="520"/>
                </a:lnTo>
                <a:lnTo>
                  <a:pt x="1347" y="509"/>
                </a:lnTo>
                <a:lnTo>
                  <a:pt x="1367" y="496"/>
                </a:lnTo>
                <a:lnTo>
                  <a:pt x="1392" y="477"/>
                </a:lnTo>
                <a:lnTo>
                  <a:pt x="1408" y="466"/>
                </a:lnTo>
                <a:lnTo>
                  <a:pt x="1422" y="450"/>
                </a:lnTo>
                <a:lnTo>
                  <a:pt x="1436" y="431"/>
                </a:lnTo>
                <a:lnTo>
                  <a:pt x="1448" y="411"/>
                </a:lnTo>
                <a:lnTo>
                  <a:pt x="1457" y="387"/>
                </a:lnTo>
                <a:lnTo>
                  <a:pt x="1463" y="361"/>
                </a:lnTo>
                <a:lnTo>
                  <a:pt x="1465" y="331"/>
                </a:lnTo>
                <a:lnTo>
                  <a:pt x="1462" y="304"/>
                </a:lnTo>
                <a:lnTo>
                  <a:pt x="1453" y="274"/>
                </a:lnTo>
                <a:lnTo>
                  <a:pt x="1441" y="252"/>
                </a:lnTo>
                <a:lnTo>
                  <a:pt x="1425" y="233"/>
                </a:lnTo>
                <a:lnTo>
                  <a:pt x="1406" y="224"/>
                </a:lnTo>
                <a:lnTo>
                  <a:pt x="1389" y="224"/>
                </a:lnTo>
                <a:lnTo>
                  <a:pt x="1372" y="233"/>
                </a:lnTo>
                <a:lnTo>
                  <a:pt x="1355" y="252"/>
                </a:lnTo>
                <a:lnTo>
                  <a:pt x="1342" y="272"/>
                </a:lnTo>
                <a:lnTo>
                  <a:pt x="1329" y="294"/>
                </a:lnTo>
                <a:lnTo>
                  <a:pt x="1317" y="315"/>
                </a:lnTo>
                <a:lnTo>
                  <a:pt x="1303" y="328"/>
                </a:lnTo>
                <a:lnTo>
                  <a:pt x="1286" y="333"/>
                </a:lnTo>
                <a:lnTo>
                  <a:pt x="1264" y="333"/>
                </a:lnTo>
                <a:lnTo>
                  <a:pt x="1245" y="328"/>
                </a:lnTo>
                <a:lnTo>
                  <a:pt x="1232" y="311"/>
                </a:lnTo>
                <a:lnTo>
                  <a:pt x="1219" y="294"/>
                </a:lnTo>
                <a:lnTo>
                  <a:pt x="1210" y="274"/>
                </a:lnTo>
                <a:lnTo>
                  <a:pt x="1202" y="248"/>
                </a:lnTo>
                <a:lnTo>
                  <a:pt x="1198" y="222"/>
                </a:lnTo>
                <a:lnTo>
                  <a:pt x="1197" y="194"/>
                </a:lnTo>
                <a:lnTo>
                  <a:pt x="1198" y="165"/>
                </a:lnTo>
                <a:lnTo>
                  <a:pt x="1202" y="137"/>
                </a:lnTo>
                <a:lnTo>
                  <a:pt x="1208" y="100"/>
                </a:lnTo>
                <a:lnTo>
                  <a:pt x="1216" y="69"/>
                </a:lnTo>
                <a:lnTo>
                  <a:pt x="1221" y="48"/>
                </a:lnTo>
                <a:lnTo>
                  <a:pt x="1228" y="26"/>
                </a:lnTo>
              </a:path>
            </a:pathLst>
          </a:custGeom>
          <a:solidFill>
            <a:schemeClr val="accent3"/>
          </a:solidFill>
          <a:ln w="6350">
            <a:noFill/>
            <a:round/>
            <a:headEnd/>
            <a:tailEnd/>
          </a:ln>
        </p:spPr>
        <p:txBody>
          <a:bodyPr tIns="91440" bIns="91440" anchor="ctr"/>
          <a:lstStyle/>
          <a:p>
            <a:pPr algn="ctr" eaLnBrk="1" hangingPunct="1">
              <a:spcBef>
                <a:spcPct val="20000"/>
              </a:spcBef>
              <a:defRPr/>
            </a:pPr>
            <a:r>
              <a:rPr lang="en-GB" sz="1100" b="1" dirty="0" smtClean="0">
                <a:solidFill>
                  <a:srgbClr val="002776"/>
                </a:solidFill>
                <a:ea typeface="+mn-ea"/>
                <a:cs typeface="Arial" pitchFamily="34" charset="0"/>
              </a:rPr>
              <a:t>Design &amp; Development</a:t>
            </a:r>
            <a:endParaRPr lang="en-GB" sz="1100" b="1" dirty="0">
              <a:solidFill>
                <a:srgbClr val="002776"/>
              </a:solidFill>
              <a:ea typeface="+mn-ea"/>
              <a:cs typeface="Arial" pitchFamily="34" charset="0"/>
            </a:endParaRPr>
          </a:p>
        </p:txBody>
      </p:sp>
    </p:spTree>
    <p:extLst>
      <p:ext uri="{BB962C8B-B14F-4D97-AF65-F5344CB8AC3E}">
        <p14:creationId xmlns:p14="http://schemas.microsoft.com/office/powerpoint/2010/main" val="415034115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We focused initially on fewer pieces of the puzzle</a:t>
            </a:r>
            <a:endParaRPr lang="en-US" dirty="0"/>
          </a:p>
        </p:txBody>
      </p:sp>
      <p:sp>
        <p:nvSpPr>
          <p:cNvPr id="3" name="Title 2"/>
          <p:cNvSpPr>
            <a:spLocks noGrp="1"/>
          </p:cNvSpPr>
          <p:nvPr>
            <p:ph type="title"/>
          </p:nvPr>
        </p:nvSpPr>
        <p:spPr/>
        <p:txBody>
          <a:bodyPr/>
          <a:lstStyle/>
          <a:p>
            <a:r>
              <a:rPr lang="en-US" dirty="0" smtClean="0"/>
              <a:t>For a tractable pilot we limit our scope</a:t>
            </a:r>
            <a:endParaRPr lang="en-US" dirty="0"/>
          </a:p>
        </p:txBody>
      </p:sp>
      <p:sp>
        <p:nvSpPr>
          <p:cNvPr id="4" name="Freeform 3"/>
          <p:cNvSpPr>
            <a:spLocks/>
          </p:cNvSpPr>
          <p:nvPr/>
        </p:nvSpPr>
        <p:spPr bwMode="auto">
          <a:xfrm>
            <a:off x="1408807" y="1634733"/>
            <a:ext cx="1312862" cy="1635125"/>
          </a:xfrm>
          <a:custGeom>
            <a:avLst/>
            <a:gdLst>
              <a:gd name="T0" fmla="*/ 2147483647 w 1173"/>
              <a:gd name="T1" fmla="*/ 2147483647 h 1252"/>
              <a:gd name="T2" fmla="*/ 2147483647 w 1173"/>
              <a:gd name="T3" fmla="*/ 2147483647 h 1252"/>
              <a:gd name="T4" fmla="*/ 2147483647 w 1173"/>
              <a:gd name="T5" fmla="*/ 2147483647 h 1252"/>
              <a:gd name="T6" fmla="*/ 2147483647 w 1173"/>
              <a:gd name="T7" fmla="*/ 2147483647 h 1252"/>
              <a:gd name="T8" fmla="*/ 2147483647 w 1173"/>
              <a:gd name="T9" fmla="*/ 2147483647 h 1252"/>
              <a:gd name="T10" fmla="*/ 2147483647 w 1173"/>
              <a:gd name="T11" fmla="*/ 2147483647 h 1252"/>
              <a:gd name="T12" fmla="*/ 2147483647 w 1173"/>
              <a:gd name="T13" fmla="*/ 2147483647 h 1252"/>
              <a:gd name="T14" fmla="*/ 2147483647 w 1173"/>
              <a:gd name="T15" fmla="*/ 2147483647 h 1252"/>
              <a:gd name="T16" fmla="*/ 2147483647 w 1173"/>
              <a:gd name="T17" fmla="*/ 2147483647 h 1252"/>
              <a:gd name="T18" fmla="*/ 2147483647 w 1173"/>
              <a:gd name="T19" fmla="*/ 2147483647 h 1252"/>
              <a:gd name="T20" fmla="*/ 2147483647 w 1173"/>
              <a:gd name="T21" fmla="*/ 2147483647 h 1252"/>
              <a:gd name="T22" fmla="*/ 2147483647 w 1173"/>
              <a:gd name="T23" fmla="*/ 2147483647 h 1252"/>
              <a:gd name="T24" fmla="*/ 2147483647 w 1173"/>
              <a:gd name="T25" fmla="*/ 2147483647 h 1252"/>
              <a:gd name="T26" fmla="*/ 2147483647 w 1173"/>
              <a:gd name="T27" fmla="*/ 2147483647 h 1252"/>
              <a:gd name="T28" fmla="*/ 2147483647 w 1173"/>
              <a:gd name="T29" fmla="*/ 2147483647 h 1252"/>
              <a:gd name="T30" fmla="*/ 2147483647 w 1173"/>
              <a:gd name="T31" fmla="*/ 2147483647 h 1252"/>
              <a:gd name="T32" fmla="*/ 2147483647 w 1173"/>
              <a:gd name="T33" fmla="*/ 2147483647 h 1252"/>
              <a:gd name="T34" fmla="*/ 2147483647 w 1173"/>
              <a:gd name="T35" fmla="*/ 2147483647 h 1252"/>
              <a:gd name="T36" fmla="*/ 2147483647 w 1173"/>
              <a:gd name="T37" fmla="*/ 2147483647 h 1252"/>
              <a:gd name="T38" fmla="*/ 2147483647 w 1173"/>
              <a:gd name="T39" fmla="*/ 2147483647 h 1252"/>
              <a:gd name="T40" fmla="*/ 2147483647 w 1173"/>
              <a:gd name="T41" fmla="*/ 2147483647 h 1252"/>
              <a:gd name="T42" fmla="*/ 2147483647 w 1173"/>
              <a:gd name="T43" fmla="*/ 2147483647 h 1252"/>
              <a:gd name="T44" fmla="*/ 2147483647 w 1173"/>
              <a:gd name="T45" fmla="*/ 2147483647 h 1252"/>
              <a:gd name="T46" fmla="*/ 2147483647 w 1173"/>
              <a:gd name="T47" fmla="*/ 2147483647 h 1252"/>
              <a:gd name="T48" fmla="*/ 2147483647 w 1173"/>
              <a:gd name="T49" fmla="*/ 2147483647 h 1252"/>
              <a:gd name="T50" fmla="*/ 2147483647 w 1173"/>
              <a:gd name="T51" fmla="*/ 2147483647 h 1252"/>
              <a:gd name="T52" fmla="*/ 2147483647 w 1173"/>
              <a:gd name="T53" fmla="*/ 2147483647 h 1252"/>
              <a:gd name="T54" fmla="*/ 2147483647 w 1173"/>
              <a:gd name="T55" fmla="*/ 2147483647 h 1252"/>
              <a:gd name="T56" fmla="*/ 2147483647 w 1173"/>
              <a:gd name="T57" fmla="*/ 2147483647 h 1252"/>
              <a:gd name="T58" fmla="*/ 2147483647 w 1173"/>
              <a:gd name="T59" fmla="*/ 2147483647 h 1252"/>
              <a:gd name="T60" fmla="*/ 2147483647 w 1173"/>
              <a:gd name="T61" fmla="*/ 2147483647 h 1252"/>
              <a:gd name="T62" fmla="*/ 2147483647 w 1173"/>
              <a:gd name="T63" fmla="*/ 0 h 1252"/>
              <a:gd name="T64" fmla="*/ 2147483647 w 1173"/>
              <a:gd name="T65" fmla="*/ 2147483647 h 1252"/>
              <a:gd name="T66" fmla="*/ 2147483647 w 1173"/>
              <a:gd name="T67" fmla="*/ 2147483647 h 1252"/>
              <a:gd name="T68" fmla="*/ 2147483647 w 1173"/>
              <a:gd name="T69" fmla="*/ 2147483647 h 1252"/>
              <a:gd name="T70" fmla="*/ 2147483647 w 1173"/>
              <a:gd name="T71" fmla="*/ 2147483647 h 1252"/>
              <a:gd name="T72" fmla="*/ 2147483647 w 1173"/>
              <a:gd name="T73" fmla="*/ 2147483647 h 1252"/>
              <a:gd name="T74" fmla="*/ 2147483647 w 1173"/>
              <a:gd name="T75" fmla="*/ 2147483647 h 1252"/>
              <a:gd name="T76" fmla="*/ 2147483647 w 1173"/>
              <a:gd name="T77" fmla="*/ 2147483647 h 1252"/>
              <a:gd name="T78" fmla="*/ 2147483647 w 1173"/>
              <a:gd name="T79" fmla="*/ 2147483647 h 1252"/>
              <a:gd name="T80" fmla="*/ 2147483647 w 1173"/>
              <a:gd name="T81" fmla="*/ 2147483647 h 1252"/>
              <a:gd name="T82" fmla="*/ 2147483647 w 1173"/>
              <a:gd name="T83" fmla="*/ 2147483647 h 1252"/>
              <a:gd name="T84" fmla="*/ 2147483647 w 1173"/>
              <a:gd name="T85" fmla="*/ 2147483647 h 1252"/>
              <a:gd name="T86" fmla="*/ 2147483647 w 1173"/>
              <a:gd name="T87" fmla="*/ 2147483647 h 1252"/>
              <a:gd name="T88" fmla="*/ 2147483647 w 1173"/>
              <a:gd name="T89" fmla="*/ 2147483647 h 1252"/>
              <a:gd name="T90" fmla="*/ 2147483647 w 1173"/>
              <a:gd name="T91" fmla="*/ 2147483647 h 1252"/>
              <a:gd name="T92" fmla="*/ 2147483647 w 1173"/>
              <a:gd name="T93" fmla="*/ 2147483647 h 1252"/>
              <a:gd name="T94" fmla="*/ 2147483647 w 1173"/>
              <a:gd name="T95" fmla="*/ 2147483647 h 1252"/>
              <a:gd name="T96" fmla="*/ 2147483647 w 1173"/>
              <a:gd name="T97" fmla="*/ 2147483647 h 1252"/>
              <a:gd name="T98" fmla="*/ 2147483647 w 1173"/>
              <a:gd name="T99" fmla="*/ 2147483647 h 1252"/>
              <a:gd name="T100" fmla="*/ 2147483647 w 1173"/>
              <a:gd name="T101" fmla="*/ 2147483647 h 125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73"/>
              <a:gd name="T154" fmla="*/ 0 h 1252"/>
              <a:gd name="T155" fmla="*/ 1173 w 1173"/>
              <a:gd name="T156" fmla="*/ 1252 h 125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73" h="1252">
                <a:moveTo>
                  <a:pt x="46" y="1020"/>
                </a:moveTo>
                <a:lnTo>
                  <a:pt x="61" y="1014"/>
                </a:lnTo>
                <a:lnTo>
                  <a:pt x="81" y="1009"/>
                </a:lnTo>
                <a:lnTo>
                  <a:pt x="97" y="1012"/>
                </a:lnTo>
                <a:lnTo>
                  <a:pt x="114" y="1016"/>
                </a:lnTo>
                <a:lnTo>
                  <a:pt x="130" y="1022"/>
                </a:lnTo>
                <a:lnTo>
                  <a:pt x="147" y="1027"/>
                </a:lnTo>
                <a:lnTo>
                  <a:pt x="167" y="1033"/>
                </a:lnTo>
                <a:lnTo>
                  <a:pt x="182" y="1036"/>
                </a:lnTo>
                <a:lnTo>
                  <a:pt x="201" y="1038"/>
                </a:lnTo>
                <a:lnTo>
                  <a:pt x="220" y="1036"/>
                </a:lnTo>
                <a:lnTo>
                  <a:pt x="236" y="1031"/>
                </a:lnTo>
                <a:lnTo>
                  <a:pt x="254" y="1023"/>
                </a:lnTo>
                <a:lnTo>
                  <a:pt x="271" y="1014"/>
                </a:lnTo>
                <a:lnTo>
                  <a:pt x="287" y="1003"/>
                </a:lnTo>
                <a:lnTo>
                  <a:pt x="305" y="992"/>
                </a:lnTo>
                <a:lnTo>
                  <a:pt x="321" y="981"/>
                </a:lnTo>
                <a:lnTo>
                  <a:pt x="340" y="972"/>
                </a:lnTo>
                <a:lnTo>
                  <a:pt x="356" y="966"/>
                </a:lnTo>
                <a:lnTo>
                  <a:pt x="375" y="964"/>
                </a:lnTo>
                <a:lnTo>
                  <a:pt x="392" y="968"/>
                </a:lnTo>
                <a:lnTo>
                  <a:pt x="408" y="975"/>
                </a:lnTo>
                <a:lnTo>
                  <a:pt x="424" y="990"/>
                </a:lnTo>
                <a:lnTo>
                  <a:pt x="434" y="1003"/>
                </a:lnTo>
                <a:lnTo>
                  <a:pt x="439" y="1027"/>
                </a:lnTo>
                <a:lnTo>
                  <a:pt x="436" y="1053"/>
                </a:lnTo>
                <a:lnTo>
                  <a:pt x="431" y="1083"/>
                </a:lnTo>
                <a:lnTo>
                  <a:pt x="424" y="1114"/>
                </a:lnTo>
                <a:lnTo>
                  <a:pt x="418" y="1140"/>
                </a:lnTo>
                <a:lnTo>
                  <a:pt x="419" y="1166"/>
                </a:lnTo>
                <a:lnTo>
                  <a:pt x="426" y="1192"/>
                </a:lnTo>
                <a:lnTo>
                  <a:pt x="439" y="1212"/>
                </a:lnTo>
                <a:lnTo>
                  <a:pt x="451" y="1225"/>
                </a:lnTo>
                <a:lnTo>
                  <a:pt x="468" y="1233"/>
                </a:lnTo>
                <a:lnTo>
                  <a:pt x="488" y="1240"/>
                </a:lnTo>
                <a:lnTo>
                  <a:pt x="514" y="1246"/>
                </a:lnTo>
                <a:lnTo>
                  <a:pt x="536" y="1249"/>
                </a:lnTo>
                <a:lnTo>
                  <a:pt x="563" y="1251"/>
                </a:lnTo>
                <a:lnTo>
                  <a:pt x="588" y="1247"/>
                </a:lnTo>
                <a:lnTo>
                  <a:pt x="610" y="1242"/>
                </a:lnTo>
                <a:lnTo>
                  <a:pt x="633" y="1233"/>
                </a:lnTo>
                <a:lnTo>
                  <a:pt x="654" y="1221"/>
                </a:lnTo>
                <a:lnTo>
                  <a:pt x="670" y="1209"/>
                </a:lnTo>
                <a:lnTo>
                  <a:pt x="686" y="1194"/>
                </a:lnTo>
                <a:lnTo>
                  <a:pt x="698" y="1177"/>
                </a:lnTo>
                <a:lnTo>
                  <a:pt x="709" y="1157"/>
                </a:lnTo>
                <a:lnTo>
                  <a:pt x="716" y="1131"/>
                </a:lnTo>
                <a:lnTo>
                  <a:pt x="717" y="1090"/>
                </a:lnTo>
                <a:lnTo>
                  <a:pt x="717" y="1059"/>
                </a:lnTo>
                <a:lnTo>
                  <a:pt x="720" y="1031"/>
                </a:lnTo>
                <a:lnTo>
                  <a:pt x="728" y="1011"/>
                </a:lnTo>
                <a:lnTo>
                  <a:pt x="739" y="992"/>
                </a:lnTo>
                <a:lnTo>
                  <a:pt x="751" y="975"/>
                </a:lnTo>
                <a:lnTo>
                  <a:pt x="767" y="961"/>
                </a:lnTo>
                <a:lnTo>
                  <a:pt x="783" y="949"/>
                </a:lnTo>
                <a:lnTo>
                  <a:pt x="805" y="940"/>
                </a:lnTo>
                <a:lnTo>
                  <a:pt x="826" y="937"/>
                </a:lnTo>
                <a:lnTo>
                  <a:pt x="848" y="933"/>
                </a:lnTo>
                <a:lnTo>
                  <a:pt x="872" y="931"/>
                </a:lnTo>
                <a:lnTo>
                  <a:pt x="896" y="929"/>
                </a:lnTo>
                <a:lnTo>
                  <a:pt x="923" y="931"/>
                </a:lnTo>
                <a:lnTo>
                  <a:pt x="944" y="933"/>
                </a:lnTo>
                <a:lnTo>
                  <a:pt x="963" y="937"/>
                </a:lnTo>
                <a:lnTo>
                  <a:pt x="983" y="940"/>
                </a:lnTo>
                <a:lnTo>
                  <a:pt x="1001" y="944"/>
                </a:lnTo>
                <a:lnTo>
                  <a:pt x="1021" y="946"/>
                </a:lnTo>
                <a:lnTo>
                  <a:pt x="1172" y="951"/>
                </a:lnTo>
                <a:lnTo>
                  <a:pt x="1021" y="74"/>
                </a:lnTo>
                <a:lnTo>
                  <a:pt x="1000" y="58"/>
                </a:lnTo>
                <a:lnTo>
                  <a:pt x="985" y="45"/>
                </a:lnTo>
                <a:lnTo>
                  <a:pt x="968" y="34"/>
                </a:lnTo>
                <a:lnTo>
                  <a:pt x="947" y="23"/>
                </a:lnTo>
                <a:lnTo>
                  <a:pt x="925" y="15"/>
                </a:lnTo>
                <a:lnTo>
                  <a:pt x="901" y="10"/>
                </a:lnTo>
                <a:lnTo>
                  <a:pt x="873" y="4"/>
                </a:lnTo>
                <a:lnTo>
                  <a:pt x="847" y="2"/>
                </a:lnTo>
                <a:lnTo>
                  <a:pt x="821" y="0"/>
                </a:lnTo>
                <a:lnTo>
                  <a:pt x="792" y="0"/>
                </a:lnTo>
                <a:lnTo>
                  <a:pt x="757" y="0"/>
                </a:lnTo>
                <a:lnTo>
                  <a:pt x="730" y="4"/>
                </a:lnTo>
                <a:lnTo>
                  <a:pt x="703" y="8"/>
                </a:lnTo>
                <a:lnTo>
                  <a:pt x="680" y="11"/>
                </a:lnTo>
                <a:lnTo>
                  <a:pt x="658" y="19"/>
                </a:lnTo>
                <a:lnTo>
                  <a:pt x="641" y="26"/>
                </a:lnTo>
                <a:lnTo>
                  <a:pt x="626" y="35"/>
                </a:lnTo>
                <a:lnTo>
                  <a:pt x="613" y="47"/>
                </a:lnTo>
                <a:lnTo>
                  <a:pt x="605" y="58"/>
                </a:lnTo>
                <a:lnTo>
                  <a:pt x="600" y="74"/>
                </a:lnTo>
                <a:lnTo>
                  <a:pt x="600" y="91"/>
                </a:lnTo>
                <a:lnTo>
                  <a:pt x="606" y="108"/>
                </a:lnTo>
                <a:lnTo>
                  <a:pt x="613" y="122"/>
                </a:lnTo>
                <a:lnTo>
                  <a:pt x="618" y="137"/>
                </a:lnTo>
                <a:lnTo>
                  <a:pt x="618" y="159"/>
                </a:lnTo>
                <a:lnTo>
                  <a:pt x="611" y="178"/>
                </a:lnTo>
                <a:lnTo>
                  <a:pt x="601" y="196"/>
                </a:lnTo>
                <a:lnTo>
                  <a:pt x="586" y="215"/>
                </a:lnTo>
                <a:lnTo>
                  <a:pt x="572" y="232"/>
                </a:lnTo>
                <a:lnTo>
                  <a:pt x="557" y="243"/>
                </a:lnTo>
                <a:lnTo>
                  <a:pt x="542" y="252"/>
                </a:lnTo>
                <a:lnTo>
                  <a:pt x="526" y="263"/>
                </a:lnTo>
                <a:lnTo>
                  <a:pt x="509" y="270"/>
                </a:lnTo>
                <a:lnTo>
                  <a:pt x="492" y="276"/>
                </a:lnTo>
                <a:lnTo>
                  <a:pt x="474" y="280"/>
                </a:lnTo>
                <a:lnTo>
                  <a:pt x="458" y="283"/>
                </a:lnTo>
                <a:lnTo>
                  <a:pt x="439" y="283"/>
                </a:lnTo>
                <a:lnTo>
                  <a:pt x="422" y="280"/>
                </a:lnTo>
                <a:lnTo>
                  <a:pt x="406" y="276"/>
                </a:lnTo>
                <a:lnTo>
                  <a:pt x="391" y="269"/>
                </a:lnTo>
                <a:lnTo>
                  <a:pt x="375" y="259"/>
                </a:lnTo>
                <a:lnTo>
                  <a:pt x="361" y="248"/>
                </a:lnTo>
                <a:lnTo>
                  <a:pt x="353" y="235"/>
                </a:lnTo>
                <a:lnTo>
                  <a:pt x="349" y="222"/>
                </a:lnTo>
                <a:lnTo>
                  <a:pt x="348" y="209"/>
                </a:lnTo>
                <a:lnTo>
                  <a:pt x="349" y="191"/>
                </a:lnTo>
                <a:lnTo>
                  <a:pt x="353" y="172"/>
                </a:lnTo>
                <a:lnTo>
                  <a:pt x="361" y="150"/>
                </a:lnTo>
                <a:lnTo>
                  <a:pt x="372" y="130"/>
                </a:lnTo>
                <a:lnTo>
                  <a:pt x="381" y="113"/>
                </a:lnTo>
                <a:lnTo>
                  <a:pt x="387" y="100"/>
                </a:lnTo>
                <a:lnTo>
                  <a:pt x="392" y="80"/>
                </a:lnTo>
                <a:lnTo>
                  <a:pt x="396" y="60"/>
                </a:lnTo>
                <a:lnTo>
                  <a:pt x="392" y="43"/>
                </a:lnTo>
                <a:lnTo>
                  <a:pt x="385" y="28"/>
                </a:lnTo>
                <a:lnTo>
                  <a:pt x="371" y="15"/>
                </a:lnTo>
                <a:lnTo>
                  <a:pt x="356" y="10"/>
                </a:lnTo>
                <a:lnTo>
                  <a:pt x="342" y="4"/>
                </a:lnTo>
                <a:lnTo>
                  <a:pt x="321" y="0"/>
                </a:lnTo>
                <a:lnTo>
                  <a:pt x="279" y="0"/>
                </a:lnTo>
                <a:lnTo>
                  <a:pt x="248" y="4"/>
                </a:lnTo>
                <a:lnTo>
                  <a:pt x="220" y="10"/>
                </a:lnTo>
                <a:lnTo>
                  <a:pt x="183" y="17"/>
                </a:lnTo>
                <a:lnTo>
                  <a:pt x="150" y="26"/>
                </a:lnTo>
                <a:lnTo>
                  <a:pt x="113" y="35"/>
                </a:lnTo>
                <a:lnTo>
                  <a:pt x="88" y="43"/>
                </a:lnTo>
                <a:lnTo>
                  <a:pt x="67" y="50"/>
                </a:lnTo>
                <a:lnTo>
                  <a:pt x="56" y="58"/>
                </a:lnTo>
                <a:lnTo>
                  <a:pt x="60" y="74"/>
                </a:lnTo>
                <a:lnTo>
                  <a:pt x="65" y="102"/>
                </a:lnTo>
                <a:lnTo>
                  <a:pt x="67" y="128"/>
                </a:lnTo>
                <a:lnTo>
                  <a:pt x="68" y="148"/>
                </a:lnTo>
                <a:lnTo>
                  <a:pt x="66" y="172"/>
                </a:lnTo>
                <a:lnTo>
                  <a:pt x="62" y="193"/>
                </a:lnTo>
                <a:lnTo>
                  <a:pt x="57" y="215"/>
                </a:lnTo>
                <a:lnTo>
                  <a:pt x="52" y="233"/>
                </a:lnTo>
                <a:lnTo>
                  <a:pt x="46" y="261"/>
                </a:lnTo>
                <a:lnTo>
                  <a:pt x="39" y="289"/>
                </a:lnTo>
                <a:lnTo>
                  <a:pt x="32" y="317"/>
                </a:lnTo>
                <a:lnTo>
                  <a:pt x="22" y="344"/>
                </a:lnTo>
                <a:lnTo>
                  <a:pt x="16" y="370"/>
                </a:lnTo>
                <a:lnTo>
                  <a:pt x="11" y="394"/>
                </a:lnTo>
                <a:lnTo>
                  <a:pt x="6" y="418"/>
                </a:lnTo>
                <a:lnTo>
                  <a:pt x="1" y="450"/>
                </a:lnTo>
                <a:lnTo>
                  <a:pt x="0" y="478"/>
                </a:lnTo>
                <a:lnTo>
                  <a:pt x="2" y="502"/>
                </a:lnTo>
                <a:lnTo>
                  <a:pt x="7" y="526"/>
                </a:lnTo>
                <a:lnTo>
                  <a:pt x="16" y="542"/>
                </a:lnTo>
                <a:lnTo>
                  <a:pt x="27" y="557"/>
                </a:lnTo>
                <a:lnTo>
                  <a:pt x="41" y="565"/>
                </a:lnTo>
                <a:lnTo>
                  <a:pt x="57" y="565"/>
                </a:lnTo>
                <a:lnTo>
                  <a:pt x="78" y="559"/>
                </a:lnTo>
                <a:lnTo>
                  <a:pt x="97" y="546"/>
                </a:lnTo>
                <a:lnTo>
                  <a:pt x="113" y="531"/>
                </a:lnTo>
                <a:lnTo>
                  <a:pt x="125" y="507"/>
                </a:lnTo>
                <a:lnTo>
                  <a:pt x="134" y="480"/>
                </a:lnTo>
                <a:lnTo>
                  <a:pt x="136" y="452"/>
                </a:lnTo>
                <a:lnTo>
                  <a:pt x="142" y="430"/>
                </a:lnTo>
                <a:lnTo>
                  <a:pt x="152" y="409"/>
                </a:lnTo>
                <a:lnTo>
                  <a:pt x="164" y="393"/>
                </a:lnTo>
                <a:lnTo>
                  <a:pt x="179" y="380"/>
                </a:lnTo>
                <a:lnTo>
                  <a:pt x="195" y="372"/>
                </a:lnTo>
                <a:lnTo>
                  <a:pt x="209" y="370"/>
                </a:lnTo>
                <a:lnTo>
                  <a:pt x="225" y="370"/>
                </a:lnTo>
                <a:lnTo>
                  <a:pt x="243" y="376"/>
                </a:lnTo>
                <a:lnTo>
                  <a:pt x="258" y="383"/>
                </a:lnTo>
                <a:lnTo>
                  <a:pt x="271" y="394"/>
                </a:lnTo>
                <a:lnTo>
                  <a:pt x="285" y="413"/>
                </a:lnTo>
                <a:lnTo>
                  <a:pt x="295" y="431"/>
                </a:lnTo>
                <a:lnTo>
                  <a:pt x="303" y="459"/>
                </a:lnTo>
                <a:lnTo>
                  <a:pt x="306" y="485"/>
                </a:lnTo>
                <a:lnTo>
                  <a:pt x="305" y="509"/>
                </a:lnTo>
                <a:lnTo>
                  <a:pt x="300" y="537"/>
                </a:lnTo>
                <a:lnTo>
                  <a:pt x="292" y="565"/>
                </a:lnTo>
                <a:lnTo>
                  <a:pt x="282" y="589"/>
                </a:lnTo>
                <a:lnTo>
                  <a:pt x="269" y="615"/>
                </a:lnTo>
                <a:lnTo>
                  <a:pt x="257" y="635"/>
                </a:lnTo>
                <a:lnTo>
                  <a:pt x="241" y="657"/>
                </a:lnTo>
                <a:lnTo>
                  <a:pt x="227" y="674"/>
                </a:lnTo>
                <a:lnTo>
                  <a:pt x="212" y="689"/>
                </a:lnTo>
                <a:lnTo>
                  <a:pt x="199" y="696"/>
                </a:lnTo>
                <a:lnTo>
                  <a:pt x="179" y="703"/>
                </a:lnTo>
                <a:lnTo>
                  <a:pt x="164" y="707"/>
                </a:lnTo>
                <a:lnTo>
                  <a:pt x="147" y="713"/>
                </a:lnTo>
                <a:lnTo>
                  <a:pt x="132" y="720"/>
                </a:lnTo>
                <a:lnTo>
                  <a:pt x="114" y="733"/>
                </a:lnTo>
                <a:lnTo>
                  <a:pt x="98" y="748"/>
                </a:lnTo>
                <a:lnTo>
                  <a:pt x="86" y="764"/>
                </a:lnTo>
                <a:lnTo>
                  <a:pt x="72" y="785"/>
                </a:lnTo>
                <a:lnTo>
                  <a:pt x="62" y="803"/>
                </a:lnTo>
                <a:lnTo>
                  <a:pt x="51" y="829"/>
                </a:lnTo>
                <a:lnTo>
                  <a:pt x="45" y="851"/>
                </a:lnTo>
                <a:lnTo>
                  <a:pt x="39" y="879"/>
                </a:lnTo>
                <a:lnTo>
                  <a:pt x="36" y="905"/>
                </a:lnTo>
                <a:lnTo>
                  <a:pt x="36" y="927"/>
                </a:lnTo>
                <a:lnTo>
                  <a:pt x="39" y="955"/>
                </a:lnTo>
                <a:lnTo>
                  <a:pt x="43" y="988"/>
                </a:lnTo>
                <a:lnTo>
                  <a:pt x="46" y="1020"/>
                </a:lnTo>
              </a:path>
            </a:pathLst>
          </a:custGeom>
          <a:solidFill>
            <a:schemeClr val="accent3"/>
          </a:solidFill>
          <a:ln w="6350">
            <a:noFill/>
            <a:round/>
            <a:headEnd/>
            <a:tailEnd/>
          </a:ln>
        </p:spPr>
        <p:txBody>
          <a:bodyPr tIns="91440" bIns="91440" anchor="ctr"/>
          <a:lstStyle/>
          <a:p>
            <a:pPr algn="ctr" eaLnBrk="1" hangingPunct="1">
              <a:spcBef>
                <a:spcPct val="20000"/>
              </a:spcBef>
              <a:defRPr/>
            </a:pPr>
            <a:r>
              <a:rPr lang="en-GB" sz="1100" b="1" dirty="0" smtClean="0">
                <a:solidFill>
                  <a:srgbClr val="002776"/>
                </a:solidFill>
                <a:ea typeface="+mn-ea"/>
                <a:cs typeface="Arial" pitchFamily="34" charset="0"/>
              </a:rPr>
              <a:t>CMMI</a:t>
            </a:r>
          </a:p>
        </p:txBody>
      </p:sp>
      <p:sp>
        <p:nvSpPr>
          <p:cNvPr id="5" name="Freeform 4"/>
          <p:cNvSpPr>
            <a:spLocks/>
          </p:cNvSpPr>
          <p:nvPr/>
        </p:nvSpPr>
        <p:spPr bwMode="auto">
          <a:xfrm>
            <a:off x="1244600" y="3331865"/>
            <a:ext cx="1768475" cy="1793875"/>
          </a:xfrm>
          <a:custGeom>
            <a:avLst/>
            <a:gdLst>
              <a:gd name="T0" fmla="*/ 2147483647 w 1401"/>
              <a:gd name="T1" fmla="*/ 2147483647 h 1333"/>
              <a:gd name="T2" fmla="*/ 2147483647 w 1401"/>
              <a:gd name="T3" fmla="*/ 2147483647 h 1333"/>
              <a:gd name="T4" fmla="*/ 2147483647 w 1401"/>
              <a:gd name="T5" fmla="*/ 2147483647 h 1333"/>
              <a:gd name="T6" fmla="*/ 2147483647 w 1401"/>
              <a:gd name="T7" fmla="*/ 2147483647 h 1333"/>
              <a:gd name="T8" fmla="*/ 2147483647 w 1401"/>
              <a:gd name="T9" fmla="*/ 2147483647 h 1333"/>
              <a:gd name="T10" fmla="*/ 2147483647 w 1401"/>
              <a:gd name="T11" fmla="*/ 2147483647 h 1333"/>
              <a:gd name="T12" fmla="*/ 2147483647 w 1401"/>
              <a:gd name="T13" fmla="*/ 2147483647 h 1333"/>
              <a:gd name="T14" fmla="*/ 2147483647 w 1401"/>
              <a:gd name="T15" fmla="*/ 2147483647 h 1333"/>
              <a:gd name="T16" fmla="*/ 2147483647 w 1401"/>
              <a:gd name="T17" fmla="*/ 2147483647 h 1333"/>
              <a:gd name="T18" fmla="*/ 2147483647 w 1401"/>
              <a:gd name="T19" fmla="*/ 2147483647 h 1333"/>
              <a:gd name="T20" fmla="*/ 2147483647 w 1401"/>
              <a:gd name="T21" fmla="*/ 2147483647 h 1333"/>
              <a:gd name="T22" fmla="*/ 2147483647 w 1401"/>
              <a:gd name="T23" fmla="*/ 2147483647 h 1333"/>
              <a:gd name="T24" fmla="*/ 2147483647 w 1401"/>
              <a:gd name="T25" fmla="*/ 2147483647 h 1333"/>
              <a:gd name="T26" fmla="*/ 2147483647 w 1401"/>
              <a:gd name="T27" fmla="*/ 2147483647 h 1333"/>
              <a:gd name="T28" fmla="*/ 2147483647 w 1401"/>
              <a:gd name="T29" fmla="*/ 2147483647 h 1333"/>
              <a:gd name="T30" fmla="*/ 2147483647 w 1401"/>
              <a:gd name="T31" fmla="*/ 2147483647 h 1333"/>
              <a:gd name="T32" fmla="*/ 2147483647 w 1401"/>
              <a:gd name="T33" fmla="*/ 2147483647 h 1333"/>
              <a:gd name="T34" fmla="*/ 2147483647 w 1401"/>
              <a:gd name="T35" fmla="*/ 2147483647 h 1333"/>
              <a:gd name="T36" fmla="*/ 2147483647 w 1401"/>
              <a:gd name="T37" fmla="*/ 2147483647 h 1333"/>
              <a:gd name="T38" fmla="*/ 2147483647 w 1401"/>
              <a:gd name="T39" fmla="*/ 2147483647 h 1333"/>
              <a:gd name="T40" fmla="*/ 2147483647 w 1401"/>
              <a:gd name="T41" fmla="*/ 2147483647 h 1333"/>
              <a:gd name="T42" fmla="*/ 2147483647 w 1401"/>
              <a:gd name="T43" fmla="*/ 2147483647 h 1333"/>
              <a:gd name="T44" fmla="*/ 2147483647 w 1401"/>
              <a:gd name="T45" fmla="*/ 2147483647 h 1333"/>
              <a:gd name="T46" fmla="*/ 2147483647 w 1401"/>
              <a:gd name="T47" fmla="*/ 2147483647 h 1333"/>
              <a:gd name="T48" fmla="*/ 2147483647 w 1401"/>
              <a:gd name="T49" fmla="*/ 2147483647 h 1333"/>
              <a:gd name="T50" fmla="*/ 2147483647 w 1401"/>
              <a:gd name="T51" fmla="*/ 2147483647 h 1333"/>
              <a:gd name="T52" fmla="*/ 2147483647 w 1401"/>
              <a:gd name="T53" fmla="*/ 2147483647 h 1333"/>
              <a:gd name="T54" fmla="*/ 2147483647 w 1401"/>
              <a:gd name="T55" fmla="*/ 2147483647 h 1333"/>
              <a:gd name="T56" fmla="*/ 2147483647 w 1401"/>
              <a:gd name="T57" fmla="*/ 2147483647 h 1333"/>
              <a:gd name="T58" fmla="*/ 2147483647 w 1401"/>
              <a:gd name="T59" fmla="*/ 2147483647 h 1333"/>
              <a:gd name="T60" fmla="*/ 2147483647 w 1401"/>
              <a:gd name="T61" fmla="*/ 2147483647 h 1333"/>
              <a:gd name="T62" fmla="*/ 2147483647 w 1401"/>
              <a:gd name="T63" fmla="*/ 2147483647 h 1333"/>
              <a:gd name="T64" fmla="*/ 2147483647 w 1401"/>
              <a:gd name="T65" fmla="*/ 2147483647 h 1333"/>
              <a:gd name="T66" fmla="*/ 2147483647 w 1401"/>
              <a:gd name="T67" fmla="*/ 2147483647 h 1333"/>
              <a:gd name="T68" fmla="*/ 2147483647 w 1401"/>
              <a:gd name="T69" fmla="*/ 2147483647 h 1333"/>
              <a:gd name="T70" fmla="*/ 2147483647 w 1401"/>
              <a:gd name="T71" fmla="*/ 2147483647 h 1333"/>
              <a:gd name="T72" fmla="*/ 2147483647 w 1401"/>
              <a:gd name="T73" fmla="*/ 2147483647 h 1333"/>
              <a:gd name="T74" fmla="*/ 2147483647 w 1401"/>
              <a:gd name="T75" fmla="*/ 2147483647 h 1333"/>
              <a:gd name="T76" fmla="*/ 2147483647 w 1401"/>
              <a:gd name="T77" fmla="*/ 2147483647 h 1333"/>
              <a:gd name="T78" fmla="*/ 2147483647 w 1401"/>
              <a:gd name="T79" fmla="*/ 2147483647 h 1333"/>
              <a:gd name="T80" fmla="*/ 2147483647 w 1401"/>
              <a:gd name="T81" fmla="*/ 2147483647 h 1333"/>
              <a:gd name="T82" fmla="*/ 2147483647 w 1401"/>
              <a:gd name="T83" fmla="*/ 2147483647 h 1333"/>
              <a:gd name="T84" fmla="*/ 2147483647 w 1401"/>
              <a:gd name="T85" fmla="*/ 2147483647 h 1333"/>
              <a:gd name="T86" fmla="*/ 2147483647 w 1401"/>
              <a:gd name="T87" fmla="*/ 2147483647 h 1333"/>
              <a:gd name="T88" fmla="*/ 2147483647 w 1401"/>
              <a:gd name="T89" fmla="*/ 2147483647 h 1333"/>
              <a:gd name="T90" fmla="*/ 2147483647 w 1401"/>
              <a:gd name="T91" fmla="*/ 0 h 1333"/>
              <a:gd name="T92" fmla="*/ 2147483647 w 1401"/>
              <a:gd name="T93" fmla="*/ 2147483647 h 1333"/>
              <a:gd name="T94" fmla="*/ 2147483647 w 1401"/>
              <a:gd name="T95" fmla="*/ 2147483647 h 1333"/>
              <a:gd name="T96" fmla="*/ 2147483647 w 1401"/>
              <a:gd name="T97" fmla="*/ 2147483647 h 1333"/>
              <a:gd name="T98" fmla="*/ 2147483647 w 1401"/>
              <a:gd name="T99" fmla="*/ 2147483647 h 1333"/>
              <a:gd name="T100" fmla="*/ 2147483647 w 1401"/>
              <a:gd name="T101" fmla="*/ 2147483647 h 1333"/>
              <a:gd name="T102" fmla="*/ 2147483647 w 1401"/>
              <a:gd name="T103" fmla="*/ 2147483647 h 133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01"/>
              <a:gd name="T157" fmla="*/ 0 h 1333"/>
              <a:gd name="T158" fmla="*/ 1401 w 1401"/>
              <a:gd name="T159" fmla="*/ 1333 h 133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01" h="1333">
                <a:moveTo>
                  <a:pt x="1151" y="264"/>
                </a:moveTo>
                <a:lnTo>
                  <a:pt x="1156" y="298"/>
                </a:lnTo>
                <a:lnTo>
                  <a:pt x="1160" y="324"/>
                </a:lnTo>
                <a:lnTo>
                  <a:pt x="1161" y="344"/>
                </a:lnTo>
                <a:lnTo>
                  <a:pt x="1158" y="366"/>
                </a:lnTo>
                <a:lnTo>
                  <a:pt x="1151" y="398"/>
                </a:lnTo>
                <a:lnTo>
                  <a:pt x="1144" y="429"/>
                </a:lnTo>
                <a:lnTo>
                  <a:pt x="1137" y="459"/>
                </a:lnTo>
                <a:lnTo>
                  <a:pt x="1129" y="487"/>
                </a:lnTo>
                <a:lnTo>
                  <a:pt x="1119" y="522"/>
                </a:lnTo>
                <a:lnTo>
                  <a:pt x="1111" y="549"/>
                </a:lnTo>
                <a:lnTo>
                  <a:pt x="1105" y="575"/>
                </a:lnTo>
                <a:lnTo>
                  <a:pt x="1098" y="609"/>
                </a:lnTo>
                <a:lnTo>
                  <a:pt x="1092" y="636"/>
                </a:lnTo>
                <a:lnTo>
                  <a:pt x="1091" y="664"/>
                </a:lnTo>
                <a:lnTo>
                  <a:pt x="1095" y="694"/>
                </a:lnTo>
                <a:lnTo>
                  <a:pt x="1101" y="720"/>
                </a:lnTo>
                <a:lnTo>
                  <a:pt x="1113" y="742"/>
                </a:lnTo>
                <a:lnTo>
                  <a:pt x="1126" y="755"/>
                </a:lnTo>
                <a:lnTo>
                  <a:pt x="1144" y="757"/>
                </a:lnTo>
                <a:lnTo>
                  <a:pt x="1165" y="755"/>
                </a:lnTo>
                <a:lnTo>
                  <a:pt x="1180" y="746"/>
                </a:lnTo>
                <a:lnTo>
                  <a:pt x="1197" y="734"/>
                </a:lnTo>
                <a:lnTo>
                  <a:pt x="1210" y="718"/>
                </a:lnTo>
                <a:lnTo>
                  <a:pt x="1221" y="696"/>
                </a:lnTo>
                <a:lnTo>
                  <a:pt x="1228" y="670"/>
                </a:lnTo>
                <a:lnTo>
                  <a:pt x="1230" y="642"/>
                </a:lnTo>
                <a:lnTo>
                  <a:pt x="1239" y="616"/>
                </a:lnTo>
                <a:lnTo>
                  <a:pt x="1250" y="594"/>
                </a:lnTo>
                <a:lnTo>
                  <a:pt x="1266" y="577"/>
                </a:lnTo>
                <a:lnTo>
                  <a:pt x="1282" y="566"/>
                </a:lnTo>
                <a:lnTo>
                  <a:pt x="1299" y="562"/>
                </a:lnTo>
                <a:lnTo>
                  <a:pt x="1313" y="561"/>
                </a:lnTo>
                <a:lnTo>
                  <a:pt x="1330" y="564"/>
                </a:lnTo>
                <a:lnTo>
                  <a:pt x="1347" y="573"/>
                </a:lnTo>
                <a:lnTo>
                  <a:pt x="1363" y="583"/>
                </a:lnTo>
                <a:lnTo>
                  <a:pt x="1374" y="601"/>
                </a:lnTo>
                <a:lnTo>
                  <a:pt x="1384" y="620"/>
                </a:lnTo>
                <a:lnTo>
                  <a:pt x="1394" y="636"/>
                </a:lnTo>
                <a:lnTo>
                  <a:pt x="1399" y="660"/>
                </a:lnTo>
                <a:lnTo>
                  <a:pt x="1400" y="683"/>
                </a:lnTo>
                <a:lnTo>
                  <a:pt x="1397" y="707"/>
                </a:lnTo>
                <a:lnTo>
                  <a:pt x="1392" y="727"/>
                </a:lnTo>
                <a:lnTo>
                  <a:pt x="1389" y="744"/>
                </a:lnTo>
                <a:lnTo>
                  <a:pt x="1383" y="766"/>
                </a:lnTo>
                <a:lnTo>
                  <a:pt x="1369" y="794"/>
                </a:lnTo>
                <a:lnTo>
                  <a:pt x="1357" y="816"/>
                </a:lnTo>
                <a:lnTo>
                  <a:pt x="1342" y="838"/>
                </a:lnTo>
                <a:lnTo>
                  <a:pt x="1326" y="858"/>
                </a:lnTo>
                <a:lnTo>
                  <a:pt x="1309" y="877"/>
                </a:lnTo>
                <a:lnTo>
                  <a:pt x="1294" y="886"/>
                </a:lnTo>
                <a:lnTo>
                  <a:pt x="1278" y="892"/>
                </a:lnTo>
                <a:lnTo>
                  <a:pt x="1257" y="897"/>
                </a:lnTo>
                <a:lnTo>
                  <a:pt x="1242" y="903"/>
                </a:lnTo>
                <a:lnTo>
                  <a:pt x="1224" y="912"/>
                </a:lnTo>
                <a:lnTo>
                  <a:pt x="1208" y="923"/>
                </a:lnTo>
                <a:lnTo>
                  <a:pt x="1193" y="936"/>
                </a:lnTo>
                <a:lnTo>
                  <a:pt x="1182" y="953"/>
                </a:lnTo>
                <a:lnTo>
                  <a:pt x="1170" y="968"/>
                </a:lnTo>
                <a:lnTo>
                  <a:pt x="1159" y="986"/>
                </a:lnTo>
                <a:lnTo>
                  <a:pt x="1148" y="1010"/>
                </a:lnTo>
                <a:lnTo>
                  <a:pt x="1139" y="1036"/>
                </a:lnTo>
                <a:lnTo>
                  <a:pt x="1133" y="1066"/>
                </a:lnTo>
                <a:lnTo>
                  <a:pt x="1129" y="1095"/>
                </a:lnTo>
                <a:lnTo>
                  <a:pt x="1129" y="1121"/>
                </a:lnTo>
                <a:lnTo>
                  <a:pt x="1133" y="1151"/>
                </a:lnTo>
                <a:lnTo>
                  <a:pt x="1137" y="1177"/>
                </a:lnTo>
                <a:lnTo>
                  <a:pt x="1139" y="1204"/>
                </a:lnTo>
                <a:lnTo>
                  <a:pt x="1130" y="1199"/>
                </a:lnTo>
                <a:lnTo>
                  <a:pt x="1117" y="1190"/>
                </a:lnTo>
                <a:lnTo>
                  <a:pt x="1103" y="1182"/>
                </a:lnTo>
                <a:lnTo>
                  <a:pt x="1089" y="1178"/>
                </a:lnTo>
                <a:lnTo>
                  <a:pt x="1073" y="1175"/>
                </a:lnTo>
                <a:lnTo>
                  <a:pt x="1054" y="1177"/>
                </a:lnTo>
                <a:lnTo>
                  <a:pt x="1033" y="1182"/>
                </a:lnTo>
                <a:lnTo>
                  <a:pt x="1015" y="1188"/>
                </a:lnTo>
                <a:lnTo>
                  <a:pt x="990" y="1197"/>
                </a:lnTo>
                <a:lnTo>
                  <a:pt x="964" y="1208"/>
                </a:lnTo>
                <a:lnTo>
                  <a:pt x="941" y="1219"/>
                </a:lnTo>
                <a:lnTo>
                  <a:pt x="918" y="1232"/>
                </a:lnTo>
                <a:lnTo>
                  <a:pt x="898" y="1245"/>
                </a:lnTo>
                <a:lnTo>
                  <a:pt x="877" y="1260"/>
                </a:lnTo>
                <a:lnTo>
                  <a:pt x="854" y="1273"/>
                </a:lnTo>
                <a:lnTo>
                  <a:pt x="831" y="1284"/>
                </a:lnTo>
                <a:lnTo>
                  <a:pt x="803" y="1299"/>
                </a:lnTo>
                <a:lnTo>
                  <a:pt x="775" y="1314"/>
                </a:lnTo>
                <a:lnTo>
                  <a:pt x="754" y="1323"/>
                </a:lnTo>
                <a:lnTo>
                  <a:pt x="727" y="1328"/>
                </a:lnTo>
                <a:lnTo>
                  <a:pt x="704" y="1332"/>
                </a:lnTo>
                <a:lnTo>
                  <a:pt x="675" y="1328"/>
                </a:lnTo>
                <a:lnTo>
                  <a:pt x="654" y="1323"/>
                </a:lnTo>
                <a:lnTo>
                  <a:pt x="635" y="1314"/>
                </a:lnTo>
                <a:lnTo>
                  <a:pt x="621" y="1301"/>
                </a:lnTo>
                <a:lnTo>
                  <a:pt x="611" y="1282"/>
                </a:lnTo>
                <a:lnTo>
                  <a:pt x="605" y="1256"/>
                </a:lnTo>
                <a:lnTo>
                  <a:pt x="605" y="1234"/>
                </a:lnTo>
                <a:lnTo>
                  <a:pt x="610" y="1214"/>
                </a:lnTo>
                <a:lnTo>
                  <a:pt x="617" y="1193"/>
                </a:lnTo>
                <a:lnTo>
                  <a:pt x="628" y="1173"/>
                </a:lnTo>
                <a:lnTo>
                  <a:pt x="643" y="1153"/>
                </a:lnTo>
                <a:lnTo>
                  <a:pt x="662" y="1132"/>
                </a:lnTo>
                <a:lnTo>
                  <a:pt x="681" y="1119"/>
                </a:lnTo>
                <a:lnTo>
                  <a:pt x="705" y="1108"/>
                </a:lnTo>
                <a:lnTo>
                  <a:pt x="723" y="1101"/>
                </a:lnTo>
                <a:lnTo>
                  <a:pt x="742" y="1092"/>
                </a:lnTo>
                <a:lnTo>
                  <a:pt x="763" y="1080"/>
                </a:lnTo>
                <a:lnTo>
                  <a:pt x="782" y="1066"/>
                </a:lnTo>
                <a:lnTo>
                  <a:pt x="798" y="1051"/>
                </a:lnTo>
                <a:lnTo>
                  <a:pt x="809" y="1036"/>
                </a:lnTo>
                <a:lnTo>
                  <a:pt x="813" y="1019"/>
                </a:lnTo>
                <a:lnTo>
                  <a:pt x="811" y="1001"/>
                </a:lnTo>
                <a:lnTo>
                  <a:pt x="802" y="982"/>
                </a:lnTo>
                <a:lnTo>
                  <a:pt x="788" y="968"/>
                </a:lnTo>
                <a:lnTo>
                  <a:pt x="777" y="958"/>
                </a:lnTo>
                <a:lnTo>
                  <a:pt x="765" y="953"/>
                </a:lnTo>
                <a:lnTo>
                  <a:pt x="745" y="949"/>
                </a:lnTo>
                <a:lnTo>
                  <a:pt x="722" y="949"/>
                </a:lnTo>
                <a:lnTo>
                  <a:pt x="699" y="951"/>
                </a:lnTo>
                <a:lnTo>
                  <a:pt x="676" y="955"/>
                </a:lnTo>
                <a:lnTo>
                  <a:pt x="656" y="960"/>
                </a:lnTo>
                <a:lnTo>
                  <a:pt x="637" y="968"/>
                </a:lnTo>
                <a:lnTo>
                  <a:pt x="617" y="977"/>
                </a:lnTo>
                <a:lnTo>
                  <a:pt x="594" y="990"/>
                </a:lnTo>
                <a:lnTo>
                  <a:pt x="573" y="1005"/>
                </a:lnTo>
                <a:lnTo>
                  <a:pt x="555" y="1018"/>
                </a:lnTo>
                <a:lnTo>
                  <a:pt x="530" y="1038"/>
                </a:lnTo>
                <a:lnTo>
                  <a:pt x="507" y="1060"/>
                </a:lnTo>
                <a:lnTo>
                  <a:pt x="485" y="1080"/>
                </a:lnTo>
                <a:lnTo>
                  <a:pt x="464" y="1101"/>
                </a:lnTo>
                <a:lnTo>
                  <a:pt x="439" y="1121"/>
                </a:lnTo>
                <a:lnTo>
                  <a:pt x="416" y="1138"/>
                </a:lnTo>
                <a:lnTo>
                  <a:pt x="390" y="1153"/>
                </a:lnTo>
                <a:lnTo>
                  <a:pt x="362" y="1166"/>
                </a:lnTo>
                <a:lnTo>
                  <a:pt x="334" y="1175"/>
                </a:lnTo>
                <a:lnTo>
                  <a:pt x="302" y="1182"/>
                </a:lnTo>
                <a:lnTo>
                  <a:pt x="277" y="1188"/>
                </a:lnTo>
                <a:lnTo>
                  <a:pt x="240" y="1193"/>
                </a:lnTo>
                <a:lnTo>
                  <a:pt x="213" y="1197"/>
                </a:lnTo>
                <a:lnTo>
                  <a:pt x="186" y="1195"/>
                </a:lnTo>
                <a:lnTo>
                  <a:pt x="168" y="1195"/>
                </a:lnTo>
                <a:lnTo>
                  <a:pt x="175" y="1175"/>
                </a:lnTo>
                <a:lnTo>
                  <a:pt x="186" y="1151"/>
                </a:lnTo>
                <a:lnTo>
                  <a:pt x="200" y="1129"/>
                </a:lnTo>
                <a:lnTo>
                  <a:pt x="215" y="1104"/>
                </a:lnTo>
                <a:lnTo>
                  <a:pt x="234" y="1075"/>
                </a:lnTo>
                <a:lnTo>
                  <a:pt x="248" y="1053"/>
                </a:lnTo>
                <a:lnTo>
                  <a:pt x="261" y="1030"/>
                </a:lnTo>
                <a:lnTo>
                  <a:pt x="272" y="1003"/>
                </a:lnTo>
                <a:lnTo>
                  <a:pt x="279" y="975"/>
                </a:lnTo>
                <a:lnTo>
                  <a:pt x="284" y="945"/>
                </a:lnTo>
                <a:lnTo>
                  <a:pt x="288" y="918"/>
                </a:lnTo>
                <a:lnTo>
                  <a:pt x="285" y="886"/>
                </a:lnTo>
                <a:lnTo>
                  <a:pt x="280" y="866"/>
                </a:lnTo>
                <a:lnTo>
                  <a:pt x="270" y="847"/>
                </a:lnTo>
                <a:lnTo>
                  <a:pt x="262" y="836"/>
                </a:lnTo>
                <a:lnTo>
                  <a:pt x="251" y="827"/>
                </a:lnTo>
                <a:lnTo>
                  <a:pt x="238" y="823"/>
                </a:lnTo>
                <a:lnTo>
                  <a:pt x="225" y="821"/>
                </a:lnTo>
                <a:lnTo>
                  <a:pt x="211" y="827"/>
                </a:lnTo>
                <a:lnTo>
                  <a:pt x="198" y="840"/>
                </a:lnTo>
                <a:lnTo>
                  <a:pt x="187" y="857"/>
                </a:lnTo>
                <a:lnTo>
                  <a:pt x="176" y="877"/>
                </a:lnTo>
                <a:lnTo>
                  <a:pt x="166" y="899"/>
                </a:lnTo>
                <a:lnTo>
                  <a:pt x="156" y="918"/>
                </a:lnTo>
                <a:lnTo>
                  <a:pt x="145" y="936"/>
                </a:lnTo>
                <a:lnTo>
                  <a:pt x="133" y="955"/>
                </a:lnTo>
                <a:lnTo>
                  <a:pt x="117" y="968"/>
                </a:lnTo>
                <a:lnTo>
                  <a:pt x="101" y="973"/>
                </a:lnTo>
                <a:lnTo>
                  <a:pt x="83" y="977"/>
                </a:lnTo>
                <a:lnTo>
                  <a:pt x="66" y="973"/>
                </a:lnTo>
                <a:lnTo>
                  <a:pt x="49" y="966"/>
                </a:lnTo>
                <a:lnTo>
                  <a:pt x="33" y="951"/>
                </a:lnTo>
                <a:lnTo>
                  <a:pt x="21" y="936"/>
                </a:lnTo>
                <a:lnTo>
                  <a:pt x="11" y="914"/>
                </a:lnTo>
                <a:lnTo>
                  <a:pt x="5" y="888"/>
                </a:lnTo>
                <a:lnTo>
                  <a:pt x="1" y="864"/>
                </a:lnTo>
                <a:lnTo>
                  <a:pt x="0" y="838"/>
                </a:lnTo>
                <a:lnTo>
                  <a:pt x="2" y="816"/>
                </a:lnTo>
                <a:lnTo>
                  <a:pt x="8" y="795"/>
                </a:lnTo>
                <a:lnTo>
                  <a:pt x="19" y="771"/>
                </a:lnTo>
                <a:lnTo>
                  <a:pt x="34" y="751"/>
                </a:lnTo>
                <a:lnTo>
                  <a:pt x="51" y="734"/>
                </a:lnTo>
                <a:lnTo>
                  <a:pt x="66" y="723"/>
                </a:lnTo>
                <a:lnTo>
                  <a:pt x="86" y="709"/>
                </a:lnTo>
                <a:lnTo>
                  <a:pt x="103" y="694"/>
                </a:lnTo>
                <a:lnTo>
                  <a:pt x="120" y="675"/>
                </a:lnTo>
                <a:lnTo>
                  <a:pt x="136" y="653"/>
                </a:lnTo>
                <a:lnTo>
                  <a:pt x="149" y="629"/>
                </a:lnTo>
                <a:lnTo>
                  <a:pt x="155" y="598"/>
                </a:lnTo>
                <a:lnTo>
                  <a:pt x="157" y="568"/>
                </a:lnTo>
                <a:lnTo>
                  <a:pt x="156" y="538"/>
                </a:lnTo>
                <a:lnTo>
                  <a:pt x="152" y="507"/>
                </a:lnTo>
                <a:lnTo>
                  <a:pt x="145" y="475"/>
                </a:lnTo>
                <a:lnTo>
                  <a:pt x="134" y="438"/>
                </a:lnTo>
                <a:lnTo>
                  <a:pt x="124" y="405"/>
                </a:lnTo>
                <a:lnTo>
                  <a:pt x="113" y="370"/>
                </a:lnTo>
                <a:lnTo>
                  <a:pt x="108" y="331"/>
                </a:lnTo>
                <a:lnTo>
                  <a:pt x="108" y="303"/>
                </a:lnTo>
                <a:lnTo>
                  <a:pt x="111" y="272"/>
                </a:lnTo>
                <a:lnTo>
                  <a:pt x="112" y="250"/>
                </a:lnTo>
                <a:lnTo>
                  <a:pt x="127" y="253"/>
                </a:lnTo>
                <a:lnTo>
                  <a:pt x="147" y="257"/>
                </a:lnTo>
                <a:lnTo>
                  <a:pt x="170" y="261"/>
                </a:lnTo>
                <a:lnTo>
                  <a:pt x="194" y="266"/>
                </a:lnTo>
                <a:lnTo>
                  <a:pt x="219" y="270"/>
                </a:lnTo>
                <a:lnTo>
                  <a:pt x="246" y="276"/>
                </a:lnTo>
                <a:lnTo>
                  <a:pt x="274" y="279"/>
                </a:lnTo>
                <a:lnTo>
                  <a:pt x="305" y="281"/>
                </a:lnTo>
                <a:lnTo>
                  <a:pt x="365" y="281"/>
                </a:lnTo>
                <a:lnTo>
                  <a:pt x="387" y="279"/>
                </a:lnTo>
                <a:lnTo>
                  <a:pt x="408" y="277"/>
                </a:lnTo>
                <a:lnTo>
                  <a:pt x="432" y="272"/>
                </a:lnTo>
                <a:lnTo>
                  <a:pt x="451" y="263"/>
                </a:lnTo>
                <a:lnTo>
                  <a:pt x="466" y="252"/>
                </a:lnTo>
                <a:lnTo>
                  <a:pt x="478" y="239"/>
                </a:lnTo>
                <a:lnTo>
                  <a:pt x="487" y="226"/>
                </a:lnTo>
                <a:lnTo>
                  <a:pt x="491" y="211"/>
                </a:lnTo>
                <a:lnTo>
                  <a:pt x="491" y="189"/>
                </a:lnTo>
                <a:lnTo>
                  <a:pt x="487" y="163"/>
                </a:lnTo>
                <a:lnTo>
                  <a:pt x="481" y="137"/>
                </a:lnTo>
                <a:lnTo>
                  <a:pt x="475" y="113"/>
                </a:lnTo>
                <a:lnTo>
                  <a:pt x="475" y="91"/>
                </a:lnTo>
                <a:lnTo>
                  <a:pt x="482" y="68"/>
                </a:lnTo>
                <a:lnTo>
                  <a:pt x="493" y="50"/>
                </a:lnTo>
                <a:lnTo>
                  <a:pt x="509" y="35"/>
                </a:lnTo>
                <a:lnTo>
                  <a:pt x="528" y="24"/>
                </a:lnTo>
                <a:lnTo>
                  <a:pt x="549" y="15"/>
                </a:lnTo>
                <a:lnTo>
                  <a:pt x="569" y="9"/>
                </a:lnTo>
                <a:lnTo>
                  <a:pt x="595" y="4"/>
                </a:lnTo>
                <a:lnTo>
                  <a:pt x="616" y="0"/>
                </a:lnTo>
                <a:lnTo>
                  <a:pt x="640" y="0"/>
                </a:lnTo>
                <a:lnTo>
                  <a:pt x="659" y="2"/>
                </a:lnTo>
                <a:lnTo>
                  <a:pt x="680" y="9"/>
                </a:lnTo>
                <a:lnTo>
                  <a:pt x="700" y="18"/>
                </a:lnTo>
                <a:lnTo>
                  <a:pt x="718" y="31"/>
                </a:lnTo>
                <a:lnTo>
                  <a:pt x="733" y="46"/>
                </a:lnTo>
                <a:lnTo>
                  <a:pt x="747" y="65"/>
                </a:lnTo>
                <a:lnTo>
                  <a:pt x="753" y="85"/>
                </a:lnTo>
                <a:lnTo>
                  <a:pt x="755" y="104"/>
                </a:lnTo>
                <a:lnTo>
                  <a:pt x="752" y="126"/>
                </a:lnTo>
                <a:lnTo>
                  <a:pt x="745" y="144"/>
                </a:lnTo>
                <a:lnTo>
                  <a:pt x="734" y="174"/>
                </a:lnTo>
                <a:lnTo>
                  <a:pt x="727" y="198"/>
                </a:lnTo>
                <a:lnTo>
                  <a:pt x="721" y="224"/>
                </a:lnTo>
                <a:lnTo>
                  <a:pt x="721" y="246"/>
                </a:lnTo>
                <a:lnTo>
                  <a:pt x="727" y="268"/>
                </a:lnTo>
                <a:lnTo>
                  <a:pt x="739" y="285"/>
                </a:lnTo>
                <a:lnTo>
                  <a:pt x="750" y="294"/>
                </a:lnTo>
                <a:lnTo>
                  <a:pt x="768" y="303"/>
                </a:lnTo>
                <a:lnTo>
                  <a:pt x="788" y="311"/>
                </a:lnTo>
                <a:lnTo>
                  <a:pt x="808" y="314"/>
                </a:lnTo>
                <a:lnTo>
                  <a:pt x="834" y="318"/>
                </a:lnTo>
                <a:lnTo>
                  <a:pt x="862" y="318"/>
                </a:lnTo>
                <a:lnTo>
                  <a:pt x="886" y="313"/>
                </a:lnTo>
                <a:lnTo>
                  <a:pt x="920" y="309"/>
                </a:lnTo>
                <a:lnTo>
                  <a:pt x="955" y="301"/>
                </a:lnTo>
                <a:lnTo>
                  <a:pt x="985" y="294"/>
                </a:lnTo>
                <a:lnTo>
                  <a:pt x="1015" y="287"/>
                </a:lnTo>
                <a:lnTo>
                  <a:pt x="1049" y="276"/>
                </a:lnTo>
                <a:lnTo>
                  <a:pt x="1090" y="263"/>
                </a:lnTo>
                <a:lnTo>
                  <a:pt x="1148" y="246"/>
                </a:lnTo>
                <a:lnTo>
                  <a:pt x="1151" y="264"/>
                </a:lnTo>
              </a:path>
            </a:pathLst>
          </a:custGeom>
          <a:solidFill>
            <a:schemeClr val="accent3"/>
          </a:solidFill>
          <a:ln w="6350">
            <a:noFill/>
            <a:round/>
            <a:headEnd/>
            <a:tailEnd/>
          </a:ln>
        </p:spPr>
        <p:txBody>
          <a:bodyPr tIns="91440" bIns="91440" anchor="ctr"/>
          <a:lstStyle/>
          <a:p>
            <a:pPr algn="ctr">
              <a:spcBef>
                <a:spcPct val="20000"/>
              </a:spcBef>
            </a:pPr>
            <a:r>
              <a:rPr lang="en-GB" sz="1100" b="1" dirty="0">
                <a:solidFill>
                  <a:srgbClr val="002776"/>
                </a:solidFill>
                <a:cs typeface="Arial" pitchFamily="34" charset="0"/>
              </a:rPr>
              <a:t>ISO</a:t>
            </a:r>
          </a:p>
        </p:txBody>
      </p:sp>
      <p:sp>
        <p:nvSpPr>
          <p:cNvPr id="6" name="Freeform 5"/>
          <p:cNvSpPr>
            <a:spLocks/>
          </p:cNvSpPr>
          <p:nvPr/>
        </p:nvSpPr>
        <p:spPr bwMode="auto">
          <a:xfrm>
            <a:off x="3276600" y="3321071"/>
            <a:ext cx="1973263" cy="1338262"/>
          </a:xfrm>
          <a:custGeom>
            <a:avLst/>
            <a:gdLst>
              <a:gd name="T0" fmla="*/ 2147483647 w 1537"/>
              <a:gd name="T1" fmla="*/ 2147483647 h 984"/>
              <a:gd name="T2" fmla="*/ 2147483647 w 1537"/>
              <a:gd name="T3" fmla="*/ 2147483647 h 984"/>
              <a:gd name="T4" fmla="*/ 2147483647 w 1537"/>
              <a:gd name="T5" fmla="*/ 2147483647 h 984"/>
              <a:gd name="T6" fmla="*/ 2147483647 w 1537"/>
              <a:gd name="T7" fmla="*/ 2147483647 h 984"/>
              <a:gd name="T8" fmla="*/ 2147483647 w 1537"/>
              <a:gd name="T9" fmla="*/ 2147483647 h 984"/>
              <a:gd name="T10" fmla="*/ 2147483647 w 1537"/>
              <a:gd name="T11" fmla="*/ 2147483647 h 984"/>
              <a:gd name="T12" fmla="*/ 2147483647 w 1537"/>
              <a:gd name="T13" fmla="*/ 2147483647 h 984"/>
              <a:gd name="T14" fmla="*/ 2147483647 w 1537"/>
              <a:gd name="T15" fmla="*/ 2147483647 h 984"/>
              <a:gd name="T16" fmla="*/ 2147483647 w 1537"/>
              <a:gd name="T17" fmla="*/ 2147483647 h 984"/>
              <a:gd name="T18" fmla="*/ 2147483647 w 1537"/>
              <a:gd name="T19" fmla="*/ 2147483647 h 984"/>
              <a:gd name="T20" fmla="*/ 2147483647 w 1537"/>
              <a:gd name="T21" fmla="*/ 2147483647 h 984"/>
              <a:gd name="T22" fmla="*/ 2147483647 w 1537"/>
              <a:gd name="T23" fmla="*/ 2147483647 h 984"/>
              <a:gd name="T24" fmla="*/ 2147483647 w 1537"/>
              <a:gd name="T25" fmla="*/ 2147483647 h 984"/>
              <a:gd name="T26" fmla="*/ 2147483647 w 1537"/>
              <a:gd name="T27" fmla="*/ 2147483647 h 984"/>
              <a:gd name="T28" fmla="*/ 2147483647 w 1537"/>
              <a:gd name="T29" fmla="*/ 2147483647 h 984"/>
              <a:gd name="T30" fmla="*/ 2147483647 w 1537"/>
              <a:gd name="T31" fmla="*/ 2147483647 h 984"/>
              <a:gd name="T32" fmla="*/ 2147483647 w 1537"/>
              <a:gd name="T33" fmla="*/ 2147483647 h 984"/>
              <a:gd name="T34" fmla="*/ 2147483647 w 1537"/>
              <a:gd name="T35" fmla="*/ 2147483647 h 984"/>
              <a:gd name="T36" fmla="*/ 2147483647 w 1537"/>
              <a:gd name="T37" fmla="*/ 2147483647 h 984"/>
              <a:gd name="T38" fmla="*/ 2147483647 w 1537"/>
              <a:gd name="T39" fmla="*/ 0 h 984"/>
              <a:gd name="T40" fmla="*/ 2147483647 w 1537"/>
              <a:gd name="T41" fmla="*/ 2147483647 h 984"/>
              <a:gd name="T42" fmla="*/ 2147483647 w 1537"/>
              <a:gd name="T43" fmla="*/ 2147483647 h 984"/>
              <a:gd name="T44" fmla="*/ 2147483647 w 1537"/>
              <a:gd name="T45" fmla="*/ 2147483647 h 984"/>
              <a:gd name="T46" fmla="*/ 2147483647 w 1537"/>
              <a:gd name="T47" fmla="*/ 2147483647 h 984"/>
              <a:gd name="T48" fmla="*/ 2147483647 w 1537"/>
              <a:gd name="T49" fmla="*/ 2147483647 h 984"/>
              <a:gd name="T50" fmla="*/ 2147483647 w 1537"/>
              <a:gd name="T51" fmla="*/ 2147483647 h 984"/>
              <a:gd name="T52" fmla="*/ 2147483647 w 1537"/>
              <a:gd name="T53" fmla="*/ 2147483647 h 984"/>
              <a:gd name="T54" fmla="*/ 2147483647 w 1537"/>
              <a:gd name="T55" fmla="*/ 2147483647 h 984"/>
              <a:gd name="T56" fmla="*/ 2147483647 w 1537"/>
              <a:gd name="T57" fmla="*/ 2147483647 h 984"/>
              <a:gd name="T58" fmla="*/ 2147483647 w 1537"/>
              <a:gd name="T59" fmla="*/ 2147483647 h 984"/>
              <a:gd name="T60" fmla="*/ 2147483647 w 1537"/>
              <a:gd name="T61" fmla="*/ 2147483647 h 984"/>
              <a:gd name="T62" fmla="*/ 2147483647 w 1537"/>
              <a:gd name="T63" fmla="*/ 2147483647 h 984"/>
              <a:gd name="T64" fmla="*/ 2147483647 w 1537"/>
              <a:gd name="T65" fmla="*/ 2147483647 h 984"/>
              <a:gd name="T66" fmla="*/ 2147483647 w 1537"/>
              <a:gd name="T67" fmla="*/ 2147483647 h 984"/>
              <a:gd name="T68" fmla="*/ 2147483647 w 1537"/>
              <a:gd name="T69" fmla="*/ 2147483647 h 984"/>
              <a:gd name="T70" fmla="*/ 2147483647 w 1537"/>
              <a:gd name="T71" fmla="*/ 2147483647 h 984"/>
              <a:gd name="T72" fmla="*/ 2147483647 w 1537"/>
              <a:gd name="T73" fmla="*/ 2147483647 h 984"/>
              <a:gd name="T74" fmla="*/ 2147483647 w 1537"/>
              <a:gd name="T75" fmla="*/ 2147483647 h 984"/>
              <a:gd name="T76" fmla="*/ 2147483647 w 1537"/>
              <a:gd name="T77" fmla="*/ 2147483647 h 984"/>
              <a:gd name="T78" fmla="*/ 2147483647 w 1537"/>
              <a:gd name="T79" fmla="*/ 2147483647 h 984"/>
              <a:gd name="T80" fmla="*/ 2147483647 w 1537"/>
              <a:gd name="T81" fmla="*/ 2147483647 h 984"/>
              <a:gd name="T82" fmla="*/ 2147483647 w 1537"/>
              <a:gd name="T83" fmla="*/ 2147483647 h 984"/>
              <a:gd name="T84" fmla="*/ 2147483647 w 1537"/>
              <a:gd name="T85" fmla="*/ 2147483647 h 9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537"/>
              <a:gd name="T130" fmla="*/ 0 h 984"/>
              <a:gd name="T131" fmla="*/ 1537 w 1537"/>
              <a:gd name="T132" fmla="*/ 984 h 98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537" h="984">
                <a:moveTo>
                  <a:pt x="233" y="91"/>
                </a:moveTo>
                <a:lnTo>
                  <a:pt x="248" y="85"/>
                </a:lnTo>
                <a:lnTo>
                  <a:pt x="268" y="80"/>
                </a:lnTo>
                <a:lnTo>
                  <a:pt x="285" y="82"/>
                </a:lnTo>
                <a:lnTo>
                  <a:pt x="301" y="87"/>
                </a:lnTo>
                <a:lnTo>
                  <a:pt x="317" y="93"/>
                </a:lnTo>
                <a:lnTo>
                  <a:pt x="334" y="98"/>
                </a:lnTo>
                <a:lnTo>
                  <a:pt x="354" y="104"/>
                </a:lnTo>
                <a:lnTo>
                  <a:pt x="369" y="107"/>
                </a:lnTo>
                <a:lnTo>
                  <a:pt x="388" y="109"/>
                </a:lnTo>
                <a:lnTo>
                  <a:pt x="407" y="107"/>
                </a:lnTo>
                <a:lnTo>
                  <a:pt x="423" y="102"/>
                </a:lnTo>
                <a:lnTo>
                  <a:pt x="441" y="94"/>
                </a:lnTo>
                <a:lnTo>
                  <a:pt x="458" y="85"/>
                </a:lnTo>
                <a:lnTo>
                  <a:pt x="474" y="74"/>
                </a:lnTo>
                <a:lnTo>
                  <a:pt x="492" y="63"/>
                </a:lnTo>
                <a:lnTo>
                  <a:pt x="508" y="52"/>
                </a:lnTo>
                <a:lnTo>
                  <a:pt x="527" y="43"/>
                </a:lnTo>
                <a:lnTo>
                  <a:pt x="543" y="37"/>
                </a:lnTo>
                <a:lnTo>
                  <a:pt x="562" y="35"/>
                </a:lnTo>
                <a:lnTo>
                  <a:pt x="579" y="39"/>
                </a:lnTo>
                <a:lnTo>
                  <a:pt x="595" y="46"/>
                </a:lnTo>
                <a:lnTo>
                  <a:pt x="611" y="61"/>
                </a:lnTo>
                <a:lnTo>
                  <a:pt x="621" y="74"/>
                </a:lnTo>
                <a:lnTo>
                  <a:pt x="626" y="98"/>
                </a:lnTo>
                <a:lnTo>
                  <a:pt x="623" y="124"/>
                </a:lnTo>
                <a:lnTo>
                  <a:pt x="618" y="154"/>
                </a:lnTo>
                <a:lnTo>
                  <a:pt x="611" y="185"/>
                </a:lnTo>
                <a:lnTo>
                  <a:pt x="605" y="211"/>
                </a:lnTo>
                <a:lnTo>
                  <a:pt x="606" y="237"/>
                </a:lnTo>
                <a:lnTo>
                  <a:pt x="613" y="263"/>
                </a:lnTo>
                <a:lnTo>
                  <a:pt x="626" y="283"/>
                </a:lnTo>
                <a:lnTo>
                  <a:pt x="638" y="296"/>
                </a:lnTo>
                <a:lnTo>
                  <a:pt x="655" y="304"/>
                </a:lnTo>
                <a:lnTo>
                  <a:pt x="675" y="311"/>
                </a:lnTo>
                <a:lnTo>
                  <a:pt x="701" y="317"/>
                </a:lnTo>
                <a:lnTo>
                  <a:pt x="723" y="320"/>
                </a:lnTo>
                <a:lnTo>
                  <a:pt x="750" y="322"/>
                </a:lnTo>
                <a:lnTo>
                  <a:pt x="775" y="318"/>
                </a:lnTo>
                <a:lnTo>
                  <a:pt x="797" y="313"/>
                </a:lnTo>
                <a:lnTo>
                  <a:pt x="820" y="304"/>
                </a:lnTo>
                <a:lnTo>
                  <a:pt x="841" y="292"/>
                </a:lnTo>
                <a:lnTo>
                  <a:pt x="857" y="280"/>
                </a:lnTo>
                <a:lnTo>
                  <a:pt x="873" y="265"/>
                </a:lnTo>
                <a:lnTo>
                  <a:pt x="885" y="248"/>
                </a:lnTo>
                <a:lnTo>
                  <a:pt x="896" y="228"/>
                </a:lnTo>
                <a:lnTo>
                  <a:pt x="903" y="202"/>
                </a:lnTo>
                <a:lnTo>
                  <a:pt x="904" y="161"/>
                </a:lnTo>
                <a:lnTo>
                  <a:pt x="904" y="130"/>
                </a:lnTo>
                <a:lnTo>
                  <a:pt x="907" y="102"/>
                </a:lnTo>
                <a:lnTo>
                  <a:pt x="915" y="82"/>
                </a:lnTo>
                <a:lnTo>
                  <a:pt x="926" y="63"/>
                </a:lnTo>
                <a:lnTo>
                  <a:pt x="938" y="46"/>
                </a:lnTo>
                <a:lnTo>
                  <a:pt x="954" y="32"/>
                </a:lnTo>
                <a:lnTo>
                  <a:pt x="970" y="20"/>
                </a:lnTo>
                <a:lnTo>
                  <a:pt x="992" y="11"/>
                </a:lnTo>
                <a:lnTo>
                  <a:pt x="1013" y="8"/>
                </a:lnTo>
                <a:lnTo>
                  <a:pt x="1035" y="4"/>
                </a:lnTo>
                <a:lnTo>
                  <a:pt x="1059" y="2"/>
                </a:lnTo>
                <a:lnTo>
                  <a:pt x="1083" y="0"/>
                </a:lnTo>
                <a:lnTo>
                  <a:pt x="1110" y="2"/>
                </a:lnTo>
                <a:lnTo>
                  <a:pt x="1131" y="4"/>
                </a:lnTo>
                <a:lnTo>
                  <a:pt x="1150" y="8"/>
                </a:lnTo>
                <a:lnTo>
                  <a:pt x="1170" y="11"/>
                </a:lnTo>
                <a:lnTo>
                  <a:pt x="1188" y="15"/>
                </a:lnTo>
                <a:lnTo>
                  <a:pt x="1208" y="17"/>
                </a:lnTo>
                <a:lnTo>
                  <a:pt x="1359" y="22"/>
                </a:lnTo>
                <a:lnTo>
                  <a:pt x="1536" y="983"/>
                </a:lnTo>
                <a:lnTo>
                  <a:pt x="211" y="981"/>
                </a:lnTo>
                <a:lnTo>
                  <a:pt x="212" y="955"/>
                </a:lnTo>
                <a:lnTo>
                  <a:pt x="216" y="933"/>
                </a:lnTo>
                <a:lnTo>
                  <a:pt x="221" y="910"/>
                </a:lnTo>
                <a:lnTo>
                  <a:pt x="226" y="894"/>
                </a:lnTo>
                <a:lnTo>
                  <a:pt x="233" y="875"/>
                </a:lnTo>
                <a:lnTo>
                  <a:pt x="243" y="855"/>
                </a:lnTo>
                <a:lnTo>
                  <a:pt x="254" y="836"/>
                </a:lnTo>
                <a:lnTo>
                  <a:pt x="264" y="822"/>
                </a:lnTo>
                <a:lnTo>
                  <a:pt x="276" y="803"/>
                </a:lnTo>
                <a:lnTo>
                  <a:pt x="286" y="788"/>
                </a:lnTo>
                <a:lnTo>
                  <a:pt x="294" y="770"/>
                </a:lnTo>
                <a:lnTo>
                  <a:pt x="300" y="751"/>
                </a:lnTo>
                <a:lnTo>
                  <a:pt x="303" y="724"/>
                </a:lnTo>
                <a:lnTo>
                  <a:pt x="302" y="698"/>
                </a:lnTo>
                <a:lnTo>
                  <a:pt x="298" y="681"/>
                </a:lnTo>
                <a:lnTo>
                  <a:pt x="292" y="664"/>
                </a:lnTo>
                <a:lnTo>
                  <a:pt x="284" y="650"/>
                </a:lnTo>
                <a:lnTo>
                  <a:pt x="273" y="637"/>
                </a:lnTo>
                <a:lnTo>
                  <a:pt x="260" y="629"/>
                </a:lnTo>
                <a:lnTo>
                  <a:pt x="244" y="624"/>
                </a:lnTo>
                <a:lnTo>
                  <a:pt x="227" y="622"/>
                </a:lnTo>
                <a:lnTo>
                  <a:pt x="209" y="624"/>
                </a:lnTo>
                <a:lnTo>
                  <a:pt x="191" y="627"/>
                </a:lnTo>
                <a:lnTo>
                  <a:pt x="174" y="633"/>
                </a:lnTo>
                <a:lnTo>
                  <a:pt x="152" y="642"/>
                </a:lnTo>
                <a:lnTo>
                  <a:pt x="134" y="650"/>
                </a:lnTo>
                <a:lnTo>
                  <a:pt x="114" y="655"/>
                </a:lnTo>
                <a:lnTo>
                  <a:pt x="91" y="659"/>
                </a:lnTo>
                <a:lnTo>
                  <a:pt x="72" y="659"/>
                </a:lnTo>
                <a:lnTo>
                  <a:pt x="55" y="653"/>
                </a:lnTo>
                <a:lnTo>
                  <a:pt x="38" y="646"/>
                </a:lnTo>
                <a:lnTo>
                  <a:pt x="24" y="635"/>
                </a:lnTo>
                <a:lnTo>
                  <a:pt x="12" y="620"/>
                </a:lnTo>
                <a:lnTo>
                  <a:pt x="3" y="598"/>
                </a:lnTo>
                <a:lnTo>
                  <a:pt x="0" y="574"/>
                </a:lnTo>
                <a:lnTo>
                  <a:pt x="2" y="550"/>
                </a:lnTo>
                <a:lnTo>
                  <a:pt x="8" y="526"/>
                </a:lnTo>
                <a:lnTo>
                  <a:pt x="14" y="507"/>
                </a:lnTo>
                <a:lnTo>
                  <a:pt x="25" y="489"/>
                </a:lnTo>
                <a:lnTo>
                  <a:pt x="38" y="472"/>
                </a:lnTo>
                <a:lnTo>
                  <a:pt x="50" y="461"/>
                </a:lnTo>
                <a:lnTo>
                  <a:pt x="66" y="448"/>
                </a:lnTo>
                <a:lnTo>
                  <a:pt x="81" y="440"/>
                </a:lnTo>
                <a:lnTo>
                  <a:pt x="97" y="435"/>
                </a:lnTo>
                <a:lnTo>
                  <a:pt x="114" y="429"/>
                </a:lnTo>
                <a:lnTo>
                  <a:pt x="135" y="424"/>
                </a:lnTo>
                <a:lnTo>
                  <a:pt x="157" y="420"/>
                </a:lnTo>
                <a:lnTo>
                  <a:pt x="175" y="415"/>
                </a:lnTo>
                <a:lnTo>
                  <a:pt x="194" y="403"/>
                </a:lnTo>
                <a:lnTo>
                  <a:pt x="206" y="391"/>
                </a:lnTo>
                <a:lnTo>
                  <a:pt x="217" y="374"/>
                </a:lnTo>
                <a:lnTo>
                  <a:pt x="226" y="355"/>
                </a:lnTo>
                <a:lnTo>
                  <a:pt x="231" y="337"/>
                </a:lnTo>
                <a:lnTo>
                  <a:pt x="235" y="313"/>
                </a:lnTo>
                <a:lnTo>
                  <a:pt x="236" y="281"/>
                </a:lnTo>
                <a:lnTo>
                  <a:pt x="235" y="254"/>
                </a:lnTo>
                <a:lnTo>
                  <a:pt x="233" y="224"/>
                </a:lnTo>
                <a:lnTo>
                  <a:pt x="232" y="193"/>
                </a:lnTo>
                <a:lnTo>
                  <a:pt x="231" y="156"/>
                </a:lnTo>
                <a:lnTo>
                  <a:pt x="230" y="124"/>
                </a:lnTo>
                <a:lnTo>
                  <a:pt x="231" y="104"/>
                </a:lnTo>
                <a:lnTo>
                  <a:pt x="233" y="91"/>
                </a:lnTo>
              </a:path>
            </a:pathLst>
          </a:custGeom>
          <a:solidFill>
            <a:schemeClr val="accent3"/>
          </a:solidFill>
          <a:ln w="6350">
            <a:noFill/>
            <a:round/>
            <a:headEnd/>
            <a:tailEnd/>
          </a:ln>
        </p:spPr>
        <p:txBody>
          <a:bodyPr tIns="91440" bIns="91440" anchor="ctr"/>
          <a:lstStyle/>
          <a:p>
            <a:pPr algn="ctr">
              <a:spcBef>
                <a:spcPct val="20000"/>
              </a:spcBef>
              <a:defRPr/>
            </a:pPr>
            <a:endParaRPr lang="en-GB" sz="1100" b="1" dirty="0" smtClean="0">
              <a:solidFill>
                <a:srgbClr val="002776"/>
              </a:solidFill>
              <a:cs typeface="Arial" pitchFamily="34" charset="0"/>
            </a:endParaRPr>
          </a:p>
          <a:p>
            <a:pPr algn="ctr">
              <a:spcBef>
                <a:spcPct val="20000"/>
              </a:spcBef>
              <a:defRPr/>
            </a:pPr>
            <a:r>
              <a:rPr lang="en-GB" sz="1100" b="1" dirty="0" smtClean="0">
                <a:solidFill>
                  <a:srgbClr val="002776"/>
                </a:solidFill>
                <a:cs typeface="Arial" pitchFamily="34" charset="0"/>
              </a:rPr>
              <a:t>21 </a:t>
            </a:r>
            <a:r>
              <a:rPr lang="en-GB" sz="1100" b="1" dirty="0">
                <a:solidFill>
                  <a:srgbClr val="002776"/>
                </a:solidFill>
                <a:cs typeface="Arial" pitchFamily="34" charset="0"/>
              </a:rPr>
              <a:t>CFR</a:t>
            </a:r>
          </a:p>
          <a:p>
            <a:pPr algn="ctr">
              <a:spcBef>
                <a:spcPct val="20000"/>
              </a:spcBef>
              <a:defRPr/>
            </a:pPr>
            <a:r>
              <a:rPr lang="en-GB" sz="1100" b="1" dirty="0">
                <a:solidFill>
                  <a:srgbClr val="002776"/>
                </a:solidFill>
                <a:cs typeface="Arial" pitchFamily="34" charset="0"/>
              </a:rPr>
              <a:t>820, </a:t>
            </a:r>
            <a:r>
              <a:rPr lang="en-GB" sz="1100" b="1" dirty="0">
                <a:solidFill>
                  <a:schemeClr val="bg2">
                    <a:lumMod val="60000"/>
                    <a:lumOff val="40000"/>
                  </a:schemeClr>
                </a:solidFill>
                <a:cs typeface="Arial" pitchFamily="34" charset="0"/>
              </a:rPr>
              <a:t>801,</a:t>
            </a:r>
          </a:p>
          <a:p>
            <a:pPr algn="ctr">
              <a:spcBef>
                <a:spcPct val="20000"/>
              </a:spcBef>
              <a:defRPr/>
            </a:pPr>
            <a:r>
              <a:rPr lang="en-GB" sz="1100" b="1" dirty="0">
                <a:solidFill>
                  <a:schemeClr val="bg2">
                    <a:lumMod val="60000"/>
                    <a:lumOff val="40000"/>
                  </a:schemeClr>
                </a:solidFill>
                <a:cs typeface="Arial" pitchFamily="34" charset="0"/>
              </a:rPr>
              <a:t>803, 806, 812, 814</a:t>
            </a:r>
          </a:p>
        </p:txBody>
      </p:sp>
      <p:sp>
        <p:nvSpPr>
          <p:cNvPr id="7" name="Freeform 6"/>
          <p:cNvSpPr>
            <a:spLocks/>
          </p:cNvSpPr>
          <p:nvPr/>
        </p:nvSpPr>
        <p:spPr bwMode="auto">
          <a:xfrm>
            <a:off x="3373280" y="5039021"/>
            <a:ext cx="1709737" cy="1587500"/>
          </a:xfrm>
          <a:custGeom>
            <a:avLst/>
            <a:gdLst>
              <a:gd name="T0" fmla="*/ 2147483647 w 1286"/>
              <a:gd name="T1" fmla="*/ 2147483647 h 1133"/>
              <a:gd name="T2" fmla="*/ 2147483647 w 1286"/>
              <a:gd name="T3" fmla="*/ 2147483647 h 1133"/>
              <a:gd name="T4" fmla="*/ 2147483647 w 1286"/>
              <a:gd name="T5" fmla="*/ 2147483647 h 1133"/>
              <a:gd name="T6" fmla="*/ 2147483647 w 1286"/>
              <a:gd name="T7" fmla="*/ 2147483647 h 1133"/>
              <a:gd name="T8" fmla="*/ 2147483647 w 1286"/>
              <a:gd name="T9" fmla="*/ 2147483647 h 1133"/>
              <a:gd name="T10" fmla="*/ 2147483647 w 1286"/>
              <a:gd name="T11" fmla="*/ 2147483647 h 1133"/>
              <a:gd name="T12" fmla="*/ 2147483647 w 1286"/>
              <a:gd name="T13" fmla="*/ 2147483647 h 1133"/>
              <a:gd name="T14" fmla="*/ 2147483647 w 1286"/>
              <a:gd name="T15" fmla="*/ 2147483647 h 1133"/>
              <a:gd name="T16" fmla="*/ 2147483647 w 1286"/>
              <a:gd name="T17" fmla="*/ 2147483647 h 1133"/>
              <a:gd name="T18" fmla="*/ 2147483647 w 1286"/>
              <a:gd name="T19" fmla="*/ 2147483647 h 1133"/>
              <a:gd name="T20" fmla="*/ 2147483647 w 1286"/>
              <a:gd name="T21" fmla="*/ 2147483647 h 1133"/>
              <a:gd name="T22" fmla="*/ 2147483647 w 1286"/>
              <a:gd name="T23" fmla="*/ 2147483647 h 1133"/>
              <a:gd name="T24" fmla="*/ 2147483647 w 1286"/>
              <a:gd name="T25" fmla="*/ 2147483647 h 1133"/>
              <a:gd name="T26" fmla="*/ 2147483647 w 1286"/>
              <a:gd name="T27" fmla="*/ 2147483647 h 1133"/>
              <a:gd name="T28" fmla="*/ 2147483647 w 1286"/>
              <a:gd name="T29" fmla="*/ 2147483647 h 1133"/>
              <a:gd name="T30" fmla="*/ 2147483647 w 1286"/>
              <a:gd name="T31" fmla="*/ 2147483647 h 1133"/>
              <a:gd name="T32" fmla="*/ 2147483647 w 1286"/>
              <a:gd name="T33" fmla="*/ 2147483647 h 1133"/>
              <a:gd name="T34" fmla="*/ 2147483647 w 1286"/>
              <a:gd name="T35" fmla="*/ 2147483647 h 1133"/>
              <a:gd name="T36" fmla="*/ 2147483647 w 1286"/>
              <a:gd name="T37" fmla="*/ 2147483647 h 1133"/>
              <a:gd name="T38" fmla="*/ 2147483647 w 1286"/>
              <a:gd name="T39" fmla="*/ 2147483647 h 1133"/>
              <a:gd name="T40" fmla="*/ 2147483647 w 1286"/>
              <a:gd name="T41" fmla="*/ 2147483647 h 1133"/>
              <a:gd name="T42" fmla="*/ 2147483647 w 1286"/>
              <a:gd name="T43" fmla="*/ 2147483647 h 1133"/>
              <a:gd name="T44" fmla="*/ 2147483647 w 1286"/>
              <a:gd name="T45" fmla="*/ 2147483647 h 1133"/>
              <a:gd name="T46" fmla="*/ 2147483647 w 1286"/>
              <a:gd name="T47" fmla="*/ 2147483647 h 1133"/>
              <a:gd name="T48" fmla="*/ 2147483647 w 1286"/>
              <a:gd name="T49" fmla="*/ 2147483647 h 1133"/>
              <a:gd name="T50" fmla="*/ 2147483647 w 1286"/>
              <a:gd name="T51" fmla="*/ 2147483647 h 1133"/>
              <a:gd name="T52" fmla="*/ 2147483647 w 1286"/>
              <a:gd name="T53" fmla="*/ 2147483647 h 1133"/>
              <a:gd name="T54" fmla="*/ 2147483647 w 1286"/>
              <a:gd name="T55" fmla="*/ 2147483647 h 1133"/>
              <a:gd name="T56" fmla="*/ 2147483647 w 1286"/>
              <a:gd name="T57" fmla="*/ 2147483647 h 1133"/>
              <a:gd name="T58" fmla="*/ 2147483647 w 1286"/>
              <a:gd name="T59" fmla="*/ 2147483647 h 1133"/>
              <a:gd name="T60" fmla="*/ 2147483647 w 1286"/>
              <a:gd name="T61" fmla="*/ 2147483647 h 1133"/>
              <a:gd name="T62" fmla="*/ 2147483647 w 1286"/>
              <a:gd name="T63" fmla="*/ 2147483647 h 1133"/>
              <a:gd name="T64" fmla="*/ 2147483647 w 1286"/>
              <a:gd name="T65" fmla="*/ 2147483647 h 1133"/>
              <a:gd name="T66" fmla="*/ 2147483647 w 1286"/>
              <a:gd name="T67" fmla="*/ 2147483647 h 1133"/>
              <a:gd name="T68" fmla="*/ 2147483647 w 1286"/>
              <a:gd name="T69" fmla="*/ 2147483647 h 1133"/>
              <a:gd name="T70" fmla="*/ 2147483647 w 1286"/>
              <a:gd name="T71" fmla="*/ 2147483647 h 1133"/>
              <a:gd name="T72" fmla="*/ 2147483647 w 1286"/>
              <a:gd name="T73" fmla="*/ 2147483647 h 1133"/>
              <a:gd name="T74" fmla="*/ 2147483647 w 1286"/>
              <a:gd name="T75" fmla="*/ 2147483647 h 1133"/>
              <a:gd name="T76" fmla="*/ 2147483647 w 1286"/>
              <a:gd name="T77" fmla="*/ 2147483647 h 1133"/>
              <a:gd name="T78" fmla="*/ 2147483647 w 1286"/>
              <a:gd name="T79" fmla="*/ 2147483647 h 1133"/>
              <a:gd name="T80" fmla="*/ 2147483647 w 1286"/>
              <a:gd name="T81" fmla="*/ 2147483647 h 1133"/>
              <a:gd name="T82" fmla="*/ 2147483647 w 1286"/>
              <a:gd name="T83" fmla="*/ 2147483647 h 1133"/>
              <a:gd name="T84" fmla="*/ 2147483647 w 1286"/>
              <a:gd name="T85" fmla="*/ 2147483647 h 1133"/>
              <a:gd name="T86" fmla="*/ 2147483647 w 1286"/>
              <a:gd name="T87" fmla="*/ 2147483647 h 1133"/>
              <a:gd name="T88" fmla="*/ 2147483647 w 1286"/>
              <a:gd name="T89" fmla="*/ 2147483647 h 1133"/>
              <a:gd name="T90" fmla="*/ 2147483647 w 1286"/>
              <a:gd name="T91" fmla="*/ 2147483647 h 1133"/>
              <a:gd name="T92" fmla="*/ 2147483647 w 1286"/>
              <a:gd name="T93" fmla="*/ 2147483647 h 1133"/>
              <a:gd name="T94" fmla="*/ 2147483647 w 1286"/>
              <a:gd name="T95" fmla="*/ 2147483647 h 113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86"/>
              <a:gd name="T145" fmla="*/ 0 h 1133"/>
              <a:gd name="T146" fmla="*/ 1286 w 1286"/>
              <a:gd name="T147" fmla="*/ 1133 h 113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86" h="1133">
                <a:moveTo>
                  <a:pt x="1194" y="240"/>
                </a:moveTo>
                <a:lnTo>
                  <a:pt x="1183" y="233"/>
                </a:lnTo>
                <a:lnTo>
                  <a:pt x="1163" y="225"/>
                </a:lnTo>
                <a:lnTo>
                  <a:pt x="1143" y="222"/>
                </a:lnTo>
                <a:lnTo>
                  <a:pt x="1123" y="225"/>
                </a:lnTo>
                <a:lnTo>
                  <a:pt x="1096" y="231"/>
                </a:lnTo>
                <a:lnTo>
                  <a:pt x="1077" y="235"/>
                </a:lnTo>
                <a:lnTo>
                  <a:pt x="1052" y="243"/>
                </a:lnTo>
                <a:lnTo>
                  <a:pt x="1029" y="252"/>
                </a:lnTo>
                <a:lnTo>
                  <a:pt x="1000" y="265"/>
                </a:lnTo>
                <a:lnTo>
                  <a:pt x="974" y="278"/>
                </a:lnTo>
                <a:lnTo>
                  <a:pt x="949" y="295"/>
                </a:lnTo>
                <a:lnTo>
                  <a:pt x="925" y="309"/>
                </a:lnTo>
                <a:lnTo>
                  <a:pt x="894" y="325"/>
                </a:lnTo>
                <a:lnTo>
                  <a:pt x="865" y="338"/>
                </a:lnTo>
                <a:lnTo>
                  <a:pt x="833" y="352"/>
                </a:lnTo>
                <a:lnTo>
                  <a:pt x="801" y="365"/>
                </a:lnTo>
                <a:lnTo>
                  <a:pt x="780" y="372"/>
                </a:lnTo>
                <a:lnTo>
                  <a:pt x="757" y="376"/>
                </a:lnTo>
                <a:lnTo>
                  <a:pt x="733" y="376"/>
                </a:lnTo>
                <a:lnTo>
                  <a:pt x="707" y="371"/>
                </a:lnTo>
                <a:lnTo>
                  <a:pt x="690" y="365"/>
                </a:lnTo>
                <a:lnTo>
                  <a:pt x="676" y="356"/>
                </a:lnTo>
                <a:lnTo>
                  <a:pt x="662" y="346"/>
                </a:lnTo>
                <a:lnTo>
                  <a:pt x="654" y="334"/>
                </a:lnTo>
                <a:lnTo>
                  <a:pt x="648" y="320"/>
                </a:lnTo>
                <a:lnTo>
                  <a:pt x="643" y="303"/>
                </a:lnTo>
                <a:lnTo>
                  <a:pt x="643" y="287"/>
                </a:lnTo>
                <a:lnTo>
                  <a:pt x="647" y="267"/>
                </a:lnTo>
                <a:lnTo>
                  <a:pt x="654" y="247"/>
                </a:lnTo>
                <a:lnTo>
                  <a:pt x="662" y="231"/>
                </a:lnTo>
                <a:lnTo>
                  <a:pt x="674" y="211"/>
                </a:lnTo>
                <a:lnTo>
                  <a:pt x="685" y="200"/>
                </a:lnTo>
                <a:lnTo>
                  <a:pt x="701" y="184"/>
                </a:lnTo>
                <a:lnTo>
                  <a:pt x="724" y="167"/>
                </a:lnTo>
                <a:lnTo>
                  <a:pt x="746" y="156"/>
                </a:lnTo>
                <a:lnTo>
                  <a:pt x="768" y="149"/>
                </a:lnTo>
                <a:lnTo>
                  <a:pt x="787" y="140"/>
                </a:lnTo>
                <a:lnTo>
                  <a:pt x="809" y="129"/>
                </a:lnTo>
                <a:lnTo>
                  <a:pt x="828" y="116"/>
                </a:lnTo>
                <a:lnTo>
                  <a:pt x="845" y="102"/>
                </a:lnTo>
                <a:lnTo>
                  <a:pt x="858" y="87"/>
                </a:lnTo>
                <a:lnTo>
                  <a:pt x="863" y="69"/>
                </a:lnTo>
                <a:lnTo>
                  <a:pt x="860" y="49"/>
                </a:lnTo>
                <a:lnTo>
                  <a:pt x="852" y="31"/>
                </a:lnTo>
                <a:lnTo>
                  <a:pt x="842" y="19"/>
                </a:lnTo>
                <a:lnTo>
                  <a:pt x="829" y="9"/>
                </a:lnTo>
                <a:lnTo>
                  <a:pt x="814" y="2"/>
                </a:lnTo>
                <a:lnTo>
                  <a:pt x="792" y="0"/>
                </a:lnTo>
                <a:lnTo>
                  <a:pt x="772" y="0"/>
                </a:lnTo>
                <a:lnTo>
                  <a:pt x="742" y="2"/>
                </a:lnTo>
                <a:lnTo>
                  <a:pt x="712" y="6"/>
                </a:lnTo>
                <a:lnTo>
                  <a:pt x="693" y="13"/>
                </a:lnTo>
                <a:lnTo>
                  <a:pt x="664" y="24"/>
                </a:lnTo>
                <a:lnTo>
                  <a:pt x="633" y="38"/>
                </a:lnTo>
                <a:lnTo>
                  <a:pt x="613" y="53"/>
                </a:lnTo>
                <a:lnTo>
                  <a:pt x="588" y="71"/>
                </a:lnTo>
                <a:lnTo>
                  <a:pt x="565" y="87"/>
                </a:lnTo>
                <a:lnTo>
                  <a:pt x="540" y="109"/>
                </a:lnTo>
                <a:lnTo>
                  <a:pt x="503" y="140"/>
                </a:lnTo>
                <a:lnTo>
                  <a:pt x="479" y="162"/>
                </a:lnTo>
                <a:lnTo>
                  <a:pt x="457" y="180"/>
                </a:lnTo>
                <a:lnTo>
                  <a:pt x="425" y="196"/>
                </a:lnTo>
                <a:lnTo>
                  <a:pt x="395" y="209"/>
                </a:lnTo>
                <a:lnTo>
                  <a:pt x="365" y="220"/>
                </a:lnTo>
                <a:lnTo>
                  <a:pt x="334" y="227"/>
                </a:lnTo>
                <a:lnTo>
                  <a:pt x="303" y="235"/>
                </a:lnTo>
                <a:lnTo>
                  <a:pt x="278" y="238"/>
                </a:lnTo>
                <a:lnTo>
                  <a:pt x="251" y="242"/>
                </a:lnTo>
                <a:lnTo>
                  <a:pt x="225" y="242"/>
                </a:lnTo>
                <a:lnTo>
                  <a:pt x="198" y="243"/>
                </a:lnTo>
                <a:lnTo>
                  <a:pt x="178" y="242"/>
                </a:lnTo>
                <a:lnTo>
                  <a:pt x="180" y="271"/>
                </a:lnTo>
                <a:lnTo>
                  <a:pt x="186" y="309"/>
                </a:lnTo>
                <a:lnTo>
                  <a:pt x="195" y="347"/>
                </a:lnTo>
                <a:lnTo>
                  <a:pt x="207" y="393"/>
                </a:lnTo>
                <a:lnTo>
                  <a:pt x="215" y="429"/>
                </a:lnTo>
                <a:lnTo>
                  <a:pt x="227" y="459"/>
                </a:lnTo>
                <a:lnTo>
                  <a:pt x="234" y="489"/>
                </a:lnTo>
                <a:lnTo>
                  <a:pt x="235" y="517"/>
                </a:lnTo>
                <a:lnTo>
                  <a:pt x="234" y="543"/>
                </a:lnTo>
                <a:lnTo>
                  <a:pt x="227" y="564"/>
                </a:lnTo>
                <a:lnTo>
                  <a:pt x="219" y="579"/>
                </a:lnTo>
                <a:lnTo>
                  <a:pt x="212" y="596"/>
                </a:lnTo>
                <a:lnTo>
                  <a:pt x="200" y="607"/>
                </a:lnTo>
                <a:lnTo>
                  <a:pt x="190" y="613"/>
                </a:lnTo>
                <a:lnTo>
                  <a:pt x="179" y="616"/>
                </a:lnTo>
                <a:lnTo>
                  <a:pt x="163" y="614"/>
                </a:lnTo>
                <a:lnTo>
                  <a:pt x="151" y="609"/>
                </a:lnTo>
                <a:lnTo>
                  <a:pt x="138" y="603"/>
                </a:lnTo>
                <a:lnTo>
                  <a:pt x="127" y="594"/>
                </a:lnTo>
                <a:lnTo>
                  <a:pt x="111" y="583"/>
                </a:lnTo>
                <a:lnTo>
                  <a:pt x="100" y="574"/>
                </a:lnTo>
                <a:lnTo>
                  <a:pt x="88" y="566"/>
                </a:lnTo>
                <a:lnTo>
                  <a:pt x="74" y="560"/>
                </a:lnTo>
                <a:lnTo>
                  <a:pt x="50" y="560"/>
                </a:lnTo>
                <a:lnTo>
                  <a:pt x="37" y="566"/>
                </a:lnTo>
                <a:lnTo>
                  <a:pt x="25" y="577"/>
                </a:lnTo>
                <a:lnTo>
                  <a:pt x="17" y="596"/>
                </a:lnTo>
                <a:lnTo>
                  <a:pt x="10" y="616"/>
                </a:lnTo>
                <a:lnTo>
                  <a:pt x="4" y="636"/>
                </a:lnTo>
                <a:lnTo>
                  <a:pt x="0" y="658"/>
                </a:lnTo>
                <a:lnTo>
                  <a:pt x="0" y="683"/>
                </a:lnTo>
                <a:lnTo>
                  <a:pt x="3" y="705"/>
                </a:lnTo>
                <a:lnTo>
                  <a:pt x="6" y="730"/>
                </a:lnTo>
                <a:lnTo>
                  <a:pt x="16" y="754"/>
                </a:lnTo>
                <a:lnTo>
                  <a:pt x="25" y="780"/>
                </a:lnTo>
                <a:lnTo>
                  <a:pt x="38" y="805"/>
                </a:lnTo>
                <a:lnTo>
                  <a:pt x="53" y="819"/>
                </a:lnTo>
                <a:lnTo>
                  <a:pt x="71" y="836"/>
                </a:lnTo>
                <a:lnTo>
                  <a:pt x="88" y="846"/>
                </a:lnTo>
                <a:lnTo>
                  <a:pt x="107" y="852"/>
                </a:lnTo>
                <a:lnTo>
                  <a:pt x="124" y="857"/>
                </a:lnTo>
                <a:lnTo>
                  <a:pt x="150" y="857"/>
                </a:lnTo>
                <a:lnTo>
                  <a:pt x="172" y="854"/>
                </a:lnTo>
                <a:lnTo>
                  <a:pt x="196" y="852"/>
                </a:lnTo>
                <a:lnTo>
                  <a:pt x="214" y="852"/>
                </a:lnTo>
                <a:lnTo>
                  <a:pt x="226" y="863"/>
                </a:lnTo>
                <a:lnTo>
                  <a:pt x="230" y="881"/>
                </a:lnTo>
                <a:lnTo>
                  <a:pt x="230" y="901"/>
                </a:lnTo>
                <a:lnTo>
                  <a:pt x="224" y="929"/>
                </a:lnTo>
                <a:lnTo>
                  <a:pt x="217" y="955"/>
                </a:lnTo>
                <a:lnTo>
                  <a:pt x="209" y="979"/>
                </a:lnTo>
                <a:lnTo>
                  <a:pt x="198" y="1010"/>
                </a:lnTo>
                <a:lnTo>
                  <a:pt x="186" y="1038"/>
                </a:lnTo>
                <a:lnTo>
                  <a:pt x="175" y="1062"/>
                </a:lnTo>
                <a:lnTo>
                  <a:pt x="161" y="1090"/>
                </a:lnTo>
                <a:lnTo>
                  <a:pt x="150" y="1110"/>
                </a:lnTo>
                <a:lnTo>
                  <a:pt x="128" y="1132"/>
                </a:lnTo>
                <a:lnTo>
                  <a:pt x="1188" y="1130"/>
                </a:lnTo>
                <a:lnTo>
                  <a:pt x="1189" y="1106"/>
                </a:lnTo>
                <a:lnTo>
                  <a:pt x="1193" y="1085"/>
                </a:lnTo>
                <a:lnTo>
                  <a:pt x="1198" y="1062"/>
                </a:lnTo>
                <a:lnTo>
                  <a:pt x="1203" y="1047"/>
                </a:lnTo>
                <a:lnTo>
                  <a:pt x="1211" y="1028"/>
                </a:lnTo>
                <a:lnTo>
                  <a:pt x="1221" y="1008"/>
                </a:lnTo>
                <a:lnTo>
                  <a:pt x="1233" y="990"/>
                </a:lnTo>
                <a:lnTo>
                  <a:pt x="1244" y="976"/>
                </a:lnTo>
                <a:lnTo>
                  <a:pt x="1256" y="957"/>
                </a:lnTo>
                <a:lnTo>
                  <a:pt x="1267" y="943"/>
                </a:lnTo>
                <a:lnTo>
                  <a:pt x="1275" y="925"/>
                </a:lnTo>
                <a:lnTo>
                  <a:pt x="1282" y="906"/>
                </a:lnTo>
                <a:lnTo>
                  <a:pt x="1285" y="880"/>
                </a:lnTo>
                <a:lnTo>
                  <a:pt x="1284" y="854"/>
                </a:lnTo>
                <a:lnTo>
                  <a:pt x="1280" y="837"/>
                </a:lnTo>
                <a:lnTo>
                  <a:pt x="1273" y="821"/>
                </a:lnTo>
                <a:lnTo>
                  <a:pt x="1265" y="807"/>
                </a:lnTo>
                <a:lnTo>
                  <a:pt x="1253" y="794"/>
                </a:lnTo>
                <a:lnTo>
                  <a:pt x="1239" y="786"/>
                </a:lnTo>
                <a:lnTo>
                  <a:pt x="1222" y="782"/>
                </a:lnTo>
                <a:lnTo>
                  <a:pt x="1204" y="780"/>
                </a:lnTo>
                <a:lnTo>
                  <a:pt x="1185" y="782"/>
                </a:lnTo>
                <a:lnTo>
                  <a:pt x="1166" y="784"/>
                </a:lnTo>
                <a:lnTo>
                  <a:pt x="1148" y="790"/>
                </a:lnTo>
                <a:lnTo>
                  <a:pt x="1125" y="799"/>
                </a:lnTo>
                <a:lnTo>
                  <a:pt x="1106" y="807"/>
                </a:lnTo>
                <a:lnTo>
                  <a:pt x="1085" y="812"/>
                </a:lnTo>
                <a:lnTo>
                  <a:pt x="1060" y="816"/>
                </a:lnTo>
                <a:lnTo>
                  <a:pt x="1040" y="816"/>
                </a:lnTo>
                <a:lnTo>
                  <a:pt x="1022" y="810"/>
                </a:lnTo>
                <a:lnTo>
                  <a:pt x="1004" y="803"/>
                </a:lnTo>
                <a:lnTo>
                  <a:pt x="989" y="792"/>
                </a:lnTo>
                <a:lnTo>
                  <a:pt x="977" y="778"/>
                </a:lnTo>
                <a:lnTo>
                  <a:pt x="967" y="756"/>
                </a:lnTo>
                <a:lnTo>
                  <a:pt x="964" y="732"/>
                </a:lnTo>
                <a:lnTo>
                  <a:pt x="966" y="709"/>
                </a:lnTo>
                <a:lnTo>
                  <a:pt x="972" y="685"/>
                </a:lnTo>
                <a:lnTo>
                  <a:pt x="979" y="667"/>
                </a:lnTo>
                <a:lnTo>
                  <a:pt x="990" y="649"/>
                </a:lnTo>
                <a:lnTo>
                  <a:pt x="1004" y="632"/>
                </a:lnTo>
                <a:lnTo>
                  <a:pt x="1017" y="621"/>
                </a:lnTo>
                <a:lnTo>
                  <a:pt x="1034" y="609"/>
                </a:lnTo>
                <a:lnTo>
                  <a:pt x="1050" y="601"/>
                </a:lnTo>
                <a:lnTo>
                  <a:pt x="1067" y="596"/>
                </a:lnTo>
                <a:lnTo>
                  <a:pt x="1085" y="590"/>
                </a:lnTo>
                <a:lnTo>
                  <a:pt x="1107" y="585"/>
                </a:lnTo>
                <a:lnTo>
                  <a:pt x="1130" y="581"/>
                </a:lnTo>
                <a:lnTo>
                  <a:pt x="1149" y="576"/>
                </a:lnTo>
                <a:lnTo>
                  <a:pt x="1170" y="565"/>
                </a:lnTo>
                <a:lnTo>
                  <a:pt x="1182" y="553"/>
                </a:lnTo>
                <a:lnTo>
                  <a:pt x="1194" y="536"/>
                </a:lnTo>
                <a:lnTo>
                  <a:pt x="1203" y="517"/>
                </a:lnTo>
                <a:lnTo>
                  <a:pt x="1209" y="500"/>
                </a:lnTo>
                <a:lnTo>
                  <a:pt x="1213" y="476"/>
                </a:lnTo>
                <a:lnTo>
                  <a:pt x="1214" y="445"/>
                </a:lnTo>
                <a:lnTo>
                  <a:pt x="1211" y="421"/>
                </a:lnTo>
                <a:lnTo>
                  <a:pt x="1210" y="393"/>
                </a:lnTo>
                <a:lnTo>
                  <a:pt x="1209" y="358"/>
                </a:lnTo>
                <a:lnTo>
                  <a:pt x="1208" y="316"/>
                </a:lnTo>
                <a:lnTo>
                  <a:pt x="1208" y="276"/>
                </a:lnTo>
                <a:lnTo>
                  <a:pt x="1209" y="252"/>
                </a:lnTo>
                <a:lnTo>
                  <a:pt x="1194" y="240"/>
                </a:lnTo>
              </a:path>
            </a:pathLst>
          </a:custGeom>
          <a:solidFill>
            <a:schemeClr val="bg1">
              <a:lumMod val="95000"/>
            </a:schemeClr>
          </a:solidFill>
          <a:ln w="6350">
            <a:noFill/>
            <a:round/>
            <a:headEnd/>
            <a:tailEnd/>
          </a:ln>
        </p:spPr>
        <p:txBody>
          <a:bodyPr tIns="91440" bIns="91440" anchor="ctr"/>
          <a:lstStyle/>
          <a:p>
            <a:pPr algn="ctr">
              <a:spcBef>
                <a:spcPct val="20000"/>
              </a:spcBef>
            </a:pPr>
            <a:endParaRPr lang="en-GB" sz="1100" b="1" dirty="0">
              <a:solidFill>
                <a:srgbClr val="002776"/>
              </a:solidFill>
              <a:cs typeface="Arial" pitchFamily="34" charset="0"/>
            </a:endParaRPr>
          </a:p>
          <a:p>
            <a:pPr algn="ctr">
              <a:spcBef>
                <a:spcPct val="20000"/>
              </a:spcBef>
            </a:pPr>
            <a:r>
              <a:rPr lang="en-GB" sz="1100" b="1" dirty="0">
                <a:solidFill>
                  <a:schemeClr val="bg2">
                    <a:lumMod val="60000"/>
                    <a:lumOff val="40000"/>
                  </a:schemeClr>
                </a:solidFill>
                <a:cs typeface="Arial" pitchFamily="34" charset="0"/>
              </a:rPr>
              <a:t>Canadian</a:t>
            </a:r>
          </a:p>
          <a:p>
            <a:pPr algn="ctr">
              <a:spcBef>
                <a:spcPct val="20000"/>
              </a:spcBef>
            </a:pPr>
            <a:r>
              <a:rPr lang="en-GB" sz="1100" b="1" dirty="0">
                <a:solidFill>
                  <a:schemeClr val="bg2">
                    <a:lumMod val="60000"/>
                    <a:lumOff val="40000"/>
                  </a:schemeClr>
                </a:solidFill>
                <a:cs typeface="Arial" pitchFamily="34" charset="0"/>
              </a:rPr>
              <a:t>Regulations</a:t>
            </a:r>
          </a:p>
          <a:p>
            <a:pPr algn="ctr">
              <a:spcBef>
                <a:spcPct val="20000"/>
              </a:spcBef>
            </a:pPr>
            <a:r>
              <a:rPr lang="en-GB" sz="1100" b="1" dirty="0">
                <a:solidFill>
                  <a:schemeClr val="bg2">
                    <a:lumMod val="60000"/>
                    <a:lumOff val="40000"/>
                  </a:schemeClr>
                </a:solidFill>
                <a:cs typeface="Arial" pitchFamily="34" charset="0"/>
              </a:rPr>
              <a:t>SOR 98-282</a:t>
            </a:r>
          </a:p>
        </p:txBody>
      </p:sp>
      <p:sp>
        <p:nvSpPr>
          <p:cNvPr id="8" name="Freeform 7"/>
          <p:cNvSpPr>
            <a:spLocks/>
          </p:cNvSpPr>
          <p:nvPr/>
        </p:nvSpPr>
        <p:spPr bwMode="auto">
          <a:xfrm>
            <a:off x="5630849" y="5042485"/>
            <a:ext cx="1495425" cy="1682750"/>
          </a:xfrm>
          <a:custGeom>
            <a:avLst/>
            <a:gdLst>
              <a:gd name="T0" fmla="*/ 2147483647 w 1032"/>
              <a:gd name="T1" fmla="*/ 0 h 1182"/>
              <a:gd name="T2" fmla="*/ 2147483647 w 1032"/>
              <a:gd name="T3" fmla="*/ 2147483647 h 1182"/>
              <a:gd name="T4" fmla="*/ 2147483647 w 1032"/>
              <a:gd name="T5" fmla="*/ 2147483647 h 1182"/>
              <a:gd name="T6" fmla="*/ 2147483647 w 1032"/>
              <a:gd name="T7" fmla="*/ 2147483647 h 1182"/>
              <a:gd name="T8" fmla="*/ 2147483647 w 1032"/>
              <a:gd name="T9" fmla="*/ 2147483647 h 1182"/>
              <a:gd name="T10" fmla="*/ 2147483647 w 1032"/>
              <a:gd name="T11" fmla="*/ 2147483647 h 1182"/>
              <a:gd name="T12" fmla="*/ 2147483647 w 1032"/>
              <a:gd name="T13" fmla="*/ 2147483647 h 1182"/>
              <a:gd name="T14" fmla="*/ 2147483647 w 1032"/>
              <a:gd name="T15" fmla="*/ 2147483647 h 1182"/>
              <a:gd name="T16" fmla="*/ 2147483647 w 1032"/>
              <a:gd name="T17" fmla="*/ 2147483647 h 1182"/>
              <a:gd name="T18" fmla="*/ 2147483647 w 1032"/>
              <a:gd name="T19" fmla="*/ 2147483647 h 1182"/>
              <a:gd name="T20" fmla="*/ 2147483647 w 1032"/>
              <a:gd name="T21" fmla="*/ 2147483647 h 1182"/>
              <a:gd name="T22" fmla="*/ 2147483647 w 1032"/>
              <a:gd name="T23" fmla="*/ 2147483647 h 1182"/>
              <a:gd name="T24" fmla="*/ 2147483647 w 1032"/>
              <a:gd name="T25" fmla="*/ 2147483647 h 1182"/>
              <a:gd name="T26" fmla="*/ 2147483647 w 1032"/>
              <a:gd name="T27" fmla="*/ 2147483647 h 1182"/>
              <a:gd name="T28" fmla="*/ 2147483647 w 1032"/>
              <a:gd name="T29" fmla="*/ 2147483647 h 1182"/>
              <a:gd name="T30" fmla="*/ 2147483647 w 1032"/>
              <a:gd name="T31" fmla="*/ 2147483647 h 1182"/>
              <a:gd name="T32" fmla="*/ 2147483647 w 1032"/>
              <a:gd name="T33" fmla="*/ 2147483647 h 1182"/>
              <a:gd name="T34" fmla="*/ 2147483647 w 1032"/>
              <a:gd name="T35" fmla="*/ 2147483647 h 1182"/>
              <a:gd name="T36" fmla="*/ 2147483647 w 1032"/>
              <a:gd name="T37" fmla="*/ 2147483647 h 1182"/>
              <a:gd name="T38" fmla="*/ 2147483647 w 1032"/>
              <a:gd name="T39" fmla="*/ 2147483647 h 1182"/>
              <a:gd name="T40" fmla="*/ 2147483647 w 1032"/>
              <a:gd name="T41" fmla="*/ 2147483647 h 1182"/>
              <a:gd name="T42" fmla="*/ 2147483647 w 1032"/>
              <a:gd name="T43" fmla="*/ 2147483647 h 1182"/>
              <a:gd name="T44" fmla="*/ 2147483647 w 1032"/>
              <a:gd name="T45" fmla="*/ 2147483647 h 1182"/>
              <a:gd name="T46" fmla="*/ 2147483647 w 1032"/>
              <a:gd name="T47" fmla="*/ 2147483647 h 1182"/>
              <a:gd name="T48" fmla="*/ 2147483647 w 1032"/>
              <a:gd name="T49" fmla="*/ 2147483647 h 1182"/>
              <a:gd name="T50" fmla="*/ 2147483647 w 1032"/>
              <a:gd name="T51" fmla="*/ 2147483647 h 1182"/>
              <a:gd name="T52" fmla="*/ 2147483647 w 1032"/>
              <a:gd name="T53" fmla="*/ 2147483647 h 1182"/>
              <a:gd name="T54" fmla="*/ 2147483647 w 1032"/>
              <a:gd name="T55" fmla="*/ 2147483647 h 1182"/>
              <a:gd name="T56" fmla="*/ 2147483647 w 1032"/>
              <a:gd name="T57" fmla="*/ 2147483647 h 1182"/>
              <a:gd name="T58" fmla="*/ 2147483647 w 1032"/>
              <a:gd name="T59" fmla="*/ 2147483647 h 1182"/>
              <a:gd name="T60" fmla="*/ 2147483647 w 1032"/>
              <a:gd name="T61" fmla="*/ 2147483647 h 1182"/>
              <a:gd name="T62" fmla="*/ 2147483647 w 1032"/>
              <a:gd name="T63" fmla="*/ 2147483647 h 1182"/>
              <a:gd name="T64" fmla="*/ 2147483647 w 1032"/>
              <a:gd name="T65" fmla="*/ 2147483647 h 1182"/>
              <a:gd name="T66" fmla="*/ 2147483647 w 1032"/>
              <a:gd name="T67" fmla="*/ 2147483647 h 1182"/>
              <a:gd name="T68" fmla="*/ 2147483647 w 1032"/>
              <a:gd name="T69" fmla="*/ 2147483647 h 1182"/>
              <a:gd name="T70" fmla="*/ 2147483647 w 1032"/>
              <a:gd name="T71" fmla="*/ 2147483647 h 1182"/>
              <a:gd name="T72" fmla="*/ 2147483647 w 1032"/>
              <a:gd name="T73" fmla="*/ 2147483647 h 1182"/>
              <a:gd name="T74" fmla="*/ 2147483647 w 1032"/>
              <a:gd name="T75" fmla="*/ 2147483647 h 1182"/>
              <a:gd name="T76" fmla="*/ 2147483647 w 1032"/>
              <a:gd name="T77" fmla="*/ 2147483647 h 1182"/>
              <a:gd name="T78" fmla="*/ 2147483647 w 1032"/>
              <a:gd name="T79" fmla="*/ 2147483647 h 1182"/>
              <a:gd name="T80" fmla="*/ 2147483647 w 1032"/>
              <a:gd name="T81" fmla="*/ 2147483647 h 1182"/>
              <a:gd name="T82" fmla="*/ 2147483647 w 1032"/>
              <a:gd name="T83" fmla="*/ 2147483647 h 1182"/>
              <a:gd name="T84" fmla="*/ 0 w 1032"/>
              <a:gd name="T85" fmla="*/ 2147483647 h 1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32"/>
              <a:gd name="T130" fmla="*/ 0 h 1182"/>
              <a:gd name="T131" fmla="*/ 1032 w 1032"/>
              <a:gd name="T132" fmla="*/ 1182 h 118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32" h="1182">
                <a:moveTo>
                  <a:pt x="0" y="970"/>
                </a:moveTo>
                <a:lnTo>
                  <a:pt x="137" y="0"/>
                </a:lnTo>
                <a:lnTo>
                  <a:pt x="986" y="0"/>
                </a:lnTo>
                <a:lnTo>
                  <a:pt x="978" y="15"/>
                </a:lnTo>
                <a:lnTo>
                  <a:pt x="975" y="37"/>
                </a:lnTo>
                <a:lnTo>
                  <a:pt x="975" y="61"/>
                </a:lnTo>
                <a:lnTo>
                  <a:pt x="978" y="82"/>
                </a:lnTo>
                <a:lnTo>
                  <a:pt x="987" y="104"/>
                </a:lnTo>
                <a:lnTo>
                  <a:pt x="996" y="124"/>
                </a:lnTo>
                <a:lnTo>
                  <a:pt x="1003" y="141"/>
                </a:lnTo>
                <a:lnTo>
                  <a:pt x="1012" y="159"/>
                </a:lnTo>
                <a:lnTo>
                  <a:pt x="1018" y="178"/>
                </a:lnTo>
                <a:lnTo>
                  <a:pt x="1025" y="200"/>
                </a:lnTo>
                <a:lnTo>
                  <a:pt x="1029" y="220"/>
                </a:lnTo>
                <a:lnTo>
                  <a:pt x="1031" y="242"/>
                </a:lnTo>
                <a:lnTo>
                  <a:pt x="1031" y="261"/>
                </a:lnTo>
                <a:lnTo>
                  <a:pt x="1030" y="281"/>
                </a:lnTo>
                <a:lnTo>
                  <a:pt x="1028" y="294"/>
                </a:lnTo>
                <a:lnTo>
                  <a:pt x="1024" y="315"/>
                </a:lnTo>
                <a:lnTo>
                  <a:pt x="1019" y="331"/>
                </a:lnTo>
                <a:lnTo>
                  <a:pt x="1012" y="344"/>
                </a:lnTo>
                <a:lnTo>
                  <a:pt x="1003" y="357"/>
                </a:lnTo>
                <a:lnTo>
                  <a:pt x="992" y="366"/>
                </a:lnTo>
                <a:lnTo>
                  <a:pt x="973" y="372"/>
                </a:lnTo>
                <a:lnTo>
                  <a:pt x="959" y="370"/>
                </a:lnTo>
                <a:lnTo>
                  <a:pt x="944" y="363"/>
                </a:lnTo>
                <a:lnTo>
                  <a:pt x="927" y="352"/>
                </a:lnTo>
                <a:lnTo>
                  <a:pt x="908" y="339"/>
                </a:lnTo>
                <a:lnTo>
                  <a:pt x="896" y="326"/>
                </a:lnTo>
                <a:lnTo>
                  <a:pt x="882" y="313"/>
                </a:lnTo>
                <a:lnTo>
                  <a:pt x="870" y="302"/>
                </a:lnTo>
                <a:lnTo>
                  <a:pt x="859" y="291"/>
                </a:lnTo>
                <a:lnTo>
                  <a:pt x="847" y="281"/>
                </a:lnTo>
                <a:lnTo>
                  <a:pt x="833" y="276"/>
                </a:lnTo>
                <a:lnTo>
                  <a:pt x="818" y="274"/>
                </a:lnTo>
                <a:lnTo>
                  <a:pt x="805" y="278"/>
                </a:lnTo>
                <a:lnTo>
                  <a:pt x="790" y="285"/>
                </a:lnTo>
                <a:lnTo>
                  <a:pt x="779" y="296"/>
                </a:lnTo>
                <a:lnTo>
                  <a:pt x="767" y="309"/>
                </a:lnTo>
                <a:lnTo>
                  <a:pt x="754" y="328"/>
                </a:lnTo>
                <a:lnTo>
                  <a:pt x="745" y="348"/>
                </a:lnTo>
                <a:lnTo>
                  <a:pt x="735" y="376"/>
                </a:lnTo>
                <a:lnTo>
                  <a:pt x="730" y="400"/>
                </a:lnTo>
                <a:lnTo>
                  <a:pt x="726" y="424"/>
                </a:lnTo>
                <a:lnTo>
                  <a:pt x="727" y="452"/>
                </a:lnTo>
                <a:lnTo>
                  <a:pt x="729" y="476"/>
                </a:lnTo>
                <a:lnTo>
                  <a:pt x="734" y="503"/>
                </a:lnTo>
                <a:lnTo>
                  <a:pt x="740" y="526"/>
                </a:lnTo>
                <a:lnTo>
                  <a:pt x="748" y="550"/>
                </a:lnTo>
                <a:lnTo>
                  <a:pt x="758" y="568"/>
                </a:lnTo>
                <a:lnTo>
                  <a:pt x="770" y="585"/>
                </a:lnTo>
                <a:lnTo>
                  <a:pt x="784" y="601"/>
                </a:lnTo>
                <a:lnTo>
                  <a:pt x="804" y="616"/>
                </a:lnTo>
                <a:lnTo>
                  <a:pt x="823" y="627"/>
                </a:lnTo>
                <a:lnTo>
                  <a:pt x="845" y="635"/>
                </a:lnTo>
                <a:lnTo>
                  <a:pt x="870" y="638"/>
                </a:lnTo>
                <a:lnTo>
                  <a:pt x="900" y="637"/>
                </a:lnTo>
                <a:lnTo>
                  <a:pt x="921" y="635"/>
                </a:lnTo>
                <a:lnTo>
                  <a:pt x="941" y="633"/>
                </a:lnTo>
                <a:lnTo>
                  <a:pt x="961" y="638"/>
                </a:lnTo>
                <a:lnTo>
                  <a:pt x="975" y="650"/>
                </a:lnTo>
                <a:lnTo>
                  <a:pt x="987" y="670"/>
                </a:lnTo>
                <a:lnTo>
                  <a:pt x="994" y="694"/>
                </a:lnTo>
                <a:lnTo>
                  <a:pt x="996" y="718"/>
                </a:lnTo>
                <a:lnTo>
                  <a:pt x="994" y="740"/>
                </a:lnTo>
                <a:lnTo>
                  <a:pt x="989" y="764"/>
                </a:lnTo>
                <a:lnTo>
                  <a:pt x="981" y="794"/>
                </a:lnTo>
                <a:lnTo>
                  <a:pt x="973" y="818"/>
                </a:lnTo>
                <a:lnTo>
                  <a:pt x="964" y="846"/>
                </a:lnTo>
                <a:lnTo>
                  <a:pt x="954" y="873"/>
                </a:lnTo>
                <a:lnTo>
                  <a:pt x="943" y="903"/>
                </a:lnTo>
                <a:lnTo>
                  <a:pt x="868" y="903"/>
                </a:lnTo>
                <a:lnTo>
                  <a:pt x="839" y="899"/>
                </a:lnTo>
                <a:lnTo>
                  <a:pt x="811" y="896"/>
                </a:lnTo>
                <a:lnTo>
                  <a:pt x="778" y="892"/>
                </a:lnTo>
                <a:lnTo>
                  <a:pt x="743" y="886"/>
                </a:lnTo>
                <a:lnTo>
                  <a:pt x="703" y="881"/>
                </a:lnTo>
                <a:lnTo>
                  <a:pt x="671" y="877"/>
                </a:lnTo>
                <a:lnTo>
                  <a:pt x="647" y="879"/>
                </a:lnTo>
                <a:lnTo>
                  <a:pt x="625" y="884"/>
                </a:lnTo>
                <a:lnTo>
                  <a:pt x="611" y="892"/>
                </a:lnTo>
                <a:lnTo>
                  <a:pt x="599" y="903"/>
                </a:lnTo>
                <a:lnTo>
                  <a:pt x="591" y="918"/>
                </a:lnTo>
                <a:lnTo>
                  <a:pt x="587" y="934"/>
                </a:lnTo>
                <a:lnTo>
                  <a:pt x="590" y="951"/>
                </a:lnTo>
                <a:lnTo>
                  <a:pt x="595" y="970"/>
                </a:lnTo>
                <a:lnTo>
                  <a:pt x="603" y="992"/>
                </a:lnTo>
                <a:lnTo>
                  <a:pt x="611" y="1012"/>
                </a:lnTo>
                <a:lnTo>
                  <a:pt x="615" y="1034"/>
                </a:lnTo>
                <a:lnTo>
                  <a:pt x="615" y="1057"/>
                </a:lnTo>
                <a:lnTo>
                  <a:pt x="612" y="1079"/>
                </a:lnTo>
                <a:lnTo>
                  <a:pt x="602" y="1099"/>
                </a:lnTo>
                <a:lnTo>
                  <a:pt x="592" y="1118"/>
                </a:lnTo>
                <a:lnTo>
                  <a:pt x="579" y="1134"/>
                </a:lnTo>
                <a:lnTo>
                  <a:pt x="563" y="1149"/>
                </a:lnTo>
                <a:lnTo>
                  <a:pt x="545" y="1160"/>
                </a:lnTo>
                <a:lnTo>
                  <a:pt x="527" y="1168"/>
                </a:lnTo>
                <a:lnTo>
                  <a:pt x="510" y="1173"/>
                </a:lnTo>
                <a:lnTo>
                  <a:pt x="491" y="1177"/>
                </a:lnTo>
                <a:lnTo>
                  <a:pt x="474" y="1181"/>
                </a:lnTo>
                <a:lnTo>
                  <a:pt x="458" y="1181"/>
                </a:lnTo>
                <a:lnTo>
                  <a:pt x="442" y="1177"/>
                </a:lnTo>
                <a:lnTo>
                  <a:pt x="427" y="1173"/>
                </a:lnTo>
                <a:lnTo>
                  <a:pt x="414" y="1168"/>
                </a:lnTo>
                <a:lnTo>
                  <a:pt x="403" y="1162"/>
                </a:lnTo>
                <a:lnTo>
                  <a:pt x="390" y="1151"/>
                </a:lnTo>
                <a:lnTo>
                  <a:pt x="380" y="1140"/>
                </a:lnTo>
                <a:lnTo>
                  <a:pt x="372" y="1123"/>
                </a:lnTo>
                <a:lnTo>
                  <a:pt x="361" y="1105"/>
                </a:lnTo>
                <a:lnTo>
                  <a:pt x="352" y="1086"/>
                </a:lnTo>
                <a:lnTo>
                  <a:pt x="344" y="1070"/>
                </a:lnTo>
                <a:lnTo>
                  <a:pt x="334" y="1047"/>
                </a:lnTo>
                <a:lnTo>
                  <a:pt x="324" y="1027"/>
                </a:lnTo>
                <a:lnTo>
                  <a:pt x="312" y="1007"/>
                </a:lnTo>
                <a:lnTo>
                  <a:pt x="298" y="986"/>
                </a:lnTo>
                <a:lnTo>
                  <a:pt x="284" y="971"/>
                </a:lnTo>
                <a:lnTo>
                  <a:pt x="270" y="958"/>
                </a:lnTo>
                <a:lnTo>
                  <a:pt x="254" y="949"/>
                </a:lnTo>
                <a:lnTo>
                  <a:pt x="236" y="942"/>
                </a:lnTo>
                <a:lnTo>
                  <a:pt x="214" y="936"/>
                </a:lnTo>
                <a:lnTo>
                  <a:pt x="190" y="934"/>
                </a:lnTo>
                <a:lnTo>
                  <a:pt x="169" y="933"/>
                </a:lnTo>
                <a:lnTo>
                  <a:pt x="149" y="933"/>
                </a:lnTo>
                <a:lnTo>
                  <a:pt x="126" y="934"/>
                </a:lnTo>
                <a:lnTo>
                  <a:pt x="105" y="940"/>
                </a:lnTo>
                <a:lnTo>
                  <a:pt x="83" y="946"/>
                </a:lnTo>
                <a:lnTo>
                  <a:pt x="58" y="953"/>
                </a:lnTo>
                <a:lnTo>
                  <a:pt x="33" y="960"/>
                </a:lnTo>
                <a:lnTo>
                  <a:pt x="0" y="970"/>
                </a:lnTo>
              </a:path>
            </a:pathLst>
          </a:custGeom>
          <a:solidFill>
            <a:schemeClr val="accent3"/>
          </a:solidFill>
          <a:ln w="6350">
            <a:noFill/>
            <a:round/>
            <a:headEnd/>
            <a:tailEnd/>
          </a:ln>
        </p:spPr>
        <p:txBody>
          <a:bodyPr tIns="91440" bIns="91440" anchor="ctr"/>
          <a:lstStyle/>
          <a:p>
            <a:pPr algn="ctr" eaLnBrk="1" hangingPunct="1">
              <a:spcBef>
                <a:spcPct val="20000"/>
              </a:spcBef>
              <a:defRPr/>
            </a:pPr>
            <a:r>
              <a:rPr lang="en-GB" sz="1100" b="1" dirty="0" smtClean="0">
                <a:solidFill>
                  <a:srgbClr val="002776"/>
                </a:solidFill>
                <a:ea typeface="+mn-ea"/>
                <a:cs typeface="Arial" pitchFamily="34" charset="0"/>
              </a:rPr>
              <a:t>Quality</a:t>
            </a:r>
          </a:p>
          <a:p>
            <a:pPr algn="ctr" eaLnBrk="1" hangingPunct="1">
              <a:spcBef>
                <a:spcPct val="20000"/>
              </a:spcBef>
              <a:defRPr/>
            </a:pPr>
            <a:r>
              <a:rPr lang="en-GB" sz="1100" b="1" dirty="0" smtClean="0">
                <a:solidFill>
                  <a:srgbClr val="002776"/>
                </a:solidFill>
                <a:cs typeface="Arial" pitchFamily="34" charset="0"/>
              </a:rPr>
              <a:t>Product</a:t>
            </a:r>
            <a:endParaRPr lang="en-GB" sz="1100" b="1" dirty="0">
              <a:solidFill>
                <a:srgbClr val="002776"/>
              </a:solidFill>
              <a:ea typeface="+mn-ea"/>
              <a:cs typeface="Arial" pitchFamily="34" charset="0"/>
            </a:endParaRPr>
          </a:p>
        </p:txBody>
      </p:sp>
      <p:sp>
        <p:nvSpPr>
          <p:cNvPr id="9" name="Freeform 8"/>
          <p:cNvSpPr>
            <a:spLocks/>
          </p:cNvSpPr>
          <p:nvPr/>
        </p:nvSpPr>
        <p:spPr bwMode="auto">
          <a:xfrm>
            <a:off x="5578894" y="1728645"/>
            <a:ext cx="1395413" cy="1560512"/>
          </a:xfrm>
          <a:custGeom>
            <a:avLst/>
            <a:gdLst>
              <a:gd name="T0" fmla="*/ 2147483647 w 1019"/>
              <a:gd name="T1" fmla="*/ 0 h 1133"/>
              <a:gd name="T2" fmla="*/ 2147483647 w 1019"/>
              <a:gd name="T3" fmla="*/ 2147483647 h 1133"/>
              <a:gd name="T4" fmla="*/ 2147483647 w 1019"/>
              <a:gd name="T5" fmla="*/ 2147483647 h 1133"/>
              <a:gd name="T6" fmla="*/ 2147483647 w 1019"/>
              <a:gd name="T7" fmla="*/ 2147483647 h 1133"/>
              <a:gd name="T8" fmla="*/ 2147483647 w 1019"/>
              <a:gd name="T9" fmla="*/ 2147483647 h 1133"/>
              <a:gd name="T10" fmla="*/ 2147483647 w 1019"/>
              <a:gd name="T11" fmla="*/ 2147483647 h 1133"/>
              <a:gd name="T12" fmla="*/ 2147483647 w 1019"/>
              <a:gd name="T13" fmla="*/ 2147483647 h 1133"/>
              <a:gd name="T14" fmla="*/ 2147483647 w 1019"/>
              <a:gd name="T15" fmla="*/ 2147483647 h 1133"/>
              <a:gd name="T16" fmla="*/ 2147483647 w 1019"/>
              <a:gd name="T17" fmla="*/ 2147483647 h 1133"/>
              <a:gd name="T18" fmla="*/ 2147483647 w 1019"/>
              <a:gd name="T19" fmla="*/ 2147483647 h 1133"/>
              <a:gd name="T20" fmla="*/ 2147483647 w 1019"/>
              <a:gd name="T21" fmla="*/ 2147483647 h 1133"/>
              <a:gd name="T22" fmla="*/ 2147483647 w 1019"/>
              <a:gd name="T23" fmla="*/ 2147483647 h 1133"/>
              <a:gd name="T24" fmla="*/ 2147483647 w 1019"/>
              <a:gd name="T25" fmla="*/ 2147483647 h 1133"/>
              <a:gd name="T26" fmla="*/ 2147483647 w 1019"/>
              <a:gd name="T27" fmla="*/ 2147483647 h 1133"/>
              <a:gd name="T28" fmla="*/ 2147483647 w 1019"/>
              <a:gd name="T29" fmla="*/ 2147483647 h 1133"/>
              <a:gd name="T30" fmla="*/ 2147483647 w 1019"/>
              <a:gd name="T31" fmla="*/ 2147483647 h 1133"/>
              <a:gd name="T32" fmla="*/ 2147483647 w 1019"/>
              <a:gd name="T33" fmla="*/ 2147483647 h 1133"/>
              <a:gd name="T34" fmla="*/ 2147483647 w 1019"/>
              <a:gd name="T35" fmla="*/ 2147483647 h 1133"/>
              <a:gd name="T36" fmla="*/ 2147483647 w 1019"/>
              <a:gd name="T37" fmla="*/ 2147483647 h 1133"/>
              <a:gd name="T38" fmla="*/ 2147483647 w 1019"/>
              <a:gd name="T39" fmla="*/ 2147483647 h 1133"/>
              <a:gd name="T40" fmla="*/ 2147483647 w 1019"/>
              <a:gd name="T41" fmla="*/ 2147483647 h 1133"/>
              <a:gd name="T42" fmla="*/ 2147483647 w 1019"/>
              <a:gd name="T43" fmla="*/ 2147483647 h 1133"/>
              <a:gd name="T44" fmla="*/ 2147483647 w 1019"/>
              <a:gd name="T45" fmla="*/ 2147483647 h 1133"/>
              <a:gd name="T46" fmla="*/ 2147483647 w 1019"/>
              <a:gd name="T47" fmla="*/ 2147483647 h 1133"/>
              <a:gd name="T48" fmla="*/ 2147483647 w 1019"/>
              <a:gd name="T49" fmla="*/ 2147483647 h 1133"/>
              <a:gd name="T50" fmla="*/ 2147483647 w 1019"/>
              <a:gd name="T51" fmla="*/ 2147483647 h 1133"/>
              <a:gd name="T52" fmla="*/ 2147483647 w 1019"/>
              <a:gd name="T53" fmla="*/ 2147483647 h 1133"/>
              <a:gd name="T54" fmla="*/ 2147483647 w 1019"/>
              <a:gd name="T55" fmla="*/ 2147483647 h 1133"/>
              <a:gd name="T56" fmla="*/ 2147483647 w 1019"/>
              <a:gd name="T57" fmla="*/ 2147483647 h 1133"/>
              <a:gd name="T58" fmla="*/ 2147483647 w 1019"/>
              <a:gd name="T59" fmla="*/ 2147483647 h 1133"/>
              <a:gd name="T60" fmla="*/ 2147483647 w 1019"/>
              <a:gd name="T61" fmla="*/ 2147483647 h 1133"/>
              <a:gd name="T62" fmla="*/ 2147483647 w 1019"/>
              <a:gd name="T63" fmla="*/ 2147483647 h 1133"/>
              <a:gd name="T64" fmla="*/ 2147483647 w 1019"/>
              <a:gd name="T65" fmla="*/ 2147483647 h 1133"/>
              <a:gd name="T66" fmla="*/ 2147483647 w 1019"/>
              <a:gd name="T67" fmla="*/ 2147483647 h 1133"/>
              <a:gd name="T68" fmla="*/ 2147483647 w 1019"/>
              <a:gd name="T69" fmla="*/ 2147483647 h 1133"/>
              <a:gd name="T70" fmla="*/ 2147483647 w 1019"/>
              <a:gd name="T71" fmla="*/ 2147483647 h 1133"/>
              <a:gd name="T72" fmla="*/ 2147483647 w 1019"/>
              <a:gd name="T73" fmla="*/ 2147483647 h 1133"/>
              <a:gd name="T74" fmla="*/ 2147483647 w 1019"/>
              <a:gd name="T75" fmla="*/ 2147483647 h 1133"/>
              <a:gd name="T76" fmla="*/ 2147483647 w 1019"/>
              <a:gd name="T77" fmla="*/ 2147483647 h 1133"/>
              <a:gd name="T78" fmla="*/ 2147483647 w 1019"/>
              <a:gd name="T79" fmla="*/ 2147483647 h 1133"/>
              <a:gd name="T80" fmla="*/ 2147483647 w 1019"/>
              <a:gd name="T81" fmla="*/ 2147483647 h 1133"/>
              <a:gd name="T82" fmla="*/ 2147483647 w 1019"/>
              <a:gd name="T83" fmla="*/ 2147483647 h 1133"/>
              <a:gd name="T84" fmla="*/ 2147483647 w 1019"/>
              <a:gd name="T85" fmla="*/ 2147483647 h 1133"/>
              <a:gd name="T86" fmla="*/ 2147483647 w 1019"/>
              <a:gd name="T87" fmla="*/ 2147483647 h 1133"/>
              <a:gd name="T88" fmla="*/ 2147483647 w 1019"/>
              <a:gd name="T89" fmla="*/ 2147483647 h 1133"/>
              <a:gd name="T90" fmla="*/ 2147483647 w 1019"/>
              <a:gd name="T91" fmla="*/ 2147483647 h 1133"/>
              <a:gd name="T92" fmla="*/ 2147483647 w 1019"/>
              <a:gd name="T93" fmla="*/ 2147483647 h 1133"/>
              <a:gd name="T94" fmla="*/ 2147483647 w 1019"/>
              <a:gd name="T95" fmla="*/ 2147483647 h 1133"/>
              <a:gd name="T96" fmla="*/ 2147483647 w 1019"/>
              <a:gd name="T97" fmla="*/ 2147483647 h 1133"/>
              <a:gd name="T98" fmla="*/ 2147483647 w 1019"/>
              <a:gd name="T99" fmla="*/ 2147483647 h 1133"/>
              <a:gd name="T100" fmla="*/ 2147483647 w 1019"/>
              <a:gd name="T101" fmla="*/ 2147483647 h 1133"/>
              <a:gd name="T102" fmla="*/ 2147483647 w 1019"/>
              <a:gd name="T103" fmla="*/ 2147483647 h 1133"/>
              <a:gd name="T104" fmla="*/ 2147483647 w 1019"/>
              <a:gd name="T105" fmla="*/ 2147483647 h 1133"/>
              <a:gd name="T106" fmla="*/ 2147483647 w 1019"/>
              <a:gd name="T107" fmla="*/ 2147483647 h 1133"/>
              <a:gd name="T108" fmla="*/ 2147483647 w 1019"/>
              <a:gd name="T109" fmla="*/ 2147483647 h 1133"/>
              <a:gd name="T110" fmla="*/ 2147483647 w 1019"/>
              <a:gd name="T111" fmla="*/ 2147483647 h 1133"/>
              <a:gd name="T112" fmla="*/ 2147483647 w 1019"/>
              <a:gd name="T113" fmla="*/ 2147483647 h 1133"/>
              <a:gd name="T114" fmla="*/ 2147483647 w 1019"/>
              <a:gd name="T115" fmla="*/ 2147483647 h 1133"/>
              <a:gd name="T116" fmla="*/ 0 w 1019"/>
              <a:gd name="T117" fmla="*/ 2147483647 h 1133"/>
              <a:gd name="T118" fmla="*/ 2147483647 w 1019"/>
              <a:gd name="T119" fmla="*/ 2147483647 h 1133"/>
              <a:gd name="T120" fmla="*/ 2147483647 w 1019"/>
              <a:gd name="T121" fmla="*/ 2147483647 h 1133"/>
              <a:gd name="T122" fmla="*/ 2147483647 w 1019"/>
              <a:gd name="T123" fmla="*/ 2147483647 h 113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19"/>
              <a:gd name="T187" fmla="*/ 0 h 1133"/>
              <a:gd name="T188" fmla="*/ 1019 w 1019"/>
              <a:gd name="T189" fmla="*/ 1133 h 113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19" h="1133">
                <a:moveTo>
                  <a:pt x="31" y="26"/>
                </a:moveTo>
                <a:lnTo>
                  <a:pt x="43" y="0"/>
                </a:lnTo>
                <a:lnTo>
                  <a:pt x="849" y="0"/>
                </a:lnTo>
                <a:lnTo>
                  <a:pt x="1018" y="923"/>
                </a:lnTo>
                <a:lnTo>
                  <a:pt x="997" y="907"/>
                </a:lnTo>
                <a:lnTo>
                  <a:pt x="982" y="894"/>
                </a:lnTo>
                <a:lnTo>
                  <a:pt x="965" y="883"/>
                </a:lnTo>
                <a:lnTo>
                  <a:pt x="944" y="872"/>
                </a:lnTo>
                <a:lnTo>
                  <a:pt x="922" y="864"/>
                </a:lnTo>
                <a:lnTo>
                  <a:pt x="898" y="859"/>
                </a:lnTo>
                <a:lnTo>
                  <a:pt x="870" y="853"/>
                </a:lnTo>
                <a:lnTo>
                  <a:pt x="844" y="851"/>
                </a:lnTo>
                <a:lnTo>
                  <a:pt x="818" y="849"/>
                </a:lnTo>
                <a:lnTo>
                  <a:pt x="789" y="849"/>
                </a:lnTo>
                <a:lnTo>
                  <a:pt x="754" y="849"/>
                </a:lnTo>
                <a:lnTo>
                  <a:pt x="727" y="853"/>
                </a:lnTo>
                <a:lnTo>
                  <a:pt x="700" y="857"/>
                </a:lnTo>
                <a:lnTo>
                  <a:pt x="677" y="860"/>
                </a:lnTo>
                <a:lnTo>
                  <a:pt x="655" y="868"/>
                </a:lnTo>
                <a:lnTo>
                  <a:pt x="638" y="875"/>
                </a:lnTo>
                <a:lnTo>
                  <a:pt x="623" y="884"/>
                </a:lnTo>
                <a:lnTo>
                  <a:pt x="610" y="896"/>
                </a:lnTo>
                <a:lnTo>
                  <a:pt x="602" y="907"/>
                </a:lnTo>
                <a:lnTo>
                  <a:pt x="597" y="923"/>
                </a:lnTo>
                <a:lnTo>
                  <a:pt x="597" y="940"/>
                </a:lnTo>
                <a:lnTo>
                  <a:pt x="603" y="957"/>
                </a:lnTo>
                <a:lnTo>
                  <a:pt x="610" y="971"/>
                </a:lnTo>
                <a:lnTo>
                  <a:pt x="615" y="986"/>
                </a:lnTo>
                <a:lnTo>
                  <a:pt x="615" y="1008"/>
                </a:lnTo>
                <a:lnTo>
                  <a:pt x="608" y="1027"/>
                </a:lnTo>
                <a:lnTo>
                  <a:pt x="598" y="1045"/>
                </a:lnTo>
                <a:lnTo>
                  <a:pt x="583" y="1064"/>
                </a:lnTo>
                <a:lnTo>
                  <a:pt x="569" y="1081"/>
                </a:lnTo>
                <a:lnTo>
                  <a:pt x="554" y="1092"/>
                </a:lnTo>
                <a:lnTo>
                  <a:pt x="539" y="1101"/>
                </a:lnTo>
                <a:lnTo>
                  <a:pt x="523" y="1112"/>
                </a:lnTo>
                <a:lnTo>
                  <a:pt x="506" y="1119"/>
                </a:lnTo>
                <a:lnTo>
                  <a:pt x="489" y="1125"/>
                </a:lnTo>
                <a:lnTo>
                  <a:pt x="471" y="1129"/>
                </a:lnTo>
                <a:lnTo>
                  <a:pt x="455" y="1132"/>
                </a:lnTo>
                <a:lnTo>
                  <a:pt x="436" y="1132"/>
                </a:lnTo>
                <a:lnTo>
                  <a:pt x="419" y="1129"/>
                </a:lnTo>
                <a:lnTo>
                  <a:pt x="403" y="1125"/>
                </a:lnTo>
                <a:lnTo>
                  <a:pt x="388" y="1118"/>
                </a:lnTo>
                <a:lnTo>
                  <a:pt x="372" y="1108"/>
                </a:lnTo>
                <a:lnTo>
                  <a:pt x="358" y="1097"/>
                </a:lnTo>
                <a:lnTo>
                  <a:pt x="350" y="1084"/>
                </a:lnTo>
                <a:lnTo>
                  <a:pt x="346" y="1071"/>
                </a:lnTo>
                <a:lnTo>
                  <a:pt x="345" y="1058"/>
                </a:lnTo>
                <a:lnTo>
                  <a:pt x="346" y="1040"/>
                </a:lnTo>
                <a:lnTo>
                  <a:pt x="350" y="1021"/>
                </a:lnTo>
                <a:lnTo>
                  <a:pt x="358" y="999"/>
                </a:lnTo>
                <a:lnTo>
                  <a:pt x="369" y="979"/>
                </a:lnTo>
                <a:lnTo>
                  <a:pt x="378" y="962"/>
                </a:lnTo>
                <a:lnTo>
                  <a:pt x="384" y="949"/>
                </a:lnTo>
                <a:lnTo>
                  <a:pt x="389" y="929"/>
                </a:lnTo>
                <a:lnTo>
                  <a:pt x="393" y="909"/>
                </a:lnTo>
                <a:lnTo>
                  <a:pt x="389" y="892"/>
                </a:lnTo>
                <a:lnTo>
                  <a:pt x="382" y="877"/>
                </a:lnTo>
                <a:lnTo>
                  <a:pt x="368" y="864"/>
                </a:lnTo>
                <a:lnTo>
                  <a:pt x="353" y="859"/>
                </a:lnTo>
                <a:lnTo>
                  <a:pt x="339" y="853"/>
                </a:lnTo>
                <a:lnTo>
                  <a:pt x="318" y="849"/>
                </a:lnTo>
                <a:lnTo>
                  <a:pt x="276" y="849"/>
                </a:lnTo>
                <a:lnTo>
                  <a:pt x="245" y="853"/>
                </a:lnTo>
                <a:lnTo>
                  <a:pt x="217" y="859"/>
                </a:lnTo>
                <a:lnTo>
                  <a:pt x="180" y="866"/>
                </a:lnTo>
                <a:lnTo>
                  <a:pt x="147" y="875"/>
                </a:lnTo>
                <a:lnTo>
                  <a:pt x="110" y="884"/>
                </a:lnTo>
                <a:lnTo>
                  <a:pt x="83" y="892"/>
                </a:lnTo>
                <a:lnTo>
                  <a:pt x="64" y="897"/>
                </a:lnTo>
                <a:lnTo>
                  <a:pt x="53" y="907"/>
                </a:lnTo>
                <a:lnTo>
                  <a:pt x="46" y="886"/>
                </a:lnTo>
                <a:lnTo>
                  <a:pt x="38" y="864"/>
                </a:lnTo>
                <a:lnTo>
                  <a:pt x="31" y="840"/>
                </a:lnTo>
                <a:lnTo>
                  <a:pt x="25" y="816"/>
                </a:lnTo>
                <a:lnTo>
                  <a:pt x="20" y="786"/>
                </a:lnTo>
                <a:lnTo>
                  <a:pt x="16" y="753"/>
                </a:lnTo>
                <a:lnTo>
                  <a:pt x="17" y="720"/>
                </a:lnTo>
                <a:lnTo>
                  <a:pt x="21" y="688"/>
                </a:lnTo>
                <a:lnTo>
                  <a:pt x="30" y="655"/>
                </a:lnTo>
                <a:lnTo>
                  <a:pt x="42" y="622"/>
                </a:lnTo>
                <a:lnTo>
                  <a:pt x="56" y="592"/>
                </a:lnTo>
                <a:lnTo>
                  <a:pt x="73" y="568"/>
                </a:lnTo>
                <a:lnTo>
                  <a:pt x="91" y="550"/>
                </a:lnTo>
                <a:lnTo>
                  <a:pt x="111" y="535"/>
                </a:lnTo>
                <a:lnTo>
                  <a:pt x="131" y="520"/>
                </a:lnTo>
                <a:lnTo>
                  <a:pt x="150" y="509"/>
                </a:lnTo>
                <a:lnTo>
                  <a:pt x="170" y="496"/>
                </a:lnTo>
                <a:lnTo>
                  <a:pt x="195" y="477"/>
                </a:lnTo>
                <a:lnTo>
                  <a:pt x="211" y="466"/>
                </a:lnTo>
                <a:lnTo>
                  <a:pt x="225" y="450"/>
                </a:lnTo>
                <a:lnTo>
                  <a:pt x="239" y="431"/>
                </a:lnTo>
                <a:lnTo>
                  <a:pt x="251" y="411"/>
                </a:lnTo>
                <a:lnTo>
                  <a:pt x="260" y="387"/>
                </a:lnTo>
                <a:lnTo>
                  <a:pt x="266" y="361"/>
                </a:lnTo>
                <a:lnTo>
                  <a:pt x="268" y="331"/>
                </a:lnTo>
                <a:lnTo>
                  <a:pt x="265" y="304"/>
                </a:lnTo>
                <a:lnTo>
                  <a:pt x="256" y="274"/>
                </a:lnTo>
                <a:lnTo>
                  <a:pt x="244" y="252"/>
                </a:lnTo>
                <a:lnTo>
                  <a:pt x="228" y="233"/>
                </a:lnTo>
                <a:lnTo>
                  <a:pt x="209" y="224"/>
                </a:lnTo>
                <a:lnTo>
                  <a:pt x="192" y="224"/>
                </a:lnTo>
                <a:lnTo>
                  <a:pt x="175" y="233"/>
                </a:lnTo>
                <a:lnTo>
                  <a:pt x="158" y="252"/>
                </a:lnTo>
                <a:lnTo>
                  <a:pt x="145" y="272"/>
                </a:lnTo>
                <a:lnTo>
                  <a:pt x="132" y="294"/>
                </a:lnTo>
                <a:lnTo>
                  <a:pt x="120" y="315"/>
                </a:lnTo>
                <a:lnTo>
                  <a:pt x="106" y="328"/>
                </a:lnTo>
                <a:lnTo>
                  <a:pt x="89" y="333"/>
                </a:lnTo>
                <a:lnTo>
                  <a:pt x="67" y="333"/>
                </a:lnTo>
                <a:lnTo>
                  <a:pt x="48" y="328"/>
                </a:lnTo>
                <a:lnTo>
                  <a:pt x="35" y="311"/>
                </a:lnTo>
                <a:lnTo>
                  <a:pt x="22" y="294"/>
                </a:lnTo>
                <a:lnTo>
                  <a:pt x="13" y="274"/>
                </a:lnTo>
                <a:lnTo>
                  <a:pt x="5" y="248"/>
                </a:lnTo>
                <a:lnTo>
                  <a:pt x="1" y="222"/>
                </a:lnTo>
                <a:lnTo>
                  <a:pt x="0" y="194"/>
                </a:lnTo>
                <a:lnTo>
                  <a:pt x="1" y="165"/>
                </a:lnTo>
                <a:lnTo>
                  <a:pt x="5" y="137"/>
                </a:lnTo>
                <a:lnTo>
                  <a:pt x="11" y="100"/>
                </a:lnTo>
                <a:lnTo>
                  <a:pt x="19" y="69"/>
                </a:lnTo>
                <a:lnTo>
                  <a:pt x="24" y="48"/>
                </a:lnTo>
                <a:lnTo>
                  <a:pt x="31" y="26"/>
                </a:lnTo>
              </a:path>
            </a:pathLst>
          </a:custGeom>
          <a:solidFill>
            <a:schemeClr val="bg1">
              <a:lumMod val="95000"/>
            </a:schemeClr>
          </a:solidFill>
          <a:ln w="6350">
            <a:noFill/>
            <a:round/>
            <a:headEnd/>
            <a:tailEnd/>
          </a:ln>
        </p:spPr>
        <p:txBody>
          <a:bodyPr tIns="91440" bIns="91440" anchor="ctr"/>
          <a:lstStyle/>
          <a:p>
            <a:pPr algn="ctr">
              <a:spcBef>
                <a:spcPct val="20000"/>
              </a:spcBef>
            </a:pPr>
            <a:r>
              <a:rPr lang="en-GB" sz="1100" b="1" dirty="0">
                <a:solidFill>
                  <a:schemeClr val="bg2">
                    <a:lumMod val="60000"/>
                    <a:lumOff val="40000"/>
                  </a:schemeClr>
                </a:solidFill>
                <a:cs typeface="Arial" pitchFamily="34" charset="0"/>
              </a:rPr>
              <a:t>Business Objectives &amp; Imperatives</a:t>
            </a:r>
          </a:p>
        </p:txBody>
      </p:sp>
      <p:sp>
        <p:nvSpPr>
          <p:cNvPr id="10" name="Freeform 9"/>
          <p:cNvSpPr>
            <a:spLocks/>
          </p:cNvSpPr>
          <p:nvPr/>
        </p:nvSpPr>
        <p:spPr bwMode="auto">
          <a:xfrm>
            <a:off x="5554649" y="3477927"/>
            <a:ext cx="1639888" cy="1277937"/>
          </a:xfrm>
          <a:custGeom>
            <a:avLst/>
            <a:gdLst>
              <a:gd name="T0" fmla="*/ 2147483647 w 1466"/>
              <a:gd name="T1" fmla="*/ 0 h 980"/>
              <a:gd name="T2" fmla="*/ 2147483647 w 1466"/>
              <a:gd name="T3" fmla="*/ 2147483647 h 980"/>
              <a:gd name="T4" fmla="*/ 2147483647 w 1466"/>
              <a:gd name="T5" fmla="*/ 2147483647 h 980"/>
              <a:gd name="T6" fmla="*/ 2147483647 w 1466"/>
              <a:gd name="T7" fmla="*/ 2147483647 h 980"/>
              <a:gd name="T8" fmla="*/ 2147483647 w 1466"/>
              <a:gd name="T9" fmla="*/ 2147483647 h 980"/>
              <a:gd name="T10" fmla="*/ 2147483647 w 1466"/>
              <a:gd name="T11" fmla="*/ 2147483647 h 980"/>
              <a:gd name="T12" fmla="*/ 2147483647 w 1466"/>
              <a:gd name="T13" fmla="*/ 2147483647 h 980"/>
              <a:gd name="T14" fmla="*/ 2147483647 w 1466"/>
              <a:gd name="T15" fmla="*/ 2147483647 h 980"/>
              <a:gd name="T16" fmla="*/ 2147483647 w 1466"/>
              <a:gd name="T17" fmla="*/ 2147483647 h 980"/>
              <a:gd name="T18" fmla="*/ 2147483647 w 1466"/>
              <a:gd name="T19" fmla="*/ 2147483647 h 980"/>
              <a:gd name="T20" fmla="*/ 2147483647 w 1466"/>
              <a:gd name="T21" fmla="*/ 2147483647 h 980"/>
              <a:gd name="T22" fmla="*/ 2147483647 w 1466"/>
              <a:gd name="T23" fmla="*/ 2147483647 h 980"/>
              <a:gd name="T24" fmla="*/ 2147483647 w 1466"/>
              <a:gd name="T25" fmla="*/ 2147483647 h 980"/>
              <a:gd name="T26" fmla="*/ 2147483647 w 1466"/>
              <a:gd name="T27" fmla="*/ 2147483647 h 980"/>
              <a:gd name="T28" fmla="*/ 2147483647 w 1466"/>
              <a:gd name="T29" fmla="*/ 2147483647 h 980"/>
              <a:gd name="T30" fmla="*/ 2147483647 w 1466"/>
              <a:gd name="T31" fmla="*/ 2147483647 h 980"/>
              <a:gd name="T32" fmla="*/ 2147483647 w 1466"/>
              <a:gd name="T33" fmla="*/ 2147483647 h 980"/>
              <a:gd name="T34" fmla="*/ 2147483647 w 1466"/>
              <a:gd name="T35" fmla="*/ 2147483647 h 980"/>
              <a:gd name="T36" fmla="*/ 2147483647 w 1466"/>
              <a:gd name="T37" fmla="*/ 2147483647 h 980"/>
              <a:gd name="T38" fmla="*/ 2147483647 w 1466"/>
              <a:gd name="T39" fmla="*/ 2147483647 h 980"/>
              <a:gd name="T40" fmla="*/ 2147483647 w 1466"/>
              <a:gd name="T41" fmla="*/ 2147483647 h 980"/>
              <a:gd name="T42" fmla="*/ 2147483647 w 1466"/>
              <a:gd name="T43" fmla="*/ 2147483647 h 980"/>
              <a:gd name="T44" fmla="*/ 2147483647 w 1466"/>
              <a:gd name="T45" fmla="*/ 2147483647 h 980"/>
              <a:gd name="T46" fmla="*/ 2147483647 w 1466"/>
              <a:gd name="T47" fmla="*/ 2147483647 h 980"/>
              <a:gd name="T48" fmla="*/ 2147483647 w 1466"/>
              <a:gd name="T49" fmla="*/ 2147483647 h 980"/>
              <a:gd name="T50" fmla="*/ 2147483647 w 1466"/>
              <a:gd name="T51" fmla="*/ 2147483647 h 980"/>
              <a:gd name="T52" fmla="*/ 2147483647 w 1466"/>
              <a:gd name="T53" fmla="*/ 2147483647 h 980"/>
              <a:gd name="T54" fmla="*/ 2147483647 w 1466"/>
              <a:gd name="T55" fmla="*/ 2147483647 h 980"/>
              <a:gd name="T56" fmla="*/ 2147483647 w 1466"/>
              <a:gd name="T57" fmla="*/ 2147483647 h 980"/>
              <a:gd name="T58" fmla="*/ 2147483647 w 1466"/>
              <a:gd name="T59" fmla="*/ 2147483647 h 980"/>
              <a:gd name="T60" fmla="*/ 2147483647 w 1466"/>
              <a:gd name="T61" fmla="*/ 2147483647 h 980"/>
              <a:gd name="T62" fmla="*/ 2147483647 w 1466"/>
              <a:gd name="T63" fmla="*/ 2147483647 h 980"/>
              <a:gd name="T64" fmla="*/ 2147483647 w 1466"/>
              <a:gd name="T65" fmla="*/ 2147483647 h 980"/>
              <a:gd name="T66" fmla="*/ 2147483647 w 1466"/>
              <a:gd name="T67" fmla="*/ 2147483647 h 980"/>
              <a:gd name="T68" fmla="*/ 2147483647 w 1466"/>
              <a:gd name="T69" fmla="*/ 2147483647 h 980"/>
              <a:gd name="T70" fmla="*/ 2147483647 w 1466"/>
              <a:gd name="T71" fmla="*/ 2147483647 h 980"/>
              <a:gd name="T72" fmla="*/ 2147483647 w 1466"/>
              <a:gd name="T73" fmla="*/ 2147483647 h 980"/>
              <a:gd name="T74" fmla="*/ 2147483647 w 1466"/>
              <a:gd name="T75" fmla="*/ 2147483647 h 980"/>
              <a:gd name="T76" fmla="*/ 2147483647 w 1466"/>
              <a:gd name="T77" fmla="*/ 2147483647 h 980"/>
              <a:gd name="T78" fmla="*/ 2147483647 w 1466"/>
              <a:gd name="T79" fmla="*/ 2147483647 h 980"/>
              <a:gd name="T80" fmla="*/ 2147483647 w 1466"/>
              <a:gd name="T81" fmla="*/ 2147483647 h 980"/>
              <a:gd name="T82" fmla="*/ 2147483647 w 1466"/>
              <a:gd name="T83" fmla="*/ 2147483647 h 980"/>
              <a:gd name="T84" fmla="*/ 2147483647 w 1466"/>
              <a:gd name="T85" fmla="*/ 2147483647 h 980"/>
              <a:gd name="T86" fmla="*/ 2147483647 w 1466"/>
              <a:gd name="T87" fmla="*/ 2147483647 h 980"/>
              <a:gd name="T88" fmla="*/ 2147483647 w 1466"/>
              <a:gd name="T89" fmla="*/ 2147483647 h 980"/>
              <a:gd name="T90" fmla="*/ 2147483647 w 1466"/>
              <a:gd name="T91" fmla="*/ 2147483647 h 980"/>
              <a:gd name="T92" fmla="*/ 2147483647 w 1466"/>
              <a:gd name="T93" fmla="*/ 2147483647 h 980"/>
              <a:gd name="T94" fmla="*/ 2147483647 w 1466"/>
              <a:gd name="T95" fmla="*/ 2147483647 h 980"/>
              <a:gd name="T96" fmla="*/ 2147483647 w 1466"/>
              <a:gd name="T97" fmla="*/ 2147483647 h 980"/>
              <a:gd name="T98" fmla="*/ 2147483647 w 1466"/>
              <a:gd name="T99" fmla="*/ 2147483647 h 980"/>
              <a:gd name="T100" fmla="*/ 2147483647 w 1466"/>
              <a:gd name="T101" fmla="*/ 2147483647 h 980"/>
              <a:gd name="T102" fmla="*/ 2147483647 w 1466"/>
              <a:gd name="T103" fmla="*/ 2147483647 h 980"/>
              <a:gd name="T104" fmla="*/ 2147483647 w 1466"/>
              <a:gd name="T105" fmla="*/ 2147483647 h 980"/>
              <a:gd name="T106" fmla="*/ 2147483647 w 1466"/>
              <a:gd name="T107" fmla="*/ 2147483647 h 980"/>
              <a:gd name="T108" fmla="*/ 2147483647 w 1466"/>
              <a:gd name="T109" fmla="*/ 2147483647 h 980"/>
              <a:gd name="T110" fmla="*/ 2147483647 w 1466"/>
              <a:gd name="T111" fmla="*/ 2147483647 h 980"/>
              <a:gd name="T112" fmla="*/ 2147483647 w 1466"/>
              <a:gd name="T113" fmla="*/ 2147483647 h 980"/>
              <a:gd name="T114" fmla="*/ 2147483647 w 1466"/>
              <a:gd name="T115" fmla="*/ 2147483647 h 980"/>
              <a:gd name="T116" fmla="*/ 2147483647 w 1466"/>
              <a:gd name="T117" fmla="*/ 2147483647 h 980"/>
              <a:gd name="T118" fmla="*/ 2147483647 w 1466"/>
              <a:gd name="T119" fmla="*/ 2147483647 h 980"/>
              <a:gd name="T120" fmla="*/ 2147483647 w 1466"/>
              <a:gd name="T121" fmla="*/ 2147483647 h 9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466"/>
              <a:gd name="T184" fmla="*/ 0 h 980"/>
              <a:gd name="T185" fmla="*/ 1466 w 1466"/>
              <a:gd name="T186" fmla="*/ 980 h 9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466" h="980">
                <a:moveTo>
                  <a:pt x="1228" y="26"/>
                </a:moveTo>
                <a:lnTo>
                  <a:pt x="1240" y="0"/>
                </a:lnTo>
                <a:lnTo>
                  <a:pt x="260" y="0"/>
                </a:lnTo>
                <a:lnTo>
                  <a:pt x="252" y="15"/>
                </a:lnTo>
                <a:lnTo>
                  <a:pt x="249" y="37"/>
                </a:lnTo>
                <a:lnTo>
                  <a:pt x="249" y="61"/>
                </a:lnTo>
                <a:lnTo>
                  <a:pt x="252" y="82"/>
                </a:lnTo>
                <a:lnTo>
                  <a:pt x="261" y="104"/>
                </a:lnTo>
                <a:lnTo>
                  <a:pt x="270" y="124"/>
                </a:lnTo>
                <a:lnTo>
                  <a:pt x="277" y="141"/>
                </a:lnTo>
                <a:lnTo>
                  <a:pt x="286" y="159"/>
                </a:lnTo>
                <a:lnTo>
                  <a:pt x="292" y="178"/>
                </a:lnTo>
                <a:lnTo>
                  <a:pt x="299" y="200"/>
                </a:lnTo>
                <a:lnTo>
                  <a:pt x="303" y="220"/>
                </a:lnTo>
                <a:lnTo>
                  <a:pt x="305" y="242"/>
                </a:lnTo>
                <a:lnTo>
                  <a:pt x="305" y="261"/>
                </a:lnTo>
                <a:lnTo>
                  <a:pt x="304" y="281"/>
                </a:lnTo>
                <a:lnTo>
                  <a:pt x="302" y="294"/>
                </a:lnTo>
                <a:lnTo>
                  <a:pt x="298" y="315"/>
                </a:lnTo>
                <a:lnTo>
                  <a:pt x="293" y="331"/>
                </a:lnTo>
                <a:lnTo>
                  <a:pt x="286" y="344"/>
                </a:lnTo>
                <a:lnTo>
                  <a:pt x="277" y="357"/>
                </a:lnTo>
                <a:lnTo>
                  <a:pt x="266" y="366"/>
                </a:lnTo>
                <a:lnTo>
                  <a:pt x="247" y="372"/>
                </a:lnTo>
                <a:lnTo>
                  <a:pt x="233" y="370"/>
                </a:lnTo>
                <a:lnTo>
                  <a:pt x="218" y="363"/>
                </a:lnTo>
                <a:lnTo>
                  <a:pt x="201" y="352"/>
                </a:lnTo>
                <a:lnTo>
                  <a:pt x="182" y="339"/>
                </a:lnTo>
                <a:lnTo>
                  <a:pt x="170" y="326"/>
                </a:lnTo>
                <a:lnTo>
                  <a:pt x="156" y="313"/>
                </a:lnTo>
                <a:lnTo>
                  <a:pt x="144" y="302"/>
                </a:lnTo>
                <a:lnTo>
                  <a:pt x="133" y="291"/>
                </a:lnTo>
                <a:lnTo>
                  <a:pt x="121" y="281"/>
                </a:lnTo>
                <a:lnTo>
                  <a:pt x="107" y="276"/>
                </a:lnTo>
                <a:lnTo>
                  <a:pt x="92" y="274"/>
                </a:lnTo>
                <a:lnTo>
                  <a:pt x="79" y="278"/>
                </a:lnTo>
                <a:lnTo>
                  <a:pt x="64" y="285"/>
                </a:lnTo>
                <a:lnTo>
                  <a:pt x="53" y="296"/>
                </a:lnTo>
                <a:lnTo>
                  <a:pt x="41" y="309"/>
                </a:lnTo>
                <a:lnTo>
                  <a:pt x="28" y="328"/>
                </a:lnTo>
                <a:lnTo>
                  <a:pt x="19" y="348"/>
                </a:lnTo>
                <a:lnTo>
                  <a:pt x="9" y="376"/>
                </a:lnTo>
                <a:lnTo>
                  <a:pt x="4" y="400"/>
                </a:lnTo>
                <a:lnTo>
                  <a:pt x="0" y="424"/>
                </a:lnTo>
                <a:lnTo>
                  <a:pt x="1" y="452"/>
                </a:lnTo>
                <a:lnTo>
                  <a:pt x="3" y="476"/>
                </a:lnTo>
                <a:lnTo>
                  <a:pt x="8" y="503"/>
                </a:lnTo>
                <a:lnTo>
                  <a:pt x="14" y="526"/>
                </a:lnTo>
                <a:lnTo>
                  <a:pt x="22" y="550"/>
                </a:lnTo>
                <a:lnTo>
                  <a:pt x="32" y="568"/>
                </a:lnTo>
                <a:lnTo>
                  <a:pt x="44" y="585"/>
                </a:lnTo>
                <a:lnTo>
                  <a:pt x="58" y="601"/>
                </a:lnTo>
                <a:lnTo>
                  <a:pt x="78" y="616"/>
                </a:lnTo>
                <a:lnTo>
                  <a:pt x="97" y="627"/>
                </a:lnTo>
                <a:lnTo>
                  <a:pt x="119" y="635"/>
                </a:lnTo>
                <a:lnTo>
                  <a:pt x="144" y="638"/>
                </a:lnTo>
                <a:lnTo>
                  <a:pt x="174" y="637"/>
                </a:lnTo>
                <a:lnTo>
                  <a:pt x="195" y="635"/>
                </a:lnTo>
                <a:lnTo>
                  <a:pt x="215" y="633"/>
                </a:lnTo>
                <a:lnTo>
                  <a:pt x="235" y="638"/>
                </a:lnTo>
                <a:lnTo>
                  <a:pt x="249" y="650"/>
                </a:lnTo>
                <a:lnTo>
                  <a:pt x="261" y="670"/>
                </a:lnTo>
                <a:lnTo>
                  <a:pt x="268" y="694"/>
                </a:lnTo>
                <a:lnTo>
                  <a:pt x="270" y="718"/>
                </a:lnTo>
                <a:lnTo>
                  <a:pt x="268" y="740"/>
                </a:lnTo>
                <a:lnTo>
                  <a:pt x="263" y="764"/>
                </a:lnTo>
                <a:lnTo>
                  <a:pt x="255" y="794"/>
                </a:lnTo>
                <a:lnTo>
                  <a:pt x="247" y="818"/>
                </a:lnTo>
                <a:lnTo>
                  <a:pt x="238" y="846"/>
                </a:lnTo>
                <a:lnTo>
                  <a:pt x="228" y="873"/>
                </a:lnTo>
                <a:lnTo>
                  <a:pt x="214" y="910"/>
                </a:lnTo>
                <a:lnTo>
                  <a:pt x="229" y="914"/>
                </a:lnTo>
                <a:lnTo>
                  <a:pt x="250" y="918"/>
                </a:lnTo>
                <a:lnTo>
                  <a:pt x="272" y="921"/>
                </a:lnTo>
                <a:lnTo>
                  <a:pt x="297" y="927"/>
                </a:lnTo>
                <a:lnTo>
                  <a:pt x="321" y="931"/>
                </a:lnTo>
                <a:lnTo>
                  <a:pt x="348" y="936"/>
                </a:lnTo>
                <a:lnTo>
                  <a:pt x="377" y="940"/>
                </a:lnTo>
                <a:lnTo>
                  <a:pt x="407" y="942"/>
                </a:lnTo>
                <a:lnTo>
                  <a:pt x="468" y="942"/>
                </a:lnTo>
                <a:lnTo>
                  <a:pt x="490" y="940"/>
                </a:lnTo>
                <a:lnTo>
                  <a:pt x="511" y="938"/>
                </a:lnTo>
                <a:lnTo>
                  <a:pt x="534" y="933"/>
                </a:lnTo>
                <a:lnTo>
                  <a:pt x="554" y="923"/>
                </a:lnTo>
                <a:lnTo>
                  <a:pt x="569" y="912"/>
                </a:lnTo>
                <a:lnTo>
                  <a:pt x="581" y="899"/>
                </a:lnTo>
                <a:lnTo>
                  <a:pt x="589" y="886"/>
                </a:lnTo>
                <a:lnTo>
                  <a:pt x="593" y="872"/>
                </a:lnTo>
                <a:lnTo>
                  <a:pt x="593" y="849"/>
                </a:lnTo>
                <a:lnTo>
                  <a:pt x="589" y="823"/>
                </a:lnTo>
                <a:lnTo>
                  <a:pt x="583" y="798"/>
                </a:lnTo>
                <a:lnTo>
                  <a:pt x="577" y="773"/>
                </a:lnTo>
                <a:lnTo>
                  <a:pt x="577" y="751"/>
                </a:lnTo>
                <a:lnTo>
                  <a:pt x="585" y="729"/>
                </a:lnTo>
                <a:lnTo>
                  <a:pt x="596" y="711"/>
                </a:lnTo>
                <a:lnTo>
                  <a:pt x="612" y="696"/>
                </a:lnTo>
                <a:lnTo>
                  <a:pt x="630" y="685"/>
                </a:lnTo>
                <a:lnTo>
                  <a:pt x="651" y="675"/>
                </a:lnTo>
                <a:lnTo>
                  <a:pt x="672" y="670"/>
                </a:lnTo>
                <a:lnTo>
                  <a:pt x="698" y="664"/>
                </a:lnTo>
                <a:lnTo>
                  <a:pt x="719" y="661"/>
                </a:lnTo>
                <a:lnTo>
                  <a:pt x="742" y="661"/>
                </a:lnTo>
                <a:lnTo>
                  <a:pt x="762" y="662"/>
                </a:lnTo>
                <a:lnTo>
                  <a:pt x="783" y="670"/>
                </a:lnTo>
                <a:lnTo>
                  <a:pt x="802" y="679"/>
                </a:lnTo>
                <a:lnTo>
                  <a:pt x="821" y="692"/>
                </a:lnTo>
                <a:lnTo>
                  <a:pt x="836" y="707"/>
                </a:lnTo>
                <a:lnTo>
                  <a:pt x="849" y="725"/>
                </a:lnTo>
                <a:lnTo>
                  <a:pt x="855" y="746"/>
                </a:lnTo>
                <a:lnTo>
                  <a:pt x="858" y="764"/>
                </a:lnTo>
                <a:lnTo>
                  <a:pt x="854" y="786"/>
                </a:lnTo>
                <a:lnTo>
                  <a:pt x="848" y="805"/>
                </a:lnTo>
                <a:lnTo>
                  <a:pt x="837" y="835"/>
                </a:lnTo>
                <a:lnTo>
                  <a:pt x="829" y="859"/>
                </a:lnTo>
                <a:lnTo>
                  <a:pt x="823" y="884"/>
                </a:lnTo>
                <a:lnTo>
                  <a:pt x="823" y="907"/>
                </a:lnTo>
                <a:lnTo>
                  <a:pt x="829" y="929"/>
                </a:lnTo>
                <a:lnTo>
                  <a:pt x="842" y="946"/>
                </a:lnTo>
                <a:lnTo>
                  <a:pt x="853" y="955"/>
                </a:lnTo>
                <a:lnTo>
                  <a:pt x="870" y="964"/>
                </a:lnTo>
                <a:lnTo>
                  <a:pt x="891" y="971"/>
                </a:lnTo>
                <a:lnTo>
                  <a:pt x="911" y="975"/>
                </a:lnTo>
                <a:lnTo>
                  <a:pt x="936" y="979"/>
                </a:lnTo>
                <a:lnTo>
                  <a:pt x="965" y="979"/>
                </a:lnTo>
                <a:lnTo>
                  <a:pt x="988" y="973"/>
                </a:lnTo>
                <a:lnTo>
                  <a:pt x="1023" y="970"/>
                </a:lnTo>
                <a:lnTo>
                  <a:pt x="1057" y="962"/>
                </a:lnTo>
                <a:lnTo>
                  <a:pt x="1088" y="955"/>
                </a:lnTo>
                <a:lnTo>
                  <a:pt x="1117" y="947"/>
                </a:lnTo>
                <a:lnTo>
                  <a:pt x="1152" y="936"/>
                </a:lnTo>
                <a:lnTo>
                  <a:pt x="1192" y="923"/>
                </a:lnTo>
                <a:lnTo>
                  <a:pt x="1250" y="907"/>
                </a:lnTo>
                <a:lnTo>
                  <a:pt x="1243" y="886"/>
                </a:lnTo>
                <a:lnTo>
                  <a:pt x="1235" y="864"/>
                </a:lnTo>
                <a:lnTo>
                  <a:pt x="1228" y="840"/>
                </a:lnTo>
                <a:lnTo>
                  <a:pt x="1222" y="816"/>
                </a:lnTo>
                <a:lnTo>
                  <a:pt x="1217" y="786"/>
                </a:lnTo>
                <a:lnTo>
                  <a:pt x="1213" y="753"/>
                </a:lnTo>
                <a:lnTo>
                  <a:pt x="1214" y="720"/>
                </a:lnTo>
                <a:lnTo>
                  <a:pt x="1218" y="688"/>
                </a:lnTo>
                <a:lnTo>
                  <a:pt x="1227" y="655"/>
                </a:lnTo>
                <a:lnTo>
                  <a:pt x="1239" y="622"/>
                </a:lnTo>
                <a:lnTo>
                  <a:pt x="1253" y="592"/>
                </a:lnTo>
                <a:lnTo>
                  <a:pt x="1270" y="568"/>
                </a:lnTo>
                <a:lnTo>
                  <a:pt x="1288" y="550"/>
                </a:lnTo>
                <a:lnTo>
                  <a:pt x="1308" y="535"/>
                </a:lnTo>
                <a:lnTo>
                  <a:pt x="1328" y="520"/>
                </a:lnTo>
                <a:lnTo>
                  <a:pt x="1347" y="509"/>
                </a:lnTo>
                <a:lnTo>
                  <a:pt x="1367" y="496"/>
                </a:lnTo>
                <a:lnTo>
                  <a:pt x="1392" y="477"/>
                </a:lnTo>
                <a:lnTo>
                  <a:pt x="1408" y="466"/>
                </a:lnTo>
                <a:lnTo>
                  <a:pt x="1422" y="450"/>
                </a:lnTo>
                <a:lnTo>
                  <a:pt x="1436" y="431"/>
                </a:lnTo>
                <a:lnTo>
                  <a:pt x="1448" y="411"/>
                </a:lnTo>
                <a:lnTo>
                  <a:pt x="1457" y="387"/>
                </a:lnTo>
                <a:lnTo>
                  <a:pt x="1463" y="361"/>
                </a:lnTo>
                <a:lnTo>
                  <a:pt x="1465" y="331"/>
                </a:lnTo>
                <a:lnTo>
                  <a:pt x="1462" y="304"/>
                </a:lnTo>
                <a:lnTo>
                  <a:pt x="1453" y="274"/>
                </a:lnTo>
                <a:lnTo>
                  <a:pt x="1441" y="252"/>
                </a:lnTo>
                <a:lnTo>
                  <a:pt x="1425" y="233"/>
                </a:lnTo>
                <a:lnTo>
                  <a:pt x="1406" y="224"/>
                </a:lnTo>
                <a:lnTo>
                  <a:pt x="1389" y="224"/>
                </a:lnTo>
                <a:lnTo>
                  <a:pt x="1372" y="233"/>
                </a:lnTo>
                <a:lnTo>
                  <a:pt x="1355" y="252"/>
                </a:lnTo>
                <a:lnTo>
                  <a:pt x="1342" y="272"/>
                </a:lnTo>
                <a:lnTo>
                  <a:pt x="1329" y="294"/>
                </a:lnTo>
                <a:lnTo>
                  <a:pt x="1317" y="315"/>
                </a:lnTo>
                <a:lnTo>
                  <a:pt x="1303" y="328"/>
                </a:lnTo>
                <a:lnTo>
                  <a:pt x="1286" y="333"/>
                </a:lnTo>
                <a:lnTo>
                  <a:pt x="1264" y="333"/>
                </a:lnTo>
                <a:lnTo>
                  <a:pt x="1245" y="328"/>
                </a:lnTo>
                <a:lnTo>
                  <a:pt x="1232" y="311"/>
                </a:lnTo>
                <a:lnTo>
                  <a:pt x="1219" y="294"/>
                </a:lnTo>
                <a:lnTo>
                  <a:pt x="1210" y="274"/>
                </a:lnTo>
                <a:lnTo>
                  <a:pt x="1202" y="248"/>
                </a:lnTo>
                <a:lnTo>
                  <a:pt x="1198" y="222"/>
                </a:lnTo>
                <a:lnTo>
                  <a:pt x="1197" y="194"/>
                </a:lnTo>
                <a:lnTo>
                  <a:pt x="1198" y="165"/>
                </a:lnTo>
                <a:lnTo>
                  <a:pt x="1202" y="137"/>
                </a:lnTo>
                <a:lnTo>
                  <a:pt x="1208" y="100"/>
                </a:lnTo>
                <a:lnTo>
                  <a:pt x="1216" y="69"/>
                </a:lnTo>
                <a:lnTo>
                  <a:pt x="1221" y="48"/>
                </a:lnTo>
                <a:lnTo>
                  <a:pt x="1228" y="26"/>
                </a:lnTo>
              </a:path>
            </a:pathLst>
          </a:custGeom>
          <a:solidFill>
            <a:schemeClr val="bg1">
              <a:lumMod val="95000"/>
            </a:schemeClr>
          </a:solidFill>
          <a:ln w="6350">
            <a:noFill/>
            <a:round/>
            <a:headEnd/>
            <a:tailEnd/>
          </a:ln>
        </p:spPr>
        <p:txBody>
          <a:bodyPr tIns="91440" bIns="91440" anchor="ctr"/>
          <a:lstStyle/>
          <a:p>
            <a:pPr algn="ctr">
              <a:spcBef>
                <a:spcPct val="20000"/>
              </a:spcBef>
            </a:pPr>
            <a:r>
              <a:rPr lang="en-GB" sz="1100" b="1" dirty="0">
                <a:solidFill>
                  <a:schemeClr val="bg2">
                    <a:lumMod val="60000"/>
                    <a:lumOff val="40000"/>
                  </a:schemeClr>
                </a:solidFill>
                <a:cs typeface="Arial" pitchFamily="34" charset="0"/>
              </a:rPr>
              <a:t>Design &amp; Development</a:t>
            </a:r>
          </a:p>
        </p:txBody>
      </p:sp>
    </p:spTree>
    <p:extLst>
      <p:ext uri="{BB962C8B-B14F-4D97-AF65-F5344CB8AC3E}">
        <p14:creationId xmlns:p14="http://schemas.microsoft.com/office/powerpoint/2010/main" val="381414991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2"/>
            <p:extLst/>
          </p:nvPr>
        </p:nvGraphicFramePr>
        <p:xfrm>
          <a:off x="1363135" y="1397600"/>
          <a:ext cx="6427255" cy="4897385"/>
        </p:xfrm>
        <a:graphic>
          <a:graphicData uri="http://schemas.openxmlformats.org/drawingml/2006/table">
            <a:tbl>
              <a:tblPr>
                <a:tableStyleId>{5C22544A-7EE6-4342-B048-85BDC9FD1C3A}</a:tableStyleId>
              </a:tblPr>
              <a:tblGrid>
                <a:gridCol w="2768817"/>
                <a:gridCol w="1829219"/>
                <a:gridCol w="1829219"/>
              </a:tblGrid>
              <a:tr h="614737">
                <a:tc>
                  <a:txBody>
                    <a:bodyPr/>
                    <a:lstStyle/>
                    <a:p>
                      <a:pPr algn="ctr" fontAlgn="ctr"/>
                      <a:r>
                        <a:rPr lang="en-US" sz="800" u="none" strike="noStrike" dirty="0">
                          <a:effectLst/>
                        </a:rPr>
                        <a:t>QSR</a:t>
                      </a:r>
                      <a:endParaRPr lang="en-US" sz="800" b="1" i="0" u="none" strike="noStrike" dirty="0">
                        <a:solidFill>
                          <a:srgbClr val="203764"/>
                        </a:solidFill>
                        <a:effectLst/>
                        <a:latin typeface="Arial" panose="020B0604020202020204" pitchFamily="34" charset="0"/>
                      </a:endParaRPr>
                    </a:p>
                  </a:txBody>
                  <a:tcPr marL="7497" marR="7497" marT="7497" marB="0" anchor="ctr"/>
                </a:tc>
                <a:tc>
                  <a:txBody>
                    <a:bodyPr/>
                    <a:lstStyle/>
                    <a:p>
                      <a:pPr algn="ctr" fontAlgn="ctr"/>
                      <a:r>
                        <a:rPr lang="en-US" sz="800" u="none" strike="noStrike">
                          <a:effectLst/>
                        </a:rPr>
                        <a:t>ISO 14385</a:t>
                      </a:r>
                      <a:endParaRPr lang="en-US" sz="800" b="1" i="0" u="none" strike="noStrike">
                        <a:solidFill>
                          <a:srgbClr val="000000"/>
                        </a:solidFill>
                        <a:effectLst/>
                        <a:latin typeface="Arial" panose="020B0604020202020204" pitchFamily="34" charset="0"/>
                      </a:endParaRPr>
                    </a:p>
                  </a:txBody>
                  <a:tcPr marL="7497" marR="7497" marT="7497" marB="0" anchor="ctr"/>
                </a:tc>
                <a:tc>
                  <a:txBody>
                    <a:bodyPr/>
                    <a:lstStyle/>
                    <a:p>
                      <a:pPr algn="ctr" fontAlgn="ctr"/>
                      <a:r>
                        <a:rPr lang="en-US" sz="800" u="none" strike="noStrike">
                          <a:effectLst/>
                        </a:rPr>
                        <a:t>CMMI</a:t>
                      </a:r>
                      <a:endParaRPr lang="en-US" sz="800" b="1" i="0" u="none" strike="noStrike">
                        <a:solidFill>
                          <a:srgbClr val="000000"/>
                        </a:solidFill>
                        <a:effectLst/>
                        <a:latin typeface="Arial" panose="020B0604020202020204" pitchFamily="34" charset="0"/>
                      </a:endParaRPr>
                    </a:p>
                  </a:txBody>
                  <a:tcPr marL="7497" marR="7497" marT="7497" marB="0" anchor="ctr"/>
                </a:tc>
              </a:tr>
              <a:tr h="127446">
                <a:tc>
                  <a:txBody>
                    <a:bodyPr/>
                    <a:lstStyle/>
                    <a:p>
                      <a:pPr algn="l" fontAlgn="b"/>
                      <a:r>
                        <a:rPr lang="en-US" sz="800" u="none" strike="noStrike">
                          <a:effectLst/>
                        </a:rPr>
                        <a:t>B-820.20 Management Responsibility</a:t>
                      </a:r>
                      <a:endParaRPr lang="en-US" sz="800" b="0" i="0" u="none" strike="noStrike">
                        <a:solidFill>
                          <a:srgbClr val="FFFFFF"/>
                        </a:solidFill>
                        <a:effectLst/>
                        <a:latin typeface="Arial" panose="020B0604020202020204" pitchFamily="34" charset="0"/>
                      </a:endParaRPr>
                    </a:p>
                  </a:txBody>
                  <a:tcPr marL="7497" marR="7497" marT="7497" marB="0" anchor="b"/>
                </a:tc>
                <a:tc rowSpan="27">
                  <a:txBody>
                    <a:bodyPr/>
                    <a:lstStyle/>
                    <a:p>
                      <a:pPr algn="l" fontAlgn="b"/>
                      <a:r>
                        <a:rPr lang="en-US" sz="800" u="none" strike="noStrike" dirty="0">
                          <a:effectLst/>
                        </a:rPr>
                        <a:t> </a:t>
                      </a:r>
                      <a:endParaRPr lang="en-US" sz="800" u="none" strike="noStrike" dirty="0" smtClean="0">
                        <a:effectLst/>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000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p>
                      <a:pPr algn="l" fontAlgn="b"/>
                      <a:endParaRPr lang="en-US" sz="800" b="0" i="0" u="none" strike="noStrike" dirty="0" smtClean="0">
                        <a:solidFill>
                          <a:srgbClr val="002060"/>
                        </a:solidFill>
                        <a:effectLst/>
                        <a:latin typeface="Arial" panose="020B0604020202020204" pitchFamily="34" charset="0"/>
                      </a:endParaRPr>
                    </a:p>
                  </a:txBody>
                  <a:tcPr marL="7497" marR="7497" marT="7497" marB="0"/>
                </a:tc>
                <a:tc rowSpan="27">
                  <a:txBody>
                    <a:bodyPr/>
                    <a:lstStyle/>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endParaRPr lang="en-US" sz="800" u="none" strike="noStrike" dirty="0" smtClean="0">
                        <a:effectLst/>
                      </a:endParaRPr>
                    </a:p>
                    <a:p>
                      <a:pPr algn="l" fontAlgn="b"/>
                      <a:r>
                        <a:rPr lang="en-US" sz="800" u="none" strike="noStrike" baseline="0" dirty="0" smtClean="0">
                          <a:effectLst/>
                        </a:rPr>
                        <a:t>  </a:t>
                      </a:r>
                      <a:r>
                        <a:rPr lang="en-US" sz="800" b="1" u="none" strike="noStrike" baseline="0" dirty="0" smtClean="0">
                          <a:effectLst/>
                        </a:rPr>
                        <a:t>A CMMI profile for Medical Devices is to be created to provide guidance for those areas not well covered by CMMI</a:t>
                      </a:r>
                      <a:endParaRPr lang="en-US" sz="800" u="none" strike="noStrike" baseline="0" dirty="0" smtClean="0">
                        <a:effectLst/>
                      </a:endParaRPr>
                    </a:p>
                    <a:p>
                      <a:pPr algn="l" fontAlgn="b"/>
                      <a:endParaRPr lang="en-US" sz="800" b="0" i="0" u="none" strike="noStrike" dirty="0">
                        <a:solidFill>
                          <a:srgbClr val="000000"/>
                        </a:solidFill>
                        <a:effectLst/>
                        <a:latin typeface="Arial" panose="020B0604020202020204" pitchFamily="34" charset="0"/>
                      </a:endParaRPr>
                    </a:p>
                  </a:txBody>
                  <a:tcPr marL="7497" marR="7497" marT="7497" marB="0"/>
                </a:tc>
              </a:tr>
              <a:tr h="149936">
                <a:tc>
                  <a:txBody>
                    <a:bodyPr/>
                    <a:lstStyle/>
                    <a:p>
                      <a:pPr algn="l" fontAlgn="b"/>
                      <a:r>
                        <a:rPr lang="en-US" sz="800" u="none" strike="noStrike">
                          <a:effectLst/>
                        </a:rPr>
                        <a:t>B-820.22 - Quality Audit</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B-820.25 - Personnel</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C-820.30 - Design Controls</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E-820.50 - Purchasing Controls</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F-820.60 - Identification</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F-820.65 - Traceability</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G-820.70 - General</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49936">
                <a:tc>
                  <a:txBody>
                    <a:bodyPr/>
                    <a:lstStyle/>
                    <a:p>
                      <a:pPr algn="l" fontAlgn="b"/>
                      <a:r>
                        <a:rPr lang="en-US" sz="800" u="none" strike="noStrike">
                          <a:effectLst/>
                        </a:rPr>
                        <a:t>G-820.72 - Calibration</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G-820.75 - Process Controls</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254891">
                <a:tc>
                  <a:txBody>
                    <a:bodyPr/>
                    <a:lstStyle/>
                    <a:p>
                      <a:pPr algn="l" fontAlgn="t"/>
                      <a:r>
                        <a:rPr lang="en-US" sz="800" u="none" strike="noStrike">
                          <a:effectLst/>
                        </a:rPr>
                        <a:t>H-820.80 - Receiving, in-process, and finished device acceptance</a:t>
                      </a:r>
                      <a:endParaRPr lang="en-US" sz="800" b="0" i="0" u="none" strike="noStrike">
                        <a:solidFill>
                          <a:srgbClr val="FFFFFF"/>
                        </a:solidFill>
                        <a:effectLst/>
                        <a:latin typeface="Arial" panose="020B0604020202020204" pitchFamily="34" charset="0"/>
                      </a:endParaRPr>
                    </a:p>
                  </a:txBody>
                  <a:tcPr marL="7497" marR="7497" marT="7497" marB="0"/>
                </a:tc>
                <a:tc vMerge="1">
                  <a:txBody>
                    <a:bodyPr/>
                    <a:lstStyle/>
                    <a:p>
                      <a:endParaRPr lang="en-US"/>
                    </a:p>
                  </a:txBody>
                  <a:tcPr/>
                </a:tc>
                <a:tc vMerge="1">
                  <a:txBody>
                    <a:bodyPr/>
                    <a:lstStyle/>
                    <a:p>
                      <a:endParaRPr lang="en-US"/>
                    </a:p>
                  </a:txBody>
                  <a:tcPr/>
                </a:tc>
              </a:tr>
              <a:tr h="157433">
                <a:tc>
                  <a:txBody>
                    <a:bodyPr/>
                    <a:lstStyle/>
                    <a:p>
                      <a:pPr algn="l" fontAlgn="t"/>
                      <a:r>
                        <a:rPr lang="en-US" sz="800" u="none" strike="noStrike">
                          <a:effectLst/>
                        </a:rPr>
                        <a:t>H-820.86 - Acceptance Status</a:t>
                      </a:r>
                      <a:endParaRPr lang="en-US" sz="800" b="0" i="0" u="none" strike="noStrike">
                        <a:solidFill>
                          <a:srgbClr val="FFFFFF"/>
                        </a:solidFill>
                        <a:effectLst/>
                        <a:latin typeface="Arial" panose="020B0604020202020204" pitchFamily="34" charset="0"/>
                      </a:endParaRPr>
                    </a:p>
                  </a:txBody>
                  <a:tcPr marL="7497" marR="7497" marT="7497" marB="0"/>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I-820.90 - Nonconforming Product</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t"/>
                      <a:r>
                        <a:rPr lang="en-US" sz="800" u="none" strike="noStrike">
                          <a:effectLst/>
                        </a:rPr>
                        <a:t>J-820.100 - Corrective and Preventative Action</a:t>
                      </a:r>
                      <a:endParaRPr lang="en-US" sz="800" b="0" i="0" u="none" strike="noStrike">
                        <a:solidFill>
                          <a:srgbClr val="FFFFFF"/>
                        </a:solidFill>
                        <a:effectLst/>
                        <a:latin typeface="Arial" panose="020B0604020202020204" pitchFamily="34" charset="0"/>
                      </a:endParaRPr>
                    </a:p>
                  </a:txBody>
                  <a:tcPr marL="7497" marR="7497" marT="7497" marB="0"/>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N-820.200 - Servicing</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O-820.250 - Statistical Techniques</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L-820.150 - Handling</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L-820.160 - Storage</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L-820.170 - Distribution and Installation</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M-820.198 - Complaint Files</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D-820.40 Document Controls</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K-820.120 - Device Labeling</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a:effectLst/>
                        </a:rPr>
                        <a:t>K-820.130 - Device Packaging</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57433">
                <a:tc>
                  <a:txBody>
                    <a:bodyPr/>
                    <a:lstStyle/>
                    <a:p>
                      <a:pPr algn="l" fontAlgn="b"/>
                      <a:r>
                        <a:rPr lang="en-US" sz="800" u="none" strike="noStrike" dirty="0">
                          <a:effectLst/>
                        </a:rPr>
                        <a:t>M-820.180 - General Requirements</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49936">
                <a:tc>
                  <a:txBody>
                    <a:bodyPr/>
                    <a:lstStyle/>
                    <a:p>
                      <a:pPr algn="l" fontAlgn="b"/>
                      <a:r>
                        <a:rPr lang="en-US" sz="800" u="none" strike="noStrike">
                          <a:effectLst/>
                        </a:rPr>
                        <a:t>M-820.181 - Device Master Record</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49936">
                <a:tc>
                  <a:txBody>
                    <a:bodyPr/>
                    <a:lstStyle/>
                    <a:p>
                      <a:pPr algn="l" fontAlgn="b"/>
                      <a:r>
                        <a:rPr lang="en-US" sz="800" u="none" strike="noStrike">
                          <a:effectLst/>
                        </a:rPr>
                        <a:t>M-820.184 - Device History Record</a:t>
                      </a:r>
                      <a:endParaRPr lang="en-US" sz="800" b="0" i="0" u="none" strike="noStrike">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r h="149936">
                <a:tc>
                  <a:txBody>
                    <a:bodyPr/>
                    <a:lstStyle/>
                    <a:p>
                      <a:pPr algn="l" fontAlgn="b"/>
                      <a:r>
                        <a:rPr lang="en-US" sz="800" u="none" strike="noStrike" dirty="0">
                          <a:effectLst/>
                        </a:rPr>
                        <a:t>M-820.186 - Quality System Record</a:t>
                      </a:r>
                      <a:endParaRPr lang="en-US" sz="800" b="0" i="0" u="none" strike="noStrike" dirty="0">
                        <a:solidFill>
                          <a:srgbClr val="FFFFFF"/>
                        </a:solidFill>
                        <a:effectLst/>
                        <a:latin typeface="Arial" panose="020B0604020202020204" pitchFamily="34" charset="0"/>
                      </a:endParaRPr>
                    </a:p>
                  </a:txBody>
                  <a:tcPr marL="7497" marR="7497" marT="7497" marB="0" anchor="b"/>
                </a:tc>
                <a:tc vMerge="1">
                  <a:txBody>
                    <a:bodyPr/>
                    <a:lstStyle/>
                    <a:p>
                      <a:endParaRPr lang="en-US"/>
                    </a:p>
                  </a:txBody>
                  <a:tcPr/>
                </a:tc>
                <a:tc vMerge="1">
                  <a:txBody>
                    <a:bodyPr/>
                    <a:lstStyle/>
                    <a:p>
                      <a:endParaRPr lang="en-US"/>
                    </a:p>
                  </a:txBody>
                  <a:tcPr/>
                </a:tc>
              </a:tr>
            </a:tbl>
          </a:graphicData>
        </a:graphic>
      </p:graphicFrame>
      <p:sp>
        <p:nvSpPr>
          <p:cNvPr id="6" name="Text Placeholder 5"/>
          <p:cNvSpPr>
            <a:spLocks noGrp="1"/>
          </p:cNvSpPr>
          <p:nvPr>
            <p:ph type="body" sz="quarter" idx="13"/>
          </p:nvPr>
        </p:nvSpPr>
        <p:spPr/>
        <p:txBody>
          <a:bodyPr/>
          <a:lstStyle/>
          <a:p>
            <a:r>
              <a:rPr lang="en-US" dirty="0" smtClean="0"/>
              <a:t>The CMMI Medical </a:t>
            </a:r>
            <a:r>
              <a:rPr lang="en-US" smtClean="0"/>
              <a:t>Device Profile</a:t>
            </a:r>
            <a:endParaRPr lang="en-US" dirty="0"/>
          </a:p>
        </p:txBody>
      </p:sp>
      <p:sp>
        <p:nvSpPr>
          <p:cNvPr id="4" name="Title 3"/>
          <p:cNvSpPr>
            <a:spLocks noGrp="1"/>
          </p:cNvSpPr>
          <p:nvPr>
            <p:ph type="title"/>
          </p:nvPr>
        </p:nvSpPr>
        <p:spPr>
          <a:xfrm>
            <a:off x="414338" y="446038"/>
            <a:ext cx="8330184" cy="333425"/>
          </a:xfrm>
        </p:spPr>
        <p:txBody>
          <a:bodyPr/>
          <a:lstStyle/>
          <a:p>
            <a:r>
              <a:rPr lang="en-US" dirty="0" smtClean="0"/>
              <a:t>Closing the Gap</a:t>
            </a:r>
            <a:endParaRPr lang="en-US" dirty="0"/>
          </a:p>
        </p:txBody>
      </p:sp>
      <p:cxnSp>
        <p:nvCxnSpPr>
          <p:cNvPr id="9" name="Straight Connector 8"/>
          <p:cNvCxnSpPr/>
          <p:nvPr/>
        </p:nvCxnSpPr>
        <p:spPr>
          <a:xfrm>
            <a:off x="4132790" y="5190836"/>
            <a:ext cx="1828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61590" y="4572000"/>
            <a:ext cx="1828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4952999" y="2207020"/>
            <a:ext cx="154709" cy="2983816"/>
          </a:xfrm>
          <a:prstGeom prst="downArrow">
            <a:avLst/>
          </a:prstGeom>
          <a:solidFill>
            <a:srgbClr val="66FF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
        <p:nvSpPr>
          <p:cNvPr id="16" name="Down Arrow 15"/>
          <p:cNvSpPr/>
          <p:nvPr/>
        </p:nvSpPr>
        <p:spPr>
          <a:xfrm>
            <a:off x="6723590" y="2207020"/>
            <a:ext cx="152400" cy="2364980"/>
          </a:xfrm>
          <a:prstGeom prst="downArrow">
            <a:avLst/>
          </a:prstGeom>
          <a:solidFill>
            <a:srgbClr val="66FF3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smtClean="0"/>
          </a:p>
        </p:txBody>
      </p:sp>
    </p:spTree>
    <p:extLst>
      <p:ext uri="{BB962C8B-B14F-4D97-AF65-F5344CB8AC3E}">
        <p14:creationId xmlns:p14="http://schemas.microsoft.com/office/powerpoint/2010/main" val="3670710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65760" y="782620"/>
            <a:ext cx="8412480" cy="1274780"/>
          </a:xfrm>
        </p:spPr>
        <p:txBody>
          <a:bodyPr/>
          <a:lstStyle/>
          <a:p>
            <a:r>
              <a:rPr lang="en-US" dirty="0" smtClean="0"/>
              <a:t>A comprehensive guideline for the medical device industry should incorporate the full range of regulation and business processes.  Ultimately a medical device maturity model must be broad enough to reflect the breath of activities engaged in by the business, above and beyond regulation.</a:t>
            </a:r>
            <a:endParaRPr lang="en-US" dirty="0"/>
          </a:p>
        </p:txBody>
      </p:sp>
      <p:sp>
        <p:nvSpPr>
          <p:cNvPr id="3" name="Title 2"/>
          <p:cNvSpPr>
            <a:spLocks noGrp="1"/>
          </p:cNvSpPr>
          <p:nvPr>
            <p:ph type="title"/>
          </p:nvPr>
        </p:nvSpPr>
        <p:spPr/>
        <p:txBody>
          <a:bodyPr/>
          <a:lstStyle/>
          <a:p>
            <a:r>
              <a:rPr lang="en-US" dirty="0" smtClean="0"/>
              <a:t>The Medical Device Profile will continue to evolve</a:t>
            </a:r>
            <a:endParaRPr lang="en-US" dirty="0"/>
          </a:p>
        </p:txBody>
      </p:sp>
      <p:grpSp>
        <p:nvGrpSpPr>
          <p:cNvPr id="4" name="Group 3"/>
          <p:cNvGrpSpPr/>
          <p:nvPr/>
        </p:nvGrpSpPr>
        <p:grpSpPr>
          <a:xfrm>
            <a:off x="2286000" y="2362200"/>
            <a:ext cx="4123434" cy="3563533"/>
            <a:chOff x="2809220" y="1398606"/>
            <a:chExt cx="4123434" cy="3563533"/>
          </a:xfrm>
        </p:grpSpPr>
        <p:sp>
          <p:nvSpPr>
            <p:cNvPr id="5" name="Rectangle 4"/>
            <p:cNvSpPr/>
            <p:nvPr/>
          </p:nvSpPr>
          <p:spPr bwMode="gray">
            <a:xfrm>
              <a:off x="2809220" y="1398606"/>
              <a:ext cx="4123434" cy="3563533"/>
            </a:xfrm>
            <a:prstGeom prst="rect">
              <a:avLst/>
            </a:prstGeom>
            <a:solidFill>
              <a:schemeClr val="bg2">
                <a:lumMod val="60000"/>
                <a:lumOff val="40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grpSp>
          <p:nvGrpSpPr>
            <p:cNvPr id="6" name="Group 3"/>
            <p:cNvGrpSpPr>
              <a:grpSpLocks/>
            </p:cNvGrpSpPr>
            <p:nvPr/>
          </p:nvGrpSpPr>
          <p:grpSpPr bwMode="auto">
            <a:xfrm>
              <a:off x="2809220" y="1416051"/>
              <a:ext cx="4123434" cy="3546088"/>
              <a:chOff x="1489" y="1070"/>
              <a:chExt cx="3261" cy="2590"/>
            </a:xfrm>
          </p:grpSpPr>
          <p:sp>
            <p:nvSpPr>
              <p:cNvPr id="8" name="Freeform 4"/>
              <p:cNvSpPr>
                <a:spLocks/>
              </p:cNvSpPr>
              <p:nvPr/>
            </p:nvSpPr>
            <p:spPr bwMode="auto">
              <a:xfrm>
                <a:off x="3123" y="1070"/>
                <a:ext cx="1627" cy="1584"/>
              </a:xfrm>
              <a:custGeom>
                <a:avLst/>
                <a:gdLst>
                  <a:gd name="T0" fmla="*/ 0 w 1627"/>
                  <a:gd name="T1" fmla="*/ 0 h 1584"/>
                  <a:gd name="T2" fmla="*/ 1627 w 1627"/>
                  <a:gd name="T3" fmla="*/ 1265 h 1584"/>
                  <a:gd name="T4" fmla="*/ 1480 w 1627"/>
                  <a:gd name="T5" fmla="*/ 1276 h 1584"/>
                  <a:gd name="T6" fmla="*/ 1476 w 1627"/>
                  <a:gd name="T7" fmla="*/ 1304 h 1584"/>
                  <a:gd name="T8" fmla="*/ 1483 w 1627"/>
                  <a:gd name="T9" fmla="*/ 1339 h 1584"/>
                  <a:gd name="T10" fmla="*/ 1494 w 1627"/>
                  <a:gd name="T11" fmla="*/ 1382 h 1584"/>
                  <a:gd name="T12" fmla="*/ 1502 w 1627"/>
                  <a:gd name="T13" fmla="*/ 1423 h 1584"/>
                  <a:gd name="T14" fmla="*/ 1499 w 1627"/>
                  <a:gd name="T15" fmla="*/ 1461 h 1584"/>
                  <a:gd name="T16" fmla="*/ 1487 w 1627"/>
                  <a:gd name="T17" fmla="*/ 1499 h 1584"/>
                  <a:gd name="T18" fmla="*/ 1461 w 1627"/>
                  <a:gd name="T19" fmla="*/ 1530 h 1584"/>
                  <a:gd name="T20" fmla="*/ 1431 w 1627"/>
                  <a:gd name="T21" fmla="*/ 1555 h 1584"/>
                  <a:gd name="T22" fmla="*/ 1394 w 1627"/>
                  <a:gd name="T23" fmla="*/ 1572 h 1584"/>
                  <a:gd name="T24" fmla="*/ 1348 w 1627"/>
                  <a:gd name="T25" fmla="*/ 1582 h 1584"/>
                  <a:gd name="T26" fmla="*/ 1307 w 1627"/>
                  <a:gd name="T27" fmla="*/ 1584 h 1584"/>
                  <a:gd name="T28" fmla="*/ 1271 w 1627"/>
                  <a:gd name="T29" fmla="*/ 1579 h 1584"/>
                  <a:gd name="T30" fmla="*/ 1235 w 1627"/>
                  <a:gd name="T31" fmla="*/ 1568 h 1584"/>
                  <a:gd name="T32" fmla="*/ 1205 w 1627"/>
                  <a:gd name="T33" fmla="*/ 1548 h 1584"/>
                  <a:gd name="T34" fmla="*/ 1177 w 1627"/>
                  <a:gd name="T35" fmla="*/ 1519 h 1584"/>
                  <a:gd name="T36" fmla="*/ 1154 w 1627"/>
                  <a:gd name="T37" fmla="*/ 1486 h 1584"/>
                  <a:gd name="T38" fmla="*/ 1142 w 1627"/>
                  <a:gd name="T39" fmla="*/ 1441 h 1584"/>
                  <a:gd name="T40" fmla="*/ 1147 w 1627"/>
                  <a:gd name="T41" fmla="*/ 1396 h 1584"/>
                  <a:gd name="T42" fmla="*/ 1159 w 1627"/>
                  <a:gd name="T43" fmla="*/ 1351 h 1584"/>
                  <a:gd name="T44" fmla="*/ 1168 w 1627"/>
                  <a:gd name="T45" fmla="*/ 1306 h 1584"/>
                  <a:gd name="T46" fmla="*/ 1167 w 1627"/>
                  <a:gd name="T47" fmla="*/ 1284 h 1584"/>
                  <a:gd name="T48" fmla="*/ 892 w 1627"/>
                  <a:gd name="T49" fmla="*/ 1273 h 1584"/>
                  <a:gd name="T50" fmla="*/ 895 w 1627"/>
                  <a:gd name="T51" fmla="*/ 1198 h 1584"/>
                  <a:gd name="T52" fmla="*/ 889 w 1627"/>
                  <a:gd name="T53" fmla="*/ 1149 h 1584"/>
                  <a:gd name="T54" fmla="*/ 878 w 1627"/>
                  <a:gd name="T55" fmla="*/ 1119 h 1584"/>
                  <a:gd name="T56" fmla="*/ 855 w 1627"/>
                  <a:gd name="T57" fmla="*/ 1095 h 1584"/>
                  <a:gd name="T58" fmla="*/ 824 w 1627"/>
                  <a:gd name="T59" fmla="*/ 1080 h 1584"/>
                  <a:gd name="T60" fmla="*/ 786 w 1627"/>
                  <a:gd name="T61" fmla="*/ 1075 h 1584"/>
                  <a:gd name="T62" fmla="*/ 731 w 1627"/>
                  <a:gd name="T63" fmla="*/ 1078 h 1584"/>
                  <a:gd name="T64" fmla="*/ 679 w 1627"/>
                  <a:gd name="T65" fmla="*/ 1082 h 1584"/>
                  <a:gd name="T66" fmla="*/ 625 w 1627"/>
                  <a:gd name="T67" fmla="*/ 1082 h 1584"/>
                  <a:gd name="T68" fmla="*/ 571 w 1627"/>
                  <a:gd name="T69" fmla="*/ 1073 h 1584"/>
                  <a:gd name="T70" fmla="*/ 530 w 1627"/>
                  <a:gd name="T71" fmla="*/ 1049 h 1584"/>
                  <a:gd name="T72" fmla="*/ 506 w 1627"/>
                  <a:gd name="T73" fmla="*/ 1016 h 1584"/>
                  <a:gd name="T74" fmla="*/ 496 w 1627"/>
                  <a:gd name="T75" fmla="*/ 972 h 1584"/>
                  <a:gd name="T76" fmla="*/ 498 w 1627"/>
                  <a:gd name="T77" fmla="*/ 923 h 1584"/>
                  <a:gd name="T78" fmla="*/ 491 w 1627"/>
                  <a:gd name="T79" fmla="*/ 878 h 1584"/>
                  <a:gd name="T80" fmla="*/ 480 w 1627"/>
                  <a:gd name="T81" fmla="*/ 849 h 1584"/>
                  <a:gd name="T82" fmla="*/ 463 w 1627"/>
                  <a:gd name="T83" fmla="*/ 831 h 1584"/>
                  <a:gd name="T84" fmla="*/ 423 w 1627"/>
                  <a:gd name="T85" fmla="*/ 813 h 1584"/>
                  <a:gd name="T86" fmla="*/ 371 w 1627"/>
                  <a:gd name="T87" fmla="*/ 799 h 1584"/>
                  <a:gd name="T88" fmla="*/ 313 w 1627"/>
                  <a:gd name="T89" fmla="*/ 789 h 1584"/>
                  <a:gd name="T90" fmla="*/ 269 w 1627"/>
                  <a:gd name="T91" fmla="*/ 775 h 1584"/>
                  <a:gd name="T92" fmla="*/ 231 w 1627"/>
                  <a:gd name="T93" fmla="*/ 753 h 1584"/>
                  <a:gd name="T94" fmla="*/ 200 w 1627"/>
                  <a:gd name="T95" fmla="*/ 724 h 1584"/>
                  <a:gd name="T96" fmla="*/ 180 w 1627"/>
                  <a:gd name="T97" fmla="*/ 687 h 1584"/>
                  <a:gd name="T98" fmla="*/ 177 w 1627"/>
                  <a:gd name="T99" fmla="*/ 646 h 1584"/>
                  <a:gd name="T100" fmla="*/ 189 w 1627"/>
                  <a:gd name="T101" fmla="*/ 601 h 1584"/>
                  <a:gd name="T102" fmla="*/ 199 w 1627"/>
                  <a:gd name="T103" fmla="*/ 550 h 1584"/>
                  <a:gd name="T104" fmla="*/ 207 w 1627"/>
                  <a:gd name="T105" fmla="*/ 502 h 1584"/>
                  <a:gd name="T106" fmla="*/ 199 w 1627"/>
                  <a:gd name="T107" fmla="*/ 454 h 1584"/>
                  <a:gd name="T108" fmla="*/ 179 w 1627"/>
                  <a:gd name="T109" fmla="*/ 410 h 1584"/>
                  <a:gd name="T110" fmla="*/ 159 w 1627"/>
                  <a:gd name="T111" fmla="*/ 384 h 1584"/>
                  <a:gd name="T112" fmla="*/ 134 w 1627"/>
                  <a:gd name="T113" fmla="*/ 360 h 1584"/>
                  <a:gd name="T114" fmla="*/ 104 w 1627"/>
                  <a:gd name="T115" fmla="*/ 343 h 1584"/>
                  <a:gd name="T116" fmla="*/ 66 w 1627"/>
                  <a:gd name="T117" fmla="*/ 331 h 1584"/>
                  <a:gd name="T118" fmla="*/ 21 w 1627"/>
                  <a:gd name="T119" fmla="*/ 330 h 15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27"/>
                  <a:gd name="T181" fmla="*/ 0 h 1584"/>
                  <a:gd name="T182" fmla="*/ 1627 w 1627"/>
                  <a:gd name="T183" fmla="*/ 1584 h 15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27" h="1584">
                    <a:moveTo>
                      <a:pt x="0" y="330"/>
                    </a:moveTo>
                    <a:lnTo>
                      <a:pt x="0" y="0"/>
                    </a:lnTo>
                    <a:lnTo>
                      <a:pt x="1626" y="0"/>
                    </a:lnTo>
                    <a:lnTo>
                      <a:pt x="1627" y="1265"/>
                    </a:lnTo>
                    <a:lnTo>
                      <a:pt x="1486" y="1265"/>
                    </a:lnTo>
                    <a:lnTo>
                      <a:pt x="1480" y="1276"/>
                    </a:lnTo>
                    <a:lnTo>
                      <a:pt x="1476" y="1291"/>
                    </a:lnTo>
                    <a:lnTo>
                      <a:pt x="1476" y="1304"/>
                    </a:lnTo>
                    <a:lnTo>
                      <a:pt x="1478" y="1320"/>
                    </a:lnTo>
                    <a:lnTo>
                      <a:pt x="1483" y="1339"/>
                    </a:lnTo>
                    <a:lnTo>
                      <a:pt x="1489" y="1365"/>
                    </a:lnTo>
                    <a:lnTo>
                      <a:pt x="1494" y="1382"/>
                    </a:lnTo>
                    <a:lnTo>
                      <a:pt x="1499" y="1403"/>
                    </a:lnTo>
                    <a:lnTo>
                      <a:pt x="1502" y="1423"/>
                    </a:lnTo>
                    <a:lnTo>
                      <a:pt x="1502" y="1442"/>
                    </a:lnTo>
                    <a:lnTo>
                      <a:pt x="1499" y="1461"/>
                    </a:lnTo>
                    <a:lnTo>
                      <a:pt x="1494" y="1481"/>
                    </a:lnTo>
                    <a:lnTo>
                      <a:pt x="1487" y="1499"/>
                    </a:lnTo>
                    <a:lnTo>
                      <a:pt x="1476" y="1513"/>
                    </a:lnTo>
                    <a:lnTo>
                      <a:pt x="1461" y="1530"/>
                    </a:lnTo>
                    <a:lnTo>
                      <a:pt x="1445" y="1543"/>
                    </a:lnTo>
                    <a:lnTo>
                      <a:pt x="1431" y="1555"/>
                    </a:lnTo>
                    <a:lnTo>
                      <a:pt x="1414" y="1565"/>
                    </a:lnTo>
                    <a:lnTo>
                      <a:pt x="1394" y="1572"/>
                    </a:lnTo>
                    <a:lnTo>
                      <a:pt x="1370" y="1579"/>
                    </a:lnTo>
                    <a:lnTo>
                      <a:pt x="1348" y="1582"/>
                    </a:lnTo>
                    <a:lnTo>
                      <a:pt x="1328" y="1584"/>
                    </a:lnTo>
                    <a:lnTo>
                      <a:pt x="1307" y="1584"/>
                    </a:lnTo>
                    <a:lnTo>
                      <a:pt x="1287" y="1582"/>
                    </a:lnTo>
                    <a:lnTo>
                      <a:pt x="1271" y="1579"/>
                    </a:lnTo>
                    <a:lnTo>
                      <a:pt x="1253" y="1574"/>
                    </a:lnTo>
                    <a:lnTo>
                      <a:pt x="1235" y="1568"/>
                    </a:lnTo>
                    <a:lnTo>
                      <a:pt x="1221" y="1560"/>
                    </a:lnTo>
                    <a:lnTo>
                      <a:pt x="1205" y="1548"/>
                    </a:lnTo>
                    <a:lnTo>
                      <a:pt x="1191" y="1534"/>
                    </a:lnTo>
                    <a:lnTo>
                      <a:pt x="1177" y="1519"/>
                    </a:lnTo>
                    <a:lnTo>
                      <a:pt x="1164" y="1503"/>
                    </a:lnTo>
                    <a:lnTo>
                      <a:pt x="1154" y="1486"/>
                    </a:lnTo>
                    <a:lnTo>
                      <a:pt x="1147" y="1465"/>
                    </a:lnTo>
                    <a:lnTo>
                      <a:pt x="1142" y="1441"/>
                    </a:lnTo>
                    <a:lnTo>
                      <a:pt x="1142" y="1418"/>
                    </a:lnTo>
                    <a:lnTo>
                      <a:pt x="1147" y="1396"/>
                    </a:lnTo>
                    <a:lnTo>
                      <a:pt x="1153" y="1373"/>
                    </a:lnTo>
                    <a:lnTo>
                      <a:pt x="1159" y="1351"/>
                    </a:lnTo>
                    <a:lnTo>
                      <a:pt x="1166" y="1325"/>
                    </a:lnTo>
                    <a:lnTo>
                      <a:pt x="1168" y="1306"/>
                    </a:lnTo>
                    <a:lnTo>
                      <a:pt x="1168" y="1294"/>
                    </a:lnTo>
                    <a:lnTo>
                      <a:pt x="1167" y="1284"/>
                    </a:lnTo>
                    <a:lnTo>
                      <a:pt x="1163" y="1273"/>
                    </a:lnTo>
                    <a:lnTo>
                      <a:pt x="892" y="1273"/>
                    </a:lnTo>
                    <a:lnTo>
                      <a:pt x="896" y="1225"/>
                    </a:lnTo>
                    <a:lnTo>
                      <a:pt x="895" y="1198"/>
                    </a:lnTo>
                    <a:lnTo>
                      <a:pt x="892" y="1173"/>
                    </a:lnTo>
                    <a:lnTo>
                      <a:pt x="889" y="1149"/>
                    </a:lnTo>
                    <a:lnTo>
                      <a:pt x="885" y="1133"/>
                    </a:lnTo>
                    <a:lnTo>
                      <a:pt x="878" y="1119"/>
                    </a:lnTo>
                    <a:lnTo>
                      <a:pt x="869" y="1106"/>
                    </a:lnTo>
                    <a:lnTo>
                      <a:pt x="855" y="1095"/>
                    </a:lnTo>
                    <a:lnTo>
                      <a:pt x="839" y="1085"/>
                    </a:lnTo>
                    <a:lnTo>
                      <a:pt x="824" y="1080"/>
                    </a:lnTo>
                    <a:lnTo>
                      <a:pt x="810" y="1077"/>
                    </a:lnTo>
                    <a:lnTo>
                      <a:pt x="786" y="1075"/>
                    </a:lnTo>
                    <a:lnTo>
                      <a:pt x="758" y="1075"/>
                    </a:lnTo>
                    <a:lnTo>
                      <a:pt x="731" y="1078"/>
                    </a:lnTo>
                    <a:lnTo>
                      <a:pt x="701" y="1080"/>
                    </a:lnTo>
                    <a:lnTo>
                      <a:pt x="679" y="1082"/>
                    </a:lnTo>
                    <a:lnTo>
                      <a:pt x="649" y="1084"/>
                    </a:lnTo>
                    <a:lnTo>
                      <a:pt x="625" y="1082"/>
                    </a:lnTo>
                    <a:lnTo>
                      <a:pt x="604" y="1080"/>
                    </a:lnTo>
                    <a:lnTo>
                      <a:pt x="571" y="1073"/>
                    </a:lnTo>
                    <a:lnTo>
                      <a:pt x="550" y="1063"/>
                    </a:lnTo>
                    <a:lnTo>
                      <a:pt x="530" y="1049"/>
                    </a:lnTo>
                    <a:lnTo>
                      <a:pt x="518" y="1033"/>
                    </a:lnTo>
                    <a:lnTo>
                      <a:pt x="506" y="1016"/>
                    </a:lnTo>
                    <a:lnTo>
                      <a:pt x="498" y="995"/>
                    </a:lnTo>
                    <a:lnTo>
                      <a:pt x="496" y="972"/>
                    </a:lnTo>
                    <a:lnTo>
                      <a:pt x="496" y="944"/>
                    </a:lnTo>
                    <a:lnTo>
                      <a:pt x="498" y="923"/>
                    </a:lnTo>
                    <a:lnTo>
                      <a:pt x="496" y="902"/>
                    </a:lnTo>
                    <a:lnTo>
                      <a:pt x="491" y="878"/>
                    </a:lnTo>
                    <a:lnTo>
                      <a:pt x="487" y="864"/>
                    </a:lnTo>
                    <a:lnTo>
                      <a:pt x="480" y="849"/>
                    </a:lnTo>
                    <a:lnTo>
                      <a:pt x="471" y="840"/>
                    </a:lnTo>
                    <a:lnTo>
                      <a:pt x="463" y="831"/>
                    </a:lnTo>
                    <a:lnTo>
                      <a:pt x="444" y="823"/>
                    </a:lnTo>
                    <a:lnTo>
                      <a:pt x="423" y="813"/>
                    </a:lnTo>
                    <a:lnTo>
                      <a:pt x="399" y="806"/>
                    </a:lnTo>
                    <a:lnTo>
                      <a:pt x="371" y="799"/>
                    </a:lnTo>
                    <a:lnTo>
                      <a:pt x="343" y="793"/>
                    </a:lnTo>
                    <a:lnTo>
                      <a:pt x="313" y="789"/>
                    </a:lnTo>
                    <a:lnTo>
                      <a:pt x="292" y="782"/>
                    </a:lnTo>
                    <a:lnTo>
                      <a:pt x="269" y="775"/>
                    </a:lnTo>
                    <a:lnTo>
                      <a:pt x="247" y="766"/>
                    </a:lnTo>
                    <a:lnTo>
                      <a:pt x="231" y="753"/>
                    </a:lnTo>
                    <a:lnTo>
                      <a:pt x="213" y="738"/>
                    </a:lnTo>
                    <a:lnTo>
                      <a:pt x="200" y="724"/>
                    </a:lnTo>
                    <a:lnTo>
                      <a:pt x="189" y="707"/>
                    </a:lnTo>
                    <a:lnTo>
                      <a:pt x="180" y="687"/>
                    </a:lnTo>
                    <a:lnTo>
                      <a:pt x="177" y="666"/>
                    </a:lnTo>
                    <a:lnTo>
                      <a:pt x="177" y="646"/>
                    </a:lnTo>
                    <a:lnTo>
                      <a:pt x="182" y="628"/>
                    </a:lnTo>
                    <a:lnTo>
                      <a:pt x="189" y="601"/>
                    </a:lnTo>
                    <a:lnTo>
                      <a:pt x="196" y="574"/>
                    </a:lnTo>
                    <a:lnTo>
                      <a:pt x="199" y="550"/>
                    </a:lnTo>
                    <a:lnTo>
                      <a:pt x="204" y="526"/>
                    </a:lnTo>
                    <a:lnTo>
                      <a:pt x="207" y="502"/>
                    </a:lnTo>
                    <a:lnTo>
                      <a:pt x="204" y="477"/>
                    </a:lnTo>
                    <a:lnTo>
                      <a:pt x="199" y="454"/>
                    </a:lnTo>
                    <a:lnTo>
                      <a:pt x="190" y="432"/>
                    </a:lnTo>
                    <a:lnTo>
                      <a:pt x="179" y="410"/>
                    </a:lnTo>
                    <a:lnTo>
                      <a:pt x="166" y="393"/>
                    </a:lnTo>
                    <a:lnTo>
                      <a:pt x="159" y="384"/>
                    </a:lnTo>
                    <a:lnTo>
                      <a:pt x="146" y="371"/>
                    </a:lnTo>
                    <a:lnTo>
                      <a:pt x="134" y="360"/>
                    </a:lnTo>
                    <a:lnTo>
                      <a:pt x="121" y="351"/>
                    </a:lnTo>
                    <a:lnTo>
                      <a:pt x="104" y="343"/>
                    </a:lnTo>
                    <a:lnTo>
                      <a:pt x="87" y="337"/>
                    </a:lnTo>
                    <a:lnTo>
                      <a:pt x="66" y="331"/>
                    </a:lnTo>
                    <a:lnTo>
                      <a:pt x="42" y="330"/>
                    </a:lnTo>
                    <a:lnTo>
                      <a:pt x="21" y="330"/>
                    </a:lnTo>
                    <a:lnTo>
                      <a:pt x="0" y="330"/>
                    </a:lnTo>
                    <a:close/>
                  </a:path>
                </a:pathLst>
              </a:custGeom>
              <a:solidFill>
                <a:schemeClr val="accent2">
                  <a:lumMod val="75000"/>
                </a:schemeClr>
              </a:solidFill>
              <a:ln w="9525">
                <a:solidFill>
                  <a:schemeClr val="bg1"/>
                </a:solidFill>
                <a:round/>
                <a:headEnd/>
                <a:tailEnd/>
              </a:ln>
            </p:spPr>
            <p:txBody>
              <a:bodyPr/>
              <a:lstStyle/>
              <a:p>
                <a:pPr algn="ctr"/>
                <a:endParaRPr lang="en-US" dirty="0" smtClean="0">
                  <a:solidFill>
                    <a:schemeClr val="bg1"/>
                  </a:solidFill>
                </a:endParaRPr>
              </a:p>
              <a:p>
                <a:pPr algn="ctr"/>
                <a:r>
                  <a:rPr lang="en-US" dirty="0" smtClean="0">
                    <a:solidFill>
                      <a:schemeClr val="bg1"/>
                    </a:solidFill>
                  </a:rPr>
                  <a:t>Business Objectives</a:t>
                </a:r>
                <a:endParaRPr lang="en-US" dirty="0">
                  <a:solidFill>
                    <a:schemeClr val="bg1"/>
                  </a:solidFill>
                </a:endParaRPr>
              </a:p>
            </p:txBody>
          </p:sp>
          <p:sp>
            <p:nvSpPr>
              <p:cNvPr id="9" name="Freeform 8"/>
              <p:cNvSpPr>
                <a:spLocks/>
              </p:cNvSpPr>
              <p:nvPr/>
            </p:nvSpPr>
            <p:spPr bwMode="auto">
              <a:xfrm>
                <a:off x="3116" y="2333"/>
                <a:ext cx="1634" cy="1327"/>
              </a:xfrm>
              <a:custGeom>
                <a:avLst/>
                <a:gdLst>
                  <a:gd name="T0" fmla="*/ 0 w 1634"/>
                  <a:gd name="T1" fmla="*/ 1327 h 1327"/>
                  <a:gd name="T2" fmla="*/ 1633 w 1634"/>
                  <a:gd name="T3" fmla="*/ 0 h 1327"/>
                  <a:gd name="T4" fmla="*/ 1480 w 1634"/>
                  <a:gd name="T5" fmla="*/ 26 h 1327"/>
                  <a:gd name="T6" fmla="*/ 1485 w 1634"/>
                  <a:gd name="T7" fmla="*/ 69 h 1327"/>
                  <a:gd name="T8" fmla="*/ 1501 w 1634"/>
                  <a:gd name="T9" fmla="*/ 129 h 1327"/>
                  <a:gd name="T10" fmla="*/ 1506 w 1634"/>
                  <a:gd name="T11" fmla="*/ 177 h 1327"/>
                  <a:gd name="T12" fmla="*/ 1496 w 1634"/>
                  <a:gd name="T13" fmla="*/ 226 h 1327"/>
                  <a:gd name="T14" fmla="*/ 1462 w 1634"/>
                  <a:gd name="T15" fmla="*/ 268 h 1327"/>
                  <a:gd name="T16" fmla="*/ 1420 w 1634"/>
                  <a:gd name="T17" fmla="*/ 299 h 1327"/>
                  <a:gd name="T18" fmla="*/ 1369 w 1634"/>
                  <a:gd name="T19" fmla="*/ 315 h 1327"/>
                  <a:gd name="T20" fmla="*/ 1295 w 1634"/>
                  <a:gd name="T21" fmla="*/ 314 h 1327"/>
                  <a:gd name="T22" fmla="*/ 1247 w 1634"/>
                  <a:gd name="T23" fmla="*/ 304 h 1327"/>
                  <a:gd name="T24" fmla="*/ 1199 w 1634"/>
                  <a:gd name="T25" fmla="*/ 270 h 1327"/>
                  <a:gd name="T26" fmla="*/ 1167 w 1634"/>
                  <a:gd name="T27" fmla="*/ 229 h 1327"/>
                  <a:gd name="T28" fmla="*/ 1153 w 1634"/>
                  <a:gd name="T29" fmla="*/ 185 h 1327"/>
                  <a:gd name="T30" fmla="*/ 1156 w 1634"/>
                  <a:gd name="T31" fmla="*/ 137 h 1327"/>
                  <a:gd name="T32" fmla="*/ 1167 w 1634"/>
                  <a:gd name="T33" fmla="*/ 93 h 1327"/>
                  <a:gd name="T34" fmla="*/ 1178 w 1634"/>
                  <a:gd name="T35" fmla="*/ 48 h 1327"/>
                  <a:gd name="T36" fmla="*/ 1173 w 1634"/>
                  <a:gd name="T37" fmla="*/ 6 h 1327"/>
                  <a:gd name="T38" fmla="*/ 902 w 1634"/>
                  <a:gd name="T39" fmla="*/ 52 h 1327"/>
                  <a:gd name="T40" fmla="*/ 897 w 1634"/>
                  <a:gd name="T41" fmla="*/ 112 h 1327"/>
                  <a:gd name="T42" fmla="*/ 894 w 1634"/>
                  <a:gd name="T43" fmla="*/ 161 h 1327"/>
                  <a:gd name="T44" fmla="*/ 882 w 1634"/>
                  <a:gd name="T45" fmla="*/ 203 h 1327"/>
                  <a:gd name="T46" fmla="*/ 858 w 1634"/>
                  <a:gd name="T47" fmla="*/ 232 h 1327"/>
                  <a:gd name="T48" fmla="*/ 824 w 1634"/>
                  <a:gd name="T49" fmla="*/ 247 h 1327"/>
                  <a:gd name="T50" fmla="*/ 786 w 1634"/>
                  <a:gd name="T51" fmla="*/ 251 h 1327"/>
                  <a:gd name="T52" fmla="*/ 739 w 1634"/>
                  <a:gd name="T53" fmla="*/ 249 h 1327"/>
                  <a:gd name="T54" fmla="*/ 697 w 1634"/>
                  <a:gd name="T55" fmla="*/ 246 h 1327"/>
                  <a:gd name="T56" fmla="*/ 643 w 1634"/>
                  <a:gd name="T57" fmla="*/ 243 h 1327"/>
                  <a:gd name="T58" fmla="*/ 595 w 1634"/>
                  <a:gd name="T59" fmla="*/ 249 h 1327"/>
                  <a:gd name="T60" fmla="*/ 551 w 1634"/>
                  <a:gd name="T61" fmla="*/ 266 h 1327"/>
                  <a:gd name="T62" fmla="*/ 519 w 1634"/>
                  <a:gd name="T63" fmla="*/ 295 h 1327"/>
                  <a:gd name="T64" fmla="*/ 501 w 1634"/>
                  <a:gd name="T65" fmla="*/ 332 h 1327"/>
                  <a:gd name="T66" fmla="*/ 501 w 1634"/>
                  <a:gd name="T67" fmla="*/ 374 h 1327"/>
                  <a:gd name="T68" fmla="*/ 501 w 1634"/>
                  <a:gd name="T69" fmla="*/ 421 h 1327"/>
                  <a:gd name="T70" fmla="*/ 491 w 1634"/>
                  <a:gd name="T71" fmla="*/ 459 h 1327"/>
                  <a:gd name="T72" fmla="*/ 471 w 1634"/>
                  <a:gd name="T73" fmla="*/ 490 h 1327"/>
                  <a:gd name="T74" fmla="*/ 430 w 1634"/>
                  <a:gd name="T75" fmla="*/ 511 h 1327"/>
                  <a:gd name="T76" fmla="*/ 386 w 1634"/>
                  <a:gd name="T77" fmla="*/ 524 h 1327"/>
                  <a:gd name="T78" fmla="*/ 334 w 1634"/>
                  <a:gd name="T79" fmla="*/ 535 h 1327"/>
                  <a:gd name="T80" fmla="*/ 287 w 1634"/>
                  <a:gd name="T81" fmla="*/ 547 h 1327"/>
                  <a:gd name="T82" fmla="*/ 248 w 1634"/>
                  <a:gd name="T83" fmla="*/ 562 h 1327"/>
                  <a:gd name="T84" fmla="*/ 218 w 1634"/>
                  <a:gd name="T85" fmla="*/ 585 h 1327"/>
                  <a:gd name="T86" fmla="*/ 193 w 1634"/>
                  <a:gd name="T87" fmla="*/ 620 h 1327"/>
                  <a:gd name="T88" fmla="*/ 180 w 1634"/>
                  <a:gd name="T89" fmla="*/ 664 h 1327"/>
                  <a:gd name="T90" fmla="*/ 186 w 1634"/>
                  <a:gd name="T91" fmla="*/ 709 h 1327"/>
                  <a:gd name="T92" fmla="*/ 200 w 1634"/>
                  <a:gd name="T93" fmla="*/ 765 h 1327"/>
                  <a:gd name="T94" fmla="*/ 208 w 1634"/>
                  <a:gd name="T95" fmla="*/ 813 h 1327"/>
                  <a:gd name="T96" fmla="*/ 206 w 1634"/>
                  <a:gd name="T97" fmla="*/ 860 h 1327"/>
                  <a:gd name="T98" fmla="*/ 193 w 1634"/>
                  <a:gd name="T99" fmla="*/ 902 h 1327"/>
                  <a:gd name="T100" fmla="*/ 173 w 1634"/>
                  <a:gd name="T101" fmla="*/ 945 h 1327"/>
                  <a:gd name="T102" fmla="*/ 141 w 1634"/>
                  <a:gd name="T103" fmla="*/ 991 h 1327"/>
                  <a:gd name="T104" fmla="*/ 108 w 1634"/>
                  <a:gd name="T105" fmla="*/ 1021 h 1327"/>
                  <a:gd name="T106" fmla="*/ 74 w 1634"/>
                  <a:gd name="T107" fmla="*/ 1039 h 1327"/>
                  <a:gd name="T108" fmla="*/ 23 w 1634"/>
                  <a:gd name="T109" fmla="*/ 1049 h 13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34"/>
                  <a:gd name="T166" fmla="*/ 0 h 1327"/>
                  <a:gd name="T167" fmla="*/ 1634 w 1634"/>
                  <a:gd name="T168" fmla="*/ 1327 h 13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34" h="1327">
                    <a:moveTo>
                      <a:pt x="0" y="1049"/>
                    </a:moveTo>
                    <a:lnTo>
                      <a:pt x="0" y="1327"/>
                    </a:lnTo>
                    <a:lnTo>
                      <a:pt x="1634" y="1327"/>
                    </a:lnTo>
                    <a:lnTo>
                      <a:pt x="1633" y="0"/>
                    </a:lnTo>
                    <a:lnTo>
                      <a:pt x="1487" y="0"/>
                    </a:lnTo>
                    <a:lnTo>
                      <a:pt x="1480" y="26"/>
                    </a:lnTo>
                    <a:lnTo>
                      <a:pt x="1480" y="44"/>
                    </a:lnTo>
                    <a:lnTo>
                      <a:pt x="1485" y="69"/>
                    </a:lnTo>
                    <a:lnTo>
                      <a:pt x="1493" y="96"/>
                    </a:lnTo>
                    <a:lnTo>
                      <a:pt x="1501" y="129"/>
                    </a:lnTo>
                    <a:lnTo>
                      <a:pt x="1506" y="154"/>
                    </a:lnTo>
                    <a:lnTo>
                      <a:pt x="1506" y="177"/>
                    </a:lnTo>
                    <a:lnTo>
                      <a:pt x="1503" y="202"/>
                    </a:lnTo>
                    <a:lnTo>
                      <a:pt x="1496" y="226"/>
                    </a:lnTo>
                    <a:lnTo>
                      <a:pt x="1480" y="249"/>
                    </a:lnTo>
                    <a:lnTo>
                      <a:pt x="1462" y="268"/>
                    </a:lnTo>
                    <a:lnTo>
                      <a:pt x="1442" y="287"/>
                    </a:lnTo>
                    <a:lnTo>
                      <a:pt x="1420" y="299"/>
                    </a:lnTo>
                    <a:lnTo>
                      <a:pt x="1393" y="309"/>
                    </a:lnTo>
                    <a:lnTo>
                      <a:pt x="1369" y="315"/>
                    </a:lnTo>
                    <a:lnTo>
                      <a:pt x="1335" y="316"/>
                    </a:lnTo>
                    <a:lnTo>
                      <a:pt x="1295" y="314"/>
                    </a:lnTo>
                    <a:lnTo>
                      <a:pt x="1270" y="309"/>
                    </a:lnTo>
                    <a:lnTo>
                      <a:pt x="1247" y="304"/>
                    </a:lnTo>
                    <a:lnTo>
                      <a:pt x="1226" y="291"/>
                    </a:lnTo>
                    <a:lnTo>
                      <a:pt x="1199" y="270"/>
                    </a:lnTo>
                    <a:lnTo>
                      <a:pt x="1182" y="250"/>
                    </a:lnTo>
                    <a:lnTo>
                      <a:pt x="1167" y="229"/>
                    </a:lnTo>
                    <a:lnTo>
                      <a:pt x="1158" y="206"/>
                    </a:lnTo>
                    <a:lnTo>
                      <a:pt x="1153" y="185"/>
                    </a:lnTo>
                    <a:lnTo>
                      <a:pt x="1153" y="161"/>
                    </a:lnTo>
                    <a:lnTo>
                      <a:pt x="1156" y="137"/>
                    </a:lnTo>
                    <a:lnTo>
                      <a:pt x="1161" y="115"/>
                    </a:lnTo>
                    <a:lnTo>
                      <a:pt x="1167" y="93"/>
                    </a:lnTo>
                    <a:lnTo>
                      <a:pt x="1174" y="71"/>
                    </a:lnTo>
                    <a:lnTo>
                      <a:pt x="1178" y="48"/>
                    </a:lnTo>
                    <a:lnTo>
                      <a:pt x="1178" y="28"/>
                    </a:lnTo>
                    <a:lnTo>
                      <a:pt x="1173" y="6"/>
                    </a:lnTo>
                    <a:lnTo>
                      <a:pt x="899" y="6"/>
                    </a:lnTo>
                    <a:lnTo>
                      <a:pt x="902" y="52"/>
                    </a:lnTo>
                    <a:lnTo>
                      <a:pt x="899" y="85"/>
                    </a:lnTo>
                    <a:lnTo>
                      <a:pt x="897" y="112"/>
                    </a:lnTo>
                    <a:lnTo>
                      <a:pt x="897" y="136"/>
                    </a:lnTo>
                    <a:lnTo>
                      <a:pt x="894" y="161"/>
                    </a:lnTo>
                    <a:lnTo>
                      <a:pt x="889" y="187"/>
                    </a:lnTo>
                    <a:lnTo>
                      <a:pt x="882" y="203"/>
                    </a:lnTo>
                    <a:lnTo>
                      <a:pt x="872" y="219"/>
                    </a:lnTo>
                    <a:lnTo>
                      <a:pt x="858" y="232"/>
                    </a:lnTo>
                    <a:lnTo>
                      <a:pt x="842" y="242"/>
                    </a:lnTo>
                    <a:lnTo>
                      <a:pt x="824" y="247"/>
                    </a:lnTo>
                    <a:lnTo>
                      <a:pt x="804" y="250"/>
                    </a:lnTo>
                    <a:lnTo>
                      <a:pt x="786" y="251"/>
                    </a:lnTo>
                    <a:lnTo>
                      <a:pt x="762" y="251"/>
                    </a:lnTo>
                    <a:lnTo>
                      <a:pt x="739" y="249"/>
                    </a:lnTo>
                    <a:lnTo>
                      <a:pt x="721" y="247"/>
                    </a:lnTo>
                    <a:lnTo>
                      <a:pt x="697" y="246"/>
                    </a:lnTo>
                    <a:lnTo>
                      <a:pt x="671" y="243"/>
                    </a:lnTo>
                    <a:lnTo>
                      <a:pt x="643" y="243"/>
                    </a:lnTo>
                    <a:lnTo>
                      <a:pt x="619" y="246"/>
                    </a:lnTo>
                    <a:lnTo>
                      <a:pt x="595" y="249"/>
                    </a:lnTo>
                    <a:lnTo>
                      <a:pt x="570" y="256"/>
                    </a:lnTo>
                    <a:lnTo>
                      <a:pt x="551" y="266"/>
                    </a:lnTo>
                    <a:lnTo>
                      <a:pt x="532" y="278"/>
                    </a:lnTo>
                    <a:lnTo>
                      <a:pt x="519" y="295"/>
                    </a:lnTo>
                    <a:lnTo>
                      <a:pt x="506" y="314"/>
                    </a:lnTo>
                    <a:lnTo>
                      <a:pt x="501" y="332"/>
                    </a:lnTo>
                    <a:lnTo>
                      <a:pt x="498" y="353"/>
                    </a:lnTo>
                    <a:lnTo>
                      <a:pt x="501" y="374"/>
                    </a:lnTo>
                    <a:lnTo>
                      <a:pt x="502" y="397"/>
                    </a:lnTo>
                    <a:lnTo>
                      <a:pt x="501" y="421"/>
                    </a:lnTo>
                    <a:lnTo>
                      <a:pt x="496" y="439"/>
                    </a:lnTo>
                    <a:lnTo>
                      <a:pt x="491" y="459"/>
                    </a:lnTo>
                    <a:lnTo>
                      <a:pt x="482" y="477"/>
                    </a:lnTo>
                    <a:lnTo>
                      <a:pt x="471" y="490"/>
                    </a:lnTo>
                    <a:lnTo>
                      <a:pt x="453" y="503"/>
                    </a:lnTo>
                    <a:lnTo>
                      <a:pt x="430" y="511"/>
                    </a:lnTo>
                    <a:lnTo>
                      <a:pt x="407" y="518"/>
                    </a:lnTo>
                    <a:lnTo>
                      <a:pt x="386" y="524"/>
                    </a:lnTo>
                    <a:lnTo>
                      <a:pt x="364" y="530"/>
                    </a:lnTo>
                    <a:lnTo>
                      <a:pt x="334" y="535"/>
                    </a:lnTo>
                    <a:lnTo>
                      <a:pt x="311" y="540"/>
                    </a:lnTo>
                    <a:lnTo>
                      <a:pt x="287" y="547"/>
                    </a:lnTo>
                    <a:lnTo>
                      <a:pt x="268" y="554"/>
                    </a:lnTo>
                    <a:lnTo>
                      <a:pt x="248" y="562"/>
                    </a:lnTo>
                    <a:lnTo>
                      <a:pt x="232" y="573"/>
                    </a:lnTo>
                    <a:lnTo>
                      <a:pt x="218" y="585"/>
                    </a:lnTo>
                    <a:lnTo>
                      <a:pt x="203" y="603"/>
                    </a:lnTo>
                    <a:lnTo>
                      <a:pt x="193" y="620"/>
                    </a:lnTo>
                    <a:lnTo>
                      <a:pt x="184" y="640"/>
                    </a:lnTo>
                    <a:lnTo>
                      <a:pt x="180" y="664"/>
                    </a:lnTo>
                    <a:lnTo>
                      <a:pt x="183" y="686"/>
                    </a:lnTo>
                    <a:lnTo>
                      <a:pt x="186" y="709"/>
                    </a:lnTo>
                    <a:lnTo>
                      <a:pt x="193" y="736"/>
                    </a:lnTo>
                    <a:lnTo>
                      <a:pt x="200" y="765"/>
                    </a:lnTo>
                    <a:lnTo>
                      <a:pt x="206" y="792"/>
                    </a:lnTo>
                    <a:lnTo>
                      <a:pt x="208" y="813"/>
                    </a:lnTo>
                    <a:lnTo>
                      <a:pt x="208" y="833"/>
                    </a:lnTo>
                    <a:lnTo>
                      <a:pt x="206" y="860"/>
                    </a:lnTo>
                    <a:lnTo>
                      <a:pt x="199" y="883"/>
                    </a:lnTo>
                    <a:lnTo>
                      <a:pt x="193" y="902"/>
                    </a:lnTo>
                    <a:lnTo>
                      <a:pt x="184" y="921"/>
                    </a:lnTo>
                    <a:lnTo>
                      <a:pt x="173" y="945"/>
                    </a:lnTo>
                    <a:lnTo>
                      <a:pt x="158" y="972"/>
                    </a:lnTo>
                    <a:lnTo>
                      <a:pt x="141" y="991"/>
                    </a:lnTo>
                    <a:lnTo>
                      <a:pt x="124" y="1007"/>
                    </a:lnTo>
                    <a:lnTo>
                      <a:pt x="108" y="1021"/>
                    </a:lnTo>
                    <a:lnTo>
                      <a:pt x="91" y="1032"/>
                    </a:lnTo>
                    <a:lnTo>
                      <a:pt x="74" y="1039"/>
                    </a:lnTo>
                    <a:lnTo>
                      <a:pt x="50" y="1045"/>
                    </a:lnTo>
                    <a:lnTo>
                      <a:pt x="23" y="1049"/>
                    </a:lnTo>
                    <a:lnTo>
                      <a:pt x="0" y="1049"/>
                    </a:lnTo>
                    <a:close/>
                  </a:path>
                </a:pathLst>
              </a:custGeom>
              <a:solidFill>
                <a:srgbClr val="002060"/>
              </a:solidFill>
              <a:ln w="9525">
                <a:solidFill>
                  <a:schemeClr val="bg1"/>
                </a:solidFill>
                <a:round/>
                <a:headEnd/>
                <a:tailEnd/>
              </a:ln>
            </p:spPr>
            <p:txBody>
              <a:bodyPr/>
              <a:lstStyle/>
              <a:p>
                <a:pPr algn="ctr">
                  <a:defRPr/>
                </a:pPr>
                <a:endParaRPr lang="en-US" dirty="0" smtClean="0">
                  <a:solidFill>
                    <a:schemeClr val="bg1"/>
                  </a:solidFill>
                </a:endParaRPr>
              </a:p>
              <a:p>
                <a:pPr algn="ctr">
                  <a:defRPr/>
                </a:pPr>
                <a:endParaRPr lang="en-US" dirty="0">
                  <a:solidFill>
                    <a:schemeClr val="bg1"/>
                  </a:solidFill>
                </a:endParaRPr>
              </a:p>
              <a:p>
                <a:pPr algn="ctr">
                  <a:defRPr/>
                </a:pPr>
                <a:endParaRPr lang="en-US" dirty="0" smtClean="0">
                  <a:solidFill>
                    <a:schemeClr val="bg1"/>
                  </a:solidFill>
                </a:endParaRPr>
              </a:p>
              <a:p>
                <a:pPr algn="ctr">
                  <a:defRPr/>
                </a:pPr>
                <a:r>
                  <a:rPr lang="en-US" dirty="0" smtClean="0">
                    <a:solidFill>
                      <a:schemeClr val="bg1"/>
                    </a:solidFill>
                  </a:rPr>
                  <a:t>Patients     </a:t>
                </a:r>
                <a:endParaRPr lang="en-US" dirty="0">
                  <a:solidFill>
                    <a:schemeClr val="bg1"/>
                  </a:solidFill>
                </a:endParaRPr>
              </a:p>
            </p:txBody>
          </p:sp>
          <p:sp>
            <p:nvSpPr>
              <p:cNvPr id="10" name="Freeform 9"/>
              <p:cNvSpPr>
                <a:spLocks/>
              </p:cNvSpPr>
              <p:nvPr/>
            </p:nvSpPr>
            <p:spPr bwMode="auto">
              <a:xfrm>
                <a:off x="1489" y="2076"/>
                <a:ext cx="1627" cy="1584"/>
              </a:xfrm>
              <a:custGeom>
                <a:avLst/>
                <a:gdLst>
                  <a:gd name="T0" fmla="*/ 1627 w 1628"/>
                  <a:gd name="T1" fmla="*/ 1584 h 1584"/>
                  <a:gd name="T2" fmla="*/ 0 w 1628"/>
                  <a:gd name="T3" fmla="*/ 319 h 1584"/>
                  <a:gd name="T4" fmla="*/ 147 w 1628"/>
                  <a:gd name="T5" fmla="*/ 308 h 1584"/>
                  <a:gd name="T6" fmla="*/ 151 w 1628"/>
                  <a:gd name="T7" fmla="*/ 280 h 1584"/>
                  <a:gd name="T8" fmla="*/ 144 w 1628"/>
                  <a:gd name="T9" fmla="*/ 244 h 1584"/>
                  <a:gd name="T10" fmla="*/ 133 w 1628"/>
                  <a:gd name="T11" fmla="*/ 202 h 1584"/>
                  <a:gd name="T12" fmla="*/ 126 w 1628"/>
                  <a:gd name="T13" fmla="*/ 161 h 1584"/>
                  <a:gd name="T14" fmla="*/ 127 w 1628"/>
                  <a:gd name="T15" fmla="*/ 123 h 1584"/>
                  <a:gd name="T16" fmla="*/ 140 w 1628"/>
                  <a:gd name="T17" fmla="*/ 85 h 1584"/>
                  <a:gd name="T18" fmla="*/ 166 w 1628"/>
                  <a:gd name="T19" fmla="*/ 54 h 1584"/>
                  <a:gd name="T20" fmla="*/ 196 w 1628"/>
                  <a:gd name="T21" fmla="*/ 28 h 1584"/>
                  <a:gd name="T22" fmla="*/ 233 w 1628"/>
                  <a:gd name="T23" fmla="*/ 10 h 1584"/>
                  <a:gd name="T24" fmla="*/ 279 w 1628"/>
                  <a:gd name="T25" fmla="*/ 2 h 1584"/>
                  <a:gd name="T26" fmla="*/ 320 w 1628"/>
                  <a:gd name="T27" fmla="*/ 0 h 1584"/>
                  <a:gd name="T28" fmla="*/ 356 w 1628"/>
                  <a:gd name="T29" fmla="*/ 4 h 1584"/>
                  <a:gd name="T30" fmla="*/ 392 w 1628"/>
                  <a:gd name="T31" fmla="*/ 16 h 1584"/>
                  <a:gd name="T32" fmla="*/ 422 w 1628"/>
                  <a:gd name="T33" fmla="*/ 36 h 1584"/>
                  <a:gd name="T34" fmla="*/ 450 w 1628"/>
                  <a:gd name="T35" fmla="*/ 65 h 1584"/>
                  <a:gd name="T36" fmla="*/ 473 w 1628"/>
                  <a:gd name="T37" fmla="*/ 98 h 1584"/>
                  <a:gd name="T38" fmla="*/ 485 w 1628"/>
                  <a:gd name="T39" fmla="*/ 143 h 1584"/>
                  <a:gd name="T40" fmla="*/ 480 w 1628"/>
                  <a:gd name="T41" fmla="*/ 188 h 1584"/>
                  <a:gd name="T42" fmla="*/ 469 w 1628"/>
                  <a:gd name="T43" fmla="*/ 233 h 1584"/>
                  <a:gd name="T44" fmla="*/ 457 w 1628"/>
                  <a:gd name="T45" fmla="*/ 278 h 1584"/>
                  <a:gd name="T46" fmla="*/ 460 w 1628"/>
                  <a:gd name="T47" fmla="*/ 300 h 1584"/>
                  <a:gd name="T48" fmla="*/ 734 w 1628"/>
                  <a:gd name="T49" fmla="*/ 311 h 1584"/>
                  <a:gd name="T50" fmla="*/ 727 w 1628"/>
                  <a:gd name="T51" fmla="*/ 394 h 1584"/>
                  <a:gd name="T52" fmla="*/ 730 w 1628"/>
                  <a:gd name="T53" fmla="*/ 444 h 1584"/>
                  <a:gd name="T54" fmla="*/ 737 w 1628"/>
                  <a:gd name="T55" fmla="*/ 494 h 1584"/>
                  <a:gd name="T56" fmla="*/ 755 w 1628"/>
                  <a:gd name="T57" fmla="*/ 525 h 1584"/>
                  <a:gd name="T58" fmla="*/ 785 w 1628"/>
                  <a:gd name="T59" fmla="*/ 548 h 1584"/>
                  <a:gd name="T60" fmla="*/ 820 w 1628"/>
                  <a:gd name="T61" fmla="*/ 558 h 1584"/>
                  <a:gd name="T62" fmla="*/ 863 w 1628"/>
                  <a:gd name="T63" fmla="*/ 559 h 1584"/>
                  <a:gd name="T64" fmla="*/ 904 w 1628"/>
                  <a:gd name="T65" fmla="*/ 555 h 1584"/>
                  <a:gd name="T66" fmla="*/ 955 w 1628"/>
                  <a:gd name="T67" fmla="*/ 549 h 1584"/>
                  <a:gd name="T68" fmla="*/ 1007 w 1628"/>
                  <a:gd name="T69" fmla="*/ 552 h 1584"/>
                  <a:gd name="T70" fmla="*/ 1055 w 1628"/>
                  <a:gd name="T71" fmla="*/ 565 h 1584"/>
                  <a:gd name="T72" fmla="*/ 1094 w 1628"/>
                  <a:gd name="T73" fmla="*/ 588 h 1584"/>
                  <a:gd name="T74" fmla="*/ 1118 w 1628"/>
                  <a:gd name="T75" fmla="*/ 621 h 1584"/>
                  <a:gd name="T76" fmla="*/ 1128 w 1628"/>
                  <a:gd name="T77" fmla="*/ 661 h 1584"/>
                  <a:gd name="T78" fmla="*/ 1124 w 1628"/>
                  <a:gd name="T79" fmla="*/ 706 h 1584"/>
                  <a:gd name="T80" fmla="*/ 1128 w 1628"/>
                  <a:gd name="T81" fmla="*/ 749 h 1584"/>
                  <a:gd name="T82" fmla="*/ 1144 w 1628"/>
                  <a:gd name="T83" fmla="*/ 785 h 1584"/>
                  <a:gd name="T84" fmla="*/ 1172 w 1628"/>
                  <a:gd name="T85" fmla="*/ 811 h 1584"/>
                  <a:gd name="T86" fmla="*/ 1219 w 1628"/>
                  <a:gd name="T87" fmla="*/ 826 h 1584"/>
                  <a:gd name="T88" fmla="*/ 1262 w 1628"/>
                  <a:gd name="T89" fmla="*/ 837 h 1584"/>
                  <a:gd name="T90" fmla="*/ 1315 w 1628"/>
                  <a:gd name="T91" fmla="*/ 847 h 1584"/>
                  <a:gd name="T92" fmla="*/ 1358 w 1628"/>
                  <a:gd name="T93" fmla="*/ 861 h 1584"/>
                  <a:gd name="T94" fmla="*/ 1394 w 1628"/>
                  <a:gd name="T95" fmla="*/ 881 h 1584"/>
                  <a:gd name="T96" fmla="*/ 1423 w 1628"/>
                  <a:gd name="T97" fmla="*/ 911 h 1584"/>
                  <a:gd name="T98" fmla="*/ 1442 w 1628"/>
                  <a:gd name="T99" fmla="*/ 946 h 1584"/>
                  <a:gd name="T100" fmla="*/ 1443 w 1628"/>
                  <a:gd name="T101" fmla="*/ 996 h 1584"/>
                  <a:gd name="T102" fmla="*/ 1433 w 1628"/>
                  <a:gd name="T103" fmla="*/ 1044 h 1584"/>
                  <a:gd name="T104" fmla="*/ 1419 w 1628"/>
                  <a:gd name="T105" fmla="*/ 1100 h 1584"/>
                  <a:gd name="T106" fmla="*/ 1416 w 1628"/>
                  <a:gd name="T107" fmla="*/ 1141 h 1584"/>
                  <a:gd name="T108" fmla="*/ 1426 w 1628"/>
                  <a:gd name="T109" fmla="*/ 1190 h 1584"/>
                  <a:gd name="T110" fmla="*/ 1444 w 1628"/>
                  <a:gd name="T111" fmla="*/ 1224 h 1584"/>
                  <a:gd name="T112" fmla="*/ 1474 w 1628"/>
                  <a:gd name="T113" fmla="*/ 1261 h 1584"/>
                  <a:gd name="T114" fmla="*/ 1514 w 1628"/>
                  <a:gd name="T115" fmla="*/ 1289 h 1584"/>
                  <a:gd name="T116" fmla="*/ 1555 w 1628"/>
                  <a:gd name="T117" fmla="*/ 1302 h 1584"/>
                  <a:gd name="T118" fmla="*/ 1601 w 1628"/>
                  <a:gd name="T119" fmla="*/ 1306 h 15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628"/>
                  <a:gd name="T181" fmla="*/ 0 h 1584"/>
                  <a:gd name="T182" fmla="*/ 1628 w 1628"/>
                  <a:gd name="T183" fmla="*/ 1584 h 15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628" h="1584">
                    <a:moveTo>
                      <a:pt x="1628" y="1305"/>
                    </a:moveTo>
                    <a:lnTo>
                      <a:pt x="1628" y="1584"/>
                    </a:lnTo>
                    <a:lnTo>
                      <a:pt x="1" y="1584"/>
                    </a:lnTo>
                    <a:lnTo>
                      <a:pt x="0" y="319"/>
                    </a:lnTo>
                    <a:lnTo>
                      <a:pt x="141" y="319"/>
                    </a:lnTo>
                    <a:lnTo>
                      <a:pt x="147" y="308"/>
                    </a:lnTo>
                    <a:lnTo>
                      <a:pt x="151" y="292"/>
                    </a:lnTo>
                    <a:lnTo>
                      <a:pt x="151" y="280"/>
                    </a:lnTo>
                    <a:lnTo>
                      <a:pt x="150" y="264"/>
                    </a:lnTo>
                    <a:lnTo>
                      <a:pt x="144" y="244"/>
                    </a:lnTo>
                    <a:lnTo>
                      <a:pt x="138" y="219"/>
                    </a:lnTo>
                    <a:lnTo>
                      <a:pt x="133" y="202"/>
                    </a:lnTo>
                    <a:lnTo>
                      <a:pt x="127" y="181"/>
                    </a:lnTo>
                    <a:lnTo>
                      <a:pt x="126" y="161"/>
                    </a:lnTo>
                    <a:lnTo>
                      <a:pt x="126" y="141"/>
                    </a:lnTo>
                    <a:lnTo>
                      <a:pt x="127" y="123"/>
                    </a:lnTo>
                    <a:lnTo>
                      <a:pt x="133" y="103"/>
                    </a:lnTo>
                    <a:lnTo>
                      <a:pt x="140" y="85"/>
                    </a:lnTo>
                    <a:lnTo>
                      <a:pt x="151" y="71"/>
                    </a:lnTo>
                    <a:lnTo>
                      <a:pt x="166" y="54"/>
                    </a:lnTo>
                    <a:lnTo>
                      <a:pt x="181" y="41"/>
                    </a:lnTo>
                    <a:lnTo>
                      <a:pt x="196" y="28"/>
                    </a:lnTo>
                    <a:lnTo>
                      <a:pt x="213" y="19"/>
                    </a:lnTo>
                    <a:lnTo>
                      <a:pt x="233" y="10"/>
                    </a:lnTo>
                    <a:lnTo>
                      <a:pt x="255" y="4"/>
                    </a:lnTo>
                    <a:lnTo>
                      <a:pt x="279" y="2"/>
                    </a:lnTo>
                    <a:lnTo>
                      <a:pt x="299" y="0"/>
                    </a:lnTo>
                    <a:lnTo>
                      <a:pt x="320" y="0"/>
                    </a:lnTo>
                    <a:lnTo>
                      <a:pt x="340" y="2"/>
                    </a:lnTo>
                    <a:lnTo>
                      <a:pt x="356" y="4"/>
                    </a:lnTo>
                    <a:lnTo>
                      <a:pt x="374" y="10"/>
                    </a:lnTo>
                    <a:lnTo>
                      <a:pt x="392" y="16"/>
                    </a:lnTo>
                    <a:lnTo>
                      <a:pt x="406" y="24"/>
                    </a:lnTo>
                    <a:lnTo>
                      <a:pt x="422" y="36"/>
                    </a:lnTo>
                    <a:lnTo>
                      <a:pt x="436" y="50"/>
                    </a:lnTo>
                    <a:lnTo>
                      <a:pt x="450" y="65"/>
                    </a:lnTo>
                    <a:lnTo>
                      <a:pt x="463" y="81"/>
                    </a:lnTo>
                    <a:lnTo>
                      <a:pt x="473" y="98"/>
                    </a:lnTo>
                    <a:lnTo>
                      <a:pt x="480" y="119"/>
                    </a:lnTo>
                    <a:lnTo>
                      <a:pt x="485" y="143"/>
                    </a:lnTo>
                    <a:lnTo>
                      <a:pt x="485" y="165"/>
                    </a:lnTo>
                    <a:lnTo>
                      <a:pt x="480" y="188"/>
                    </a:lnTo>
                    <a:lnTo>
                      <a:pt x="474" y="211"/>
                    </a:lnTo>
                    <a:lnTo>
                      <a:pt x="469" y="233"/>
                    </a:lnTo>
                    <a:lnTo>
                      <a:pt x="461" y="259"/>
                    </a:lnTo>
                    <a:lnTo>
                      <a:pt x="457" y="278"/>
                    </a:lnTo>
                    <a:lnTo>
                      <a:pt x="457" y="290"/>
                    </a:lnTo>
                    <a:lnTo>
                      <a:pt x="460" y="300"/>
                    </a:lnTo>
                    <a:lnTo>
                      <a:pt x="464" y="311"/>
                    </a:lnTo>
                    <a:lnTo>
                      <a:pt x="734" y="311"/>
                    </a:lnTo>
                    <a:lnTo>
                      <a:pt x="728" y="363"/>
                    </a:lnTo>
                    <a:lnTo>
                      <a:pt x="727" y="394"/>
                    </a:lnTo>
                    <a:lnTo>
                      <a:pt x="728" y="420"/>
                    </a:lnTo>
                    <a:lnTo>
                      <a:pt x="730" y="444"/>
                    </a:lnTo>
                    <a:lnTo>
                      <a:pt x="733" y="469"/>
                    </a:lnTo>
                    <a:lnTo>
                      <a:pt x="737" y="494"/>
                    </a:lnTo>
                    <a:lnTo>
                      <a:pt x="745" y="511"/>
                    </a:lnTo>
                    <a:lnTo>
                      <a:pt x="755" y="525"/>
                    </a:lnTo>
                    <a:lnTo>
                      <a:pt x="768" y="538"/>
                    </a:lnTo>
                    <a:lnTo>
                      <a:pt x="785" y="548"/>
                    </a:lnTo>
                    <a:lnTo>
                      <a:pt x="803" y="555"/>
                    </a:lnTo>
                    <a:lnTo>
                      <a:pt x="821" y="558"/>
                    </a:lnTo>
                    <a:lnTo>
                      <a:pt x="841" y="559"/>
                    </a:lnTo>
                    <a:lnTo>
                      <a:pt x="864" y="559"/>
                    </a:lnTo>
                    <a:lnTo>
                      <a:pt x="888" y="556"/>
                    </a:lnTo>
                    <a:lnTo>
                      <a:pt x="905" y="555"/>
                    </a:lnTo>
                    <a:lnTo>
                      <a:pt x="930" y="552"/>
                    </a:lnTo>
                    <a:lnTo>
                      <a:pt x="956" y="549"/>
                    </a:lnTo>
                    <a:lnTo>
                      <a:pt x="984" y="549"/>
                    </a:lnTo>
                    <a:lnTo>
                      <a:pt x="1008" y="552"/>
                    </a:lnTo>
                    <a:lnTo>
                      <a:pt x="1032" y="556"/>
                    </a:lnTo>
                    <a:lnTo>
                      <a:pt x="1056" y="565"/>
                    </a:lnTo>
                    <a:lnTo>
                      <a:pt x="1076" y="573"/>
                    </a:lnTo>
                    <a:lnTo>
                      <a:pt x="1095" y="588"/>
                    </a:lnTo>
                    <a:lnTo>
                      <a:pt x="1108" y="603"/>
                    </a:lnTo>
                    <a:lnTo>
                      <a:pt x="1119" y="621"/>
                    </a:lnTo>
                    <a:lnTo>
                      <a:pt x="1126" y="641"/>
                    </a:lnTo>
                    <a:lnTo>
                      <a:pt x="1129" y="661"/>
                    </a:lnTo>
                    <a:lnTo>
                      <a:pt x="1126" y="684"/>
                    </a:lnTo>
                    <a:lnTo>
                      <a:pt x="1125" y="706"/>
                    </a:lnTo>
                    <a:lnTo>
                      <a:pt x="1126" y="729"/>
                    </a:lnTo>
                    <a:lnTo>
                      <a:pt x="1129" y="749"/>
                    </a:lnTo>
                    <a:lnTo>
                      <a:pt x="1136" y="767"/>
                    </a:lnTo>
                    <a:lnTo>
                      <a:pt x="1145" y="785"/>
                    </a:lnTo>
                    <a:lnTo>
                      <a:pt x="1156" y="798"/>
                    </a:lnTo>
                    <a:lnTo>
                      <a:pt x="1173" y="811"/>
                    </a:lnTo>
                    <a:lnTo>
                      <a:pt x="1196" y="819"/>
                    </a:lnTo>
                    <a:lnTo>
                      <a:pt x="1220" y="826"/>
                    </a:lnTo>
                    <a:lnTo>
                      <a:pt x="1239" y="832"/>
                    </a:lnTo>
                    <a:lnTo>
                      <a:pt x="1263" y="837"/>
                    </a:lnTo>
                    <a:lnTo>
                      <a:pt x="1292" y="843"/>
                    </a:lnTo>
                    <a:lnTo>
                      <a:pt x="1316" y="847"/>
                    </a:lnTo>
                    <a:lnTo>
                      <a:pt x="1340" y="854"/>
                    </a:lnTo>
                    <a:lnTo>
                      <a:pt x="1359" y="861"/>
                    </a:lnTo>
                    <a:lnTo>
                      <a:pt x="1379" y="870"/>
                    </a:lnTo>
                    <a:lnTo>
                      <a:pt x="1395" y="881"/>
                    </a:lnTo>
                    <a:lnTo>
                      <a:pt x="1407" y="893"/>
                    </a:lnTo>
                    <a:lnTo>
                      <a:pt x="1424" y="911"/>
                    </a:lnTo>
                    <a:lnTo>
                      <a:pt x="1434" y="928"/>
                    </a:lnTo>
                    <a:lnTo>
                      <a:pt x="1443" y="946"/>
                    </a:lnTo>
                    <a:lnTo>
                      <a:pt x="1447" y="972"/>
                    </a:lnTo>
                    <a:lnTo>
                      <a:pt x="1444" y="996"/>
                    </a:lnTo>
                    <a:lnTo>
                      <a:pt x="1440" y="1017"/>
                    </a:lnTo>
                    <a:lnTo>
                      <a:pt x="1434" y="1044"/>
                    </a:lnTo>
                    <a:lnTo>
                      <a:pt x="1427" y="1073"/>
                    </a:lnTo>
                    <a:lnTo>
                      <a:pt x="1420" y="1100"/>
                    </a:lnTo>
                    <a:lnTo>
                      <a:pt x="1417" y="1123"/>
                    </a:lnTo>
                    <a:lnTo>
                      <a:pt x="1417" y="1141"/>
                    </a:lnTo>
                    <a:lnTo>
                      <a:pt x="1421" y="1168"/>
                    </a:lnTo>
                    <a:lnTo>
                      <a:pt x="1427" y="1190"/>
                    </a:lnTo>
                    <a:lnTo>
                      <a:pt x="1436" y="1207"/>
                    </a:lnTo>
                    <a:lnTo>
                      <a:pt x="1445" y="1224"/>
                    </a:lnTo>
                    <a:lnTo>
                      <a:pt x="1460" y="1243"/>
                    </a:lnTo>
                    <a:lnTo>
                      <a:pt x="1475" y="1261"/>
                    </a:lnTo>
                    <a:lnTo>
                      <a:pt x="1493" y="1277"/>
                    </a:lnTo>
                    <a:lnTo>
                      <a:pt x="1515" y="1289"/>
                    </a:lnTo>
                    <a:lnTo>
                      <a:pt x="1534" y="1296"/>
                    </a:lnTo>
                    <a:lnTo>
                      <a:pt x="1556" y="1302"/>
                    </a:lnTo>
                    <a:lnTo>
                      <a:pt x="1577" y="1305"/>
                    </a:lnTo>
                    <a:lnTo>
                      <a:pt x="1602" y="1306"/>
                    </a:lnTo>
                    <a:lnTo>
                      <a:pt x="1628" y="1305"/>
                    </a:lnTo>
                    <a:close/>
                  </a:path>
                </a:pathLst>
              </a:custGeom>
              <a:solidFill>
                <a:srgbClr val="FFC000"/>
              </a:solidFill>
              <a:ln w="9525">
                <a:solidFill>
                  <a:schemeClr val="bg1"/>
                </a:solidFill>
                <a:round/>
                <a:headEnd/>
                <a:tailEnd/>
              </a:ln>
            </p:spPr>
            <p:txBody>
              <a:bodyPr/>
              <a:lstStyle/>
              <a:p>
                <a:pPr algn="ctr">
                  <a:defRPr/>
                </a:pPr>
                <a:endParaRPr lang="en-US" dirty="0" smtClean="0"/>
              </a:p>
              <a:p>
                <a:pPr algn="ctr">
                  <a:defRPr/>
                </a:pPr>
                <a:endParaRPr lang="en-US" dirty="0"/>
              </a:p>
              <a:p>
                <a:pPr algn="ctr">
                  <a:defRPr/>
                </a:pPr>
                <a:endParaRPr lang="en-US" dirty="0" smtClean="0"/>
              </a:p>
              <a:p>
                <a:pPr algn="ctr">
                  <a:defRPr/>
                </a:pPr>
                <a:endParaRPr lang="en-US" dirty="0"/>
              </a:p>
              <a:p>
                <a:pPr>
                  <a:defRPr/>
                </a:pPr>
                <a:r>
                  <a:rPr lang="en-US" dirty="0" smtClean="0">
                    <a:solidFill>
                      <a:schemeClr val="bg1"/>
                    </a:solidFill>
                  </a:rPr>
                  <a:t>Product Quality	</a:t>
                </a:r>
                <a:endParaRPr lang="en-US" dirty="0">
                  <a:solidFill>
                    <a:schemeClr val="bg1"/>
                  </a:solidFill>
                </a:endParaRPr>
              </a:p>
            </p:txBody>
          </p:sp>
          <p:sp>
            <p:nvSpPr>
              <p:cNvPr id="11" name="Freeform 7"/>
              <p:cNvSpPr>
                <a:spLocks/>
              </p:cNvSpPr>
              <p:nvPr/>
            </p:nvSpPr>
            <p:spPr bwMode="auto">
              <a:xfrm>
                <a:off x="1489" y="1070"/>
                <a:ext cx="1634" cy="1327"/>
              </a:xfrm>
              <a:custGeom>
                <a:avLst/>
                <a:gdLst>
                  <a:gd name="T0" fmla="*/ 1630 w 1635"/>
                  <a:gd name="T1" fmla="*/ 0 h 1327"/>
                  <a:gd name="T2" fmla="*/ 1 w 1635"/>
                  <a:gd name="T3" fmla="*/ 1327 h 1327"/>
                  <a:gd name="T4" fmla="*/ 154 w 1635"/>
                  <a:gd name="T5" fmla="*/ 1301 h 1327"/>
                  <a:gd name="T6" fmla="*/ 150 w 1635"/>
                  <a:gd name="T7" fmla="*/ 1258 h 1327"/>
                  <a:gd name="T8" fmla="*/ 133 w 1635"/>
                  <a:gd name="T9" fmla="*/ 1198 h 1327"/>
                  <a:gd name="T10" fmla="*/ 127 w 1635"/>
                  <a:gd name="T11" fmla="*/ 1150 h 1327"/>
                  <a:gd name="T12" fmla="*/ 138 w 1635"/>
                  <a:gd name="T13" fmla="*/ 1101 h 1327"/>
                  <a:gd name="T14" fmla="*/ 172 w 1635"/>
                  <a:gd name="T15" fmla="*/ 1058 h 1327"/>
                  <a:gd name="T16" fmla="*/ 214 w 1635"/>
                  <a:gd name="T17" fmla="*/ 1027 h 1327"/>
                  <a:gd name="T18" fmla="*/ 265 w 1635"/>
                  <a:gd name="T19" fmla="*/ 1012 h 1327"/>
                  <a:gd name="T20" fmla="*/ 339 w 1635"/>
                  <a:gd name="T21" fmla="*/ 1013 h 1327"/>
                  <a:gd name="T22" fmla="*/ 387 w 1635"/>
                  <a:gd name="T23" fmla="*/ 1023 h 1327"/>
                  <a:gd name="T24" fmla="*/ 435 w 1635"/>
                  <a:gd name="T25" fmla="*/ 1057 h 1327"/>
                  <a:gd name="T26" fmla="*/ 467 w 1635"/>
                  <a:gd name="T27" fmla="*/ 1098 h 1327"/>
                  <a:gd name="T28" fmla="*/ 481 w 1635"/>
                  <a:gd name="T29" fmla="*/ 1142 h 1327"/>
                  <a:gd name="T30" fmla="*/ 478 w 1635"/>
                  <a:gd name="T31" fmla="*/ 1190 h 1327"/>
                  <a:gd name="T32" fmla="*/ 467 w 1635"/>
                  <a:gd name="T33" fmla="*/ 1234 h 1327"/>
                  <a:gd name="T34" fmla="*/ 456 w 1635"/>
                  <a:gd name="T35" fmla="*/ 1279 h 1327"/>
                  <a:gd name="T36" fmla="*/ 461 w 1635"/>
                  <a:gd name="T37" fmla="*/ 1321 h 1327"/>
                  <a:gd name="T38" fmla="*/ 733 w 1635"/>
                  <a:gd name="T39" fmla="*/ 1274 h 1327"/>
                  <a:gd name="T40" fmla="*/ 735 w 1635"/>
                  <a:gd name="T41" fmla="*/ 1215 h 1327"/>
                  <a:gd name="T42" fmla="*/ 740 w 1635"/>
                  <a:gd name="T43" fmla="*/ 1166 h 1327"/>
                  <a:gd name="T44" fmla="*/ 752 w 1635"/>
                  <a:gd name="T45" fmla="*/ 1123 h 1327"/>
                  <a:gd name="T46" fmla="*/ 776 w 1635"/>
                  <a:gd name="T47" fmla="*/ 1095 h 1327"/>
                  <a:gd name="T48" fmla="*/ 810 w 1635"/>
                  <a:gd name="T49" fmla="*/ 1080 h 1327"/>
                  <a:gd name="T50" fmla="*/ 843 w 1635"/>
                  <a:gd name="T51" fmla="*/ 1075 h 1327"/>
                  <a:gd name="T52" fmla="*/ 890 w 1635"/>
                  <a:gd name="T53" fmla="*/ 1077 h 1327"/>
                  <a:gd name="T54" fmla="*/ 932 w 1635"/>
                  <a:gd name="T55" fmla="*/ 1081 h 1327"/>
                  <a:gd name="T56" fmla="*/ 986 w 1635"/>
                  <a:gd name="T57" fmla="*/ 1084 h 1327"/>
                  <a:gd name="T58" fmla="*/ 1034 w 1635"/>
                  <a:gd name="T59" fmla="*/ 1077 h 1327"/>
                  <a:gd name="T60" fmla="*/ 1078 w 1635"/>
                  <a:gd name="T61" fmla="*/ 1061 h 1327"/>
                  <a:gd name="T62" fmla="*/ 1110 w 1635"/>
                  <a:gd name="T63" fmla="*/ 1032 h 1327"/>
                  <a:gd name="T64" fmla="*/ 1128 w 1635"/>
                  <a:gd name="T65" fmla="*/ 995 h 1327"/>
                  <a:gd name="T66" fmla="*/ 1128 w 1635"/>
                  <a:gd name="T67" fmla="*/ 953 h 1327"/>
                  <a:gd name="T68" fmla="*/ 1128 w 1635"/>
                  <a:gd name="T69" fmla="*/ 906 h 1327"/>
                  <a:gd name="T70" fmla="*/ 1138 w 1635"/>
                  <a:gd name="T71" fmla="*/ 868 h 1327"/>
                  <a:gd name="T72" fmla="*/ 1158 w 1635"/>
                  <a:gd name="T73" fmla="*/ 837 h 1327"/>
                  <a:gd name="T74" fmla="*/ 1199 w 1635"/>
                  <a:gd name="T75" fmla="*/ 816 h 1327"/>
                  <a:gd name="T76" fmla="*/ 1243 w 1635"/>
                  <a:gd name="T77" fmla="*/ 803 h 1327"/>
                  <a:gd name="T78" fmla="*/ 1295 w 1635"/>
                  <a:gd name="T79" fmla="*/ 792 h 1327"/>
                  <a:gd name="T80" fmla="*/ 1342 w 1635"/>
                  <a:gd name="T81" fmla="*/ 780 h 1327"/>
                  <a:gd name="T82" fmla="*/ 1381 w 1635"/>
                  <a:gd name="T83" fmla="*/ 765 h 1327"/>
                  <a:gd name="T84" fmla="*/ 1411 w 1635"/>
                  <a:gd name="T85" fmla="*/ 742 h 1327"/>
                  <a:gd name="T86" fmla="*/ 1436 w 1635"/>
                  <a:gd name="T87" fmla="*/ 707 h 1327"/>
                  <a:gd name="T88" fmla="*/ 1449 w 1635"/>
                  <a:gd name="T89" fmla="*/ 662 h 1327"/>
                  <a:gd name="T90" fmla="*/ 1443 w 1635"/>
                  <a:gd name="T91" fmla="*/ 618 h 1327"/>
                  <a:gd name="T92" fmla="*/ 1429 w 1635"/>
                  <a:gd name="T93" fmla="*/ 561 h 1327"/>
                  <a:gd name="T94" fmla="*/ 1421 w 1635"/>
                  <a:gd name="T95" fmla="*/ 513 h 1327"/>
                  <a:gd name="T96" fmla="*/ 1423 w 1635"/>
                  <a:gd name="T97" fmla="*/ 467 h 1327"/>
                  <a:gd name="T98" fmla="*/ 1438 w 1635"/>
                  <a:gd name="T99" fmla="*/ 427 h 1327"/>
                  <a:gd name="T100" fmla="*/ 1462 w 1635"/>
                  <a:gd name="T101" fmla="*/ 392 h 1327"/>
                  <a:gd name="T102" fmla="*/ 1497 w 1635"/>
                  <a:gd name="T103" fmla="*/ 358 h 1327"/>
                  <a:gd name="T104" fmla="*/ 1538 w 1635"/>
                  <a:gd name="T105" fmla="*/ 338 h 1327"/>
                  <a:gd name="T106" fmla="*/ 1579 w 1635"/>
                  <a:gd name="T107" fmla="*/ 330 h 1327"/>
                  <a:gd name="T108" fmla="*/ 1630 w 1635"/>
                  <a:gd name="T109" fmla="*/ 330 h 132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35"/>
                  <a:gd name="T166" fmla="*/ 0 h 1327"/>
                  <a:gd name="T167" fmla="*/ 1635 w 1635"/>
                  <a:gd name="T168" fmla="*/ 1327 h 132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35" h="1327">
                    <a:moveTo>
                      <a:pt x="1635" y="330"/>
                    </a:moveTo>
                    <a:lnTo>
                      <a:pt x="1635" y="0"/>
                    </a:lnTo>
                    <a:lnTo>
                      <a:pt x="0" y="0"/>
                    </a:lnTo>
                    <a:lnTo>
                      <a:pt x="1" y="1327"/>
                    </a:lnTo>
                    <a:lnTo>
                      <a:pt x="147" y="1327"/>
                    </a:lnTo>
                    <a:lnTo>
                      <a:pt x="154" y="1301"/>
                    </a:lnTo>
                    <a:lnTo>
                      <a:pt x="154" y="1283"/>
                    </a:lnTo>
                    <a:lnTo>
                      <a:pt x="150" y="1258"/>
                    </a:lnTo>
                    <a:lnTo>
                      <a:pt x="141" y="1231"/>
                    </a:lnTo>
                    <a:lnTo>
                      <a:pt x="133" y="1198"/>
                    </a:lnTo>
                    <a:lnTo>
                      <a:pt x="128" y="1173"/>
                    </a:lnTo>
                    <a:lnTo>
                      <a:pt x="127" y="1150"/>
                    </a:lnTo>
                    <a:lnTo>
                      <a:pt x="131" y="1125"/>
                    </a:lnTo>
                    <a:lnTo>
                      <a:pt x="138" y="1101"/>
                    </a:lnTo>
                    <a:lnTo>
                      <a:pt x="154" y="1077"/>
                    </a:lnTo>
                    <a:lnTo>
                      <a:pt x="172" y="1058"/>
                    </a:lnTo>
                    <a:lnTo>
                      <a:pt x="192" y="1040"/>
                    </a:lnTo>
                    <a:lnTo>
                      <a:pt x="214" y="1027"/>
                    </a:lnTo>
                    <a:lnTo>
                      <a:pt x="241" y="1016"/>
                    </a:lnTo>
                    <a:lnTo>
                      <a:pt x="265" y="1012"/>
                    </a:lnTo>
                    <a:lnTo>
                      <a:pt x="299" y="1010"/>
                    </a:lnTo>
                    <a:lnTo>
                      <a:pt x="339" y="1013"/>
                    </a:lnTo>
                    <a:lnTo>
                      <a:pt x="364" y="1016"/>
                    </a:lnTo>
                    <a:lnTo>
                      <a:pt x="387" y="1023"/>
                    </a:lnTo>
                    <a:lnTo>
                      <a:pt x="408" y="1036"/>
                    </a:lnTo>
                    <a:lnTo>
                      <a:pt x="435" y="1057"/>
                    </a:lnTo>
                    <a:lnTo>
                      <a:pt x="452" y="1077"/>
                    </a:lnTo>
                    <a:lnTo>
                      <a:pt x="467" y="1098"/>
                    </a:lnTo>
                    <a:lnTo>
                      <a:pt x="476" y="1121"/>
                    </a:lnTo>
                    <a:lnTo>
                      <a:pt x="481" y="1142"/>
                    </a:lnTo>
                    <a:lnTo>
                      <a:pt x="481" y="1166"/>
                    </a:lnTo>
                    <a:lnTo>
                      <a:pt x="478" y="1190"/>
                    </a:lnTo>
                    <a:lnTo>
                      <a:pt x="473" y="1212"/>
                    </a:lnTo>
                    <a:lnTo>
                      <a:pt x="467" y="1234"/>
                    </a:lnTo>
                    <a:lnTo>
                      <a:pt x="460" y="1256"/>
                    </a:lnTo>
                    <a:lnTo>
                      <a:pt x="456" y="1279"/>
                    </a:lnTo>
                    <a:lnTo>
                      <a:pt x="456" y="1298"/>
                    </a:lnTo>
                    <a:lnTo>
                      <a:pt x="461" y="1321"/>
                    </a:lnTo>
                    <a:lnTo>
                      <a:pt x="735" y="1321"/>
                    </a:lnTo>
                    <a:lnTo>
                      <a:pt x="733" y="1274"/>
                    </a:lnTo>
                    <a:lnTo>
                      <a:pt x="735" y="1241"/>
                    </a:lnTo>
                    <a:lnTo>
                      <a:pt x="735" y="1215"/>
                    </a:lnTo>
                    <a:lnTo>
                      <a:pt x="737" y="1191"/>
                    </a:lnTo>
                    <a:lnTo>
                      <a:pt x="740" y="1166"/>
                    </a:lnTo>
                    <a:lnTo>
                      <a:pt x="745" y="1140"/>
                    </a:lnTo>
                    <a:lnTo>
                      <a:pt x="752" y="1123"/>
                    </a:lnTo>
                    <a:lnTo>
                      <a:pt x="762" y="1108"/>
                    </a:lnTo>
                    <a:lnTo>
                      <a:pt x="776" y="1095"/>
                    </a:lnTo>
                    <a:lnTo>
                      <a:pt x="792" y="1085"/>
                    </a:lnTo>
                    <a:lnTo>
                      <a:pt x="810" y="1080"/>
                    </a:lnTo>
                    <a:lnTo>
                      <a:pt x="830" y="1077"/>
                    </a:lnTo>
                    <a:lnTo>
                      <a:pt x="848" y="1075"/>
                    </a:lnTo>
                    <a:lnTo>
                      <a:pt x="872" y="1075"/>
                    </a:lnTo>
                    <a:lnTo>
                      <a:pt x="895" y="1077"/>
                    </a:lnTo>
                    <a:lnTo>
                      <a:pt x="913" y="1080"/>
                    </a:lnTo>
                    <a:lnTo>
                      <a:pt x="937" y="1081"/>
                    </a:lnTo>
                    <a:lnTo>
                      <a:pt x="963" y="1084"/>
                    </a:lnTo>
                    <a:lnTo>
                      <a:pt x="991" y="1084"/>
                    </a:lnTo>
                    <a:lnTo>
                      <a:pt x="1015" y="1081"/>
                    </a:lnTo>
                    <a:lnTo>
                      <a:pt x="1039" y="1077"/>
                    </a:lnTo>
                    <a:lnTo>
                      <a:pt x="1064" y="1071"/>
                    </a:lnTo>
                    <a:lnTo>
                      <a:pt x="1083" y="1061"/>
                    </a:lnTo>
                    <a:lnTo>
                      <a:pt x="1102" y="1049"/>
                    </a:lnTo>
                    <a:lnTo>
                      <a:pt x="1115" y="1032"/>
                    </a:lnTo>
                    <a:lnTo>
                      <a:pt x="1128" y="1013"/>
                    </a:lnTo>
                    <a:lnTo>
                      <a:pt x="1133" y="995"/>
                    </a:lnTo>
                    <a:lnTo>
                      <a:pt x="1136" y="974"/>
                    </a:lnTo>
                    <a:lnTo>
                      <a:pt x="1133" y="953"/>
                    </a:lnTo>
                    <a:lnTo>
                      <a:pt x="1132" y="930"/>
                    </a:lnTo>
                    <a:lnTo>
                      <a:pt x="1133" y="906"/>
                    </a:lnTo>
                    <a:lnTo>
                      <a:pt x="1138" y="888"/>
                    </a:lnTo>
                    <a:lnTo>
                      <a:pt x="1143" y="868"/>
                    </a:lnTo>
                    <a:lnTo>
                      <a:pt x="1152" y="849"/>
                    </a:lnTo>
                    <a:lnTo>
                      <a:pt x="1163" y="837"/>
                    </a:lnTo>
                    <a:lnTo>
                      <a:pt x="1181" y="824"/>
                    </a:lnTo>
                    <a:lnTo>
                      <a:pt x="1204" y="816"/>
                    </a:lnTo>
                    <a:lnTo>
                      <a:pt x="1227" y="809"/>
                    </a:lnTo>
                    <a:lnTo>
                      <a:pt x="1248" y="803"/>
                    </a:lnTo>
                    <a:lnTo>
                      <a:pt x="1270" y="797"/>
                    </a:lnTo>
                    <a:lnTo>
                      <a:pt x="1300" y="792"/>
                    </a:lnTo>
                    <a:lnTo>
                      <a:pt x="1323" y="787"/>
                    </a:lnTo>
                    <a:lnTo>
                      <a:pt x="1347" y="780"/>
                    </a:lnTo>
                    <a:lnTo>
                      <a:pt x="1366" y="773"/>
                    </a:lnTo>
                    <a:lnTo>
                      <a:pt x="1386" y="765"/>
                    </a:lnTo>
                    <a:lnTo>
                      <a:pt x="1402" y="753"/>
                    </a:lnTo>
                    <a:lnTo>
                      <a:pt x="1416" y="742"/>
                    </a:lnTo>
                    <a:lnTo>
                      <a:pt x="1431" y="724"/>
                    </a:lnTo>
                    <a:lnTo>
                      <a:pt x="1441" y="707"/>
                    </a:lnTo>
                    <a:lnTo>
                      <a:pt x="1450" y="687"/>
                    </a:lnTo>
                    <a:lnTo>
                      <a:pt x="1454" y="662"/>
                    </a:lnTo>
                    <a:lnTo>
                      <a:pt x="1451" y="641"/>
                    </a:lnTo>
                    <a:lnTo>
                      <a:pt x="1448" y="618"/>
                    </a:lnTo>
                    <a:lnTo>
                      <a:pt x="1441" y="591"/>
                    </a:lnTo>
                    <a:lnTo>
                      <a:pt x="1434" y="561"/>
                    </a:lnTo>
                    <a:lnTo>
                      <a:pt x="1427" y="535"/>
                    </a:lnTo>
                    <a:lnTo>
                      <a:pt x="1426" y="513"/>
                    </a:lnTo>
                    <a:lnTo>
                      <a:pt x="1426" y="494"/>
                    </a:lnTo>
                    <a:lnTo>
                      <a:pt x="1428" y="467"/>
                    </a:lnTo>
                    <a:lnTo>
                      <a:pt x="1436" y="444"/>
                    </a:lnTo>
                    <a:lnTo>
                      <a:pt x="1443" y="427"/>
                    </a:lnTo>
                    <a:lnTo>
                      <a:pt x="1452" y="410"/>
                    </a:lnTo>
                    <a:lnTo>
                      <a:pt x="1467" y="392"/>
                    </a:lnTo>
                    <a:lnTo>
                      <a:pt x="1482" y="374"/>
                    </a:lnTo>
                    <a:lnTo>
                      <a:pt x="1502" y="358"/>
                    </a:lnTo>
                    <a:lnTo>
                      <a:pt x="1523" y="345"/>
                    </a:lnTo>
                    <a:lnTo>
                      <a:pt x="1543" y="338"/>
                    </a:lnTo>
                    <a:lnTo>
                      <a:pt x="1563" y="333"/>
                    </a:lnTo>
                    <a:lnTo>
                      <a:pt x="1584" y="330"/>
                    </a:lnTo>
                    <a:lnTo>
                      <a:pt x="1609" y="330"/>
                    </a:lnTo>
                    <a:lnTo>
                      <a:pt x="1635" y="330"/>
                    </a:lnTo>
                    <a:close/>
                  </a:path>
                </a:pathLst>
              </a:custGeom>
              <a:solidFill>
                <a:schemeClr val="accent3"/>
              </a:solidFill>
              <a:ln w="9525">
                <a:solidFill>
                  <a:schemeClr val="bg1"/>
                </a:solidFill>
                <a:round/>
                <a:headEnd/>
                <a:tailEnd/>
              </a:ln>
            </p:spPr>
            <p:txBody>
              <a:bodyPr/>
              <a:lstStyle/>
              <a:p>
                <a:pPr algn="ctr"/>
                <a:endParaRPr lang="en-US" dirty="0" smtClean="0">
                  <a:solidFill>
                    <a:schemeClr val="bg1"/>
                  </a:solidFill>
                </a:endParaRPr>
              </a:p>
              <a:p>
                <a:pPr algn="ctr"/>
                <a:endParaRPr lang="en-US" dirty="0">
                  <a:solidFill>
                    <a:schemeClr val="bg1"/>
                  </a:solidFill>
                </a:endParaRPr>
              </a:p>
              <a:p>
                <a:pPr algn="ctr"/>
                <a:r>
                  <a:rPr lang="en-US" dirty="0" smtClean="0">
                    <a:solidFill>
                      <a:schemeClr val="bg1"/>
                    </a:solidFill>
                  </a:rPr>
                  <a:t>Regulations</a:t>
                </a:r>
                <a:endParaRPr lang="en-US" dirty="0">
                  <a:solidFill>
                    <a:schemeClr val="bg1"/>
                  </a:solidFill>
                </a:endParaRPr>
              </a:p>
            </p:txBody>
          </p:sp>
        </p:grpSp>
        <p:sp>
          <p:nvSpPr>
            <p:cNvPr id="7" name="TextBox 6"/>
            <p:cNvSpPr txBox="1"/>
            <p:nvPr/>
          </p:nvSpPr>
          <p:spPr>
            <a:xfrm>
              <a:off x="4503267" y="3041872"/>
              <a:ext cx="615553" cy="276999"/>
            </a:xfrm>
            <a:prstGeom prst="rect">
              <a:avLst/>
            </a:prstGeom>
            <a:noFill/>
          </p:spPr>
          <p:txBody>
            <a:bodyPr wrap="none" lIns="0" tIns="0" rIns="0" bIns="0" rtlCol="0">
              <a:spAutoFit/>
            </a:bodyPr>
            <a:lstStyle/>
            <a:p>
              <a:pPr>
                <a:spcBef>
                  <a:spcPts val="1200"/>
                </a:spcBef>
                <a:buSzPct val="25000"/>
                <a:buFont typeface="Arial" panose="020B0604020202020204" pitchFamily="34" charset="0"/>
                <a:buChar char="‏"/>
              </a:pPr>
              <a:r>
                <a:rPr lang="en-US" dirty="0" smtClean="0">
                  <a:solidFill>
                    <a:schemeClr val="tx2"/>
                  </a:solidFill>
                </a:rPr>
                <a:t>CMMI</a:t>
              </a:r>
              <a:endParaRPr lang="en-US" dirty="0">
                <a:solidFill>
                  <a:schemeClr val="tx2"/>
                </a:solidFill>
              </a:endParaRPr>
            </a:p>
          </p:txBody>
        </p:sp>
      </p:grpSp>
    </p:spTree>
    <p:extLst>
      <p:ext uri="{BB962C8B-B14F-4D97-AF65-F5344CB8AC3E}">
        <p14:creationId xmlns:p14="http://schemas.microsoft.com/office/powerpoint/2010/main" val="69348590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878" y="295683"/>
            <a:ext cx="8412480" cy="1244192"/>
          </a:xfrm>
        </p:spPr>
        <p:txBody>
          <a:bodyPr/>
          <a:lstStyle/>
          <a:p>
            <a:r>
              <a:rPr lang="en-US" dirty="0" smtClean="0"/>
              <a:t>Status </a:t>
            </a:r>
            <a:r>
              <a:rPr lang="en-US" dirty="0"/>
              <a:t>Report: </a:t>
            </a:r>
            <a:r>
              <a:rPr lang="en-US" dirty="0" smtClean="0"/>
              <a:t>Quality System Maturity Model       8 Dec 2015 </a:t>
            </a:r>
            <a:endParaRPr lang="en-US" dirty="0"/>
          </a:p>
        </p:txBody>
      </p:sp>
      <p:graphicFrame>
        <p:nvGraphicFramePr>
          <p:cNvPr id="8" name="Group 2"/>
          <p:cNvGraphicFramePr>
            <a:graphicFrameLocks noGrp="1"/>
          </p:cNvGraphicFramePr>
          <p:nvPr>
            <p:extLst/>
          </p:nvPr>
        </p:nvGraphicFramePr>
        <p:xfrm>
          <a:off x="406194" y="1000091"/>
          <a:ext cx="4022202" cy="3921885"/>
        </p:xfrm>
        <a:graphic>
          <a:graphicData uri="http://schemas.openxmlformats.org/drawingml/2006/table">
            <a:tbl>
              <a:tblPr>
                <a:tableStyleId>{284E427A-3D55-4303-BF80-6455036E1DE7}</a:tableStyleId>
              </a:tblPr>
              <a:tblGrid>
                <a:gridCol w="1737360"/>
                <a:gridCol w="838200"/>
                <a:gridCol w="755762"/>
                <a:gridCol w="690880"/>
              </a:tblGrid>
              <a:tr h="414528">
                <a:tc gridSpan="4">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200" b="1" i="0" u="none" strike="noStrike" cap="none" normalizeH="0" baseline="0" dirty="0" smtClean="0">
                          <a:ln>
                            <a:noFill/>
                          </a:ln>
                          <a:solidFill>
                            <a:schemeClr val="bg1"/>
                          </a:solidFill>
                          <a:effectLst/>
                          <a:latin typeface="+mn-lt"/>
                        </a:rPr>
                        <a:t>Key Deliverables / Milestones</a:t>
                      </a:r>
                    </a:p>
                  </a:txBody>
                  <a:tcPr marT="91440" marB="91440" anchor="ctr" horzOverflow="overflow">
                    <a:solidFill>
                      <a:schemeClr val="accent2"/>
                    </a:solidFill>
                  </a:tcPr>
                </a:tc>
                <a:tc hMerge="1">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200" b="1" i="0" u="none" strike="noStrike" cap="none" normalizeH="0" baseline="0" dirty="0" smtClean="0">
                        <a:ln>
                          <a:noFill/>
                        </a:ln>
                        <a:solidFill>
                          <a:schemeClr val="bg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3"/>
                    </a:solidFill>
                  </a:tcPr>
                </a:tc>
                <a:tc hMerge="1">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200" b="1" i="0" u="none" strike="noStrike" cap="none" normalizeH="0" baseline="0" dirty="0" smtClean="0">
                        <a:ln>
                          <a:noFill/>
                        </a:ln>
                        <a:solidFill>
                          <a:schemeClr val="bg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3"/>
                    </a:solidFill>
                  </a:tcPr>
                </a:tc>
                <a:tc hMerge="1">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200" b="1" i="0" u="none" strike="noStrike" cap="none" normalizeH="0" baseline="0" dirty="0" smtClean="0">
                        <a:ln>
                          <a:noFill/>
                        </a:ln>
                        <a:solidFill>
                          <a:schemeClr val="bg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3"/>
                    </a:solidFill>
                  </a:tcPr>
                </a:tc>
              </a:tr>
              <a:tr h="414528">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u="none" strike="noStrike" cap="none" normalizeH="0" baseline="0" dirty="0" smtClean="0">
                          <a:ln>
                            <a:noFill/>
                          </a:ln>
                          <a:effectLst/>
                        </a:rPr>
                        <a:t>Milestones / Deliverable</a:t>
                      </a:r>
                      <a:endParaRPr kumimoji="0" lang="en-US" sz="1000" b="1" i="0" u="none" strike="noStrike" cap="none" normalizeH="0" baseline="0" dirty="0" smtClean="0">
                        <a:ln>
                          <a:noFill/>
                        </a:ln>
                        <a:solidFill>
                          <a:schemeClr val="bg1"/>
                        </a:solidFill>
                        <a:effectLst/>
                        <a:latin typeface="+mn-lt"/>
                      </a:endParaRPr>
                    </a:p>
                  </a:txBody>
                  <a:tcPr marT="91440" marB="91440" anchor="ctr" horzOverflow="overflow"/>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u="none" strike="noStrike" cap="none" normalizeH="0" baseline="0" dirty="0" smtClean="0">
                          <a:ln>
                            <a:noFill/>
                          </a:ln>
                          <a:effectLst/>
                        </a:rPr>
                        <a:t>Due Date</a:t>
                      </a:r>
                      <a:endParaRPr kumimoji="0" lang="en-US" sz="1000" b="1" i="0" u="none" strike="noStrike" cap="none" normalizeH="0" baseline="0" dirty="0" smtClean="0">
                        <a:ln>
                          <a:noFill/>
                        </a:ln>
                        <a:solidFill>
                          <a:schemeClr val="bg1"/>
                        </a:solidFill>
                        <a:effectLst/>
                        <a:latin typeface="+mn-lt"/>
                      </a:endParaRPr>
                    </a:p>
                  </a:txBody>
                  <a:tcPr marT="91440" marB="91440" anchor="ctr" horzOverflow="overflow"/>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u="none" strike="noStrike" cap="none" normalizeH="0" baseline="0" dirty="0" smtClean="0">
                          <a:ln>
                            <a:noFill/>
                          </a:ln>
                          <a:effectLst/>
                        </a:rPr>
                        <a:t>Percent Complete</a:t>
                      </a:r>
                      <a:endParaRPr kumimoji="0" lang="en-US" sz="1000" b="1" i="0" u="none" strike="noStrike" cap="none" normalizeH="0" baseline="0" dirty="0" smtClean="0">
                        <a:ln>
                          <a:noFill/>
                        </a:ln>
                        <a:solidFill>
                          <a:schemeClr val="bg1"/>
                        </a:solidFill>
                        <a:effectLst/>
                        <a:latin typeface="+mn-lt"/>
                      </a:endParaRPr>
                    </a:p>
                  </a:txBody>
                  <a:tcPr marT="91440" marB="91440" anchor="ctr" horzOverflow="overflow"/>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u="none" strike="noStrike" cap="none" normalizeH="0" baseline="0" dirty="0" smtClean="0">
                          <a:ln>
                            <a:noFill/>
                          </a:ln>
                          <a:effectLst/>
                        </a:rPr>
                        <a:t>Status</a:t>
                      </a:r>
                      <a:endParaRPr kumimoji="0" lang="en-US" sz="1000" b="1" i="0" u="none" strike="noStrike" cap="none" normalizeH="0" baseline="0" dirty="0" smtClean="0">
                        <a:ln>
                          <a:noFill/>
                        </a:ln>
                        <a:solidFill>
                          <a:schemeClr val="bg1"/>
                        </a:solidFill>
                        <a:effectLst/>
                        <a:latin typeface="+mn-lt"/>
                      </a:endParaRPr>
                    </a:p>
                  </a:txBody>
                  <a:tcPr marT="91440" marB="91440" anchor="ctr" horzOverflow="overflow"/>
                </a:tc>
              </a:tr>
              <a:tr h="346159">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Charter Development</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4 Jun 15</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 100%</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tx1"/>
                        </a:solidFill>
                        <a:effectLst/>
                        <a:latin typeface="+mn-lt"/>
                      </a:endParaRPr>
                    </a:p>
                  </a:txBody>
                  <a:tcPr marL="45720" marR="45720" anchor="ctr" horzOverflow="overflow">
                    <a:solidFill>
                      <a:schemeClr val="bg1"/>
                    </a:solidFill>
                  </a:tcPr>
                </a:tc>
              </a:tr>
              <a:tr h="346159">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Develop Pilot Strategy and Approach</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24 Jul 15</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100%</a:t>
                      </a:r>
                    </a:p>
                  </a:txBody>
                  <a:tcPr marL="45720" marR="45720" anchor="ctr" horzOverflow="overflow">
                    <a:solidFill>
                      <a:schemeClr val="bg1"/>
                    </a:solidFill>
                  </a:tcPr>
                </a:tc>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tx1"/>
                        </a:solidFill>
                        <a:effectLst/>
                        <a:latin typeface="+mn-lt"/>
                      </a:endParaRPr>
                    </a:p>
                  </a:txBody>
                  <a:tcPr marL="45720" marR="45720" anchor="ctr" horzOverflow="overflow">
                    <a:solidFill>
                      <a:schemeClr val="bg1"/>
                    </a:solidFill>
                  </a:tcPr>
                </a:tc>
              </a:tr>
              <a:tr h="346159">
                <a:tc>
                  <a:txBody>
                    <a:bodyPr/>
                    <a:lstStyle/>
                    <a:p>
                      <a:r>
                        <a:rPr kumimoji="0" lang="en-US" sz="1000" b="0" i="0" u="none" strike="noStrike" kern="1200" cap="none" normalizeH="0" baseline="0" dirty="0" smtClean="0">
                          <a:ln>
                            <a:noFill/>
                          </a:ln>
                          <a:solidFill>
                            <a:schemeClr val="tx1"/>
                          </a:solidFill>
                          <a:effectLst/>
                          <a:latin typeface="+mn-lt"/>
                          <a:ea typeface="+mn-ea"/>
                          <a:cs typeface="+mn-cs"/>
                        </a:rPr>
                        <a:t>Present updates at CfQ Forum</a:t>
                      </a:r>
                      <a:endParaRPr kumimoji="0" lang="en-US" sz="1000" b="0" i="0" u="none" strike="noStrike" kern="1200" cap="none" normalizeH="0" baseline="0" dirty="0">
                        <a:ln>
                          <a:noFill/>
                        </a:ln>
                        <a:solidFill>
                          <a:schemeClr val="tx1"/>
                        </a:solidFill>
                        <a:effectLst/>
                        <a:latin typeface="+mn-lt"/>
                        <a:ea typeface="+mn-ea"/>
                        <a:cs typeface="+mn-cs"/>
                      </a:endParaRP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8 Sep 15</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100%</a:t>
                      </a:r>
                    </a:p>
                  </a:txBody>
                  <a:tcPr marL="45720" marR="45720" anchor="ctr" horzOverflow="overflow">
                    <a:solidFill>
                      <a:schemeClr val="bg1"/>
                    </a:solidFill>
                  </a:tcPr>
                </a:tc>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tx1"/>
                        </a:solidFill>
                        <a:effectLst/>
                        <a:latin typeface="+mn-lt"/>
                      </a:endParaRPr>
                    </a:p>
                  </a:txBody>
                  <a:tcPr marL="45720" marR="45720" anchor="ctr" horzOverflow="overflow">
                    <a:solidFill>
                      <a:schemeClr val="bg1"/>
                    </a:solidFill>
                  </a:tcPr>
                </a:tc>
              </a:tr>
              <a:tr h="346159">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Adapt CMMI model and define maturity levels</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24 Sep 15</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100%</a:t>
                      </a:r>
                    </a:p>
                  </a:txBody>
                  <a:tcPr marL="45720" marR="45720" anchor="ctr" horzOverflow="overflow">
                    <a:solidFill>
                      <a:schemeClr val="bg1"/>
                    </a:solidFill>
                  </a:tcPr>
                </a:tc>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tx1"/>
                        </a:solidFill>
                        <a:effectLst/>
                        <a:latin typeface="+mn-lt"/>
                      </a:endParaRPr>
                    </a:p>
                  </a:txBody>
                  <a:tcPr marL="45720" marR="45720" anchor="ctr" horzOverflow="overflow">
                    <a:solidFill>
                      <a:schemeClr val="bg1"/>
                    </a:solidFill>
                  </a:tcPr>
                </a:tc>
              </a:tr>
              <a:tr h="346159">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Selected pilot process areas built out</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8 Dec 15</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100%</a:t>
                      </a:r>
                    </a:p>
                  </a:txBody>
                  <a:tcPr marL="45720" marR="45720" anchor="ctr" horzOverflow="overflow">
                    <a:solidFill>
                      <a:schemeClr val="bg1"/>
                    </a:solidFill>
                  </a:tcPr>
                </a:tc>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tx1"/>
                        </a:solidFill>
                        <a:effectLst/>
                        <a:latin typeface="+mn-lt"/>
                      </a:endParaRPr>
                    </a:p>
                  </a:txBody>
                  <a:tcPr marL="45720" marR="45720" anchor="ctr" horzOverflow="overflow">
                    <a:solidFill>
                      <a:schemeClr val="bg1"/>
                    </a:solidFill>
                  </a:tcPr>
                </a:tc>
              </a:tr>
              <a:tr h="346159">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Present Pilot Plan at CfQ Forum</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8 Dec 15</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defRPr/>
                      </a:pPr>
                      <a:r>
                        <a:rPr kumimoji="0" lang="en-US" sz="1000" b="0" i="0" u="none" strike="noStrike" cap="none" normalizeH="0" baseline="0" dirty="0" smtClean="0">
                          <a:ln>
                            <a:noFill/>
                          </a:ln>
                          <a:solidFill>
                            <a:schemeClr val="tx1"/>
                          </a:solidFill>
                          <a:effectLst/>
                          <a:latin typeface="+mn-lt"/>
                        </a:rPr>
                        <a:t>100%</a:t>
                      </a:r>
                    </a:p>
                  </a:txBody>
                  <a:tcPr marL="45720" marR="45720" anchor="ctr" horzOverflow="overflow">
                    <a:solidFill>
                      <a:schemeClr val="bg1"/>
                    </a:solidFill>
                  </a:tcPr>
                </a:tc>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tx1"/>
                        </a:solidFill>
                        <a:effectLst/>
                        <a:latin typeface="+mn-lt"/>
                      </a:endParaRPr>
                    </a:p>
                  </a:txBody>
                  <a:tcPr marL="45720" marR="45720" anchor="ctr" horzOverflow="overflow">
                    <a:solidFill>
                      <a:schemeClr val="bg1"/>
                    </a:solidFill>
                  </a:tcPr>
                </a:tc>
              </a:tr>
              <a:tr h="346159">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Identify pilot participants</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31 Dec 15</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defRPr/>
                      </a:pPr>
                      <a:r>
                        <a:rPr kumimoji="0" lang="en-US" sz="1000" b="0" i="0" u="none" strike="noStrike" cap="none" normalizeH="0" baseline="0" dirty="0" smtClean="0">
                          <a:ln>
                            <a:noFill/>
                          </a:ln>
                          <a:solidFill>
                            <a:schemeClr val="tx1"/>
                          </a:solidFill>
                          <a:effectLst/>
                          <a:latin typeface="+mn-lt"/>
                        </a:rPr>
                        <a:t>0%</a:t>
                      </a:r>
                    </a:p>
                  </a:txBody>
                  <a:tcPr marL="45720" marR="45720" anchor="ctr" horzOverflow="overflow">
                    <a:solidFill>
                      <a:schemeClr val="bg1"/>
                    </a:solidFill>
                  </a:tcPr>
                </a:tc>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tx1"/>
                        </a:solidFill>
                        <a:effectLst/>
                        <a:latin typeface="+mn-lt"/>
                      </a:endParaRPr>
                    </a:p>
                  </a:txBody>
                  <a:tcPr marL="45720" marR="45720" anchor="ctr" horzOverflow="overflow">
                    <a:solidFill>
                      <a:schemeClr val="bg1"/>
                    </a:solidFill>
                  </a:tcPr>
                </a:tc>
              </a:tr>
              <a:tr h="346159">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Complete Pilot </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31 Mar 16</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0 %</a:t>
                      </a:r>
                    </a:p>
                  </a:txBody>
                  <a:tcPr marL="45720" marR="45720" anchor="ctr" horzOverflow="overflow">
                    <a:solidFill>
                      <a:schemeClr val="bg1"/>
                    </a:solidFill>
                  </a:tcPr>
                </a:tc>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tx1"/>
                        </a:solidFill>
                        <a:effectLst/>
                        <a:latin typeface="+mn-lt"/>
                      </a:endParaRPr>
                    </a:p>
                  </a:txBody>
                  <a:tcPr marL="45720" marR="45720" anchor="ctr" horzOverflow="overflow">
                    <a:solidFill>
                      <a:schemeClr val="bg1"/>
                    </a:solidFill>
                  </a:tcPr>
                </a:tc>
              </a:tr>
            </a:tbl>
          </a:graphicData>
        </a:graphic>
      </p:graphicFrame>
      <p:grpSp>
        <p:nvGrpSpPr>
          <p:cNvPr id="18" name="Group 17"/>
          <p:cNvGrpSpPr/>
          <p:nvPr/>
        </p:nvGrpSpPr>
        <p:grpSpPr>
          <a:xfrm>
            <a:off x="4862989" y="6397282"/>
            <a:ext cx="3976211" cy="308318"/>
            <a:chOff x="5269389" y="6081894"/>
            <a:chExt cx="3976211" cy="308318"/>
          </a:xfrm>
        </p:grpSpPr>
        <p:grpSp>
          <p:nvGrpSpPr>
            <p:cNvPr id="9" name="Group 20"/>
            <p:cNvGrpSpPr>
              <a:grpSpLocks/>
            </p:cNvGrpSpPr>
            <p:nvPr/>
          </p:nvGrpSpPr>
          <p:grpSpPr bwMode="auto">
            <a:xfrm>
              <a:off x="6350000" y="6081894"/>
              <a:ext cx="2895600" cy="307975"/>
              <a:chOff x="3886200" y="157583"/>
              <a:chExt cx="2895599" cy="308610"/>
            </a:xfrm>
          </p:grpSpPr>
          <p:sp>
            <p:nvSpPr>
              <p:cNvPr id="10" name="Rectangle 5"/>
              <p:cNvSpPr>
                <a:spLocks noChangeAspect="1"/>
              </p:cNvSpPr>
              <p:nvPr/>
            </p:nvSpPr>
            <p:spPr>
              <a:xfrm>
                <a:off x="3886200" y="157583"/>
                <a:ext cx="308610" cy="308610"/>
              </a:xfrm>
              <a:prstGeom prst="ellipse">
                <a:avLst/>
              </a:prstGeom>
              <a:solidFill>
                <a:srgbClr val="00B050"/>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n-US" sz="1000" b="1" kern="0" dirty="0">
                    <a:solidFill>
                      <a:srgbClr val="FFFFFF"/>
                    </a:solidFill>
                    <a:ea typeface="ＭＳ Ｐゴシック" pitchFamily="34"/>
                    <a:cs typeface="Arial" pitchFamily="34" charset="0"/>
                  </a:rPr>
                  <a:t>G</a:t>
                </a:r>
              </a:p>
            </p:txBody>
          </p:sp>
          <p:sp>
            <p:nvSpPr>
              <p:cNvPr id="11" name="Rectangle 5"/>
              <p:cNvSpPr>
                <a:spLocks noChangeAspect="1"/>
              </p:cNvSpPr>
              <p:nvPr/>
            </p:nvSpPr>
            <p:spPr>
              <a:xfrm>
                <a:off x="4872990" y="157583"/>
                <a:ext cx="308610" cy="308610"/>
              </a:xfrm>
              <a:prstGeom prst="ellipse">
                <a:avLst/>
              </a:prstGeom>
              <a:solidFill>
                <a:srgbClr val="FFFF00"/>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n-US" sz="1000" b="1" kern="0" dirty="0">
                    <a:solidFill>
                      <a:srgbClr val="000000"/>
                    </a:solidFill>
                    <a:ea typeface="ＭＳ Ｐゴシック" pitchFamily="34"/>
                    <a:cs typeface="Arial" pitchFamily="34" charset="0"/>
                  </a:rPr>
                  <a:t>Y</a:t>
                </a:r>
              </a:p>
            </p:txBody>
          </p:sp>
          <p:sp>
            <p:nvSpPr>
              <p:cNvPr id="12" name="Rectangle 5"/>
              <p:cNvSpPr>
                <a:spLocks noChangeAspect="1"/>
              </p:cNvSpPr>
              <p:nvPr/>
            </p:nvSpPr>
            <p:spPr>
              <a:xfrm>
                <a:off x="5886736" y="157583"/>
                <a:ext cx="308610" cy="308610"/>
              </a:xfrm>
              <a:prstGeom prst="ellipse">
                <a:avLst/>
              </a:prstGeom>
              <a:solidFill>
                <a:srgbClr val="FF0000"/>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n-US" sz="1000" b="1" kern="0" dirty="0">
                    <a:solidFill>
                      <a:srgbClr val="FFFFFF"/>
                    </a:solidFill>
                    <a:ea typeface="ＭＳ Ｐゴシック" pitchFamily="34"/>
                    <a:cs typeface="Arial" pitchFamily="34" charset="0"/>
                  </a:rPr>
                  <a:t>R</a:t>
                </a:r>
              </a:p>
            </p:txBody>
          </p:sp>
          <p:sp>
            <p:nvSpPr>
              <p:cNvPr id="13" name="TextBox 24"/>
              <p:cNvSpPr txBox="1">
                <a:spLocks noChangeArrowheads="1"/>
              </p:cNvSpPr>
              <p:nvPr/>
            </p:nvSpPr>
            <p:spPr bwMode="auto">
              <a:xfrm>
                <a:off x="4191000" y="203716"/>
                <a:ext cx="685800" cy="21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800" b="1" kern="0" dirty="0" smtClean="0">
                    <a:solidFill>
                      <a:srgbClr val="000000"/>
                    </a:solidFill>
                  </a:rPr>
                  <a:t>= On Time</a:t>
                </a:r>
              </a:p>
            </p:txBody>
          </p:sp>
          <p:sp>
            <p:nvSpPr>
              <p:cNvPr id="14" name="TextBox 25"/>
              <p:cNvSpPr txBox="1">
                <a:spLocks noChangeArrowheads="1"/>
              </p:cNvSpPr>
              <p:nvPr/>
            </p:nvSpPr>
            <p:spPr bwMode="auto">
              <a:xfrm>
                <a:off x="5181600" y="203716"/>
                <a:ext cx="685800" cy="21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800" b="1" kern="0" dirty="0" smtClean="0">
                    <a:solidFill>
                      <a:srgbClr val="000000"/>
                    </a:solidFill>
                  </a:rPr>
                  <a:t>= At Risk</a:t>
                </a:r>
              </a:p>
            </p:txBody>
          </p:sp>
          <p:sp>
            <p:nvSpPr>
              <p:cNvPr id="15" name="TextBox 26"/>
              <p:cNvSpPr txBox="1">
                <a:spLocks noChangeArrowheads="1"/>
              </p:cNvSpPr>
              <p:nvPr/>
            </p:nvSpPr>
            <p:spPr bwMode="auto">
              <a:xfrm>
                <a:off x="6095999" y="203716"/>
                <a:ext cx="685800" cy="216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800" b="1" kern="0" dirty="0" smtClean="0">
                    <a:solidFill>
                      <a:srgbClr val="000000"/>
                    </a:solidFill>
                  </a:rPr>
                  <a:t>= Late</a:t>
                </a:r>
              </a:p>
            </p:txBody>
          </p:sp>
        </p:grpSp>
        <p:sp>
          <p:nvSpPr>
            <p:cNvPr id="16" name="Rectangle 5"/>
            <p:cNvSpPr>
              <a:spLocks noChangeAspect="1"/>
            </p:cNvSpPr>
            <p:nvPr/>
          </p:nvSpPr>
          <p:spPr bwMode="auto">
            <a:xfrm>
              <a:off x="5269389" y="6082237"/>
              <a:ext cx="308611" cy="307975"/>
            </a:xfrm>
            <a:prstGeom prst="ellipse">
              <a:avLst/>
            </a:prstGeom>
            <a:solidFill>
              <a:srgbClr val="195695"/>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s-CL" sz="1000" b="1" kern="0" dirty="0">
                  <a:solidFill>
                    <a:srgbClr val="FFFFFF"/>
                  </a:solidFill>
                  <a:ea typeface="ＭＳ Ｐゴシック" pitchFamily="34"/>
                  <a:cs typeface="Arial" pitchFamily="34" charset="0"/>
                </a:rPr>
                <a:t>C</a:t>
              </a:r>
              <a:endParaRPr lang="en-US" sz="1000" b="1" kern="0" dirty="0">
                <a:solidFill>
                  <a:srgbClr val="FFFFFF"/>
                </a:solidFill>
                <a:ea typeface="ＭＳ Ｐゴシック" pitchFamily="34"/>
                <a:cs typeface="Arial" pitchFamily="34" charset="0"/>
              </a:endParaRPr>
            </a:p>
          </p:txBody>
        </p:sp>
        <p:sp>
          <p:nvSpPr>
            <p:cNvPr id="17" name="TextBox 16"/>
            <p:cNvSpPr txBox="1">
              <a:spLocks noChangeArrowheads="1"/>
            </p:cNvSpPr>
            <p:nvPr/>
          </p:nvSpPr>
          <p:spPr bwMode="auto">
            <a:xfrm>
              <a:off x="5537200" y="6131107"/>
              <a:ext cx="7620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r>
                <a:rPr lang="en-US" sz="800" b="1" kern="0" dirty="0" smtClean="0">
                  <a:solidFill>
                    <a:srgbClr val="000000"/>
                  </a:solidFill>
                </a:rPr>
                <a:t>= Complete</a:t>
              </a:r>
            </a:p>
          </p:txBody>
        </p:sp>
      </p:grpSp>
      <p:graphicFrame>
        <p:nvGraphicFramePr>
          <p:cNvPr id="20" name="Group 2"/>
          <p:cNvGraphicFramePr>
            <a:graphicFrameLocks noGrp="1"/>
          </p:cNvGraphicFramePr>
          <p:nvPr>
            <p:extLst/>
          </p:nvPr>
        </p:nvGraphicFramePr>
        <p:xfrm>
          <a:off x="4595566" y="993945"/>
          <a:ext cx="4013971" cy="1151677"/>
        </p:xfrm>
        <a:graphic>
          <a:graphicData uri="http://schemas.openxmlformats.org/drawingml/2006/table">
            <a:tbl>
              <a:tblPr>
                <a:tableStyleId>{284E427A-3D55-4303-BF80-6455036E1DE7}</a:tableStyleId>
              </a:tblPr>
              <a:tblGrid>
                <a:gridCol w="4013971"/>
              </a:tblGrid>
              <a:tr h="282504">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200" b="1" i="0" u="none" strike="noStrike" cap="none" normalizeH="0" baseline="0" dirty="0" smtClean="0">
                          <a:ln>
                            <a:noFill/>
                          </a:ln>
                          <a:solidFill>
                            <a:schemeClr val="bg1"/>
                          </a:solidFill>
                          <a:effectLst/>
                          <a:latin typeface="+mn-lt"/>
                        </a:rPr>
                        <a:t>Results / Accomplishments</a:t>
                      </a:r>
                    </a:p>
                  </a:txBody>
                  <a:tcPr marT="91440" marB="91440" anchor="ctr" horzOverflow="overflow">
                    <a:solidFill>
                      <a:schemeClr val="accent2"/>
                    </a:solidFill>
                  </a:tcPr>
                </a:tc>
              </a:tr>
              <a:tr h="785917">
                <a:tc>
                  <a:txBody>
                    <a:bodyPr/>
                    <a:lstStyle/>
                    <a:p>
                      <a:pPr marL="171450" marR="0" indent="-171450" algn="l" defTabSz="914400" rtl="0" eaLnBrk="1" fontAlgn="auto" latinLnBrk="0" hangingPunct="1">
                        <a:lnSpc>
                          <a:spcPct val="100000"/>
                        </a:lnSpc>
                        <a:spcBef>
                          <a:spcPts val="200"/>
                        </a:spcBef>
                        <a:spcAft>
                          <a:spcPts val="0"/>
                        </a:spcAft>
                        <a:buClrTx/>
                        <a:buSzTx/>
                        <a:buFont typeface="Arial" panose="020B0604020202020204" pitchFamily="34" charset="0"/>
                        <a:buChar char="•"/>
                        <a:tabLst/>
                        <a:defRPr/>
                      </a:pPr>
                      <a:r>
                        <a:rPr kumimoji="0" lang="en-US" sz="1000" b="0" i="0" u="none" strike="noStrike" cap="none" normalizeH="0" baseline="0" dirty="0" smtClean="0">
                          <a:ln>
                            <a:noFill/>
                          </a:ln>
                          <a:solidFill>
                            <a:schemeClr val="tx1"/>
                          </a:solidFill>
                          <a:effectLst/>
                          <a:latin typeface="+mn-lt"/>
                        </a:rPr>
                        <a:t>Conducted gap assessment for QSR and ISO</a:t>
                      </a:r>
                    </a:p>
                    <a:p>
                      <a:pPr marL="171450" indent="-171450">
                        <a:spcBef>
                          <a:spcPts val="200"/>
                        </a:spcBef>
                        <a:buFont typeface="Arial" panose="020B0604020202020204" pitchFamily="34" charset="0"/>
                        <a:buChar char="•"/>
                        <a:defRPr/>
                      </a:pPr>
                      <a:r>
                        <a:rPr kumimoji="0" lang="en-US" sz="1000" b="0" i="0" u="none" strike="noStrike" cap="none" normalizeH="0" baseline="0" dirty="0" smtClean="0">
                          <a:ln>
                            <a:noFill/>
                          </a:ln>
                          <a:solidFill>
                            <a:schemeClr val="tx1"/>
                          </a:solidFill>
                          <a:effectLst/>
                          <a:latin typeface="+mn-lt"/>
                        </a:rPr>
                        <a:t>Process area selected: Manufacturing Quality</a:t>
                      </a:r>
                    </a:p>
                    <a:p>
                      <a:pPr marL="171450" indent="-171450">
                        <a:spcBef>
                          <a:spcPts val="200"/>
                        </a:spcBef>
                        <a:buFont typeface="Arial" panose="020B0604020202020204" pitchFamily="34" charset="0"/>
                        <a:buChar char="•"/>
                        <a:defRPr/>
                      </a:pPr>
                      <a:r>
                        <a:rPr kumimoji="0" lang="en-US" sz="1000" b="0" i="0" u="none" strike="noStrike" cap="none" normalizeH="0" baseline="0" dirty="0" smtClean="0">
                          <a:ln>
                            <a:noFill/>
                          </a:ln>
                          <a:solidFill>
                            <a:schemeClr val="tx1"/>
                          </a:solidFill>
                          <a:effectLst/>
                          <a:latin typeface="+mn-lt"/>
                        </a:rPr>
                        <a:t>Developed  preliminary draft of medical profile</a:t>
                      </a:r>
                    </a:p>
                    <a:p>
                      <a:pPr marL="171450" indent="-171450">
                        <a:spcBef>
                          <a:spcPts val="200"/>
                        </a:spcBef>
                        <a:buFont typeface="Arial" panose="020B0604020202020204" pitchFamily="34" charset="0"/>
                        <a:buChar char="•"/>
                        <a:defRPr/>
                      </a:pPr>
                      <a:endParaRPr kumimoji="0" lang="en-US" sz="1000" b="0" i="0" u="none" strike="noStrike" cap="none" normalizeH="0" baseline="0" dirty="0" smtClean="0">
                        <a:ln>
                          <a:noFill/>
                        </a:ln>
                        <a:solidFill>
                          <a:schemeClr val="tx1"/>
                        </a:solidFill>
                        <a:effectLst/>
                        <a:latin typeface="+mn-lt"/>
                      </a:endParaRPr>
                    </a:p>
                  </a:txBody>
                  <a:tcPr marL="45720" marR="45720" horzOverflow="overflow">
                    <a:solidFill>
                      <a:schemeClr val="bg1"/>
                    </a:solidFill>
                  </a:tcPr>
                </a:tc>
              </a:tr>
            </a:tbl>
          </a:graphicData>
        </a:graphic>
      </p:graphicFrame>
      <p:graphicFrame>
        <p:nvGraphicFramePr>
          <p:cNvPr id="22" name="Group 2"/>
          <p:cNvGraphicFramePr>
            <a:graphicFrameLocks noGrp="1"/>
          </p:cNvGraphicFramePr>
          <p:nvPr>
            <p:extLst/>
          </p:nvPr>
        </p:nvGraphicFramePr>
        <p:xfrm>
          <a:off x="4558123" y="3245673"/>
          <a:ext cx="4229166" cy="1356360"/>
        </p:xfrm>
        <a:graphic>
          <a:graphicData uri="http://schemas.openxmlformats.org/drawingml/2006/table">
            <a:tbl>
              <a:tblPr>
                <a:tableStyleId>{284E427A-3D55-4303-BF80-6455036E1DE7}</a:tableStyleId>
              </a:tblPr>
              <a:tblGrid>
                <a:gridCol w="3247101"/>
                <a:gridCol w="982065"/>
              </a:tblGrid>
              <a:tr h="303029">
                <a:tc gridSpan="2">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200" b="1" i="0" u="none" strike="noStrike" cap="none" normalizeH="0" baseline="0" dirty="0" smtClean="0">
                          <a:ln>
                            <a:noFill/>
                          </a:ln>
                          <a:solidFill>
                            <a:schemeClr val="bg1"/>
                          </a:solidFill>
                          <a:effectLst/>
                          <a:latin typeface="+mn-lt"/>
                        </a:rPr>
                        <a:t>Upcoming Activities</a:t>
                      </a:r>
                    </a:p>
                  </a:txBody>
                  <a:tcPr marT="91440" marB="91440" anchor="ctr" horzOverflow="overflow">
                    <a:solidFill>
                      <a:schemeClr val="accent2"/>
                    </a:solidFill>
                  </a:tcPr>
                </a:tc>
                <a:tc hMerge="1">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200" b="1" i="0" u="none" strike="noStrike" cap="none" normalizeH="0" baseline="0" dirty="0" smtClean="0">
                        <a:ln>
                          <a:noFill/>
                        </a:ln>
                        <a:solidFill>
                          <a:schemeClr val="bg1"/>
                        </a:solidFill>
                        <a:effectLst/>
                        <a:latin typeface="+mn-lt"/>
                      </a:endParaRPr>
                    </a:p>
                  </a:txBody>
                  <a:tcPr marT="91440" marB="9144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6350" cap="flat" cmpd="sng" algn="ctr">
                      <a:solidFill>
                        <a:schemeClr val="bg1"/>
                      </a:solidFill>
                      <a:prstDash val="solid"/>
                      <a:round/>
                      <a:headEnd type="none" w="med" len="med"/>
                      <a:tailEnd type="none" w="med" len="med"/>
                    </a:lnB>
                    <a:lnTlToBr>
                      <a:noFill/>
                    </a:lnTlToBr>
                    <a:lnBlToTr>
                      <a:noFill/>
                    </a:lnBlToTr>
                    <a:solidFill>
                      <a:schemeClr val="accent3"/>
                    </a:solidFill>
                  </a:tcPr>
                </a:tc>
              </a:tr>
              <a:tr h="228600">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tx1"/>
                          </a:solidFill>
                          <a:effectLst/>
                          <a:latin typeface="+mn-lt"/>
                        </a:rPr>
                        <a:t>Activity</a:t>
                      </a:r>
                    </a:p>
                  </a:txBody>
                  <a:tcPr marT="91440" marB="91440" anchor="ctr" horzOverflow="overflow"/>
                </a:tc>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u="none" strike="noStrike" cap="none" normalizeH="0" baseline="0" dirty="0" smtClean="0">
                          <a:ln>
                            <a:noFill/>
                          </a:ln>
                          <a:solidFill>
                            <a:schemeClr val="tx1"/>
                          </a:solidFill>
                          <a:effectLst/>
                        </a:rPr>
                        <a:t>Target Date</a:t>
                      </a:r>
                      <a:endParaRPr kumimoji="0" lang="en-US" sz="1000" b="0" i="0" u="none" strike="noStrike" cap="none" normalizeH="0" baseline="0" dirty="0" smtClean="0">
                        <a:ln>
                          <a:noFill/>
                        </a:ln>
                        <a:solidFill>
                          <a:schemeClr val="tx1"/>
                        </a:solidFill>
                        <a:effectLst/>
                        <a:latin typeface="+mn-lt"/>
                      </a:endParaRPr>
                    </a:p>
                  </a:txBody>
                  <a:tcPr marT="91440" marB="91440" anchor="ctr" horzOverflow="overflow"/>
                </a:tc>
              </a:tr>
              <a:tr h="259080">
                <a:tc>
                  <a:txBody>
                    <a:bodyPr/>
                    <a:lstStyle/>
                    <a:p>
                      <a:pPr marL="171450" marR="0" lvl="0" indent="-171450" algn="l" defTabSz="684213" rtl="0" eaLnBrk="0" fontAlgn="base" latinLnBrk="0" hangingPunct="0">
                        <a:lnSpc>
                          <a:spcPct val="100000"/>
                        </a:lnSpc>
                        <a:spcBef>
                          <a:spcPts val="0"/>
                        </a:spcBef>
                        <a:spcAft>
                          <a:spcPct val="0"/>
                        </a:spcAft>
                        <a:buClrTx/>
                        <a:buSzPct val="100000"/>
                        <a:buFont typeface="Arial" panose="020B0604020202020204" pitchFamily="34" charset="0"/>
                        <a:buChar char="•"/>
                        <a:tabLst/>
                      </a:pPr>
                      <a:r>
                        <a:rPr kumimoji="0" lang="en-US" sz="1000" b="0" i="0" u="none" strike="noStrike" cap="none" normalizeH="0" baseline="0" dirty="0" smtClean="0">
                          <a:ln>
                            <a:noFill/>
                          </a:ln>
                          <a:solidFill>
                            <a:schemeClr val="tx1"/>
                          </a:solidFill>
                          <a:effectLst/>
                          <a:latin typeface="+mn-lt"/>
                        </a:rPr>
                        <a:t>Identify pilot participants</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Arial" panose="020B0604020202020204" pitchFamily="34" charset="0"/>
                        <a:buNone/>
                        <a:tabLst/>
                      </a:pPr>
                      <a:r>
                        <a:rPr kumimoji="0" lang="en-US" sz="1000" b="0" i="0" u="none" strike="noStrike" cap="none" normalizeH="0" baseline="0" dirty="0" smtClean="0">
                          <a:ln>
                            <a:noFill/>
                          </a:ln>
                          <a:solidFill>
                            <a:schemeClr val="tx1"/>
                          </a:solidFill>
                          <a:effectLst/>
                          <a:latin typeface="+mn-lt"/>
                        </a:rPr>
                        <a:t>31 Dec 15</a:t>
                      </a:r>
                    </a:p>
                  </a:txBody>
                  <a:tcPr marL="45720" marR="45720" anchor="ctr" horzOverflow="overflow">
                    <a:solidFill>
                      <a:schemeClr val="bg1"/>
                    </a:solidFill>
                  </a:tcPr>
                </a:tc>
              </a:tr>
              <a:tr h="259080">
                <a:tc>
                  <a:txBody>
                    <a:bodyPr/>
                    <a:lstStyle/>
                    <a:p>
                      <a:pPr marL="171450" marR="0" lvl="0" indent="-171450" algn="l" defTabSz="684213" rtl="0" eaLnBrk="0" fontAlgn="base" latinLnBrk="0" hangingPunct="0">
                        <a:lnSpc>
                          <a:spcPct val="100000"/>
                        </a:lnSpc>
                        <a:spcBef>
                          <a:spcPts val="0"/>
                        </a:spcBef>
                        <a:spcAft>
                          <a:spcPct val="0"/>
                        </a:spcAft>
                        <a:buClrTx/>
                        <a:buSzPct val="100000"/>
                        <a:buFont typeface="Arial" panose="020B0604020202020204" pitchFamily="34" charset="0"/>
                        <a:buChar char="•"/>
                        <a:tabLst/>
                      </a:pPr>
                      <a:r>
                        <a:rPr kumimoji="0" lang="en-US" sz="1000" b="0" i="0" u="none" strike="noStrike" cap="none" normalizeH="0" baseline="0" dirty="0" smtClean="0">
                          <a:ln>
                            <a:noFill/>
                          </a:ln>
                          <a:solidFill>
                            <a:schemeClr val="tx1"/>
                          </a:solidFill>
                          <a:effectLst/>
                          <a:latin typeface="+mn-lt"/>
                        </a:rPr>
                        <a:t>Determination of resource requirements for Pilot study </a:t>
                      </a:r>
                    </a:p>
                  </a:txBody>
                  <a:tcPr marL="45720" marR="45720" anchor="ctr" horzOverflow="overflow">
                    <a:solidFill>
                      <a:schemeClr val="bg1"/>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Arial" panose="020B0604020202020204" pitchFamily="34" charset="0"/>
                        <a:buNone/>
                        <a:tabLst/>
                      </a:pPr>
                      <a:r>
                        <a:rPr kumimoji="0" lang="en-US" sz="1000" b="0" i="0" u="none" strike="noStrike" cap="none" normalizeH="0" baseline="0" dirty="0" smtClean="0">
                          <a:ln>
                            <a:noFill/>
                          </a:ln>
                          <a:solidFill>
                            <a:schemeClr val="tx1"/>
                          </a:solidFill>
                          <a:effectLst/>
                          <a:latin typeface="+mn-lt"/>
                        </a:rPr>
                        <a:t>31 Dec 15</a:t>
                      </a:r>
                    </a:p>
                  </a:txBody>
                  <a:tcPr marL="45720" marR="45720" anchor="ctr" horzOverflow="overflow">
                    <a:solidFill>
                      <a:schemeClr val="bg1"/>
                    </a:solidFill>
                  </a:tcPr>
                </a:tc>
              </a:tr>
            </a:tbl>
          </a:graphicData>
        </a:graphic>
      </p:graphicFrame>
      <p:graphicFrame>
        <p:nvGraphicFramePr>
          <p:cNvPr id="24" name="Group 2"/>
          <p:cNvGraphicFramePr>
            <a:graphicFrameLocks noGrp="1"/>
          </p:cNvGraphicFramePr>
          <p:nvPr>
            <p:extLst/>
          </p:nvPr>
        </p:nvGraphicFramePr>
        <p:xfrm>
          <a:off x="400878" y="5385966"/>
          <a:ext cx="4018722" cy="1151677"/>
        </p:xfrm>
        <a:graphic>
          <a:graphicData uri="http://schemas.openxmlformats.org/drawingml/2006/table">
            <a:tbl>
              <a:tblPr>
                <a:tableStyleId>{284E427A-3D55-4303-BF80-6455036E1DE7}</a:tableStyleId>
              </a:tblPr>
              <a:tblGrid>
                <a:gridCol w="2096640"/>
                <a:gridCol w="1922082"/>
              </a:tblGrid>
              <a:tr h="282504">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200" b="1" i="0" u="none" strike="noStrike" cap="none" normalizeH="0" baseline="0" dirty="0" smtClean="0">
                          <a:ln>
                            <a:noFill/>
                          </a:ln>
                          <a:solidFill>
                            <a:schemeClr val="bg1"/>
                          </a:solidFill>
                          <a:effectLst/>
                          <a:latin typeface="+mn-lt"/>
                        </a:rPr>
                        <a:t>Issues/Risks</a:t>
                      </a:r>
                    </a:p>
                  </a:txBody>
                  <a:tcPr marT="91440" marB="91440" anchor="ctr" horzOverflow="overflow">
                    <a:solidFill>
                      <a:schemeClr val="accent2"/>
                    </a:solid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200" b="1" i="0" u="none" strike="noStrike" cap="none" normalizeH="0" baseline="0" dirty="0" smtClean="0">
                          <a:ln>
                            <a:noFill/>
                          </a:ln>
                          <a:solidFill>
                            <a:schemeClr val="bg1"/>
                          </a:solidFill>
                          <a:effectLst/>
                          <a:latin typeface="+mn-lt"/>
                        </a:rPr>
                        <a:t>Actions</a:t>
                      </a:r>
                    </a:p>
                  </a:txBody>
                  <a:tcPr marT="91440" marB="91440" anchor="ctr" horzOverflow="overflow">
                    <a:solidFill>
                      <a:schemeClr val="accent2"/>
                    </a:solidFill>
                  </a:tcPr>
                </a:tc>
              </a:tr>
              <a:tr h="785917">
                <a:tc>
                  <a:txBody>
                    <a:bodyPr/>
                    <a:lstStyle/>
                    <a:p>
                      <a:pPr marL="171450" indent="-171450">
                        <a:spcBef>
                          <a:spcPts val="200"/>
                        </a:spcBef>
                        <a:buFont typeface="Arial" panose="020B0604020202020204" pitchFamily="34" charset="0"/>
                        <a:buChar char="•"/>
                        <a:defRPr/>
                      </a:pPr>
                      <a:r>
                        <a:rPr kumimoji="0" lang="en-US" sz="1000" b="0" i="0" u="none" strike="noStrike" cap="none" normalizeH="0" baseline="0" dirty="0" smtClean="0">
                          <a:ln>
                            <a:noFill/>
                          </a:ln>
                          <a:solidFill>
                            <a:schemeClr val="tx1"/>
                          </a:solidFill>
                          <a:effectLst/>
                          <a:latin typeface="+mn-lt"/>
                        </a:rPr>
                        <a:t>Timeline for updating CMMI framework is aggressive</a:t>
                      </a:r>
                    </a:p>
                    <a:p>
                      <a:pPr marL="171450" indent="-171450">
                        <a:spcBef>
                          <a:spcPts val="200"/>
                        </a:spcBef>
                        <a:buFont typeface="Arial" panose="020B0604020202020204" pitchFamily="34" charset="0"/>
                        <a:buChar char="•"/>
                        <a:defRPr/>
                      </a:pPr>
                      <a:endParaRPr kumimoji="0" lang="en-US" sz="1000" b="0" i="0" u="none" strike="noStrike" cap="none" normalizeH="0" baseline="0" dirty="0" smtClean="0">
                        <a:ln>
                          <a:noFill/>
                        </a:ln>
                        <a:solidFill>
                          <a:schemeClr val="tx1"/>
                        </a:solidFill>
                        <a:effectLst/>
                        <a:latin typeface="+mn-lt"/>
                      </a:endParaRPr>
                    </a:p>
                  </a:txBody>
                  <a:tcPr marL="45720" marR="45720" horzOverflow="overflow">
                    <a:solidFill>
                      <a:schemeClr val="bg1"/>
                    </a:solidFill>
                  </a:tcPr>
                </a:tc>
                <a:tc>
                  <a:txBody>
                    <a:bodyPr/>
                    <a:lstStyle/>
                    <a:p>
                      <a:pPr marL="171450" indent="-171450">
                        <a:spcBef>
                          <a:spcPts val="200"/>
                        </a:spcBef>
                        <a:buFont typeface="Arial" panose="020B0604020202020204" pitchFamily="34" charset="0"/>
                        <a:buChar char="•"/>
                        <a:defRPr/>
                      </a:pPr>
                      <a:r>
                        <a:rPr kumimoji="0" lang="en-US" sz="1000" b="0" i="0" u="none" strike="noStrike" cap="none" normalizeH="0" baseline="0" dirty="0" smtClean="0">
                          <a:ln>
                            <a:noFill/>
                          </a:ln>
                          <a:solidFill>
                            <a:schemeClr val="tx1"/>
                          </a:solidFill>
                          <a:effectLst/>
                          <a:latin typeface="+mn-lt"/>
                        </a:rPr>
                        <a:t>Continuously monitor progress and MDIC will work with CMMI to adapt the framework</a:t>
                      </a:r>
                    </a:p>
                  </a:txBody>
                  <a:tcPr marL="45720" marR="45720" horzOverflow="overflow">
                    <a:solidFill>
                      <a:schemeClr val="bg1"/>
                    </a:solidFill>
                  </a:tcPr>
                </a:tc>
              </a:tr>
            </a:tbl>
          </a:graphicData>
        </a:graphic>
      </p:graphicFrame>
      <p:sp>
        <p:nvSpPr>
          <p:cNvPr id="26" name="Rectangle 5"/>
          <p:cNvSpPr>
            <a:spLocks noChangeAspect="1"/>
          </p:cNvSpPr>
          <p:nvPr/>
        </p:nvSpPr>
        <p:spPr bwMode="auto">
          <a:xfrm>
            <a:off x="3921656" y="2706161"/>
            <a:ext cx="280555" cy="279978"/>
          </a:xfrm>
          <a:prstGeom prst="ellipse">
            <a:avLst/>
          </a:prstGeom>
          <a:solidFill>
            <a:srgbClr val="195695"/>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s-CL" sz="1000" b="1" kern="0" dirty="0">
                <a:solidFill>
                  <a:srgbClr val="FFFFFF"/>
                </a:solidFill>
                <a:ea typeface="ＭＳ Ｐゴシック" pitchFamily="34"/>
                <a:cs typeface="Arial" pitchFamily="34" charset="0"/>
              </a:rPr>
              <a:t>C</a:t>
            </a:r>
            <a:endParaRPr lang="en-US" sz="1000" b="1" kern="0" dirty="0">
              <a:solidFill>
                <a:srgbClr val="FFFFFF"/>
              </a:solidFill>
              <a:ea typeface="ＭＳ Ｐゴシック" pitchFamily="34"/>
              <a:cs typeface="Arial" pitchFamily="34" charset="0"/>
            </a:endParaRPr>
          </a:p>
        </p:txBody>
      </p:sp>
      <p:sp>
        <p:nvSpPr>
          <p:cNvPr id="27" name="Rectangle 5"/>
          <p:cNvSpPr>
            <a:spLocks noChangeAspect="1"/>
          </p:cNvSpPr>
          <p:nvPr/>
        </p:nvSpPr>
        <p:spPr bwMode="auto">
          <a:xfrm>
            <a:off x="3921656" y="2308352"/>
            <a:ext cx="280555" cy="279978"/>
          </a:xfrm>
          <a:prstGeom prst="ellipse">
            <a:avLst/>
          </a:prstGeom>
          <a:solidFill>
            <a:srgbClr val="195695"/>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s-CL" sz="1000" b="1" kern="0" dirty="0">
                <a:solidFill>
                  <a:srgbClr val="FFFFFF"/>
                </a:solidFill>
                <a:ea typeface="ＭＳ Ｐゴシック" pitchFamily="34"/>
                <a:cs typeface="Arial" pitchFamily="34" charset="0"/>
              </a:rPr>
              <a:t>C</a:t>
            </a:r>
            <a:endParaRPr lang="en-US" sz="1000" b="1" kern="0" dirty="0">
              <a:solidFill>
                <a:srgbClr val="FFFFFF"/>
              </a:solidFill>
              <a:ea typeface="ＭＳ Ｐゴシック" pitchFamily="34"/>
              <a:cs typeface="Arial" pitchFamily="34" charset="0"/>
            </a:endParaRPr>
          </a:p>
        </p:txBody>
      </p:sp>
      <p:sp>
        <p:nvSpPr>
          <p:cNvPr id="28" name="Rectangle 5"/>
          <p:cNvSpPr>
            <a:spLocks noChangeAspect="1"/>
          </p:cNvSpPr>
          <p:nvPr/>
        </p:nvSpPr>
        <p:spPr bwMode="auto">
          <a:xfrm>
            <a:off x="3921656" y="1932386"/>
            <a:ext cx="280555" cy="279978"/>
          </a:xfrm>
          <a:prstGeom prst="ellipse">
            <a:avLst/>
          </a:prstGeom>
          <a:solidFill>
            <a:srgbClr val="195695"/>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s-CL" sz="1000" b="1" kern="0" dirty="0">
                <a:solidFill>
                  <a:srgbClr val="FFFFFF"/>
                </a:solidFill>
                <a:ea typeface="ＭＳ Ｐゴシック" pitchFamily="34"/>
                <a:cs typeface="Arial" pitchFamily="34" charset="0"/>
              </a:rPr>
              <a:t>C</a:t>
            </a:r>
            <a:endParaRPr lang="en-US" sz="1000" b="1" kern="0" dirty="0">
              <a:solidFill>
                <a:srgbClr val="FFFFFF"/>
              </a:solidFill>
              <a:ea typeface="ＭＳ Ｐゴシック" pitchFamily="34"/>
              <a:cs typeface="Arial" pitchFamily="34" charset="0"/>
            </a:endParaRPr>
          </a:p>
        </p:txBody>
      </p:sp>
      <p:sp>
        <p:nvSpPr>
          <p:cNvPr id="25" name="Rectangle 5"/>
          <p:cNvSpPr>
            <a:spLocks noChangeAspect="1"/>
          </p:cNvSpPr>
          <p:nvPr/>
        </p:nvSpPr>
        <p:spPr bwMode="auto">
          <a:xfrm>
            <a:off x="3921656" y="3105684"/>
            <a:ext cx="280555" cy="279978"/>
          </a:xfrm>
          <a:prstGeom prst="ellipse">
            <a:avLst/>
          </a:prstGeom>
          <a:solidFill>
            <a:srgbClr val="195695"/>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s-CL" sz="1000" b="1" kern="0" dirty="0">
                <a:solidFill>
                  <a:srgbClr val="FFFFFF"/>
                </a:solidFill>
                <a:ea typeface="ＭＳ Ｐゴシック" pitchFamily="34"/>
                <a:cs typeface="Arial" pitchFamily="34" charset="0"/>
              </a:rPr>
              <a:t>C</a:t>
            </a:r>
            <a:endParaRPr lang="en-US" sz="1000" b="1" kern="0" dirty="0">
              <a:solidFill>
                <a:srgbClr val="FFFFFF"/>
              </a:solidFill>
              <a:ea typeface="ＭＳ Ｐゴシック" pitchFamily="34"/>
              <a:cs typeface="Arial" pitchFamily="34" charset="0"/>
            </a:endParaRPr>
          </a:p>
        </p:txBody>
      </p:sp>
      <p:sp>
        <p:nvSpPr>
          <p:cNvPr id="29" name="Rectangle 5"/>
          <p:cNvSpPr>
            <a:spLocks noChangeAspect="1"/>
          </p:cNvSpPr>
          <p:nvPr/>
        </p:nvSpPr>
        <p:spPr bwMode="auto">
          <a:xfrm>
            <a:off x="3921655" y="3495022"/>
            <a:ext cx="280555" cy="279978"/>
          </a:xfrm>
          <a:prstGeom prst="ellipse">
            <a:avLst/>
          </a:prstGeom>
          <a:solidFill>
            <a:srgbClr val="195695"/>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s-CL" sz="1000" b="1" kern="0" dirty="0">
                <a:solidFill>
                  <a:srgbClr val="FFFFFF"/>
                </a:solidFill>
                <a:ea typeface="ＭＳ Ｐゴシック" pitchFamily="34"/>
                <a:cs typeface="Arial" pitchFamily="34" charset="0"/>
              </a:rPr>
              <a:t>C</a:t>
            </a:r>
            <a:endParaRPr lang="en-US" sz="1000" b="1" kern="0" dirty="0">
              <a:solidFill>
                <a:srgbClr val="FFFFFF"/>
              </a:solidFill>
              <a:ea typeface="ＭＳ Ｐゴシック" pitchFamily="34"/>
              <a:cs typeface="Arial" pitchFamily="34" charset="0"/>
            </a:endParaRPr>
          </a:p>
        </p:txBody>
      </p:sp>
      <p:sp>
        <p:nvSpPr>
          <p:cNvPr id="30" name="Rectangle 5"/>
          <p:cNvSpPr>
            <a:spLocks noChangeAspect="1"/>
          </p:cNvSpPr>
          <p:nvPr/>
        </p:nvSpPr>
        <p:spPr bwMode="auto">
          <a:xfrm>
            <a:off x="3925026" y="3894155"/>
            <a:ext cx="280555" cy="279978"/>
          </a:xfrm>
          <a:prstGeom prst="ellipse">
            <a:avLst/>
          </a:prstGeom>
          <a:solidFill>
            <a:srgbClr val="195695"/>
          </a:solidFill>
          <a:ln w="9528">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algn="ctr" eaLnBrk="1">
              <a:spcBef>
                <a:spcPct val="20000"/>
              </a:spcBef>
              <a:defRPr sz="1800" b="0" i="0" u="none" strike="noStrike" kern="0" cap="none" spc="0" baseline="0">
                <a:solidFill>
                  <a:srgbClr val="000000"/>
                </a:solidFill>
                <a:uFillTx/>
              </a:defRPr>
            </a:pPr>
            <a:r>
              <a:rPr lang="es-CL" sz="1000" b="1" kern="0" dirty="0">
                <a:solidFill>
                  <a:srgbClr val="FFFFFF"/>
                </a:solidFill>
                <a:ea typeface="ＭＳ Ｐゴシック" pitchFamily="34"/>
                <a:cs typeface="Arial" pitchFamily="34" charset="0"/>
              </a:rPr>
              <a:t>C</a:t>
            </a:r>
            <a:endParaRPr lang="en-US" sz="1000" b="1" kern="0" dirty="0">
              <a:solidFill>
                <a:srgbClr val="FFFFFF"/>
              </a:solidFill>
              <a:ea typeface="ＭＳ Ｐゴシック" pitchFamily="34"/>
              <a:cs typeface="Arial" pitchFamily="34" charset="0"/>
            </a:endParaRPr>
          </a:p>
        </p:txBody>
      </p:sp>
    </p:spTree>
    <p:extLst>
      <p:ext uri="{BB962C8B-B14F-4D97-AF65-F5344CB8AC3E}">
        <p14:creationId xmlns:p14="http://schemas.microsoft.com/office/powerpoint/2010/main" val="79381007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milestones and overall </a:t>
            </a:r>
            <a:r>
              <a:rPr lang="en-US" dirty="0"/>
              <a:t>p</a:t>
            </a:r>
            <a:r>
              <a:rPr lang="en-US" dirty="0" smtClean="0"/>
              <a:t>roject </a:t>
            </a:r>
            <a:r>
              <a:rPr lang="en-US" dirty="0"/>
              <a:t>t</a:t>
            </a:r>
            <a:r>
              <a:rPr lang="en-US" dirty="0" smtClean="0"/>
              <a:t>imeline</a:t>
            </a:r>
            <a:endParaRPr lang="en-US" dirty="0"/>
          </a:p>
        </p:txBody>
      </p:sp>
      <p:graphicFrame>
        <p:nvGraphicFramePr>
          <p:cNvPr id="3" name="Table 2"/>
          <p:cNvGraphicFramePr>
            <a:graphicFrameLocks noGrp="1"/>
          </p:cNvGraphicFramePr>
          <p:nvPr>
            <p:extLst/>
          </p:nvPr>
        </p:nvGraphicFramePr>
        <p:xfrm>
          <a:off x="228600" y="851213"/>
          <a:ext cx="8610586" cy="5695354"/>
        </p:xfrm>
        <a:graphic>
          <a:graphicData uri="http://schemas.openxmlformats.org/drawingml/2006/table">
            <a:tbl>
              <a:tblPr firstRow="1" bandRow="1">
                <a:effectLst/>
              </a:tblPr>
              <a:tblGrid>
                <a:gridCol w="355143"/>
                <a:gridCol w="228812"/>
                <a:gridCol w="228812"/>
                <a:gridCol w="228812"/>
                <a:gridCol w="215071"/>
                <a:gridCol w="260764"/>
                <a:gridCol w="228812"/>
                <a:gridCol w="228812"/>
                <a:gridCol w="228812"/>
                <a:gridCol w="228812"/>
                <a:gridCol w="228812"/>
                <a:gridCol w="228812"/>
                <a:gridCol w="233914"/>
                <a:gridCol w="223710"/>
                <a:gridCol w="228812"/>
                <a:gridCol w="228812"/>
                <a:gridCol w="228812"/>
                <a:gridCol w="228812"/>
                <a:gridCol w="228812"/>
                <a:gridCol w="228812"/>
                <a:gridCol w="228812"/>
                <a:gridCol w="228812"/>
                <a:gridCol w="228812"/>
                <a:gridCol w="228812"/>
                <a:gridCol w="228812"/>
                <a:gridCol w="228812"/>
                <a:gridCol w="228812"/>
                <a:gridCol w="228812"/>
                <a:gridCol w="228812"/>
                <a:gridCol w="228812"/>
                <a:gridCol w="228812"/>
                <a:gridCol w="228812"/>
                <a:gridCol w="228812"/>
                <a:gridCol w="228812"/>
                <a:gridCol w="228812"/>
                <a:gridCol w="228812"/>
                <a:gridCol w="228812"/>
              </a:tblGrid>
              <a:tr h="282190">
                <a:tc rowSpan="2">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endParaRPr lang="en-US" sz="1100" b="1" dirty="0">
                        <a:solidFill>
                          <a:schemeClr val="tx1"/>
                        </a:solidFill>
                      </a:endParaRPr>
                    </a:p>
                  </a:txBody>
                  <a:tcPr>
                    <a:lnL w="12700" cap="flat" cmpd="sng" algn="ctr">
                      <a:solidFill>
                        <a:schemeClr val="bg1">
                          <a:lumMod val="85000"/>
                        </a:scheme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gridSpan="4">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r>
                        <a:rPr lang="en-US" sz="1100" b="1" dirty="0" smtClean="0">
                          <a:solidFill>
                            <a:schemeClr val="bg1"/>
                          </a:solidFill>
                        </a:rPr>
                        <a:t>July</a:t>
                      </a:r>
                    </a:p>
                    <a:p>
                      <a:pPr algn="ctr"/>
                      <a:r>
                        <a:rPr lang="en-US" sz="1100" b="1" baseline="0" dirty="0" smtClean="0">
                          <a:solidFill>
                            <a:schemeClr val="bg1"/>
                          </a:solidFill>
                        </a:rPr>
                        <a:t>2015</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lvl1pPr marL="0" algn="l" defTabSz="913228" rtl="0" eaLnBrk="1" latinLnBrk="0" hangingPunct="1">
                        <a:defRPr sz="1800" b="1" kern="1200">
                          <a:solidFill>
                            <a:schemeClr val="lt1"/>
                          </a:solidFill>
                          <a:latin typeface="Arial"/>
                        </a:defRPr>
                      </a:lvl1pPr>
                      <a:lvl2pPr marL="456615" algn="l" defTabSz="913228" rtl="0" eaLnBrk="1" latinLnBrk="0" hangingPunct="1">
                        <a:defRPr sz="1800" b="1" kern="1200">
                          <a:solidFill>
                            <a:schemeClr val="lt1"/>
                          </a:solidFill>
                          <a:latin typeface="Arial"/>
                        </a:defRPr>
                      </a:lvl2pPr>
                      <a:lvl3pPr marL="913228" algn="l" defTabSz="913228" rtl="0" eaLnBrk="1" latinLnBrk="0" hangingPunct="1">
                        <a:defRPr sz="1800" b="1" kern="1200">
                          <a:solidFill>
                            <a:schemeClr val="lt1"/>
                          </a:solidFill>
                          <a:latin typeface="Arial"/>
                        </a:defRPr>
                      </a:lvl3pPr>
                      <a:lvl4pPr marL="1369838" algn="l" defTabSz="913228" rtl="0" eaLnBrk="1" latinLnBrk="0" hangingPunct="1">
                        <a:defRPr sz="1800" b="1" kern="1200">
                          <a:solidFill>
                            <a:schemeClr val="lt1"/>
                          </a:solidFill>
                          <a:latin typeface="Arial"/>
                        </a:defRPr>
                      </a:lvl4pPr>
                      <a:lvl5pPr marL="1826453" algn="l" defTabSz="913228" rtl="0" eaLnBrk="1" latinLnBrk="0" hangingPunct="1">
                        <a:defRPr sz="1800" b="1" kern="1200">
                          <a:solidFill>
                            <a:schemeClr val="lt1"/>
                          </a:solidFill>
                          <a:latin typeface="Arial"/>
                        </a:defRPr>
                      </a:lvl5pPr>
                      <a:lvl6pPr marL="2283066" algn="l" defTabSz="913228" rtl="0" eaLnBrk="1" latinLnBrk="0" hangingPunct="1">
                        <a:defRPr sz="1800" b="1" kern="1200">
                          <a:solidFill>
                            <a:schemeClr val="lt1"/>
                          </a:solidFill>
                          <a:latin typeface="Arial"/>
                        </a:defRPr>
                      </a:lvl6pPr>
                      <a:lvl7pPr marL="2739679" algn="l" defTabSz="913228" rtl="0" eaLnBrk="1" latinLnBrk="0" hangingPunct="1">
                        <a:defRPr sz="1800" b="1" kern="1200">
                          <a:solidFill>
                            <a:schemeClr val="lt1"/>
                          </a:solidFill>
                          <a:latin typeface="Arial"/>
                        </a:defRPr>
                      </a:lvl7pPr>
                      <a:lvl8pPr marL="3196293" algn="l" defTabSz="913228" rtl="0" eaLnBrk="1" latinLnBrk="0" hangingPunct="1">
                        <a:defRPr sz="1800" b="1" kern="1200">
                          <a:solidFill>
                            <a:schemeClr val="lt1"/>
                          </a:solidFill>
                          <a:latin typeface="Arial"/>
                        </a:defRPr>
                      </a:lvl8pPr>
                      <a:lvl9pPr marL="3652908" algn="l" defTabSz="913228" rtl="0" eaLnBrk="1" latinLnBrk="0" hangingPunct="1">
                        <a:defRPr sz="1800" b="1" kern="1200">
                          <a:solidFill>
                            <a:schemeClr val="lt1"/>
                          </a:solidFill>
                          <a:latin typeface="Arial"/>
                        </a:defRPr>
                      </a:lvl9p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algn="ctr"/>
                      <a:r>
                        <a:rPr lang="en-US" sz="1100" b="1" dirty="0" smtClean="0">
                          <a:solidFill>
                            <a:schemeClr val="bg1"/>
                          </a:solidFill>
                        </a:rPr>
                        <a:t>August</a:t>
                      </a:r>
                    </a:p>
                    <a:p>
                      <a:pPr algn="ctr"/>
                      <a:r>
                        <a:rPr lang="en-US" sz="1100" b="1" baseline="0" dirty="0" smtClean="0">
                          <a:solidFill>
                            <a:schemeClr val="bg1"/>
                          </a:solidFill>
                        </a:rPr>
                        <a:t>2015</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algn="ctr"/>
                      <a:r>
                        <a:rPr lang="en-US" sz="1100" b="1" dirty="0" smtClean="0">
                          <a:solidFill>
                            <a:schemeClr val="bg1"/>
                          </a:solidFill>
                        </a:rPr>
                        <a:t>September</a:t>
                      </a:r>
                    </a:p>
                    <a:p>
                      <a:pPr algn="ctr"/>
                      <a:r>
                        <a:rPr lang="en-US" sz="1100" b="1" baseline="0" dirty="0" smtClean="0">
                          <a:solidFill>
                            <a:schemeClr val="bg1"/>
                          </a:solidFill>
                        </a:rPr>
                        <a:t>2015</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algn="ctr"/>
                      <a:r>
                        <a:rPr lang="en-US" sz="1100" b="1" dirty="0" smtClean="0">
                          <a:solidFill>
                            <a:schemeClr val="bg1"/>
                          </a:solidFill>
                        </a:rPr>
                        <a:t>October</a:t>
                      </a:r>
                      <a:r>
                        <a:rPr lang="en-US" sz="1100" b="1" baseline="0" dirty="0" smtClean="0">
                          <a:solidFill>
                            <a:schemeClr val="bg1"/>
                          </a:solidFill>
                        </a:rPr>
                        <a:t> </a:t>
                      </a:r>
                    </a:p>
                    <a:p>
                      <a:pPr algn="ctr"/>
                      <a:r>
                        <a:rPr lang="en-US" sz="1100" b="1" baseline="0" dirty="0" smtClean="0">
                          <a:solidFill>
                            <a:schemeClr val="bg1"/>
                          </a:solidFill>
                        </a:rPr>
                        <a:t>2015</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4">
                  <a:txBody>
                    <a:bodyPr/>
                    <a:lstStyle/>
                    <a:p>
                      <a:pPr algn="ctr"/>
                      <a:r>
                        <a:rPr lang="en-US" sz="1100" b="1" dirty="0" smtClean="0">
                          <a:solidFill>
                            <a:schemeClr val="bg1"/>
                          </a:solidFill>
                        </a:rPr>
                        <a:t>November </a:t>
                      </a:r>
                    </a:p>
                    <a:p>
                      <a:pPr algn="ctr"/>
                      <a:r>
                        <a:rPr lang="en-US" sz="1100" b="1" dirty="0" smtClean="0">
                          <a:solidFill>
                            <a:schemeClr val="bg1"/>
                          </a:solidFill>
                        </a:rPr>
                        <a:t>2015</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4">
                  <a:txBody>
                    <a:bodyPr/>
                    <a:lstStyle/>
                    <a:p>
                      <a:pPr algn="ctr"/>
                      <a:r>
                        <a:rPr lang="en-US" sz="1100" b="1" dirty="0" smtClean="0">
                          <a:solidFill>
                            <a:schemeClr val="bg1"/>
                          </a:solidFill>
                        </a:rPr>
                        <a:t>December </a:t>
                      </a:r>
                    </a:p>
                    <a:p>
                      <a:pPr algn="ctr"/>
                      <a:r>
                        <a:rPr lang="en-US" sz="1100" b="1" dirty="0" smtClean="0">
                          <a:solidFill>
                            <a:schemeClr val="bg1"/>
                          </a:solidFill>
                        </a:rPr>
                        <a:t>2015</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4">
                  <a:txBody>
                    <a:bodyPr/>
                    <a:lstStyle/>
                    <a:p>
                      <a:pPr algn="ctr"/>
                      <a:r>
                        <a:rPr lang="en-US" sz="1100" b="1" dirty="0" smtClean="0">
                          <a:solidFill>
                            <a:schemeClr val="bg1"/>
                          </a:solidFill>
                        </a:rPr>
                        <a:t>January </a:t>
                      </a:r>
                    </a:p>
                    <a:p>
                      <a:pPr algn="ctr"/>
                      <a:r>
                        <a:rPr lang="en-US" sz="1100" b="1" dirty="0" smtClean="0">
                          <a:solidFill>
                            <a:schemeClr val="bg1"/>
                          </a:solidFill>
                        </a:rPr>
                        <a:t>2016</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05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4">
                  <a:txBody>
                    <a:bodyPr/>
                    <a:lstStyle/>
                    <a:p>
                      <a:pPr algn="ctr"/>
                      <a:r>
                        <a:rPr lang="en-US" sz="1100" b="1" dirty="0" smtClean="0">
                          <a:solidFill>
                            <a:schemeClr val="bg1"/>
                          </a:solidFill>
                        </a:rPr>
                        <a:t>February</a:t>
                      </a:r>
                    </a:p>
                    <a:p>
                      <a:pPr algn="ctr"/>
                      <a:r>
                        <a:rPr lang="en-US" sz="1100" b="1" dirty="0" smtClean="0">
                          <a:solidFill>
                            <a:schemeClr val="bg1"/>
                          </a:solidFill>
                        </a:rPr>
                        <a:t>2016</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4">
                  <a:txBody>
                    <a:bodyPr/>
                    <a:lstStyle/>
                    <a:p>
                      <a:pPr algn="ctr"/>
                      <a:r>
                        <a:rPr lang="en-US" sz="1100" b="1" dirty="0" smtClean="0">
                          <a:solidFill>
                            <a:schemeClr val="bg1"/>
                          </a:solidFill>
                        </a:rPr>
                        <a:t>March 2016</a:t>
                      </a: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a:endParaRPr lang="en-US" sz="1100" b="1" dirty="0">
                        <a:solidFill>
                          <a:schemeClr val="bg1"/>
                        </a:solidFill>
                      </a:endParaRPr>
                    </a:p>
                  </a:txBody>
                  <a:tcPr>
                    <a:lnL w="12700" cap="flat" cmpd="sng" algn="ctr">
                      <a:solidFill>
                        <a:srgbClr val="FFFFFF">
                          <a:lumMod val="85000"/>
                        </a:srgbClr>
                      </a:solidFill>
                      <a:prstDash val="sysDash"/>
                      <a:round/>
                      <a:headEnd type="none" w="med" len="med"/>
                      <a:tailEnd type="none" w="med" len="med"/>
                    </a:lnL>
                    <a:lnR w="12700" cap="flat" cmpd="sng" algn="ctr">
                      <a:solidFill>
                        <a:schemeClr val="bg1">
                          <a:lumMod val="85000"/>
                        </a:schemeClr>
                      </a:solidFill>
                      <a:prstDash val="sysDash"/>
                      <a:round/>
                      <a:headEnd type="none" w="med" len="med"/>
                      <a:tailEnd type="none" w="med" len="med"/>
                    </a:lnR>
                    <a:lnT w="12700" cap="flat" cmpd="sng" algn="ctr">
                      <a:solidFill>
                        <a:schemeClr val="bg1">
                          <a:lumMod val="85000"/>
                        </a:scheme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9434">
                <a:tc vMerge="1">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pPr algn="ctr"/>
                      <a:endParaRPr lang="en-US" sz="1200" b="1" dirty="0">
                        <a:solidFill>
                          <a:schemeClr val="tx1"/>
                        </a:solidFill>
                      </a:endParaRPr>
                    </a:p>
                  </a:txBody>
                  <a:tcPr>
                    <a:lnL w="12700" cap="flat" cmpd="sng" algn="ctr">
                      <a:solidFill>
                        <a:schemeClr val="bg1">
                          <a:lumMod val="85000"/>
                        </a:scheme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pPr algn="ctr"/>
                      <a:endParaRPr lang="en-US" sz="800" b="0" kern="1200" dirty="0">
                        <a:solidFill>
                          <a:schemeClr val="tx1"/>
                        </a:solidFill>
                        <a:latin typeface="Arial"/>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8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3228" rtl="0" eaLnBrk="1" fontAlgn="auto" latinLnBrk="0" hangingPunct="1">
                        <a:lnSpc>
                          <a:spcPct val="100000"/>
                        </a:lnSpc>
                        <a:spcBef>
                          <a:spcPts val="0"/>
                        </a:spcBef>
                        <a:spcAft>
                          <a:spcPts val="0"/>
                        </a:spcAft>
                        <a:buClrTx/>
                        <a:buSzTx/>
                        <a:buFontTx/>
                        <a:buNone/>
                        <a:tabLst/>
                        <a:defRPr/>
                      </a:pPr>
                      <a:endParaRPr lang="en-US" sz="800" b="0" kern="1200" dirty="0" smtClean="0">
                        <a:solidFill>
                          <a:schemeClr val="tx1"/>
                        </a:solidFill>
                        <a:latin typeface="+mn-lt"/>
                        <a:ea typeface="+mn-ea"/>
                        <a:cs typeface="Arabic Typesetting" panose="03020402040406030203" pitchFamily="66" charset="-78"/>
                      </a:endParaRPr>
                    </a:p>
                  </a:txBody>
                  <a:tcPr>
                    <a:lnL w="12700" cap="flat" cmpd="sng" algn="ctr">
                      <a:solidFill>
                        <a:srgbClr val="FFFFFF">
                          <a:lumMod val="85000"/>
                        </a:srgbClr>
                      </a:solidFill>
                      <a:prstDash val="sysDash"/>
                      <a:round/>
                      <a:headEnd type="none" w="med" len="med"/>
                      <a:tailEnd type="none" w="med" len="med"/>
                    </a:lnL>
                    <a:lnR w="12700" cap="flat" cmpd="sng" algn="ctr">
                      <a:solidFill>
                        <a:schemeClr val="bg1">
                          <a:lumMod val="85000"/>
                        </a:schemeClr>
                      </a:solidFill>
                      <a:prstDash val="sysDash"/>
                      <a:round/>
                      <a:headEnd type="none" w="med" len="med"/>
                      <a:tailEnd type="none" w="med" len="med"/>
                    </a:lnR>
                    <a:lnT w="12700" cap="flat" cmpd="sng" algn="ctr">
                      <a:solidFill>
                        <a:srgbClr val="FFFFFF">
                          <a:lumMod val="85000"/>
                        </a:srgbClr>
                      </a:solidFill>
                      <a:prstDash val="solid"/>
                      <a:round/>
                      <a:headEnd type="none" w="med" len="med"/>
                      <a:tailEnd type="none" w="med" len="med"/>
                    </a:lnT>
                    <a:lnB w="12700" cap="flat" cmpd="sng" algn="ctr">
                      <a:solidFill>
                        <a:srgbClr val="FFFFFF">
                          <a:lumMod val="85000"/>
                        </a:srgb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5029200">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pPr algn="ctr"/>
                      <a:r>
                        <a:rPr lang="en-US" sz="1100" b="1" dirty="0" smtClean="0">
                          <a:solidFill>
                            <a:schemeClr val="bg1"/>
                          </a:solidFill>
                        </a:rPr>
                        <a:t>Timeline</a:t>
                      </a:r>
                      <a:endParaRPr lang="en-US" sz="1100" b="1" dirty="0">
                        <a:solidFill>
                          <a:schemeClr val="bg1"/>
                        </a:solidFill>
                      </a:endParaRPr>
                    </a:p>
                  </a:txBody>
                  <a:tcPr vert="vert270" anchor="ctr">
                    <a:lnL w="12700" cap="flat" cmpd="sng" algn="ctr">
                      <a:solidFill>
                        <a:schemeClr val="bg1">
                          <a:lumMod val="85000"/>
                        </a:scheme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3228" rtl="0" eaLnBrk="1" latinLnBrk="0" hangingPunct="1">
                        <a:defRPr sz="1800" kern="1200">
                          <a:solidFill>
                            <a:schemeClr val="dk1"/>
                          </a:solidFill>
                          <a:latin typeface="Arial"/>
                        </a:defRPr>
                      </a:lvl1pPr>
                      <a:lvl2pPr marL="456615" algn="l" defTabSz="913228" rtl="0" eaLnBrk="1" latinLnBrk="0" hangingPunct="1">
                        <a:defRPr sz="1800" kern="1200">
                          <a:solidFill>
                            <a:schemeClr val="dk1"/>
                          </a:solidFill>
                          <a:latin typeface="Arial"/>
                        </a:defRPr>
                      </a:lvl2pPr>
                      <a:lvl3pPr marL="913228" algn="l" defTabSz="913228" rtl="0" eaLnBrk="1" latinLnBrk="0" hangingPunct="1">
                        <a:defRPr sz="1800" kern="1200">
                          <a:solidFill>
                            <a:schemeClr val="dk1"/>
                          </a:solidFill>
                          <a:latin typeface="Arial"/>
                        </a:defRPr>
                      </a:lvl3pPr>
                      <a:lvl4pPr marL="1369838" algn="l" defTabSz="913228" rtl="0" eaLnBrk="1" latinLnBrk="0" hangingPunct="1">
                        <a:defRPr sz="1800" kern="1200">
                          <a:solidFill>
                            <a:schemeClr val="dk1"/>
                          </a:solidFill>
                          <a:latin typeface="Arial"/>
                        </a:defRPr>
                      </a:lvl4pPr>
                      <a:lvl5pPr marL="1826453" algn="l" defTabSz="913228" rtl="0" eaLnBrk="1" latinLnBrk="0" hangingPunct="1">
                        <a:defRPr sz="1800" kern="1200">
                          <a:solidFill>
                            <a:schemeClr val="dk1"/>
                          </a:solidFill>
                          <a:latin typeface="Arial"/>
                        </a:defRPr>
                      </a:lvl5pPr>
                      <a:lvl6pPr marL="2283066" algn="l" defTabSz="913228" rtl="0" eaLnBrk="1" latinLnBrk="0" hangingPunct="1">
                        <a:defRPr sz="1800" kern="1200">
                          <a:solidFill>
                            <a:schemeClr val="dk1"/>
                          </a:solidFill>
                          <a:latin typeface="Arial"/>
                        </a:defRPr>
                      </a:lvl6pPr>
                      <a:lvl7pPr marL="2739679" algn="l" defTabSz="913228" rtl="0" eaLnBrk="1" latinLnBrk="0" hangingPunct="1">
                        <a:defRPr sz="1800" kern="1200">
                          <a:solidFill>
                            <a:schemeClr val="dk1"/>
                          </a:solidFill>
                          <a:latin typeface="Arial"/>
                        </a:defRPr>
                      </a:lvl7pPr>
                      <a:lvl8pPr marL="3196293" algn="l" defTabSz="913228" rtl="0" eaLnBrk="1" latinLnBrk="0" hangingPunct="1">
                        <a:defRPr sz="1800" kern="1200">
                          <a:solidFill>
                            <a:schemeClr val="dk1"/>
                          </a:solidFill>
                          <a:latin typeface="Arial"/>
                        </a:defRPr>
                      </a:lvl8pPr>
                      <a:lvl9pPr marL="3652908" algn="l" defTabSz="913228" rtl="0" eaLnBrk="1" latinLnBrk="0" hangingPunct="1">
                        <a:defRPr sz="1800" kern="1200">
                          <a:solidFill>
                            <a:schemeClr val="dk1"/>
                          </a:solidFill>
                          <a:latin typeface="Arial"/>
                        </a:defRPr>
                      </a:lvl9p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rgbClr val="FFFFFF">
                          <a:lumMod val="85000"/>
                        </a:srgb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dirty="0"/>
                    </a:p>
                  </a:txBody>
                  <a:tcPr>
                    <a:lnL w="12700" cap="flat" cmpd="sng" algn="ctr">
                      <a:solidFill>
                        <a:srgbClr val="FFFFFF">
                          <a:lumMod val="85000"/>
                        </a:srgbClr>
                      </a:solidFill>
                      <a:prstDash val="sysDash"/>
                      <a:round/>
                      <a:headEnd type="none" w="med" len="med"/>
                      <a:tailEnd type="none" w="med" len="med"/>
                    </a:lnL>
                    <a:lnR w="12700" cap="flat" cmpd="sng" algn="ctr">
                      <a:solidFill>
                        <a:schemeClr val="bg1">
                          <a:lumMod val="85000"/>
                        </a:schemeClr>
                      </a:solidFill>
                      <a:prstDash val="sysDash"/>
                      <a:round/>
                      <a:headEnd type="none" w="med" len="med"/>
                      <a:tailEnd type="none" w="med" len="med"/>
                    </a:lnR>
                    <a:lnT w="12700" cap="flat" cmpd="sng" algn="ctr">
                      <a:solidFill>
                        <a:srgbClr val="FFFFFF">
                          <a:lumMod val="85000"/>
                        </a:srgbClr>
                      </a:solidFill>
                      <a:prstDash val="sysDash"/>
                      <a:round/>
                      <a:headEnd type="none" w="med" len="med"/>
                      <a:tailEnd type="none" w="med" len="med"/>
                    </a:lnT>
                    <a:lnB w="12700" cap="flat" cmpd="sng" algn="ctr">
                      <a:solidFill>
                        <a:srgbClr val="FFFFFF">
                          <a:lumMod val="8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18" name="AutoShape 31"/>
          <p:cNvSpPr>
            <a:spLocks noChangeArrowheads="1"/>
          </p:cNvSpPr>
          <p:nvPr/>
        </p:nvSpPr>
        <p:spPr bwMode="auto">
          <a:xfrm>
            <a:off x="2801526" y="3962400"/>
            <a:ext cx="4023360" cy="182880"/>
          </a:xfrm>
          <a:prstGeom prst="homePlate">
            <a:avLst>
              <a:gd name="adj" fmla="val 49276"/>
            </a:avLst>
          </a:prstGeom>
          <a:solidFill>
            <a:schemeClr val="accent4">
              <a:alpha val="60000"/>
            </a:schemeClr>
          </a:solidFill>
          <a:ln w="12700">
            <a:noFill/>
            <a:miter lim="800000"/>
            <a:headEnd/>
            <a:tailEnd/>
          </a:ln>
        </p:spPr>
        <p:txBody>
          <a:bodyPr lIns="91430" tIns="45716" rIns="91430" bIns="45716" anchor="ctr"/>
          <a:lstStyle/>
          <a:p>
            <a:pPr marL="0" marR="0" lvl="0" indent="0" algn="ctr" defTabSz="914400" eaLnBrk="0" fontAlgn="base" latinLnBrk="0" hangingPunct="0">
              <a:lnSpc>
                <a:spcPct val="100000"/>
              </a:lnSpc>
              <a:spcBef>
                <a:spcPct val="0"/>
              </a:spcBef>
              <a:spcAft>
                <a:spcPct val="0"/>
              </a:spcAft>
              <a:buClrTx/>
              <a:buSzTx/>
              <a:buFontTx/>
              <a:buNone/>
              <a:tabLst>
                <a:tab pos="0" algn="l"/>
              </a:tabLst>
              <a:defRPr/>
            </a:pPr>
            <a:r>
              <a:rPr lang="en-US" sz="1000" b="1" kern="0" dirty="0" smtClean="0">
                <a:solidFill>
                  <a:srgbClr val="FFFFFF"/>
                </a:solidFill>
                <a:cs typeface="Arial" pitchFamily="34" charset="0"/>
              </a:rPr>
              <a:t>CMMI Pilot Development</a:t>
            </a:r>
            <a:endParaRPr kumimoji="0" lang="en-US" sz="1000" b="1" i="0" u="none" strike="noStrike" kern="0" cap="none" spc="0" normalizeH="0" baseline="0" noProof="0" dirty="0" smtClean="0">
              <a:ln>
                <a:noFill/>
              </a:ln>
              <a:solidFill>
                <a:srgbClr val="FFFFFF"/>
              </a:solidFill>
              <a:effectLst/>
              <a:uLnTx/>
              <a:uFillTx/>
              <a:cs typeface="Arial" pitchFamily="34" charset="0"/>
            </a:endParaRPr>
          </a:p>
        </p:txBody>
      </p:sp>
      <p:sp>
        <p:nvSpPr>
          <p:cNvPr id="19" name="5-Point Star 18"/>
          <p:cNvSpPr/>
          <p:nvPr/>
        </p:nvSpPr>
        <p:spPr>
          <a:xfrm>
            <a:off x="1396202" y="2286000"/>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20" name="Text Box 21"/>
          <p:cNvSpPr txBox="1">
            <a:spLocks noChangeArrowheads="1"/>
          </p:cNvSpPr>
          <p:nvPr/>
        </p:nvSpPr>
        <p:spPr bwMode="auto">
          <a:xfrm>
            <a:off x="1643051" y="2306182"/>
            <a:ext cx="1177398"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Connect with Measures Team</a:t>
            </a:r>
            <a:endParaRPr lang="en-US" sz="900" b="1" dirty="0">
              <a:solidFill>
                <a:srgbClr val="000000"/>
              </a:solidFill>
              <a:cs typeface="Arial" pitchFamily="34" charset="0"/>
            </a:endParaRPr>
          </a:p>
        </p:txBody>
      </p:sp>
      <p:sp>
        <p:nvSpPr>
          <p:cNvPr id="27" name="AutoShape 31"/>
          <p:cNvSpPr>
            <a:spLocks noChangeArrowheads="1"/>
          </p:cNvSpPr>
          <p:nvPr/>
        </p:nvSpPr>
        <p:spPr bwMode="auto">
          <a:xfrm>
            <a:off x="704047" y="1730377"/>
            <a:ext cx="2572553" cy="182880"/>
          </a:xfrm>
          <a:prstGeom prst="homePlate">
            <a:avLst>
              <a:gd name="adj" fmla="val 49276"/>
            </a:avLst>
          </a:prstGeom>
          <a:solidFill>
            <a:schemeClr val="accent4">
              <a:alpha val="60000"/>
            </a:schemeClr>
          </a:solidFill>
          <a:ln w="12700">
            <a:noFill/>
            <a:miter lim="800000"/>
            <a:headEnd/>
            <a:tailEnd/>
          </a:ln>
        </p:spPr>
        <p:txBody>
          <a:bodyPr lIns="91430" tIns="45716" rIns="91430" bIns="45716" anchor="ctr"/>
          <a:lstStyle/>
          <a:p>
            <a:pPr marL="0" marR="0" lvl="0" indent="0" algn="ctr" defTabSz="914400" eaLnBrk="0" fontAlgn="base" latinLnBrk="0" hangingPunct="0">
              <a:lnSpc>
                <a:spcPct val="100000"/>
              </a:lnSpc>
              <a:spcBef>
                <a:spcPct val="0"/>
              </a:spcBef>
              <a:spcAft>
                <a:spcPct val="0"/>
              </a:spcAft>
              <a:buClrTx/>
              <a:buSzTx/>
              <a:buFontTx/>
              <a:buNone/>
              <a:tabLst>
                <a:tab pos="0" algn="l"/>
              </a:tabLst>
              <a:defRPr/>
            </a:pPr>
            <a:r>
              <a:rPr kumimoji="0" lang="en-US" sz="1000" b="1" i="0" u="none" strike="noStrike" kern="0" cap="none" spc="0" normalizeH="0" baseline="0" noProof="0" dirty="0" smtClean="0">
                <a:ln>
                  <a:noFill/>
                </a:ln>
                <a:solidFill>
                  <a:srgbClr val="FFFFFF"/>
                </a:solidFill>
                <a:effectLst/>
                <a:uLnTx/>
                <a:uFillTx/>
                <a:cs typeface="Arial" pitchFamily="34" charset="0"/>
              </a:rPr>
              <a:t>Maturity Model</a:t>
            </a:r>
            <a:r>
              <a:rPr kumimoji="0" lang="en-US" sz="1000" b="1" i="0" u="none" strike="noStrike" kern="0" cap="none" spc="0" normalizeH="0" noProof="0" dirty="0" smtClean="0">
                <a:ln>
                  <a:noFill/>
                </a:ln>
                <a:solidFill>
                  <a:srgbClr val="FFFFFF"/>
                </a:solidFill>
                <a:effectLst/>
                <a:uLnTx/>
                <a:uFillTx/>
                <a:cs typeface="Arial" pitchFamily="34" charset="0"/>
              </a:rPr>
              <a:t> Development</a:t>
            </a:r>
            <a:endParaRPr kumimoji="0" lang="en-US" sz="1000" b="1" i="0" u="none" strike="noStrike" kern="0" cap="none" spc="0" normalizeH="0" baseline="0" noProof="0" dirty="0" smtClean="0">
              <a:ln>
                <a:noFill/>
              </a:ln>
              <a:solidFill>
                <a:srgbClr val="FFFFFF"/>
              </a:solidFill>
              <a:effectLst/>
              <a:uLnTx/>
              <a:uFillTx/>
              <a:cs typeface="Arial" pitchFamily="34" charset="0"/>
            </a:endParaRPr>
          </a:p>
        </p:txBody>
      </p:sp>
      <p:sp>
        <p:nvSpPr>
          <p:cNvPr id="28" name="AutoShape 31"/>
          <p:cNvSpPr>
            <a:spLocks noChangeArrowheads="1"/>
          </p:cNvSpPr>
          <p:nvPr/>
        </p:nvSpPr>
        <p:spPr bwMode="auto">
          <a:xfrm>
            <a:off x="6481431" y="5785736"/>
            <a:ext cx="2380448" cy="182880"/>
          </a:xfrm>
          <a:prstGeom prst="homePlate">
            <a:avLst>
              <a:gd name="adj" fmla="val 49276"/>
            </a:avLst>
          </a:prstGeom>
          <a:solidFill>
            <a:schemeClr val="accent4">
              <a:alpha val="60000"/>
            </a:schemeClr>
          </a:solidFill>
          <a:ln w="12700">
            <a:noFill/>
            <a:miter lim="800000"/>
            <a:headEnd/>
            <a:tailEnd/>
          </a:ln>
        </p:spPr>
        <p:txBody>
          <a:bodyPr lIns="91430" tIns="45716" rIns="91430" bIns="45716" anchor="ctr"/>
          <a:lstStyle/>
          <a:p>
            <a:pPr marL="0" marR="0" lvl="0" indent="0" algn="ctr" defTabSz="914400" eaLnBrk="0" fontAlgn="base" latinLnBrk="0" hangingPunct="0">
              <a:lnSpc>
                <a:spcPct val="100000"/>
              </a:lnSpc>
              <a:spcBef>
                <a:spcPct val="0"/>
              </a:spcBef>
              <a:spcAft>
                <a:spcPct val="0"/>
              </a:spcAft>
              <a:buClrTx/>
              <a:buSzTx/>
              <a:buFontTx/>
              <a:buNone/>
              <a:tabLst>
                <a:tab pos="0" algn="l"/>
              </a:tabLst>
              <a:defRPr/>
            </a:pPr>
            <a:r>
              <a:rPr lang="en-US" sz="1000" b="1" kern="0" dirty="0" smtClean="0">
                <a:solidFill>
                  <a:srgbClr val="FFFFFF"/>
                </a:solidFill>
                <a:cs typeface="Arial" pitchFamily="34" charset="0"/>
              </a:rPr>
              <a:t>Conduct Pilot</a:t>
            </a:r>
            <a:endParaRPr kumimoji="0" lang="en-US" sz="1000" b="1" i="0" u="none" strike="noStrike" kern="0" cap="none" spc="0" normalizeH="0" baseline="0" noProof="0" dirty="0" smtClean="0">
              <a:ln>
                <a:noFill/>
              </a:ln>
              <a:solidFill>
                <a:srgbClr val="FFFFFF"/>
              </a:solidFill>
              <a:effectLst/>
              <a:uLnTx/>
              <a:uFillTx/>
              <a:cs typeface="Arial" pitchFamily="34" charset="0"/>
            </a:endParaRPr>
          </a:p>
        </p:txBody>
      </p:sp>
      <p:sp>
        <p:nvSpPr>
          <p:cNvPr id="33" name="5-Point Star 32"/>
          <p:cNvSpPr/>
          <p:nvPr/>
        </p:nvSpPr>
        <p:spPr>
          <a:xfrm>
            <a:off x="950779" y="1981200"/>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34" name="Text Box 21"/>
          <p:cNvSpPr txBox="1">
            <a:spLocks noChangeArrowheads="1"/>
          </p:cNvSpPr>
          <p:nvPr/>
        </p:nvSpPr>
        <p:spPr bwMode="auto">
          <a:xfrm>
            <a:off x="1197627" y="2001382"/>
            <a:ext cx="1297121"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Develop Pilot Strategy and Approach</a:t>
            </a:r>
            <a:endParaRPr lang="en-US" sz="900" b="1" dirty="0">
              <a:solidFill>
                <a:srgbClr val="000000"/>
              </a:solidFill>
              <a:cs typeface="Arial" pitchFamily="34" charset="0"/>
            </a:endParaRPr>
          </a:p>
        </p:txBody>
      </p:sp>
      <p:grpSp>
        <p:nvGrpSpPr>
          <p:cNvPr id="4" name="Group 3"/>
          <p:cNvGrpSpPr/>
          <p:nvPr/>
        </p:nvGrpSpPr>
        <p:grpSpPr>
          <a:xfrm>
            <a:off x="5969044" y="5026758"/>
            <a:ext cx="1233747" cy="279232"/>
            <a:chOff x="5241588" y="4670981"/>
            <a:chExt cx="1233747" cy="279232"/>
          </a:xfrm>
        </p:grpSpPr>
        <p:sp>
          <p:nvSpPr>
            <p:cNvPr id="38" name="5-Point Star 37"/>
            <p:cNvSpPr/>
            <p:nvPr/>
          </p:nvSpPr>
          <p:spPr>
            <a:xfrm>
              <a:off x="5241588" y="4670981"/>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39" name="Text Box 21"/>
            <p:cNvSpPr txBox="1">
              <a:spLocks noChangeArrowheads="1"/>
            </p:cNvSpPr>
            <p:nvPr/>
          </p:nvSpPr>
          <p:spPr bwMode="auto">
            <a:xfrm>
              <a:off x="5488437" y="4673214"/>
              <a:ext cx="986898"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Identify pilot participants</a:t>
              </a:r>
              <a:endParaRPr lang="en-US" sz="900" b="1" dirty="0">
                <a:solidFill>
                  <a:srgbClr val="000000"/>
                </a:solidFill>
                <a:cs typeface="Arial" pitchFamily="34" charset="0"/>
              </a:endParaRPr>
            </a:p>
          </p:txBody>
        </p:sp>
      </p:grpSp>
      <p:grpSp>
        <p:nvGrpSpPr>
          <p:cNvPr id="5" name="Group 4"/>
          <p:cNvGrpSpPr/>
          <p:nvPr/>
        </p:nvGrpSpPr>
        <p:grpSpPr>
          <a:xfrm>
            <a:off x="5241588" y="4724400"/>
            <a:ext cx="1387811" cy="297181"/>
            <a:chOff x="5241588" y="5036819"/>
            <a:chExt cx="1387811" cy="297181"/>
          </a:xfrm>
        </p:grpSpPr>
        <p:sp>
          <p:nvSpPr>
            <p:cNvPr id="40" name="5-Point Star 39"/>
            <p:cNvSpPr/>
            <p:nvPr/>
          </p:nvSpPr>
          <p:spPr>
            <a:xfrm>
              <a:off x="5241588" y="5036819"/>
              <a:ext cx="228600" cy="228600"/>
            </a:xfrm>
            <a:prstGeom prst="star5">
              <a:avLst/>
            </a:prstGeom>
            <a:solidFill>
              <a:srgbClr val="C00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41" name="Text Box 21"/>
            <p:cNvSpPr txBox="1">
              <a:spLocks noChangeArrowheads="1"/>
            </p:cNvSpPr>
            <p:nvPr/>
          </p:nvSpPr>
          <p:spPr bwMode="auto">
            <a:xfrm>
              <a:off x="5488436" y="5057001"/>
              <a:ext cx="1140963"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Present pilot plan at CfQ Forum</a:t>
              </a:r>
              <a:endParaRPr lang="en-US" sz="900" b="1" dirty="0">
                <a:solidFill>
                  <a:srgbClr val="000000"/>
                </a:solidFill>
                <a:cs typeface="Arial" pitchFamily="34" charset="0"/>
              </a:endParaRPr>
            </a:p>
          </p:txBody>
        </p:sp>
      </p:grpSp>
      <p:sp>
        <p:nvSpPr>
          <p:cNvPr id="42" name="5-Point Star 41"/>
          <p:cNvSpPr/>
          <p:nvPr/>
        </p:nvSpPr>
        <p:spPr>
          <a:xfrm>
            <a:off x="6471618" y="6032788"/>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43" name="Text Box 21"/>
          <p:cNvSpPr txBox="1">
            <a:spLocks noChangeArrowheads="1"/>
          </p:cNvSpPr>
          <p:nvPr/>
        </p:nvSpPr>
        <p:spPr bwMode="auto">
          <a:xfrm>
            <a:off x="6718467" y="6122220"/>
            <a:ext cx="758298" cy="1384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Kick-off pilot</a:t>
            </a:r>
            <a:endParaRPr lang="en-US" sz="900" b="1" dirty="0">
              <a:solidFill>
                <a:srgbClr val="000000"/>
              </a:solidFill>
              <a:cs typeface="Arial" pitchFamily="34" charset="0"/>
            </a:endParaRPr>
          </a:p>
        </p:txBody>
      </p:sp>
      <p:sp>
        <p:nvSpPr>
          <p:cNvPr id="44" name="5-Point Star 43"/>
          <p:cNvSpPr/>
          <p:nvPr/>
        </p:nvSpPr>
        <p:spPr>
          <a:xfrm>
            <a:off x="8595732" y="6172200"/>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45" name="Text Box 21"/>
          <p:cNvSpPr txBox="1">
            <a:spLocks noChangeArrowheads="1"/>
          </p:cNvSpPr>
          <p:nvPr/>
        </p:nvSpPr>
        <p:spPr bwMode="auto">
          <a:xfrm>
            <a:off x="7772400" y="6286500"/>
            <a:ext cx="1240897" cy="1384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Complete pilot</a:t>
            </a:r>
            <a:endParaRPr lang="en-US" sz="900" b="1" dirty="0">
              <a:solidFill>
                <a:srgbClr val="000000"/>
              </a:solidFill>
              <a:cs typeface="Arial" pitchFamily="34" charset="0"/>
            </a:endParaRPr>
          </a:p>
        </p:txBody>
      </p:sp>
      <p:sp>
        <p:nvSpPr>
          <p:cNvPr id="46" name="5-Point Star 45"/>
          <p:cNvSpPr/>
          <p:nvPr/>
        </p:nvSpPr>
        <p:spPr>
          <a:xfrm>
            <a:off x="2839854" y="4191000"/>
            <a:ext cx="263992"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47" name="Text Box 21"/>
          <p:cNvSpPr txBox="1">
            <a:spLocks noChangeArrowheads="1"/>
          </p:cNvSpPr>
          <p:nvPr/>
        </p:nvSpPr>
        <p:spPr bwMode="auto">
          <a:xfrm>
            <a:off x="3086702" y="4211182"/>
            <a:ext cx="875697"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Selection of process areas</a:t>
            </a:r>
            <a:endParaRPr lang="en-US" sz="900" b="1" dirty="0">
              <a:solidFill>
                <a:srgbClr val="000000"/>
              </a:solidFill>
              <a:cs typeface="Arial" pitchFamily="34" charset="0"/>
            </a:endParaRPr>
          </a:p>
        </p:txBody>
      </p:sp>
      <p:sp>
        <p:nvSpPr>
          <p:cNvPr id="23" name="5-Point Star 22"/>
          <p:cNvSpPr/>
          <p:nvPr/>
        </p:nvSpPr>
        <p:spPr>
          <a:xfrm>
            <a:off x="2383100" y="3201235"/>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24" name="Text Box 21"/>
          <p:cNvSpPr txBox="1">
            <a:spLocks noChangeArrowheads="1"/>
          </p:cNvSpPr>
          <p:nvPr/>
        </p:nvSpPr>
        <p:spPr bwMode="auto">
          <a:xfrm>
            <a:off x="2629949" y="3221417"/>
            <a:ext cx="1177398"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Adapt CMMI process framework</a:t>
            </a:r>
            <a:endParaRPr lang="en-US" sz="900" b="1" dirty="0">
              <a:solidFill>
                <a:srgbClr val="000000"/>
              </a:solidFill>
              <a:cs typeface="Arial" pitchFamily="34" charset="0"/>
            </a:endParaRPr>
          </a:p>
        </p:txBody>
      </p:sp>
      <p:sp>
        <p:nvSpPr>
          <p:cNvPr id="25" name="5-Point Star 24"/>
          <p:cNvSpPr/>
          <p:nvPr/>
        </p:nvSpPr>
        <p:spPr>
          <a:xfrm>
            <a:off x="2572926" y="3529491"/>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26" name="Text Box 21"/>
          <p:cNvSpPr txBox="1">
            <a:spLocks noChangeArrowheads="1"/>
          </p:cNvSpPr>
          <p:nvPr/>
        </p:nvSpPr>
        <p:spPr bwMode="auto">
          <a:xfrm>
            <a:off x="2819775" y="3549673"/>
            <a:ext cx="1404020"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Present adapted CMMI Model at CfQ Forum</a:t>
            </a:r>
            <a:endParaRPr lang="en-US" sz="900" b="1" dirty="0">
              <a:solidFill>
                <a:srgbClr val="000000"/>
              </a:solidFill>
              <a:cs typeface="Arial" pitchFamily="34" charset="0"/>
            </a:endParaRPr>
          </a:p>
        </p:txBody>
      </p:sp>
      <p:sp>
        <p:nvSpPr>
          <p:cNvPr id="29" name="5-Point Star 28"/>
          <p:cNvSpPr/>
          <p:nvPr/>
        </p:nvSpPr>
        <p:spPr>
          <a:xfrm>
            <a:off x="3837567" y="4466143"/>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30" name="Text Box 21"/>
          <p:cNvSpPr txBox="1">
            <a:spLocks noChangeArrowheads="1"/>
          </p:cNvSpPr>
          <p:nvPr/>
        </p:nvSpPr>
        <p:spPr bwMode="auto">
          <a:xfrm>
            <a:off x="4084416" y="4486325"/>
            <a:ext cx="1404020"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Selected pilot process areas built out</a:t>
            </a:r>
            <a:endParaRPr lang="en-US" sz="900" b="1" dirty="0">
              <a:solidFill>
                <a:srgbClr val="000000"/>
              </a:solidFill>
              <a:cs typeface="Arial" pitchFamily="34" charset="0"/>
            </a:endParaRPr>
          </a:p>
        </p:txBody>
      </p:sp>
      <p:sp>
        <p:nvSpPr>
          <p:cNvPr id="37" name="5-Point Star 36"/>
          <p:cNvSpPr/>
          <p:nvPr/>
        </p:nvSpPr>
        <p:spPr>
          <a:xfrm>
            <a:off x="1852353" y="2841962"/>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48" name="Text Box 21"/>
          <p:cNvSpPr txBox="1">
            <a:spLocks noChangeArrowheads="1"/>
          </p:cNvSpPr>
          <p:nvPr/>
        </p:nvSpPr>
        <p:spPr bwMode="auto">
          <a:xfrm>
            <a:off x="2099201" y="2862144"/>
            <a:ext cx="1738365" cy="2769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CMMI alignment and identify gaps/enhancements</a:t>
            </a:r>
            <a:endParaRPr lang="en-US" sz="900" b="1" dirty="0">
              <a:solidFill>
                <a:srgbClr val="000000"/>
              </a:solidFill>
              <a:cs typeface="Arial" pitchFamily="34" charset="0"/>
            </a:endParaRPr>
          </a:p>
        </p:txBody>
      </p:sp>
      <p:sp>
        <p:nvSpPr>
          <p:cNvPr id="49" name="5-Point Star 48"/>
          <p:cNvSpPr/>
          <p:nvPr/>
        </p:nvSpPr>
        <p:spPr>
          <a:xfrm>
            <a:off x="6604968" y="5348569"/>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50" name="Text Box 21"/>
          <p:cNvSpPr txBox="1">
            <a:spLocks noChangeArrowheads="1"/>
          </p:cNvSpPr>
          <p:nvPr/>
        </p:nvSpPr>
        <p:spPr bwMode="auto">
          <a:xfrm>
            <a:off x="6851817" y="5299502"/>
            <a:ext cx="986898" cy="415498"/>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Develop plans and on-board pilot participants</a:t>
            </a:r>
            <a:endParaRPr lang="en-US" sz="900" b="1" dirty="0">
              <a:solidFill>
                <a:srgbClr val="000000"/>
              </a:solidFill>
              <a:cs typeface="Arial" pitchFamily="34" charset="0"/>
            </a:endParaRPr>
          </a:p>
        </p:txBody>
      </p:sp>
      <p:sp>
        <p:nvSpPr>
          <p:cNvPr id="31" name="5-Point Star 30"/>
          <p:cNvSpPr/>
          <p:nvPr/>
        </p:nvSpPr>
        <p:spPr>
          <a:xfrm>
            <a:off x="1623753" y="2551092"/>
            <a:ext cx="228600" cy="228600"/>
          </a:xfrm>
          <a:prstGeom prst="star5">
            <a:avLst/>
          </a:prstGeom>
          <a:solidFill>
            <a:srgbClr val="FFC000"/>
          </a:solid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smtClean="0">
              <a:solidFill>
                <a:srgbClr val="FFFFFF"/>
              </a:solidFill>
            </a:endParaRPr>
          </a:p>
        </p:txBody>
      </p:sp>
      <p:sp>
        <p:nvSpPr>
          <p:cNvPr id="32" name="Text Box 21"/>
          <p:cNvSpPr txBox="1">
            <a:spLocks noChangeArrowheads="1"/>
          </p:cNvSpPr>
          <p:nvPr/>
        </p:nvSpPr>
        <p:spPr bwMode="auto">
          <a:xfrm>
            <a:off x="1870602" y="2640524"/>
            <a:ext cx="1177398" cy="138499"/>
          </a:xfrm>
          <a:prstGeom prst="rect">
            <a:avLst/>
          </a:prstGeom>
          <a:noFill/>
          <a:ln w="9525">
            <a:noFill/>
            <a:miter lim="800000"/>
            <a:headEnd/>
            <a:tailEnd/>
          </a:ln>
        </p:spPr>
        <p:txBody>
          <a:bodyPr wrap="square" lIns="0" tIns="0" rIns="0" bIns="0" anchor="ctr">
            <a:spAutoFit/>
          </a:bodyPr>
          <a:lstStyle/>
          <a:p>
            <a:pPr eaLnBrk="0" fontAlgn="base" hangingPunct="0">
              <a:spcBef>
                <a:spcPct val="0"/>
              </a:spcBef>
              <a:spcAft>
                <a:spcPct val="0"/>
              </a:spcAft>
            </a:pPr>
            <a:r>
              <a:rPr lang="en-US" sz="900" b="1" dirty="0" smtClean="0">
                <a:solidFill>
                  <a:srgbClr val="000000"/>
                </a:solidFill>
                <a:cs typeface="Arial" pitchFamily="34" charset="0"/>
              </a:rPr>
              <a:t>Define Maturity levels</a:t>
            </a:r>
            <a:endParaRPr lang="en-US" sz="900" b="1" dirty="0">
              <a:solidFill>
                <a:srgbClr val="000000"/>
              </a:solidFill>
              <a:cs typeface="Arial" pitchFamily="34" charset="0"/>
            </a:endParaRPr>
          </a:p>
        </p:txBody>
      </p:sp>
    </p:spTree>
    <p:extLst>
      <p:ext uri="{BB962C8B-B14F-4D97-AF65-F5344CB8AC3E}">
        <p14:creationId xmlns:p14="http://schemas.microsoft.com/office/powerpoint/2010/main" val="37009605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1782208"/>
            <a:ext cx="8229600" cy="923330"/>
          </a:xfrm>
        </p:spPr>
        <p:txBody>
          <a:bodyPr/>
          <a:lstStyle/>
          <a:p>
            <a:pPr>
              <a:buNone/>
            </a:pPr>
            <a:r>
              <a:rPr lang="en-US" dirty="0" smtClean="0"/>
              <a:t>Process Area Selection</a:t>
            </a:r>
            <a:endParaRPr lang="en-US" dirty="0"/>
          </a:p>
        </p:txBody>
      </p:sp>
    </p:spTree>
    <p:extLst>
      <p:ext uri="{BB962C8B-B14F-4D97-AF65-F5344CB8AC3E}">
        <p14:creationId xmlns:p14="http://schemas.microsoft.com/office/powerpoint/2010/main" val="389115864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1600" dirty="0"/>
              <a:t>Originally, the selection of focused process area for the pilot study was be based on the following criteria.  Scoring would be based on a poll weighting each area.</a:t>
            </a:r>
          </a:p>
        </p:txBody>
      </p:sp>
      <p:sp>
        <p:nvSpPr>
          <p:cNvPr id="371719" name="Title 1"/>
          <p:cNvSpPr>
            <a:spLocks noGrp="1"/>
          </p:cNvSpPr>
          <p:nvPr>
            <p:ph type="title"/>
          </p:nvPr>
        </p:nvSpPr>
        <p:spPr/>
        <p:txBody>
          <a:bodyPr/>
          <a:lstStyle/>
          <a:p>
            <a:r>
              <a:rPr lang="en-US" dirty="0"/>
              <a:t>Process Area Selection for Pilot Study</a:t>
            </a:r>
            <a:endParaRPr lang="en-US" dirty="0" smtClean="0"/>
          </a:p>
        </p:txBody>
      </p:sp>
      <p:sp>
        <p:nvSpPr>
          <p:cNvPr id="83" name="Hexagon 82"/>
          <p:cNvSpPr/>
          <p:nvPr/>
        </p:nvSpPr>
        <p:spPr bwMode="gray">
          <a:xfrm>
            <a:off x="4031611" y="2413855"/>
            <a:ext cx="1087502" cy="937501"/>
          </a:xfrm>
          <a:prstGeom prst="hexagon">
            <a:avLst/>
          </a:prstGeom>
          <a:solidFill>
            <a:schemeClr val="accent2"/>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fontAlgn="auto">
              <a:spcAft>
                <a:spcPts val="0"/>
              </a:spcAft>
            </a:pPr>
            <a:endParaRPr lang="en-US" sz="1000" b="1" dirty="0">
              <a:solidFill>
                <a:schemeClr val="bg1"/>
              </a:solidFill>
            </a:endParaRPr>
          </a:p>
        </p:txBody>
      </p:sp>
      <p:sp>
        <p:nvSpPr>
          <p:cNvPr id="84" name="Hexagon 83"/>
          <p:cNvSpPr/>
          <p:nvPr/>
        </p:nvSpPr>
        <p:spPr bwMode="gray">
          <a:xfrm>
            <a:off x="4031611" y="4381576"/>
            <a:ext cx="1087502" cy="937501"/>
          </a:xfrm>
          <a:prstGeom prst="hexagon">
            <a:avLst/>
          </a:prstGeom>
          <a:solidFill>
            <a:srgbClr val="7030A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85" name="Hexagon 84"/>
          <p:cNvSpPr/>
          <p:nvPr/>
        </p:nvSpPr>
        <p:spPr bwMode="gray">
          <a:xfrm>
            <a:off x="4933054" y="3887070"/>
            <a:ext cx="1087502" cy="937501"/>
          </a:xfrm>
          <a:prstGeom prst="hexagon">
            <a:avLst/>
          </a:prstGeom>
          <a:solidFill>
            <a:schemeClr val="accent1"/>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86" name="Hexagon 85"/>
          <p:cNvSpPr/>
          <p:nvPr/>
        </p:nvSpPr>
        <p:spPr bwMode="gray">
          <a:xfrm>
            <a:off x="4933054" y="2908361"/>
            <a:ext cx="1087502" cy="937501"/>
          </a:xfrm>
          <a:prstGeom prst="hexagon">
            <a:avLst/>
          </a:prstGeom>
          <a:solidFill>
            <a:srgbClr val="FFC00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87" name="Hexagon 86"/>
          <p:cNvSpPr/>
          <p:nvPr/>
        </p:nvSpPr>
        <p:spPr bwMode="gray">
          <a:xfrm>
            <a:off x="3130168" y="3887070"/>
            <a:ext cx="1087502" cy="937501"/>
          </a:xfrm>
          <a:prstGeom prst="hexagon">
            <a:avLst/>
          </a:prstGeom>
          <a:solidFill>
            <a:schemeClr val="accent4"/>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endParaRPr lang="en-US" sz="1000" b="1" dirty="0">
              <a:solidFill>
                <a:schemeClr val="bg1"/>
              </a:solidFill>
              <a:cs typeface="Arial" pitchFamily="34" charset="0"/>
            </a:endParaRPr>
          </a:p>
        </p:txBody>
      </p:sp>
      <p:sp>
        <p:nvSpPr>
          <p:cNvPr id="88" name="Hexagon 87"/>
          <p:cNvSpPr/>
          <p:nvPr/>
        </p:nvSpPr>
        <p:spPr bwMode="gray">
          <a:xfrm>
            <a:off x="3130168" y="2908361"/>
            <a:ext cx="1087502" cy="937501"/>
          </a:xfrm>
          <a:prstGeom prst="hexagon">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eaLnBrk="1" fontAlgn="auto" hangingPunct="1">
              <a:spcAft>
                <a:spcPts val="0"/>
              </a:spcAft>
            </a:pPr>
            <a:endParaRPr lang="en-US" sz="1000" b="1" dirty="0">
              <a:solidFill>
                <a:schemeClr val="bg1"/>
              </a:solidFill>
              <a:cs typeface="Arial" pitchFamily="34" charset="0"/>
            </a:endParaRPr>
          </a:p>
        </p:txBody>
      </p:sp>
      <p:sp>
        <p:nvSpPr>
          <p:cNvPr id="90" name="Rectangle 89"/>
          <p:cNvSpPr/>
          <p:nvPr/>
        </p:nvSpPr>
        <p:spPr>
          <a:xfrm>
            <a:off x="6423196" y="5340204"/>
            <a:ext cx="2011680" cy="153888"/>
          </a:xfrm>
          <a:prstGeom prst="rect">
            <a:avLst/>
          </a:prstGeom>
        </p:spPr>
        <p:txBody>
          <a:bodyPr wrap="square" lIns="0" tIns="0" rIns="0" bIns="0">
            <a:spAutoFit/>
          </a:bodyPr>
          <a:lstStyle/>
          <a:p>
            <a:r>
              <a:rPr lang="en-US" sz="1000" b="1" dirty="0" smtClean="0">
                <a:solidFill>
                  <a:schemeClr val="tx2"/>
                </a:solidFill>
              </a:rPr>
              <a:t>Ease of Implementation</a:t>
            </a:r>
            <a:endParaRPr lang="en-US" sz="800" dirty="0">
              <a:solidFill>
                <a:schemeClr val="tx2"/>
              </a:solidFill>
            </a:endParaRPr>
          </a:p>
        </p:txBody>
      </p:sp>
      <p:sp>
        <p:nvSpPr>
          <p:cNvPr id="91" name="Rectangle 90"/>
          <p:cNvSpPr/>
          <p:nvPr/>
        </p:nvSpPr>
        <p:spPr>
          <a:xfrm>
            <a:off x="6423196" y="5553744"/>
            <a:ext cx="2011680" cy="461665"/>
          </a:xfrm>
          <a:prstGeom prst="rect">
            <a:avLst/>
          </a:prstGeom>
        </p:spPr>
        <p:txBody>
          <a:bodyPr wrap="square" lIns="0" tIns="0" rIns="0" bIns="0">
            <a:spAutoFit/>
          </a:bodyPr>
          <a:lstStyle/>
          <a:p>
            <a:r>
              <a:rPr lang="en-US" sz="1000" dirty="0" smtClean="0">
                <a:solidFill>
                  <a:schemeClr val="tx2"/>
                </a:solidFill>
              </a:rPr>
              <a:t>Process area should be narrow in scope and could easily be implemented in a pilot study</a:t>
            </a:r>
            <a:endParaRPr lang="en-US" sz="1000" dirty="0">
              <a:solidFill>
                <a:schemeClr val="tx2"/>
              </a:solidFill>
            </a:endParaRPr>
          </a:p>
        </p:txBody>
      </p:sp>
      <p:sp>
        <p:nvSpPr>
          <p:cNvPr id="96" name="Freeform 95"/>
          <p:cNvSpPr/>
          <p:nvPr/>
        </p:nvSpPr>
        <p:spPr bwMode="gray">
          <a:xfrm flipH="1">
            <a:off x="5753386" y="4786684"/>
            <a:ext cx="2692400" cy="731520"/>
          </a:xfrm>
          <a:custGeom>
            <a:avLst/>
            <a:gdLst>
              <a:gd name="connsiteX0" fmla="*/ 2692400 w 2692400"/>
              <a:gd name="connsiteY0" fmla="*/ 0 h 1276350"/>
              <a:gd name="connsiteX1" fmla="*/ 2044700 w 2692400"/>
              <a:gd name="connsiteY1" fmla="*/ 1276350 h 1276350"/>
              <a:gd name="connsiteX2" fmla="*/ 0 w 2692400"/>
              <a:gd name="connsiteY2" fmla="*/ 1276350 h 1276350"/>
            </a:gdLst>
            <a:ahLst/>
            <a:cxnLst>
              <a:cxn ang="0">
                <a:pos x="connsiteX0" y="connsiteY0"/>
              </a:cxn>
              <a:cxn ang="0">
                <a:pos x="connsiteX1" y="connsiteY1"/>
              </a:cxn>
              <a:cxn ang="0">
                <a:pos x="connsiteX2" y="connsiteY2"/>
              </a:cxn>
            </a:cxnLst>
            <a:rect l="l" t="t" r="r" b="b"/>
            <a:pathLst>
              <a:path w="2692400" h="1276350">
                <a:moveTo>
                  <a:pt x="2692400" y="0"/>
                </a:moveTo>
                <a:lnTo>
                  <a:pt x="2044700" y="1276350"/>
                </a:lnTo>
                <a:lnTo>
                  <a:pt x="0" y="1276350"/>
                </a:lnTo>
              </a:path>
            </a:pathLst>
          </a:custGeom>
          <a:noFill/>
          <a:ln w="9525" algn="ctr">
            <a:solidFill>
              <a:schemeClr val="bg2"/>
            </a:solidFill>
            <a:miter lim="800000"/>
            <a:headEnd/>
            <a:tailEnd/>
          </a:ln>
        </p:spPr>
        <p:txBody>
          <a:bodyPr rtlCol="0" anchor="ctr"/>
          <a:lstStyle/>
          <a:p>
            <a:pPr algn="ctr"/>
            <a:endParaRPr lang="en-US"/>
          </a:p>
        </p:txBody>
      </p:sp>
      <p:sp>
        <p:nvSpPr>
          <p:cNvPr id="97" name="Freeform 96"/>
          <p:cNvSpPr/>
          <p:nvPr/>
        </p:nvSpPr>
        <p:spPr bwMode="gray">
          <a:xfrm>
            <a:off x="711200" y="4786684"/>
            <a:ext cx="2692400" cy="731520"/>
          </a:xfrm>
          <a:custGeom>
            <a:avLst/>
            <a:gdLst>
              <a:gd name="connsiteX0" fmla="*/ 2692400 w 2692400"/>
              <a:gd name="connsiteY0" fmla="*/ 0 h 1276350"/>
              <a:gd name="connsiteX1" fmla="*/ 2044700 w 2692400"/>
              <a:gd name="connsiteY1" fmla="*/ 1276350 h 1276350"/>
              <a:gd name="connsiteX2" fmla="*/ 0 w 2692400"/>
              <a:gd name="connsiteY2" fmla="*/ 1276350 h 1276350"/>
            </a:gdLst>
            <a:ahLst/>
            <a:cxnLst>
              <a:cxn ang="0">
                <a:pos x="connsiteX0" y="connsiteY0"/>
              </a:cxn>
              <a:cxn ang="0">
                <a:pos x="connsiteX1" y="connsiteY1"/>
              </a:cxn>
              <a:cxn ang="0">
                <a:pos x="connsiteX2" y="connsiteY2"/>
              </a:cxn>
            </a:cxnLst>
            <a:rect l="l" t="t" r="r" b="b"/>
            <a:pathLst>
              <a:path w="2692400" h="1276350">
                <a:moveTo>
                  <a:pt x="2692400" y="0"/>
                </a:moveTo>
                <a:lnTo>
                  <a:pt x="2044700" y="1276350"/>
                </a:lnTo>
                <a:lnTo>
                  <a:pt x="0" y="1276350"/>
                </a:lnTo>
              </a:path>
            </a:pathLst>
          </a:custGeom>
          <a:noFill/>
          <a:ln w="9525" algn="ctr">
            <a:solidFill>
              <a:schemeClr val="bg2"/>
            </a:solidFill>
            <a:miter lim="800000"/>
            <a:headEnd/>
            <a:tailEnd/>
          </a:ln>
        </p:spPr>
        <p:txBody>
          <a:bodyPr rtlCol="0" anchor="ctr"/>
          <a:lstStyle/>
          <a:p>
            <a:pPr algn="ctr"/>
            <a:endParaRPr lang="en-US"/>
          </a:p>
        </p:txBody>
      </p:sp>
      <p:sp>
        <p:nvSpPr>
          <p:cNvPr id="98" name="Rectangle 97"/>
          <p:cNvSpPr/>
          <p:nvPr/>
        </p:nvSpPr>
        <p:spPr>
          <a:xfrm>
            <a:off x="711200" y="5340204"/>
            <a:ext cx="2011680" cy="153888"/>
          </a:xfrm>
          <a:prstGeom prst="rect">
            <a:avLst/>
          </a:prstGeom>
        </p:spPr>
        <p:txBody>
          <a:bodyPr wrap="square" lIns="0" tIns="0" rIns="0" bIns="0">
            <a:spAutoFit/>
          </a:bodyPr>
          <a:lstStyle/>
          <a:p>
            <a:r>
              <a:rPr lang="en-US" sz="1000" b="1" dirty="0" smtClean="0">
                <a:solidFill>
                  <a:schemeClr val="tx2"/>
                </a:solidFill>
              </a:rPr>
              <a:t>Size Agnostic</a:t>
            </a:r>
            <a:endParaRPr lang="en-US" sz="800" dirty="0">
              <a:solidFill>
                <a:schemeClr val="tx2"/>
              </a:solidFill>
            </a:endParaRPr>
          </a:p>
        </p:txBody>
      </p:sp>
      <p:sp>
        <p:nvSpPr>
          <p:cNvPr id="99" name="Rectangle 98"/>
          <p:cNvSpPr/>
          <p:nvPr/>
        </p:nvSpPr>
        <p:spPr>
          <a:xfrm>
            <a:off x="711200" y="5553744"/>
            <a:ext cx="2011680" cy="461665"/>
          </a:xfrm>
          <a:prstGeom prst="rect">
            <a:avLst/>
          </a:prstGeom>
        </p:spPr>
        <p:txBody>
          <a:bodyPr wrap="square" lIns="0" tIns="0" rIns="0" bIns="0">
            <a:spAutoFit/>
          </a:bodyPr>
          <a:lstStyle/>
          <a:p>
            <a:r>
              <a:rPr lang="en-US" sz="1000" dirty="0" smtClean="0">
                <a:solidFill>
                  <a:schemeClr val="tx2"/>
                </a:solidFill>
              </a:rPr>
              <a:t>Process area should be relevant to small, medium, and large organizations</a:t>
            </a:r>
            <a:endParaRPr lang="en-US" sz="1000" dirty="0">
              <a:solidFill>
                <a:schemeClr val="tx2"/>
              </a:solidFill>
            </a:endParaRPr>
          </a:p>
        </p:txBody>
      </p:sp>
      <p:sp>
        <p:nvSpPr>
          <p:cNvPr id="8" name="Freeform 7"/>
          <p:cNvSpPr/>
          <p:nvPr/>
        </p:nvSpPr>
        <p:spPr bwMode="gray">
          <a:xfrm>
            <a:off x="4260850" y="5294684"/>
            <a:ext cx="2011680" cy="819150"/>
          </a:xfrm>
          <a:custGeom>
            <a:avLst/>
            <a:gdLst>
              <a:gd name="connsiteX0" fmla="*/ 0 w 2241550"/>
              <a:gd name="connsiteY0" fmla="*/ 0 h 819150"/>
              <a:gd name="connsiteX1" fmla="*/ 165100 w 2241550"/>
              <a:gd name="connsiteY1" fmla="*/ 819150 h 819150"/>
              <a:gd name="connsiteX2" fmla="*/ 2241550 w 2241550"/>
              <a:gd name="connsiteY2" fmla="*/ 819150 h 819150"/>
            </a:gdLst>
            <a:ahLst/>
            <a:cxnLst>
              <a:cxn ang="0">
                <a:pos x="connsiteX0" y="connsiteY0"/>
              </a:cxn>
              <a:cxn ang="0">
                <a:pos x="connsiteX1" y="connsiteY1"/>
              </a:cxn>
              <a:cxn ang="0">
                <a:pos x="connsiteX2" y="connsiteY2"/>
              </a:cxn>
            </a:cxnLst>
            <a:rect l="l" t="t" r="r" b="b"/>
            <a:pathLst>
              <a:path w="2241550" h="819150">
                <a:moveTo>
                  <a:pt x="0" y="0"/>
                </a:moveTo>
                <a:lnTo>
                  <a:pt x="165100" y="819150"/>
                </a:lnTo>
                <a:lnTo>
                  <a:pt x="2241550" y="819150"/>
                </a:lnTo>
              </a:path>
            </a:pathLst>
          </a:custGeom>
          <a:noFill/>
          <a:ln w="9525" algn="ctr">
            <a:solidFill>
              <a:schemeClr val="bg2"/>
            </a:solidFill>
            <a:miter lim="800000"/>
            <a:headEnd/>
            <a:tailEnd/>
          </a:ln>
        </p:spPr>
        <p:txBody>
          <a:bodyPr rtlCol="0" anchor="ctr"/>
          <a:lstStyle/>
          <a:p>
            <a:pPr algn="ctr"/>
            <a:endParaRPr lang="en-US"/>
          </a:p>
        </p:txBody>
      </p:sp>
      <p:sp>
        <p:nvSpPr>
          <p:cNvPr id="100" name="Rectangle 99"/>
          <p:cNvSpPr/>
          <p:nvPr/>
        </p:nvSpPr>
        <p:spPr>
          <a:xfrm>
            <a:off x="4443730" y="5935517"/>
            <a:ext cx="1828800" cy="153888"/>
          </a:xfrm>
          <a:prstGeom prst="rect">
            <a:avLst/>
          </a:prstGeom>
        </p:spPr>
        <p:txBody>
          <a:bodyPr wrap="square" lIns="0" tIns="0" rIns="0" bIns="0">
            <a:spAutoFit/>
          </a:bodyPr>
          <a:lstStyle/>
          <a:p>
            <a:r>
              <a:rPr lang="en-US" sz="1000" b="1" dirty="0" smtClean="0">
                <a:solidFill>
                  <a:schemeClr val="tx2"/>
                </a:solidFill>
              </a:rPr>
              <a:t>Alignment to Metrics Team</a:t>
            </a:r>
            <a:endParaRPr lang="en-US" sz="800" dirty="0">
              <a:solidFill>
                <a:schemeClr val="tx2"/>
              </a:solidFill>
            </a:endParaRPr>
          </a:p>
        </p:txBody>
      </p:sp>
      <p:sp>
        <p:nvSpPr>
          <p:cNvPr id="101" name="Rectangle 100"/>
          <p:cNvSpPr/>
          <p:nvPr/>
        </p:nvSpPr>
        <p:spPr>
          <a:xfrm>
            <a:off x="4443730" y="6149057"/>
            <a:ext cx="1828800" cy="461665"/>
          </a:xfrm>
          <a:prstGeom prst="rect">
            <a:avLst/>
          </a:prstGeom>
        </p:spPr>
        <p:txBody>
          <a:bodyPr wrap="square" lIns="0" tIns="0" rIns="0" bIns="0">
            <a:spAutoFit/>
          </a:bodyPr>
          <a:lstStyle/>
          <a:p>
            <a:r>
              <a:rPr lang="en-US" sz="1000" dirty="0" smtClean="0">
                <a:solidFill>
                  <a:schemeClr val="tx2"/>
                </a:solidFill>
              </a:rPr>
              <a:t>Process area should align with the Metrics and Measures work stream.</a:t>
            </a:r>
            <a:endParaRPr lang="en-US" sz="1000" dirty="0">
              <a:solidFill>
                <a:schemeClr val="tx2"/>
              </a:solidFill>
            </a:endParaRPr>
          </a:p>
        </p:txBody>
      </p:sp>
      <p:sp>
        <p:nvSpPr>
          <p:cNvPr id="102" name="Freeform 101"/>
          <p:cNvSpPr/>
          <p:nvPr/>
        </p:nvSpPr>
        <p:spPr bwMode="gray">
          <a:xfrm flipV="1">
            <a:off x="711200" y="2214934"/>
            <a:ext cx="2692400" cy="731520"/>
          </a:xfrm>
          <a:custGeom>
            <a:avLst/>
            <a:gdLst>
              <a:gd name="connsiteX0" fmla="*/ 2692400 w 2692400"/>
              <a:gd name="connsiteY0" fmla="*/ 0 h 1276350"/>
              <a:gd name="connsiteX1" fmla="*/ 2044700 w 2692400"/>
              <a:gd name="connsiteY1" fmla="*/ 1276350 h 1276350"/>
              <a:gd name="connsiteX2" fmla="*/ 0 w 2692400"/>
              <a:gd name="connsiteY2" fmla="*/ 1276350 h 1276350"/>
            </a:gdLst>
            <a:ahLst/>
            <a:cxnLst>
              <a:cxn ang="0">
                <a:pos x="connsiteX0" y="connsiteY0"/>
              </a:cxn>
              <a:cxn ang="0">
                <a:pos x="connsiteX1" y="connsiteY1"/>
              </a:cxn>
              <a:cxn ang="0">
                <a:pos x="connsiteX2" y="connsiteY2"/>
              </a:cxn>
            </a:cxnLst>
            <a:rect l="l" t="t" r="r" b="b"/>
            <a:pathLst>
              <a:path w="2692400" h="1276350">
                <a:moveTo>
                  <a:pt x="2692400" y="0"/>
                </a:moveTo>
                <a:lnTo>
                  <a:pt x="2044700" y="1276350"/>
                </a:lnTo>
                <a:lnTo>
                  <a:pt x="0" y="1276350"/>
                </a:lnTo>
              </a:path>
            </a:pathLst>
          </a:custGeom>
          <a:noFill/>
          <a:ln w="9525" algn="ctr">
            <a:solidFill>
              <a:schemeClr val="bg2"/>
            </a:solidFill>
            <a:miter lim="800000"/>
            <a:headEnd/>
            <a:tailEnd/>
          </a:ln>
        </p:spPr>
        <p:txBody>
          <a:bodyPr rtlCol="0" anchor="ctr"/>
          <a:lstStyle/>
          <a:p>
            <a:pPr algn="ctr"/>
            <a:endParaRPr lang="en-US"/>
          </a:p>
        </p:txBody>
      </p:sp>
      <p:sp>
        <p:nvSpPr>
          <p:cNvPr id="103" name="Rectangle 102"/>
          <p:cNvSpPr/>
          <p:nvPr/>
        </p:nvSpPr>
        <p:spPr>
          <a:xfrm>
            <a:off x="711200" y="2033144"/>
            <a:ext cx="2011680" cy="153888"/>
          </a:xfrm>
          <a:prstGeom prst="rect">
            <a:avLst/>
          </a:prstGeom>
        </p:spPr>
        <p:txBody>
          <a:bodyPr wrap="square" lIns="0" tIns="0" rIns="0" bIns="0">
            <a:spAutoFit/>
          </a:bodyPr>
          <a:lstStyle/>
          <a:p>
            <a:r>
              <a:rPr lang="en-US" sz="1000" b="1" dirty="0" smtClean="0">
                <a:solidFill>
                  <a:schemeClr val="tx2"/>
                </a:solidFill>
              </a:rPr>
              <a:t>Value to Business</a:t>
            </a:r>
            <a:endParaRPr lang="en-US" sz="800" dirty="0">
              <a:solidFill>
                <a:schemeClr val="tx2"/>
              </a:solidFill>
            </a:endParaRPr>
          </a:p>
        </p:txBody>
      </p:sp>
      <p:sp>
        <p:nvSpPr>
          <p:cNvPr id="104" name="Rectangle 103"/>
          <p:cNvSpPr/>
          <p:nvPr/>
        </p:nvSpPr>
        <p:spPr>
          <a:xfrm>
            <a:off x="711200" y="2246684"/>
            <a:ext cx="2011680" cy="307777"/>
          </a:xfrm>
          <a:prstGeom prst="rect">
            <a:avLst/>
          </a:prstGeom>
        </p:spPr>
        <p:txBody>
          <a:bodyPr wrap="square" lIns="0" tIns="0" rIns="0" bIns="0">
            <a:spAutoFit/>
          </a:bodyPr>
          <a:lstStyle/>
          <a:p>
            <a:r>
              <a:rPr lang="en-US" sz="1000" dirty="0" smtClean="0">
                <a:solidFill>
                  <a:schemeClr val="tx2"/>
                </a:solidFill>
              </a:rPr>
              <a:t>Process area should be of value from a business perspective</a:t>
            </a:r>
            <a:endParaRPr lang="en-US" sz="1000" dirty="0">
              <a:solidFill>
                <a:schemeClr val="tx2"/>
              </a:solidFill>
            </a:endParaRPr>
          </a:p>
        </p:txBody>
      </p:sp>
      <p:sp>
        <p:nvSpPr>
          <p:cNvPr id="105" name="Freeform 104"/>
          <p:cNvSpPr/>
          <p:nvPr/>
        </p:nvSpPr>
        <p:spPr bwMode="gray">
          <a:xfrm flipH="1" flipV="1">
            <a:off x="5753386" y="2214934"/>
            <a:ext cx="2692400" cy="731520"/>
          </a:xfrm>
          <a:custGeom>
            <a:avLst/>
            <a:gdLst>
              <a:gd name="connsiteX0" fmla="*/ 2692400 w 2692400"/>
              <a:gd name="connsiteY0" fmla="*/ 0 h 1276350"/>
              <a:gd name="connsiteX1" fmla="*/ 2044700 w 2692400"/>
              <a:gd name="connsiteY1" fmla="*/ 1276350 h 1276350"/>
              <a:gd name="connsiteX2" fmla="*/ 0 w 2692400"/>
              <a:gd name="connsiteY2" fmla="*/ 1276350 h 1276350"/>
            </a:gdLst>
            <a:ahLst/>
            <a:cxnLst>
              <a:cxn ang="0">
                <a:pos x="connsiteX0" y="connsiteY0"/>
              </a:cxn>
              <a:cxn ang="0">
                <a:pos x="connsiteX1" y="connsiteY1"/>
              </a:cxn>
              <a:cxn ang="0">
                <a:pos x="connsiteX2" y="connsiteY2"/>
              </a:cxn>
            </a:cxnLst>
            <a:rect l="l" t="t" r="r" b="b"/>
            <a:pathLst>
              <a:path w="2692400" h="1276350">
                <a:moveTo>
                  <a:pt x="2692400" y="0"/>
                </a:moveTo>
                <a:lnTo>
                  <a:pt x="2044700" y="1276350"/>
                </a:lnTo>
                <a:lnTo>
                  <a:pt x="0" y="1276350"/>
                </a:lnTo>
              </a:path>
            </a:pathLst>
          </a:custGeom>
          <a:noFill/>
          <a:ln w="9525" algn="ctr">
            <a:solidFill>
              <a:schemeClr val="bg2"/>
            </a:solidFill>
            <a:miter lim="800000"/>
            <a:headEnd/>
            <a:tailEnd/>
          </a:ln>
        </p:spPr>
        <p:txBody>
          <a:bodyPr rtlCol="0" anchor="ctr"/>
          <a:lstStyle/>
          <a:p>
            <a:pPr algn="ctr"/>
            <a:endParaRPr lang="en-US"/>
          </a:p>
        </p:txBody>
      </p:sp>
      <p:sp>
        <p:nvSpPr>
          <p:cNvPr id="106" name="Rectangle 105"/>
          <p:cNvSpPr/>
          <p:nvPr/>
        </p:nvSpPr>
        <p:spPr>
          <a:xfrm>
            <a:off x="6423196" y="2033144"/>
            <a:ext cx="2011680" cy="153888"/>
          </a:xfrm>
          <a:prstGeom prst="rect">
            <a:avLst/>
          </a:prstGeom>
        </p:spPr>
        <p:txBody>
          <a:bodyPr wrap="square" lIns="0" tIns="0" rIns="0" bIns="0">
            <a:spAutoFit/>
          </a:bodyPr>
          <a:lstStyle/>
          <a:p>
            <a:r>
              <a:rPr lang="en-US" sz="1000" b="1" dirty="0" smtClean="0">
                <a:solidFill>
                  <a:schemeClr val="tx2"/>
                </a:solidFill>
              </a:rPr>
              <a:t>Well Defined </a:t>
            </a:r>
            <a:endParaRPr lang="en-US" sz="800" dirty="0">
              <a:solidFill>
                <a:schemeClr val="tx2"/>
              </a:solidFill>
            </a:endParaRPr>
          </a:p>
        </p:txBody>
      </p:sp>
      <p:sp>
        <p:nvSpPr>
          <p:cNvPr id="107" name="Rectangle 106"/>
          <p:cNvSpPr/>
          <p:nvPr/>
        </p:nvSpPr>
        <p:spPr>
          <a:xfrm>
            <a:off x="6423196" y="2246684"/>
            <a:ext cx="2011680" cy="461665"/>
          </a:xfrm>
          <a:prstGeom prst="rect">
            <a:avLst/>
          </a:prstGeom>
        </p:spPr>
        <p:txBody>
          <a:bodyPr wrap="square" lIns="0" tIns="0" rIns="0" bIns="0">
            <a:spAutoFit/>
          </a:bodyPr>
          <a:lstStyle/>
          <a:p>
            <a:r>
              <a:rPr lang="en-US" sz="1000" dirty="0" smtClean="0">
                <a:solidFill>
                  <a:schemeClr val="tx2"/>
                </a:solidFill>
              </a:rPr>
              <a:t>Process area should be holistic in terms of people, process, and technology.</a:t>
            </a:r>
            <a:endParaRPr lang="en-US" sz="1000" dirty="0">
              <a:solidFill>
                <a:schemeClr val="tx2"/>
              </a:solidFill>
            </a:endParaRPr>
          </a:p>
        </p:txBody>
      </p:sp>
      <p:sp>
        <p:nvSpPr>
          <p:cNvPr id="108" name="Freeform 107"/>
          <p:cNvSpPr/>
          <p:nvPr/>
        </p:nvSpPr>
        <p:spPr bwMode="gray">
          <a:xfrm flipV="1">
            <a:off x="4260850" y="1618979"/>
            <a:ext cx="2011680" cy="819150"/>
          </a:xfrm>
          <a:custGeom>
            <a:avLst/>
            <a:gdLst>
              <a:gd name="connsiteX0" fmla="*/ 0 w 2241550"/>
              <a:gd name="connsiteY0" fmla="*/ 0 h 819150"/>
              <a:gd name="connsiteX1" fmla="*/ 165100 w 2241550"/>
              <a:gd name="connsiteY1" fmla="*/ 819150 h 819150"/>
              <a:gd name="connsiteX2" fmla="*/ 2241550 w 2241550"/>
              <a:gd name="connsiteY2" fmla="*/ 819150 h 819150"/>
            </a:gdLst>
            <a:ahLst/>
            <a:cxnLst>
              <a:cxn ang="0">
                <a:pos x="connsiteX0" y="connsiteY0"/>
              </a:cxn>
              <a:cxn ang="0">
                <a:pos x="connsiteX1" y="connsiteY1"/>
              </a:cxn>
              <a:cxn ang="0">
                <a:pos x="connsiteX2" y="connsiteY2"/>
              </a:cxn>
            </a:cxnLst>
            <a:rect l="l" t="t" r="r" b="b"/>
            <a:pathLst>
              <a:path w="2241550" h="819150">
                <a:moveTo>
                  <a:pt x="0" y="0"/>
                </a:moveTo>
                <a:lnTo>
                  <a:pt x="165100" y="819150"/>
                </a:lnTo>
                <a:lnTo>
                  <a:pt x="2241550" y="819150"/>
                </a:lnTo>
              </a:path>
            </a:pathLst>
          </a:custGeom>
          <a:noFill/>
          <a:ln w="9525" algn="ctr">
            <a:solidFill>
              <a:schemeClr val="bg2"/>
            </a:solidFill>
            <a:miter lim="800000"/>
            <a:headEnd/>
            <a:tailEnd/>
          </a:ln>
        </p:spPr>
        <p:txBody>
          <a:bodyPr rtlCol="0" anchor="ctr"/>
          <a:lstStyle/>
          <a:p>
            <a:pPr algn="ctr"/>
            <a:endParaRPr lang="en-US"/>
          </a:p>
        </p:txBody>
      </p:sp>
      <p:sp>
        <p:nvSpPr>
          <p:cNvPr id="109" name="Rectangle 108"/>
          <p:cNvSpPr/>
          <p:nvPr/>
        </p:nvSpPr>
        <p:spPr>
          <a:xfrm>
            <a:off x="4443730" y="1441005"/>
            <a:ext cx="1828800" cy="153888"/>
          </a:xfrm>
          <a:prstGeom prst="rect">
            <a:avLst/>
          </a:prstGeom>
        </p:spPr>
        <p:txBody>
          <a:bodyPr wrap="square" lIns="0" tIns="0" rIns="0" bIns="0">
            <a:spAutoFit/>
          </a:bodyPr>
          <a:lstStyle/>
          <a:p>
            <a:r>
              <a:rPr lang="en-US" sz="1000" b="1" dirty="0" smtClean="0">
                <a:solidFill>
                  <a:schemeClr val="tx2"/>
                </a:solidFill>
              </a:rPr>
              <a:t>Impact on Product Quality </a:t>
            </a:r>
            <a:endParaRPr lang="en-US" sz="800" dirty="0">
              <a:solidFill>
                <a:schemeClr val="tx2"/>
              </a:solidFill>
            </a:endParaRPr>
          </a:p>
        </p:txBody>
      </p:sp>
      <p:sp>
        <p:nvSpPr>
          <p:cNvPr id="110" name="Rectangle 109"/>
          <p:cNvSpPr/>
          <p:nvPr/>
        </p:nvSpPr>
        <p:spPr>
          <a:xfrm>
            <a:off x="4443730" y="1654545"/>
            <a:ext cx="1828800" cy="461665"/>
          </a:xfrm>
          <a:prstGeom prst="rect">
            <a:avLst/>
          </a:prstGeom>
        </p:spPr>
        <p:txBody>
          <a:bodyPr wrap="square" lIns="0" tIns="0" rIns="0" bIns="0">
            <a:spAutoFit/>
          </a:bodyPr>
          <a:lstStyle/>
          <a:p>
            <a:r>
              <a:rPr lang="en-US" sz="1000" dirty="0" smtClean="0">
                <a:solidFill>
                  <a:schemeClr val="tx2"/>
                </a:solidFill>
              </a:rPr>
              <a:t>Process area should have a significant impact on patient safety and product quality.</a:t>
            </a:r>
            <a:endParaRPr lang="en-US" sz="1000" dirty="0">
              <a:solidFill>
                <a:schemeClr val="tx2"/>
              </a:solidFill>
            </a:endParaRPr>
          </a:p>
        </p:txBody>
      </p:sp>
      <p:sp>
        <p:nvSpPr>
          <p:cNvPr id="116" name="Freeform 63"/>
          <p:cNvSpPr>
            <a:spLocks noChangeAspect="1"/>
          </p:cNvSpPr>
          <p:nvPr/>
        </p:nvSpPr>
        <p:spPr bwMode="auto">
          <a:xfrm>
            <a:off x="5113205" y="3208239"/>
            <a:ext cx="727200" cy="337744"/>
          </a:xfrm>
          <a:custGeom>
            <a:avLst/>
            <a:gdLst>
              <a:gd name="T0" fmla="*/ 211 w 214"/>
              <a:gd name="T1" fmla="*/ 35 h 99"/>
              <a:gd name="T2" fmla="*/ 112 w 214"/>
              <a:gd name="T3" fmla="*/ 1 h 99"/>
              <a:gd name="T4" fmla="*/ 103 w 214"/>
              <a:gd name="T5" fmla="*/ 1 h 99"/>
              <a:gd name="T6" fmla="*/ 2 w 214"/>
              <a:gd name="T7" fmla="*/ 36 h 99"/>
              <a:gd name="T8" fmla="*/ 2 w 214"/>
              <a:gd name="T9" fmla="*/ 39 h 99"/>
              <a:gd name="T10" fmla="*/ 43 w 214"/>
              <a:gd name="T11" fmla="*/ 53 h 99"/>
              <a:gd name="T12" fmla="*/ 43 w 214"/>
              <a:gd name="T13" fmla="*/ 83 h 99"/>
              <a:gd name="T14" fmla="*/ 76 w 214"/>
              <a:gd name="T15" fmla="*/ 83 h 99"/>
              <a:gd name="T16" fmla="*/ 104 w 214"/>
              <a:gd name="T17" fmla="*/ 99 h 99"/>
              <a:gd name="T18" fmla="*/ 107 w 214"/>
              <a:gd name="T19" fmla="*/ 99 h 99"/>
              <a:gd name="T20" fmla="*/ 135 w 214"/>
              <a:gd name="T21" fmla="*/ 83 h 99"/>
              <a:gd name="T22" fmla="*/ 166 w 214"/>
              <a:gd name="T23" fmla="*/ 82 h 99"/>
              <a:gd name="T24" fmla="*/ 166 w 214"/>
              <a:gd name="T25" fmla="*/ 54 h 99"/>
              <a:gd name="T26" fmla="*/ 183 w 214"/>
              <a:gd name="T27" fmla="*/ 48 h 99"/>
              <a:gd name="T28" fmla="*/ 183 w 214"/>
              <a:gd name="T29" fmla="*/ 55 h 99"/>
              <a:gd name="T30" fmla="*/ 180 w 214"/>
              <a:gd name="T31" fmla="*/ 61 h 99"/>
              <a:gd name="T32" fmla="*/ 182 w 214"/>
              <a:gd name="T33" fmla="*/ 65 h 99"/>
              <a:gd name="T34" fmla="*/ 177 w 214"/>
              <a:gd name="T35" fmla="*/ 94 h 99"/>
              <a:gd name="T36" fmla="*/ 194 w 214"/>
              <a:gd name="T37" fmla="*/ 94 h 99"/>
              <a:gd name="T38" fmla="*/ 189 w 214"/>
              <a:gd name="T39" fmla="*/ 65 h 99"/>
              <a:gd name="T40" fmla="*/ 191 w 214"/>
              <a:gd name="T41" fmla="*/ 61 h 99"/>
              <a:gd name="T42" fmla="*/ 188 w 214"/>
              <a:gd name="T43" fmla="*/ 55 h 99"/>
              <a:gd name="T44" fmla="*/ 188 w 214"/>
              <a:gd name="T45" fmla="*/ 47 h 99"/>
              <a:gd name="T46" fmla="*/ 211 w 214"/>
              <a:gd name="T47" fmla="*/ 38 h 99"/>
              <a:gd name="T48" fmla="*/ 211 w 214"/>
              <a:gd name="T49" fmla="*/ 3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14" h="99">
                <a:moveTo>
                  <a:pt x="211" y="35"/>
                </a:moveTo>
                <a:cubicBezTo>
                  <a:pt x="112" y="1"/>
                  <a:pt x="112" y="1"/>
                  <a:pt x="112" y="1"/>
                </a:cubicBezTo>
                <a:cubicBezTo>
                  <a:pt x="109" y="0"/>
                  <a:pt x="105" y="0"/>
                  <a:pt x="103" y="1"/>
                </a:cubicBezTo>
                <a:cubicBezTo>
                  <a:pt x="2" y="36"/>
                  <a:pt x="2" y="36"/>
                  <a:pt x="2" y="36"/>
                </a:cubicBezTo>
                <a:cubicBezTo>
                  <a:pt x="0" y="37"/>
                  <a:pt x="0" y="38"/>
                  <a:pt x="2" y="39"/>
                </a:cubicBezTo>
                <a:cubicBezTo>
                  <a:pt x="43" y="53"/>
                  <a:pt x="43" y="53"/>
                  <a:pt x="43" y="53"/>
                </a:cubicBezTo>
                <a:cubicBezTo>
                  <a:pt x="43" y="83"/>
                  <a:pt x="43" y="83"/>
                  <a:pt x="43" y="83"/>
                </a:cubicBezTo>
                <a:cubicBezTo>
                  <a:pt x="50" y="80"/>
                  <a:pt x="63" y="79"/>
                  <a:pt x="76" y="83"/>
                </a:cubicBezTo>
                <a:cubicBezTo>
                  <a:pt x="89" y="87"/>
                  <a:pt x="100" y="93"/>
                  <a:pt x="104" y="99"/>
                </a:cubicBezTo>
                <a:cubicBezTo>
                  <a:pt x="105" y="99"/>
                  <a:pt x="107" y="98"/>
                  <a:pt x="107" y="99"/>
                </a:cubicBezTo>
                <a:cubicBezTo>
                  <a:pt x="112" y="93"/>
                  <a:pt x="122" y="87"/>
                  <a:pt x="135" y="83"/>
                </a:cubicBezTo>
                <a:cubicBezTo>
                  <a:pt x="147" y="80"/>
                  <a:pt x="158" y="80"/>
                  <a:pt x="166" y="82"/>
                </a:cubicBezTo>
                <a:cubicBezTo>
                  <a:pt x="166" y="54"/>
                  <a:pt x="166" y="54"/>
                  <a:pt x="166" y="54"/>
                </a:cubicBezTo>
                <a:cubicBezTo>
                  <a:pt x="183" y="48"/>
                  <a:pt x="183" y="48"/>
                  <a:pt x="183" y="48"/>
                </a:cubicBezTo>
                <a:cubicBezTo>
                  <a:pt x="183" y="55"/>
                  <a:pt x="183" y="55"/>
                  <a:pt x="183" y="55"/>
                </a:cubicBezTo>
                <a:cubicBezTo>
                  <a:pt x="181" y="56"/>
                  <a:pt x="180" y="58"/>
                  <a:pt x="180" y="61"/>
                </a:cubicBezTo>
                <a:cubicBezTo>
                  <a:pt x="180" y="62"/>
                  <a:pt x="180" y="64"/>
                  <a:pt x="182" y="65"/>
                </a:cubicBezTo>
                <a:cubicBezTo>
                  <a:pt x="177" y="94"/>
                  <a:pt x="177" y="94"/>
                  <a:pt x="177" y="94"/>
                </a:cubicBezTo>
                <a:cubicBezTo>
                  <a:pt x="194" y="94"/>
                  <a:pt x="194" y="94"/>
                  <a:pt x="194" y="94"/>
                </a:cubicBezTo>
                <a:cubicBezTo>
                  <a:pt x="189" y="65"/>
                  <a:pt x="189" y="65"/>
                  <a:pt x="189" y="65"/>
                </a:cubicBezTo>
                <a:cubicBezTo>
                  <a:pt x="190" y="64"/>
                  <a:pt x="191" y="63"/>
                  <a:pt x="191" y="61"/>
                </a:cubicBezTo>
                <a:cubicBezTo>
                  <a:pt x="191" y="58"/>
                  <a:pt x="190" y="56"/>
                  <a:pt x="188" y="55"/>
                </a:cubicBezTo>
                <a:cubicBezTo>
                  <a:pt x="188" y="47"/>
                  <a:pt x="188" y="47"/>
                  <a:pt x="188" y="47"/>
                </a:cubicBezTo>
                <a:cubicBezTo>
                  <a:pt x="211" y="38"/>
                  <a:pt x="211" y="38"/>
                  <a:pt x="211" y="38"/>
                </a:cubicBezTo>
                <a:cubicBezTo>
                  <a:pt x="214" y="38"/>
                  <a:pt x="214" y="36"/>
                  <a:pt x="211"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7"/>
          <p:cNvSpPr>
            <a:spLocks noChangeAspect="1" noEditPoints="1"/>
          </p:cNvSpPr>
          <p:nvPr/>
        </p:nvSpPr>
        <p:spPr bwMode="auto">
          <a:xfrm>
            <a:off x="4318575" y="2704297"/>
            <a:ext cx="513574" cy="356616"/>
          </a:xfrm>
          <a:custGeom>
            <a:avLst/>
            <a:gdLst>
              <a:gd name="T0" fmla="*/ 72 w 212"/>
              <a:gd name="T1" fmla="*/ 0 h 147"/>
              <a:gd name="T2" fmla="*/ 64 w 212"/>
              <a:gd name="T3" fmla="*/ 8 h 147"/>
              <a:gd name="T4" fmla="*/ 64 w 212"/>
              <a:gd name="T5" fmla="*/ 10 h 147"/>
              <a:gd name="T6" fmla="*/ 81 w 212"/>
              <a:gd name="T7" fmla="*/ 10 h 147"/>
              <a:gd name="T8" fmla="*/ 81 w 212"/>
              <a:gd name="T9" fmla="*/ 8 h 147"/>
              <a:gd name="T10" fmla="*/ 72 w 212"/>
              <a:gd name="T11" fmla="*/ 0 h 147"/>
              <a:gd name="T12" fmla="*/ 39 w 212"/>
              <a:gd name="T13" fmla="*/ 110 h 147"/>
              <a:gd name="T14" fmla="*/ 20 w 212"/>
              <a:gd name="T15" fmla="*/ 129 h 147"/>
              <a:gd name="T16" fmla="*/ 39 w 212"/>
              <a:gd name="T17" fmla="*/ 147 h 147"/>
              <a:gd name="T18" fmla="*/ 58 w 212"/>
              <a:gd name="T19" fmla="*/ 129 h 147"/>
              <a:gd name="T20" fmla="*/ 39 w 212"/>
              <a:gd name="T21" fmla="*/ 110 h 147"/>
              <a:gd name="T22" fmla="*/ 171 w 212"/>
              <a:gd name="T23" fmla="*/ 110 h 147"/>
              <a:gd name="T24" fmla="*/ 152 w 212"/>
              <a:gd name="T25" fmla="*/ 129 h 147"/>
              <a:gd name="T26" fmla="*/ 171 w 212"/>
              <a:gd name="T27" fmla="*/ 147 h 147"/>
              <a:gd name="T28" fmla="*/ 190 w 212"/>
              <a:gd name="T29" fmla="*/ 129 h 147"/>
              <a:gd name="T30" fmla="*/ 171 w 212"/>
              <a:gd name="T31" fmla="*/ 110 h 147"/>
              <a:gd name="T32" fmla="*/ 0 w 212"/>
              <a:gd name="T33" fmla="*/ 74 h 147"/>
              <a:gd name="T34" fmla="*/ 0 w 212"/>
              <a:gd name="T35" fmla="*/ 127 h 147"/>
              <a:gd name="T36" fmla="*/ 15 w 212"/>
              <a:gd name="T37" fmla="*/ 127 h 147"/>
              <a:gd name="T38" fmla="*/ 39 w 212"/>
              <a:gd name="T39" fmla="*/ 103 h 147"/>
              <a:gd name="T40" fmla="*/ 64 w 212"/>
              <a:gd name="T41" fmla="*/ 127 h 147"/>
              <a:gd name="T42" fmla="*/ 81 w 212"/>
              <a:gd name="T43" fmla="*/ 127 h 147"/>
              <a:gd name="T44" fmla="*/ 81 w 212"/>
              <a:gd name="T45" fmla="*/ 17 h 147"/>
              <a:gd name="T46" fmla="*/ 65 w 212"/>
              <a:gd name="T47" fmla="*/ 17 h 147"/>
              <a:gd name="T48" fmla="*/ 0 w 212"/>
              <a:gd name="T49" fmla="*/ 74 h 147"/>
              <a:gd name="T50" fmla="*/ 67 w 212"/>
              <a:gd name="T51" fmla="*/ 75 h 147"/>
              <a:gd name="T52" fmla="*/ 10 w 212"/>
              <a:gd name="T53" fmla="*/ 75 h 147"/>
              <a:gd name="T54" fmla="*/ 10 w 212"/>
              <a:gd name="T55" fmla="*/ 74 h 147"/>
              <a:gd name="T56" fmla="*/ 65 w 212"/>
              <a:gd name="T57" fmla="*/ 27 h 147"/>
              <a:gd name="T58" fmla="*/ 67 w 212"/>
              <a:gd name="T59" fmla="*/ 27 h 147"/>
              <a:gd name="T60" fmla="*/ 67 w 212"/>
              <a:gd name="T61" fmla="*/ 75 h 147"/>
              <a:gd name="T62" fmla="*/ 88 w 212"/>
              <a:gd name="T63" fmla="*/ 17 h 147"/>
              <a:gd name="T64" fmla="*/ 88 w 212"/>
              <a:gd name="T65" fmla="*/ 127 h 147"/>
              <a:gd name="T66" fmla="*/ 147 w 212"/>
              <a:gd name="T67" fmla="*/ 127 h 147"/>
              <a:gd name="T68" fmla="*/ 171 w 212"/>
              <a:gd name="T69" fmla="*/ 103 h 147"/>
              <a:gd name="T70" fmla="*/ 196 w 212"/>
              <a:gd name="T71" fmla="*/ 127 h 147"/>
              <a:gd name="T72" fmla="*/ 212 w 212"/>
              <a:gd name="T73" fmla="*/ 127 h 147"/>
              <a:gd name="T74" fmla="*/ 212 w 212"/>
              <a:gd name="T75" fmla="*/ 17 h 147"/>
              <a:gd name="T76" fmla="*/ 88 w 212"/>
              <a:gd name="T77" fmla="*/ 17 h 147"/>
              <a:gd name="T78" fmla="*/ 177 w 212"/>
              <a:gd name="T79" fmla="*/ 73 h 147"/>
              <a:gd name="T80" fmla="*/ 161 w 212"/>
              <a:gd name="T81" fmla="*/ 73 h 147"/>
              <a:gd name="T82" fmla="*/ 161 w 212"/>
              <a:gd name="T83" fmla="*/ 89 h 147"/>
              <a:gd name="T84" fmla="*/ 141 w 212"/>
              <a:gd name="T85" fmla="*/ 89 h 147"/>
              <a:gd name="T86" fmla="*/ 141 w 212"/>
              <a:gd name="T87" fmla="*/ 73 h 147"/>
              <a:gd name="T88" fmla="*/ 124 w 212"/>
              <a:gd name="T89" fmla="*/ 73 h 147"/>
              <a:gd name="T90" fmla="*/ 124 w 212"/>
              <a:gd name="T91" fmla="*/ 53 h 147"/>
              <a:gd name="T92" fmla="*/ 141 w 212"/>
              <a:gd name="T93" fmla="*/ 53 h 147"/>
              <a:gd name="T94" fmla="*/ 141 w 212"/>
              <a:gd name="T95" fmla="*/ 36 h 147"/>
              <a:gd name="T96" fmla="*/ 161 w 212"/>
              <a:gd name="T97" fmla="*/ 36 h 147"/>
              <a:gd name="T98" fmla="*/ 161 w 212"/>
              <a:gd name="T99" fmla="*/ 53 h 147"/>
              <a:gd name="T100" fmla="*/ 177 w 212"/>
              <a:gd name="T101" fmla="*/ 53 h 147"/>
              <a:gd name="T102" fmla="*/ 177 w 212"/>
              <a:gd name="T10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2" h="147">
                <a:moveTo>
                  <a:pt x="72" y="0"/>
                </a:moveTo>
                <a:cubicBezTo>
                  <a:pt x="68" y="0"/>
                  <a:pt x="64" y="4"/>
                  <a:pt x="64" y="8"/>
                </a:cubicBezTo>
                <a:cubicBezTo>
                  <a:pt x="64" y="10"/>
                  <a:pt x="64" y="10"/>
                  <a:pt x="64" y="10"/>
                </a:cubicBezTo>
                <a:cubicBezTo>
                  <a:pt x="81" y="10"/>
                  <a:pt x="81" y="10"/>
                  <a:pt x="81" y="10"/>
                </a:cubicBezTo>
                <a:cubicBezTo>
                  <a:pt x="81" y="8"/>
                  <a:pt x="81" y="8"/>
                  <a:pt x="81" y="8"/>
                </a:cubicBezTo>
                <a:cubicBezTo>
                  <a:pt x="81" y="4"/>
                  <a:pt x="77" y="0"/>
                  <a:pt x="72" y="0"/>
                </a:cubicBezTo>
                <a:close/>
                <a:moveTo>
                  <a:pt x="39" y="110"/>
                </a:moveTo>
                <a:cubicBezTo>
                  <a:pt x="29" y="110"/>
                  <a:pt x="20" y="118"/>
                  <a:pt x="20" y="129"/>
                </a:cubicBezTo>
                <a:cubicBezTo>
                  <a:pt x="20" y="139"/>
                  <a:pt x="29" y="147"/>
                  <a:pt x="39" y="147"/>
                </a:cubicBezTo>
                <a:cubicBezTo>
                  <a:pt x="50" y="147"/>
                  <a:pt x="58" y="139"/>
                  <a:pt x="58" y="129"/>
                </a:cubicBezTo>
                <a:cubicBezTo>
                  <a:pt x="58" y="118"/>
                  <a:pt x="50" y="110"/>
                  <a:pt x="39" y="110"/>
                </a:cubicBezTo>
                <a:close/>
                <a:moveTo>
                  <a:pt x="171" y="110"/>
                </a:moveTo>
                <a:cubicBezTo>
                  <a:pt x="161" y="110"/>
                  <a:pt x="152" y="118"/>
                  <a:pt x="152" y="129"/>
                </a:cubicBezTo>
                <a:cubicBezTo>
                  <a:pt x="152" y="139"/>
                  <a:pt x="161" y="147"/>
                  <a:pt x="171" y="147"/>
                </a:cubicBezTo>
                <a:cubicBezTo>
                  <a:pt x="182" y="147"/>
                  <a:pt x="190" y="139"/>
                  <a:pt x="190" y="129"/>
                </a:cubicBezTo>
                <a:cubicBezTo>
                  <a:pt x="190" y="118"/>
                  <a:pt x="182" y="110"/>
                  <a:pt x="171" y="110"/>
                </a:cubicBezTo>
                <a:close/>
                <a:moveTo>
                  <a:pt x="0" y="74"/>
                </a:moveTo>
                <a:cubicBezTo>
                  <a:pt x="0" y="127"/>
                  <a:pt x="0" y="127"/>
                  <a:pt x="0" y="127"/>
                </a:cubicBezTo>
                <a:cubicBezTo>
                  <a:pt x="15" y="127"/>
                  <a:pt x="15" y="127"/>
                  <a:pt x="15" y="127"/>
                </a:cubicBezTo>
                <a:cubicBezTo>
                  <a:pt x="15" y="114"/>
                  <a:pt x="26" y="103"/>
                  <a:pt x="39" y="103"/>
                </a:cubicBezTo>
                <a:cubicBezTo>
                  <a:pt x="53" y="103"/>
                  <a:pt x="64" y="114"/>
                  <a:pt x="64" y="127"/>
                </a:cubicBezTo>
                <a:cubicBezTo>
                  <a:pt x="81" y="127"/>
                  <a:pt x="81" y="127"/>
                  <a:pt x="81" y="127"/>
                </a:cubicBezTo>
                <a:cubicBezTo>
                  <a:pt x="81" y="17"/>
                  <a:pt x="81" y="17"/>
                  <a:pt x="81" y="17"/>
                </a:cubicBezTo>
                <a:cubicBezTo>
                  <a:pt x="65" y="17"/>
                  <a:pt x="65" y="17"/>
                  <a:pt x="65" y="17"/>
                </a:cubicBezTo>
                <a:cubicBezTo>
                  <a:pt x="34" y="17"/>
                  <a:pt x="0" y="42"/>
                  <a:pt x="0" y="74"/>
                </a:cubicBezTo>
                <a:close/>
                <a:moveTo>
                  <a:pt x="67" y="75"/>
                </a:moveTo>
                <a:cubicBezTo>
                  <a:pt x="10" y="75"/>
                  <a:pt x="10" y="75"/>
                  <a:pt x="10" y="75"/>
                </a:cubicBezTo>
                <a:cubicBezTo>
                  <a:pt x="10" y="74"/>
                  <a:pt x="10" y="74"/>
                  <a:pt x="10" y="74"/>
                </a:cubicBezTo>
                <a:cubicBezTo>
                  <a:pt x="10" y="48"/>
                  <a:pt x="40" y="27"/>
                  <a:pt x="65" y="27"/>
                </a:cubicBezTo>
                <a:cubicBezTo>
                  <a:pt x="67" y="27"/>
                  <a:pt x="67" y="27"/>
                  <a:pt x="67" y="27"/>
                </a:cubicBezTo>
                <a:lnTo>
                  <a:pt x="67" y="75"/>
                </a:lnTo>
                <a:close/>
                <a:moveTo>
                  <a:pt x="88" y="17"/>
                </a:moveTo>
                <a:cubicBezTo>
                  <a:pt x="88" y="127"/>
                  <a:pt x="88" y="127"/>
                  <a:pt x="88" y="127"/>
                </a:cubicBezTo>
                <a:cubicBezTo>
                  <a:pt x="147" y="127"/>
                  <a:pt x="147" y="127"/>
                  <a:pt x="147" y="127"/>
                </a:cubicBezTo>
                <a:cubicBezTo>
                  <a:pt x="147" y="114"/>
                  <a:pt x="158" y="103"/>
                  <a:pt x="171" y="103"/>
                </a:cubicBezTo>
                <a:cubicBezTo>
                  <a:pt x="185" y="103"/>
                  <a:pt x="196" y="114"/>
                  <a:pt x="196" y="127"/>
                </a:cubicBezTo>
                <a:cubicBezTo>
                  <a:pt x="212" y="127"/>
                  <a:pt x="212" y="127"/>
                  <a:pt x="212" y="127"/>
                </a:cubicBezTo>
                <a:cubicBezTo>
                  <a:pt x="212" y="17"/>
                  <a:pt x="212" y="17"/>
                  <a:pt x="212" y="17"/>
                </a:cubicBezTo>
                <a:lnTo>
                  <a:pt x="88" y="17"/>
                </a:lnTo>
                <a:close/>
                <a:moveTo>
                  <a:pt x="177" y="73"/>
                </a:moveTo>
                <a:cubicBezTo>
                  <a:pt x="161" y="73"/>
                  <a:pt x="161" y="73"/>
                  <a:pt x="161" y="73"/>
                </a:cubicBezTo>
                <a:cubicBezTo>
                  <a:pt x="161" y="89"/>
                  <a:pt x="161" y="89"/>
                  <a:pt x="161" y="89"/>
                </a:cubicBezTo>
                <a:cubicBezTo>
                  <a:pt x="141" y="89"/>
                  <a:pt x="141" y="89"/>
                  <a:pt x="141" y="89"/>
                </a:cubicBezTo>
                <a:cubicBezTo>
                  <a:pt x="141" y="73"/>
                  <a:pt x="141" y="73"/>
                  <a:pt x="141" y="73"/>
                </a:cubicBezTo>
                <a:cubicBezTo>
                  <a:pt x="124" y="73"/>
                  <a:pt x="124" y="73"/>
                  <a:pt x="124" y="73"/>
                </a:cubicBezTo>
                <a:cubicBezTo>
                  <a:pt x="124" y="53"/>
                  <a:pt x="124" y="53"/>
                  <a:pt x="124" y="53"/>
                </a:cubicBezTo>
                <a:cubicBezTo>
                  <a:pt x="141" y="53"/>
                  <a:pt x="141" y="53"/>
                  <a:pt x="141" y="53"/>
                </a:cubicBezTo>
                <a:cubicBezTo>
                  <a:pt x="141" y="36"/>
                  <a:pt x="141" y="36"/>
                  <a:pt x="141" y="36"/>
                </a:cubicBezTo>
                <a:cubicBezTo>
                  <a:pt x="161" y="36"/>
                  <a:pt x="161" y="36"/>
                  <a:pt x="161" y="36"/>
                </a:cubicBezTo>
                <a:cubicBezTo>
                  <a:pt x="161" y="53"/>
                  <a:pt x="161" y="53"/>
                  <a:pt x="161" y="53"/>
                </a:cubicBezTo>
                <a:cubicBezTo>
                  <a:pt x="177" y="53"/>
                  <a:pt x="177" y="53"/>
                  <a:pt x="177" y="53"/>
                </a:cubicBezTo>
                <a:lnTo>
                  <a:pt x="177" y="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46"/>
          <p:cNvSpPr>
            <a:spLocks noChangeAspect="1" noEditPoints="1"/>
          </p:cNvSpPr>
          <p:nvPr/>
        </p:nvSpPr>
        <p:spPr bwMode="auto">
          <a:xfrm>
            <a:off x="3463457" y="3153083"/>
            <a:ext cx="384711" cy="448056"/>
          </a:xfrm>
          <a:custGeom>
            <a:avLst/>
            <a:gdLst>
              <a:gd name="T0" fmla="*/ 86 w 118"/>
              <a:gd name="T1" fmla="*/ 51 h 137"/>
              <a:gd name="T2" fmla="*/ 97 w 118"/>
              <a:gd name="T3" fmla="*/ 5 h 137"/>
              <a:gd name="T4" fmla="*/ 63 w 118"/>
              <a:gd name="T5" fmla="*/ 39 h 137"/>
              <a:gd name="T6" fmla="*/ 30 w 118"/>
              <a:gd name="T7" fmla="*/ 67 h 137"/>
              <a:gd name="T8" fmla="*/ 30 w 118"/>
              <a:gd name="T9" fmla="*/ 118 h 137"/>
              <a:gd name="T10" fmla="*/ 94 w 118"/>
              <a:gd name="T11" fmla="*/ 137 h 137"/>
              <a:gd name="T12" fmla="*/ 118 w 118"/>
              <a:gd name="T13" fmla="*/ 64 h 137"/>
              <a:gd name="T14" fmla="*/ 86 w 118"/>
              <a:gd name="T15" fmla="*/ 51 h 137"/>
              <a:gd name="T16" fmla="*/ 22 w 118"/>
              <a:gd name="T17" fmla="*/ 52 h 137"/>
              <a:gd name="T18" fmla="*/ 0 w 118"/>
              <a:gd name="T19" fmla="*/ 75 h 137"/>
              <a:gd name="T20" fmla="*/ 0 w 118"/>
              <a:gd name="T21" fmla="*/ 111 h 137"/>
              <a:gd name="T22" fmla="*/ 22 w 118"/>
              <a:gd name="T23" fmla="*/ 133 h 137"/>
              <a:gd name="T24" fmla="*/ 15 w 118"/>
              <a:gd name="T25" fmla="*/ 116 h 137"/>
              <a:gd name="T26" fmla="*/ 15 w 118"/>
              <a:gd name="T27" fmla="*/ 69 h 137"/>
              <a:gd name="T28" fmla="*/ 22 w 118"/>
              <a:gd name="T29" fmla="*/ 5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8" h="137">
                <a:moveTo>
                  <a:pt x="86" y="51"/>
                </a:moveTo>
                <a:cubicBezTo>
                  <a:pt x="85" y="49"/>
                  <a:pt x="112" y="24"/>
                  <a:pt x="97" y="5"/>
                </a:cubicBezTo>
                <a:cubicBezTo>
                  <a:pt x="93" y="0"/>
                  <a:pt x="80" y="27"/>
                  <a:pt x="63" y="39"/>
                </a:cubicBezTo>
                <a:cubicBezTo>
                  <a:pt x="53" y="45"/>
                  <a:pt x="30" y="60"/>
                  <a:pt x="30" y="67"/>
                </a:cubicBezTo>
                <a:cubicBezTo>
                  <a:pt x="30" y="118"/>
                  <a:pt x="30" y="118"/>
                  <a:pt x="30" y="118"/>
                </a:cubicBezTo>
                <a:cubicBezTo>
                  <a:pt x="30" y="127"/>
                  <a:pt x="66" y="137"/>
                  <a:pt x="94" y="137"/>
                </a:cubicBezTo>
                <a:cubicBezTo>
                  <a:pt x="104" y="137"/>
                  <a:pt x="118" y="74"/>
                  <a:pt x="118" y="64"/>
                </a:cubicBezTo>
                <a:cubicBezTo>
                  <a:pt x="118" y="54"/>
                  <a:pt x="87" y="54"/>
                  <a:pt x="86" y="51"/>
                </a:cubicBezTo>
                <a:close/>
                <a:moveTo>
                  <a:pt x="22" y="52"/>
                </a:moveTo>
                <a:cubicBezTo>
                  <a:pt x="18" y="52"/>
                  <a:pt x="0" y="55"/>
                  <a:pt x="0" y="75"/>
                </a:cubicBezTo>
                <a:cubicBezTo>
                  <a:pt x="0" y="111"/>
                  <a:pt x="0" y="111"/>
                  <a:pt x="0" y="111"/>
                </a:cubicBezTo>
                <a:cubicBezTo>
                  <a:pt x="0" y="131"/>
                  <a:pt x="18" y="133"/>
                  <a:pt x="22" y="133"/>
                </a:cubicBezTo>
                <a:cubicBezTo>
                  <a:pt x="27" y="133"/>
                  <a:pt x="15" y="129"/>
                  <a:pt x="15" y="116"/>
                </a:cubicBezTo>
                <a:cubicBezTo>
                  <a:pt x="15" y="69"/>
                  <a:pt x="15" y="69"/>
                  <a:pt x="15" y="69"/>
                </a:cubicBezTo>
                <a:cubicBezTo>
                  <a:pt x="15" y="56"/>
                  <a:pt x="27" y="52"/>
                  <a:pt x="22" y="52"/>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02"/>
          <p:cNvSpPr>
            <a:spLocks noChangeAspect="1" noEditPoints="1"/>
          </p:cNvSpPr>
          <p:nvPr/>
        </p:nvSpPr>
        <p:spPr bwMode="auto">
          <a:xfrm>
            <a:off x="4311493" y="4630870"/>
            <a:ext cx="520656" cy="438912"/>
          </a:xfrm>
          <a:custGeom>
            <a:avLst/>
            <a:gdLst>
              <a:gd name="T0" fmla="*/ 5863 w 6522"/>
              <a:gd name="T1" fmla="*/ 1280 h 5498"/>
              <a:gd name="T2" fmla="*/ 5871 w 6522"/>
              <a:gd name="T3" fmla="*/ 1300 h 5498"/>
              <a:gd name="T4" fmla="*/ 5875 w 6522"/>
              <a:gd name="T5" fmla="*/ 1970 h 5498"/>
              <a:gd name="T6" fmla="*/ 5857 w 6522"/>
              <a:gd name="T7" fmla="*/ 1980 h 5498"/>
              <a:gd name="T8" fmla="*/ 5837 w 6522"/>
              <a:gd name="T9" fmla="*/ 1974 h 5498"/>
              <a:gd name="T10" fmla="*/ 4474 w 6522"/>
              <a:gd name="T11" fmla="*/ 3088 h 5498"/>
              <a:gd name="T12" fmla="*/ 4480 w 6522"/>
              <a:gd name="T13" fmla="*/ 3223 h 5498"/>
              <a:gd name="T14" fmla="*/ 4399 w 6522"/>
              <a:gd name="T15" fmla="*/ 3373 h 5498"/>
              <a:gd name="T16" fmla="*/ 4248 w 6522"/>
              <a:gd name="T17" fmla="*/ 3454 h 5498"/>
              <a:gd name="T18" fmla="*/ 4084 w 6522"/>
              <a:gd name="T19" fmla="*/ 3440 h 5498"/>
              <a:gd name="T20" fmla="*/ 3962 w 6522"/>
              <a:gd name="T21" fmla="*/ 3351 h 5498"/>
              <a:gd name="T22" fmla="*/ 2976 w 6522"/>
              <a:gd name="T23" fmla="*/ 3256 h 5498"/>
              <a:gd name="T24" fmla="*/ 2836 w 6522"/>
              <a:gd name="T25" fmla="*/ 3326 h 5498"/>
              <a:gd name="T26" fmla="*/ 2665 w 6522"/>
              <a:gd name="T27" fmla="*/ 3308 h 5498"/>
              <a:gd name="T28" fmla="*/ 1640 w 6522"/>
              <a:gd name="T29" fmla="*/ 4101 h 5498"/>
              <a:gd name="T30" fmla="*/ 1534 w 6522"/>
              <a:gd name="T31" fmla="*/ 4230 h 5498"/>
              <a:gd name="T32" fmla="*/ 1367 w 6522"/>
              <a:gd name="T33" fmla="*/ 4281 h 5498"/>
              <a:gd name="T34" fmla="*/ 1203 w 6522"/>
              <a:gd name="T35" fmla="*/ 4230 h 5498"/>
              <a:gd name="T36" fmla="*/ 1094 w 6522"/>
              <a:gd name="T37" fmla="*/ 4099 h 5498"/>
              <a:gd name="T38" fmla="*/ 1078 w 6522"/>
              <a:gd name="T39" fmla="*/ 3925 h 5498"/>
              <a:gd name="T40" fmla="*/ 1158 w 6522"/>
              <a:gd name="T41" fmla="*/ 3775 h 5498"/>
              <a:gd name="T42" fmla="*/ 1308 w 6522"/>
              <a:gd name="T43" fmla="*/ 3694 h 5498"/>
              <a:gd name="T44" fmla="*/ 1470 w 6522"/>
              <a:gd name="T45" fmla="*/ 3708 h 5498"/>
              <a:gd name="T46" fmla="*/ 2485 w 6522"/>
              <a:gd name="T47" fmla="*/ 3053 h 5498"/>
              <a:gd name="T48" fmla="*/ 2507 w 6522"/>
              <a:gd name="T49" fmla="*/ 2918 h 5498"/>
              <a:gd name="T50" fmla="*/ 2616 w 6522"/>
              <a:gd name="T51" fmla="*/ 2788 h 5498"/>
              <a:gd name="T52" fmla="*/ 2780 w 6522"/>
              <a:gd name="T53" fmla="*/ 2738 h 5498"/>
              <a:gd name="T54" fmla="*/ 2929 w 6522"/>
              <a:gd name="T55" fmla="*/ 2778 h 5498"/>
              <a:gd name="T56" fmla="*/ 3033 w 6522"/>
              <a:gd name="T57" fmla="*/ 2881 h 5498"/>
              <a:gd name="T58" fmla="*/ 3964 w 6522"/>
              <a:gd name="T59" fmla="*/ 2972 h 5498"/>
              <a:gd name="T60" fmla="*/ 4086 w 6522"/>
              <a:gd name="T61" fmla="*/ 2884 h 5498"/>
              <a:gd name="T62" fmla="*/ 4227 w 6522"/>
              <a:gd name="T63" fmla="*/ 2871 h 5498"/>
              <a:gd name="T64" fmla="*/ 5329 w 6522"/>
              <a:gd name="T65" fmla="*/ 1555 h 5498"/>
              <a:gd name="T66" fmla="*/ 5177 w 6522"/>
              <a:gd name="T67" fmla="*/ 1424 h 5498"/>
              <a:gd name="T68" fmla="*/ 5178 w 6522"/>
              <a:gd name="T69" fmla="*/ 1405 h 5498"/>
              <a:gd name="T70" fmla="*/ 5194 w 6522"/>
              <a:gd name="T71" fmla="*/ 1393 h 5498"/>
              <a:gd name="T72" fmla="*/ 0 w 6522"/>
              <a:gd name="T73" fmla="*/ 0 h 5498"/>
              <a:gd name="T74" fmla="*/ 629 w 6522"/>
              <a:gd name="T75" fmla="*/ 807 h 5498"/>
              <a:gd name="T76" fmla="*/ 416 w 6522"/>
              <a:gd name="T77" fmla="*/ 2398 h 5498"/>
              <a:gd name="T78" fmla="*/ 416 w 6522"/>
              <a:gd name="T79" fmla="*/ 2695 h 5498"/>
              <a:gd name="T80" fmla="*/ 629 w 6522"/>
              <a:gd name="T81" fmla="*/ 4271 h 5498"/>
              <a:gd name="T82" fmla="*/ 1217 w 6522"/>
              <a:gd name="T83" fmla="*/ 5083 h 5498"/>
              <a:gd name="T84" fmla="*/ 1514 w 6522"/>
              <a:gd name="T85" fmla="*/ 5083 h 5498"/>
              <a:gd name="T86" fmla="*/ 2925 w 6522"/>
              <a:gd name="T87" fmla="*/ 4891 h 5498"/>
              <a:gd name="T88" fmla="*/ 4039 w 6522"/>
              <a:gd name="T89" fmla="*/ 4891 h 5498"/>
              <a:gd name="T90" fmla="*/ 5448 w 6522"/>
              <a:gd name="T91" fmla="*/ 5083 h 5498"/>
              <a:gd name="T92" fmla="*/ 5744 w 6522"/>
              <a:gd name="T93" fmla="*/ 5083 h 5498"/>
              <a:gd name="T94" fmla="*/ 208 w 6522"/>
              <a:gd name="T95" fmla="*/ 5498 h 5498"/>
              <a:gd name="T96" fmla="*/ 77 w 6522"/>
              <a:gd name="T97" fmla="*/ 5452 h 5498"/>
              <a:gd name="T98" fmla="*/ 6 w 6522"/>
              <a:gd name="T99" fmla="*/ 5338 h 5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22" h="5498">
                <a:moveTo>
                  <a:pt x="5847" y="1274"/>
                </a:moveTo>
                <a:lnTo>
                  <a:pt x="5855" y="1274"/>
                </a:lnTo>
                <a:lnTo>
                  <a:pt x="5863" y="1280"/>
                </a:lnTo>
                <a:lnTo>
                  <a:pt x="5867" y="1286"/>
                </a:lnTo>
                <a:lnTo>
                  <a:pt x="5871" y="1292"/>
                </a:lnTo>
                <a:lnTo>
                  <a:pt x="5871" y="1300"/>
                </a:lnTo>
                <a:lnTo>
                  <a:pt x="5879" y="1957"/>
                </a:lnTo>
                <a:lnTo>
                  <a:pt x="5879" y="1965"/>
                </a:lnTo>
                <a:lnTo>
                  <a:pt x="5875" y="1970"/>
                </a:lnTo>
                <a:lnTo>
                  <a:pt x="5869" y="1974"/>
                </a:lnTo>
                <a:lnTo>
                  <a:pt x="5863" y="1978"/>
                </a:lnTo>
                <a:lnTo>
                  <a:pt x="5857" y="1980"/>
                </a:lnTo>
                <a:lnTo>
                  <a:pt x="5851" y="1980"/>
                </a:lnTo>
                <a:lnTo>
                  <a:pt x="5843" y="1978"/>
                </a:lnTo>
                <a:lnTo>
                  <a:pt x="5837" y="1974"/>
                </a:lnTo>
                <a:lnTo>
                  <a:pt x="5693" y="1856"/>
                </a:lnTo>
                <a:lnTo>
                  <a:pt x="5626" y="1800"/>
                </a:lnTo>
                <a:lnTo>
                  <a:pt x="4474" y="3088"/>
                </a:lnTo>
                <a:lnTo>
                  <a:pt x="4482" y="3126"/>
                </a:lnTo>
                <a:lnTo>
                  <a:pt x="4486" y="3163"/>
                </a:lnTo>
                <a:lnTo>
                  <a:pt x="4480" y="3223"/>
                </a:lnTo>
                <a:lnTo>
                  <a:pt x="4462" y="3278"/>
                </a:lnTo>
                <a:lnTo>
                  <a:pt x="4434" y="3330"/>
                </a:lnTo>
                <a:lnTo>
                  <a:pt x="4399" y="3373"/>
                </a:lnTo>
                <a:lnTo>
                  <a:pt x="4355" y="3409"/>
                </a:lnTo>
                <a:lnTo>
                  <a:pt x="4304" y="3436"/>
                </a:lnTo>
                <a:lnTo>
                  <a:pt x="4248" y="3454"/>
                </a:lnTo>
                <a:lnTo>
                  <a:pt x="4189" y="3460"/>
                </a:lnTo>
                <a:lnTo>
                  <a:pt x="4136" y="3454"/>
                </a:lnTo>
                <a:lnTo>
                  <a:pt x="4084" y="3440"/>
                </a:lnTo>
                <a:lnTo>
                  <a:pt x="4039" y="3419"/>
                </a:lnTo>
                <a:lnTo>
                  <a:pt x="3997" y="3389"/>
                </a:lnTo>
                <a:lnTo>
                  <a:pt x="3962" y="3351"/>
                </a:lnTo>
                <a:lnTo>
                  <a:pt x="3932" y="3310"/>
                </a:lnTo>
                <a:lnTo>
                  <a:pt x="3012" y="3219"/>
                </a:lnTo>
                <a:lnTo>
                  <a:pt x="2976" y="3256"/>
                </a:lnTo>
                <a:lnTo>
                  <a:pt x="2935" y="3288"/>
                </a:lnTo>
                <a:lnTo>
                  <a:pt x="2887" y="3310"/>
                </a:lnTo>
                <a:lnTo>
                  <a:pt x="2836" y="3326"/>
                </a:lnTo>
                <a:lnTo>
                  <a:pt x="2780" y="3332"/>
                </a:lnTo>
                <a:lnTo>
                  <a:pt x="2721" y="3324"/>
                </a:lnTo>
                <a:lnTo>
                  <a:pt x="2665" y="3308"/>
                </a:lnTo>
                <a:lnTo>
                  <a:pt x="1664" y="3986"/>
                </a:lnTo>
                <a:lnTo>
                  <a:pt x="1658" y="4046"/>
                </a:lnTo>
                <a:lnTo>
                  <a:pt x="1640" y="4101"/>
                </a:lnTo>
                <a:lnTo>
                  <a:pt x="1613" y="4151"/>
                </a:lnTo>
                <a:lnTo>
                  <a:pt x="1577" y="4194"/>
                </a:lnTo>
                <a:lnTo>
                  <a:pt x="1534" y="4230"/>
                </a:lnTo>
                <a:lnTo>
                  <a:pt x="1484" y="4258"/>
                </a:lnTo>
                <a:lnTo>
                  <a:pt x="1427" y="4275"/>
                </a:lnTo>
                <a:lnTo>
                  <a:pt x="1367" y="4281"/>
                </a:lnTo>
                <a:lnTo>
                  <a:pt x="1308" y="4275"/>
                </a:lnTo>
                <a:lnTo>
                  <a:pt x="1253" y="4258"/>
                </a:lnTo>
                <a:lnTo>
                  <a:pt x="1203" y="4230"/>
                </a:lnTo>
                <a:lnTo>
                  <a:pt x="1158" y="4194"/>
                </a:lnTo>
                <a:lnTo>
                  <a:pt x="1122" y="4151"/>
                </a:lnTo>
                <a:lnTo>
                  <a:pt x="1094" y="4099"/>
                </a:lnTo>
                <a:lnTo>
                  <a:pt x="1078" y="4044"/>
                </a:lnTo>
                <a:lnTo>
                  <a:pt x="1071" y="3984"/>
                </a:lnTo>
                <a:lnTo>
                  <a:pt x="1078" y="3925"/>
                </a:lnTo>
                <a:lnTo>
                  <a:pt x="1094" y="3870"/>
                </a:lnTo>
                <a:lnTo>
                  <a:pt x="1122" y="3818"/>
                </a:lnTo>
                <a:lnTo>
                  <a:pt x="1158" y="3775"/>
                </a:lnTo>
                <a:lnTo>
                  <a:pt x="1203" y="3739"/>
                </a:lnTo>
                <a:lnTo>
                  <a:pt x="1253" y="3711"/>
                </a:lnTo>
                <a:lnTo>
                  <a:pt x="1308" y="3694"/>
                </a:lnTo>
                <a:lnTo>
                  <a:pt x="1367" y="3688"/>
                </a:lnTo>
                <a:lnTo>
                  <a:pt x="1421" y="3694"/>
                </a:lnTo>
                <a:lnTo>
                  <a:pt x="1470" y="3708"/>
                </a:lnTo>
                <a:lnTo>
                  <a:pt x="1516" y="3729"/>
                </a:lnTo>
                <a:lnTo>
                  <a:pt x="2487" y="3070"/>
                </a:lnTo>
                <a:lnTo>
                  <a:pt x="2485" y="3053"/>
                </a:lnTo>
                <a:lnTo>
                  <a:pt x="2485" y="3035"/>
                </a:lnTo>
                <a:lnTo>
                  <a:pt x="2491" y="2974"/>
                </a:lnTo>
                <a:lnTo>
                  <a:pt x="2507" y="2918"/>
                </a:lnTo>
                <a:lnTo>
                  <a:pt x="2535" y="2869"/>
                </a:lnTo>
                <a:lnTo>
                  <a:pt x="2570" y="2825"/>
                </a:lnTo>
                <a:lnTo>
                  <a:pt x="2616" y="2788"/>
                </a:lnTo>
                <a:lnTo>
                  <a:pt x="2665" y="2762"/>
                </a:lnTo>
                <a:lnTo>
                  <a:pt x="2721" y="2744"/>
                </a:lnTo>
                <a:lnTo>
                  <a:pt x="2780" y="2738"/>
                </a:lnTo>
                <a:lnTo>
                  <a:pt x="2834" y="2742"/>
                </a:lnTo>
                <a:lnTo>
                  <a:pt x="2883" y="2756"/>
                </a:lnTo>
                <a:lnTo>
                  <a:pt x="2929" y="2778"/>
                </a:lnTo>
                <a:lnTo>
                  <a:pt x="2968" y="2805"/>
                </a:lnTo>
                <a:lnTo>
                  <a:pt x="3004" y="2839"/>
                </a:lnTo>
                <a:lnTo>
                  <a:pt x="3033" y="2881"/>
                </a:lnTo>
                <a:lnTo>
                  <a:pt x="3055" y="2924"/>
                </a:lnTo>
                <a:lnTo>
                  <a:pt x="3934" y="3011"/>
                </a:lnTo>
                <a:lnTo>
                  <a:pt x="3964" y="2972"/>
                </a:lnTo>
                <a:lnTo>
                  <a:pt x="3999" y="2936"/>
                </a:lnTo>
                <a:lnTo>
                  <a:pt x="4041" y="2906"/>
                </a:lnTo>
                <a:lnTo>
                  <a:pt x="4086" y="2884"/>
                </a:lnTo>
                <a:lnTo>
                  <a:pt x="4136" y="2871"/>
                </a:lnTo>
                <a:lnTo>
                  <a:pt x="4189" y="2867"/>
                </a:lnTo>
                <a:lnTo>
                  <a:pt x="4227" y="2871"/>
                </a:lnTo>
                <a:lnTo>
                  <a:pt x="4264" y="2879"/>
                </a:lnTo>
                <a:lnTo>
                  <a:pt x="5398" y="1612"/>
                </a:lnTo>
                <a:lnTo>
                  <a:pt x="5329" y="1555"/>
                </a:lnTo>
                <a:lnTo>
                  <a:pt x="5184" y="1436"/>
                </a:lnTo>
                <a:lnTo>
                  <a:pt x="5180" y="1430"/>
                </a:lnTo>
                <a:lnTo>
                  <a:pt x="5177" y="1424"/>
                </a:lnTo>
                <a:lnTo>
                  <a:pt x="5175" y="1418"/>
                </a:lnTo>
                <a:lnTo>
                  <a:pt x="5175" y="1411"/>
                </a:lnTo>
                <a:lnTo>
                  <a:pt x="5178" y="1405"/>
                </a:lnTo>
                <a:lnTo>
                  <a:pt x="5182" y="1399"/>
                </a:lnTo>
                <a:lnTo>
                  <a:pt x="5186" y="1395"/>
                </a:lnTo>
                <a:lnTo>
                  <a:pt x="5194" y="1393"/>
                </a:lnTo>
                <a:lnTo>
                  <a:pt x="5839" y="1274"/>
                </a:lnTo>
                <a:lnTo>
                  <a:pt x="5847" y="1274"/>
                </a:lnTo>
                <a:close/>
                <a:moveTo>
                  <a:pt x="0" y="0"/>
                </a:moveTo>
                <a:lnTo>
                  <a:pt x="416" y="0"/>
                </a:lnTo>
                <a:lnTo>
                  <a:pt x="416" y="807"/>
                </a:lnTo>
                <a:lnTo>
                  <a:pt x="629" y="807"/>
                </a:lnTo>
                <a:lnTo>
                  <a:pt x="629" y="1104"/>
                </a:lnTo>
                <a:lnTo>
                  <a:pt x="416" y="1104"/>
                </a:lnTo>
                <a:lnTo>
                  <a:pt x="416" y="2398"/>
                </a:lnTo>
                <a:lnTo>
                  <a:pt x="629" y="2398"/>
                </a:lnTo>
                <a:lnTo>
                  <a:pt x="629" y="2695"/>
                </a:lnTo>
                <a:lnTo>
                  <a:pt x="416" y="2695"/>
                </a:lnTo>
                <a:lnTo>
                  <a:pt x="416" y="3975"/>
                </a:lnTo>
                <a:lnTo>
                  <a:pt x="629" y="3975"/>
                </a:lnTo>
                <a:lnTo>
                  <a:pt x="629" y="4271"/>
                </a:lnTo>
                <a:lnTo>
                  <a:pt x="416" y="4271"/>
                </a:lnTo>
                <a:lnTo>
                  <a:pt x="416" y="5083"/>
                </a:lnTo>
                <a:lnTo>
                  <a:pt x="1217" y="5083"/>
                </a:lnTo>
                <a:lnTo>
                  <a:pt x="1217" y="4891"/>
                </a:lnTo>
                <a:lnTo>
                  <a:pt x="1514" y="4891"/>
                </a:lnTo>
                <a:lnTo>
                  <a:pt x="1514" y="5083"/>
                </a:lnTo>
                <a:lnTo>
                  <a:pt x="2628" y="5083"/>
                </a:lnTo>
                <a:lnTo>
                  <a:pt x="2628" y="4891"/>
                </a:lnTo>
                <a:lnTo>
                  <a:pt x="2925" y="4891"/>
                </a:lnTo>
                <a:lnTo>
                  <a:pt x="2925" y="5083"/>
                </a:lnTo>
                <a:lnTo>
                  <a:pt x="4039" y="5083"/>
                </a:lnTo>
                <a:lnTo>
                  <a:pt x="4039" y="4891"/>
                </a:lnTo>
                <a:lnTo>
                  <a:pt x="4334" y="4891"/>
                </a:lnTo>
                <a:lnTo>
                  <a:pt x="4334" y="5083"/>
                </a:lnTo>
                <a:lnTo>
                  <a:pt x="5448" y="5083"/>
                </a:lnTo>
                <a:lnTo>
                  <a:pt x="5448" y="4891"/>
                </a:lnTo>
                <a:lnTo>
                  <a:pt x="5744" y="4891"/>
                </a:lnTo>
                <a:lnTo>
                  <a:pt x="5744" y="5083"/>
                </a:lnTo>
                <a:lnTo>
                  <a:pt x="6522" y="5083"/>
                </a:lnTo>
                <a:lnTo>
                  <a:pt x="6522" y="5498"/>
                </a:lnTo>
                <a:lnTo>
                  <a:pt x="208" y="5498"/>
                </a:lnTo>
                <a:lnTo>
                  <a:pt x="160" y="5492"/>
                </a:lnTo>
                <a:lnTo>
                  <a:pt x="117" y="5478"/>
                </a:lnTo>
                <a:lnTo>
                  <a:pt x="77" y="5452"/>
                </a:lnTo>
                <a:lnTo>
                  <a:pt x="46" y="5421"/>
                </a:lnTo>
                <a:lnTo>
                  <a:pt x="22" y="5381"/>
                </a:lnTo>
                <a:lnTo>
                  <a:pt x="6" y="5338"/>
                </a:lnTo>
                <a:lnTo>
                  <a:pt x="0" y="5290"/>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 name="Freeform 96"/>
          <p:cNvSpPr>
            <a:spLocks noChangeAspect="1" noEditPoints="1"/>
          </p:cNvSpPr>
          <p:nvPr/>
        </p:nvSpPr>
        <p:spPr bwMode="auto">
          <a:xfrm>
            <a:off x="5302382" y="4131792"/>
            <a:ext cx="348845" cy="448056"/>
          </a:xfrm>
          <a:custGeom>
            <a:avLst/>
            <a:gdLst>
              <a:gd name="T0" fmla="*/ 31 w 103"/>
              <a:gd name="T1" fmla="*/ 73 h 132"/>
              <a:gd name="T2" fmla="*/ 73 w 103"/>
              <a:gd name="T3" fmla="*/ 73 h 132"/>
              <a:gd name="T4" fmla="*/ 73 w 103"/>
              <a:gd name="T5" fmla="*/ 59 h 132"/>
              <a:gd name="T6" fmla="*/ 31 w 103"/>
              <a:gd name="T7" fmla="*/ 59 h 132"/>
              <a:gd name="T8" fmla="*/ 31 w 103"/>
              <a:gd name="T9" fmla="*/ 73 h 132"/>
              <a:gd name="T10" fmla="*/ 89 w 103"/>
              <a:gd name="T11" fmla="*/ 0 h 132"/>
              <a:gd name="T12" fmla="*/ 15 w 103"/>
              <a:gd name="T13" fmla="*/ 0 h 132"/>
              <a:gd name="T14" fmla="*/ 0 w 103"/>
              <a:gd name="T15" fmla="*/ 14 h 132"/>
              <a:gd name="T16" fmla="*/ 0 w 103"/>
              <a:gd name="T17" fmla="*/ 118 h 132"/>
              <a:gd name="T18" fmla="*/ 15 w 103"/>
              <a:gd name="T19" fmla="*/ 132 h 132"/>
              <a:gd name="T20" fmla="*/ 89 w 103"/>
              <a:gd name="T21" fmla="*/ 132 h 132"/>
              <a:gd name="T22" fmla="*/ 103 w 103"/>
              <a:gd name="T23" fmla="*/ 118 h 132"/>
              <a:gd name="T24" fmla="*/ 103 w 103"/>
              <a:gd name="T25" fmla="*/ 14 h 132"/>
              <a:gd name="T26" fmla="*/ 89 w 103"/>
              <a:gd name="T27" fmla="*/ 0 h 132"/>
              <a:gd name="T28" fmla="*/ 89 w 103"/>
              <a:gd name="T29" fmla="*/ 118 h 132"/>
              <a:gd name="T30" fmla="*/ 15 w 103"/>
              <a:gd name="T31" fmla="*/ 118 h 132"/>
              <a:gd name="T32" fmla="*/ 15 w 103"/>
              <a:gd name="T33" fmla="*/ 14 h 132"/>
              <a:gd name="T34" fmla="*/ 89 w 103"/>
              <a:gd name="T35" fmla="*/ 14 h 132"/>
              <a:gd name="T36" fmla="*/ 89 w 103"/>
              <a:gd name="T37" fmla="*/ 118 h 132"/>
              <a:gd name="T38" fmla="*/ 72 w 103"/>
              <a:gd name="T39" fmla="*/ 30 h 132"/>
              <a:gd name="T40" fmla="*/ 31 w 103"/>
              <a:gd name="T41" fmla="*/ 30 h 132"/>
              <a:gd name="T42" fmla="*/ 31 w 103"/>
              <a:gd name="T43" fmla="*/ 43 h 132"/>
              <a:gd name="T44" fmla="*/ 72 w 103"/>
              <a:gd name="T45" fmla="*/ 43 h 132"/>
              <a:gd name="T46" fmla="*/ 72 w 103"/>
              <a:gd name="T47" fmla="*/ 30 h 132"/>
              <a:gd name="T48" fmla="*/ 72 w 103"/>
              <a:gd name="T49" fmla="*/ 88 h 132"/>
              <a:gd name="T50" fmla="*/ 31 w 103"/>
              <a:gd name="T51" fmla="*/ 88 h 132"/>
              <a:gd name="T52" fmla="*/ 31 w 103"/>
              <a:gd name="T53" fmla="*/ 101 h 132"/>
              <a:gd name="T54" fmla="*/ 72 w 103"/>
              <a:gd name="T55" fmla="*/ 101 h 132"/>
              <a:gd name="T56" fmla="*/ 72 w 103"/>
              <a:gd name="T57"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 h="132">
                <a:moveTo>
                  <a:pt x="31" y="73"/>
                </a:moveTo>
                <a:cubicBezTo>
                  <a:pt x="73" y="73"/>
                  <a:pt x="73" y="73"/>
                  <a:pt x="73" y="73"/>
                </a:cubicBezTo>
                <a:cubicBezTo>
                  <a:pt x="73" y="59"/>
                  <a:pt x="73" y="59"/>
                  <a:pt x="73" y="59"/>
                </a:cubicBezTo>
                <a:cubicBezTo>
                  <a:pt x="31" y="59"/>
                  <a:pt x="31" y="59"/>
                  <a:pt x="31" y="59"/>
                </a:cubicBezTo>
                <a:lnTo>
                  <a:pt x="31" y="73"/>
                </a:lnTo>
                <a:close/>
                <a:moveTo>
                  <a:pt x="89" y="0"/>
                </a:moveTo>
                <a:cubicBezTo>
                  <a:pt x="15" y="0"/>
                  <a:pt x="15" y="0"/>
                  <a:pt x="15" y="0"/>
                </a:cubicBezTo>
                <a:cubicBezTo>
                  <a:pt x="7" y="0"/>
                  <a:pt x="0" y="6"/>
                  <a:pt x="0" y="14"/>
                </a:cubicBezTo>
                <a:cubicBezTo>
                  <a:pt x="0" y="118"/>
                  <a:pt x="0" y="118"/>
                  <a:pt x="0" y="118"/>
                </a:cubicBezTo>
                <a:cubicBezTo>
                  <a:pt x="0" y="126"/>
                  <a:pt x="7" y="132"/>
                  <a:pt x="15" y="132"/>
                </a:cubicBezTo>
                <a:cubicBezTo>
                  <a:pt x="89" y="132"/>
                  <a:pt x="89" y="132"/>
                  <a:pt x="89" y="132"/>
                </a:cubicBezTo>
                <a:cubicBezTo>
                  <a:pt x="97" y="132"/>
                  <a:pt x="103" y="126"/>
                  <a:pt x="103" y="118"/>
                </a:cubicBezTo>
                <a:cubicBezTo>
                  <a:pt x="103" y="14"/>
                  <a:pt x="103" y="14"/>
                  <a:pt x="103" y="14"/>
                </a:cubicBezTo>
                <a:cubicBezTo>
                  <a:pt x="103" y="6"/>
                  <a:pt x="97" y="0"/>
                  <a:pt x="89" y="0"/>
                </a:cubicBezTo>
                <a:close/>
                <a:moveTo>
                  <a:pt x="89" y="118"/>
                </a:moveTo>
                <a:cubicBezTo>
                  <a:pt x="15" y="118"/>
                  <a:pt x="15" y="118"/>
                  <a:pt x="15" y="118"/>
                </a:cubicBezTo>
                <a:cubicBezTo>
                  <a:pt x="15" y="14"/>
                  <a:pt x="15" y="14"/>
                  <a:pt x="15" y="14"/>
                </a:cubicBezTo>
                <a:cubicBezTo>
                  <a:pt x="89" y="14"/>
                  <a:pt x="89" y="14"/>
                  <a:pt x="89" y="14"/>
                </a:cubicBezTo>
                <a:lnTo>
                  <a:pt x="89" y="118"/>
                </a:lnTo>
                <a:close/>
                <a:moveTo>
                  <a:pt x="72" y="30"/>
                </a:moveTo>
                <a:cubicBezTo>
                  <a:pt x="31" y="30"/>
                  <a:pt x="31" y="30"/>
                  <a:pt x="31" y="30"/>
                </a:cubicBezTo>
                <a:cubicBezTo>
                  <a:pt x="31" y="43"/>
                  <a:pt x="31" y="43"/>
                  <a:pt x="31" y="43"/>
                </a:cubicBezTo>
                <a:cubicBezTo>
                  <a:pt x="72" y="43"/>
                  <a:pt x="72" y="43"/>
                  <a:pt x="72" y="43"/>
                </a:cubicBezTo>
                <a:lnTo>
                  <a:pt x="72" y="30"/>
                </a:lnTo>
                <a:close/>
                <a:moveTo>
                  <a:pt x="72" y="88"/>
                </a:moveTo>
                <a:cubicBezTo>
                  <a:pt x="31" y="88"/>
                  <a:pt x="31" y="88"/>
                  <a:pt x="31" y="88"/>
                </a:cubicBezTo>
                <a:cubicBezTo>
                  <a:pt x="31" y="101"/>
                  <a:pt x="31" y="101"/>
                  <a:pt x="31" y="101"/>
                </a:cubicBezTo>
                <a:cubicBezTo>
                  <a:pt x="72" y="101"/>
                  <a:pt x="72" y="101"/>
                  <a:pt x="72" y="101"/>
                </a:cubicBezTo>
                <a:lnTo>
                  <a:pt x="72" y="8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29"/>
          <p:cNvSpPr>
            <a:spLocks noChangeAspect="1" noEditPoints="1"/>
          </p:cNvSpPr>
          <p:nvPr/>
        </p:nvSpPr>
        <p:spPr bwMode="auto">
          <a:xfrm>
            <a:off x="3463457" y="4111188"/>
            <a:ext cx="490956" cy="448056"/>
          </a:xfrm>
          <a:custGeom>
            <a:avLst/>
            <a:gdLst>
              <a:gd name="T0" fmla="*/ 91 w 147"/>
              <a:gd name="T1" fmla="*/ 100 h 133"/>
              <a:gd name="T2" fmla="*/ 67 w 147"/>
              <a:gd name="T3" fmla="*/ 75 h 133"/>
              <a:gd name="T4" fmla="*/ 75 w 147"/>
              <a:gd name="T5" fmla="*/ 57 h 133"/>
              <a:gd name="T6" fmla="*/ 82 w 147"/>
              <a:gd name="T7" fmla="*/ 45 h 133"/>
              <a:gd name="T8" fmla="*/ 79 w 147"/>
              <a:gd name="T9" fmla="*/ 39 h 133"/>
              <a:gd name="T10" fmla="*/ 81 w 147"/>
              <a:gd name="T11" fmla="*/ 26 h 133"/>
              <a:gd name="T12" fmla="*/ 52 w 147"/>
              <a:gd name="T13" fmla="*/ 0 h 133"/>
              <a:gd name="T14" fmla="*/ 22 w 147"/>
              <a:gd name="T15" fmla="*/ 26 h 133"/>
              <a:gd name="T16" fmla="*/ 24 w 147"/>
              <a:gd name="T17" fmla="*/ 39 h 133"/>
              <a:gd name="T18" fmla="*/ 21 w 147"/>
              <a:gd name="T19" fmla="*/ 45 h 133"/>
              <a:gd name="T20" fmla="*/ 28 w 147"/>
              <a:gd name="T21" fmla="*/ 57 h 133"/>
              <a:gd name="T22" fmla="*/ 36 w 147"/>
              <a:gd name="T23" fmla="*/ 75 h 133"/>
              <a:gd name="T24" fmla="*/ 12 w 147"/>
              <a:gd name="T25" fmla="*/ 100 h 133"/>
              <a:gd name="T26" fmla="*/ 0 w 147"/>
              <a:gd name="T27" fmla="*/ 103 h 133"/>
              <a:gd name="T28" fmla="*/ 0 w 147"/>
              <a:gd name="T29" fmla="*/ 133 h 133"/>
              <a:gd name="T30" fmla="*/ 118 w 147"/>
              <a:gd name="T31" fmla="*/ 133 h 133"/>
              <a:gd name="T32" fmla="*/ 118 w 147"/>
              <a:gd name="T33" fmla="*/ 118 h 133"/>
              <a:gd name="T34" fmla="*/ 91 w 147"/>
              <a:gd name="T35" fmla="*/ 100 h 133"/>
              <a:gd name="T36" fmla="*/ 125 w 147"/>
              <a:gd name="T37" fmla="*/ 59 h 133"/>
              <a:gd name="T38" fmla="*/ 125 w 147"/>
              <a:gd name="T39" fmla="*/ 37 h 133"/>
              <a:gd name="T40" fmla="*/ 111 w 147"/>
              <a:gd name="T41" fmla="*/ 37 h 133"/>
              <a:gd name="T42" fmla="*/ 111 w 147"/>
              <a:gd name="T43" fmla="*/ 59 h 133"/>
              <a:gd name="T44" fmla="*/ 88 w 147"/>
              <a:gd name="T45" fmla="*/ 59 h 133"/>
              <a:gd name="T46" fmla="*/ 88 w 147"/>
              <a:gd name="T47" fmla="*/ 74 h 133"/>
              <a:gd name="T48" fmla="*/ 111 w 147"/>
              <a:gd name="T49" fmla="*/ 74 h 133"/>
              <a:gd name="T50" fmla="*/ 111 w 147"/>
              <a:gd name="T51" fmla="*/ 96 h 133"/>
              <a:gd name="T52" fmla="*/ 125 w 147"/>
              <a:gd name="T53" fmla="*/ 96 h 133"/>
              <a:gd name="T54" fmla="*/ 125 w 147"/>
              <a:gd name="T55" fmla="*/ 74 h 133"/>
              <a:gd name="T56" fmla="*/ 147 w 147"/>
              <a:gd name="T57" fmla="*/ 74 h 133"/>
              <a:gd name="T58" fmla="*/ 147 w 147"/>
              <a:gd name="T59" fmla="*/ 59 h 133"/>
              <a:gd name="T60" fmla="*/ 125 w 147"/>
              <a:gd name="T61" fmla="*/ 5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133">
                <a:moveTo>
                  <a:pt x="91" y="100"/>
                </a:moveTo>
                <a:cubicBezTo>
                  <a:pt x="73" y="93"/>
                  <a:pt x="67" y="87"/>
                  <a:pt x="67" y="75"/>
                </a:cubicBezTo>
                <a:cubicBezTo>
                  <a:pt x="67" y="68"/>
                  <a:pt x="73" y="70"/>
                  <a:pt x="75" y="57"/>
                </a:cubicBezTo>
                <a:cubicBezTo>
                  <a:pt x="76" y="52"/>
                  <a:pt x="81" y="57"/>
                  <a:pt x="82" y="45"/>
                </a:cubicBezTo>
                <a:cubicBezTo>
                  <a:pt x="82" y="40"/>
                  <a:pt x="79" y="39"/>
                  <a:pt x="79" y="39"/>
                </a:cubicBezTo>
                <a:cubicBezTo>
                  <a:pt x="79" y="39"/>
                  <a:pt x="81" y="31"/>
                  <a:pt x="81" y="26"/>
                </a:cubicBezTo>
                <a:cubicBezTo>
                  <a:pt x="82" y="19"/>
                  <a:pt x="77" y="0"/>
                  <a:pt x="52" y="0"/>
                </a:cubicBezTo>
                <a:cubicBezTo>
                  <a:pt x="26" y="0"/>
                  <a:pt x="21" y="19"/>
                  <a:pt x="22" y="26"/>
                </a:cubicBezTo>
                <a:cubicBezTo>
                  <a:pt x="23" y="31"/>
                  <a:pt x="24" y="39"/>
                  <a:pt x="24" y="39"/>
                </a:cubicBezTo>
                <a:cubicBezTo>
                  <a:pt x="24" y="39"/>
                  <a:pt x="21" y="40"/>
                  <a:pt x="21" y="45"/>
                </a:cubicBezTo>
                <a:cubicBezTo>
                  <a:pt x="22" y="57"/>
                  <a:pt x="27" y="52"/>
                  <a:pt x="28" y="57"/>
                </a:cubicBezTo>
                <a:cubicBezTo>
                  <a:pt x="31" y="70"/>
                  <a:pt x="36" y="68"/>
                  <a:pt x="36" y="75"/>
                </a:cubicBezTo>
                <a:cubicBezTo>
                  <a:pt x="36" y="87"/>
                  <a:pt x="30" y="93"/>
                  <a:pt x="12" y="100"/>
                </a:cubicBezTo>
                <a:cubicBezTo>
                  <a:pt x="10" y="100"/>
                  <a:pt x="4" y="102"/>
                  <a:pt x="0" y="103"/>
                </a:cubicBezTo>
                <a:cubicBezTo>
                  <a:pt x="0" y="133"/>
                  <a:pt x="0" y="133"/>
                  <a:pt x="0" y="133"/>
                </a:cubicBezTo>
                <a:cubicBezTo>
                  <a:pt x="118" y="133"/>
                  <a:pt x="118" y="133"/>
                  <a:pt x="118" y="133"/>
                </a:cubicBezTo>
                <a:cubicBezTo>
                  <a:pt x="118" y="133"/>
                  <a:pt x="118" y="122"/>
                  <a:pt x="118" y="118"/>
                </a:cubicBezTo>
                <a:cubicBezTo>
                  <a:pt x="118" y="113"/>
                  <a:pt x="110" y="106"/>
                  <a:pt x="91" y="100"/>
                </a:cubicBezTo>
                <a:close/>
                <a:moveTo>
                  <a:pt x="125" y="59"/>
                </a:moveTo>
                <a:cubicBezTo>
                  <a:pt x="125" y="37"/>
                  <a:pt x="125" y="37"/>
                  <a:pt x="125" y="37"/>
                </a:cubicBezTo>
                <a:cubicBezTo>
                  <a:pt x="111" y="37"/>
                  <a:pt x="111" y="37"/>
                  <a:pt x="111" y="37"/>
                </a:cubicBezTo>
                <a:cubicBezTo>
                  <a:pt x="111" y="59"/>
                  <a:pt x="111" y="59"/>
                  <a:pt x="111" y="59"/>
                </a:cubicBezTo>
                <a:cubicBezTo>
                  <a:pt x="88" y="59"/>
                  <a:pt x="88" y="59"/>
                  <a:pt x="88" y="59"/>
                </a:cubicBezTo>
                <a:cubicBezTo>
                  <a:pt x="88" y="74"/>
                  <a:pt x="88" y="74"/>
                  <a:pt x="88" y="74"/>
                </a:cubicBezTo>
                <a:cubicBezTo>
                  <a:pt x="111" y="74"/>
                  <a:pt x="111" y="74"/>
                  <a:pt x="111" y="74"/>
                </a:cubicBezTo>
                <a:cubicBezTo>
                  <a:pt x="111" y="96"/>
                  <a:pt x="111" y="96"/>
                  <a:pt x="111" y="96"/>
                </a:cubicBezTo>
                <a:cubicBezTo>
                  <a:pt x="125" y="96"/>
                  <a:pt x="125" y="96"/>
                  <a:pt x="125" y="96"/>
                </a:cubicBezTo>
                <a:cubicBezTo>
                  <a:pt x="125" y="74"/>
                  <a:pt x="125" y="74"/>
                  <a:pt x="125" y="74"/>
                </a:cubicBezTo>
                <a:cubicBezTo>
                  <a:pt x="147" y="74"/>
                  <a:pt x="147" y="74"/>
                  <a:pt x="147" y="74"/>
                </a:cubicBezTo>
                <a:cubicBezTo>
                  <a:pt x="147" y="59"/>
                  <a:pt x="147" y="59"/>
                  <a:pt x="147" y="59"/>
                </a:cubicBezTo>
                <a:lnTo>
                  <a:pt x="125" y="5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3438612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65760" y="782620"/>
            <a:ext cx="8412480" cy="893780"/>
          </a:xfrm>
        </p:spPr>
        <p:txBody>
          <a:bodyPr/>
          <a:lstStyle/>
          <a:p>
            <a:r>
              <a:rPr lang="en-US" sz="1600" dirty="0"/>
              <a:t>The original approach proved cumbersome.  The number of criteria were reduced down to three.   Scores were based on the combined averages derived from the original survey. Manufacturing Quality was selected as the process area to be modeled.  </a:t>
            </a:r>
          </a:p>
        </p:txBody>
      </p:sp>
      <p:sp>
        <p:nvSpPr>
          <p:cNvPr id="3" name="Title 2"/>
          <p:cNvSpPr>
            <a:spLocks noGrp="1"/>
          </p:cNvSpPr>
          <p:nvPr>
            <p:ph type="title"/>
          </p:nvPr>
        </p:nvSpPr>
        <p:spPr/>
        <p:txBody>
          <a:bodyPr/>
          <a:lstStyle/>
          <a:p>
            <a:r>
              <a:rPr lang="en-US" dirty="0" smtClean="0"/>
              <a:t>Regulatory sections were grouped into functional areas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19881030"/>
              </p:ext>
            </p:extLst>
          </p:nvPr>
        </p:nvGraphicFramePr>
        <p:xfrm>
          <a:off x="609598" y="1905000"/>
          <a:ext cx="7875140" cy="3965547"/>
        </p:xfrm>
        <a:graphic>
          <a:graphicData uri="http://schemas.openxmlformats.org/drawingml/2006/table">
            <a:tbl>
              <a:tblPr>
                <a:tableStyleId>{5C22544A-7EE6-4342-B048-85BDC9FD1C3A}</a:tableStyleId>
              </a:tblPr>
              <a:tblGrid>
                <a:gridCol w="1460500"/>
                <a:gridCol w="1754002"/>
                <a:gridCol w="1286269"/>
                <a:gridCol w="1286269"/>
                <a:gridCol w="1286269"/>
                <a:gridCol w="801831"/>
              </a:tblGrid>
              <a:tr h="609599">
                <a:tc>
                  <a:txBody>
                    <a:bodyPr/>
                    <a:lstStyle/>
                    <a:p>
                      <a:pPr algn="ctr" fontAlgn="ctr"/>
                      <a:r>
                        <a:rPr lang="en-US" sz="1200" b="1" u="none" strike="noStrike" dirty="0">
                          <a:solidFill>
                            <a:schemeClr val="bg1"/>
                          </a:solidFill>
                          <a:effectLst/>
                        </a:rPr>
                        <a:t>Process Area of Quality</a:t>
                      </a:r>
                      <a:endParaRPr lang="en-US" sz="1200" b="1" i="0" u="none" strike="noStrike" dirty="0">
                        <a:solidFill>
                          <a:schemeClr val="bg1"/>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accent2"/>
                    </a:solidFill>
                  </a:tcPr>
                </a:tc>
                <a:tc>
                  <a:txBody>
                    <a:bodyPr/>
                    <a:lstStyle/>
                    <a:p>
                      <a:pPr algn="ctr" fontAlgn="ctr"/>
                      <a:r>
                        <a:rPr lang="en-US" sz="1200" b="1" u="none" strike="noStrike" dirty="0" smtClean="0">
                          <a:solidFill>
                            <a:schemeClr val="bg1"/>
                          </a:solidFill>
                          <a:effectLst/>
                        </a:rPr>
                        <a:t>Regulatory Sections</a:t>
                      </a:r>
                      <a:r>
                        <a:rPr lang="en-US" sz="1200" b="1" u="none" strike="noStrike" dirty="0">
                          <a:solidFill>
                            <a:schemeClr val="bg1"/>
                          </a:solidFill>
                          <a:effectLst/>
                        </a:rPr>
                        <a:t> </a:t>
                      </a:r>
                      <a:endParaRPr lang="en-US" sz="1200" b="1" i="0" u="none" strike="noStrike" dirty="0">
                        <a:solidFill>
                          <a:schemeClr val="bg1"/>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accent2"/>
                    </a:solidFill>
                  </a:tcPr>
                </a:tc>
                <a:tc>
                  <a:txBody>
                    <a:bodyPr/>
                    <a:lstStyle/>
                    <a:p>
                      <a:pPr algn="ctr" fontAlgn="ctr"/>
                      <a:r>
                        <a:rPr lang="en-US" sz="1200" b="1" u="none" strike="noStrike" dirty="0">
                          <a:solidFill>
                            <a:schemeClr val="bg1"/>
                          </a:solidFill>
                          <a:effectLst/>
                        </a:rPr>
                        <a:t>Impact on Product Quality</a:t>
                      </a:r>
                      <a:endParaRPr lang="en-US" sz="1200" b="1" i="0" u="none" strike="noStrike" dirty="0">
                        <a:solidFill>
                          <a:schemeClr val="bg1"/>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accent2"/>
                    </a:solidFill>
                  </a:tcPr>
                </a:tc>
                <a:tc>
                  <a:txBody>
                    <a:bodyPr/>
                    <a:lstStyle/>
                    <a:p>
                      <a:pPr algn="ctr" fontAlgn="ctr"/>
                      <a:r>
                        <a:rPr lang="en-US" sz="1200" b="1" u="none" strike="noStrike" dirty="0">
                          <a:solidFill>
                            <a:schemeClr val="bg1"/>
                          </a:solidFill>
                          <a:effectLst/>
                        </a:rPr>
                        <a:t>Value to Business</a:t>
                      </a:r>
                      <a:endParaRPr lang="en-US" sz="1200" b="1" i="0" u="none" strike="noStrike" dirty="0">
                        <a:solidFill>
                          <a:schemeClr val="bg1"/>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accent2"/>
                    </a:solidFill>
                  </a:tcPr>
                </a:tc>
                <a:tc>
                  <a:txBody>
                    <a:bodyPr/>
                    <a:lstStyle/>
                    <a:p>
                      <a:pPr algn="ctr" fontAlgn="ctr"/>
                      <a:r>
                        <a:rPr lang="en-US" sz="1200" b="1" u="none" strike="noStrike" dirty="0">
                          <a:solidFill>
                            <a:schemeClr val="bg1"/>
                          </a:solidFill>
                          <a:effectLst/>
                        </a:rPr>
                        <a:t>Ease of Implementation</a:t>
                      </a:r>
                      <a:endParaRPr lang="en-US" sz="1200" b="1" i="0" u="none" strike="noStrike" dirty="0">
                        <a:solidFill>
                          <a:schemeClr val="bg1"/>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accent2"/>
                    </a:solidFill>
                  </a:tcPr>
                </a:tc>
                <a:tc>
                  <a:txBody>
                    <a:bodyPr/>
                    <a:lstStyle/>
                    <a:p>
                      <a:pPr algn="ctr" fontAlgn="ctr"/>
                      <a:r>
                        <a:rPr lang="en-US" sz="1200" b="1" u="none" strike="noStrike" dirty="0">
                          <a:solidFill>
                            <a:schemeClr val="bg1"/>
                          </a:solidFill>
                          <a:effectLst/>
                        </a:rPr>
                        <a:t>Score</a:t>
                      </a:r>
                      <a:endParaRPr lang="en-US" sz="1200" b="1" i="0" u="none" strike="noStrike" dirty="0">
                        <a:solidFill>
                          <a:schemeClr val="bg1"/>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accent2"/>
                    </a:solidFill>
                  </a:tcPr>
                </a:tc>
              </a:tr>
              <a:tr h="316455">
                <a:tc>
                  <a:txBody>
                    <a:bodyPr/>
                    <a:lstStyle/>
                    <a:p>
                      <a:pPr algn="ctr" fontAlgn="ctr"/>
                      <a:r>
                        <a:rPr lang="en-US" sz="1200" u="none" strike="noStrike" dirty="0">
                          <a:effectLst/>
                        </a:rPr>
                        <a:t>Design Quality</a:t>
                      </a:r>
                      <a:endParaRPr lang="en-US" sz="12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ctr"/>
                      <a:r>
                        <a:rPr lang="en-US" sz="1200" u="none" strike="noStrike" dirty="0">
                          <a:effectLst/>
                        </a:rPr>
                        <a:t>820.30, 820.35, 830.181</a:t>
                      </a:r>
                      <a:endParaRPr lang="en-US" sz="12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ctr"/>
                      <a:r>
                        <a:rPr lang="en-US" sz="1200" u="none" strike="noStrike" dirty="0">
                          <a:effectLst/>
                        </a:rPr>
                        <a:t>7.8</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r>
              <a:tr h="1277459">
                <a:tc>
                  <a:txBody>
                    <a:bodyPr/>
                    <a:lstStyle/>
                    <a:p>
                      <a:pPr algn="ctr" fontAlgn="ctr"/>
                      <a:r>
                        <a:rPr lang="en-US" sz="1200" u="none" strike="noStrike" dirty="0">
                          <a:effectLst/>
                        </a:rPr>
                        <a:t>Manufacturing Quality</a:t>
                      </a:r>
                      <a:endParaRPr lang="en-US" sz="12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ctr"/>
                      <a:r>
                        <a:rPr lang="en-US" sz="1200" u="none" strike="noStrike" dirty="0">
                          <a:effectLst/>
                        </a:rPr>
                        <a:t>820.60, 820.65, 820.70, 820.75, 820.80, 820.86, 820.90, 820.150, 820.160, 820.120, 820.130, 820.181, 820.184</a:t>
                      </a:r>
                      <a:endParaRPr lang="en-US" sz="12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ctr"/>
                      <a:r>
                        <a:rPr lang="en-US" sz="1200" u="none" strike="noStrike" dirty="0">
                          <a:effectLst/>
                        </a:rPr>
                        <a:t>9.2</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r>
              <a:tr h="1277459">
                <a:tc>
                  <a:txBody>
                    <a:bodyPr/>
                    <a:lstStyle/>
                    <a:p>
                      <a:pPr algn="ctr" fontAlgn="ctr"/>
                      <a:r>
                        <a:rPr lang="en-US" sz="1200" u="none" strike="noStrike" dirty="0">
                          <a:effectLst/>
                        </a:rPr>
                        <a:t>Supply Chain Quality</a:t>
                      </a:r>
                      <a:endParaRPr lang="en-US" sz="12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ctr"/>
                      <a:r>
                        <a:rPr lang="en-US" sz="1200" u="none" strike="noStrike" dirty="0">
                          <a:effectLst/>
                        </a:rPr>
                        <a:t>820.50, 820.60, 820.65, 820.25, 820.86, 820.90, 820.100, 820.150, 820.160, 820.170, 820.120, 820.130, 820.181, 820.184</a:t>
                      </a:r>
                      <a:endParaRPr lang="en-US" sz="12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8</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6</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ctr"/>
                      <a:r>
                        <a:rPr lang="en-US" sz="1200" u="none" strike="noStrike" dirty="0">
                          <a:effectLst/>
                        </a:rPr>
                        <a:t>8.0</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r>
              <a:tr h="484575">
                <a:tc>
                  <a:txBody>
                    <a:bodyPr/>
                    <a:lstStyle/>
                    <a:p>
                      <a:pPr algn="ctr" fontAlgn="ctr"/>
                      <a:r>
                        <a:rPr lang="en-US" sz="1200" u="none" strike="noStrike" dirty="0">
                          <a:effectLst/>
                        </a:rPr>
                        <a:t>Service Quality</a:t>
                      </a:r>
                      <a:endParaRPr lang="en-US" sz="12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ctr"/>
                      <a:r>
                        <a:rPr lang="en-US" sz="1200" u="none" strike="noStrike" dirty="0">
                          <a:effectLst/>
                        </a:rPr>
                        <a:t>820.200, 820.25, 820.72, 820.60, 820.65, 820.170</a:t>
                      </a:r>
                      <a:endParaRPr lang="en-US" sz="1200" b="0" i="0" u="none" strike="noStrike" dirty="0">
                        <a:solidFill>
                          <a:srgbClr val="000000"/>
                        </a:solidFill>
                        <a:effectLst/>
                        <a:latin typeface="Arial" panose="020B060402020202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b"/>
                      <a:r>
                        <a:rPr lang="en-US" sz="1200" u="none" strike="noStrike" dirty="0">
                          <a:effectLst/>
                        </a:rPr>
                        <a:t>8</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c>
                  <a:txBody>
                    <a:bodyPr/>
                    <a:lstStyle/>
                    <a:p>
                      <a:pPr algn="ctr" fontAlgn="ctr"/>
                      <a:r>
                        <a:rPr lang="en-US" sz="1200" u="none" strike="noStrike" dirty="0">
                          <a:effectLst/>
                        </a:rPr>
                        <a:t>8.4</a:t>
                      </a:r>
                      <a:endParaRPr lang="en-US" sz="1200" b="0" i="0" u="none" strike="noStrike" dirty="0">
                        <a:solidFill>
                          <a:srgbClr val="000000"/>
                        </a:solidFill>
                        <a:effectLst/>
                        <a:latin typeface="Calibri" panose="020F0502020204030204" pitchFamily="34" charset="0"/>
                      </a:endParaRPr>
                    </a:p>
                  </a:txBody>
                  <a:tcPr marL="0" marR="0" marT="0" marB="0" anchor="ctr">
                    <a:lnL w="12700" cap="flat" cmpd="sng" algn="ctr">
                      <a:solidFill>
                        <a:srgbClr val="92D050"/>
                      </a:solidFill>
                      <a:prstDash val="solid"/>
                      <a:round/>
                      <a:headEnd type="none" w="med" len="med"/>
                      <a:tailEnd type="none" w="med" len="med"/>
                    </a:lnL>
                    <a:lnR w="12700" cap="flat" cmpd="sng" algn="ctr">
                      <a:solidFill>
                        <a:srgbClr val="92D050"/>
                      </a:solidFill>
                      <a:prstDash val="solid"/>
                      <a:round/>
                      <a:headEnd type="none" w="med" len="med"/>
                      <a:tailEnd type="none" w="med" len="med"/>
                    </a:lnR>
                    <a:lnT w="12700" cap="flat" cmpd="sng" algn="ctr">
                      <a:solidFill>
                        <a:srgbClr val="92D050"/>
                      </a:solidFill>
                      <a:prstDash val="solid"/>
                      <a:round/>
                      <a:headEnd type="none" w="med" len="med"/>
                      <a:tailEnd type="none" w="med" len="med"/>
                    </a:lnT>
                    <a:lnB w="12700" cap="flat" cmpd="sng" algn="ctr">
                      <a:solidFill>
                        <a:srgbClr val="92D050"/>
                      </a:solidFill>
                      <a:prstDash val="solid"/>
                      <a:round/>
                      <a:headEnd type="none" w="med" len="med"/>
                      <a:tailEnd type="none" w="med" len="med"/>
                    </a:lnB>
                    <a:solidFill>
                      <a:schemeClr val="bg1"/>
                    </a:solidFill>
                  </a:tcPr>
                </a:tc>
              </a:tr>
            </a:tbl>
          </a:graphicData>
        </a:graphic>
      </p:graphicFrame>
      <p:sp>
        <p:nvSpPr>
          <p:cNvPr id="4" name="Rectangle 3"/>
          <p:cNvSpPr/>
          <p:nvPr/>
        </p:nvSpPr>
        <p:spPr bwMode="gray">
          <a:xfrm>
            <a:off x="304800" y="2740325"/>
            <a:ext cx="8473440" cy="1450675"/>
          </a:xfrm>
          <a:prstGeom prst="rect">
            <a:avLst/>
          </a:prstGeom>
          <a:noFill/>
          <a:ln w="28575" algn="ctr">
            <a:solidFill>
              <a:srgbClr val="00B0F0"/>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smtClean="0">
              <a:solidFill>
                <a:schemeClr val="bg1"/>
              </a:solidFill>
            </a:endParaRPr>
          </a:p>
        </p:txBody>
      </p:sp>
    </p:spTree>
    <p:extLst>
      <p:ext uri="{BB962C8B-B14F-4D97-AF65-F5344CB8AC3E}">
        <p14:creationId xmlns:p14="http://schemas.microsoft.com/office/powerpoint/2010/main" val="79412810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125" y="1782208"/>
            <a:ext cx="8229600" cy="1846659"/>
          </a:xfrm>
        </p:spPr>
        <p:txBody>
          <a:bodyPr/>
          <a:lstStyle/>
          <a:p>
            <a:pPr>
              <a:buNone/>
            </a:pPr>
            <a:r>
              <a:rPr lang="en-US" dirty="0" smtClean="0"/>
              <a:t>Development of the Model</a:t>
            </a:r>
            <a:endParaRPr lang="en-US" dirty="0"/>
          </a:p>
        </p:txBody>
      </p:sp>
    </p:spTree>
    <p:extLst>
      <p:ext uri="{BB962C8B-B14F-4D97-AF65-F5344CB8AC3E}">
        <p14:creationId xmlns:p14="http://schemas.microsoft.com/office/powerpoint/2010/main" val="266602125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The CMMI Framework approximately maps to 80 % of Quality System Regulation and ISO 13485 requirements.  Gaps will be filled based on a “Medical Device Profile” to be established moving forward.</a:t>
            </a:r>
            <a:endParaRPr lang="en-US" dirty="0"/>
          </a:p>
        </p:txBody>
      </p:sp>
      <p:sp>
        <p:nvSpPr>
          <p:cNvPr id="3" name="Title 2"/>
          <p:cNvSpPr>
            <a:spLocks noGrp="1"/>
          </p:cNvSpPr>
          <p:nvPr>
            <p:ph type="title"/>
          </p:nvPr>
        </p:nvSpPr>
        <p:spPr/>
        <p:txBody>
          <a:bodyPr/>
          <a:lstStyle/>
          <a:p>
            <a:r>
              <a:rPr lang="en-US" dirty="0"/>
              <a:t>Mapping of CMMI Process Framework</a:t>
            </a:r>
          </a:p>
        </p:txBody>
      </p:sp>
      <p:sp>
        <p:nvSpPr>
          <p:cNvPr id="4" name="AutoShape 3"/>
          <p:cNvSpPr>
            <a:spLocks noChangeArrowheads="1"/>
          </p:cNvSpPr>
          <p:nvPr/>
        </p:nvSpPr>
        <p:spPr bwMode="auto">
          <a:xfrm rot="16200000">
            <a:off x="6086944" y="2310008"/>
            <a:ext cx="571500" cy="371475"/>
          </a:xfrm>
          <a:prstGeom prst="flowChartDelay">
            <a:avLst/>
          </a:prstGeom>
          <a:solidFill>
            <a:schemeClr val="accent3"/>
          </a:solidFill>
          <a:ln w="28575" algn="ctr">
            <a:solidFill>
              <a:srgbClr val="DBE1E9"/>
            </a:solidFill>
            <a:miter lim="800000"/>
            <a:headEnd/>
            <a:tailEnd/>
          </a:ln>
        </p:spPr>
        <p:txBody>
          <a:bodyPr wrap="square" lIns="27000" tIns="27000" rIns="27000" bIns="27000" anchor="ctr"/>
          <a:lstStyle/>
          <a:p>
            <a:pPr algn="ctr">
              <a:defRPr/>
            </a:pPr>
            <a:endParaRPr lang="en-US" sz="1050" b="1" dirty="0">
              <a:solidFill>
                <a:schemeClr val="tx2"/>
              </a:solidFill>
            </a:endParaRPr>
          </a:p>
        </p:txBody>
      </p:sp>
      <p:sp>
        <p:nvSpPr>
          <p:cNvPr id="5" name="Oval 5"/>
          <p:cNvSpPr>
            <a:spLocks noChangeArrowheads="1"/>
          </p:cNvSpPr>
          <p:nvPr/>
        </p:nvSpPr>
        <p:spPr bwMode="auto">
          <a:xfrm>
            <a:off x="6117900" y="4624394"/>
            <a:ext cx="509588" cy="552450"/>
          </a:xfrm>
          <a:prstGeom prst="ellipse">
            <a:avLst/>
          </a:prstGeom>
          <a:solidFill>
            <a:schemeClr val="accent2"/>
          </a:solidFill>
          <a:ln w="28575" algn="ctr">
            <a:solidFill>
              <a:srgbClr val="CFF77A"/>
            </a:solidFill>
            <a:round/>
            <a:headEnd/>
            <a:tailEnd/>
          </a:ln>
        </p:spPr>
        <p:txBody>
          <a:bodyPr wrap="square" lIns="27000" tIns="27000" rIns="27000" bIns="27000" anchor="ctr"/>
          <a:lstStyle/>
          <a:p>
            <a:pPr algn="ctr">
              <a:defRPr/>
            </a:pPr>
            <a:endParaRPr lang="en-US" sz="1050" b="1" dirty="0">
              <a:solidFill>
                <a:schemeClr val="tx2"/>
              </a:solidFill>
            </a:endParaRPr>
          </a:p>
        </p:txBody>
      </p:sp>
      <p:sp>
        <p:nvSpPr>
          <p:cNvPr id="6" name="Text Box 9"/>
          <p:cNvSpPr txBox="1">
            <a:spLocks noChangeArrowheads="1"/>
          </p:cNvSpPr>
          <p:nvPr/>
        </p:nvSpPr>
        <p:spPr bwMode="auto">
          <a:xfrm>
            <a:off x="5649903" y="4127264"/>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30%</a:t>
            </a:r>
          </a:p>
        </p:txBody>
      </p:sp>
      <p:sp>
        <p:nvSpPr>
          <p:cNvPr id="7" name="Text Box 10"/>
          <p:cNvSpPr txBox="1">
            <a:spLocks noChangeArrowheads="1"/>
          </p:cNvSpPr>
          <p:nvPr/>
        </p:nvSpPr>
        <p:spPr bwMode="auto">
          <a:xfrm>
            <a:off x="5649903" y="3865507"/>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40%</a:t>
            </a:r>
          </a:p>
        </p:txBody>
      </p:sp>
      <p:sp>
        <p:nvSpPr>
          <p:cNvPr id="8" name="Text Box 13"/>
          <p:cNvSpPr txBox="1">
            <a:spLocks noChangeArrowheads="1"/>
          </p:cNvSpPr>
          <p:nvPr/>
        </p:nvSpPr>
        <p:spPr bwMode="auto">
          <a:xfrm>
            <a:off x="5649903" y="4389021"/>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20%</a:t>
            </a:r>
          </a:p>
        </p:txBody>
      </p:sp>
      <p:sp>
        <p:nvSpPr>
          <p:cNvPr id="9" name="Text Box 16"/>
          <p:cNvSpPr txBox="1">
            <a:spLocks noChangeArrowheads="1"/>
          </p:cNvSpPr>
          <p:nvPr/>
        </p:nvSpPr>
        <p:spPr bwMode="auto">
          <a:xfrm>
            <a:off x="5649903" y="3603750"/>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50%</a:t>
            </a:r>
          </a:p>
        </p:txBody>
      </p:sp>
      <p:sp>
        <p:nvSpPr>
          <p:cNvPr id="10" name="Text Box 18"/>
          <p:cNvSpPr txBox="1">
            <a:spLocks noChangeArrowheads="1"/>
          </p:cNvSpPr>
          <p:nvPr/>
        </p:nvSpPr>
        <p:spPr bwMode="auto">
          <a:xfrm>
            <a:off x="5649903" y="4650777"/>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10%</a:t>
            </a:r>
          </a:p>
        </p:txBody>
      </p:sp>
      <p:sp>
        <p:nvSpPr>
          <p:cNvPr id="11" name="Text Box 19"/>
          <p:cNvSpPr txBox="1">
            <a:spLocks noChangeArrowheads="1"/>
          </p:cNvSpPr>
          <p:nvPr/>
        </p:nvSpPr>
        <p:spPr bwMode="auto">
          <a:xfrm>
            <a:off x="5649903" y="2818480"/>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80%</a:t>
            </a:r>
          </a:p>
        </p:txBody>
      </p:sp>
      <p:sp>
        <p:nvSpPr>
          <p:cNvPr id="12" name="Text Box 29"/>
          <p:cNvSpPr txBox="1">
            <a:spLocks noChangeArrowheads="1"/>
          </p:cNvSpPr>
          <p:nvPr/>
        </p:nvSpPr>
        <p:spPr bwMode="auto">
          <a:xfrm>
            <a:off x="5649903" y="2556723"/>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90%</a:t>
            </a:r>
          </a:p>
        </p:txBody>
      </p:sp>
      <p:sp>
        <p:nvSpPr>
          <p:cNvPr id="13" name="Text Box 31"/>
          <p:cNvSpPr txBox="1">
            <a:spLocks noChangeArrowheads="1"/>
          </p:cNvSpPr>
          <p:nvPr/>
        </p:nvSpPr>
        <p:spPr bwMode="auto">
          <a:xfrm>
            <a:off x="5649903" y="3341994"/>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60%</a:t>
            </a:r>
          </a:p>
        </p:txBody>
      </p:sp>
      <p:sp>
        <p:nvSpPr>
          <p:cNvPr id="14" name="Text Box 35"/>
          <p:cNvSpPr txBox="1">
            <a:spLocks noChangeArrowheads="1"/>
          </p:cNvSpPr>
          <p:nvPr/>
        </p:nvSpPr>
        <p:spPr bwMode="auto">
          <a:xfrm>
            <a:off x="5649903" y="2207244"/>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100%</a:t>
            </a:r>
          </a:p>
        </p:txBody>
      </p:sp>
      <p:sp>
        <p:nvSpPr>
          <p:cNvPr id="16" name="Text Box 41"/>
          <p:cNvSpPr txBox="1">
            <a:spLocks noChangeArrowheads="1"/>
          </p:cNvSpPr>
          <p:nvPr/>
        </p:nvSpPr>
        <p:spPr bwMode="auto">
          <a:xfrm>
            <a:off x="6819746" y="3991790"/>
            <a:ext cx="562655" cy="115416"/>
          </a:xfrm>
          <a:prstGeom prst="rect">
            <a:avLst/>
          </a:prstGeom>
          <a:noFill/>
          <a:ln w="9525" algn="ctr">
            <a:noFill/>
            <a:miter lim="800000"/>
            <a:headEnd/>
            <a:tailEnd/>
          </a:ln>
        </p:spPr>
        <p:txBody>
          <a:bodyPr wrap="none" lIns="0" tIns="0" rIns="0" bIns="0" anchor="ctr" anchorCtr="0">
            <a:spAutoFit/>
          </a:bodyPr>
          <a:lstStyle/>
          <a:p>
            <a:r>
              <a:rPr lang="en-US" altLang="ja-JP" sz="750" b="1" dirty="0">
                <a:solidFill>
                  <a:srgbClr val="313131"/>
                </a:solidFill>
                <a:ea typeface="ＭＳ Ｐゴシック" charset="-128"/>
              </a:rPr>
              <a:t>CMMI Model</a:t>
            </a:r>
          </a:p>
        </p:txBody>
      </p:sp>
      <p:sp>
        <p:nvSpPr>
          <p:cNvPr id="18" name="Text Box 46"/>
          <p:cNvSpPr txBox="1">
            <a:spLocks noChangeArrowheads="1"/>
          </p:cNvSpPr>
          <p:nvPr/>
        </p:nvSpPr>
        <p:spPr bwMode="auto">
          <a:xfrm>
            <a:off x="6819745" y="2494536"/>
            <a:ext cx="1014701" cy="115416"/>
          </a:xfrm>
          <a:prstGeom prst="rect">
            <a:avLst/>
          </a:prstGeom>
          <a:noFill/>
          <a:ln w="9525" algn="ctr">
            <a:noFill/>
            <a:miter lim="800000"/>
            <a:headEnd/>
            <a:tailEnd/>
          </a:ln>
        </p:spPr>
        <p:txBody>
          <a:bodyPr wrap="none" lIns="0" tIns="0" rIns="0" bIns="0" anchor="ctr" anchorCtr="0">
            <a:spAutoFit/>
          </a:bodyPr>
          <a:lstStyle/>
          <a:p>
            <a:r>
              <a:rPr lang="en-US" altLang="ja-JP" sz="750" b="1" dirty="0">
                <a:solidFill>
                  <a:srgbClr val="313131"/>
                </a:solidFill>
                <a:ea typeface="ＭＳ Ｐゴシック" charset="-128"/>
              </a:rPr>
              <a:t>Medical Device Profile</a:t>
            </a:r>
          </a:p>
        </p:txBody>
      </p:sp>
      <p:graphicFrame>
        <p:nvGraphicFramePr>
          <p:cNvPr id="19" name="Table 18"/>
          <p:cNvGraphicFramePr>
            <a:graphicFrameLocks noGrp="1"/>
          </p:cNvGraphicFramePr>
          <p:nvPr>
            <p:extLst/>
          </p:nvPr>
        </p:nvGraphicFramePr>
        <p:xfrm>
          <a:off x="6182195" y="2461022"/>
          <a:ext cx="392906" cy="2278448"/>
        </p:xfrm>
        <a:graphic>
          <a:graphicData uri="http://schemas.openxmlformats.org/drawingml/2006/table">
            <a:tbl>
              <a:tblPr firstRow="1" bandRow="1">
                <a:tableStyleId>{5C22544A-7EE6-4342-B048-85BDC9FD1C3A}</a:tableStyleId>
              </a:tblPr>
              <a:tblGrid>
                <a:gridCol w="392906"/>
              </a:tblGrid>
              <a:tr h="141015">
                <a:tc>
                  <a:txBody>
                    <a:bodyPr/>
                    <a:lstStyle/>
                    <a:p>
                      <a:endParaRPr lang="en-GB" sz="600" dirty="0">
                        <a:solidFill>
                          <a:schemeClr val="bg1"/>
                        </a:solidFill>
                      </a:endParaRPr>
                    </a:p>
                  </a:txBody>
                  <a:tcPr marL="0" marR="0" marT="0" marB="0">
                    <a:lnL w="12700" cmpd="sng">
                      <a:noFill/>
                    </a:lnL>
                    <a:lnR w="12700" cmpd="sng">
                      <a:noFill/>
                    </a:lnR>
                    <a:lnT w="12700" cmpd="sng">
                      <a:noFill/>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141015">
                <a:tc>
                  <a:txBody>
                    <a:bodyPr/>
                    <a:lstStyle/>
                    <a:p>
                      <a:endParaRPr lang="en-GB" sz="600" dirty="0">
                        <a:solidFill>
                          <a:schemeClr val="bg1"/>
                        </a:solidFill>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141015">
                <a:tc>
                  <a:txBody>
                    <a:bodyPr/>
                    <a:lstStyle/>
                    <a:p>
                      <a:endParaRPr lang="en-GB" sz="600" dirty="0">
                        <a:solidFill>
                          <a:schemeClr val="bg1"/>
                        </a:solidFill>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141015">
                <a:tc>
                  <a:txBody>
                    <a:bodyPr/>
                    <a:lstStyle/>
                    <a:p>
                      <a:endParaRPr lang="en-GB" sz="600" dirty="0">
                        <a:solidFill>
                          <a:schemeClr val="bg1"/>
                        </a:solidFill>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pPr marL="0" algn="l" defTabSz="914400" rtl="0" eaLnBrk="1" latinLnBrk="0" hangingPunct="1"/>
                      <a:endParaRPr lang="en-GB" sz="600" kern="1200" dirty="0">
                        <a:solidFill>
                          <a:schemeClr val="bg1"/>
                        </a:solidFill>
                        <a:latin typeface="+mn-lt"/>
                        <a:ea typeface="+mn-ea"/>
                        <a:cs typeface="+mn-cs"/>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63223">
                <a:tc>
                  <a:txBody>
                    <a:bodyPr/>
                    <a:lstStyle/>
                    <a:p>
                      <a:pPr marL="0" algn="l" defTabSz="914400" rtl="0" eaLnBrk="1" latinLnBrk="0" hangingPunct="1"/>
                      <a:endParaRPr lang="en-GB" sz="600" kern="1200" dirty="0">
                        <a:solidFill>
                          <a:schemeClr val="bg1"/>
                        </a:solidFill>
                        <a:latin typeface="+mn-lt"/>
                        <a:ea typeface="+mn-ea"/>
                        <a:cs typeface="+mn-cs"/>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pPr marL="0" algn="l" defTabSz="914400" rtl="0" eaLnBrk="1" latinLnBrk="0" hangingPunct="1"/>
                      <a:endParaRPr lang="en-GB" sz="600" kern="1200" dirty="0">
                        <a:solidFill>
                          <a:schemeClr val="bg1"/>
                        </a:solidFill>
                        <a:latin typeface="+mn-lt"/>
                        <a:ea typeface="+mn-ea"/>
                        <a:cs typeface="+mn-cs"/>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pPr marL="0" algn="l" defTabSz="914400" rtl="0" eaLnBrk="1" latinLnBrk="0" hangingPunct="1"/>
                      <a:endParaRPr lang="en-GB" sz="600" kern="1200" dirty="0">
                        <a:solidFill>
                          <a:schemeClr val="bg1"/>
                        </a:solidFill>
                        <a:latin typeface="+mn-lt"/>
                        <a:ea typeface="+mn-ea"/>
                        <a:cs typeface="+mn-cs"/>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pPr marL="0" algn="l" defTabSz="914400" rtl="0" eaLnBrk="1" latinLnBrk="0" hangingPunct="1"/>
                      <a:endParaRPr lang="en-GB" sz="600" kern="1200" dirty="0">
                        <a:solidFill>
                          <a:schemeClr val="bg1"/>
                        </a:solidFill>
                        <a:latin typeface="+mn-lt"/>
                        <a:ea typeface="+mn-ea"/>
                        <a:cs typeface="+mn-cs"/>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pPr marL="0" algn="l" defTabSz="914400" rtl="0" eaLnBrk="1" latinLnBrk="0" hangingPunct="1"/>
                      <a:endParaRPr lang="en-GB" sz="600" kern="1200" dirty="0">
                        <a:solidFill>
                          <a:schemeClr val="bg1"/>
                        </a:solidFill>
                        <a:latin typeface="+mn-lt"/>
                        <a:ea typeface="+mn-ea"/>
                        <a:cs typeface="+mn-cs"/>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pPr marL="0" algn="l" defTabSz="914400" rtl="0" eaLnBrk="1" latinLnBrk="0" hangingPunct="1"/>
                      <a:endParaRPr lang="en-GB" sz="600" kern="1200" dirty="0">
                        <a:solidFill>
                          <a:schemeClr val="bg1"/>
                        </a:solidFill>
                        <a:latin typeface="+mn-lt"/>
                        <a:ea typeface="+mn-ea"/>
                        <a:cs typeface="+mn-cs"/>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pPr marL="0" algn="l" defTabSz="914400" rtl="0" eaLnBrk="1" latinLnBrk="0" hangingPunct="1"/>
                      <a:endParaRPr lang="en-GB" sz="600" kern="1200" dirty="0">
                        <a:solidFill>
                          <a:schemeClr val="bg1"/>
                        </a:solidFill>
                        <a:latin typeface="+mn-lt"/>
                        <a:ea typeface="+mn-ea"/>
                        <a:cs typeface="+mn-cs"/>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endParaRPr lang="en-GB" sz="600" dirty="0">
                        <a:solidFill>
                          <a:schemeClr val="bg1"/>
                        </a:solidFill>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endParaRPr lang="en-GB" sz="600" dirty="0">
                        <a:solidFill>
                          <a:schemeClr val="bg1"/>
                        </a:solidFill>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endParaRPr lang="en-GB" sz="600" dirty="0">
                        <a:solidFill>
                          <a:schemeClr val="bg1"/>
                        </a:solidFill>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141015">
                <a:tc>
                  <a:txBody>
                    <a:bodyPr/>
                    <a:lstStyle/>
                    <a:p>
                      <a:endParaRPr lang="en-GB" sz="600" dirty="0">
                        <a:solidFill>
                          <a:schemeClr val="bg1"/>
                        </a:solidFill>
                      </a:endParaRPr>
                    </a:p>
                  </a:txBody>
                  <a:tcPr marL="0" marR="0" marT="0" marB="0">
                    <a:lnL w="12700" cmpd="sng">
                      <a:noFill/>
                    </a:lnL>
                    <a:lnR w="12700" cmpd="sng">
                      <a:noFill/>
                    </a:lnR>
                    <a:lnT w="28575"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r>
            </a:tbl>
          </a:graphicData>
        </a:graphic>
      </p:graphicFrame>
      <p:sp>
        <p:nvSpPr>
          <p:cNvPr id="20" name="Right Brace 19"/>
          <p:cNvSpPr/>
          <p:nvPr/>
        </p:nvSpPr>
        <p:spPr>
          <a:xfrm>
            <a:off x="6627488" y="2909223"/>
            <a:ext cx="161112" cy="2267622"/>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b="1" dirty="0"/>
          </a:p>
        </p:txBody>
      </p:sp>
      <p:sp>
        <p:nvSpPr>
          <p:cNvPr id="23" name="Right Brace 22"/>
          <p:cNvSpPr/>
          <p:nvPr/>
        </p:nvSpPr>
        <p:spPr>
          <a:xfrm>
            <a:off x="6627487" y="2209995"/>
            <a:ext cx="142313" cy="656615"/>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b="1" dirty="0"/>
          </a:p>
        </p:txBody>
      </p:sp>
      <p:sp>
        <p:nvSpPr>
          <p:cNvPr id="25" name="Text Box 31"/>
          <p:cNvSpPr txBox="1">
            <a:spLocks noChangeArrowheads="1"/>
          </p:cNvSpPr>
          <p:nvPr/>
        </p:nvSpPr>
        <p:spPr bwMode="auto">
          <a:xfrm>
            <a:off x="5649903" y="3080237"/>
            <a:ext cx="432035" cy="181485"/>
          </a:xfrm>
          <a:prstGeom prst="rect">
            <a:avLst/>
          </a:prstGeom>
          <a:noFill/>
          <a:ln w="9525" algn="ctr">
            <a:noFill/>
            <a:miter lim="800000"/>
            <a:headEnd/>
            <a:tailEnd/>
          </a:ln>
        </p:spPr>
        <p:txBody>
          <a:bodyPr wrap="square" lIns="27000" tIns="27000" rIns="27000" bIns="27000">
            <a:spAutoFit/>
          </a:bodyPr>
          <a:lstStyle/>
          <a:p>
            <a:pPr algn="r"/>
            <a:r>
              <a:rPr lang="en-US" altLang="ja-JP" sz="825" dirty="0">
                <a:solidFill>
                  <a:srgbClr val="313131"/>
                </a:solidFill>
                <a:ea typeface="ＭＳ Ｐゴシック" charset="-128"/>
              </a:rPr>
              <a:t>70%</a:t>
            </a:r>
          </a:p>
        </p:txBody>
      </p:sp>
      <p:sp>
        <p:nvSpPr>
          <p:cNvPr id="29" name="Rectangle 28"/>
          <p:cNvSpPr/>
          <p:nvPr/>
        </p:nvSpPr>
        <p:spPr bwMode="gray">
          <a:xfrm>
            <a:off x="677778" y="1904999"/>
            <a:ext cx="1097280" cy="1278017"/>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6675" tIns="66675" rIns="66675" bIns="66675" rtlCol="0" anchor="ctr"/>
          <a:lstStyle/>
          <a:p>
            <a:pPr algn="ctr">
              <a:spcBef>
                <a:spcPts val="300"/>
              </a:spcBef>
            </a:pPr>
            <a:r>
              <a:rPr lang="en-US" sz="1050" b="1" dirty="0">
                <a:solidFill>
                  <a:prstClr val="white"/>
                </a:solidFill>
                <a:cs typeface="Arial" pitchFamily="34" charset="0"/>
              </a:rPr>
              <a:t>Quality Policy &amp; Practice</a:t>
            </a:r>
          </a:p>
        </p:txBody>
      </p:sp>
      <p:sp>
        <p:nvSpPr>
          <p:cNvPr id="30" name="TextBox 29"/>
          <p:cNvSpPr txBox="1"/>
          <p:nvPr/>
        </p:nvSpPr>
        <p:spPr bwMode="gray">
          <a:xfrm>
            <a:off x="2027657" y="1921133"/>
            <a:ext cx="3458743" cy="1261884"/>
          </a:xfrm>
          <a:prstGeom prst="rect">
            <a:avLst/>
          </a:prstGeom>
          <a:noFill/>
        </p:spPr>
        <p:txBody>
          <a:bodyPr vert="horz" wrap="square" lIns="0" tIns="0" rIns="0" bIns="0" rtlCol="0" anchor="ctr">
            <a:spAutoFit/>
          </a:bodyPr>
          <a:lstStyle/>
          <a:p>
            <a:pPr>
              <a:spcBef>
                <a:spcPts val="300"/>
              </a:spcBef>
              <a:buClr>
                <a:srgbClr val="000000"/>
              </a:buClr>
              <a:buSzPct val="100000"/>
            </a:pPr>
            <a:r>
              <a:rPr lang="en-US" sz="1200" dirty="0">
                <a:solidFill>
                  <a:srgbClr val="313131"/>
                </a:solidFill>
                <a:cs typeface="Arial" charset="0"/>
              </a:rPr>
              <a:t>All three standards align to the following:</a:t>
            </a:r>
          </a:p>
          <a:p>
            <a:pPr marL="471488" lvl="1" indent="-128588">
              <a:spcBef>
                <a:spcPts val="300"/>
              </a:spcBef>
              <a:buClr>
                <a:srgbClr val="000000"/>
              </a:buClr>
              <a:buSzPct val="100000"/>
              <a:buFont typeface="Arial" panose="020B0604020202020204" pitchFamily="34" charset="0"/>
              <a:buChar char="•"/>
            </a:pPr>
            <a:r>
              <a:rPr lang="en-US" sz="1200" dirty="0">
                <a:solidFill>
                  <a:srgbClr val="313131"/>
                </a:solidFill>
                <a:cs typeface="Arial" charset="0"/>
              </a:rPr>
              <a:t>Management oversight</a:t>
            </a:r>
          </a:p>
          <a:p>
            <a:pPr marL="471488" lvl="1" indent="-128588">
              <a:spcBef>
                <a:spcPts val="300"/>
              </a:spcBef>
              <a:buClr>
                <a:srgbClr val="000000"/>
              </a:buClr>
              <a:buSzPct val="100000"/>
              <a:buFont typeface="Arial" panose="020B0604020202020204" pitchFamily="34" charset="0"/>
              <a:buChar char="•"/>
            </a:pPr>
            <a:r>
              <a:rPr lang="en-US" sz="1200" dirty="0">
                <a:solidFill>
                  <a:srgbClr val="313131"/>
                </a:solidFill>
                <a:cs typeface="Arial" charset="0"/>
              </a:rPr>
              <a:t>Establishment of organizational standards &amp; practices, including V&amp;V</a:t>
            </a:r>
          </a:p>
          <a:p>
            <a:pPr marL="471488" lvl="1" indent="-128588">
              <a:spcBef>
                <a:spcPts val="300"/>
              </a:spcBef>
              <a:buClr>
                <a:srgbClr val="000000"/>
              </a:buClr>
              <a:buSzPct val="100000"/>
              <a:buFont typeface="Arial" panose="020B0604020202020204" pitchFamily="34" charset="0"/>
              <a:buChar char="•"/>
            </a:pPr>
            <a:r>
              <a:rPr lang="en-US" sz="1200" dirty="0">
                <a:solidFill>
                  <a:srgbClr val="313131"/>
                </a:solidFill>
                <a:cs typeface="Arial" charset="0"/>
              </a:rPr>
              <a:t>Monitoring &amp; control</a:t>
            </a:r>
          </a:p>
          <a:p>
            <a:pPr marL="471488" lvl="1" indent="-128588">
              <a:spcBef>
                <a:spcPts val="300"/>
              </a:spcBef>
              <a:buClr>
                <a:srgbClr val="000000"/>
              </a:buClr>
              <a:buSzPct val="100000"/>
              <a:buFont typeface="Arial" panose="020B0604020202020204" pitchFamily="34" charset="0"/>
              <a:buChar char="•"/>
            </a:pPr>
            <a:r>
              <a:rPr lang="en-US" sz="1200" dirty="0">
                <a:solidFill>
                  <a:srgbClr val="313131"/>
                </a:solidFill>
                <a:cs typeface="Arial" charset="0"/>
              </a:rPr>
              <a:t>Training</a:t>
            </a:r>
          </a:p>
        </p:txBody>
      </p:sp>
      <p:sp>
        <p:nvSpPr>
          <p:cNvPr id="31" name="Rectangle 30"/>
          <p:cNvSpPr/>
          <p:nvPr/>
        </p:nvSpPr>
        <p:spPr bwMode="gray">
          <a:xfrm>
            <a:off x="677778" y="3341380"/>
            <a:ext cx="1097280" cy="102870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6675" tIns="66675" rIns="66675" bIns="66675" rtlCol="0" anchor="ctr"/>
          <a:lstStyle/>
          <a:p>
            <a:pPr algn="ctr">
              <a:spcBef>
                <a:spcPts val="300"/>
              </a:spcBef>
            </a:pPr>
            <a:r>
              <a:rPr lang="en-US" sz="1050" b="1" dirty="0">
                <a:solidFill>
                  <a:prstClr val="white"/>
                </a:solidFill>
                <a:cs typeface="Arial" pitchFamily="34" charset="0"/>
              </a:rPr>
              <a:t>Medical Device Requirements</a:t>
            </a:r>
          </a:p>
        </p:txBody>
      </p:sp>
      <p:sp>
        <p:nvSpPr>
          <p:cNvPr id="32" name="TextBox 31"/>
          <p:cNvSpPr txBox="1"/>
          <p:nvPr/>
        </p:nvSpPr>
        <p:spPr bwMode="gray">
          <a:xfrm>
            <a:off x="2027657" y="3534500"/>
            <a:ext cx="2662739" cy="553998"/>
          </a:xfrm>
          <a:prstGeom prst="rect">
            <a:avLst/>
          </a:prstGeom>
          <a:noFill/>
        </p:spPr>
        <p:txBody>
          <a:bodyPr vert="horz" wrap="square" lIns="0" tIns="0" rIns="0" bIns="0" rtlCol="0" anchor="ctr">
            <a:spAutoFit/>
          </a:bodyPr>
          <a:lstStyle/>
          <a:p>
            <a:pPr>
              <a:spcBef>
                <a:spcPts val="300"/>
              </a:spcBef>
              <a:buClr>
                <a:srgbClr val="000000"/>
              </a:buClr>
              <a:buSzPct val="100000"/>
            </a:pPr>
            <a:r>
              <a:rPr lang="en-US" sz="1200" dirty="0">
                <a:solidFill>
                  <a:srgbClr val="313131"/>
                </a:solidFill>
                <a:cs typeface="Arial" charset="0"/>
              </a:rPr>
              <a:t>Both FDA &amp; ISO incorporate requirements specific to Medical Devices which CMMI does not</a:t>
            </a:r>
          </a:p>
        </p:txBody>
      </p:sp>
      <p:sp>
        <p:nvSpPr>
          <p:cNvPr id="35" name="Rectangle 34"/>
          <p:cNvSpPr/>
          <p:nvPr/>
        </p:nvSpPr>
        <p:spPr bwMode="gray">
          <a:xfrm>
            <a:off x="687525" y="4594454"/>
            <a:ext cx="1097280" cy="1152219"/>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6675" tIns="66675" rIns="66675" bIns="66675" rtlCol="0" anchor="ctr"/>
          <a:lstStyle/>
          <a:p>
            <a:pPr algn="ctr">
              <a:spcBef>
                <a:spcPts val="300"/>
              </a:spcBef>
            </a:pPr>
            <a:r>
              <a:rPr lang="en-US" sz="1050" b="1" dirty="0">
                <a:solidFill>
                  <a:prstClr val="white"/>
                </a:solidFill>
                <a:cs typeface="Arial" pitchFamily="34" charset="0"/>
              </a:rPr>
              <a:t>Risk Management</a:t>
            </a:r>
          </a:p>
        </p:txBody>
      </p:sp>
      <p:sp>
        <p:nvSpPr>
          <p:cNvPr id="36" name="TextBox 35"/>
          <p:cNvSpPr txBox="1"/>
          <p:nvPr/>
        </p:nvSpPr>
        <p:spPr bwMode="gray">
          <a:xfrm>
            <a:off x="2027657" y="4654067"/>
            <a:ext cx="2311819" cy="1092607"/>
          </a:xfrm>
          <a:prstGeom prst="rect">
            <a:avLst/>
          </a:prstGeom>
          <a:noFill/>
        </p:spPr>
        <p:txBody>
          <a:bodyPr vert="horz" wrap="square" lIns="0" tIns="0" rIns="0" bIns="0" rtlCol="0" anchor="t">
            <a:spAutoFit/>
          </a:bodyPr>
          <a:lstStyle/>
          <a:p>
            <a:pPr>
              <a:spcBef>
                <a:spcPts val="300"/>
              </a:spcBef>
              <a:buClr>
                <a:srgbClr val="000000"/>
              </a:buClr>
              <a:buSzPct val="100000"/>
            </a:pPr>
            <a:r>
              <a:rPr lang="en-US" sz="1100" dirty="0">
                <a:solidFill>
                  <a:srgbClr val="313131"/>
                </a:solidFill>
                <a:cs typeface="Arial" charset="0"/>
              </a:rPr>
              <a:t>FDA and ISO are aligned, but address risk management in separate standards focused on patient impact</a:t>
            </a:r>
          </a:p>
          <a:p>
            <a:pPr>
              <a:spcBef>
                <a:spcPts val="300"/>
              </a:spcBef>
              <a:buClr>
                <a:srgbClr val="000000"/>
              </a:buClr>
              <a:buSzPct val="100000"/>
            </a:pPr>
            <a:endParaRPr lang="en-US" sz="1100" dirty="0">
              <a:solidFill>
                <a:srgbClr val="313131"/>
              </a:solidFill>
              <a:cs typeface="Arial" charset="0"/>
            </a:endParaRPr>
          </a:p>
          <a:p>
            <a:pPr>
              <a:spcBef>
                <a:spcPts val="300"/>
              </a:spcBef>
              <a:buClr>
                <a:srgbClr val="000000"/>
              </a:buClr>
              <a:buSzPct val="100000"/>
            </a:pPr>
            <a:r>
              <a:rPr lang="en-US" sz="1100" dirty="0">
                <a:solidFill>
                  <a:srgbClr val="313131"/>
                </a:solidFill>
                <a:cs typeface="Arial" charset="0"/>
              </a:rPr>
              <a:t>CMMI focuses only on project risk</a:t>
            </a:r>
          </a:p>
        </p:txBody>
      </p:sp>
      <p:sp>
        <p:nvSpPr>
          <p:cNvPr id="37" name="TextBox 36"/>
          <p:cNvSpPr txBox="1"/>
          <p:nvPr/>
        </p:nvSpPr>
        <p:spPr>
          <a:xfrm>
            <a:off x="5536916" y="2138492"/>
            <a:ext cx="138499" cy="2791136"/>
          </a:xfrm>
          <a:prstGeom prst="rect">
            <a:avLst/>
          </a:prstGeom>
          <a:noFill/>
        </p:spPr>
        <p:txBody>
          <a:bodyPr vert="vert270" wrap="square" lIns="0" tIns="0" rIns="0" bIns="0" rtlCol="0">
            <a:spAutoFit/>
          </a:bodyPr>
          <a:lstStyle/>
          <a:p>
            <a:pPr algn="ctr">
              <a:spcBef>
                <a:spcPts val="900"/>
              </a:spcBef>
              <a:buSzPct val="25000"/>
              <a:buFont typeface="Arial" panose="020B0604020202020204" pitchFamily="34" charset="0"/>
              <a:buChar char="‏"/>
            </a:pPr>
            <a:r>
              <a:rPr lang="en-US" sz="900" b="1" dirty="0">
                <a:solidFill>
                  <a:schemeClr val="tx2"/>
                </a:solidFill>
              </a:rPr>
              <a:t>Percent Alignment to QSR and ISO 13485</a:t>
            </a:r>
          </a:p>
        </p:txBody>
      </p:sp>
    </p:spTree>
    <p:extLst>
      <p:ext uri="{BB962C8B-B14F-4D97-AF65-F5344CB8AC3E}">
        <p14:creationId xmlns:p14="http://schemas.microsoft.com/office/powerpoint/2010/main" val="2227115505"/>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US Deloitte Color">
      <a:dk1>
        <a:sysClr val="windowText" lastClr="000000"/>
      </a:dk1>
      <a:lt1>
        <a:sysClr val="window" lastClr="FFFFFF"/>
      </a:lt1>
      <a:dk2>
        <a:srgbClr val="313131"/>
      </a:dk2>
      <a:lt2>
        <a:srgbClr val="8C8C8C"/>
      </a:lt2>
      <a:accent1>
        <a:srgbClr val="002776"/>
      </a:accent1>
      <a:accent2>
        <a:srgbClr val="81BC00"/>
      </a:accent2>
      <a:accent3>
        <a:srgbClr val="00A1DE"/>
      </a:accent3>
      <a:accent4>
        <a:srgbClr val="3C8A2E"/>
      </a:accent4>
      <a:accent5>
        <a:srgbClr val="72C7E7"/>
      </a:accent5>
      <a:accent6>
        <a:srgbClr val="BDD203"/>
      </a:accent6>
      <a:hlink>
        <a:srgbClr val="00A1DE"/>
      </a:hlink>
      <a:folHlink>
        <a:srgbClr val="72C7E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1200"/>
          </a:spcBef>
          <a:buSzPct val="25000"/>
          <a:buFont typeface="Arial" panose="020B0604020202020204" pitchFamily="34" charset="0"/>
          <a:buChar char="‏"/>
          <a:defRPr dirty="0">
            <a:solidFill>
              <a:schemeClr val="tx2"/>
            </a:solidFill>
          </a:defRPr>
        </a:defPPr>
      </a:lstStyle>
    </a:txDef>
  </a:objectDefaults>
  <a:extraClrSchemeLst/>
</a:theme>
</file>

<file path=ppt/theme/theme2.xml><?xml version="1.0" encoding="utf-8"?>
<a:theme xmlns:a="http://schemas.openxmlformats.org/drawingml/2006/main" name="Deloitte Screen Small US07 3May11">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Deloitte_US_Onscreen</Template>
  <TotalTime>91195</TotalTime>
  <Words>2809</Words>
  <Application>Microsoft Office PowerPoint</Application>
  <PresentationFormat>On-screen Show (4:3)</PresentationFormat>
  <Paragraphs>1285</Paragraphs>
  <Slides>25</Slides>
  <Notes>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7" baseType="lpstr">
      <vt:lpstr>ＭＳ Ｐゴシック</vt:lpstr>
      <vt:lpstr>ＭＳ Ｐゴシック</vt:lpstr>
      <vt:lpstr>Arabic Typesetting</vt:lpstr>
      <vt:lpstr>Arial</vt:lpstr>
      <vt:lpstr>Calibri</vt:lpstr>
      <vt:lpstr>Times New Roman</vt:lpstr>
      <vt:lpstr>Wingdings</vt:lpstr>
      <vt:lpstr>Wingdings 2</vt:lpstr>
      <vt:lpstr>ヒラギノ角ゴ ProN W3</vt:lpstr>
      <vt:lpstr>Deloitte_US_Onscreen</vt:lpstr>
      <vt:lpstr>Deloitte Screen Small US07 3May11</vt:lpstr>
      <vt:lpstr>think-cell Slide</vt:lpstr>
      <vt:lpstr>PowerPoint Presentation</vt:lpstr>
      <vt:lpstr>Background / Objective: Quality System Maturity Model</vt:lpstr>
      <vt:lpstr>Status Report: Quality System Maturity Model       8 Dec 2015 </vt:lpstr>
      <vt:lpstr>Key milestones and overall project timeline</vt:lpstr>
      <vt:lpstr>PowerPoint Presentation</vt:lpstr>
      <vt:lpstr>Process Area Selection for Pilot Study</vt:lpstr>
      <vt:lpstr>Regulatory sections were grouped into functional areas</vt:lpstr>
      <vt:lpstr>PowerPoint Presentation</vt:lpstr>
      <vt:lpstr>Mapping of CMMI Process Framework</vt:lpstr>
      <vt:lpstr>PowerPoint Presentation</vt:lpstr>
      <vt:lpstr>Benefits of Participation in the Pilot Program</vt:lpstr>
      <vt:lpstr>Resources needed for Pilot Program</vt:lpstr>
      <vt:lpstr>Key milestones and pilot project timeline</vt:lpstr>
      <vt:lpstr>PowerPoint Presentation</vt:lpstr>
      <vt:lpstr>PowerPoint Presentation</vt:lpstr>
      <vt:lpstr>Process Area Scoring</vt:lpstr>
      <vt:lpstr>Process Area Selection</vt:lpstr>
      <vt:lpstr>Risk Management</vt:lpstr>
      <vt:lpstr>Proposed approach for pilot study </vt:lpstr>
      <vt:lpstr>High Level Correspondence – QSR, ISO &amp; CMMI</vt:lpstr>
      <vt:lpstr>Mapping 21 CFR 820 to CMMI</vt:lpstr>
      <vt:lpstr>Medical device manufacturing is complex</vt:lpstr>
      <vt:lpstr>For a tractable pilot we limit our scope</vt:lpstr>
      <vt:lpstr>Closing the Gap</vt:lpstr>
      <vt:lpstr>The Medical Device Profile will continue to evolve</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PowerPoint template — Top tips for use</dc:title>
  <dc:creator>NK</dc:creator>
  <cp:lastModifiedBy>Serafin, George</cp:lastModifiedBy>
  <cp:revision>797</cp:revision>
  <cp:lastPrinted>2014-04-15T22:40:20Z</cp:lastPrinted>
  <dcterms:created xsi:type="dcterms:W3CDTF">2014-06-25T20:16:39Z</dcterms:created>
  <dcterms:modified xsi:type="dcterms:W3CDTF">2015-12-08T13:05:16Z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