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notesSlides/notesSlide13.xml" ContentType="application/vnd.openxmlformats-officedocument.presentationml.notesSlide+xml"/>
  <Override PartName="/ppt/tags/tag53.xml" ContentType="application/vnd.openxmlformats-officedocument.presentationml.tags+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4.xml" ContentType="application/vnd.openxmlformats-officedocument.presentationml.tags+xml"/>
  <Override PartName="/ppt/notesSlides/notesSlide15.xml" ContentType="application/vnd.openxmlformats-officedocument.presentationml.notesSlide+xml"/>
  <Override PartName="/ppt/tags/tag5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2" r:id="rId2"/>
  </p:sldMasterIdLst>
  <p:notesMasterIdLst>
    <p:notesMasterId r:id="rId43"/>
  </p:notesMasterIdLst>
  <p:handoutMasterIdLst>
    <p:handoutMasterId r:id="rId44"/>
  </p:handoutMasterIdLst>
  <p:sldIdLst>
    <p:sldId id="548" r:id="rId3"/>
    <p:sldId id="341" r:id="rId4"/>
    <p:sldId id="509" r:id="rId5"/>
    <p:sldId id="510" r:id="rId6"/>
    <p:sldId id="514" r:id="rId7"/>
    <p:sldId id="517" r:id="rId8"/>
    <p:sldId id="519" r:id="rId9"/>
    <p:sldId id="520" r:id="rId10"/>
    <p:sldId id="521" r:id="rId11"/>
    <p:sldId id="522" r:id="rId12"/>
    <p:sldId id="524" r:id="rId13"/>
    <p:sldId id="525" r:id="rId14"/>
    <p:sldId id="527" r:id="rId15"/>
    <p:sldId id="531" r:id="rId16"/>
    <p:sldId id="532" r:id="rId17"/>
    <p:sldId id="534" r:id="rId18"/>
    <p:sldId id="537" r:id="rId19"/>
    <p:sldId id="543" r:id="rId20"/>
    <p:sldId id="540" r:id="rId21"/>
    <p:sldId id="541" r:id="rId22"/>
    <p:sldId id="385" r:id="rId23"/>
    <p:sldId id="387" r:id="rId24"/>
    <p:sldId id="388" r:id="rId25"/>
    <p:sldId id="506" r:id="rId26"/>
    <p:sldId id="507" r:id="rId27"/>
    <p:sldId id="393" r:id="rId28"/>
    <p:sldId id="389" r:id="rId29"/>
    <p:sldId id="392" r:id="rId30"/>
    <p:sldId id="459" r:id="rId31"/>
    <p:sldId id="544" r:id="rId32"/>
    <p:sldId id="549" r:id="rId33"/>
    <p:sldId id="546" r:id="rId34"/>
    <p:sldId id="405" r:id="rId35"/>
    <p:sldId id="463" r:id="rId36"/>
    <p:sldId id="464" r:id="rId37"/>
    <p:sldId id="465" r:id="rId38"/>
    <p:sldId id="467" r:id="rId39"/>
    <p:sldId id="547" r:id="rId40"/>
    <p:sldId id="415" r:id="rId41"/>
    <p:sldId id="433" r:id="rId42"/>
  </p:sldIdLst>
  <p:sldSz cx="9144000" cy="6858000" type="screen4x3"/>
  <p:notesSz cx="7010400" cy="9236075"/>
  <p:custDataLst>
    <p:tags r:id="rId45"/>
  </p:custDataLst>
  <p:defaultTextStyle>
    <a:defPPr>
      <a:defRPr lang="en-US"/>
    </a:defPPr>
    <a:lvl1pPr marL="0" algn="l" defTabSz="914156" rtl="0" eaLnBrk="1" latinLnBrk="0" hangingPunct="1">
      <a:defRPr sz="1800" kern="1200">
        <a:solidFill>
          <a:schemeClr val="tx1"/>
        </a:solidFill>
        <a:latin typeface="+mn-lt"/>
        <a:ea typeface="+mn-ea"/>
        <a:cs typeface="+mn-cs"/>
      </a:defRPr>
    </a:lvl1pPr>
    <a:lvl2pPr marL="457077"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2" algn="l" defTabSz="914156" rtl="0" eaLnBrk="1" latinLnBrk="0" hangingPunct="1">
      <a:defRPr sz="1800" kern="1200">
        <a:solidFill>
          <a:schemeClr val="tx1"/>
        </a:solidFill>
        <a:latin typeface="+mn-lt"/>
        <a:ea typeface="+mn-ea"/>
        <a:cs typeface="+mn-cs"/>
      </a:defRPr>
    </a:lvl4pPr>
    <a:lvl5pPr marL="1828311" algn="l" defTabSz="914156" rtl="0" eaLnBrk="1" latinLnBrk="0" hangingPunct="1">
      <a:defRPr sz="1800" kern="1200">
        <a:solidFill>
          <a:schemeClr val="tx1"/>
        </a:solidFill>
        <a:latin typeface="+mn-lt"/>
        <a:ea typeface="+mn-ea"/>
        <a:cs typeface="+mn-cs"/>
      </a:defRPr>
    </a:lvl5pPr>
    <a:lvl6pPr marL="2285389"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2" algn="l" defTabSz="9141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
          <p15:clr>
            <a:srgbClr val="A4A3A4"/>
          </p15:clr>
        </p15:guide>
        <p15:guide id="2" orient="horz" pos="1021">
          <p15:clr>
            <a:srgbClr val="A4A3A4"/>
          </p15:clr>
        </p15:guide>
        <p15:guide id="3" orient="horz" pos="4005">
          <p15:clr>
            <a:srgbClr val="A4A3A4"/>
          </p15:clr>
        </p15:guide>
        <p15:guide id="4" orient="horz" pos="531">
          <p15:clr>
            <a:srgbClr val="A4A3A4"/>
          </p15:clr>
        </p15:guide>
        <p15:guide id="5" orient="horz" pos="1244">
          <p15:clr>
            <a:srgbClr val="A4A3A4"/>
          </p15:clr>
        </p15:guide>
        <p15:guide id="6" pos="2880">
          <p15:clr>
            <a:srgbClr val="A4A3A4"/>
          </p15:clr>
        </p15:guide>
        <p15:guide id="7" pos="230">
          <p15:clr>
            <a:srgbClr val="A4A3A4"/>
          </p15:clr>
        </p15:guide>
        <p15:guide id="8" pos="5530">
          <p15:clr>
            <a:srgbClr val="A4A3A4"/>
          </p15:clr>
        </p15:guide>
        <p15:guide id="9" pos="2824">
          <p15:clr>
            <a:srgbClr val="A4A3A4"/>
          </p15:clr>
        </p15:guide>
        <p15:guide id="10" pos="2936">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C"/>
    <a:srgbClr val="CBCDD6"/>
    <a:srgbClr val="EAEAEA"/>
    <a:srgbClr val="C0C0C0"/>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3560" autoAdjust="0"/>
    <p:restoredTop sz="64900" autoAdjust="0"/>
  </p:normalViewPr>
  <p:slideViewPr>
    <p:cSldViewPr snapToGrid="0" showGuides="1">
      <p:cViewPr varScale="1">
        <p:scale>
          <a:sx n="89" d="100"/>
          <a:sy n="89" d="100"/>
        </p:scale>
        <p:origin x="725" y="77"/>
      </p:cViewPr>
      <p:guideLst>
        <p:guide orient="horz" pos="244"/>
        <p:guide orient="horz" pos="1021"/>
        <p:guide orient="horz" pos="4005"/>
        <p:guide orient="horz" pos="531"/>
        <p:guide orient="horz" pos="1244"/>
        <p:guide pos="2880"/>
        <p:guide pos="230"/>
        <p:guide pos="5530"/>
        <p:guide pos="2824"/>
        <p:guide pos="2936"/>
      </p:guideLst>
    </p:cSldViewPr>
  </p:slideViewPr>
  <p:notesTextViewPr>
    <p:cViewPr>
      <p:scale>
        <a:sx n="100" d="100"/>
        <a:sy n="100" d="100"/>
      </p:scale>
      <p:origin x="0" y="0"/>
    </p:cViewPr>
  </p:notesTextViewPr>
  <p:sorterViewPr>
    <p:cViewPr>
      <p:scale>
        <a:sx n="66" d="100"/>
        <a:sy n="66" d="100"/>
      </p:scale>
      <p:origin x="0" y="1644"/>
    </p:cViewPr>
  </p:sorterViewPr>
  <p:notesViewPr>
    <p:cSldViewPr snapToGrid="0" showGuides="1">
      <p:cViewPr varScale="1">
        <p:scale>
          <a:sx n="71" d="100"/>
          <a:sy n="71" d="100"/>
        </p:scale>
        <p:origin x="-337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2A85D-61F7-43FD-BE09-2702820703D8}"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US"/>
        </a:p>
      </dgm:t>
    </dgm:pt>
    <dgm:pt modelId="{41C27003-310D-4D2A-8E1E-EE887259DA26}">
      <dgm:prSet phldrT="[Text]"/>
      <dgm:spPr/>
      <dgm:t>
        <a:bodyPr/>
        <a:lstStyle/>
        <a:p>
          <a:r>
            <a:rPr lang="en-US" dirty="0" smtClean="0"/>
            <a:t>Extraordinary Items</a:t>
          </a:r>
          <a:endParaRPr lang="en-US" dirty="0"/>
        </a:p>
      </dgm:t>
    </dgm:pt>
    <dgm:pt modelId="{0EFB5A7F-9A1D-4485-8FB9-B77544A6480F}" type="parTrans" cxnId="{CFB23872-72D8-4D82-8B63-BEA4B9FDD119}">
      <dgm:prSet/>
      <dgm:spPr/>
      <dgm:t>
        <a:bodyPr/>
        <a:lstStyle/>
        <a:p>
          <a:endParaRPr lang="en-US"/>
        </a:p>
      </dgm:t>
    </dgm:pt>
    <dgm:pt modelId="{3036106F-C99A-49EA-B962-C1B1C0C4527E}" type="sibTrans" cxnId="{CFB23872-72D8-4D82-8B63-BEA4B9FDD119}">
      <dgm:prSet/>
      <dgm:spPr/>
      <dgm:t>
        <a:bodyPr/>
        <a:lstStyle/>
        <a:p>
          <a:endParaRPr lang="en-US"/>
        </a:p>
      </dgm:t>
    </dgm:pt>
    <dgm:pt modelId="{A67F2384-70CF-4BDB-97DC-EE94A36FB0C5}">
      <dgm:prSet phldrT="[Text]"/>
      <dgm:spPr/>
      <dgm:t>
        <a:bodyPr/>
        <a:lstStyle/>
        <a:p>
          <a:r>
            <a:rPr lang="en-US" dirty="0" smtClean="0"/>
            <a:t>Debt Issuance Costs</a:t>
          </a:r>
          <a:endParaRPr lang="en-US" dirty="0"/>
        </a:p>
      </dgm:t>
    </dgm:pt>
    <dgm:pt modelId="{D63BD60C-8FB1-4472-987C-B910C6E239DC}" type="parTrans" cxnId="{15EBDB2D-531D-4E63-9F2C-7BF62B8479EC}">
      <dgm:prSet/>
      <dgm:spPr/>
      <dgm:t>
        <a:bodyPr/>
        <a:lstStyle/>
        <a:p>
          <a:endParaRPr lang="en-US"/>
        </a:p>
      </dgm:t>
    </dgm:pt>
    <dgm:pt modelId="{244B0C3F-2CEE-4722-AEE0-42BE3A2FE47E}" type="sibTrans" cxnId="{15EBDB2D-531D-4E63-9F2C-7BF62B8479EC}">
      <dgm:prSet/>
      <dgm:spPr/>
      <dgm:t>
        <a:bodyPr/>
        <a:lstStyle/>
        <a:p>
          <a:endParaRPr lang="en-US"/>
        </a:p>
      </dgm:t>
    </dgm:pt>
    <dgm:pt modelId="{EEE67387-088E-4739-8150-D126D618A142}">
      <dgm:prSet phldrT="[Text]" custT="1"/>
      <dgm:spPr/>
      <dgm:t>
        <a:bodyPr lIns="45720" tIns="45720" rIns="45720" bIns="45720"/>
        <a:lstStyle/>
        <a:p>
          <a:pPr>
            <a:spcAft>
              <a:spcPts val="600"/>
            </a:spcAft>
          </a:pPr>
          <a:r>
            <a:rPr lang="en-US" sz="3200" dirty="0" smtClean="0"/>
            <a:t>Pension Plan Measurement Date</a:t>
          </a:r>
          <a:endParaRPr lang="en-US" sz="3200" dirty="0"/>
        </a:p>
      </dgm:t>
    </dgm:pt>
    <dgm:pt modelId="{5D895CFE-FF74-41FD-91A7-0DF67F1365FB}" type="sibTrans" cxnId="{10BDA585-EEFA-4E42-8EC7-471965413B78}">
      <dgm:prSet/>
      <dgm:spPr/>
      <dgm:t>
        <a:bodyPr/>
        <a:lstStyle/>
        <a:p>
          <a:endParaRPr lang="en-US"/>
        </a:p>
      </dgm:t>
    </dgm:pt>
    <dgm:pt modelId="{02C5D7B0-C21C-4354-8C95-143D9C1D132E}" type="parTrans" cxnId="{10BDA585-EEFA-4E42-8EC7-471965413B78}">
      <dgm:prSet/>
      <dgm:spPr/>
      <dgm:t>
        <a:bodyPr/>
        <a:lstStyle/>
        <a:p>
          <a:endParaRPr lang="en-US"/>
        </a:p>
      </dgm:t>
    </dgm:pt>
    <dgm:pt modelId="{EFCB7FA0-86CB-424C-93A6-D7745ED893E3}" type="pres">
      <dgm:prSet presAssocID="{D3A2A85D-61F7-43FD-BE09-2702820703D8}" presName="Name0" presStyleCnt="0">
        <dgm:presLayoutVars>
          <dgm:dir/>
          <dgm:animLvl val="lvl"/>
          <dgm:resizeHandles val="exact"/>
        </dgm:presLayoutVars>
      </dgm:prSet>
      <dgm:spPr/>
      <dgm:t>
        <a:bodyPr/>
        <a:lstStyle/>
        <a:p>
          <a:endParaRPr lang="en-US"/>
        </a:p>
      </dgm:t>
    </dgm:pt>
    <dgm:pt modelId="{94B4047C-BE3C-41C7-AD31-17E9D0E465E9}" type="pres">
      <dgm:prSet presAssocID="{41C27003-310D-4D2A-8E1E-EE887259DA26}" presName="linNode" presStyleCnt="0"/>
      <dgm:spPr/>
    </dgm:pt>
    <dgm:pt modelId="{F06D5C7F-B4FE-4168-B3D8-324C178ABD99}" type="pres">
      <dgm:prSet presAssocID="{41C27003-310D-4D2A-8E1E-EE887259DA26}" presName="parentText" presStyleLbl="node1" presStyleIdx="0" presStyleCnt="3" custAng="0" custScaleX="165711" custLinFactNeighborX="30748" custLinFactNeighborY="10250">
        <dgm:presLayoutVars>
          <dgm:chMax val="1"/>
          <dgm:bulletEnabled val="1"/>
        </dgm:presLayoutVars>
      </dgm:prSet>
      <dgm:spPr/>
      <dgm:t>
        <a:bodyPr/>
        <a:lstStyle/>
        <a:p>
          <a:endParaRPr lang="en-US"/>
        </a:p>
      </dgm:t>
    </dgm:pt>
    <dgm:pt modelId="{49275F4B-89D2-4AFE-B8C4-6A8608EEB849}" type="pres">
      <dgm:prSet presAssocID="{3036106F-C99A-49EA-B962-C1B1C0C4527E}" presName="sp" presStyleCnt="0"/>
      <dgm:spPr/>
    </dgm:pt>
    <dgm:pt modelId="{D74CBB56-0769-4F18-8E95-9D604C7C521D}" type="pres">
      <dgm:prSet presAssocID="{A67F2384-70CF-4BDB-97DC-EE94A36FB0C5}" presName="linNode" presStyleCnt="0"/>
      <dgm:spPr/>
    </dgm:pt>
    <dgm:pt modelId="{9D2C10D4-0E81-4703-B94B-8DE75E900E9E}" type="pres">
      <dgm:prSet presAssocID="{A67F2384-70CF-4BDB-97DC-EE94A36FB0C5}" presName="parentText" presStyleLbl="node1" presStyleIdx="1" presStyleCnt="3" custScaleX="199039" custLinFactNeighborX="12550" custLinFactNeighborY="3423">
        <dgm:presLayoutVars>
          <dgm:chMax val="1"/>
          <dgm:bulletEnabled val="1"/>
        </dgm:presLayoutVars>
      </dgm:prSet>
      <dgm:spPr/>
      <dgm:t>
        <a:bodyPr/>
        <a:lstStyle/>
        <a:p>
          <a:endParaRPr lang="en-US"/>
        </a:p>
      </dgm:t>
    </dgm:pt>
    <dgm:pt modelId="{658835FF-4BCD-4FBD-AEE9-FCA041FA56D2}" type="pres">
      <dgm:prSet presAssocID="{244B0C3F-2CEE-4722-AEE0-42BE3A2FE47E}" presName="sp" presStyleCnt="0"/>
      <dgm:spPr/>
    </dgm:pt>
    <dgm:pt modelId="{A7318692-9B7E-4E29-BF59-06ED9FC65A43}" type="pres">
      <dgm:prSet presAssocID="{EEE67387-088E-4739-8150-D126D618A142}" presName="linNode" presStyleCnt="0"/>
      <dgm:spPr/>
    </dgm:pt>
    <dgm:pt modelId="{4F998FFA-D601-4A87-A666-C1E85C1CE4F4}" type="pres">
      <dgm:prSet presAssocID="{EEE67387-088E-4739-8150-D126D618A142}" presName="parentText" presStyleLbl="node1" presStyleIdx="2" presStyleCnt="3" custScaleX="237213" custLinFactNeighborX="-4183" custLinFactNeighborY="-5078">
        <dgm:presLayoutVars>
          <dgm:chMax val="1"/>
          <dgm:bulletEnabled val="1"/>
        </dgm:presLayoutVars>
      </dgm:prSet>
      <dgm:spPr/>
      <dgm:t>
        <a:bodyPr/>
        <a:lstStyle/>
        <a:p>
          <a:endParaRPr lang="en-US"/>
        </a:p>
      </dgm:t>
    </dgm:pt>
  </dgm:ptLst>
  <dgm:cxnLst>
    <dgm:cxn modelId="{E2CE81D2-247D-4392-AE48-968CA2DD5D85}" type="presOf" srcId="{41C27003-310D-4D2A-8E1E-EE887259DA26}" destId="{F06D5C7F-B4FE-4168-B3D8-324C178ABD99}" srcOrd="0" destOrd="0" presId="urn:microsoft.com/office/officeart/2005/8/layout/vList5"/>
    <dgm:cxn modelId="{E5ED5A76-05C1-4E2F-BB6C-E5E56BF19C05}" type="presOf" srcId="{D3A2A85D-61F7-43FD-BE09-2702820703D8}" destId="{EFCB7FA0-86CB-424C-93A6-D7745ED893E3}" srcOrd="0" destOrd="0" presId="urn:microsoft.com/office/officeart/2005/8/layout/vList5"/>
    <dgm:cxn modelId="{10BDA585-EEFA-4E42-8EC7-471965413B78}" srcId="{D3A2A85D-61F7-43FD-BE09-2702820703D8}" destId="{EEE67387-088E-4739-8150-D126D618A142}" srcOrd="2" destOrd="0" parTransId="{02C5D7B0-C21C-4354-8C95-143D9C1D132E}" sibTransId="{5D895CFE-FF74-41FD-91A7-0DF67F1365FB}"/>
    <dgm:cxn modelId="{CFB23872-72D8-4D82-8B63-BEA4B9FDD119}" srcId="{D3A2A85D-61F7-43FD-BE09-2702820703D8}" destId="{41C27003-310D-4D2A-8E1E-EE887259DA26}" srcOrd="0" destOrd="0" parTransId="{0EFB5A7F-9A1D-4485-8FB9-B77544A6480F}" sibTransId="{3036106F-C99A-49EA-B962-C1B1C0C4527E}"/>
    <dgm:cxn modelId="{D4C191F1-F1C1-4202-8A87-E4C241028432}" type="presOf" srcId="{EEE67387-088E-4739-8150-D126D618A142}" destId="{4F998FFA-D601-4A87-A666-C1E85C1CE4F4}" srcOrd="0" destOrd="0" presId="urn:microsoft.com/office/officeart/2005/8/layout/vList5"/>
    <dgm:cxn modelId="{75736BBE-2FC3-4179-BDBF-591FE8819B3E}" type="presOf" srcId="{A67F2384-70CF-4BDB-97DC-EE94A36FB0C5}" destId="{9D2C10D4-0E81-4703-B94B-8DE75E900E9E}" srcOrd="0" destOrd="0" presId="urn:microsoft.com/office/officeart/2005/8/layout/vList5"/>
    <dgm:cxn modelId="{15EBDB2D-531D-4E63-9F2C-7BF62B8479EC}" srcId="{D3A2A85D-61F7-43FD-BE09-2702820703D8}" destId="{A67F2384-70CF-4BDB-97DC-EE94A36FB0C5}" srcOrd="1" destOrd="0" parTransId="{D63BD60C-8FB1-4472-987C-B910C6E239DC}" sibTransId="{244B0C3F-2CEE-4722-AEE0-42BE3A2FE47E}"/>
    <dgm:cxn modelId="{C8C904BF-852B-4FB1-B941-7249DFBA83F7}" type="presParOf" srcId="{EFCB7FA0-86CB-424C-93A6-D7745ED893E3}" destId="{94B4047C-BE3C-41C7-AD31-17E9D0E465E9}" srcOrd="0" destOrd="0" presId="urn:microsoft.com/office/officeart/2005/8/layout/vList5"/>
    <dgm:cxn modelId="{CE1FD5A8-AADF-476E-BAE6-A98AA46EF8C0}" type="presParOf" srcId="{94B4047C-BE3C-41C7-AD31-17E9D0E465E9}" destId="{F06D5C7F-B4FE-4168-B3D8-324C178ABD99}" srcOrd="0" destOrd="0" presId="urn:microsoft.com/office/officeart/2005/8/layout/vList5"/>
    <dgm:cxn modelId="{DBA17D69-3982-4C65-8922-0F71BB189A68}" type="presParOf" srcId="{EFCB7FA0-86CB-424C-93A6-D7745ED893E3}" destId="{49275F4B-89D2-4AFE-B8C4-6A8608EEB849}" srcOrd="1" destOrd="0" presId="urn:microsoft.com/office/officeart/2005/8/layout/vList5"/>
    <dgm:cxn modelId="{77A78158-B451-4BD7-A197-DCE9137E6DF8}" type="presParOf" srcId="{EFCB7FA0-86CB-424C-93A6-D7745ED893E3}" destId="{D74CBB56-0769-4F18-8E95-9D604C7C521D}" srcOrd="2" destOrd="0" presId="urn:microsoft.com/office/officeart/2005/8/layout/vList5"/>
    <dgm:cxn modelId="{7220AC93-E984-4441-8D61-071B92F5A38C}" type="presParOf" srcId="{D74CBB56-0769-4F18-8E95-9D604C7C521D}" destId="{9D2C10D4-0E81-4703-B94B-8DE75E900E9E}" srcOrd="0" destOrd="0" presId="urn:microsoft.com/office/officeart/2005/8/layout/vList5"/>
    <dgm:cxn modelId="{50444FFD-7A83-4393-A70B-4429A054F37F}" type="presParOf" srcId="{EFCB7FA0-86CB-424C-93A6-D7745ED893E3}" destId="{658835FF-4BCD-4FBD-AEE9-FCA041FA56D2}" srcOrd="3" destOrd="0" presId="urn:microsoft.com/office/officeart/2005/8/layout/vList5"/>
    <dgm:cxn modelId="{A1225D25-465F-4203-AF1F-00794CB4DC07}" type="presParOf" srcId="{EFCB7FA0-86CB-424C-93A6-D7745ED893E3}" destId="{A7318692-9B7E-4E29-BF59-06ED9FC65A43}" srcOrd="4" destOrd="0" presId="urn:microsoft.com/office/officeart/2005/8/layout/vList5"/>
    <dgm:cxn modelId="{0BE49132-FB9F-4DD7-8ACC-9F85AA3548BA}" type="presParOf" srcId="{A7318692-9B7E-4E29-BF59-06ED9FC65A43}" destId="{4F998FFA-D601-4A87-A666-C1E85C1CE4F4}"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049" cy="461303"/>
          </a:xfrm>
          <a:prstGeom prst="rect">
            <a:avLst/>
          </a:prstGeom>
        </p:spPr>
        <p:txBody>
          <a:bodyPr vert="horz" lIns="87316" tIns="43658" rIns="87316" bIns="43658"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0"/>
            <a:ext cx="3038049" cy="461303"/>
          </a:xfrm>
          <a:prstGeom prst="rect">
            <a:avLst/>
          </a:prstGeom>
        </p:spPr>
        <p:txBody>
          <a:bodyPr vert="horz" lIns="87316" tIns="43658" rIns="87316" bIns="43658" rtlCol="0"/>
          <a:lstStyle>
            <a:lvl1pPr algn="r">
              <a:defRPr sz="1100"/>
            </a:lvl1pPr>
          </a:lstStyle>
          <a:p>
            <a:fld id="{B4AD245C-091B-44E2-BFB0-BD94217887F7}" type="datetimeFigureOut">
              <a:rPr lang="en-US" smtClean="0">
                <a:latin typeface="Arial" panose="020B0604020202020204" pitchFamily="34" charset="0"/>
              </a:rPr>
              <a:t>5/26/2015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3" y="8773340"/>
            <a:ext cx="3038049" cy="461303"/>
          </a:xfrm>
          <a:prstGeom prst="rect">
            <a:avLst/>
          </a:prstGeom>
        </p:spPr>
        <p:txBody>
          <a:bodyPr vert="horz" lIns="87316" tIns="43658" rIns="87316" bIns="43658"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773340"/>
            <a:ext cx="3038049" cy="461303"/>
          </a:xfrm>
          <a:prstGeom prst="rect">
            <a:avLst/>
          </a:prstGeom>
        </p:spPr>
        <p:txBody>
          <a:bodyPr vert="horz" lIns="87316" tIns="43658" rIns="87316" bIns="43658"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4581" tIns="47290" rIns="94581" bIns="4729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581" tIns="47290" rIns="94581" bIns="47290" rtlCol="0"/>
          <a:lstStyle>
            <a:lvl1pPr algn="r">
              <a:defRPr sz="1200">
                <a:latin typeface="Arial" panose="020B0604020202020204" pitchFamily="34" charset="0"/>
              </a:defRPr>
            </a:lvl1pPr>
          </a:lstStyle>
          <a:p>
            <a:fld id="{0BA5BBE4-AEA3-489A-A28E-0C2FAF2506E3}" type="datetimeFigureOut">
              <a:rPr lang="en-US" smtClean="0"/>
              <a:pPr/>
              <a:t>5/26/2015</a:t>
            </a:fld>
            <a:endParaRPr lang="en-US" dirty="0"/>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4581" tIns="47290" rIns="94581" bIns="47290" rtlCol="0" anchor="ctr"/>
          <a:lstStyle/>
          <a:p>
            <a:endParaRPr lang="en-GB"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4581" tIns="47290" rIns="94581" bIns="47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72669"/>
            <a:ext cx="3037840" cy="461804"/>
          </a:xfrm>
          <a:prstGeom prst="rect">
            <a:avLst/>
          </a:prstGeom>
        </p:spPr>
        <p:txBody>
          <a:bodyPr vert="horz" lIns="94581" tIns="47290" rIns="94581" bIns="4729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4581" tIns="47290" rIns="94581" bIns="47290"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156" rtl="0" eaLnBrk="1" latinLnBrk="0" hangingPunct="1">
      <a:defRPr sz="1200" kern="1200">
        <a:solidFill>
          <a:schemeClr val="tx1"/>
        </a:solidFill>
        <a:latin typeface="Arial" panose="020B0604020202020204" pitchFamily="34" charset="0"/>
        <a:ea typeface="+mn-ea"/>
        <a:cs typeface="+mn-cs"/>
      </a:defRPr>
    </a:lvl1pPr>
    <a:lvl2pPr marL="457077" algn="l" defTabSz="914156" rtl="0" eaLnBrk="1" latinLnBrk="0" hangingPunct="1">
      <a:defRPr sz="1200" kern="1200">
        <a:solidFill>
          <a:schemeClr val="tx1"/>
        </a:solidFill>
        <a:latin typeface="Arial" panose="020B0604020202020204" pitchFamily="34" charset="0"/>
        <a:ea typeface="+mn-ea"/>
        <a:cs typeface="+mn-cs"/>
      </a:defRPr>
    </a:lvl2pPr>
    <a:lvl3pPr marL="914156" algn="l" defTabSz="914156" rtl="0" eaLnBrk="1" latinLnBrk="0" hangingPunct="1">
      <a:defRPr sz="1200" kern="1200">
        <a:solidFill>
          <a:schemeClr val="tx1"/>
        </a:solidFill>
        <a:latin typeface="Arial" panose="020B0604020202020204" pitchFamily="34" charset="0"/>
        <a:ea typeface="+mn-ea"/>
        <a:cs typeface="+mn-cs"/>
      </a:defRPr>
    </a:lvl3pPr>
    <a:lvl4pPr marL="1371232" algn="l" defTabSz="914156" rtl="0" eaLnBrk="1" latinLnBrk="0" hangingPunct="1">
      <a:defRPr sz="1200" kern="1200">
        <a:solidFill>
          <a:schemeClr val="tx1"/>
        </a:solidFill>
        <a:latin typeface="Arial" panose="020B0604020202020204" pitchFamily="34" charset="0"/>
        <a:ea typeface="+mn-ea"/>
        <a:cs typeface="+mn-cs"/>
      </a:defRPr>
    </a:lvl4pPr>
    <a:lvl5pPr marL="1828311" algn="l" defTabSz="914156" rtl="0" eaLnBrk="1" latinLnBrk="0" hangingPunct="1">
      <a:defRPr sz="1200" kern="1200">
        <a:solidFill>
          <a:schemeClr val="tx1"/>
        </a:solidFill>
        <a:latin typeface="Arial" panose="020B0604020202020204" pitchFamily="34" charset="0"/>
        <a:ea typeface="+mn-ea"/>
        <a:cs typeface="+mn-cs"/>
      </a:defRPr>
    </a:lvl5pPr>
    <a:lvl6pPr marL="2285389" algn="l" defTabSz="914156" rtl="0" eaLnBrk="1" latinLnBrk="0" hangingPunct="1">
      <a:defRPr sz="1200" kern="1200">
        <a:solidFill>
          <a:schemeClr val="tx1"/>
        </a:solidFill>
        <a:latin typeface="+mn-lt"/>
        <a:ea typeface="+mn-ea"/>
        <a:cs typeface="+mn-cs"/>
      </a:defRPr>
    </a:lvl6pPr>
    <a:lvl7pPr marL="2742468" algn="l" defTabSz="914156" rtl="0" eaLnBrk="1" latinLnBrk="0" hangingPunct="1">
      <a:defRPr sz="1200" kern="1200">
        <a:solidFill>
          <a:schemeClr val="tx1"/>
        </a:solidFill>
        <a:latin typeface="+mn-lt"/>
        <a:ea typeface="+mn-ea"/>
        <a:cs typeface="+mn-cs"/>
      </a:defRPr>
    </a:lvl7pPr>
    <a:lvl8pPr marL="3199545" algn="l" defTabSz="914156" rtl="0" eaLnBrk="1" latinLnBrk="0" hangingPunct="1">
      <a:defRPr sz="1200" kern="1200">
        <a:solidFill>
          <a:schemeClr val="tx1"/>
        </a:solidFill>
        <a:latin typeface="+mn-lt"/>
        <a:ea typeface="+mn-ea"/>
        <a:cs typeface="+mn-cs"/>
      </a:defRPr>
    </a:lvl8pPr>
    <a:lvl9pPr marL="3656622" algn="l" defTabSz="9141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asplus.com/en-us/publications/us/accounting-roundup/2014/oc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Rot="1" noChangeAspect="1" noTextEdit="1"/>
          </p:cNvSpPr>
          <p:nvPr>
            <p:ph type="sldImg"/>
          </p:nvPr>
        </p:nvSpPr>
        <p:spPr bwMode="auto">
          <a:noFill/>
          <a:ln>
            <a:solidFill>
              <a:srgbClr val="000000"/>
            </a:solidFill>
            <a:miter lim="800000"/>
            <a:headEnd/>
            <a:tailEnd/>
          </a:ln>
        </p:spPr>
      </p:sp>
      <p:sp>
        <p:nvSpPr>
          <p:cNvPr id="281605" name="Rectangle 5"/>
          <p:cNvSpPr>
            <a:spLocks noGrp="1"/>
          </p:cNvSpPr>
          <p:nvPr>
            <p:ph type="body" idx="1"/>
          </p:nvPr>
        </p:nvSpPr>
        <p:spPr>
          <a:xfrm>
            <a:off x="699419" y="4387770"/>
            <a:ext cx="5611567" cy="172721"/>
          </a:xfrm>
        </p:spPr>
        <p:txBody>
          <a:bodyPr>
            <a:normAutofit fontScale="47500" lnSpcReduction="20000"/>
          </a:bodyPr>
          <a:lstStyle/>
          <a:p>
            <a:pPr marL="110804" lvl="1" indent="-109266" defTabSz="886433">
              <a:buNone/>
              <a:defRPr/>
            </a:pPr>
            <a:endParaRPr lang="en-US" b="0" dirty="0" smtClean="0"/>
          </a:p>
        </p:txBody>
      </p:sp>
    </p:spTree>
    <p:extLst>
      <p:ext uri="{BB962C8B-B14F-4D97-AF65-F5344CB8AC3E}">
        <p14:creationId xmlns:p14="http://schemas.microsoft.com/office/powerpoint/2010/main" val="1527529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normAutofit fontScale="32500" lnSpcReduction="20000"/>
          </a:bodyPr>
          <a:lstStyle/>
          <a:p>
            <a:r>
              <a:rPr lang="en-US" sz="1200" b="1" i="0" kern="1200" dirty="0" smtClean="0">
                <a:solidFill>
                  <a:schemeClr val="tx1"/>
                </a:solidFill>
                <a:effectLst/>
                <a:latin typeface="Arial" panose="020B0604020202020204" pitchFamily="34" charset="0"/>
                <a:ea typeface="+mn-ea"/>
                <a:cs typeface="+mn-cs"/>
              </a:rPr>
              <a:t>Disclosure</a:t>
            </a:r>
            <a:r>
              <a:rPr lang="en-US" sz="1200" b="1" i="0" kern="1200" baseline="0" dirty="0" smtClean="0">
                <a:solidFill>
                  <a:schemeClr val="tx1"/>
                </a:solidFill>
                <a:effectLst/>
                <a:latin typeface="Arial" panose="020B0604020202020204" pitchFamily="34" charset="0"/>
                <a:ea typeface="+mn-ea"/>
                <a:cs typeface="+mn-cs"/>
              </a:rPr>
              <a:t> Framework Project</a:t>
            </a:r>
          </a:p>
          <a:p>
            <a:endParaRPr lang="en-US" sz="1200" b="1" i="0" kern="1200" baseline="0" dirty="0" smtClean="0">
              <a:solidFill>
                <a:schemeClr val="tx1"/>
              </a:solidFill>
              <a:effectLst/>
              <a:latin typeface="Arial" panose="020B0604020202020204" pitchFamily="34" charset="0"/>
              <a:ea typeface="+mn-ea"/>
              <a:cs typeface="+mn-cs"/>
            </a:endParaRPr>
          </a:p>
          <a:p>
            <a:r>
              <a:rPr lang="en-US" sz="1200" b="1" i="0" kern="1200" baseline="0" dirty="0" smtClean="0">
                <a:solidFill>
                  <a:schemeClr val="tx1"/>
                </a:solidFill>
                <a:effectLst/>
                <a:latin typeface="Arial" panose="020B0604020202020204" pitchFamily="34" charset="0"/>
                <a:ea typeface="+mn-ea"/>
                <a:cs typeface="+mn-cs"/>
              </a:rPr>
              <a:t>Overview</a:t>
            </a:r>
          </a:p>
          <a:p>
            <a:endParaRPr lang="en-US" sz="1200" b="1" i="0" kern="1200" baseline="0" dirty="0" smtClean="0">
              <a:solidFill>
                <a:schemeClr val="tx1"/>
              </a:solidFill>
              <a:effectLst/>
              <a:latin typeface="Arial" panose="020B0604020202020204" pitchFamily="34" charset="0"/>
              <a:ea typeface="+mn-ea"/>
              <a:cs typeface="+mn-cs"/>
            </a:endParaRPr>
          </a:p>
          <a:p>
            <a:pPr fontAlgn="base"/>
            <a:r>
              <a:rPr lang="en-US" sz="1200" b="0" i="0" kern="1200" dirty="0" smtClean="0">
                <a:solidFill>
                  <a:schemeClr val="tx1"/>
                </a:solidFill>
                <a:effectLst/>
                <a:latin typeface="Arial" panose="020B0604020202020204" pitchFamily="34" charset="0"/>
                <a:ea typeface="+mn-ea"/>
                <a:cs typeface="+mn-cs"/>
              </a:rPr>
              <a:t>Under the exposure draft, the following three types of information may appear in notes to financial statements and should not be provided on the face of the financial statements alone:</a:t>
            </a:r>
          </a:p>
          <a:p>
            <a:pPr fontAlgn="base"/>
            <a:endParaRPr lang="en-US" sz="1200" b="0" i="0" kern="1200" dirty="0" smtClean="0">
              <a:solidFill>
                <a:schemeClr val="tx1"/>
              </a:solidFill>
              <a:effectLst/>
              <a:latin typeface="Arial" panose="020B0604020202020204" pitchFamily="34" charset="0"/>
              <a:ea typeface="+mn-ea"/>
              <a:cs typeface="+mn-cs"/>
            </a:endParaRPr>
          </a:p>
          <a:p>
            <a:pPr marL="171450" indent="-171450" fontAlgn="base">
              <a:buFontTx/>
              <a:buChar char="-"/>
            </a:pPr>
            <a:r>
              <a:rPr lang="en-US" sz="1200" b="0" i="0" kern="1200" dirty="0" smtClean="0">
                <a:solidFill>
                  <a:schemeClr val="tx1"/>
                </a:solidFill>
                <a:effectLst/>
                <a:latin typeface="Arial" panose="020B0604020202020204" pitchFamily="34" charset="0"/>
                <a:ea typeface="+mn-ea"/>
                <a:cs typeface="+mn-cs"/>
              </a:rPr>
              <a:t>Information about specific line items.</a:t>
            </a:r>
          </a:p>
          <a:p>
            <a:pPr marL="171450" indent="-171450" fontAlgn="base">
              <a:buFontTx/>
              <a:buChar char="-"/>
            </a:pPr>
            <a:r>
              <a:rPr lang="en-US" sz="1200" b="0" i="0" kern="1200" dirty="0" smtClean="0">
                <a:solidFill>
                  <a:schemeClr val="tx1"/>
                </a:solidFill>
                <a:effectLst/>
                <a:latin typeface="Arial" panose="020B0604020202020204" pitchFamily="34" charset="0"/>
                <a:ea typeface="+mn-ea"/>
                <a:cs typeface="+mn-cs"/>
              </a:rPr>
              <a:t>General information about the nature of the entity, its activities, any special restrictions or privileges that apply to it, and other advantages and disadvantages relative to other entities.</a:t>
            </a:r>
          </a:p>
          <a:p>
            <a:pPr marL="171450" indent="-171450" fontAlgn="base">
              <a:buFontTx/>
              <a:buChar char="-"/>
            </a:pPr>
            <a:r>
              <a:rPr lang="en-US" sz="1200" b="0" i="0" kern="1200" dirty="0" smtClean="0">
                <a:solidFill>
                  <a:schemeClr val="tx1"/>
                </a:solidFill>
                <a:effectLst/>
                <a:latin typeface="Arial" panose="020B0604020202020204" pitchFamily="34" charset="0"/>
                <a:ea typeface="+mn-ea"/>
                <a:cs typeface="+mn-cs"/>
              </a:rPr>
              <a:t>Information about past events and current circumstances and conditions that will or may affect future cash flows but have not affected a line item.</a:t>
            </a:r>
          </a:p>
          <a:p>
            <a:pPr fontAlgn="base"/>
            <a:endParaRPr lang="en-US" sz="1200" b="0" i="0" kern="1200" dirty="0" smtClean="0">
              <a:solidFill>
                <a:schemeClr val="tx1"/>
              </a:solidFill>
              <a:effectLst/>
              <a:latin typeface="Arial" panose="020B0604020202020204" pitchFamily="34" charset="0"/>
              <a:ea typeface="+mn-ea"/>
              <a:cs typeface="+mn-cs"/>
            </a:endParaRPr>
          </a:p>
          <a:p>
            <a:pPr fontAlgn="base"/>
            <a:r>
              <a:rPr lang="en-US" sz="1200" b="0" i="0" kern="1200" dirty="0" smtClean="0">
                <a:solidFill>
                  <a:schemeClr val="tx1"/>
                </a:solidFill>
                <a:effectLst/>
                <a:latin typeface="Arial" panose="020B0604020202020204" pitchFamily="34" charset="0"/>
                <a:ea typeface="+mn-ea"/>
                <a:cs typeface="+mn-cs"/>
              </a:rPr>
              <a:t>Types of information that should not be required in the notes include:</a:t>
            </a:r>
          </a:p>
          <a:p>
            <a:pPr marL="171450" indent="-171450" fontAlgn="base">
              <a:buFontTx/>
              <a:buChar char="-"/>
            </a:pPr>
            <a:r>
              <a:rPr lang="en-US" sz="1200" b="0" i="0" kern="1200" dirty="0" smtClean="0">
                <a:solidFill>
                  <a:schemeClr val="tx1"/>
                </a:solidFill>
                <a:effectLst/>
                <a:latin typeface="Arial" panose="020B0604020202020204" pitchFamily="34" charset="0"/>
                <a:ea typeface="+mn-ea"/>
                <a:cs typeface="+mn-cs"/>
              </a:rPr>
              <a:t>Information that is relevant to providers of resources to a significant number of entities.</a:t>
            </a:r>
          </a:p>
          <a:p>
            <a:pPr marL="171450" indent="-171450" fontAlgn="base">
              <a:buFontTx/>
              <a:buChar char="-"/>
            </a:pPr>
            <a:r>
              <a:rPr lang="en-US" sz="1200" b="0" i="0" kern="1200" dirty="0" smtClean="0">
                <a:solidFill>
                  <a:schemeClr val="tx1"/>
                </a:solidFill>
                <a:effectLst/>
                <a:latin typeface="Arial" panose="020B0604020202020204" pitchFamily="34" charset="0"/>
                <a:ea typeface="+mn-ea"/>
                <a:cs typeface="+mn-cs"/>
              </a:rPr>
              <a:t>Information whose disclosure is subject to cost constraints.</a:t>
            </a:r>
          </a:p>
          <a:p>
            <a:pPr marL="171450" indent="-171450" fontAlgn="base">
              <a:buFontTx/>
              <a:buChar char="-"/>
            </a:pPr>
            <a:r>
              <a:rPr lang="en-US" sz="1200" b="0" i="0" kern="1200" dirty="0" smtClean="0">
                <a:solidFill>
                  <a:schemeClr val="tx1"/>
                </a:solidFill>
                <a:effectLst/>
                <a:latin typeface="Arial" panose="020B0604020202020204" pitchFamily="34" charset="0"/>
                <a:ea typeface="+mn-ea"/>
                <a:cs typeface="+mn-cs"/>
              </a:rPr>
              <a:t>Certain future-oriented information (e.g., predictions of outcomes that are outside the control of the entity), except for the following information that may be important:</a:t>
            </a:r>
          </a:p>
          <a:p>
            <a:pPr lvl="1" fontAlgn="base"/>
            <a:r>
              <a:rPr lang="en-US" sz="1200" b="0" i="0" kern="1200" dirty="0" smtClean="0">
                <a:solidFill>
                  <a:schemeClr val="tx1"/>
                </a:solidFill>
                <a:effectLst/>
                <a:latin typeface="Arial" panose="020B0604020202020204" pitchFamily="34" charset="0"/>
                <a:ea typeface="+mn-ea"/>
                <a:cs typeface="+mn-cs"/>
              </a:rPr>
              <a:t>- Estimates and assumptions used as inputs to measurements.</a:t>
            </a:r>
          </a:p>
          <a:p>
            <a:pPr lvl="1" fontAlgn="base"/>
            <a:r>
              <a:rPr lang="en-US" sz="1200" b="0" i="0" kern="1200" dirty="0" smtClean="0">
                <a:solidFill>
                  <a:schemeClr val="tx1"/>
                </a:solidFill>
                <a:effectLst/>
                <a:latin typeface="Arial" panose="020B0604020202020204" pitchFamily="34" charset="0"/>
                <a:ea typeface="+mn-ea"/>
                <a:cs typeface="+mn-cs"/>
              </a:rPr>
              <a:t>- Existing plans and strategies related to matters under management’s control.</a:t>
            </a:r>
          </a:p>
          <a:p>
            <a:pPr marL="628650" lvl="1" indent="-171450" fontAlgn="base">
              <a:buFontTx/>
              <a:buChar char="-"/>
            </a:pPr>
            <a:r>
              <a:rPr lang="en-US" sz="1200" b="0" i="0" kern="1200" dirty="0" smtClean="0">
                <a:solidFill>
                  <a:schemeClr val="tx1"/>
                </a:solidFill>
                <a:effectLst/>
                <a:latin typeface="Arial" panose="020B0604020202020204" pitchFamily="34" charset="0"/>
                <a:ea typeface="+mn-ea"/>
                <a:cs typeface="+mn-cs"/>
              </a:rPr>
              <a:t>The effect of specified future changes in existing conditions on specific line items or on the entity as a whole.</a:t>
            </a:r>
          </a:p>
          <a:p>
            <a:pPr marL="628650" lvl="1" indent="-171450" fontAlgn="base">
              <a:buFontTx/>
              <a:buChar char="-"/>
            </a:pPr>
            <a:endParaRPr lang="en-US" sz="1200" b="0" i="0" kern="1200" baseline="0" dirty="0" smtClean="0">
              <a:solidFill>
                <a:schemeClr val="tx1"/>
              </a:solidFill>
              <a:effectLst/>
              <a:latin typeface="Arial" panose="020B0604020202020204" pitchFamily="34" charset="0"/>
              <a:ea typeface="+mn-ea"/>
              <a:cs typeface="+mn-cs"/>
            </a:endParaRPr>
          </a:p>
          <a:p>
            <a:r>
              <a:rPr lang="en-US" sz="1200" b="1" i="0" kern="1200" baseline="0" dirty="0" smtClean="0">
                <a:solidFill>
                  <a:schemeClr val="tx1"/>
                </a:solidFill>
                <a:effectLst/>
                <a:latin typeface="Arial" panose="020B0604020202020204" pitchFamily="34" charset="0"/>
                <a:ea typeface="+mn-ea"/>
                <a:cs typeface="+mn-cs"/>
              </a:rPr>
              <a:t>Fair Value Measurements</a:t>
            </a:r>
          </a:p>
          <a:p>
            <a:r>
              <a:rPr lang="en-US" sz="1200" b="0" i="0" kern="1200" baseline="0" dirty="0" smtClean="0">
                <a:solidFill>
                  <a:schemeClr val="tx1"/>
                </a:solidFill>
                <a:effectLst/>
                <a:latin typeface="Arial" panose="020B0604020202020204" pitchFamily="34" charset="0"/>
                <a:ea typeface="+mn-ea"/>
                <a:cs typeface="+mn-cs"/>
              </a:rPr>
              <a:t>Tentative decisions include the below items. For more information, refer to the journal entries –</a:t>
            </a:r>
          </a:p>
          <a:p>
            <a:r>
              <a:rPr lang="en-US" sz="1200" b="0" i="0" u="none" strike="noStrike" kern="1200" baseline="0" dirty="0" smtClean="0">
                <a:solidFill>
                  <a:schemeClr val="tx1"/>
                </a:solidFill>
                <a:effectLst/>
                <a:latin typeface="Arial" panose="020B0604020202020204" pitchFamily="34" charset="0"/>
                <a:ea typeface="+mn-ea"/>
                <a:cs typeface="+mn-cs"/>
              </a:rPr>
              <a:t>http://www.iasplus.com/en-us/publications/us/aje/2015/0305</a:t>
            </a:r>
          </a:p>
          <a:p>
            <a:r>
              <a:rPr lang="en-US" sz="1200" b="0" i="0" u="none" strike="noStrike" kern="1200" baseline="0" dirty="0" smtClean="0">
                <a:solidFill>
                  <a:schemeClr val="tx1"/>
                </a:solidFill>
                <a:effectLst/>
                <a:latin typeface="Arial" panose="020B0604020202020204" pitchFamily="34" charset="0"/>
                <a:ea typeface="+mn-ea"/>
                <a:cs typeface="+mn-cs"/>
              </a:rPr>
              <a:t>http://www.iasplus.com/en-us/publications/us/aje/2015/0220b</a:t>
            </a:r>
          </a:p>
          <a:p>
            <a:endParaRPr lang="en-US" sz="1200" b="0" i="0" u="none" strike="noStrike" kern="1200" baseline="0" dirty="0" smtClean="0">
              <a:solidFill>
                <a:schemeClr val="tx1"/>
              </a:solidFill>
              <a:effectLst/>
              <a:latin typeface="Arial" panose="020B0604020202020204" pitchFamily="34" charset="0"/>
              <a:ea typeface="+mn-ea"/>
              <a:cs typeface="+mn-cs"/>
            </a:endParaRPr>
          </a:p>
          <a:p>
            <a:pPr marL="0" indent="0">
              <a:buFontTx/>
              <a:buNone/>
            </a:pPr>
            <a:r>
              <a:rPr lang="en-US" sz="1200" b="1" i="0" u="none" strike="noStrike" kern="1200" baseline="0" dirty="0" smtClean="0">
                <a:solidFill>
                  <a:schemeClr val="tx1"/>
                </a:solidFill>
                <a:latin typeface="Arial" panose="020B0604020202020204" pitchFamily="34" charset="0"/>
                <a:ea typeface="+mn-ea"/>
                <a:cs typeface="+mn-cs"/>
              </a:rPr>
              <a:t>Policy on Timing of Transfers Between Level</a:t>
            </a:r>
            <a:r>
              <a:rPr lang="en-US" sz="1200" b="0" i="0" u="none" strike="noStrike" kern="1200" baseline="0" dirty="0" smtClean="0">
                <a:solidFill>
                  <a:schemeClr val="tx1"/>
                </a:solidFill>
                <a:latin typeface="Arial" panose="020B0604020202020204" pitchFamily="34" charset="0"/>
                <a:ea typeface="+mn-ea"/>
                <a:cs typeface="+mn-cs"/>
              </a:rPr>
              <a:t> - Remove the requirement in ASC 820-10-50-2C for an entity to disclose its policy on the timing of transfers between levels of the fair value hierarchy. Instead, the subsequent measurement section of ASC 820 will retain the requirement that entities have a consistent policy on timing of such transfers. Thus, the only change is that an entity no longer needs to disclose its timing method in the financial statements. </a:t>
            </a:r>
          </a:p>
          <a:p>
            <a:endParaRPr lang="en-US" b="1" dirty="0" smtClean="0">
              <a:effectLst/>
            </a:endParaRPr>
          </a:p>
          <a:p>
            <a:r>
              <a:rPr lang="en-US" b="1" dirty="0" smtClean="0">
                <a:effectLst/>
              </a:rPr>
              <a:t>50-2C </a:t>
            </a:r>
            <a:r>
              <a:rPr lang="en-US" dirty="0" smtClean="0">
                <a:effectLst/>
              </a:rPr>
              <a:t> A reporting entity shall disclose and consistently follow its policy for determining when transfers between levels of the fair value hierarchy are deemed to have occurred in accordance with paragraph 820-10-50-2(bb) and (c)(3). </a:t>
            </a:r>
            <a:r>
              <a:rPr lang="en-US" u="sng" dirty="0" smtClean="0">
                <a:solidFill>
                  <a:srgbClr val="FF0000"/>
                </a:solidFill>
              </a:rPr>
              <a:t>The policy about the timing of recognizing transfers shall be the same for transfers into the levels as for transfers out of the levels</a:t>
            </a:r>
            <a:r>
              <a:rPr lang="en-US" dirty="0" smtClean="0">
                <a:effectLst/>
              </a:rPr>
              <a:t>. Examples of policies for determining the timing of transfers include the following: ASU 2010-06, paragraph 2:</a:t>
            </a:r>
          </a:p>
          <a:p>
            <a:endParaRPr lang="en-US" dirty="0" smtClean="0">
              <a:effectLst/>
            </a:endParaRPr>
          </a:p>
          <a:p>
            <a:r>
              <a:rPr lang="en-US" dirty="0" smtClean="0">
                <a:effectLst/>
              </a:rPr>
              <a:t>a. </a:t>
            </a:r>
            <a:r>
              <a:rPr lang="en-US" u="sng" dirty="0" smtClean="0">
                <a:effectLst/>
              </a:rPr>
              <a:t>The date of the event or change in circumstances that caused the transfer ASU 2010-06, paragraph 2</a:t>
            </a:r>
          </a:p>
          <a:p>
            <a:r>
              <a:rPr lang="en-US" u="sng" dirty="0" smtClean="0">
                <a:effectLst/>
              </a:rPr>
              <a:t>b. The beginning of the reporting period ASU 2010-06, paragraph 2</a:t>
            </a:r>
          </a:p>
          <a:p>
            <a:r>
              <a:rPr lang="en-US" u="sng" dirty="0" smtClean="0">
                <a:effectLst/>
              </a:rPr>
              <a:t>c.  The end of the reporting period. ASU 2010-06, paragraph 2 </a:t>
            </a:r>
          </a:p>
          <a:p>
            <a:pPr marL="0" indent="0">
              <a:buFontTx/>
              <a:buNone/>
            </a:pPr>
            <a:endParaRPr lang="en-US" sz="1200" b="0" i="0" kern="1200" dirty="0" smtClean="0">
              <a:solidFill>
                <a:schemeClr val="tx1"/>
              </a:solidFill>
              <a:effectLst/>
              <a:latin typeface="Arial" panose="020B0604020202020204" pitchFamily="34" charset="0"/>
              <a:ea typeface="+mn-ea"/>
              <a:cs typeface="+mn-cs"/>
            </a:endParaRPr>
          </a:p>
          <a:p>
            <a:pPr marL="0" indent="0">
              <a:buFontTx/>
              <a:buNone/>
            </a:pPr>
            <a:r>
              <a:rPr lang="en-US" sz="1200" b="1" i="0" kern="1200" dirty="0" smtClean="0">
                <a:solidFill>
                  <a:schemeClr val="tx1"/>
                </a:solidFill>
                <a:effectLst/>
                <a:latin typeface="Arial" panose="020B0604020202020204" pitchFamily="34" charset="0"/>
                <a:ea typeface="+mn-ea"/>
                <a:cs typeface="+mn-cs"/>
              </a:rPr>
              <a:t>Valuation</a:t>
            </a:r>
            <a:r>
              <a:rPr lang="en-US" sz="1200" b="1" i="0" kern="1200" baseline="0" dirty="0" smtClean="0">
                <a:solidFill>
                  <a:schemeClr val="tx1"/>
                </a:solidFill>
                <a:effectLst/>
                <a:latin typeface="Arial" panose="020B0604020202020204" pitchFamily="34" charset="0"/>
                <a:ea typeface="+mn-ea"/>
                <a:cs typeface="+mn-cs"/>
              </a:rPr>
              <a:t> Process for Level 3 Fair Value Measurements</a:t>
            </a:r>
            <a:r>
              <a:rPr lang="en-US" sz="1200" b="0" i="0" kern="1200" baseline="0" dirty="0" smtClean="0">
                <a:solidFill>
                  <a:schemeClr val="tx1"/>
                </a:solidFill>
                <a:effectLst/>
                <a:latin typeface="Arial" panose="020B0604020202020204" pitchFamily="34" charset="0"/>
                <a:ea typeface="+mn-ea"/>
                <a:cs typeface="+mn-cs"/>
              </a:rPr>
              <a:t> - </a:t>
            </a:r>
            <a:r>
              <a:rPr lang="en-US" sz="1200" b="0" i="0" u="none" strike="noStrike" kern="1200" baseline="0" dirty="0" smtClean="0">
                <a:solidFill>
                  <a:schemeClr val="tx1"/>
                </a:solidFill>
                <a:latin typeface="Arial" panose="020B0604020202020204" pitchFamily="34" charset="0"/>
                <a:ea typeface="+mn-ea"/>
                <a:cs typeface="+mn-cs"/>
              </a:rPr>
              <a:t>The Board tentatively decided to remove the requirement for an entity to disclose its valuation processes for Level 3 fair value measurements under ASC 820-10-50-2(f) (and related implementation guidance under ASC 820-10-55-105)). </a:t>
            </a:r>
          </a:p>
          <a:p>
            <a:pPr marL="0" indent="0">
              <a:buFontTx/>
              <a:buNone/>
            </a:pPr>
            <a:endParaRPr lang="en-US" sz="1200" b="0" i="0" u="none" strike="noStrike" kern="1200" baseline="0" dirty="0" smtClean="0">
              <a:solidFill>
                <a:schemeClr val="tx1"/>
              </a:solidFill>
              <a:latin typeface="Arial" panose="020B0604020202020204" pitchFamily="34" charset="0"/>
              <a:ea typeface="+mn-ea"/>
              <a:cs typeface="+mn-cs"/>
            </a:endParaRPr>
          </a:p>
          <a:p>
            <a:pPr marL="0" indent="0">
              <a:buFontTx/>
              <a:buNone/>
            </a:pPr>
            <a:r>
              <a:rPr lang="en-US" sz="1200" b="0" i="0" u="none" strike="noStrike" kern="1200" baseline="0" dirty="0" smtClean="0">
                <a:solidFill>
                  <a:schemeClr val="tx1"/>
                </a:solidFill>
                <a:latin typeface="Arial" panose="020B0604020202020204" pitchFamily="34" charset="0"/>
                <a:ea typeface="+mn-ea"/>
                <a:cs typeface="+mn-cs"/>
              </a:rPr>
              <a:t>Note – The Board decided to retain the level 3 rollforward</a:t>
            </a:r>
          </a:p>
          <a:p>
            <a:pPr marL="171450" indent="-171450">
              <a:buFontTx/>
              <a:buChar char="-"/>
            </a:pPr>
            <a:endParaRPr lang="en-US" sz="1200" b="0" i="0" u="none" strike="noStrike" kern="1200" baseline="0" dirty="0" smtClean="0">
              <a:solidFill>
                <a:schemeClr val="tx1"/>
              </a:solidFill>
              <a:effectLst/>
              <a:latin typeface="Arial" panose="020B0604020202020204" pitchFamily="34" charset="0"/>
              <a:ea typeface="+mn-ea"/>
              <a:cs typeface="+mn-cs"/>
            </a:endParaRPr>
          </a:p>
          <a:p>
            <a:r>
              <a:rPr lang="en-US" sz="1200" b="1" i="0" u="none" strike="noStrike" kern="1200" baseline="0" dirty="0" smtClean="0">
                <a:solidFill>
                  <a:schemeClr val="tx1"/>
                </a:solidFill>
                <a:effectLst/>
                <a:latin typeface="Arial" panose="020B0604020202020204" pitchFamily="34" charset="0"/>
                <a:ea typeface="+mn-ea"/>
                <a:cs typeface="+mn-cs"/>
              </a:rPr>
              <a:t>Estimates of Timing of Future Events</a:t>
            </a:r>
            <a:r>
              <a:rPr lang="en-US" sz="1200" b="0" i="0" u="none" strike="noStrike" kern="1200" baseline="0" dirty="0" smtClean="0">
                <a:solidFill>
                  <a:schemeClr val="tx1"/>
                </a:solidFill>
                <a:effectLst/>
                <a:latin typeface="Arial" panose="020B0604020202020204" pitchFamily="34" charset="0"/>
                <a:ea typeface="+mn-ea"/>
                <a:cs typeface="+mn-cs"/>
              </a:rPr>
              <a:t> - </a:t>
            </a:r>
            <a:r>
              <a:rPr lang="en-US" sz="1200" b="0" i="0" u="none" strike="noStrike" kern="1200" baseline="0" dirty="0" smtClean="0">
                <a:solidFill>
                  <a:schemeClr val="tx1"/>
                </a:solidFill>
                <a:latin typeface="Arial" panose="020B0604020202020204" pitchFamily="34" charset="0"/>
                <a:ea typeface="+mn-ea"/>
                <a:cs typeface="+mn-cs"/>
              </a:rPr>
              <a:t>The Board tentatively decided that the following disclosures currently required under ASC 820-10-50-6A(b) and ASC 820-10-50-6A(e) would apply only when they have been communicated to the reporting entity by the investee or are otherwise made publicly available (even if not specifically communicated to the investor): </a:t>
            </a:r>
          </a:p>
          <a:p>
            <a:endParaRPr lang="en-US" sz="1200" b="0" i="0" u="none" strike="noStrike" kern="1200" baseline="0" dirty="0" smtClean="0">
              <a:solidFill>
                <a:schemeClr val="tx1"/>
              </a:solidFill>
              <a:latin typeface="Arial" panose="020B0604020202020204" pitchFamily="34" charset="0"/>
              <a:ea typeface="+mn-ea"/>
              <a:cs typeface="+mn-cs"/>
            </a:endParaRPr>
          </a:p>
          <a:p>
            <a:r>
              <a:rPr lang="en-US" sz="1200" b="0" i="0" u="none" strike="noStrike" kern="1200" baseline="0" dirty="0" smtClean="0">
                <a:solidFill>
                  <a:schemeClr val="tx1"/>
                </a:solidFill>
                <a:latin typeface="Arial" panose="020B0604020202020204" pitchFamily="34" charset="0"/>
                <a:ea typeface="+mn-ea"/>
                <a:cs typeface="+mn-cs"/>
              </a:rPr>
              <a:t>a. For each class of investment that includes investments that can never be redeemed with the investees, but the reporting entity receives distributions through the liquidation of the underlying assets of the investees, the reporting entity’s estimate of the period of time over which the underlying assets are expected to be liquidated by the investees.” </a:t>
            </a:r>
          </a:p>
          <a:p>
            <a:r>
              <a:rPr lang="en-US" sz="1200" b="0" i="0" u="none" strike="noStrike" kern="1200" baseline="0" dirty="0" smtClean="0">
                <a:solidFill>
                  <a:schemeClr val="tx1"/>
                </a:solidFill>
                <a:latin typeface="Arial" panose="020B0604020202020204" pitchFamily="34" charset="0"/>
                <a:ea typeface="+mn-ea"/>
                <a:cs typeface="+mn-cs"/>
              </a:rPr>
              <a:t>b. [W]hen the restriction from redemption might lapse.” </a:t>
            </a:r>
          </a:p>
          <a:p>
            <a:endParaRPr lang="en-US" sz="1200" b="0" i="0" u="none" strike="noStrike" kern="1200" baseline="0" dirty="0" smtClean="0">
              <a:solidFill>
                <a:schemeClr val="tx1"/>
              </a:solidFill>
              <a:latin typeface="Arial" panose="020B0604020202020204" pitchFamily="34" charset="0"/>
              <a:ea typeface="+mn-ea"/>
              <a:cs typeface="+mn-cs"/>
            </a:endParaRPr>
          </a:p>
          <a:p>
            <a:pPr fontAlgn="base"/>
            <a:r>
              <a:rPr lang="en-US" sz="1200" b="1" i="0" kern="1200" dirty="0" smtClean="0">
                <a:solidFill>
                  <a:schemeClr val="tx1"/>
                </a:solidFill>
                <a:effectLst/>
                <a:latin typeface="Arial" panose="020B0604020202020204" pitchFamily="34" charset="0"/>
                <a:ea typeface="+mn-ea"/>
                <a:cs typeface="+mn-cs"/>
              </a:rPr>
              <a:t>Editor’s Note: </a:t>
            </a:r>
            <a:r>
              <a:rPr lang="en-US" sz="1200" b="0" i="0" kern="1200" dirty="0" smtClean="0">
                <a:solidFill>
                  <a:schemeClr val="tx1"/>
                </a:solidFill>
                <a:effectLst/>
                <a:latin typeface="Arial" panose="020B0604020202020204" pitchFamily="34" charset="0"/>
                <a:ea typeface="+mn-ea"/>
                <a:cs typeface="+mn-cs"/>
              </a:rPr>
              <a:t>During the meeting, it was clarified that the objective of this change is to prevent an investor from having to make its own estimate when it does not have knowledge of the timing from the investee or other public source.</a:t>
            </a:r>
          </a:p>
          <a:p>
            <a:pPr fontAlgn="base"/>
            <a:endParaRPr lang="en-US" sz="1200" b="0" i="0" kern="1200" dirty="0" smtClean="0">
              <a:solidFill>
                <a:schemeClr val="tx1"/>
              </a:solidFill>
              <a:effectLst/>
              <a:latin typeface="Arial" panose="020B0604020202020204" pitchFamily="34" charset="0"/>
              <a:ea typeface="+mn-ea"/>
              <a:cs typeface="+mn-cs"/>
            </a:endParaRPr>
          </a:p>
          <a:p>
            <a:pPr fontAlgn="base"/>
            <a:r>
              <a:rPr lang="en-US" sz="1200" b="0" i="0" kern="1200" dirty="0" smtClean="0">
                <a:solidFill>
                  <a:schemeClr val="tx1"/>
                </a:solidFill>
                <a:effectLst/>
                <a:latin typeface="Arial" panose="020B0604020202020204" pitchFamily="34" charset="0"/>
                <a:ea typeface="+mn-ea"/>
                <a:cs typeface="+mn-cs"/>
              </a:rPr>
              <a:t>In addition, the FASB’s proposed ASU </a:t>
            </a:r>
            <a:r>
              <a:rPr lang="en-US" sz="1200" b="0" i="1" kern="1200" dirty="0" smtClean="0">
                <a:solidFill>
                  <a:schemeClr val="tx1"/>
                </a:solidFill>
                <a:effectLst/>
                <a:latin typeface="Arial" panose="020B0604020202020204" pitchFamily="34" charset="0"/>
                <a:ea typeface="+mn-ea"/>
                <a:cs typeface="+mn-cs"/>
              </a:rPr>
              <a:t>Disclosures for Investments in Certain Entities That Calculate Net Asset Value per Share (or Its Equivalent)</a:t>
            </a:r>
            <a:r>
              <a:rPr lang="en-US" sz="1200" b="0" i="0" kern="1200" dirty="0" smtClean="0">
                <a:solidFill>
                  <a:schemeClr val="tx1"/>
                </a:solidFill>
                <a:effectLst/>
                <a:latin typeface="Arial" panose="020B0604020202020204" pitchFamily="34" charset="0"/>
                <a:ea typeface="+mn-ea"/>
                <a:cs typeface="+mn-cs"/>
              </a:rPr>
              <a:t> would remove the requirement for entities to categorize within the levels of the fair value hierarchy all investments they have measured under the net asset value practical expedient. The Emerging Issues Task Force will discuss this issue at its March 19, 2015, meeting. For more information, see Deloitte’s </a:t>
            </a:r>
            <a:r>
              <a:rPr lang="en-US" sz="1200" b="0" i="0" u="none" strike="noStrike" kern="1200" dirty="0" smtClean="0">
                <a:solidFill>
                  <a:schemeClr val="tx1"/>
                </a:solidFill>
                <a:effectLst/>
                <a:latin typeface="Arial" panose="020B0604020202020204" pitchFamily="34" charset="0"/>
                <a:ea typeface="+mn-ea"/>
                <a:cs typeface="+mn-cs"/>
                <a:hlinkClick r:id="rId3"/>
              </a:rPr>
              <a:t>October 2014</a:t>
            </a:r>
            <a:r>
              <a:rPr lang="en-US" sz="1200" b="0" i="0" kern="1200" dirty="0" smtClean="0">
                <a:solidFill>
                  <a:schemeClr val="tx1"/>
                </a:solidFill>
                <a:effectLst/>
                <a:latin typeface="Arial" panose="020B0604020202020204" pitchFamily="34" charset="0"/>
                <a:ea typeface="+mn-ea"/>
                <a:cs typeface="+mn-cs"/>
              </a:rPr>
              <a:t> issue of </a:t>
            </a:r>
            <a:r>
              <a:rPr lang="en-US" sz="1200" b="0" i="1" kern="1200" dirty="0" smtClean="0">
                <a:solidFill>
                  <a:schemeClr val="tx1"/>
                </a:solidFill>
                <a:effectLst/>
                <a:latin typeface="Arial" panose="020B0604020202020204" pitchFamily="34" charset="0"/>
                <a:ea typeface="+mn-ea"/>
                <a:cs typeface="+mn-cs"/>
              </a:rPr>
              <a:t>Accounting Roundup</a:t>
            </a:r>
            <a:r>
              <a:rPr lang="en-US" sz="1200" b="0" i="0" kern="1200" dirty="0" smtClean="0">
                <a:solidFill>
                  <a:schemeClr val="tx1"/>
                </a:solidFill>
                <a:effectLst/>
                <a:latin typeface="Arial" panose="020B0604020202020204" pitchFamily="34" charset="0"/>
                <a:ea typeface="+mn-ea"/>
                <a:cs typeface="+mn-cs"/>
              </a:rPr>
              <a:t>.</a:t>
            </a:r>
          </a:p>
          <a:p>
            <a:endParaRPr lang="en-US" sz="1200" b="0" i="0" u="none" strike="noStrike" kern="1200" baseline="0" dirty="0" smtClean="0">
              <a:solidFill>
                <a:schemeClr val="tx1"/>
              </a:solidFill>
              <a:latin typeface="Arial" panose="020B0604020202020204" pitchFamily="34" charset="0"/>
              <a:ea typeface="+mn-ea"/>
              <a:cs typeface="+mn-cs"/>
            </a:endParaRPr>
          </a:p>
          <a:p>
            <a:pPr marL="171450" indent="-171450">
              <a:buFontTx/>
              <a:buChar char="-"/>
            </a:pPr>
            <a:endParaRPr lang="en-US" sz="1200" b="0" i="0" kern="1200" dirty="0" smtClean="0">
              <a:solidFill>
                <a:schemeClr val="tx1"/>
              </a:solidFill>
              <a:effectLst/>
              <a:latin typeface="Arial" panose="020B0604020202020204" pitchFamily="34" charset="0"/>
              <a:ea typeface="+mn-ea"/>
              <a:cs typeface="+mn-cs"/>
            </a:endParaRPr>
          </a:p>
          <a:p>
            <a:pPr marL="0" indent="0">
              <a:buFontTx/>
              <a:buNone/>
            </a:pPr>
            <a:r>
              <a:rPr lang="en-US" sz="1200" b="1" i="0" kern="1200" dirty="0" smtClean="0">
                <a:solidFill>
                  <a:schemeClr val="tx1"/>
                </a:solidFill>
                <a:effectLst/>
                <a:latin typeface="Arial" panose="020B0604020202020204" pitchFamily="34" charset="0"/>
                <a:ea typeface="+mn-ea"/>
                <a:cs typeface="+mn-cs"/>
              </a:rPr>
              <a:t>Transfers Between</a:t>
            </a:r>
            <a:r>
              <a:rPr lang="en-US" sz="1200" b="1" i="0" kern="1200" baseline="0" dirty="0" smtClean="0">
                <a:solidFill>
                  <a:schemeClr val="tx1"/>
                </a:solidFill>
                <a:effectLst/>
                <a:latin typeface="Arial" panose="020B0604020202020204" pitchFamily="34" charset="0"/>
                <a:ea typeface="+mn-ea"/>
                <a:cs typeface="+mn-cs"/>
              </a:rPr>
              <a:t> Level 1 and Level 2 - </a:t>
            </a:r>
            <a:r>
              <a:rPr lang="en-US" sz="1200" b="0" i="0" u="none" strike="noStrike" kern="1200" baseline="0" dirty="0" smtClean="0">
                <a:solidFill>
                  <a:schemeClr val="tx1"/>
                </a:solidFill>
                <a:latin typeface="Arial" panose="020B0604020202020204" pitchFamily="34" charset="0"/>
                <a:ea typeface="+mn-ea"/>
                <a:cs typeface="+mn-cs"/>
              </a:rPr>
              <a:t>The Board tentatively decided to remove the requirement to separately disclose the amounts transferred between Level 1 and Level 2 and the corresponding reason for doing so. The FASB will ask investors what they might do differently in the absence of this information. </a:t>
            </a:r>
          </a:p>
          <a:p>
            <a:pPr marL="0" indent="0">
              <a:buFontTx/>
              <a:buNone/>
            </a:pPr>
            <a:endParaRPr lang="en-US" sz="1200" b="0" i="0" u="none" strike="noStrike" kern="1200" baseline="0" dirty="0" smtClean="0">
              <a:solidFill>
                <a:schemeClr val="tx1"/>
              </a:solidFill>
              <a:effectLst/>
              <a:latin typeface="Arial" panose="020B0604020202020204" pitchFamily="34" charset="0"/>
              <a:ea typeface="+mn-ea"/>
              <a:cs typeface="+mn-cs"/>
            </a:endParaRPr>
          </a:p>
          <a:p>
            <a:pPr marL="0" indent="0">
              <a:buFontTx/>
              <a:buNone/>
            </a:pPr>
            <a:r>
              <a:rPr lang="en-US" sz="1200" b="1" i="0" u="none" strike="noStrike" kern="1200" baseline="0" dirty="0" smtClean="0">
                <a:solidFill>
                  <a:schemeClr val="tx1"/>
                </a:solidFill>
                <a:effectLst/>
                <a:latin typeface="Arial" panose="020B0604020202020204" pitchFamily="34" charset="0"/>
                <a:ea typeface="+mn-ea"/>
                <a:cs typeface="+mn-cs"/>
              </a:rPr>
              <a:t>Gains and Losses by Investment Class of the Fair Value Hierarchy - </a:t>
            </a:r>
            <a:r>
              <a:rPr lang="en-US" sz="1200" b="0" i="0" u="none" strike="noStrike" kern="1200" baseline="0" dirty="0" smtClean="0">
                <a:solidFill>
                  <a:schemeClr val="tx1"/>
                </a:solidFill>
                <a:latin typeface="Arial" panose="020B0604020202020204" pitchFamily="34" charset="0"/>
                <a:ea typeface="+mn-ea"/>
                <a:cs typeface="+mn-cs"/>
              </a:rPr>
              <a:t>The Board tentatively decided to add a requirement for public business entities to disclose fair value changes for assets and liabilities held as of the balance sheet date disaggregated by fair value hierarchy level for (1) net income before taxes and (2) comprehensive income. This is currently only required for the Level 3 amounts within net income under ASC 820-10-50-2(c) and 50-2(d). </a:t>
            </a:r>
          </a:p>
          <a:p>
            <a:pPr marL="0" indent="0">
              <a:buFontTx/>
              <a:buNone/>
            </a:pPr>
            <a:endParaRPr lang="en-US" sz="1200" b="0" i="0" u="none" strike="noStrike" kern="1200" baseline="0" dirty="0" smtClean="0">
              <a:solidFill>
                <a:schemeClr val="tx1"/>
              </a:solidFill>
              <a:effectLst/>
              <a:latin typeface="Arial" panose="020B0604020202020204" pitchFamily="34" charset="0"/>
              <a:ea typeface="+mn-ea"/>
              <a:cs typeface="+mn-cs"/>
            </a:endParaRPr>
          </a:p>
          <a:p>
            <a:r>
              <a:rPr lang="en-US" sz="1200" b="1" i="0" u="none" strike="noStrike" kern="1200" baseline="0" dirty="0" smtClean="0">
                <a:solidFill>
                  <a:schemeClr val="tx1"/>
                </a:solidFill>
                <a:effectLst/>
                <a:latin typeface="Arial" panose="020B0604020202020204" pitchFamily="34" charset="0"/>
                <a:ea typeface="+mn-ea"/>
                <a:cs typeface="+mn-cs"/>
              </a:rPr>
              <a:t>Objective of Fair Value Measurement Disclosures- </a:t>
            </a:r>
            <a:r>
              <a:rPr lang="en-US" sz="1200" b="0" i="0" u="none" strike="noStrike" kern="1200" baseline="0" dirty="0" smtClean="0">
                <a:solidFill>
                  <a:schemeClr val="tx1"/>
                </a:solidFill>
                <a:latin typeface="Arial" panose="020B0604020202020204" pitchFamily="34" charset="0"/>
                <a:ea typeface="+mn-ea"/>
                <a:cs typeface="+mn-cs"/>
              </a:rPr>
              <a:t>Providing a disclosure objective based on the decision questions for the Board in its proposed concepts statement3 could help preparers fully meet fair value disclosure requirements by enabling them to assess whether a given disclosure should be enhanced in light of the particular facts and circumstances even though the disclosure may already meet the rigid disclosure requirements. The Board tentatively decided that the following objective as stated in the tentative Board decisions should be added to ASC 820 to help preparers use discretion in complying with the disclosure requirements: </a:t>
            </a:r>
          </a:p>
          <a:p>
            <a:r>
              <a:rPr lang="en-US" sz="1200" b="0" i="0" u="none" strike="noStrike" kern="1200" baseline="0" dirty="0" smtClean="0">
                <a:solidFill>
                  <a:schemeClr val="tx1"/>
                </a:solidFill>
                <a:latin typeface="Arial" panose="020B0604020202020204" pitchFamily="34" charset="0"/>
                <a:ea typeface="+mn-ea"/>
                <a:cs typeface="+mn-cs"/>
              </a:rPr>
              <a:t>The objective of the following disclosures is to provide users of financial statements with information useful in assessing the following: </a:t>
            </a:r>
          </a:p>
          <a:p>
            <a:endParaRPr lang="en-US" sz="1200" b="0" i="0" u="none" strike="noStrike" kern="1200" baseline="0" dirty="0" smtClean="0">
              <a:solidFill>
                <a:schemeClr val="tx1"/>
              </a:solidFill>
              <a:latin typeface="Arial" panose="020B0604020202020204" pitchFamily="34" charset="0"/>
              <a:ea typeface="+mn-ea"/>
              <a:cs typeface="+mn-cs"/>
            </a:endParaRPr>
          </a:p>
          <a:p>
            <a:r>
              <a:rPr lang="en-US" sz="1200" b="0" i="0" u="none" strike="noStrike" kern="1200" baseline="0" dirty="0" smtClean="0">
                <a:solidFill>
                  <a:schemeClr val="tx1"/>
                </a:solidFill>
                <a:latin typeface="Arial" panose="020B0604020202020204" pitchFamily="34" charset="0"/>
                <a:ea typeface="+mn-ea"/>
                <a:cs typeface="+mn-cs"/>
              </a:rPr>
              <a:t>a.The different ways an entity arrives at its measures of fair value, including the judgments and assumptions that the entity makes</a:t>
            </a:r>
          </a:p>
          <a:p>
            <a:r>
              <a:rPr lang="en-US" sz="1200" b="0" i="0" u="none" strike="noStrike" kern="1200" baseline="0" dirty="0" smtClean="0">
                <a:solidFill>
                  <a:schemeClr val="tx1"/>
                </a:solidFill>
                <a:latin typeface="Arial" panose="020B0604020202020204" pitchFamily="34" charset="0"/>
                <a:ea typeface="+mn-ea"/>
                <a:cs typeface="+mn-cs"/>
              </a:rPr>
              <a:t>b.The effects of changes in fair value on the amounts reported in financial statements</a:t>
            </a:r>
          </a:p>
          <a:p>
            <a:r>
              <a:rPr lang="en-US" sz="1200" b="0" i="0" u="none" strike="noStrike" kern="1200" baseline="0" dirty="0" smtClean="0">
                <a:solidFill>
                  <a:schemeClr val="tx1"/>
                </a:solidFill>
                <a:latin typeface="Arial" panose="020B0604020202020204" pitchFamily="34" charset="0"/>
                <a:ea typeface="+mn-ea"/>
                <a:cs typeface="+mn-cs"/>
              </a:rPr>
              <a:t>c.The uncertainty in the fair value measurement of assets and liabilities</a:t>
            </a:r>
          </a:p>
          <a:p>
            <a:r>
              <a:rPr lang="en-US" sz="1200" b="0" i="0" u="none" strike="noStrike" kern="1200" baseline="0" dirty="0" smtClean="0">
                <a:solidFill>
                  <a:schemeClr val="tx1"/>
                </a:solidFill>
                <a:latin typeface="Arial" panose="020B0604020202020204" pitchFamily="34" charset="0"/>
                <a:ea typeface="+mn-ea"/>
                <a:cs typeface="+mn-cs"/>
              </a:rPr>
              <a:t>d.How fair value measurements change from period to period.</a:t>
            </a:r>
          </a:p>
          <a:p>
            <a:pPr marL="0" indent="0">
              <a:buFontTx/>
              <a:buNone/>
            </a:pPr>
            <a:endParaRPr lang="en-US" sz="1200" b="1" i="0" kern="1200" dirty="0" smtClean="0">
              <a:solidFill>
                <a:schemeClr val="tx1"/>
              </a:solidFill>
              <a:effectLst/>
              <a:latin typeface="Arial" panose="020B0604020202020204" pitchFamily="34" charset="0"/>
              <a:ea typeface="+mn-ea"/>
              <a:cs typeface="+mn-cs"/>
            </a:endParaRPr>
          </a:p>
          <a:p>
            <a:pPr marL="0" indent="0">
              <a:buFontTx/>
              <a:buNone/>
            </a:pPr>
            <a:r>
              <a:rPr lang="en-US" sz="1200" b="1" i="0" kern="1200" dirty="0" smtClean="0">
                <a:solidFill>
                  <a:schemeClr val="tx1"/>
                </a:solidFill>
                <a:effectLst/>
                <a:latin typeface="Arial" panose="020B0604020202020204" pitchFamily="34" charset="0"/>
                <a:ea typeface="+mn-ea"/>
                <a:cs typeface="+mn-cs"/>
              </a:rPr>
              <a:t>Income Taxes </a:t>
            </a:r>
          </a:p>
          <a:p>
            <a:pPr marL="0" indent="0">
              <a:buFontTx/>
              <a:buNone/>
            </a:pPr>
            <a:r>
              <a:rPr lang="en-US" sz="1200" b="0" i="0" kern="1200" dirty="0" smtClean="0">
                <a:solidFill>
                  <a:schemeClr val="tx1"/>
                </a:solidFill>
                <a:effectLst/>
                <a:latin typeface="Arial" panose="020B0604020202020204" pitchFamily="34" charset="0"/>
                <a:ea typeface="+mn-ea"/>
                <a:cs typeface="+mn-cs"/>
              </a:rPr>
              <a:t>http://www.iasplus.com/en-us/publications/us/aje/2015/0212a</a:t>
            </a:r>
          </a:p>
          <a:p>
            <a:pPr marL="0" indent="0">
              <a:buFontTx/>
              <a:buNone/>
            </a:pPr>
            <a:endParaRPr lang="en-US" sz="1200" b="1" i="0" kern="1200" dirty="0" smtClean="0">
              <a:solidFill>
                <a:schemeClr val="tx1"/>
              </a:solidFill>
              <a:effectLst/>
              <a:latin typeface="Arial" panose="020B0604020202020204" pitchFamily="34" charset="0"/>
              <a:ea typeface="+mn-ea"/>
              <a:cs typeface="+mn-cs"/>
            </a:endParaRPr>
          </a:p>
          <a:p>
            <a:pPr marL="0" indent="0">
              <a:buFontTx/>
              <a:buNone/>
            </a:pPr>
            <a:r>
              <a:rPr lang="en-US" sz="1200" b="1" i="0" kern="1200" dirty="0" smtClean="0">
                <a:solidFill>
                  <a:schemeClr val="tx1"/>
                </a:solidFill>
                <a:effectLst/>
                <a:latin typeface="Arial" panose="020B0604020202020204" pitchFamily="34" charset="0"/>
                <a:ea typeface="+mn-ea"/>
                <a:cs typeface="+mn-cs"/>
              </a:rPr>
              <a:t>New Disclosures</a:t>
            </a:r>
          </a:p>
          <a:p>
            <a:endParaRPr lang="en-US" sz="1200" b="0" i="0" u="none" strike="noStrike" kern="1200" baseline="0" dirty="0" smtClean="0">
              <a:solidFill>
                <a:schemeClr val="tx1"/>
              </a:solidFill>
              <a:latin typeface="Arial" panose="020B0604020202020204" pitchFamily="34" charset="0"/>
              <a:ea typeface="+mn-ea"/>
              <a:cs typeface="+mn-cs"/>
            </a:endParaRPr>
          </a:p>
          <a:p>
            <a:r>
              <a:rPr lang="en-US" sz="1200" b="0" i="0" u="none" strike="noStrike" kern="1200" baseline="0" dirty="0" smtClean="0">
                <a:solidFill>
                  <a:schemeClr val="tx1"/>
                </a:solidFill>
                <a:latin typeface="Arial" panose="020B0604020202020204" pitchFamily="34" charset="0"/>
                <a:ea typeface="+mn-ea"/>
                <a:cs typeface="+mn-cs"/>
              </a:rPr>
              <a:t>Disclose information separately about the domestic and foreign components of income before income taxes. Further, entities should separately disclose income before income taxes of individual countries that are significant in relation to total income before income taxes. </a:t>
            </a:r>
          </a:p>
          <a:p>
            <a:r>
              <a:rPr lang="en-US" sz="1200" b="0" i="0" u="none" strike="noStrike" kern="1200" baseline="0" dirty="0" smtClean="0">
                <a:solidFill>
                  <a:schemeClr val="tx1"/>
                </a:solidFill>
                <a:latin typeface="Arial" panose="020B0604020202020204" pitchFamily="34" charset="0"/>
                <a:ea typeface="+mn-ea"/>
                <a:cs typeface="+mn-cs"/>
              </a:rPr>
              <a:t> </a:t>
            </a:r>
          </a:p>
          <a:p>
            <a:r>
              <a:rPr lang="en-US" sz="1200" b="0" i="0" u="none" strike="noStrike" kern="1200" baseline="0" dirty="0" smtClean="0">
                <a:solidFill>
                  <a:schemeClr val="tx1"/>
                </a:solidFill>
                <a:latin typeface="Arial" panose="020B0604020202020204" pitchFamily="34" charset="0"/>
                <a:ea typeface="+mn-ea"/>
                <a:cs typeface="+mn-cs"/>
              </a:rPr>
              <a:t>Disclose the domestic tax expense recognized in the period related to foreign earnings. </a:t>
            </a:r>
          </a:p>
          <a:p>
            <a:endParaRPr lang="en-US" sz="1200" b="0" i="0" u="none" strike="noStrike" kern="1200" baseline="0" dirty="0" smtClean="0">
              <a:solidFill>
                <a:schemeClr val="tx1"/>
              </a:solidFill>
              <a:latin typeface="Arial" panose="020B0604020202020204" pitchFamily="34" charset="0"/>
              <a:ea typeface="+mn-ea"/>
              <a:cs typeface="+mn-cs"/>
            </a:endParaRPr>
          </a:p>
          <a:p>
            <a:r>
              <a:rPr lang="en-US" sz="1200" b="0" i="0" u="none" strike="noStrike" kern="1200" baseline="0" dirty="0" smtClean="0">
                <a:solidFill>
                  <a:schemeClr val="tx1"/>
                </a:solidFill>
                <a:latin typeface="Arial" panose="020B0604020202020204" pitchFamily="34" charset="0"/>
                <a:ea typeface="+mn-ea"/>
                <a:cs typeface="+mn-cs"/>
              </a:rPr>
              <a:t>Disclose unremitted foreign earnings that, during the current period, are no longer asserted to be indefinitely reinvested and an explanation of the circumstances that caused the entity to no longer assert that the earnings are indefinitely reinvested. These disclosures should be provided in the aggregate and for each country for which the amount no longer asserted to be indefinitely reinvested is significant in relation to the aggregate amount. </a:t>
            </a:r>
          </a:p>
          <a:p>
            <a:pPr marL="0" indent="0">
              <a:buFontTx/>
              <a:buNone/>
            </a:pPr>
            <a:endParaRPr lang="en-US" sz="1200" b="0" i="0" kern="1200" dirty="0" smtClean="0">
              <a:solidFill>
                <a:schemeClr val="tx1"/>
              </a:solidFill>
              <a:effectLst/>
              <a:latin typeface="Arial" panose="020B0604020202020204" pitchFamily="34" charset="0"/>
              <a:ea typeface="+mn-ea"/>
              <a:cs typeface="+mn-cs"/>
            </a:endParaRPr>
          </a:p>
          <a:p>
            <a:r>
              <a:rPr lang="en-US" sz="1200" b="0" i="0" u="none" strike="noStrike" kern="1200" baseline="0" dirty="0" smtClean="0">
                <a:solidFill>
                  <a:schemeClr val="tx1"/>
                </a:solidFill>
                <a:latin typeface="Arial" panose="020B0604020202020204" pitchFamily="34" charset="0"/>
                <a:ea typeface="+mn-ea"/>
                <a:cs typeface="+mn-cs"/>
              </a:rPr>
              <a:t>Separately disclose the accumulated amount of indefinitely reinvested foreign earnings for any country that is at least 10 percent of the aggregate amount </a:t>
            </a:r>
          </a:p>
          <a:p>
            <a:pPr marL="0" indent="0">
              <a:buFontTx/>
              <a:buNone/>
            </a:pPr>
            <a:endParaRPr lang="en-US" sz="1200" b="0" i="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32</a:t>
            </a:fld>
            <a:endParaRPr lang="en-US" dirty="0"/>
          </a:p>
        </p:txBody>
      </p:sp>
    </p:spTree>
    <p:extLst>
      <p:ext uri="{BB962C8B-B14F-4D97-AF65-F5344CB8AC3E}">
        <p14:creationId xmlns:p14="http://schemas.microsoft.com/office/powerpoint/2010/main" val="3608731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4763" y="679450"/>
            <a:ext cx="4529137" cy="3395663"/>
          </a:xfrm>
        </p:spPr>
      </p:sp>
      <p:sp>
        <p:nvSpPr>
          <p:cNvPr id="3" name="Notes Placeholder 2"/>
          <p:cNvSpPr>
            <a:spLocks noGrp="1"/>
          </p:cNvSpPr>
          <p:nvPr>
            <p:ph type="body" idx="1"/>
          </p:nvPr>
        </p:nvSpPr>
        <p:spPr>
          <a:xfrm>
            <a:off x="706071" y="4300284"/>
            <a:ext cx="5664937" cy="4298737"/>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F3B5F8EB-0CD2-47C0-B662-AB3266DD1E94}" type="slidenum">
              <a:rPr lang="en-GB" smtClean="0">
                <a:solidFill>
                  <a:prstClr val="black"/>
                </a:solidFill>
              </a:rPr>
              <a:pPr>
                <a:defRPr/>
              </a:pPr>
              <a:t>34</a:t>
            </a:fld>
            <a:endParaRPr lang="en-GB" dirty="0">
              <a:solidFill>
                <a:prstClr val="black"/>
              </a:solidFill>
            </a:endParaRPr>
          </a:p>
        </p:txBody>
      </p:sp>
    </p:spTree>
    <p:extLst>
      <p:ext uri="{BB962C8B-B14F-4D97-AF65-F5344CB8AC3E}">
        <p14:creationId xmlns:p14="http://schemas.microsoft.com/office/powerpoint/2010/main" val="244102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6771" y="4470292"/>
            <a:ext cx="5911239" cy="169277"/>
          </a:xfrm>
        </p:spPr>
        <p:txBody>
          <a:bodyPr>
            <a:normAutofit fontScale="47500" lnSpcReduction="20000"/>
          </a:bodyPr>
          <a:lstStyle/>
          <a:p>
            <a:endParaRPr lang="en-US" dirty="0" smtClean="0"/>
          </a:p>
        </p:txBody>
      </p:sp>
      <p:sp>
        <p:nvSpPr>
          <p:cNvPr id="4" name="Slide Number Placeholder 3"/>
          <p:cNvSpPr>
            <a:spLocks noGrp="1"/>
          </p:cNvSpPr>
          <p:nvPr>
            <p:ph type="sldNum" sz="quarter" idx="10"/>
          </p:nvPr>
        </p:nvSpPr>
        <p:spPr/>
        <p:txBody>
          <a:bodyPr/>
          <a:lstStyle/>
          <a:p>
            <a:fld id="{F6715F80-3722-40A8-A13B-913CAEEA0A98}" type="slidenum">
              <a:rPr lang="en-GB" smtClean="0">
                <a:solidFill>
                  <a:prstClr val="black"/>
                </a:solidFill>
              </a:rPr>
              <a:pPr/>
              <a:t>35</a:t>
            </a:fld>
            <a:endParaRPr lang="en-GB" dirty="0">
              <a:solidFill>
                <a:prstClr val="black"/>
              </a:solidFill>
            </a:endParaRPr>
          </a:p>
        </p:txBody>
      </p:sp>
    </p:spTree>
    <p:extLst>
      <p:ext uri="{BB962C8B-B14F-4D97-AF65-F5344CB8AC3E}">
        <p14:creationId xmlns:p14="http://schemas.microsoft.com/office/powerpoint/2010/main" val="309978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a:xfrm>
            <a:off x="157271" y="4321484"/>
            <a:ext cx="6605269" cy="846386"/>
          </a:xfrm>
        </p:spPr>
        <p:txBody>
          <a:bodyPr/>
          <a:lstStyle/>
          <a:p>
            <a:r>
              <a:rPr lang="en-US" dirty="0" smtClean="0"/>
              <a:t>SEC Quote: http://www.sec.gov/News/Speech/Detail/Speech/1370540488257#.VAn67__Qf-c </a:t>
            </a:r>
          </a:p>
          <a:p>
            <a:endParaRPr lang="en-US" dirty="0" smtClean="0"/>
          </a:p>
          <a:p>
            <a:r>
              <a:rPr lang="en-US" dirty="0" smtClean="0"/>
              <a:t>FASB Quote: http://www.fasb.org/jsp/FASB/Page/SectionPage&amp;cid=1176164201670 </a:t>
            </a:r>
          </a:p>
        </p:txBody>
      </p:sp>
    </p:spTree>
    <p:extLst>
      <p:ext uri="{BB962C8B-B14F-4D97-AF65-F5344CB8AC3E}">
        <p14:creationId xmlns:p14="http://schemas.microsoft.com/office/powerpoint/2010/main" val="232009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xfrm>
            <a:off x="1276350" y="222250"/>
            <a:ext cx="4525963" cy="3394075"/>
          </a:xfrm>
          <a:noFill/>
          <a:ln>
            <a:solidFill>
              <a:srgbClr val="000000"/>
            </a:solidFill>
            <a:miter lim="800000"/>
            <a:headEnd/>
            <a:tailEnd/>
          </a:ln>
        </p:spPr>
      </p:sp>
      <p:sp>
        <p:nvSpPr>
          <p:cNvPr id="284675" name="Rectangle 3"/>
          <p:cNvSpPr>
            <a:spLocks noGrp="1"/>
          </p:cNvSpPr>
          <p:nvPr>
            <p:ph type="body" idx="1"/>
          </p:nvPr>
        </p:nvSpPr>
        <p:spPr>
          <a:xfrm>
            <a:off x="157270" y="3784004"/>
            <a:ext cx="6841172" cy="169277"/>
          </a:xfrm>
        </p:spPr>
        <p:txBody>
          <a:bodyPr>
            <a:normAutofit fontScale="47500" lnSpcReduction="20000"/>
          </a:bodyPr>
          <a:lstStyle/>
          <a:p>
            <a:endParaRPr lang="en-US" dirty="0" smtClean="0"/>
          </a:p>
        </p:txBody>
      </p:sp>
    </p:spTree>
    <p:extLst>
      <p:ext uri="{BB962C8B-B14F-4D97-AF65-F5344CB8AC3E}">
        <p14:creationId xmlns:p14="http://schemas.microsoft.com/office/powerpoint/2010/main" val="31054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60110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98537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xfrm>
            <a:off x="1196975" y="693738"/>
            <a:ext cx="4616450" cy="3462337"/>
          </a:xfrm>
          <a:noFill/>
          <a:ln>
            <a:solidFill>
              <a:srgbClr val="000000"/>
            </a:solidFill>
            <a:miter lim="800000"/>
            <a:headEnd/>
            <a:tailEnd/>
          </a:ln>
        </p:spPr>
      </p:sp>
      <p:sp>
        <p:nvSpPr>
          <p:cNvPr id="283651" name="Rectangle 3"/>
          <p:cNvSpPr>
            <a:spLocks noGrp="1"/>
          </p:cNvSpPr>
          <p:nvPr>
            <p:ph type="body" idx="1"/>
          </p:nvPr>
        </p:nvSpPr>
        <p:spPr>
          <a:xfrm>
            <a:off x="699424" y="4387777"/>
            <a:ext cx="5611568" cy="168180"/>
          </a:xfrm>
        </p:spPr>
        <p:txBody>
          <a:bodyPr>
            <a:normAutofit fontScale="47500" lnSpcReduction="20000"/>
          </a:bodyPr>
          <a:lstStyle/>
          <a:p>
            <a:endParaRPr lang="en-US" dirty="0" smtClean="0"/>
          </a:p>
        </p:txBody>
      </p:sp>
    </p:spTree>
    <p:extLst>
      <p:ext uri="{BB962C8B-B14F-4D97-AF65-F5344CB8AC3E}">
        <p14:creationId xmlns:p14="http://schemas.microsoft.com/office/powerpoint/2010/main" val="412887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Arial" panose="020B0604020202020204" pitchFamily="34" charset="0"/>
                <a:ea typeface="+mn-ea"/>
                <a:cs typeface="+mn-cs"/>
              </a:rPr>
              <a:t>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1)</a:t>
            </a:r>
            <a:r>
              <a:rPr lang="en-US" sz="1200" kern="1200" baseline="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The ASU generally does not change the definition of what is a variable interest. However, it does modify the criteria for determining whether a decision maker’s or service provider’s fee is a variable interest.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2) The ASU has amended the criteria for evaluating if an entity is a variable interest entity or a VIE. For limited partnerships, these will be variable interest entities, unless the limited partners have either substantive kick-out or participating rights. Although more partnerships will be variable interest entities, under the model, it is less likely that a general partner will consolidate a limited partnership.</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3) For entities other than limited partnerships, the ASU clarifies how to determine whether the equity holders (as a group) have power over the entity. The clarification could affect whether the entity is a VIE.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4)</a:t>
            </a:r>
            <a:r>
              <a:rPr lang="en-US" sz="1200" kern="1200" baseline="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The ASU also significantly amends how variable interests held by a reporting entity’s related parties affect its primary beneficiary conclusion. We will discuss this in more detail later, but ASU will result in less frequent performance of the related-party tiebreaker (and mandatory consolidation by one of the related parties) than under current U.S. GAAP.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5) Finally, the deferral of ASU 2009-17 for investments in certain investment funds has been eliminated. Therefore, investment managers, GPs, and investors in these investment funds will need to update their evaluations to determine whether these enmities are VIEs and whether it should be consolidated.</a:t>
            </a: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5207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For entities other than limited partnerships, the ASU clarifies how to determine whether the equity holders (as a group) have power over the entity. The clarification could affect whether the entity is a VIE.</a:t>
            </a:r>
          </a:p>
          <a:p>
            <a:endParaRPr lang="en-US" dirty="0" smtClean="0"/>
          </a:p>
          <a:p>
            <a:r>
              <a:rPr lang="en-US" sz="1200" kern="1200" dirty="0" smtClean="0">
                <a:solidFill>
                  <a:schemeClr val="tx1"/>
                </a:solidFill>
                <a:effectLst/>
                <a:latin typeface="Arial" panose="020B0604020202020204" pitchFamily="34" charset="0"/>
                <a:ea typeface="+mn-ea"/>
                <a:cs typeface="+mn-cs"/>
              </a:rPr>
              <a:t>On this slide I want to go over the changes to the VIE definition for entities other than partnerships. Under current GAAP an entity is considered a VIE if the equity holders as a group do not have the power to direct the activities of an entity. The ASU includes a two-step process for making this evaluation. A reporting entity must first evaluate whether the equity holders have power over the most significant activities of the entity through their equity interests. The ASU contains an example of a situation in which the equity holders have the ability to (1) replace a fund manager, (2) approve the fund manager’s compensation, and (3) determine the overall investment strategy of the entity. In the example, the equity investors (rather than the investment manager through its decision making contract) have power through their voting rights. </a:t>
            </a:r>
          </a:p>
          <a:p>
            <a:r>
              <a:rPr lang="en-US" sz="1200" kern="1200" dirty="0" smtClean="0">
                <a:solidFill>
                  <a:schemeClr val="tx1"/>
                </a:solidFill>
                <a:effectLst/>
                <a:latin typeface="Arial" panose="020B0604020202020204" pitchFamily="34" charset="0"/>
                <a:ea typeface="+mn-ea"/>
                <a:cs typeface="+mn-cs"/>
              </a:rPr>
              <a:t> </a:t>
            </a:r>
          </a:p>
          <a:p>
            <a:r>
              <a:rPr lang="en-US" sz="1200" kern="1200" dirty="0" smtClean="0">
                <a:solidFill>
                  <a:schemeClr val="tx1"/>
                </a:solidFill>
                <a:effectLst/>
                <a:latin typeface="Arial" panose="020B0604020202020204" pitchFamily="34" charset="0"/>
                <a:ea typeface="+mn-ea"/>
                <a:cs typeface="+mn-cs"/>
              </a:rPr>
              <a:t>A reporting entity may conclude that the equity holders as a group do not have power through their equity interests but rather that the power rests with a decision maker that is not considered part of the equity group. In this situation, the second step in the evaluation would focus on whether a single equity holder (including its related parties and de facto agents) has the unilateral ability to remove the decision maker or participate in the activities that most significantly affect the entity’s economic performance. Unless a single party has the unilateral ability to exercise those rights, or the decision-making rights are not considered a variable interest (i.e., the decision maker is acting as an agent on behalf of the equity group), the entity would be a VIE.</a:t>
            </a:r>
          </a:p>
          <a:p>
            <a:r>
              <a:rPr lang="en-US" sz="1200" kern="1200" dirty="0" smtClean="0">
                <a:solidFill>
                  <a:schemeClr val="tx1"/>
                </a:solidFill>
                <a:effectLst/>
                <a:latin typeface="Arial" panose="020B0604020202020204" pitchFamily="34" charset="0"/>
                <a:ea typeface="+mn-ea"/>
                <a:cs typeface="+mn-cs"/>
              </a:rPr>
              <a:t> </a:t>
            </a:r>
          </a:p>
          <a:p>
            <a:r>
              <a:rPr lang="en-US" sz="1200" kern="1200" dirty="0" smtClean="0">
                <a:solidFill>
                  <a:schemeClr val="tx1"/>
                </a:solidFill>
                <a:effectLst/>
                <a:latin typeface="Arial" panose="020B0604020202020204" pitchFamily="34" charset="0"/>
                <a:ea typeface="+mn-ea"/>
                <a:cs typeface="+mn-cs"/>
              </a:rPr>
              <a:t>While this amendment may not result in a change in the conclusion for many reporting entities, they will need to update their consolidation assessments to reflect the changes in the analysis.</a:t>
            </a: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33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 want to finish up on my last slide on who should consolidate with a quick discussion of those entities that are not VIEs. For partnerships that are not VIEs, other than certain industries that are scoped out of the VI0045 consolidation guidance, the general partner will typically not consolidate an LP that is not a VIE. This is because as I discussed earlier the partnership would need to have simple majority or lower kick out rights to not be considered a variable interest entity. However, a limited partner may be required to consolidate a partnership if it has the ability to remove the general partner. </a:t>
            </a:r>
          </a:p>
          <a:p>
            <a:r>
              <a:rPr lang="en-US" sz="1200" kern="1200" dirty="0" smtClean="0">
                <a:solidFill>
                  <a:schemeClr val="tx1"/>
                </a:solidFill>
                <a:effectLst/>
                <a:latin typeface="Arial" panose="020B0604020202020204" pitchFamily="34" charset="0"/>
                <a:ea typeface="+mn-ea"/>
                <a:cs typeface="+mn-cs"/>
              </a:rPr>
              <a:t> </a:t>
            </a:r>
          </a:p>
          <a:p>
            <a:r>
              <a:rPr lang="en-US" sz="1200" kern="1200" dirty="0" smtClean="0">
                <a:solidFill>
                  <a:schemeClr val="tx1"/>
                </a:solidFill>
                <a:effectLst/>
                <a:latin typeface="Arial" panose="020B0604020202020204" pitchFamily="34" charset="0"/>
                <a:ea typeface="+mn-ea"/>
                <a:cs typeface="+mn-cs"/>
              </a:rPr>
              <a:t>With regards to other entities, there is not change to the current requirements. A reporting entity generally consolidates another entity if it has an ownership of more than 50 percent of the outstanding voting shares of the other entity.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17890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lstStyle/>
          <a:p>
            <a:r>
              <a:rPr lang="en-US" sz="1000" dirty="0" smtClean="0"/>
              <a:t>*except investments that qualify for the equity method of accounting or for which a practicability exception to fair value measurement has been elected) </a:t>
            </a:r>
          </a:p>
          <a:p>
            <a:endParaRPr lang="en-US" sz="1000" dirty="0" smtClean="0">
              <a:latin typeface="Arial" charset="0"/>
            </a:endParaRPr>
          </a:p>
          <a:p>
            <a:r>
              <a:rPr lang="en-US" dirty="0" smtClean="0"/>
              <a:t>The proposed guidance eliminates the requirement in U.S. GAAP to assess whether an impairment of such an investment is other than temporary. Under the proposed guidance, as of each reporting period, an entity would qualitatively consider certain indicators (from paragraph 825-10-35-18 of the proposed ASU) to determine whether the investment is impaired. </a:t>
            </a:r>
          </a:p>
          <a:p>
            <a:endParaRPr lang="en-US" dirty="0" smtClean="0"/>
          </a:p>
          <a:p>
            <a:r>
              <a:rPr lang="en-US" dirty="0" smtClean="0"/>
              <a:t>If the entity determines that the equity security is impaired on the basis of the qualitative assessment, it would recognize an impairment loss equal to the difference between the security’s fair value and the carrying amount. In contrast, the existing guidance in ASC 320-10-35-30 requires entities to perform a two-step assessment under which an entity first determines whether an equity security is impaired and then evaluates whether any impairment is other than temporary. </a:t>
            </a:r>
          </a:p>
          <a:p>
            <a:endParaRPr lang="en-US" sz="1000"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0563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solidFill>
                  <a:prstClr val="black"/>
                </a:solidFill>
              </a:rPr>
              <a:pPr>
                <a:defRPr/>
              </a:pPr>
              <a:t>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08946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1196975" y="692150"/>
            <a:ext cx="4616450" cy="3463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Autofit/>
          </a:bodyPr>
          <a:lstStyle/>
          <a:p>
            <a:pPr>
              <a:defRPr/>
            </a:pPr>
            <a:endParaRPr 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27040" eaLnBrk="0" hangingPunct="0">
              <a:defRPr sz="1100" b="1">
                <a:solidFill>
                  <a:schemeClr val="tx1"/>
                </a:solidFill>
                <a:latin typeface="Arial" charset="0"/>
                <a:cs typeface="Arial" charset="0"/>
              </a:defRPr>
            </a:lvl1pPr>
            <a:lvl2pPr marL="735476" indent="-282875" defTabSz="627040" eaLnBrk="0" hangingPunct="0">
              <a:defRPr sz="1100" b="1">
                <a:solidFill>
                  <a:schemeClr val="tx1"/>
                </a:solidFill>
                <a:latin typeface="Arial" charset="0"/>
                <a:cs typeface="Arial" charset="0"/>
              </a:defRPr>
            </a:lvl2pPr>
            <a:lvl3pPr marL="1131498" indent="-226299" defTabSz="627040" eaLnBrk="0" hangingPunct="0">
              <a:defRPr sz="1100" b="1">
                <a:solidFill>
                  <a:schemeClr val="tx1"/>
                </a:solidFill>
                <a:latin typeface="Arial" charset="0"/>
                <a:cs typeface="Arial" charset="0"/>
              </a:defRPr>
            </a:lvl3pPr>
            <a:lvl4pPr marL="1584098" indent="-226299" defTabSz="627040" eaLnBrk="0" hangingPunct="0">
              <a:defRPr sz="1100" b="1">
                <a:solidFill>
                  <a:schemeClr val="tx1"/>
                </a:solidFill>
                <a:latin typeface="Arial" charset="0"/>
                <a:cs typeface="Arial" charset="0"/>
              </a:defRPr>
            </a:lvl4pPr>
            <a:lvl5pPr marL="2036698" indent="-226299" defTabSz="627040" eaLnBrk="0" hangingPunct="0">
              <a:defRPr sz="1100" b="1">
                <a:solidFill>
                  <a:schemeClr val="tx1"/>
                </a:solidFill>
                <a:latin typeface="Arial" charset="0"/>
                <a:cs typeface="Arial" charset="0"/>
              </a:defRPr>
            </a:lvl5pPr>
            <a:lvl6pPr marL="2489297" indent="-226299" defTabSz="627040" eaLnBrk="0" fontAlgn="base" hangingPunct="0">
              <a:spcBef>
                <a:spcPct val="0"/>
              </a:spcBef>
              <a:spcAft>
                <a:spcPct val="0"/>
              </a:spcAft>
              <a:defRPr sz="1100" b="1">
                <a:solidFill>
                  <a:schemeClr val="tx1"/>
                </a:solidFill>
                <a:latin typeface="Arial" charset="0"/>
                <a:cs typeface="Arial" charset="0"/>
              </a:defRPr>
            </a:lvl6pPr>
            <a:lvl7pPr marL="2941897" indent="-226299" defTabSz="627040" eaLnBrk="0" fontAlgn="base" hangingPunct="0">
              <a:spcBef>
                <a:spcPct val="0"/>
              </a:spcBef>
              <a:spcAft>
                <a:spcPct val="0"/>
              </a:spcAft>
              <a:defRPr sz="1100" b="1">
                <a:solidFill>
                  <a:schemeClr val="tx1"/>
                </a:solidFill>
                <a:latin typeface="Arial" charset="0"/>
                <a:cs typeface="Arial" charset="0"/>
              </a:defRPr>
            </a:lvl7pPr>
            <a:lvl8pPr marL="3394497" indent="-226299" defTabSz="627040" eaLnBrk="0" fontAlgn="base" hangingPunct="0">
              <a:spcBef>
                <a:spcPct val="0"/>
              </a:spcBef>
              <a:spcAft>
                <a:spcPct val="0"/>
              </a:spcAft>
              <a:defRPr sz="1100" b="1">
                <a:solidFill>
                  <a:schemeClr val="tx1"/>
                </a:solidFill>
                <a:latin typeface="Arial" charset="0"/>
                <a:cs typeface="Arial" charset="0"/>
              </a:defRPr>
            </a:lvl8pPr>
            <a:lvl9pPr marL="3847096" indent="-226299" defTabSz="627040" eaLnBrk="0" fontAlgn="base" hangingPunct="0">
              <a:spcBef>
                <a:spcPct val="0"/>
              </a:spcBef>
              <a:spcAft>
                <a:spcPct val="0"/>
              </a:spcAft>
              <a:defRPr sz="1100" b="1">
                <a:solidFill>
                  <a:schemeClr val="tx1"/>
                </a:solidFill>
                <a:latin typeface="Arial" charset="0"/>
                <a:cs typeface="Arial" charset="0"/>
              </a:defRPr>
            </a:lvl9pPr>
          </a:lstStyle>
          <a:p>
            <a:pPr eaLnBrk="1" hangingPunct="1"/>
            <a:fld id="{CF1900D5-B8A5-4A75-AE91-84B9AACC375F}" type="slidenum">
              <a:rPr lang="en-GB" b="0">
                <a:solidFill>
                  <a:prstClr val="black"/>
                </a:solidFill>
              </a:rPr>
              <a:pPr eaLnBrk="1" hangingPunct="1"/>
              <a:t>19</a:t>
            </a:fld>
            <a:endParaRPr lang="en-GB" b="0" dirty="0">
              <a:solidFill>
                <a:prstClr val="black"/>
              </a:solidFill>
            </a:endParaRPr>
          </a:p>
        </p:txBody>
      </p:sp>
    </p:spTree>
    <p:extLst>
      <p:ext uri="{BB962C8B-B14F-4D97-AF65-F5344CB8AC3E}">
        <p14:creationId xmlns:p14="http://schemas.microsoft.com/office/powerpoint/2010/main" val="87476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p:txBody>
          <a:bodyPr/>
          <a:lstStyle/>
          <a:p>
            <a:r>
              <a:rPr lang="en-US" sz="1200" dirty="0" smtClean="0"/>
              <a:t>This project addresses issues related to hedge accounting for financial instruments and non-financial items. The objective of this project is to make targeted improvements to the hedge accounting model based on the feedback received from preparers, auditors, users and other stakeholders. The Board will consider opportunities to align with IFRS 9 </a:t>
            </a:r>
            <a:r>
              <a:rPr lang="en-US" sz="1200" i="1" dirty="0" smtClean="0"/>
              <a:t>Financial Instruments</a:t>
            </a:r>
            <a:r>
              <a:rPr lang="en-US" sz="1200" dirty="0" smtClean="0"/>
              <a:t>.</a:t>
            </a:r>
          </a:p>
          <a:p>
            <a:endParaRPr lang="en-US" sz="1200" dirty="0" smtClean="0"/>
          </a:p>
          <a:p>
            <a:r>
              <a:rPr lang="en-US" sz="1200" dirty="0" smtClean="0"/>
              <a:t>Started</a:t>
            </a:r>
            <a:r>
              <a:rPr lang="en-US" sz="1200" baseline="0" dirty="0" smtClean="0"/>
              <a:t> in 2008 – stalled and was added to the agenda as a separate project on </a:t>
            </a:r>
            <a:r>
              <a:rPr lang="en-US" sz="1200" dirty="0" smtClean="0"/>
              <a:t>November 5, 2014.</a:t>
            </a:r>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15441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077" indent="0" algn="ctr">
              <a:buNone/>
              <a:defRPr>
                <a:solidFill>
                  <a:schemeClr val="tx1">
                    <a:tint val="75000"/>
                  </a:schemeClr>
                </a:solidFill>
              </a:defRPr>
            </a:lvl2pPr>
            <a:lvl3pPr marL="914156" indent="0" algn="ctr">
              <a:buNone/>
              <a:defRPr>
                <a:solidFill>
                  <a:schemeClr val="tx1">
                    <a:tint val="75000"/>
                  </a:schemeClr>
                </a:solidFill>
              </a:defRPr>
            </a:lvl3pPr>
            <a:lvl4pPr marL="1371232" indent="0" algn="ctr">
              <a:buNone/>
              <a:defRPr>
                <a:solidFill>
                  <a:schemeClr val="tx1">
                    <a:tint val="75000"/>
                  </a:schemeClr>
                </a:solidFill>
              </a:defRPr>
            </a:lvl4pPr>
            <a:lvl5pPr marL="1828311" indent="0" algn="ctr">
              <a:buNone/>
              <a:defRPr>
                <a:solidFill>
                  <a:schemeClr val="tx1">
                    <a:tint val="75000"/>
                  </a:schemeClr>
                </a:solidFill>
              </a:defRPr>
            </a:lvl5pPr>
            <a:lvl6pPr marL="2285389" indent="0" algn="ctr">
              <a:buNone/>
              <a:defRPr>
                <a:solidFill>
                  <a:schemeClr val="tx1">
                    <a:tint val="75000"/>
                  </a:schemeClr>
                </a:solidFill>
              </a:defRPr>
            </a:lvl6pPr>
            <a:lvl7pPr marL="2742468" indent="0" algn="ctr">
              <a:buNone/>
              <a:defRPr>
                <a:solidFill>
                  <a:schemeClr val="tx1">
                    <a:tint val="75000"/>
                  </a:schemeClr>
                </a:solidFill>
              </a:defRPr>
            </a:lvl7pPr>
            <a:lvl8pPr marL="3199545" indent="0" algn="ctr">
              <a:buNone/>
              <a:defRPr>
                <a:solidFill>
                  <a:schemeClr val="tx1">
                    <a:tint val="75000"/>
                  </a:schemeClr>
                </a:solidFill>
              </a:defRPr>
            </a:lvl8pPr>
            <a:lvl9pPr marL="3656622"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userDrawn="1"/>
        </p:nvPicPr>
        <p:blipFill>
          <a:blip r:embed="rId2" cstate="print"/>
          <a:stretch>
            <a:fillRect/>
          </a:stretch>
        </p:blipFill>
        <p:spPr>
          <a:xfrm>
            <a:off x="325984" y="399579"/>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3"/>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86106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8"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9"/>
            <a:ext cx="6845093" cy="5988439"/>
          </a:xfrm>
        </p:spPr>
        <p:txBody>
          <a:bodyPr/>
          <a:lstStyle>
            <a:lvl1pPr>
              <a:spcBef>
                <a:spcPts val="3600"/>
              </a:spcBef>
              <a:defRPr sz="3000">
                <a:solidFill>
                  <a:schemeClr val="bg1"/>
                </a:solidFill>
              </a:defRPr>
            </a:lvl1pPr>
            <a:lvl2pPr marL="457077" indent="-457077">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9"/>
            <a:ext cx="6845093" cy="5988439"/>
          </a:xfrm>
        </p:spPr>
        <p:txBody>
          <a:bodyPr/>
          <a:lstStyle>
            <a:lvl1pPr>
              <a:spcBef>
                <a:spcPts val="3600"/>
              </a:spcBef>
              <a:defRPr sz="3000">
                <a:solidFill>
                  <a:schemeClr val="bg1"/>
                </a:solidFill>
              </a:defRPr>
            </a:lvl1pPr>
            <a:lvl2pPr marL="457077" indent="-457077">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4"/>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077" indent="0" algn="ctr">
              <a:buNone/>
              <a:defRPr>
                <a:solidFill>
                  <a:schemeClr val="tx1">
                    <a:tint val="75000"/>
                  </a:schemeClr>
                </a:solidFill>
              </a:defRPr>
            </a:lvl2pPr>
            <a:lvl3pPr marL="914156" indent="0" algn="ctr">
              <a:buNone/>
              <a:defRPr>
                <a:solidFill>
                  <a:schemeClr val="tx1">
                    <a:tint val="75000"/>
                  </a:schemeClr>
                </a:solidFill>
              </a:defRPr>
            </a:lvl3pPr>
            <a:lvl4pPr marL="1371232" indent="0" algn="ctr">
              <a:buNone/>
              <a:defRPr>
                <a:solidFill>
                  <a:schemeClr val="tx1">
                    <a:tint val="75000"/>
                  </a:schemeClr>
                </a:solidFill>
              </a:defRPr>
            </a:lvl4pPr>
            <a:lvl5pPr marL="1828311" indent="0" algn="ctr">
              <a:buNone/>
              <a:defRPr>
                <a:solidFill>
                  <a:schemeClr val="tx1">
                    <a:tint val="75000"/>
                  </a:schemeClr>
                </a:solidFill>
              </a:defRPr>
            </a:lvl5pPr>
            <a:lvl6pPr marL="2285389" indent="0" algn="ctr">
              <a:buNone/>
              <a:defRPr>
                <a:solidFill>
                  <a:schemeClr val="tx1">
                    <a:tint val="75000"/>
                  </a:schemeClr>
                </a:solidFill>
              </a:defRPr>
            </a:lvl6pPr>
            <a:lvl7pPr marL="2742468" indent="0" algn="ctr">
              <a:buNone/>
              <a:defRPr>
                <a:solidFill>
                  <a:schemeClr val="tx1">
                    <a:tint val="75000"/>
                  </a:schemeClr>
                </a:solidFill>
              </a:defRPr>
            </a:lvl7pPr>
            <a:lvl8pPr marL="3199545" indent="0" algn="ctr">
              <a:buNone/>
              <a:defRPr>
                <a:solidFill>
                  <a:schemeClr val="tx1">
                    <a:tint val="75000"/>
                  </a:schemeClr>
                </a:solidFill>
              </a:defRPr>
            </a:lvl8pPr>
            <a:lvl9pPr marL="3656622"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userDrawn="1"/>
        </p:nvPicPr>
        <p:blipFill>
          <a:blip r:embed="rId2" cstate="print"/>
          <a:stretch>
            <a:fillRect/>
          </a:stretch>
        </p:blipFill>
        <p:spPr>
          <a:xfrm>
            <a:off x="325984" y="399579"/>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9"/>
            <a:ext cx="6845093" cy="5988439"/>
          </a:xfrm>
        </p:spPr>
        <p:txBody>
          <a:bodyPr/>
          <a:lstStyle>
            <a:lvl1pPr>
              <a:spcBef>
                <a:spcPts val="3600"/>
              </a:spcBef>
              <a:defRPr sz="3000">
                <a:solidFill>
                  <a:schemeClr val="bg1"/>
                </a:solidFill>
              </a:defRPr>
            </a:lvl1pPr>
            <a:lvl2pPr marL="457077" indent="-457077">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91"/>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5_Divider 2">
    <p:bg>
      <p:bgPr>
        <a:solidFill>
          <a:srgbClr val="00B0F0"/>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hasCustomPrompt="1"/>
          </p:nvPr>
        </p:nvSpPr>
        <p:spPr bwMode="auto">
          <a:xfrm>
            <a:off x="411480" y="2824696"/>
            <a:ext cx="8149908" cy="680186"/>
          </a:xfrm>
          <a:prstGeom prst="rect">
            <a:avLst/>
          </a:prstGeom>
        </p:spPr>
        <p:txBody>
          <a:bodyPr anchor="b" anchorCtr="0">
            <a:spAutoFit/>
          </a:bodyPr>
          <a:lstStyle>
            <a:lvl1pPr>
              <a:lnSpc>
                <a:spcPct val="85000"/>
              </a:lnSpc>
              <a:defRPr sz="5200" b="0" baseline="0" smtClean="0">
                <a:solidFill>
                  <a:schemeClr val="bg1"/>
                </a:solidFill>
                <a:latin typeface="Times New Roman" pitchFamily="18" charset="0"/>
                <a:cs typeface="Times New Roman" pitchFamily="18" charset="0"/>
              </a:defRPr>
            </a:lvl1pPr>
          </a:lstStyle>
          <a:p>
            <a:r>
              <a:rPr lang="en-US" dirty="0" smtClean="0"/>
              <a:t>Divider slide</a:t>
            </a:r>
          </a:p>
        </p:txBody>
      </p:sp>
    </p:spTree>
    <p:extLst>
      <p:ext uri="{BB962C8B-B14F-4D97-AF65-F5344CB8AC3E}">
        <p14:creationId xmlns:p14="http://schemas.microsoft.com/office/powerpoint/2010/main" val="620031830"/>
      </p:ext>
    </p:extLst>
  </p:cSld>
  <p:clrMapOvr>
    <a:masterClrMapping/>
  </p:clrMapOvr>
  <p:transition/>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3000" y="2641627"/>
            <a:ext cx="4113213" cy="743793"/>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3000" y="3689350"/>
            <a:ext cx="4113213"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extLst>
      <p:ext uri="{BB962C8B-B14F-4D97-AF65-F5344CB8AC3E}">
        <p14:creationId xmlns:p14="http://schemas.microsoft.com/office/powerpoint/2010/main" val="34798357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3000" y="2641627"/>
            <a:ext cx="4113213" cy="743793"/>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3000" y="3689350"/>
            <a:ext cx="4113213"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3" cstate="print"/>
          <a:srcRect/>
          <a:stretch>
            <a:fillRect/>
          </a:stretch>
        </p:blipFill>
        <p:spPr bwMode="gray">
          <a:xfrm>
            <a:off x="404813" y="303213"/>
            <a:ext cx="1636712" cy="307975"/>
          </a:xfrm>
          <a:prstGeom prst="rect">
            <a:avLst/>
          </a:prstGeom>
          <a:noFill/>
        </p:spPr>
      </p:pic>
    </p:spTree>
    <p:custDataLst>
      <p:tags r:id="rId1"/>
    </p:custDataLst>
    <p:extLst>
      <p:ext uri="{BB962C8B-B14F-4D97-AF65-F5344CB8AC3E}">
        <p14:creationId xmlns:p14="http://schemas.microsoft.com/office/powerpoint/2010/main" val="1143118152"/>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11480" y="3694176"/>
            <a:ext cx="4325112" cy="307777"/>
          </a:xfrm>
          <a:prstGeom prst="rect">
            <a:avLst/>
          </a:prstGeom>
        </p:spPr>
        <p:txBody>
          <a:bodyPr>
            <a:spAutoFit/>
          </a:bodyPr>
          <a:lstStyle>
            <a:lvl1pPr>
              <a:lnSpc>
                <a:spcPct val="100000"/>
              </a:lnSpc>
              <a:defRPr sz="2000" b="0" smtClean="0">
                <a:latin typeface="Arial" pitchFamily="34" charset="0"/>
              </a:defRPr>
            </a:lvl1pPr>
          </a:lstStyle>
          <a:p>
            <a:r>
              <a:rPr lang="en-US" smtClean="0"/>
              <a:t>Click to edit Master subtitle style</a:t>
            </a:r>
            <a:endParaRPr smtClean="0"/>
          </a:p>
        </p:txBody>
      </p:sp>
    </p:spTree>
    <p:custDataLst>
      <p:tags r:id="rId1"/>
    </p:custDataLst>
    <p:extLst>
      <p:ext uri="{BB962C8B-B14F-4D97-AF65-F5344CB8AC3E}">
        <p14:creationId xmlns:p14="http://schemas.microsoft.com/office/powerpoint/2010/main" val="2049321689"/>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149908"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11480" y="3694176"/>
            <a:ext cx="4325112"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smtClean="0"/>
              <a:t>Click to edit Master subtitle style</a:t>
            </a:r>
            <a:endParaRPr smtClean="0"/>
          </a:p>
        </p:txBody>
      </p:sp>
    </p:spTree>
    <p:custDataLst>
      <p:tags r:id="rId1"/>
    </p:custDataLst>
    <p:extLst>
      <p:ext uri="{BB962C8B-B14F-4D97-AF65-F5344CB8AC3E}">
        <p14:creationId xmlns:p14="http://schemas.microsoft.com/office/powerpoint/2010/main" val="4135993084"/>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388302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36546230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26796521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0"/>
          <p:cNvSpPr>
            <a:spLocks noGrp="1"/>
          </p:cNvSpPr>
          <p:nvPr>
            <p:ph sz="quarter" idx="11"/>
          </p:nvPr>
        </p:nvSpPr>
        <p:spPr bwMode="gray">
          <a:xfrm>
            <a:off x="4737846" y="1399028"/>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3393381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userDrawn="1">
            <p:custDataLst>
              <p:tags r:id="rId2"/>
            </p:custDataLst>
            <p:extLst>
              <p:ext uri="{D42A27DB-BD31-4B8C-83A1-F6EECF244321}">
                <p14:modId xmlns:p14="http://schemas.microsoft.com/office/powerpoint/2010/main" val="2451288177"/>
              </p:ext>
            </p:ext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spid="_x0000_s158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91"/>
                        <a:ext cx="1587" cy="1587"/>
                      </a:xfrm>
                      <a:prstGeom prst="rect">
                        <a:avLst/>
                      </a:prstGeom>
                    </p:spPr>
                  </p:pic>
                </p:oleObj>
              </mc:Fallback>
            </mc:AlternateContent>
          </a:graphicData>
        </a:graphic>
      </p:graphicFrame>
      <p:pic>
        <p:nvPicPr>
          <p:cNvPr id="14" name="Picture 13" descr="Cover-image-3.jp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userDrawn="1"/>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a:p>
        </p:txBody>
      </p:sp>
      <p:pic>
        <p:nvPicPr>
          <p:cNvPr id="16" name="Picture 15" descr="DEL_PRI_RGB.gi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79698" y="366584"/>
            <a:ext cx="1720800" cy="322531"/>
          </a:xfrm>
          <a:prstGeom prst="rect">
            <a:avLst/>
          </a:prstGeom>
        </p:spPr>
      </p:pic>
      <p:sp>
        <p:nvSpPr>
          <p:cNvPr id="2" name="Title 1"/>
          <p:cNvSpPr>
            <a:spLocks noGrp="1"/>
          </p:cNvSpPr>
          <p:nvPr>
            <p:ph type="ctrTitle"/>
          </p:nvPr>
        </p:nvSpPr>
        <p:spPr>
          <a:xfrm>
            <a:off x="621841" y="998069"/>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41" y="1672135"/>
            <a:ext cx="4878856" cy="670396"/>
          </a:xfrm>
        </p:spPr>
        <p:txBody>
          <a:bodyPr>
            <a:noAutofit/>
          </a:bodyPr>
          <a:lstStyle>
            <a:lvl1pPr marL="0" indent="0" algn="l">
              <a:spcBef>
                <a:spcPts val="0"/>
              </a:spcBef>
              <a:buNone/>
              <a:defRPr sz="2800" b="0">
                <a:solidFill>
                  <a:schemeClr val="accent2"/>
                </a:solidFill>
              </a:defRPr>
            </a:lvl1pPr>
            <a:lvl2pPr marL="457077" indent="0" algn="ctr">
              <a:buNone/>
              <a:defRPr>
                <a:solidFill>
                  <a:schemeClr val="tx1">
                    <a:tint val="75000"/>
                  </a:schemeClr>
                </a:solidFill>
              </a:defRPr>
            </a:lvl2pPr>
            <a:lvl3pPr marL="914156" indent="0" algn="ctr">
              <a:buNone/>
              <a:defRPr>
                <a:solidFill>
                  <a:schemeClr val="tx1">
                    <a:tint val="75000"/>
                  </a:schemeClr>
                </a:solidFill>
              </a:defRPr>
            </a:lvl3pPr>
            <a:lvl4pPr marL="1371232" indent="0" algn="ctr">
              <a:buNone/>
              <a:defRPr>
                <a:solidFill>
                  <a:schemeClr val="tx1">
                    <a:tint val="75000"/>
                  </a:schemeClr>
                </a:solidFill>
              </a:defRPr>
            </a:lvl4pPr>
            <a:lvl5pPr marL="1828311" indent="0" algn="ctr">
              <a:buNone/>
              <a:defRPr>
                <a:solidFill>
                  <a:schemeClr val="tx1">
                    <a:tint val="75000"/>
                  </a:schemeClr>
                </a:solidFill>
              </a:defRPr>
            </a:lvl5pPr>
            <a:lvl6pPr marL="2285389" indent="0" algn="ctr">
              <a:buNone/>
              <a:defRPr>
                <a:solidFill>
                  <a:schemeClr val="tx1">
                    <a:tint val="75000"/>
                  </a:schemeClr>
                </a:solidFill>
              </a:defRPr>
            </a:lvl6pPr>
            <a:lvl7pPr marL="2742468" indent="0" algn="ctr">
              <a:buNone/>
              <a:defRPr>
                <a:solidFill>
                  <a:schemeClr val="tx1">
                    <a:tint val="75000"/>
                  </a:schemeClr>
                </a:solidFill>
              </a:defRPr>
            </a:lvl7pPr>
            <a:lvl8pPr marL="3199545" indent="0" algn="ctr">
              <a:buNone/>
              <a:defRPr>
                <a:solidFill>
                  <a:schemeClr val="tx1">
                    <a:tint val="75000"/>
                  </a:schemeClr>
                </a:solidFill>
              </a:defRPr>
            </a:lvl8pPr>
            <a:lvl9pPr marL="3656622"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8" y="1399031"/>
            <a:ext cx="2642616" cy="4887469"/>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0"/>
          <p:cNvSpPr>
            <a:spLocks noGrp="1"/>
          </p:cNvSpPr>
          <p:nvPr>
            <p:ph sz="quarter" idx="11"/>
          </p:nvPr>
        </p:nvSpPr>
        <p:spPr bwMode="gray">
          <a:xfrm>
            <a:off x="3254819" y="1399030"/>
            <a:ext cx="2642616" cy="4887469"/>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2"/>
          </p:nvPr>
        </p:nvSpPr>
        <p:spPr bwMode="gray">
          <a:xfrm>
            <a:off x="6098159" y="1399030"/>
            <a:ext cx="2642616" cy="4887469"/>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34924558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80807"/>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03346313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0"/>
          <p:cNvSpPr>
            <a:spLocks noGrp="1"/>
          </p:cNvSpPr>
          <p:nvPr>
            <p:ph sz="quarter" idx="12"/>
          </p:nvPr>
        </p:nvSpPr>
        <p:spPr bwMode="gray">
          <a:xfrm>
            <a:off x="4737846" y="1873249"/>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3" name="Text Placeholder 11"/>
          <p:cNvSpPr>
            <a:spLocks noGrp="1"/>
          </p:cNvSpPr>
          <p:nvPr>
            <p:ph type="body" sz="quarter" idx="14"/>
          </p:nvPr>
        </p:nvSpPr>
        <p:spPr bwMode="gray">
          <a:xfrm>
            <a:off x="4733924"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4737846"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268759375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23993634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3"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custDataLst>
      <p:tags r:id="rId1"/>
    </p:custDataLst>
    <p:extLst>
      <p:ext uri="{BB962C8B-B14F-4D97-AF65-F5344CB8AC3E}">
        <p14:creationId xmlns:p14="http://schemas.microsoft.com/office/powerpoint/2010/main" val="1170862874"/>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0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301929704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37" y="391665"/>
            <a:ext cx="8330184" cy="387798"/>
          </a:xfrm>
          <a:prstGeom prst="rect">
            <a:avLst/>
          </a:prstGeom>
        </p:spPr>
        <p:txBody>
          <a:bodyPr wrap="square" lIns="0" tIns="0" rIns="0" bIns="0" anchor="t"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5" name="Content Placeholder 20"/>
          <p:cNvSpPr>
            <a:spLocks noGrp="1"/>
          </p:cNvSpPr>
          <p:nvPr>
            <p:ph sz="quarter" idx="12"/>
          </p:nvPr>
        </p:nvSpPr>
        <p:spPr bwMode="gray">
          <a:xfrm>
            <a:off x="4724400" y="1399029"/>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383116701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37" y="391665"/>
            <a:ext cx="8330184" cy="387798"/>
          </a:xfrm>
          <a:prstGeom prst="rect">
            <a:avLst/>
          </a:prstGeom>
        </p:spPr>
        <p:txBody>
          <a:bodyPr wrap="square" lIns="0" tIns="0" rIns="0" bIns="0" anchor="t"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5" name="Content Placeholder 20"/>
          <p:cNvSpPr>
            <a:spLocks noGrp="1"/>
          </p:cNvSpPr>
          <p:nvPr>
            <p:ph sz="quarter" idx="12"/>
          </p:nvPr>
        </p:nvSpPr>
        <p:spPr bwMode="gray">
          <a:xfrm>
            <a:off x="4724400" y="1399029"/>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31774425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7971997" y="6407835"/>
            <a:ext cx="792088" cy="252000"/>
          </a:xfrm>
          <a:prstGeom prst="rect">
            <a:avLst/>
          </a:prstGeom>
        </p:spPr>
        <p:txBody>
          <a:bodyPr vert="horz" lIns="0" tIns="0" rIns="0" bIns="0" rtlCol="0" anchor="ctr" anchorCtr="0"/>
          <a:lstStyle>
            <a:lvl1pPr algn="r">
              <a:defRPr sz="800" b="0">
                <a:solidFill>
                  <a:srgbClr val="8C8C8C"/>
                </a:solidFill>
              </a:defRPr>
            </a:lvl1pPr>
          </a:lstStyle>
          <a:p>
            <a:pPr defTabSz="914400" fontAlgn="base">
              <a:spcBef>
                <a:spcPct val="20000"/>
              </a:spcBef>
              <a:spcAft>
                <a:spcPct val="0"/>
              </a:spcAft>
            </a:pPr>
            <a:fld id="{95CC1D26-A9BD-4BDE-BDD9-08EDBAE96860}" type="slidenum">
              <a:rPr lang="en-GB" smtClean="0">
                <a:cs typeface="Arial" pitchFamily="34" charset="0"/>
              </a:rPr>
              <a:pPr defTabSz="914400" fontAlgn="base">
                <a:spcBef>
                  <a:spcPct val="20000"/>
                </a:spcBef>
                <a:spcAft>
                  <a:spcPct val="0"/>
                </a:spcAft>
              </a:pPr>
              <a:t>‹#›</a:t>
            </a:fld>
            <a:endParaRPr lang="en-GB" dirty="0">
              <a:cs typeface="Arial" pitchFamily="34" charset="0"/>
            </a:endParaRPr>
          </a:p>
        </p:txBody>
      </p:sp>
      <p:sp>
        <p:nvSpPr>
          <p:cNvPr id="7" name="Footer Placeholder 4"/>
          <p:cNvSpPr>
            <a:spLocks noGrp="1"/>
          </p:cNvSpPr>
          <p:nvPr>
            <p:ph type="ftr" sz="quarter" idx="3"/>
          </p:nvPr>
        </p:nvSpPr>
        <p:spPr>
          <a:xfrm>
            <a:off x="370114" y="6407835"/>
            <a:ext cx="7559473" cy="252000"/>
          </a:xfrm>
          <a:prstGeom prst="rect">
            <a:avLst/>
          </a:prstGeom>
        </p:spPr>
        <p:txBody>
          <a:bodyPr vert="horz" lIns="0" tIns="0" rIns="0" bIns="0" rtlCol="0" anchor="ctr" anchorCtr="0"/>
          <a:lstStyle>
            <a:lvl1pPr algn="l">
              <a:defRPr sz="800" b="0">
                <a:solidFill>
                  <a:srgbClr val="8C8C8C"/>
                </a:solidFill>
              </a:defRPr>
            </a:lvl1pPr>
          </a:lstStyle>
          <a:p>
            <a:pPr defTabSz="914400" fontAlgn="base">
              <a:spcBef>
                <a:spcPct val="20000"/>
              </a:spcBef>
              <a:spcAft>
                <a:spcPct val="0"/>
              </a:spcAft>
            </a:pPr>
            <a:r>
              <a:rPr lang="en-US" dirty="0" smtClean="0">
                <a:cs typeface="Arial" pitchFamily="34" charset="0"/>
              </a:rPr>
              <a:t>Copyright 2014 ©  Deloitte Development LLC. All Rights Reserved.</a:t>
            </a:r>
            <a:endParaRPr lang="en-GB" dirty="0">
              <a:cs typeface="Arial" pitchFamily="34" charset="0"/>
            </a:endParaRPr>
          </a:p>
        </p:txBody>
      </p:sp>
    </p:spTree>
    <p:custDataLst>
      <p:tags r:id="rId1"/>
    </p:custDataLst>
    <p:extLst>
      <p:ext uri="{BB962C8B-B14F-4D97-AF65-F5344CB8AC3E}">
        <p14:creationId xmlns:p14="http://schemas.microsoft.com/office/powerpoint/2010/main" val="275687883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lvl1pPr>
              <a:defRPr b="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0353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3"/>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3"/>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7856" algn="r"/>
              </a:tabLst>
              <a:defRPr/>
            </a:lvl1pPr>
            <a:lvl2pPr>
              <a:tabLst>
                <a:tab pos="5027856" algn="r"/>
              </a:tabLst>
              <a:defRPr/>
            </a:lvl2pPr>
            <a:lvl3pPr>
              <a:tabLst>
                <a:tab pos="5027856" algn="r"/>
              </a:tabLst>
              <a:defRPr/>
            </a:lvl3pPr>
            <a:lvl4pPr>
              <a:tabLst>
                <a:tab pos="5027856" algn="r"/>
              </a:tabLst>
              <a:defRPr/>
            </a:lvl4pPr>
            <a:lvl5pPr>
              <a:tabLst>
                <a:tab pos="5027856"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3"/>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ags" Target="../tags/tag3.xml"/><Relationship Id="rId2" Type="http://schemas.openxmlformats.org/officeDocument/2006/relationships/slideLayout" Target="../slideLayouts/slideLayout25.xml"/><Relationship Id="rId16" Type="http://schemas.openxmlformats.org/officeDocument/2006/relationships/theme" Target="../theme/theme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6"/>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
        <p:nvSpPr>
          <p:cNvPr id="9" name="TextBox 8"/>
          <p:cNvSpPr txBox="1"/>
          <p:nvPr/>
        </p:nvSpPr>
        <p:spPr bwMode="gray">
          <a:xfrm>
            <a:off x="4434840" y="6481706"/>
            <a:ext cx="4343400" cy="123111"/>
          </a:xfrm>
          <a:prstGeom prst="rect">
            <a:avLst/>
          </a:prstGeom>
          <a:noFill/>
        </p:spPr>
        <p:txBody>
          <a:bodyPr wrap="square" lIns="0" tIns="0" rIns="0" bIns="0" rtlCol="0" anchor="b">
            <a:spAutoFit/>
          </a:bodyPr>
          <a:lstStyle/>
          <a:p>
            <a:pPr marL="0" marR="0" indent="0" algn="r" defTabSz="914156" rtl="0" eaLnBrk="1" fontAlgn="auto" latinLnBrk="0" hangingPunct="1">
              <a:lnSpc>
                <a:spcPct val="100000"/>
              </a:lnSpc>
              <a:spcBef>
                <a:spcPts val="0"/>
              </a:spcBef>
              <a:spcAft>
                <a:spcPts val="0"/>
              </a:spcAft>
              <a:buClrTx/>
              <a:buSzTx/>
              <a:buFontTx/>
              <a:buNone/>
              <a:tabLst/>
              <a:defRPr/>
            </a:pPr>
            <a:r>
              <a:rPr lang="en-US" sz="800" dirty="0" smtClean="0">
                <a:solidFill>
                  <a:srgbClr val="8C8C8C"/>
                </a:solidFill>
              </a:rPr>
              <a:t>Copyright © 2015 Deloitte Development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78" r:id="rId4"/>
    <p:sldLayoutId id="2147483680" r:id="rId5"/>
    <p:sldLayoutId id="2147483681" r:id="rId6"/>
    <p:sldLayoutId id="2147483695" r:id="rId7"/>
    <p:sldLayoutId id="2147483679" r:id="rId8"/>
    <p:sldLayoutId id="2147483697" r:id="rId9"/>
    <p:sldLayoutId id="2147483682" r:id="rId10"/>
    <p:sldLayoutId id="2147483698" r:id="rId11"/>
    <p:sldLayoutId id="2147483696" r:id="rId12"/>
    <p:sldLayoutId id="2147483684" r:id="rId13"/>
    <p:sldLayoutId id="2147483691" r:id="rId14"/>
    <p:sldLayoutId id="2147483690" r:id="rId15"/>
    <p:sldLayoutId id="2147483683" r:id="rId16"/>
    <p:sldLayoutId id="2147483692" r:id="rId17"/>
    <p:sldLayoutId id="2147483685" r:id="rId18"/>
    <p:sldLayoutId id="2147483693" r:id="rId19"/>
    <p:sldLayoutId id="2147483694" r:id="rId20"/>
    <p:sldLayoutId id="2147483689" r:id="rId21"/>
    <p:sldLayoutId id="2147483701" r:id="rId22"/>
    <p:sldLayoutId id="2147483722" r:id="rId23"/>
  </p:sldLayoutIdLst>
  <p:transition>
    <p:fade/>
  </p:transition>
  <p:timing>
    <p:tnLst>
      <p:par>
        <p:cTn id="1" dur="indefinite" restart="never" nodeType="tmRoot"/>
      </p:par>
    </p:tnLst>
  </p:timing>
  <p:hf hdr="0" dt="0"/>
  <p:txStyles>
    <p:titleStyle>
      <a:lvl1pPr algn="l" defTabSz="914156"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156"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146" indent="-203146" algn="l" defTabSz="914156"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685" indent="-203146" algn="l" defTabSz="914156"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223" indent="-203146" algn="l" defTabSz="914156"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8762" indent="-203146" algn="l" defTabSz="798300"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3928"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3"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0"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7"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2" algn="l" defTabSz="914156" rtl="0" eaLnBrk="1" latinLnBrk="0" hangingPunct="1">
        <a:defRPr sz="1800" kern="1200">
          <a:solidFill>
            <a:schemeClr val="tx1"/>
          </a:solidFill>
          <a:latin typeface="+mn-lt"/>
          <a:ea typeface="+mn-ea"/>
          <a:cs typeface="+mn-cs"/>
        </a:defRPr>
      </a:lvl4pPr>
      <a:lvl5pPr marL="1828311" algn="l" defTabSz="914156" rtl="0" eaLnBrk="1" latinLnBrk="0" hangingPunct="1">
        <a:defRPr sz="1800" kern="1200">
          <a:solidFill>
            <a:schemeClr val="tx1"/>
          </a:solidFill>
          <a:latin typeface="+mn-lt"/>
          <a:ea typeface="+mn-ea"/>
          <a:cs typeface="+mn-cs"/>
        </a:defRPr>
      </a:lvl5pPr>
      <a:lvl6pPr marL="2285389"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2" algn="l" defTabSz="91415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a:spLocks noChangeArrowheads="1"/>
          </p:cNvSpPr>
          <p:nvPr/>
        </p:nvSpPr>
        <p:spPr bwMode="gray">
          <a:xfrm>
            <a:off x="6061361" y="6656388"/>
            <a:ext cx="2774950" cy="107722"/>
          </a:xfrm>
          <a:prstGeom prst="rect">
            <a:avLst/>
          </a:prstGeom>
          <a:noFill/>
          <a:ln w="25400" algn="ctr">
            <a:noFill/>
            <a:miter lim="800000"/>
            <a:headEnd/>
            <a:tailEnd/>
          </a:ln>
        </p:spPr>
        <p:txBody>
          <a:bodyPr lIns="0" tIns="0" rIns="0" bIns="0" anchor="b">
            <a:spAutoFit/>
          </a:bodyPr>
          <a:lstStyle/>
          <a:p>
            <a:pPr algn="r" defTabSz="914400" fontAlgn="base">
              <a:spcBef>
                <a:spcPct val="0"/>
              </a:spcBef>
              <a:spcAft>
                <a:spcPct val="0"/>
              </a:spcAft>
            </a:pPr>
            <a:r>
              <a:rPr lang="en-US" sz="700" dirty="0">
                <a:solidFill>
                  <a:srgbClr val="002776"/>
                </a:solidFill>
                <a:cs typeface="Arial" pitchFamily="34" charset="0"/>
              </a:rPr>
              <a:t>Copyright © </a:t>
            </a:r>
            <a:r>
              <a:rPr lang="en-US" sz="700" dirty="0" smtClean="0">
                <a:solidFill>
                  <a:srgbClr val="002776"/>
                </a:solidFill>
                <a:cs typeface="Arial" pitchFamily="34" charset="0"/>
              </a:rPr>
              <a:t>2015 Deloitte </a:t>
            </a:r>
            <a:r>
              <a:rPr lang="en-US" sz="700" dirty="0">
                <a:solidFill>
                  <a:srgbClr val="002776"/>
                </a:solidFill>
                <a:cs typeface="Arial" pitchFamily="34" charset="0"/>
              </a:rPr>
              <a:t>Development LLC. </a:t>
            </a:r>
            <a:r>
              <a:rPr lang="en-US" sz="700" dirty="0" smtClean="0">
                <a:solidFill>
                  <a:srgbClr val="002776"/>
                </a:solidFill>
                <a:cs typeface="Arial" pitchFamily="34" charset="0"/>
              </a:rPr>
              <a:t>All rights reserved.</a:t>
            </a:r>
            <a:endParaRPr lang="en-US" sz="700" dirty="0">
              <a:solidFill>
                <a:srgbClr val="002776"/>
              </a:solidFill>
              <a:cs typeface="Arial" pitchFamily="34" charset="0"/>
            </a:endParaRPr>
          </a:p>
        </p:txBody>
      </p:sp>
      <p:sp>
        <p:nvSpPr>
          <p:cNvPr id="19" name="Slide Number Placeholder 9"/>
          <p:cNvSpPr>
            <a:spLocks/>
          </p:cNvSpPr>
          <p:nvPr/>
        </p:nvSpPr>
        <p:spPr bwMode="gray">
          <a:xfrm>
            <a:off x="414338" y="6640513"/>
            <a:ext cx="268287" cy="138499"/>
          </a:xfrm>
          <a:prstGeom prst="rect">
            <a:avLst/>
          </a:prstGeom>
          <a:noFill/>
          <a:ln w="9525">
            <a:noFill/>
            <a:miter lim="800000"/>
            <a:headEnd/>
            <a:tailEnd/>
          </a:ln>
        </p:spPr>
        <p:txBody>
          <a:bodyPr lIns="0" tIns="0" rIns="0" bIns="0" anchor="b">
            <a:spAutoFit/>
          </a:bodyPr>
          <a:lstStyle/>
          <a:p>
            <a:pPr defTabSz="914400" fontAlgn="base">
              <a:spcBef>
                <a:spcPct val="0"/>
              </a:spcBef>
              <a:spcAft>
                <a:spcPct val="0"/>
              </a:spcAft>
            </a:pPr>
            <a:fld id="{86C77FDF-45C5-4665-AAEE-45520AE6BEA9}" type="slidenum">
              <a:rPr lang="en-US" sz="900" b="1">
                <a:solidFill>
                  <a:srgbClr val="002776"/>
                </a:solidFill>
                <a:cs typeface="Arial" pitchFamily="34" charset="0"/>
              </a:rPr>
              <a:pPr defTabSz="914400" fontAlgn="base">
                <a:spcBef>
                  <a:spcPct val="0"/>
                </a:spcBef>
                <a:spcAft>
                  <a:spcPct val="0"/>
                </a:spcAft>
              </a:pPr>
              <a:t>‹#›</a:t>
            </a:fld>
            <a:endParaRPr lang="en-US" sz="900" b="1" dirty="0">
              <a:solidFill>
                <a:srgbClr val="002776"/>
              </a:solidFill>
              <a:cs typeface="Arial" pitchFamily="34" charset="0"/>
            </a:endParaRP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dirty="0" smtClean="0"/>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7"/>
    </p:custDataLst>
    <p:extLst>
      <p:ext uri="{BB962C8B-B14F-4D97-AF65-F5344CB8AC3E}">
        <p14:creationId xmlns:p14="http://schemas.microsoft.com/office/powerpoint/2010/main" val="203834055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 id="2147483716" r:id="rId13"/>
    <p:sldLayoutId id="2147483718" r:id="rId14"/>
    <p:sldLayoutId id="2147483721" r:id="rId15"/>
  </p:sldLayoutIdLst>
  <p:timing>
    <p:tnLst>
      <p:par>
        <p:cTn id="1" dur="indefinite" restart="never" nodeType="tmRoot"/>
      </p:par>
    </p:tnLst>
  </p:timing>
  <p:hf sldNum="0" hdr="0" ftr="0" dt="0"/>
  <p:txStyles>
    <p:title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p:titleStyle>
    <p:bodyStyle>
      <a:lvl1pPr marR="0" indent="0" algn="l" defTabSz="914400"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1313" indent="-17145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938"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75" marR="0" indent="-173038"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tags" Target="../tags/tag5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5.xml"/><Relationship Id="rId1" Type="http://schemas.openxmlformats.org/officeDocument/2006/relationships/tags" Target="../tags/tag51.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6.xml"/><Relationship Id="rId1" Type="http://schemas.openxmlformats.org/officeDocument/2006/relationships/tags" Target="../tags/tag52.xml"/><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4.xml"/><Relationship Id="rId7" Type="http://schemas.openxmlformats.org/officeDocument/2006/relationships/diagramColors" Target="../diagrams/colors1.xml"/><Relationship Id="rId2" Type="http://schemas.openxmlformats.org/officeDocument/2006/relationships/slideLayout" Target="../slideLayouts/slideLayout37.xml"/><Relationship Id="rId1" Type="http://schemas.openxmlformats.org/officeDocument/2006/relationships/tags" Target="../tags/tag5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54.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tags" Target="../tags/tag55.xml"/><Relationship Id="rId6" Type="http://schemas.openxmlformats.org/officeDocument/2006/relationships/image" Target="../media/image12.png"/><Relationship Id="rId5" Type="http://schemas.openxmlformats.org/officeDocument/2006/relationships/hyperlink" Target="http://www.deloitte.com/us/about" TargetMode="External"/><Relationship Id="rId4" Type="http://schemas.openxmlformats.org/officeDocument/2006/relationships/hyperlink" Target="http://www.deloitte.com/abou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p:cNvSpPr txBox="1">
            <a:spLocks/>
          </p:cNvSpPr>
          <p:nvPr/>
        </p:nvSpPr>
        <p:spPr bwMode="gray">
          <a:xfrm>
            <a:off x="3434405" y="2039097"/>
            <a:ext cx="5286514" cy="1098762"/>
          </a:xfrm>
          <a:prstGeom prst="rect">
            <a:avLst/>
          </a:prstGeom>
        </p:spPr>
        <p:txBody>
          <a:bodyPr wrap="square" lIns="0" tIns="0" rIns="0" bIns="0" anchor="b" anchorCtr="0">
            <a:sp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lang="en-US" sz="2800" b="0" noProof="0" dirty="0" smtClean="0">
                <a:solidFill>
                  <a:schemeClr val="tx2"/>
                </a:solidFill>
                <a:latin typeface="+mj-lt"/>
                <a:ea typeface="+mj-ea"/>
                <a:cs typeface="Times New Roman" pitchFamily="18" charset="0"/>
              </a:rPr>
              <a:t>FSA Consortium</a:t>
            </a:r>
          </a:p>
          <a:p>
            <a:pPr marL="0" marR="0" lvl="0" indent="0" algn="l" defTabSz="914400" rtl="0" eaLnBrk="1" fontAlgn="base" latinLnBrk="0" hangingPunct="1">
              <a:lnSpc>
                <a:spcPct val="85000"/>
              </a:lnSpc>
              <a:spcBef>
                <a:spcPct val="0"/>
              </a:spcBef>
              <a:spcAft>
                <a:spcPct val="0"/>
              </a:spcAft>
              <a:buClrTx/>
              <a:buSzTx/>
              <a:buFontTx/>
              <a:buNone/>
              <a:tabLst/>
              <a:defRPr/>
            </a:pPr>
            <a:r>
              <a:rPr lang="en-US" sz="2800" dirty="0" smtClean="0">
                <a:solidFill>
                  <a:schemeClr val="tx2"/>
                </a:solidFill>
                <a:latin typeface="+mj-lt"/>
                <a:ea typeface="+mj-ea"/>
                <a:cs typeface="Times New Roman" pitchFamily="18" charset="0"/>
              </a:rPr>
              <a:t>Accounting Standard Setting Update</a:t>
            </a:r>
            <a:endParaRPr lang="en-US" sz="2800" b="0" noProof="0" dirty="0" smtClean="0">
              <a:solidFill>
                <a:schemeClr val="tx2"/>
              </a:solidFill>
              <a:latin typeface="+mj-lt"/>
              <a:ea typeface="+mj-ea"/>
              <a:cs typeface="Times New Roman" pitchFamily="18" charset="0"/>
            </a:endParaRPr>
          </a:p>
        </p:txBody>
      </p:sp>
      <p:sp>
        <p:nvSpPr>
          <p:cNvPr id="9" name="Subtitle 8"/>
          <p:cNvSpPr txBox="1">
            <a:spLocks/>
          </p:cNvSpPr>
          <p:nvPr/>
        </p:nvSpPr>
        <p:spPr bwMode="gray">
          <a:xfrm>
            <a:off x="3448053" y="3421227"/>
            <a:ext cx="3719511" cy="866904"/>
          </a:xfrm>
          <a:prstGeom prst="rect">
            <a:avLst/>
          </a:prstGeom>
        </p:spPr>
        <p:txBody>
          <a:bodyPr vert="horz" wrap="square" lIns="0" tIns="0" rIns="0" bIns="0" rtlCol="0">
            <a:spAutoFit/>
          </a:bodyPr>
          <a:lstStyle/>
          <a:p>
            <a:pPr marL="0" marR="0" lvl="0" indent="0" algn="l" defTabSz="914400" rtl="0" eaLnBrk="1" fontAlgn="base" latinLnBrk="0" hangingPunct="1">
              <a:lnSpc>
                <a:spcPct val="100000"/>
              </a:lnSpc>
              <a:spcBef>
                <a:spcPts val="2200"/>
              </a:spcBef>
              <a:spcAft>
                <a:spcPct val="0"/>
              </a:spcAft>
              <a:buClrTx/>
              <a:buSzTx/>
              <a:buFont typeface="Arial" pitchFamily="34" charset="0"/>
              <a:buNone/>
              <a:tabLst/>
              <a:defRPr/>
            </a:pPr>
            <a:r>
              <a:rPr lang="en-US" sz="1800" i="1" dirty="0" smtClean="0">
                <a:solidFill>
                  <a:srgbClr val="92D400">
                    <a:lumMod val="75000"/>
                  </a:srgbClr>
                </a:solidFill>
              </a:rPr>
              <a:t>May 2015</a:t>
            </a:r>
            <a:endParaRPr kumimoji="0" lang="en-US" sz="1800" b="1" i="0" u="none" strike="noStrike" kern="1200" cap="none" spc="0" normalizeH="0" baseline="0" noProof="0" dirty="0" smtClean="0">
              <a:ln>
                <a:noFill/>
              </a:ln>
              <a:solidFill>
                <a:schemeClr val="tx2"/>
              </a:solidFill>
              <a:effectLst/>
              <a:uLnTx/>
              <a:uFillTx/>
              <a:latin typeface="Times New Roman" pitchFamily="18" charset="0"/>
              <a:ea typeface="+mn-ea"/>
              <a:cs typeface="Arial" pitchFamily="34" charset="0"/>
            </a:endParaRPr>
          </a:p>
          <a:p>
            <a:pPr marL="0" marR="0" lvl="0" indent="0" algn="l" defTabSz="914400" rtl="0" eaLnBrk="1" fontAlgn="base" latinLnBrk="0" hangingPunct="1">
              <a:lnSpc>
                <a:spcPct val="100000"/>
              </a:lnSpc>
              <a:spcBef>
                <a:spcPts val="2200"/>
              </a:spcBef>
              <a:spcAft>
                <a:spcPct val="0"/>
              </a:spcAft>
              <a:buClrTx/>
              <a:buSzTx/>
              <a:buFont typeface="Arial" pitchFamily="34" charset="0"/>
              <a:buNone/>
              <a:tabLst/>
              <a:defRPr/>
            </a:pPr>
            <a:endParaRPr kumimoji="0" lang="en-US" sz="1800" b="1" i="0" u="none" strike="noStrike" kern="1200" cap="none" spc="0" normalizeH="0" baseline="0" noProof="0" dirty="0">
              <a:ln>
                <a:noFill/>
              </a:ln>
              <a:solidFill>
                <a:schemeClr val="tx2"/>
              </a:solidFill>
              <a:effectLst/>
              <a:uLnTx/>
              <a:uFillTx/>
              <a:latin typeface="Arial" pitchFamily="34" charset="0"/>
              <a:ea typeface="+mn-ea"/>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02" y="1887371"/>
            <a:ext cx="2472863" cy="2471377"/>
          </a:xfrm>
          <a:prstGeom prst="rect">
            <a:avLst/>
          </a:prstGeom>
        </p:spPr>
      </p:pic>
      <p:sp>
        <p:nvSpPr>
          <p:cNvPr id="5" name="TextBox 2"/>
          <p:cNvSpPr txBox="1"/>
          <p:nvPr/>
        </p:nvSpPr>
        <p:spPr>
          <a:xfrm>
            <a:off x="715875" y="5370802"/>
            <a:ext cx="7285841" cy="634020"/>
          </a:xfrm>
          <a:prstGeom prst="rect">
            <a:avLst/>
          </a:prstGeom>
          <a:noFill/>
        </p:spPr>
        <p:txBody>
          <a:bodyPr wrap="none" rtlCol="0">
            <a:spAutoFit/>
          </a:bodyPr>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lgn="l"/>
            <a:r>
              <a:rPr lang="en-US" sz="1600" b="0" dirty="0" smtClean="0">
                <a:latin typeface="Arial" pitchFamily="34" charset="0"/>
                <a:cs typeface="Arial" pitchFamily="34" charset="0"/>
              </a:rPr>
              <a:t>Deloitte Foundation/Federation of Schools of Accountancy Faculty Consortium</a:t>
            </a:r>
          </a:p>
          <a:p>
            <a:pPr algn="l"/>
            <a:r>
              <a:rPr lang="en-US" sz="1600" b="0" dirty="0" smtClean="0"/>
              <a:t>May 2015</a:t>
            </a:r>
            <a:endParaRPr lang="en-US" sz="1600" b="0" dirty="0" smtClean="0">
              <a:latin typeface="Arial" pitchFamily="34" charset="0"/>
              <a:cs typeface="Arial" pitchFamily="34" charset="0"/>
            </a:endParaRPr>
          </a:p>
        </p:txBody>
      </p:sp>
    </p:spTree>
    <p:extLst>
      <p:ext uri="{BB962C8B-B14F-4D97-AF65-F5344CB8AC3E}">
        <p14:creationId xmlns:p14="http://schemas.microsoft.com/office/powerpoint/2010/main" val="1364129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Changes to U.S. GAAP (cont’d)</a:t>
            </a:r>
            <a:endParaRPr lang="en-US" dirty="0"/>
          </a:p>
        </p:txBody>
      </p:sp>
      <p:sp>
        <p:nvSpPr>
          <p:cNvPr id="3" name="Title 2"/>
          <p:cNvSpPr>
            <a:spLocks noGrp="1"/>
          </p:cNvSpPr>
          <p:nvPr>
            <p:ph type="title"/>
          </p:nvPr>
        </p:nvSpPr>
        <p:spPr/>
        <p:txBody>
          <a:bodyPr/>
          <a:lstStyle/>
          <a:p>
            <a:r>
              <a:rPr lang="en-US" dirty="0" smtClean="0"/>
              <a:t>Classification and measurement</a:t>
            </a:r>
            <a:endParaRPr lang="en-US" dirty="0"/>
          </a:p>
        </p:txBody>
      </p:sp>
      <p:sp>
        <p:nvSpPr>
          <p:cNvPr id="4" name="Text Placeholder 3"/>
          <p:cNvSpPr>
            <a:spLocks noGrp="1"/>
          </p:cNvSpPr>
          <p:nvPr>
            <p:ph type="body" sz="quarter" idx="14"/>
          </p:nvPr>
        </p:nvSpPr>
        <p:spPr/>
        <p:txBody>
          <a:bodyPr/>
          <a:lstStyle/>
          <a:p>
            <a:r>
              <a:rPr lang="en-US" b="1" dirty="0" smtClean="0"/>
              <a:t>Instrument-specific credit risk </a:t>
            </a:r>
            <a:r>
              <a:rPr lang="en-US" b="1" dirty="0"/>
              <a:t>for f</a:t>
            </a:r>
            <a:r>
              <a:rPr lang="en-US" b="1" dirty="0" smtClean="0"/>
              <a:t>air value option liabilities </a:t>
            </a:r>
            <a:endParaRPr lang="en-US" b="1" dirty="0"/>
          </a:p>
          <a:p>
            <a:pPr lvl="1"/>
            <a:r>
              <a:rPr lang="en-US" dirty="0" smtClean="0"/>
              <a:t>An </a:t>
            </a:r>
            <a:r>
              <a:rPr lang="en-US" dirty="0"/>
              <a:t>entity would be required to separately recognize in OCI changes in fair value attributable to instrument-specific credit risk</a:t>
            </a:r>
          </a:p>
          <a:p>
            <a:pPr lvl="1"/>
            <a:r>
              <a:rPr lang="en-US" dirty="0"/>
              <a:t>However, for derivative liabilities any changes in fair value attributable to instrument-specific credit risk would continue to be presented in net income</a:t>
            </a:r>
          </a:p>
          <a:p>
            <a:pPr lvl="1"/>
            <a:r>
              <a:rPr lang="en-US" dirty="0"/>
              <a:t>An entity can use one of two methods to measure the change in fair value attributable to instrument-specific credit:</a:t>
            </a:r>
          </a:p>
          <a:p>
            <a:pPr lvl="2"/>
            <a:r>
              <a:rPr lang="en-US" dirty="0"/>
              <a:t>The excess of total change in fair value over the change in fair value that results from a change in a base market risk (e.g., risk-free interest rate) or</a:t>
            </a:r>
          </a:p>
          <a:p>
            <a:pPr lvl="2"/>
            <a:r>
              <a:rPr lang="en-US" dirty="0"/>
              <a:t>Use another method that it believes is a more faithful representation</a:t>
            </a:r>
          </a:p>
          <a:p>
            <a:r>
              <a:rPr lang="en-US" b="1" dirty="0"/>
              <a:t>Next </a:t>
            </a:r>
            <a:r>
              <a:rPr lang="en-US" b="1" dirty="0" smtClean="0"/>
              <a:t>steps </a:t>
            </a:r>
            <a:endParaRPr lang="en-US" b="1" dirty="0"/>
          </a:p>
          <a:p>
            <a:pPr lvl="1"/>
            <a:r>
              <a:rPr lang="en-US" dirty="0"/>
              <a:t>Effective date will be determined at a future FASB meeting </a:t>
            </a:r>
          </a:p>
          <a:p>
            <a:pPr lvl="1"/>
            <a:r>
              <a:rPr lang="en-US" dirty="0"/>
              <a:t>A final standard will be issued in second half of 2015 </a:t>
            </a:r>
          </a:p>
          <a:p>
            <a:endParaRPr lang="en-US" dirty="0"/>
          </a:p>
        </p:txBody>
      </p:sp>
    </p:spTree>
    <p:custDataLst>
      <p:tags r:id="rId1"/>
    </p:custDataLst>
    <p:extLst>
      <p:ext uri="{BB962C8B-B14F-4D97-AF65-F5344CB8AC3E}">
        <p14:creationId xmlns:p14="http://schemas.microsoft.com/office/powerpoint/2010/main" val="2448855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365125" y="2286000"/>
            <a:ext cx="8229600" cy="1143000"/>
          </a:xfrm>
        </p:spPr>
        <p:txBody>
          <a:bodyPr/>
          <a:lstStyle/>
          <a:p>
            <a:r>
              <a:rPr lang="en-US" sz="5000" dirty="0"/>
              <a:t>Impairment</a:t>
            </a:r>
          </a:p>
        </p:txBody>
      </p:sp>
    </p:spTree>
    <p:custDataLst>
      <p:tags r:id="rId1"/>
    </p:custDataLst>
    <p:extLst>
      <p:ext uri="{BB962C8B-B14F-4D97-AF65-F5344CB8AC3E}">
        <p14:creationId xmlns:p14="http://schemas.microsoft.com/office/powerpoint/2010/main" val="2601853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Where we are today</a:t>
            </a:r>
            <a:endParaRPr lang="en-US" dirty="0"/>
          </a:p>
        </p:txBody>
      </p:sp>
      <p:sp>
        <p:nvSpPr>
          <p:cNvPr id="3" name="Title 2"/>
          <p:cNvSpPr>
            <a:spLocks noGrp="1"/>
          </p:cNvSpPr>
          <p:nvPr>
            <p:ph type="title"/>
          </p:nvPr>
        </p:nvSpPr>
        <p:spPr/>
        <p:txBody>
          <a:bodyPr/>
          <a:lstStyle/>
          <a:p>
            <a:r>
              <a:rPr lang="en-US" dirty="0" smtClean="0"/>
              <a:t>Impairment project</a:t>
            </a:r>
            <a:endParaRPr lang="en-US" dirty="0"/>
          </a:p>
        </p:txBody>
      </p:sp>
      <p:grpSp>
        <p:nvGrpSpPr>
          <p:cNvPr id="4" name="Group 3"/>
          <p:cNvGrpSpPr/>
          <p:nvPr/>
        </p:nvGrpSpPr>
        <p:grpSpPr>
          <a:xfrm>
            <a:off x="365760" y="1240945"/>
            <a:ext cx="8409940" cy="5076876"/>
            <a:chOff x="365760" y="1240945"/>
            <a:chExt cx="8409940" cy="5076876"/>
          </a:xfrm>
        </p:grpSpPr>
        <p:sp>
          <p:nvSpPr>
            <p:cNvPr id="5" name="Rectangle 4"/>
            <p:cNvSpPr/>
            <p:nvPr/>
          </p:nvSpPr>
          <p:spPr>
            <a:xfrm>
              <a:off x="365760" y="3382594"/>
              <a:ext cx="4114800" cy="2236203"/>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269" lvl="1" indent="-114269">
                <a:spcBef>
                  <a:spcPts val="600"/>
                </a:spcBef>
                <a:buSzPct val="100000"/>
                <a:buFont typeface="Arial"/>
                <a:buChar char="•"/>
              </a:pPr>
              <a:r>
                <a:rPr lang="en-US" sz="1600" dirty="0">
                  <a:solidFill>
                    <a:srgbClr val="313131"/>
                  </a:solidFill>
                </a:rPr>
                <a:t>Expected to issue final guidance in the second half of 2015</a:t>
              </a:r>
            </a:p>
            <a:p>
              <a:pPr marL="114269" lvl="1" indent="-114269">
                <a:spcBef>
                  <a:spcPts val="600"/>
                </a:spcBef>
                <a:buSzPct val="100000"/>
                <a:buFont typeface="Arial"/>
                <a:buChar char="•"/>
              </a:pPr>
              <a:r>
                <a:rPr lang="en-US" sz="1600" dirty="0">
                  <a:solidFill>
                    <a:srgbClr val="313131"/>
                  </a:solidFill>
                </a:rPr>
                <a:t>Currently finalizing amendments to impairment guidance </a:t>
              </a:r>
            </a:p>
            <a:p>
              <a:pPr marL="114269" lvl="1" indent="-114269">
                <a:spcBef>
                  <a:spcPts val="600"/>
                </a:spcBef>
                <a:buSzPct val="100000"/>
                <a:buFont typeface="Arial"/>
                <a:buChar char="•"/>
              </a:pPr>
              <a:r>
                <a:rPr lang="en-US" sz="1600" dirty="0">
                  <a:solidFill>
                    <a:srgbClr val="313131"/>
                  </a:solidFill>
                </a:rPr>
                <a:t>Not yet deliberated effective date. Do not expect anything sooner than January 1, 2018</a:t>
              </a:r>
            </a:p>
          </p:txBody>
        </p:sp>
        <p:sp>
          <p:nvSpPr>
            <p:cNvPr id="6" name="Rectangle 5"/>
            <p:cNvSpPr/>
            <p:nvPr/>
          </p:nvSpPr>
          <p:spPr>
            <a:xfrm>
              <a:off x="4660900" y="3382594"/>
              <a:ext cx="4114800" cy="2236203"/>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269" lvl="1" indent="-114269">
                <a:spcBef>
                  <a:spcPts val="600"/>
                </a:spcBef>
                <a:buSzPct val="100000"/>
                <a:buFont typeface="Arial"/>
                <a:buChar char="•"/>
              </a:pPr>
              <a:r>
                <a:rPr lang="en-US" sz="1600" dirty="0">
                  <a:solidFill>
                    <a:srgbClr val="313131"/>
                  </a:solidFill>
                </a:rPr>
                <a:t>Issued final amendments to </a:t>
              </a:r>
              <a:r>
                <a:rPr lang="en-US" sz="1600" i="1" dirty="0">
                  <a:solidFill>
                    <a:srgbClr val="313131"/>
                  </a:solidFill>
                </a:rPr>
                <a:t>IFRS 9, Financial Instruments,</a:t>
              </a:r>
              <a:r>
                <a:rPr lang="en-US" sz="1600" dirty="0">
                  <a:solidFill>
                    <a:srgbClr val="313131"/>
                  </a:solidFill>
                </a:rPr>
                <a:t> on July 24, 2014</a:t>
              </a:r>
            </a:p>
            <a:p>
              <a:pPr marL="114269" lvl="1" indent="-114269">
                <a:spcBef>
                  <a:spcPts val="600"/>
                </a:spcBef>
                <a:buSzPct val="100000"/>
                <a:buFont typeface="Arial"/>
                <a:buChar char="•"/>
              </a:pPr>
              <a:r>
                <a:rPr lang="en-US" sz="1600" dirty="0">
                  <a:solidFill>
                    <a:srgbClr val="313131"/>
                  </a:solidFill>
                </a:rPr>
                <a:t>IFRS 9 (2014) will be effective for periods beginning on or after January 1, 2018</a:t>
              </a:r>
            </a:p>
            <a:p>
              <a:pPr marL="114269" lvl="1" indent="-114269">
                <a:spcBef>
                  <a:spcPts val="600"/>
                </a:spcBef>
                <a:buSzPct val="100000"/>
                <a:buFont typeface="Arial"/>
                <a:buChar char="•"/>
              </a:pPr>
              <a:r>
                <a:rPr lang="en-US" sz="1600" dirty="0">
                  <a:solidFill>
                    <a:srgbClr val="313131"/>
                  </a:solidFill>
                </a:rPr>
                <a:t>Early adoption is permitted </a:t>
              </a:r>
            </a:p>
          </p:txBody>
        </p:sp>
        <p:sp>
          <p:nvSpPr>
            <p:cNvPr id="7" name="Rectangle 6"/>
            <p:cNvSpPr/>
            <p:nvPr/>
          </p:nvSpPr>
          <p:spPr>
            <a:xfrm>
              <a:off x="365760" y="3013591"/>
              <a:ext cx="4114800"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b="1" dirty="0" smtClean="0">
                  <a:solidFill>
                    <a:prstClr val="white"/>
                  </a:solidFill>
                </a:rPr>
                <a:t>FASB</a:t>
              </a:r>
              <a:endParaRPr lang="en-US" b="1" dirty="0">
                <a:solidFill>
                  <a:prstClr val="white"/>
                </a:solidFill>
              </a:endParaRPr>
            </a:p>
          </p:txBody>
        </p:sp>
        <p:sp>
          <p:nvSpPr>
            <p:cNvPr id="8" name="Rectangle 7"/>
            <p:cNvSpPr/>
            <p:nvPr/>
          </p:nvSpPr>
          <p:spPr>
            <a:xfrm>
              <a:off x="4660900" y="3013591"/>
              <a:ext cx="4114800"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b="1" dirty="0" smtClean="0">
                  <a:solidFill>
                    <a:prstClr val="white"/>
                  </a:solidFill>
                </a:rPr>
                <a:t>IASB</a:t>
              </a:r>
              <a:endParaRPr lang="en-US" b="1" dirty="0">
                <a:solidFill>
                  <a:prstClr val="white"/>
                </a:solidFill>
              </a:endParaRPr>
            </a:p>
          </p:txBody>
        </p:sp>
        <p:sp>
          <p:nvSpPr>
            <p:cNvPr id="9" name="TextBox 8"/>
            <p:cNvSpPr txBox="1"/>
            <p:nvPr/>
          </p:nvSpPr>
          <p:spPr>
            <a:xfrm>
              <a:off x="365760" y="5917711"/>
              <a:ext cx="8409940" cy="400110"/>
            </a:xfrm>
            <a:prstGeom prst="rect">
              <a:avLst/>
            </a:prstGeom>
            <a:solidFill>
              <a:schemeClr val="accent2"/>
            </a:solidFill>
            <a:ln>
              <a:noFill/>
            </a:ln>
          </p:spPr>
          <p:txBody>
            <a:bodyPr wrap="square" rtlCol="0">
              <a:spAutoFit/>
            </a:bodyPr>
            <a:lstStyle/>
            <a:p>
              <a:pPr algn="ctr">
                <a:spcBef>
                  <a:spcPts val="600"/>
                </a:spcBef>
              </a:pPr>
              <a:r>
                <a:rPr lang="en-US" sz="2000" b="1" dirty="0">
                  <a:solidFill>
                    <a:prstClr val="white"/>
                  </a:solidFill>
                </a:rPr>
                <a:t>KEY TAKEAWAY: Ready or not, here it comes!</a:t>
              </a:r>
              <a:endParaRPr lang="en-US" sz="2000" b="1" i="1" dirty="0">
                <a:solidFill>
                  <a:prstClr val="white"/>
                </a:solidFill>
              </a:endParaRPr>
            </a:p>
          </p:txBody>
        </p:sp>
        <p:sp>
          <p:nvSpPr>
            <p:cNvPr id="10" name="Rectangle 9"/>
            <p:cNvSpPr/>
            <p:nvPr/>
          </p:nvSpPr>
          <p:spPr>
            <a:xfrm>
              <a:off x="365760" y="1240945"/>
              <a:ext cx="8409940"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b="1" dirty="0" smtClean="0">
                  <a:solidFill>
                    <a:prstClr val="white"/>
                  </a:solidFill>
                </a:rPr>
                <a:t>Drivers of impairment project</a:t>
              </a:r>
              <a:endParaRPr lang="en-US" b="1" dirty="0">
                <a:solidFill>
                  <a:prstClr val="white"/>
                </a:solidFill>
              </a:endParaRPr>
            </a:p>
          </p:txBody>
        </p:sp>
        <p:sp>
          <p:nvSpPr>
            <p:cNvPr id="11" name="Rectangle 10"/>
            <p:cNvSpPr/>
            <p:nvPr/>
          </p:nvSpPr>
          <p:spPr>
            <a:xfrm>
              <a:off x="365760" y="1606705"/>
              <a:ext cx="8409940" cy="1088369"/>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269" lvl="1" indent="-114269">
                <a:spcBef>
                  <a:spcPts val="600"/>
                </a:spcBef>
                <a:buSzPct val="100000"/>
                <a:buFont typeface="Arial"/>
                <a:buChar char="•"/>
              </a:pPr>
              <a:r>
                <a:rPr lang="en-US" sz="1600" dirty="0">
                  <a:solidFill>
                    <a:srgbClr val="313131"/>
                  </a:solidFill>
                </a:rPr>
                <a:t>Response to global financial crisis</a:t>
              </a:r>
            </a:p>
            <a:p>
              <a:pPr marL="114269" lvl="1" indent="-114269">
                <a:spcBef>
                  <a:spcPts val="600"/>
                </a:spcBef>
                <a:buSzPct val="100000"/>
                <a:buFont typeface="Arial"/>
                <a:buChar char="•"/>
              </a:pPr>
              <a:r>
                <a:rPr lang="en-US" sz="1600" dirty="0">
                  <a:solidFill>
                    <a:srgbClr val="313131"/>
                  </a:solidFill>
                </a:rPr>
                <a:t>Opportunities to simplify guidance</a:t>
              </a:r>
            </a:p>
            <a:p>
              <a:pPr marL="114269" lvl="1" indent="-114269">
                <a:spcBef>
                  <a:spcPts val="600"/>
                </a:spcBef>
                <a:buSzPct val="100000"/>
                <a:buFont typeface="Arial"/>
                <a:buChar char="•"/>
              </a:pPr>
              <a:r>
                <a:rPr lang="en-US" sz="1600" dirty="0">
                  <a:solidFill>
                    <a:srgbClr val="313131"/>
                  </a:solidFill>
                </a:rPr>
                <a:t>Opportunities for international convergence</a:t>
              </a:r>
            </a:p>
          </p:txBody>
        </p:sp>
      </p:grpSp>
    </p:spTree>
    <p:custDataLst>
      <p:tags r:id="rId1"/>
    </p:custDataLst>
    <p:extLst>
      <p:ext uri="{BB962C8B-B14F-4D97-AF65-F5344CB8AC3E}">
        <p14:creationId xmlns:p14="http://schemas.microsoft.com/office/powerpoint/2010/main" val="1704368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Determining which impairment model to apply</a:t>
            </a:r>
          </a:p>
          <a:p>
            <a:endParaRPr lang="en-US" dirty="0"/>
          </a:p>
        </p:txBody>
      </p:sp>
      <p:sp>
        <p:nvSpPr>
          <p:cNvPr id="3" name="Title 2"/>
          <p:cNvSpPr>
            <a:spLocks noGrp="1"/>
          </p:cNvSpPr>
          <p:nvPr>
            <p:ph type="title"/>
          </p:nvPr>
        </p:nvSpPr>
        <p:spPr/>
        <p:txBody>
          <a:bodyPr/>
          <a:lstStyle/>
          <a:p>
            <a:r>
              <a:rPr lang="en-US" dirty="0" smtClean="0"/>
              <a:t>Impairment project</a:t>
            </a:r>
            <a:endParaRPr lang="en-US" dirty="0"/>
          </a:p>
        </p:txBody>
      </p:sp>
      <p:grpSp>
        <p:nvGrpSpPr>
          <p:cNvPr id="4" name="Group 3"/>
          <p:cNvGrpSpPr/>
          <p:nvPr/>
        </p:nvGrpSpPr>
        <p:grpSpPr>
          <a:xfrm>
            <a:off x="358945" y="1504961"/>
            <a:ext cx="8479839" cy="4887817"/>
            <a:chOff x="358942" y="1504961"/>
            <a:chExt cx="8479839" cy="4887817"/>
          </a:xfrm>
        </p:grpSpPr>
        <p:sp>
          <p:nvSpPr>
            <p:cNvPr id="5" name="Rectangle 4"/>
            <p:cNvSpPr/>
            <p:nvPr/>
          </p:nvSpPr>
          <p:spPr>
            <a:xfrm>
              <a:off x="358942" y="1504961"/>
              <a:ext cx="8479839" cy="76200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prstClr val="black"/>
                  </a:solidFill>
                </a:rPr>
                <a:t>Debt instrument (in scope of </a:t>
              </a:r>
              <a:r>
                <a:rPr lang="en-US" dirty="0">
                  <a:solidFill>
                    <a:prstClr val="black"/>
                  </a:solidFill>
                </a:rPr>
                <a:t>the </a:t>
              </a:r>
              <a:r>
                <a:rPr lang="en-US" dirty="0" smtClean="0">
                  <a:solidFill>
                    <a:prstClr val="black"/>
                  </a:solidFill>
                </a:rPr>
                <a:t>current expected credit loss model) or available-for-sale (AFS) debt security? </a:t>
              </a:r>
            </a:p>
          </p:txBody>
        </p:sp>
        <p:cxnSp>
          <p:nvCxnSpPr>
            <p:cNvPr id="6" name="Straight Arrow Connector 5"/>
            <p:cNvCxnSpPr/>
            <p:nvPr/>
          </p:nvCxnSpPr>
          <p:spPr>
            <a:xfrm>
              <a:off x="2225842" y="2266961"/>
              <a:ext cx="0" cy="685800"/>
            </a:xfrm>
            <a:prstGeom prst="straightConnector1">
              <a:avLst/>
            </a:prstGeom>
            <a:ln w="762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58942" y="2952761"/>
              <a:ext cx="4297372" cy="7620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prstClr val="white"/>
                  </a:solidFill>
                </a:rPr>
                <a:t>Current expected credit loss (CECL) model</a:t>
              </a:r>
            </a:p>
          </p:txBody>
        </p:sp>
        <p:sp>
          <p:nvSpPr>
            <p:cNvPr id="8" name="TextBox 7"/>
            <p:cNvSpPr txBox="1"/>
            <p:nvPr/>
          </p:nvSpPr>
          <p:spPr>
            <a:xfrm>
              <a:off x="2321497" y="2319468"/>
              <a:ext cx="1217494" cy="461665"/>
            </a:xfrm>
            <a:prstGeom prst="rect">
              <a:avLst/>
            </a:prstGeom>
            <a:noFill/>
          </p:spPr>
          <p:txBody>
            <a:bodyPr wrap="square" rtlCol="0">
              <a:spAutoFit/>
            </a:bodyPr>
            <a:lstStyle/>
            <a:p>
              <a:pPr>
                <a:spcBef>
                  <a:spcPts val="600"/>
                </a:spcBef>
              </a:pPr>
              <a:r>
                <a:rPr lang="en-US" sz="1200" dirty="0">
                  <a:solidFill>
                    <a:prstClr val="black"/>
                  </a:solidFill>
                </a:rPr>
                <a:t>HTM debt security or loan</a:t>
              </a:r>
            </a:p>
          </p:txBody>
        </p:sp>
        <p:sp>
          <p:nvSpPr>
            <p:cNvPr id="9" name="Rectangle 8"/>
            <p:cNvSpPr/>
            <p:nvPr/>
          </p:nvSpPr>
          <p:spPr>
            <a:xfrm>
              <a:off x="5104981" y="4086852"/>
              <a:ext cx="3733800" cy="762000"/>
            </a:xfrm>
            <a:prstGeom prst="rect">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a:solidFill>
                    <a:prstClr val="white"/>
                  </a:solidFill>
                </a:rPr>
                <a:t>ASC 320 (subject to amendments)</a:t>
              </a:r>
            </a:p>
          </p:txBody>
        </p:sp>
        <p:cxnSp>
          <p:nvCxnSpPr>
            <p:cNvPr id="10" name="Straight Arrow Connector 9"/>
            <p:cNvCxnSpPr/>
            <p:nvPr/>
          </p:nvCxnSpPr>
          <p:spPr>
            <a:xfrm>
              <a:off x="3272589" y="3743952"/>
              <a:ext cx="0" cy="1886826"/>
            </a:xfrm>
            <a:prstGeom prst="straightConnector1">
              <a:avLst/>
            </a:prstGeom>
            <a:ln w="762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90162" y="2266961"/>
              <a:ext cx="0" cy="1819891"/>
            </a:xfrm>
            <a:prstGeom prst="straightConnector1">
              <a:avLst/>
            </a:prstGeom>
            <a:ln w="762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7963" y="2872096"/>
              <a:ext cx="1217494" cy="461665"/>
            </a:xfrm>
            <a:prstGeom prst="rect">
              <a:avLst/>
            </a:prstGeom>
            <a:noFill/>
          </p:spPr>
          <p:txBody>
            <a:bodyPr wrap="square" rtlCol="0">
              <a:spAutoFit/>
            </a:bodyPr>
            <a:lstStyle/>
            <a:p>
              <a:pPr>
                <a:spcBef>
                  <a:spcPts val="600"/>
                </a:spcBef>
              </a:pPr>
              <a:r>
                <a:rPr lang="en-US" sz="1200" dirty="0">
                  <a:solidFill>
                    <a:prstClr val="black"/>
                  </a:solidFill>
                </a:rPr>
                <a:t>AFS debt security</a:t>
              </a:r>
            </a:p>
          </p:txBody>
        </p:sp>
        <p:sp>
          <p:nvSpPr>
            <p:cNvPr id="13" name="TextBox 12"/>
            <p:cNvSpPr txBox="1"/>
            <p:nvPr/>
          </p:nvSpPr>
          <p:spPr>
            <a:xfrm>
              <a:off x="3386879" y="3743952"/>
              <a:ext cx="1217494" cy="1586973"/>
            </a:xfrm>
            <a:prstGeom prst="rect">
              <a:avLst/>
            </a:prstGeom>
            <a:noFill/>
          </p:spPr>
          <p:txBody>
            <a:bodyPr wrap="square" rtlCol="0">
              <a:spAutoFit/>
            </a:bodyPr>
            <a:lstStyle/>
            <a:p>
              <a:pPr>
                <a:spcBef>
                  <a:spcPts val="600"/>
                </a:spcBef>
              </a:pPr>
              <a:r>
                <a:rPr lang="en-US" sz="1200" dirty="0">
                  <a:solidFill>
                    <a:prstClr val="black"/>
                  </a:solidFill>
                </a:rPr>
                <a:t>Purchased credit-impaired (PCI) assets or </a:t>
              </a:r>
              <a:r>
                <a:rPr lang="en-US" sz="1200" i="1" dirty="0">
                  <a:solidFill>
                    <a:prstClr val="black"/>
                  </a:solidFill>
                </a:rPr>
                <a:t>certain</a:t>
              </a:r>
              <a:r>
                <a:rPr lang="en-US" sz="1200" dirty="0">
                  <a:solidFill>
                    <a:prstClr val="black"/>
                  </a:solidFill>
                </a:rPr>
                <a:t> beneficial interests in scope of ASC 325-40?</a:t>
              </a:r>
            </a:p>
          </p:txBody>
        </p:sp>
        <p:sp>
          <p:nvSpPr>
            <p:cNvPr id="14" name="Rectangle 13"/>
            <p:cNvSpPr/>
            <p:nvPr/>
          </p:nvSpPr>
          <p:spPr>
            <a:xfrm>
              <a:off x="2542076" y="5630778"/>
              <a:ext cx="2192606" cy="7620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600" dirty="0">
                  <a:solidFill>
                    <a:prstClr val="white"/>
                  </a:solidFill>
                </a:rPr>
                <a:t>Gross-up approach</a:t>
              </a:r>
            </a:p>
          </p:txBody>
        </p:sp>
        <p:cxnSp>
          <p:nvCxnSpPr>
            <p:cNvPr id="15" name="Straight Arrow Connector 14"/>
            <p:cNvCxnSpPr/>
            <p:nvPr/>
          </p:nvCxnSpPr>
          <p:spPr>
            <a:xfrm>
              <a:off x="1211179" y="3714761"/>
              <a:ext cx="0" cy="685800"/>
            </a:xfrm>
            <a:prstGeom prst="straightConnector1">
              <a:avLst/>
            </a:prstGeom>
            <a:ln w="762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9822" y="4400561"/>
              <a:ext cx="2192606" cy="1145997"/>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1600" dirty="0" smtClean="0">
                  <a:solidFill>
                    <a:prstClr val="white"/>
                  </a:solidFill>
                </a:rPr>
                <a:t>Recognize Allowance and day 1 expense for all expected credit losses </a:t>
              </a:r>
              <a:endParaRPr lang="en-US" sz="1600" dirty="0">
                <a:solidFill>
                  <a:prstClr val="white"/>
                </a:solidFill>
              </a:endParaRPr>
            </a:p>
          </p:txBody>
        </p:sp>
        <p:sp>
          <p:nvSpPr>
            <p:cNvPr id="17" name="TextBox 16"/>
            <p:cNvSpPr txBox="1"/>
            <p:nvPr/>
          </p:nvSpPr>
          <p:spPr>
            <a:xfrm>
              <a:off x="1324581" y="3743952"/>
              <a:ext cx="1132866" cy="461665"/>
            </a:xfrm>
            <a:prstGeom prst="rect">
              <a:avLst/>
            </a:prstGeom>
            <a:noFill/>
          </p:spPr>
          <p:txBody>
            <a:bodyPr wrap="square" rtlCol="0">
              <a:spAutoFit/>
            </a:bodyPr>
            <a:lstStyle/>
            <a:p>
              <a:pPr>
                <a:spcBef>
                  <a:spcPts val="600"/>
                </a:spcBef>
              </a:pPr>
              <a:r>
                <a:rPr lang="en-US" sz="1200" dirty="0" smtClean="0">
                  <a:solidFill>
                    <a:prstClr val="black"/>
                  </a:solidFill>
                </a:rPr>
                <a:t>Purchased or originated</a:t>
              </a:r>
              <a:endParaRPr lang="en-US" sz="1200" dirty="0">
                <a:solidFill>
                  <a:prstClr val="black"/>
                </a:solidFill>
              </a:endParaRPr>
            </a:p>
          </p:txBody>
        </p:sp>
      </p:grpSp>
    </p:spTree>
    <p:custDataLst>
      <p:tags r:id="rId1"/>
    </p:custDataLst>
    <p:extLst>
      <p:ext uri="{BB962C8B-B14F-4D97-AF65-F5344CB8AC3E}">
        <p14:creationId xmlns:p14="http://schemas.microsoft.com/office/powerpoint/2010/main" val="2744079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CECL </a:t>
            </a:r>
            <a:r>
              <a:rPr lang="en-US" dirty="0" smtClean="0"/>
              <a:t>model</a:t>
            </a:r>
            <a:r>
              <a:rPr lang="en-US" dirty="0"/>
              <a:t>: Expected </a:t>
            </a:r>
            <a:r>
              <a:rPr lang="en-US" dirty="0" smtClean="0"/>
              <a:t>credit losses </a:t>
            </a:r>
            <a:endParaRPr lang="en-US" dirty="0"/>
          </a:p>
          <a:p>
            <a:endParaRPr lang="en-US" dirty="0"/>
          </a:p>
        </p:txBody>
      </p:sp>
      <p:sp>
        <p:nvSpPr>
          <p:cNvPr id="3" name="Title 2"/>
          <p:cNvSpPr>
            <a:spLocks noGrp="1"/>
          </p:cNvSpPr>
          <p:nvPr>
            <p:ph type="title"/>
          </p:nvPr>
        </p:nvSpPr>
        <p:spPr/>
        <p:txBody>
          <a:bodyPr/>
          <a:lstStyle/>
          <a:p>
            <a:r>
              <a:rPr lang="en-US" dirty="0" smtClean="0"/>
              <a:t>Impairment project</a:t>
            </a:r>
            <a:endParaRPr lang="en-US" dirty="0"/>
          </a:p>
        </p:txBody>
      </p:sp>
      <p:graphicFrame>
        <p:nvGraphicFramePr>
          <p:cNvPr id="4" name="Group 3"/>
          <p:cNvGraphicFramePr>
            <a:graphicFrameLocks/>
          </p:cNvGraphicFramePr>
          <p:nvPr>
            <p:extLst/>
          </p:nvPr>
        </p:nvGraphicFramePr>
        <p:xfrm>
          <a:off x="365948" y="1609347"/>
          <a:ext cx="8417105" cy="4534662"/>
        </p:xfrm>
        <a:graphic>
          <a:graphicData uri="http://schemas.openxmlformats.org/drawingml/2006/table">
            <a:tbl>
              <a:tblPr>
                <a:tableStyleId>{8799B23B-EC83-4686-B30A-512413B5E67A}</a:tableStyleId>
              </a:tblPr>
              <a:tblGrid>
                <a:gridCol w="1612772"/>
                <a:gridCol w="6804333"/>
              </a:tblGrid>
              <a:tr h="484632">
                <a:tc>
                  <a:txBody>
                    <a:bodyPr/>
                    <a:lstStyle/>
                    <a:p>
                      <a:pPr>
                        <a:lnSpc>
                          <a:spcPct val="110000"/>
                        </a:lnSpc>
                      </a:pPr>
                      <a:r>
                        <a:rPr lang="en-US" sz="1800" b="1" dirty="0" smtClean="0">
                          <a:solidFill>
                            <a:schemeClr val="bg1"/>
                          </a:solidFill>
                          <a:latin typeface="+mn-lt"/>
                        </a:rPr>
                        <a:t>Topic</a:t>
                      </a:r>
                      <a:endParaRPr lang="en-US" sz="1800" b="1" dirty="0">
                        <a:solidFill>
                          <a:schemeClr val="bg1"/>
                        </a:solidFill>
                        <a:latin typeface="+mn-lt"/>
                      </a:endParaRPr>
                    </a:p>
                  </a:txBody>
                  <a:tcPr marT="91440" marB="91440" anchor="ctr">
                    <a:lnL w="12700" cmpd="sng">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en-GB" sz="1800" b="1" dirty="0" smtClean="0">
                          <a:solidFill>
                            <a:schemeClr val="bg1"/>
                          </a:solidFill>
                          <a:latin typeface="+mn-lt"/>
                        </a:rPr>
                        <a:t>Considerations</a:t>
                      </a:r>
                      <a:endParaRPr lang="en-GB" sz="1800" b="1" dirty="0">
                        <a:solidFill>
                          <a:schemeClr val="bg1"/>
                        </a:solidFill>
                        <a:latin typeface="+mn-lt"/>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168783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600" b="1" u="none" strike="noStrike" cap="none" normalizeH="0" baseline="0" dirty="0" smtClean="0">
                          <a:ln>
                            <a:noFill/>
                          </a:ln>
                          <a:solidFill>
                            <a:schemeClr val="tx2"/>
                          </a:solidFill>
                          <a:effectLst/>
                        </a:rPr>
                        <a:t>Recognition</a:t>
                      </a:r>
                      <a:endParaRPr kumimoji="0" lang="en-US" sz="1600" b="1" i="0" u="none" strike="noStrike" cap="none" normalizeH="0" baseline="0" dirty="0" smtClean="0">
                        <a:ln>
                          <a:noFill/>
                        </a:ln>
                        <a:solidFill>
                          <a:schemeClr val="tx2"/>
                        </a:solidFill>
                        <a:effectLst/>
                        <a:latin typeface="Arial" charset="0"/>
                      </a:endParaRPr>
                    </a:p>
                  </a:txBody>
                  <a:tcPr marT="91440" marB="91440" horzOverflow="overflow">
                    <a:lnL w="12700" cmpd="sng">
                      <a:noFill/>
                    </a:lnL>
                    <a:lnR w="12700" cmpd="sng">
                      <a:noFill/>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spcBef>
                          <a:spcPts val="200"/>
                        </a:spcBef>
                        <a:buFont typeface="Arial" panose="020B0604020202020204" pitchFamily="34" charset="0"/>
                        <a:buChar char="•"/>
                      </a:pPr>
                      <a:r>
                        <a:rPr lang="en-GB" altLang="ja-JP" sz="1600" dirty="0" smtClean="0">
                          <a:ea typeface="ＭＳ Ｐゴシック" pitchFamily="50" charset="-128"/>
                          <a:cs typeface="Arial" pitchFamily="34" charset="0"/>
                        </a:rPr>
                        <a:t>No minimum threshold for recognition of impairment losses</a:t>
                      </a:r>
                    </a:p>
                    <a:p>
                      <a:pPr marL="171450" indent="-171450">
                        <a:spcBef>
                          <a:spcPts val="200"/>
                        </a:spcBef>
                        <a:buFont typeface="Arial" panose="020B0604020202020204" pitchFamily="34" charset="0"/>
                        <a:buChar char="•"/>
                      </a:pPr>
                      <a:r>
                        <a:rPr lang="en-GB" altLang="ja-JP" sz="1600" dirty="0" smtClean="0">
                          <a:ea typeface="ＭＳ Ｐゴシック" pitchFamily="50" charset="-128"/>
                          <a:cs typeface="Arial" pitchFamily="34" charset="0"/>
                        </a:rPr>
                        <a:t>Credit impairment would be recognized as an allowance (or contra-asset) instead of a direct write-down</a:t>
                      </a:r>
                    </a:p>
                    <a:p>
                      <a:pPr marL="171450" indent="-171450">
                        <a:spcBef>
                          <a:spcPts val="200"/>
                        </a:spcBef>
                        <a:buFont typeface="Arial" panose="020B0604020202020204" pitchFamily="34" charset="0"/>
                        <a:buChar char="•"/>
                      </a:pPr>
                      <a:r>
                        <a:rPr lang="en-GB" altLang="ja-JP" sz="1600" dirty="0" smtClean="0">
                          <a:ea typeface="ＭＳ Ｐゴシック" pitchFamily="50" charset="-128"/>
                          <a:cs typeface="Arial" pitchFamily="34" charset="0"/>
                        </a:rPr>
                        <a:t>In certain situations an entity can recognize zero credit losses. However, no explicit guidance will be provided on what these situations would be</a:t>
                      </a:r>
                      <a:endParaRPr lang="en-GB" altLang="ja-JP" sz="1600" dirty="0">
                        <a:ea typeface="ＭＳ Ｐゴシック" pitchFamily="50" charset="-128"/>
                        <a:cs typeface="Arial" pitchFamily="34" charset="0"/>
                      </a:endParaRPr>
                    </a:p>
                  </a:txBody>
                  <a:tcPr marT="91440" marB="91440" horzOverflow="overflow">
                    <a:lnL w="12700" cmpd="sng">
                      <a:noFill/>
                    </a:lnL>
                    <a:lnR w="12700" cmpd="sng">
                      <a:noFill/>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36220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600" b="1" u="none" strike="noStrike" cap="none" normalizeH="0" baseline="0" dirty="0" smtClean="0">
                          <a:ln>
                            <a:noFill/>
                          </a:ln>
                          <a:solidFill>
                            <a:schemeClr val="tx2"/>
                          </a:solidFill>
                          <a:effectLst/>
                        </a:rPr>
                        <a:t>Measurement</a:t>
                      </a:r>
                      <a:endParaRPr kumimoji="0" lang="en-US" sz="1600" b="1" i="0" u="none" strike="noStrike" cap="none" normalizeH="0" baseline="0" dirty="0" smtClean="0">
                        <a:ln>
                          <a:noFill/>
                        </a:ln>
                        <a:solidFill>
                          <a:schemeClr val="tx2"/>
                        </a:solidFill>
                        <a:effectLst/>
                        <a:latin typeface="Arial" charset="0"/>
                      </a:endParaRPr>
                    </a:p>
                  </a:txBody>
                  <a:tcPr marT="91440" marB="91440" horzOverflow="overflow">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lang="en-GB" altLang="ja-JP" sz="1600" dirty="0" smtClean="0">
                          <a:ea typeface="ＭＳ Ｐゴシック" pitchFamily="50" charset="-128"/>
                          <a:cs typeface="Arial" pitchFamily="34" charset="0"/>
                        </a:rPr>
                        <a:t>Estimate of expected credit losses represents </a:t>
                      </a:r>
                      <a:r>
                        <a:rPr lang="en-GB" altLang="ja-JP" sz="1600" b="1" i="1" u="none" dirty="0" smtClean="0">
                          <a:ea typeface="ＭＳ Ｐゴシック" pitchFamily="50" charset="-128"/>
                          <a:cs typeface="Arial" pitchFamily="34" charset="0"/>
                        </a:rPr>
                        <a:t>all</a:t>
                      </a:r>
                      <a:r>
                        <a:rPr lang="en-GB" altLang="ja-JP" sz="1600" dirty="0" smtClean="0">
                          <a:ea typeface="ＭＳ Ｐゴシック" pitchFamily="50" charset="-128"/>
                          <a:cs typeface="Arial" pitchFamily="34" charset="0"/>
                        </a:rPr>
                        <a:t> contractual cash flows that an entity does not expect to collect over the life of the asset</a:t>
                      </a:r>
                    </a:p>
                    <a:p>
                      <a:pPr marL="114300" lvl="1" indent="-114300" algn="l" defTabSz="914400" rtl="0" eaLnBrk="1" latinLnBrk="0" hangingPunct="1">
                        <a:spcBef>
                          <a:spcPts val="600"/>
                        </a:spcBef>
                        <a:buSzPct val="100000"/>
                        <a:buFont typeface="Arial"/>
                        <a:buChar char="•"/>
                        <a:defRPr/>
                      </a:pPr>
                      <a:r>
                        <a:rPr lang="en-US" altLang="ja-JP" sz="1600" kern="1200" dirty="0" smtClean="0">
                          <a:solidFill>
                            <a:schemeClr val="tx2"/>
                          </a:solidFill>
                          <a:latin typeface="+mn-lt"/>
                          <a:ea typeface="+mn-ea"/>
                          <a:cs typeface="+mn-cs"/>
                        </a:rPr>
                        <a:t>Consider information about </a:t>
                      </a:r>
                      <a:r>
                        <a:rPr lang="en-US" sz="1600" dirty="0" smtClean="0"/>
                        <a:t>historical loss experience</a:t>
                      </a:r>
                      <a:r>
                        <a:rPr lang="en-US" altLang="ja-JP" sz="1600" kern="1200" dirty="0" smtClean="0">
                          <a:solidFill>
                            <a:schemeClr val="tx2"/>
                          </a:solidFill>
                          <a:latin typeface="+mn-lt"/>
                          <a:ea typeface="+mn-ea"/>
                          <a:cs typeface="+mn-cs"/>
                        </a:rPr>
                        <a:t>, current conditions, and reasonable and supportable forecasts</a:t>
                      </a:r>
                    </a:p>
                    <a:p>
                      <a:pPr marL="114300" marR="0" lvl="1" indent="-1143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sz="1600" b="0" i="0" u="none" strike="noStrike" kern="1200" cap="none" spc="0" normalizeH="0" baseline="0" noProof="0" dirty="0" smtClean="0">
                          <a:ln>
                            <a:noFill/>
                          </a:ln>
                          <a:effectLst/>
                          <a:uLnTx/>
                          <a:uFillTx/>
                        </a:rPr>
                        <a:t>Must</a:t>
                      </a:r>
                      <a:r>
                        <a:rPr kumimoji="0" lang="en-US" sz="1600" b="0" i="0" u="none" strike="noStrike" kern="1200" cap="none" spc="0" normalizeH="0" noProof="0" dirty="0" smtClean="0">
                          <a:ln>
                            <a:noFill/>
                          </a:ln>
                          <a:effectLst/>
                          <a:uLnTx/>
                          <a:uFillTx/>
                        </a:rPr>
                        <a:t> reflect the risk of loss (best estimate not permitted)</a:t>
                      </a:r>
                      <a:endParaRPr kumimoji="0" lang="en-US" sz="1600" b="0" i="0" u="none" strike="noStrike" kern="1200" cap="none" spc="0" normalizeH="0" baseline="0" noProof="0" dirty="0" smtClean="0">
                        <a:ln>
                          <a:noFill/>
                        </a:ln>
                        <a:effectLst/>
                        <a:uLnTx/>
                        <a:uFillTx/>
                      </a:endParaRPr>
                    </a:p>
                    <a:p>
                      <a:pPr marL="114300" lvl="1" indent="-114300" algn="l" defTabSz="914400" rtl="0" eaLnBrk="1" latinLnBrk="0" hangingPunct="1">
                        <a:spcBef>
                          <a:spcPts val="600"/>
                        </a:spcBef>
                        <a:buSzPct val="100000"/>
                        <a:buFont typeface="Arial"/>
                        <a:buChar char="•"/>
                        <a:defRPr/>
                      </a:pPr>
                      <a:r>
                        <a:rPr lang="en-GB" altLang="ja-JP" sz="1600" kern="1200" dirty="0" smtClean="0">
                          <a:solidFill>
                            <a:schemeClr val="tx2"/>
                          </a:solidFill>
                          <a:latin typeface="+mn-lt"/>
                          <a:ea typeface="+mn-ea"/>
                          <a:cs typeface="+mn-cs"/>
                        </a:rPr>
                        <a:t>Variety of methods to develop an estimate of current expected credit losses are permitted (e.g., DCF, loss-rate methods, provision matrix, etc.)</a:t>
                      </a:r>
                    </a:p>
                  </a:txBody>
                  <a:tcPr marT="91440" marB="91440" horzOverflow="overflow">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extLst>
      <p:ext uri="{BB962C8B-B14F-4D97-AF65-F5344CB8AC3E}">
        <p14:creationId xmlns:p14="http://schemas.microsoft.com/office/powerpoint/2010/main" val="86011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CECL </a:t>
            </a:r>
            <a:r>
              <a:rPr lang="en-US" dirty="0" smtClean="0"/>
              <a:t>model</a:t>
            </a:r>
            <a:r>
              <a:rPr lang="en-US" dirty="0"/>
              <a:t>: Expected </a:t>
            </a:r>
            <a:r>
              <a:rPr lang="en-US" dirty="0" smtClean="0"/>
              <a:t>credit losses (cont’d) </a:t>
            </a:r>
            <a:endParaRPr lang="en-US" dirty="0"/>
          </a:p>
          <a:p>
            <a:endParaRPr lang="en-US" dirty="0"/>
          </a:p>
        </p:txBody>
      </p:sp>
      <p:sp>
        <p:nvSpPr>
          <p:cNvPr id="3" name="Title 2"/>
          <p:cNvSpPr>
            <a:spLocks noGrp="1"/>
          </p:cNvSpPr>
          <p:nvPr>
            <p:ph type="title"/>
          </p:nvPr>
        </p:nvSpPr>
        <p:spPr/>
        <p:txBody>
          <a:bodyPr/>
          <a:lstStyle/>
          <a:p>
            <a:r>
              <a:rPr lang="en-US" dirty="0" smtClean="0"/>
              <a:t>Impairment project</a:t>
            </a:r>
            <a:endParaRPr lang="en-US" dirty="0"/>
          </a:p>
        </p:txBody>
      </p:sp>
      <p:graphicFrame>
        <p:nvGraphicFramePr>
          <p:cNvPr id="4" name="Group 3"/>
          <p:cNvGraphicFramePr>
            <a:graphicFrameLocks/>
          </p:cNvGraphicFramePr>
          <p:nvPr>
            <p:extLst/>
          </p:nvPr>
        </p:nvGraphicFramePr>
        <p:xfrm>
          <a:off x="365948" y="1609344"/>
          <a:ext cx="8417105" cy="3634307"/>
        </p:xfrm>
        <a:graphic>
          <a:graphicData uri="http://schemas.openxmlformats.org/drawingml/2006/table">
            <a:tbl>
              <a:tblPr>
                <a:tableStyleId>{8799B23B-EC83-4686-B30A-512413B5E67A}</a:tableStyleId>
              </a:tblPr>
              <a:tblGrid>
                <a:gridCol w="1612772"/>
                <a:gridCol w="6804333"/>
              </a:tblGrid>
              <a:tr h="484632">
                <a:tc>
                  <a:txBody>
                    <a:bodyPr/>
                    <a:lstStyle/>
                    <a:p>
                      <a:pPr>
                        <a:lnSpc>
                          <a:spcPct val="110000"/>
                        </a:lnSpc>
                      </a:pPr>
                      <a:r>
                        <a:rPr lang="en-US" sz="1800" b="1" dirty="0" smtClean="0">
                          <a:solidFill>
                            <a:schemeClr val="bg1"/>
                          </a:solidFill>
                          <a:latin typeface="+mn-lt"/>
                        </a:rPr>
                        <a:t>Topic</a:t>
                      </a:r>
                      <a:endParaRPr lang="en-US" sz="1800" b="1" dirty="0">
                        <a:solidFill>
                          <a:schemeClr val="bg1"/>
                        </a:solidFill>
                        <a:latin typeface="+mn-lt"/>
                      </a:endParaRPr>
                    </a:p>
                  </a:txBody>
                  <a:tcPr marT="91440" marB="91440" anchor="ctr">
                    <a:lnL w="12700" cmpd="sng">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en-GB" sz="1800" b="1" dirty="0" smtClean="0">
                          <a:solidFill>
                            <a:schemeClr val="bg1"/>
                          </a:solidFill>
                          <a:latin typeface="+mn-lt"/>
                        </a:rPr>
                        <a:t>Considerations</a:t>
                      </a:r>
                      <a:endParaRPr lang="en-GB" sz="1800" b="1" dirty="0">
                        <a:solidFill>
                          <a:schemeClr val="bg1"/>
                        </a:solidFill>
                        <a:latin typeface="+mn-lt"/>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12344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600" b="1" i="0" u="none" strike="noStrike" cap="none" normalizeH="0" baseline="0" dirty="0" smtClean="0">
                          <a:ln>
                            <a:noFill/>
                          </a:ln>
                          <a:solidFill>
                            <a:schemeClr val="tx2"/>
                          </a:solidFill>
                          <a:effectLst/>
                          <a:latin typeface="Arial" charset="0"/>
                        </a:rPr>
                        <a:t>Unit of account</a:t>
                      </a:r>
                    </a:p>
                  </a:txBody>
                  <a:tcPr marT="91440" marB="91440" horzOverflow="overflow">
                    <a:lnL w="12700" cmpd="sng">
                      <a:noFill/>
                    </a:lnL>
                    <a:lnR w="12700" cmpd="sng">
                      <a:noFill/>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lvl="1" indent="-114300" algn="l" defTabSz="914400" rtl="0" eaLnBrk="1" latinLnBrk="0" hangingPunct="1">
                        <a:spcBef>
                          <a:spcPts val="600"/>
                        </a:spcBef>
                        <a:buSzPct val="100000"/>
                        <a:buFont typeface="Arial"/>
                        <a:buChar char="•"/>
                        <a:defRPr/>
                      </a:pPr>
                      <a:r>
                        <a:rPr lang="en-GB" altLang="ja-JP" sz="1600" kern="1200" dirty="0" smtClean="0">
                          <a:solidFill>
                            <a:schemeClr val="tx2"/>
                          </a:solidFill>
                          <a:latin typeface="+mn-lt"/>
                          <a:ea typeface="+mn-ea"/>
                          <a:cs typeface="+mn-cs"/>
                        </a:rPr>
                        <a:t>Credit losses should be evaluated on a collective (i.e., pool) basis when similar risk characteristics are shared (including HTM securities)</a:t>
                      </a:r>
                    </a:p>
                    <a:p>
                      <a:pPr marL="114300" lvl="1" indent="-114300" algn="l" defTabSz="914400" rtl="0" eaLnBrk="1" latinLnBrk="0" hangingPunct="1">
                        <a:spcBef>
                          <a:spcPts val="600"/>
                        </a:spcBef>
                        <a:buSzPct val="100000"/>
                        <a:buFont typeface="Arial"/>
                        <a:buChar char="•"/>
                        <a:defRPr/>
                      </a:pPr>
                      <a:r>
                        <a:rPr lang="en-GB" altLang="ja-JP" sz="1600" kern="1200" dirty="0" smtClean="0">
                          <a:solidFill>
                            <a:schemeClr val="tx2"/>
                          </a:solidFill>
                          <a:latin typeface="+mn-lt"/>
                          <a:ea typeface="+mn-ea"/>
                          <a:cs typeface="+mn-cs"/>
                        </a:rPr>
                        <a:t>When similar risk characteristics are not shared, a financial asset should be evaluated for impairment individually</a:t>
                      </a:r>
                    </a:p>
                  </a:txBody>
                  <a:tcPr marT="91440" marB="91440" horzOverflow="overflow">
                    <a:lnL w="12700" cmpd="sng">
                      <a:noFill/>
                    </a:lnL>
                    <a:lnR w="12700" cmpd="sng">
                      <a:noFill/>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2344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600" b="1" u="none" strike="noStrike" cap="none" normalizeH="0" baseline="0" dirty="0" smtClean="0">
                          <a:ln>
                            <a:noFill/>
                          </a:ln>
                          <a:solidFill>
                            <a:schemeClr val="tx2"/>
                          </a:solidFill>
                          <a:effectLst/>
                        </a:rPr>
                        <a:t>Practical expedients</a:t>
                      </a:r>
                      <a:endParaRPr kumimoji="0" lang="en-US" sz="1600" b="1" i="0" u="none" strike="noStrike" cap="none" normalizeH="0" baseline="0" dirty="0" smtClean="0">
                        <a:ln>
                          <a:noFill/>
                        </a:ln>
                        <a:solidFill>
                          <a:schemeClr val="tx2"/>
                        </a:solidFill>
                        <a:effectLst/>
                        <a:latin typeface="Arial" charset="0"/>
                      </a:endParaRPr>
                    </a:p>
                  </a:txBody>
                  <a:tcPr marT="91440" marB="91440" horzOverflow="overflow">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lvl="1" indent="-114300">
                        <a:spcBef>
                          <a:spcPts val="600"/>
                        </a:spcBef>
                        <a:buSzPct val="100000"/>
                        <a:buFont typeface="Arial"/>
                        <a:buChar char="•"/>
                        <a:defRPr/>
                      </a:pPr>
                      <a:r>
                        <a:rPr lang="en-US" sz="1600" dirty="0" smtClean="0">
                          <a:solidFill>
                            <a:schemeClr val="tx2"/>
                          </a:solidFill>
                        </a:rPr>
                        <a:t>Collateral-dependent financial assets</a:t>
                      </a:r>
                    </a:p>
                    <a:p>
                      <a:pPr marL="114300" lvl="1" indent="-114300">
                        <a:spcBef>
                          <a:spcPts val="600"/>
                        </a:spcBef>
                        <a:buSzPct val="100000"/>
                        <a:buFont typeface="Arial"/>
                        <a:buChar char="•"/>
                        <a:defRPr/>
                      </a:pPr>
                      <a:r>
                        <a:rPr lang="en-US" sz="1600" dirty="0" smtClean="0">
                          <a:solidFill>
                            <a:schemeClr val="tx2"/>
                          </a:solidFill>
                        </a:rPr>
                        <a:t>Financial assets for which the borrower must continually adjust the amount of securing collateral (e.g., repurchase agreements and securities lending arrangements)</a:t>
                      </a:r>
                      <a:endParaRPr lang="en-US" sz="1600" dirty="0">
                        <a:solidFill>
                          <a:schemeClr val="tx2"/>
                        </a:solidFill>
                      </a:endParaRPr>
                    </a:p>
                  </a:txBody>
                  <a:tcPr marT="91440" marB="91440" horzOverflow="overflow">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680795">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600" b="1" u="none" strike="noStrike" cap="none" normalizeH="0" baseline="0" dirty="0" smtClean="0">
                          <a:ln>
                            <a:noFill/>
                          </a:ln>
                          <a:solidFill>
                            <a:schemeClr val="tx2"/>
                          </a:solidFill>
                          <a:effectLst/>
                        </a:rPr>
                        <a:t>Write-offs</a:t>
                      </a:r>
                      <a:endParaRPr kumimoji="0" lang="en-US" sz="1600" b="1" i="0" u="none" strike="noStrike" cap="none" normalizeH="0" baseline="0" dirty="0" smtClean="0">
                        <a:ln>
                          <a:noFill/>
                        </a:ln>
                        <a:solidFill>
                          <a:schemeClr val="tx2"/>
                        </a:solidFill>
                        <a:effectLst/>
                        <a:latin typeface="Arial" charset="0"/>
                      </a:endParaRPr>
                    </a:p>
                  </a:txBody>
                  <a:tcPr marT="91440" marB="91440" horzOverflow="overflow">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spcBef>
                          <a:spcPts val="200"/>
                        </a:spcBef>
                        <a:buFont typeface="Arial" panose="020B0604020202020204" pitchFamily="34" charset="0"/>
                        <a:buChar char="•"/>
                      </a:pPr>
                      <a:r>
                        <a:rPr lang="en-GB" altLang="ja-JP" sz="1600" dirty="0" smtClean="0">
                          <a:ea typeface="ＭＳ Ｐゴシック" pitchFamily="50" charset="-128"/>
                          <a:cs typeface="Arial" pitchFamily="34" charset="0"/>
                        </a:rPr>
                        <a:t>Consisten</a:t>
                      </a:r>
                      <a:r>
                        <a:rPr lang="en-GB" altLang="ja-JP" sz="1600" baseline="0" dirty="0" smtClean="0">
                          <a:ea typeface="ＭＳ Ｐゴシック" pitchFamily="50" charset="-128"/>
                          <a:cs typeface="Arial" pitchFamily="34" charset="0"/>
                        </a:rPr>
                        <a:t>t with current practice, an entity will write off the carrying amount of a financial asset when the asset is deemed uncollectible</a:t>
                      </a:r>
                      <a:endParaRPr lang="en-GB" altLang="ja-JP" sz="1600" dirty="0">
                        <a:ea typeface="ＭＳ Ｐゴシック" pitchFamily="50" charset="-128"/>
                        <a:cs typeface="Arial" pitchFamily="34" charset="0"/>
                      </a:endParaRPr>
                    </a:p>
                  </a:txBody>
                  <a:tcPr marT="91440" marB="91440" horzOverflow="overflow">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extLst>
      <p:ext uri="{BB962C8B-B14F-4D97-AF65-F5344CB8AC3E}">
        <p14:creationId xmlns:p14="http://schemas.microsoft.com/office/powerpoint/2010/main" val="854567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Available-for-sale (AFS</a:t>
            </a:r>
            <a:r>
              <a:rPr lang="en-US" dirty="0"/>
              <a:t>) debt securities</a:t>
            </a:r>
          </a:p>
          <a:p>
            <a:endParaRPr lang="en-US" dirty="0"/>
          </a:p>
        </p:txBody>
      </p:sp>
      <p:sp>
        <p:nvSpPr>
          <p:cNvPr id="3" name="Title 2"/>
          <p:cNvSpPr>
            <a:spLocks noGrp="1"/>
          </p:cNvSpPr>
          <p:nvPr>
            <p:ph type="title"/>
          </p:nvPr>
        </p:nvSpPr>
        <p:spPr/>
        <p:txBody>
          <a:bodyPr/>
          <a:lstStyle/>
          <a:p>
            <a:r>
              <a:rPr lang="en-US" dirty="0" smtClean="0"/>
              <a:t>Impairment project</a:t>
            </a:r>
            <a:endParaRPr lang="en-US" dirty="0"/>
          </a:p>
        </p:txBody>
      </p:sp>
      <p:grpSp>
        <p:nvGrpSpPr>
          <p:cNvPr id="7" name="Group 6"/>
          <p:cNvGrpSpPr/>
          <p:nvPr/>
        </p:nvGrpSpPr>
        <p:grpSpPr>
          <a:xfrm>
            <a:off x="365759" y="1605847"/>
            <a:ext cx="8417293" cy="4344962"/>
            <a:chOff x="365759" y="1605847"/>
            <a:chExt cx="8417293" cy="4344962"/>
          </a:xfrm>
        </p:grpSpPr>
        <p:sp>
          <p:nvSpPr>
            <p:cNvPr id="5" name="Rectangle 4"/>
            <p:cNvSpPr/>
            <p:nvPr/>
          </p:nvSpPr>
          <p:spPr>
            <a:xfrm>
              <a:off x="365759" y="1974850"/>
              <a:ext cx="8417293" cy="3975959"/>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269" lvl="1" indent="-114269">
                <a:spcBef>
                  <a:spcPts val="600"/>
                </a:spcBef>
                <a:buSzPct val="100000"/>
                <a:buFont typeface="Arial"/>
                <a:buChar char="•"/>
              </a:pPr>
              <a:r>
                <a:rPr lang="en-US" sz="1600" dirty="0">
                  <a:solidFill>
                    <a:srgbClr val="313131"/>
                  </a:solidFill>
                </a:rPr>
                <a:t>CECL Model would </a:t>
              </a:r>
              <a:r>
                <a:rPr lang="en-US" sz="1600" b="1" dirty="0">
                  <a:solidFill>
                    <a:srgbClr val="313131"/>
                  </a:solidFill>
                </a:rPr>
                <a:t>not </a:t>
              </a:r>
              <a:r>
                <a:rPr lang="en-US" sz="1600" dirty="0">
                  <a:solidFill>
                    <a:srgbClr val="313131"/>
                  </a:solidFill>
                </a:rPr>
                <a:t>apply to AFS debt securities. Instead, impairment of AFS debt securities would continue to be accounted for under </a:t>
              </a:r>
              <a:r>
                <a:rPr lang="en-US" sz="1600" i="1" dirty="0">
                  <a:solidFill>
                    <a:srgbClr val="313131"/>
                  </a:solidFill>
                </a:rPr>
                <a:t>ASC 320, Investments — Debt and Equity Securities</a:t>
              </a:r>
              <a:endParaRPr lang="en-US" sz="1600" dirty="0">
                <a:solidFill>
                  <a:srgbClr val="313131"/>
                </a:solidFill>
              </a:endParaRPr>
            </a:p>
            <a:p>
              <a:pPr marL="114269" lvl="1" indent="-114269">
                <a:spcBef>
                  <a:spcPts val="600"/>
                </a:spcBef>
                <a:buSzPct val="100000"/>
                <a:buFont typeface="Arial"/>
                <a:buChar char="•"/>
              </a:pPr>
              <a:r>
                <a:rPr lang="en-US" sz="1600" dirty="0">
                  <a:solidFill>
                    <a:srgbClr val="313131"/>
                  </a:solidFill>
                </a:rPr>
                <a:t>The impairment model in </a:t>
              </a:r>
              <a:r>
                <a:rPr lang="en-US" sz="1600" i="1" dirty="0">
                  <a:solidFill>
                    <a:srgbClr val="313131"/>
                  </a:solidFill>
                </a:rPr>
                <a:t>ASC 320 </a:t>
              </a:r>
              <a:r>
                <a:rPr lang="en-US" sz="1600" dirty="0">
                  <a:solidFill>
                    <a:srgbClr val="313131"/>
                  </a:solidFill>
                </a:rPr>
                <a:t>will be revised to:</a:t>
              </a:r>
            </a:p>
            <a:p>
              <a:pPr marL="685617" lvl="2" indent="-228540">
                <a:spcBef>
                  <a:spcPts val="600"/>
                </a:spcBef>
                <a:buSzPct val="100000"/>
                <a:buFont typeface="+mj-lt"/>
                <a:buAutoNum type="arabicPeriod"/>
              </a:pPr>
              <a:r>
                <a:rPr lang="en-US" sz="1600" dirty="0">
                  <a:solidFill>
                    <a:srgbClr val="313131"/>
                  </a:solidFill>
                </a:rPr>
                <a:t>Require an allowance approach (vs. permanently writing down the security’s cost basis)</a:t>
              </a:r>
            </a:p>
            <a:p>
              <a:pPr marL="685617" lvl="2" indent="-228540">
                <a:spcBef>
                  <a:spcPts val="600"/>
                </a:spcBef>
                <a:buSzPct val="100000"/>
                <a:buFont typeface="+mj-lt"/>
                <a:buAutoNum type="arabicPeriod"/>
              </a:pPr>
              <a:r>
                <a:rPr lang="en-US" sz="1600" dirty="0">
                  <a:solidFill>
                    <a:srgbClr val="313131"/>
                  </a:solidFill>
                </a:rPr>
                <a:t>Remove the requirement to consider “duration” of time fair value has been less than amortized cost when assessing whether an impairment is OTTI</a:t>
              </a:r>
            </a:p>
            <a:p>
              <a:pPr marL="685617" lvl="2" indent="-228540">
                <a:spcBef>
                  <a:spcPts val="600"/>
                </a:spcBef>
                <a:buSzPct val="100000"/>
                <a:buFont typeface="+mj-lt"/>
                <a:buAutoNum type="arabicPeriod"/>
              </a:pPr>
              <a:r>
                <a:rPr lang="en-US" sz="1600" dirty="0">
                  <a:solidFill>
                    <a:srgbClr val="313131"/>
                  </a:solidFill>
                </a:rPr>
                <a:t>Removing the requirement that an entity must consider recoveries of fair value after the balance sheet date when assessing whether a credit loss exists </a:t>
              </a:r>
            </a:p>
            <a:p>
              <a:pPr marL="457077" lvl="2">
                <a:spcBef>
                  <a:spcPts val="600"/>
                </a:spcBef>
                <a:buSzPct val="100000"/>
              </a:pPr>
              <a:endParaRPr lang="en-US" sz="1600" dirty="0">
                <a:solidFill>
                  <a:srgbClr val="313131"/>
                </a:solidFill>
              </a:endParaRPr>
            </a:p>
            <a:p>
              <a:pPr marL="114269" lvl="1" indent="-114269">
                <a:spcBef>
                  <a:spcPts val="600"/>
                </a:spcBef>
                <a:buSzPct val="100000"/>
                <a:buFont typeface="Arial"/>
                <a:buChar char="•"/>
              </a:pPr>
              <a:r>
                <a:rPr lang="en-US" sz="1600" dirty="0">
                  <a:solidFill>
                    <a:srgbClr val="313131"/>
                  </a:solidFill>
                </a:rPr>
                <a:t>Write-off guidance will apply to AFS debt securities </a:t>
              </a:r>
            </a:p>
          </p:txBody>
        </p:sp>
        <p:sp>
          <p:nvSpPr>
            <p:cNvPr id="6" name="Rectangle 5"/>
            <p:cNvSpPr/>
            <p:nvPr/>
          </p:nvSpPr>
          <p:spPr>
            <a:xfrm>
              <a:off x="365759" y="1605847"/>
              <a:ext cx="8417293"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b="1" dirty="0" smtClean="0">
                  <a:solidFill>
                    <a:prstClr val="white"/>
                  </a:solidFill>
                </a:rPr>
                <a:t>Proposed guidance</a:t>
              </a:r>
              <a:endParaRPr lang="en-US" b="1" dirty="0">
                <a:solidFill>
                  <a:prstClr val="white"/>
                </a:solidFill>
              </a:endParaRPr>
            </a:p>
          </p:txBody>
        </p:sp>
      </p:grpSp>
    </p:spTree>
    <p:custDataLst>
      <p:tags r:id="rId1"/>
    </p:custDataLst>
    <p:extLst>
      <p:ext uri="{BB962C8B-B14F-4D97-AF65-F5344CB8AC3E}">
        <p14:creationId xmlns:p14="http://schemas.microsoft.com/office/powerpoint/2010/main" val="136659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Next steps, transition, and effective date</a:t>
            </a:r>
            <a:endParaRPr lang="en-US" dirty="0"/>
          </a:p>
        </p:txBody>
      </p:sp>
      <p:sp>
        <p:nvSpPr>
          <p:cNvPr id="576513" name="Title 1"/>
          <p:cNvSpPr>
            <a:spLocks noGrp="1"/>
          </p:cNvSpPr>
          <p:nvPr>
            <p:ph type="title"/>
          </p:nvPr>
        </p:nvSpPr>
        <p:spPr/>
        <p:txBody>
          <a:bodyPr/>
          <a:lstStyle/>
          <a:p>
            <a:r>
              <a:rPr lang="en-US" dirty="0" smtClean="0"/>
              <a:t>Impairment project</a:t>
            </a:r>
          </a:p>
        </p:txBody>
      </p:sp>
      <p:sp>
        <p:nvSpPr>
          <p:cNvPr id="13" name="Rectangle 12"/>
          <p:cNvSpPr/>
          <p:nvPr/>
        </p:nvSpPr>
        <p:spPr>
          <a:xfrm>
            <a:off x="365760" y="3839813"/>
            <a:ext cx="4114800" cy="1839103"/>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876" tIns="88876" rIns="88876" bIns="88876" rtlCol="0" anchor="t" anchorCtr="0"/>
          <a:lstStyle/>
          <a:p>
            <a:pPr marL="114269" lvl="1" indent="-114269">
              <a:spcBef>
                <a:spcPts val="600"/>
              </a:spcBef>
              <a:buSzPct val="100000"/>
              <a:buFont typeface="Arial"/>
              <a:buChar char="•"/>
            </a:pPr>
            <a:r>
              <a:rPr lang="en-US" sz="1600" dirty="0">
                <a:solidFill>
                  <a:srgbClr val="313131"/>
                </a:solidFill>
              </a:rPr>
              <a:t>Modified retrospective application</a:t>
            </a:r>
          </a:p>
          <a:p>
            <a:pPr marL="114269" lvl="1" indent="-114269">
              <a:spcBef>
                <a:spcPts val="600"/>
              </a:spcBef>
              <a:buSzPct val="100000"/>
              <a:buFont typeface="Arial"/>
              <a:buChar char="•"/>
            </a:pPr>
            <a:r>
              <a:rPr lang="en-US" sz="1600" dirty="0">
                <a:solidFill>
                  <a:srgbClr val="313131"/>
                </a:solidFill>
              </a:rPr>
              <a:t>Recognize a cumulative-effect adjustment in the first period of adoption</a:t>
            </a:r>
          </a:p>
          <a:p>
            <a:pPr marL="114269" lvl="1" indent="-114269">
              <a:spcBef>
                <a:spcPts val="600"/>
              </a:spcBef>
              <a:buSzPct val="100000"/>
              <a:buFont typeface="Arial"/>
              <a:buChar char="•"/>
            </a:pPr>
            <a:r>
              <a:rPr lang="en-US" sz="1600" dirty="0">
                <a:solidFill>
                  <a:srgbClr val="313131"/>
                </a:solidFill>
              </a:rPr>
              <a:t>Early adoption not permitted</a:t>
            </a:r>
          </a:p>
          <a:p>
            <a:pPr marL="114269" lvl="1" indent="-114269">
              <a:spcBef>
                <a:spcPts val="600"/>
              </a:spcBef>
              <a:buSzPct val="100000"/>
              <a:buFont typeface="Arial"/>
              <a:buChar char="•"/>
            </a:pPr>
            <a:r>
              <a:rPr lang="en-US" sz="1600" dirty="0">
                <a:solidFill>
                  <a:srgbClr val="313131"/>
                </a:solidFill>
              </a:rPr>
              <a:t>Certain disclosures required</a:t>
            </a:r>
          </a:p>
        </p:txBody>
      </p:sp>
      <p:sp>
        <p:nvSpPr>
          <p:cNvPr id="16" name="Rectangle 15"/>
          <p:cNvSpPr/>
          <p:nvPr/>
        </p:nvSpPr>
        <p:spPr>
          <a:xfrm>
            <a:off x="4660900" y="3839813"/>
            <a:ext cx="4114800" cy="1839103"/>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876" tIns="88876" rIns="88876" bIns="88876" rtlCol="0" anchor="t" anchorCtr="0"/>
          <a:lstStyle/>
          <a:p>
            <a:pPr marL="114269" lvl="1" indent="-114269">
              <a:spcBef>
                <a:spcPts val="600"/>
              </a:spcBef>
              <a:buSzPct val="100000"/>
              <a:buFont typeface="Arial"/>
              <a:buChar char="•"/>
            </a:pPr>
            <a:r>
              <a:rPr lang="en-US" sz="1600" dirty="0">
                <a:solidFill>
                  <a:srgbClr val="313131"/>
                </a:solidFill>
              </a:rPr>
              <a:t>Not yet determined</a:t>
            </a:r>
          </a:p>
          <a:p>
            <a:pPr marL="114269" lvl="1" indent="-114269">
              <a:spcBef>
                <a:spcPts val="600"/>
              </a:spcBef>
              <a:buSzPct val="100000"/>
              <a:buFont typeface="Arial"/>
              <a:buChar char="•"/>
            </a:pPr>
            <a:r>
              <a:rPr lang="en-US" sz="1600" dirty="0">
                <a:solidFill>
                  <a:srgbClr val="313131"/>
                </a:solidFill>
              </a:rPr>
              <a:t>Expected to be addressed near the end of deliberations</a:t>
            </a:r>
          </a:p>
          <a:p>
            <a:pPr marL="114269" lvl="1" indent="-114269">
              <a:spcBef>
                <a:spcPts val="600"/>
              </a:spcBef>
              <a:buSzPct val="100000"/>
              <a:buFont typeface="Arial"/>
              <a:buChar char="•"/>
            </a:pPr>
            <a:r>
              <a:rPr lang="en-US" sz="1600" dirty="0">
                <a:solidFill>
                  <a:srgbClr val="313131"/>
                </a:solidFill>
              </a:rPr>
              <a:t>Not expected to be sooner the January 1, 2018</a:t>
            </a:r>
          </a:p>
        </p:txBody>
      </p:sp>
      <p:sp>
        <p:nvSpPr>
          <p:cNvPr id="17" name="Rectangle 16"/>
          <p:cNvSpPr/>
          <p:nvPr/>
        </p:nvSpPr>
        <p:spPr>
          <a:xfrm>
            <a:off x="365760" y="3470807"/>
            <a:ext cx="4114800"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876" tIns="88876" rIns="88876" bIns="88876" rtlCol="0" anchor="ctr"/>
          <a:lstStyle/>
          <a:p>
            <a:pPr algn="ctr"/>
            <a:r>
              <a:rPr lang="en-US" b="1" dirty="0" smtClean="0">
                <a:solidFill>
                  <a:prstClr val="white"/>
                </a:solidFill>
              </a:rPr>
              <a:t>Transition</a:t>
            </a:r>
            <a:endParaRPr lang="en-US" b="1" dirty="0">
              <a:solidFill>
                <a:prstClr val="white"/>
              </a:solidFill>
            </a:endParaRPr>
          </a:p>
        </p:txBody>
      </p:sp>
      <p:sp>
        <p:nvSpPr>
          <p:cNvPr id="19" name="Rectangle 18"/>
          <p:cNvSpPr/>
          <p:nvPr/>
        </p:nvSpPr>
        <p:spPr>
          <a:xfrm>
            <a:off x="4660900" y="3470807"/>
            <a:ext cx="4114800"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876" tIns="88876" rIns="88876" bIns="88876" rtlCol="0" anchor="ctr"/>
          <a:lstStyle/>
          <a:p>
            <a:pPr algn="ctr"/>
            <a:r>
              <a:rPr lang="en-US" b="1" dirty="0" smtClean="0">
                <a:solidFill>
                  <a:prstClr val="white"/>
                </a:solidFill>
              </a:rPr>
              <a:t>Effective date</a:t>
            </a:r>
            <a:endParaRPr lang="en-US" b="1" dirty="0">
              <a:solidFill>
                <a:prstClr val="white"/>
              </a:solidFill>
            </a:endParaRPr>
          </a:p>
        </p:txBody>
      </p:sp>
      <p:sp>
        <p:nvSpPr>
          <p:cNvPr id="9" name="Rectangle 8"/>
          <p:cNvSpPr/>
          <p:nvPr/>
        </p:nvSpPr>
        <p:spPr>
          <a:xfrm>
            <a:off x="365760" y="1953407"/>
            <a:ext cx="8409940" cy="1102622"/>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876" tIns="88876" rIns="88876" bIns="88876" rtlCol="0" anchor="t" anchorCtr="0"/>
          <a:lstStyle/>
          <a:p>
            <a:pPr marL="114269" lvl="1" indent="-114269">
              <a:spcBef>
                <a:spcPts val="600"/>
              </a:spcBef>
              <a:buSzPct val="100000"/>
              <a:buFont typeface="Arial"/>
              <a:buChar char="•"/>
            </a:pPr>
            <a:r>
              <a:rPr lang="en-US" sz="1600" dirty="0">
                <a:solidFill>
                  <a:srgbClr val="313131"/>
                </a:solidFill>
              </a:rPr>
              <a:t>Further deliberations by the FASB</a:t>
            </a:r>
          </a:p>
          <a:p>
            <a:pPr marL="114269" lvl="1" indent="-114269">
              <a:spcBef>
                <a:spcPts val="600"/>
              </a:spcBef>
              <a:buSzPct val="100000"/>
              <a:buFont typeface="Arial"/>
              <a:buChar char="•"/>
            </a:pPr>
            <a:r>
              <a:rPr lang="en-US" sz="1600" dirty="0">
                <a:solidFill>
                  <a:srgbClr val="313131"/>
                </a:solidFill>
              </a:rPr>
              <a:t>Address effective date</a:t>
            </a:r>
          </a:p>
          <a:p>
            <a:pPr marL="114269" lvl="1" indent="-114269">
              <a:spcBef>
                <a:spcPts val="600"/>
              </a:spcBef>
              <a:buSzPct val="100000"/>
              <a:buFont typeface="Arial"/>
              <a:buChar char="•"/>
            </a:pPr>
            <a:r>
              <a:rPr lang="en-US" sz="1600" dirty="0">
                <a:solidFill>
                  <a:srgbClr val="313131"/>
                </a:solidFill>
              </a:rPr>
              <a:t>Issue final standard</a:t>
            </a:r>
          </a:p>
        </p:txBody>
      </p:sp>
      <p:sp>
        <p:nvSpPr>
          <p:cNvPr id="10" name="Rectangle 9"/>
          <p:cNvSpPr/>
          <p:nvPr/>
        </p:nvSpPr>
        <p:spPr>
          <a:xfrm>
            <a:off x="365760" y="1584404"/>
            <a:ext cx="8409940"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876" tIns="88876" rIns="88876" bIns="88876" rtlCol="0" anchor="ctr"/>
          <a:lstStyle/>
          <a:p>
            <a:pPr algn="ctr"/>
            <a:r>
              <a:rPr lang="en-US" b="1" dirty="0" smtClean="0">
                <a:solidFill>
                  <a:prstClr val="white"/>
                </a:solidFill>
              </a:rPr>
              <a:t>Next steps</a:t>
            </a:r>
            <a:endParaRPr lang="en-US" b="1" dirty="0">
              <a:solidFill>
                <a:prstClr val="white"/>
              </a:solidFill>
            </a:endParaRPr>
          </a:p>
        </p:txBody>
      </p:sp>
    </p:spTree>
    <p:custDataLst>
      <p:tags r:id="rId1"/>
    </p:custDataLst>
    <p:extLst>
      <p:ext uri="{BB962C8B-B14F-4D97-AF65-F5344CB8AC3E}">
        <p14:creationId xmlns:p14="http://schemas.microsoft.com/office/powerpoint/2010/main" val="127639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IASB’s three-bucket approach</a:t>
            </a:r>
          </a:p>
          <a:p>
            <a:endParaRPr lang="en-US" dirty="0"/>
          </a:p>
        </p:txBody>
      </p:sp>
      <p:sp>
        <p:nvSpPr>
          <p:cNvPr id="3" name="Title 2"/>
          <p:cNvSpPr>
            <a:spLocks noGrp="1"/>
          </p:cNvSpPr>
          <p:nvPr>
            <p:ph type="title"/>
          </p:nvPr>
        </p:nvSpPr>
        <p:spPr/>
        <p:txBody>
          <a:bodyPr/>
          <a:lstStyle/>
          <a:p>
            <a:r>
              <a:rPr lang="en-US" dirty="0" smtClean="0"/>
              <a:t>Impairment project</a:t>
            </a:r>
            <a:endParaRPr lang="en-US" dirty="0"/>
          </a:p>
        </p:txBody>
      </p:sp>
      <p:grpSp>
        <p:nvGrpSpPr>
          <p:cNvPr id="4" name="Group 3"/>
          <p:cNvGrpSpPr/>
          <p:nvPr/>
        </p:nvGrpSpPr>
        <p:grpSpPr>
          <a:xfrm>
            <a:off x="365762" y="1377242"/>
            <a:ext cx="8489483" cy="5035593"/>
            <a:chOff x="365759" y="1377239"/>
            <a:chExt cx="8489483" cy="5035593"/>
          </a:xfrm>
        </p:grpSpPr>
        <p:sp>
          <p:nvSpPr>
            <p:cNvPr id="5" name="Rectangle 4"/>
            <p:cNvSpPr/>
            <p:nvPr/>
          </p:nvSpPr>
          <p:spPr>
            <a:xfrm>
              <a:off x="365760" y="1746242"/>
              <a:ext cx="8489482" cy="383339"/>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269" lvl="1" indent="-114269">
                <a:spcBef>
                  <a:spcPts val="600"/>
                </a:spcBef>
                <a:buSzPct val="100000"/>
                <a:buFont typeface="Arial"/>
                <a:buChar char="•"/>
              </a:pPr>
              <a:r>
                <a:rPr lang="en-US" sz="1600" dirty="0">
                  <a:solidFill>
                    <a:srgbClr val="313131"/>
                  </a:solidFill>
                </a:rPr>
                <a:t>All financial assets initially categorized in this bucket**</a:t>
              </a:r>
            </a:p>
          </p:txBody>
        </p:sp>
        <p:sp>
          <p:nvSpPr>
            <p:cNvPr id="6" name="Rectangle 5"/>
            <p:cNvSpPr/>
            <p:nvPr/>
          </p:nvSpPr>
          <p:spPr>
            <a:xfrm>
              <a:off x="365760" y="4579335"/>
              <a:ext cx="8489482" cy="41378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269" lvl="1" indent="-114269">
                <a:spcBef>
                  <a:spcPts val="600"/>
                </a:spcBef>
                <a:buSzPct val="100000"/>
                <a:buFont typeface="Arial"/>
                <a:buChar char="•"/>
              </a:pPr>
              <a:r>
                <a:rPr lang="en-US" sz="1600" dirty="0">
                  <a:solidFill>
                    <a:srgbClr val="313131"/>
                  </a:solidFill>
                </a:rPr>
                <a:t>Evaluation performed on groups of financial assets and individual financial assets</a:t>
              </a:r>
            </a:p>
          </p:txBody>
        </p:sp>
        <p:sp>
          <p:nvSpPr>
            <p:cNvPr id="7" name="Rectangle 6"/>
            <p:cNvSpPr/>
            <p:nvPr/>
          </p:nvSpPr>
          <p:spPr>
            <a:xfrm>
              <a:off x="365760" y="1377239"/>
              <a:ext cx="8489482"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b="1" dirty="0" smtClean="0">
                  <a:solidFill>
                    <a:prstClr val="white"/>
                  </a:solidFill>
                </a:rPr>
                <a:t>Bucket 1: 12 months expected credit loss allowance*</a:t>
              </a:r>
              <a:endParaRPr lang="en-US" b="1" dirty="0">
                <a:solidFill>
                  <a:prstClr val="white"/>
                </a:solidFill>
              </a:endParaRPr>
            </a:p>
          </p:txBody>
        </p:sp>
        <p:sp>
          <p:nvSpPr>
            <p:cNvPr id="8" name="Rectangle 7"/>
            <p:cNvSpPr/>
            <p:nvPr/>
          </p:nvSpPr>
          <p:spPr>
            <a:xfrm>
              <a:off x="365760" y="4213574"/>
              <a:ext cx="8489482" cy="36576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b="1" dirty="0" smtClean="0">
                  <a:solidFill>
                    <a:prstClr val="white"/>
                  </a:solidFill>
                </a:rPr>
                <a:t>Buckets 2 and 3: Lifetime expected credit loss allowance</a:t>
              </a:r>
              <a:endParaRPr lang="en-US" b="1" dirty="0">
                <a:solidFill>
                  <a:prstClr val="white"/>
                </a:solidFill>
              </a:endParaRPr>
            </a:p>
          </p:txBody>
        </p:sp>
        <p:sp>
          <p:nvSpPr>
            <p:cNvPr id="9" name="Rectangle 8"/>
            <p:cNvSpPr/>
            <p:nvPr/>
          </p:nvSpPr>
          <p:spPr>
            <a:xfrm>
              <a:off x="5689767" y="2804222"/>
              <a:ext cx="3165475" cy="11902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0" lvl="1">
                <a:spcBef>
                  <a:spcPts val="600"/>
                </a:spcBef>
                <a:buSzPct val="100000"/>
              </a:pPr>
              <a:r>
                <a:rPr lang="en-US" sz="1600" dirty="0">
                  <a:solidFill>
                    <a:srgbClr val="313131"/>
                  </a:solidFill>
                </a:rPr>
                <a:t>… when there has been a significant deterioration in credit quality since initial recognition (except high quality assets)</a:t>
              </a:r>
            </a:p>
          </p:txBody>
        </p:sp>
        <p:sp>
          <p:nvSpPr>
            <p:cNvPr id="10" name="Rectangle 9"/>
            <p:cNvSpPr/>
            <p:nvPr/>
          </p:nvSpPr>
          <p:spPr>
            <a:xfrm>
              <a:off x="5689766" y="2390434"/>
              <a:ext cx="3165475" cy="413788"/>
            </a:xfrm>
            <a:prstGeom prst="rect">
              <a:avLst/>
            </a:prstGeom>
            <a:solidFill>
              <a:srgbClr val="99CC0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0" lvl="1" algn="ctr">
                <a:spcBef>
                  <a:spcPts val="600"/>
                </a:spcBef>
                <a:buSzPct val="100000"/>
              </a:pPr>
              <a:r>
                <a:rPr lang="en-US" sz="1600" b="1" dirty="0">
                  <a:solidFill>
                    <a:prstClr val="white"/>
                  </a:solidFill>
                </a:rPr>
                <a:t>Transfer out of Bucket 1</a:t>
              </a:r>
            </a:p>
          </p:txBody>
        </p:sp>
        <p:sp>
          <p:nvSpPr>
            <p:cNvPr id="11" name="Freeform 133"/>
            <p:cNvSpPr>
              <a:spLocks noChangeAspect="1"/>
            </p:cNvSpPr>
            <p:nvPr/>
          </p:nvSpPr>
          <p:spPr bwMode="auto">
            <a:xfrm flipV="1">
              <a:off x="3824212" y="2390433"/>
              <a:ext cx="663575" cy="1604044"/>
            </a:xfrm>
            <a:custGeom>
              <a:avLst/>
              <a:gdLst>
                <a:gd name="T0" fmla="*/ 157 w 157"/>
                <a:gd name="T1" fmla="*/ 77 h 309"/>
                <a:gd name="T2" fmla="*/ 106 w 157"/>
                <a:gd name="T3" fmla="*/ 77 h 309"/>
                <a:gd name="T4" fmla="*/ 106 w 157"/>
                <a:gd name="T5" fmla="*/ 309 h 309"/>
                <a:gd name="T6" fmla="*/ 51 w 157"/>
                <a:gd name="T7" fmla="*/ 309 h 309"/>
                <a:gd name="T8" fmla="*/ 51 w 157"/>
                <a:gd name="T9" fmla="*/ 77 h 309"/>
                <a:gd name="T10" fmla="*/ 0 w 157"/>
                <a:gd name="T11" fmla="*/ 77 h 309"/>
                <a:gd name="T12" fmla="*/ 79 w 157"/>
                <a:gd name="T13" fmla="*/ 0 h 309"/>
                <a:gd name="T14" fmla="*/ 157 w 157"/>
                <a:gd name="T15" fmla="*/ 77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309">
                  <a:moveTo>
                    <a:pt x="157" y="77"/>
                  </a:moveTo>
                  <a:lnTo>
                    <a:pt x="106" y="77"/>
                  </a:lnTo>
                  <a:lnTo>
                    <a:pt x="106" y="309"/>
                  </a:lnTo>
                  <a:lnTo>
                    <a:pt x="51" y="309"/>
                  </a:lnTo>
                  <a:lnTo>
                    <a:pt x="51" y="77"/>
                  </a:lnTo>
                  <a:lnTo>
                    <a:pt x="0" y="77"/>
                  </a:lnTo>
                  <a:lnTo>
                    <a:pt x="79" y="0"/>
                  </a:lnTo>
                  <a:lnTo>
                    <a:pt x="157" y="7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Rectangle 11"/>
            <p:cNvSpPr/>
            <p:nvPr/>
          </p:nvSpPr>
          <p:spPr>
            <a:xfrm>
              <a:off x="365759" y="5273152"/>
              <a:ext cx="8489482" cy="1139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0" lvl="1">
                <a:spcBef>
                  <a:spcPts val="600"/>
                </a:spcBef>
                <a:buSzPct val="100000"/>
              </a:pPr>
              <a:r>
                <a:rPr lang="en-US" sz="1400" dirty="0">
                  <a:solidFill>
                    <a:srgbClr val="313131"/>
                  </a:solidFill>
                </a:rPr>
                <a:t>* 12 month expected credit losses = lifetime expected credit losses for financial assets for which a loss event is expected within the next 12 months</a:t>
              </a:r>
            </a:p>
            <a:p>
              <a:pPr marL="0" lvl="1">
                <a:spcBef>
                  <a:spcPts val="600"/>
                </a:spcBef>
                <a:buSzPct val="100000"/>
              </a:pPr>
              <a:r>
                <a:rPr lang="en-US" sz="1400" dirty="0">
                  <a:solidFill>
                    <a:srgbClr val="313131"/>
                  </a:solidFill>
                </a:rPr>
                <a:t>** Except for purchased debt instruments with explicit expectation of credit losses at acquisition, and some trade/lease receivables.</a:t>
              </a:r>
            </a:p>
          </p:txBody>
        </p:sp>
      </p:grpSp>
    </p:spTree>
    <p:custDataLst>
      <p:tags r:id="rId1"/>
    </p:custDataLst>
    <p:extLst>
      <p:ext uri="{BB962C8B-B14F-4D97-AF65-F5344CB8AC3E}">
        <p14:creationId xmlns:p14="http://schemas.microsoft.com/office/powerpoint/2010/main" val="413034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365125" y="2286000"/>
            <a:ext cx="8229600" cy="1143000"/>
          </a:xfrm>
        </p:spPr>
        <p:txBody>
          <a:bodyPr/>
          <a:lstStyle/>
          <a:p>
            <a:r>
              <a:rPr lang="en-US" sz="5000" dirty="0"/>
              <a:t>Hedging project</a:t>
            </a:r>
          </a:p>
        </p:txBody>
      </p:sp>
    </p:spTree>
    <p:custDataLst>
      <p:tags r:id="rId1"/>
    </p:custDataLst>
    <p:extLst>
      <p:ext uri="{BB962C8B-B14F-4D97-AF65-F5344CB8AC3E}">
        <p14:creationId xmlns:p14="http://schemas.microsoft.com/office/powerpoint/2010/main" val="2957466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814388" y="779466"/>
            <a:ext cx="8329612" cy="307975"/>
          </a:xfrm>
        </p:spPr>
        <p:txBody>
          <a:bodyPr/>
          <a:lstStyle/>
          <a:p>
            <a:r>
              <a:rPr lang="en-US" dirty="0" smtClean="0"/>
              <a:t> </a:t>
            </a:r>
            <a:endParaRPr lang="en-US" dirty="0"/>
          </a:p>
        </p:txBody>
      </p:sp>
      <p:sp>
        <p:nvSpPr>
          <p:cNvPr id="6" name="Content Placeholder 1"/>
          <p:cNvSpPr txBox="1">
            <a:spLocks/>
          </p:cNvSpPr>
          <p:nvPr/>
        </p:nvSpPr>
        <p:spPr bwMode="gray">
          <a:xfrm>
            <a:off x="335282" y="838200"/>
            <a:ext cx="8580121" cy="50466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Font typeface="Arial" pitchFamily="34" charset="0"/>
              <a:buChar char="−"/>
              <a:tabLst/>
              <a:defRPr kumimoji="0" lang="en-US" sz="22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Font typeface="Arial" pitchFamily="34" charset="0"/>
              <a:buChar char="•"/>
              <a:tabLst/>
              <a:defRPr kumimoji="0" lang="en-US" sz="20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L="914400" marR="0" indent="-228600" algn="l" defTabSz="914400" rtl="0" eaLnBrk="1" fontAlgn="base" latinLnBrk="0" hangingPunct="1">
              <a:lnSpc>
                <a:spcPct val="100000"/>
              </a:lnSpc>
              <a:spcBef>
                <a:spcPts val="5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pPr marL="691966" lvl="2" indent="-457077">
              <a:lnSpc>
                <a:spcPct val="150000"/>
              </a:lnSpc>
            </a:pPr>
            <a:endParaRPr lang="en-US" sz="2400" dirty="0"/>
          </a:p>
        </p:txBody>
      </p:sp>
      <p:sp>
        <p:nvSpPr>
          <p:cNvPr id="7" name="Title 3"/>
          <p:cNvSpPr>
            <a:spLocks noGrp="1"/>
          </p:cNvSpPr>
          <p:nvPr>
            <p:ph type="title"/>
          </p:nvPr>
        </p:nvSpPr>
        <p:spPr>
          <a:xfrm>
            <a:off x="585218" y="287023"/>
            <a:ext cx="8330184" cy="384721"/>
          </a:xfrm>
        </p:spPr>
        <p:txBody>
          <a:bodyPr/>
          <a:lstStyle/>
          <a:p>
            <a:r>
              <a:rPr lang="en-US" sz="3200" dirty="0"/>
              <a:t>Agenda</a:t>
            </a:r>
          </a:p>
        </p:txBody>
      </p:sp>
      <p:graphicFrame>
        <p:nvGraphicFramePr>
          <p:cNvPr id="2" name="Table 1"/>
          <p:cNvGraphicFramePr>
            <a:graphicFrameLocks noGrp="1"/>
          </p:cNvGraphicFramePr>
          <p:nvPr>
            <p:extLst>
              <p:ext uri="{D42A27DB-BD31-4B8C-83A1-F6EECF244321}">
                <p14:modId xmlns:p14="http://schemas.microsoft.com/office/powerpoint/2010/main" val="2263866622"/>
              </p:ext>
            </p:extLst>
          </p:nvPr>
        </p:nvGraphicFramePr>
        <p:xfrm>
          <a:off x="571500" y="1009650"/>
          <a:ext cx="7907482" cy="4462780"/>
        </p:xfrm>
        <a:graphic>
          <a:graphicData uri="http://schemas.openxmlformats.org/drawingml/2006/table">
            <a:tbl>
              <a:tblPr firstRow="1" bandRow="1">
                <a:tableStyleId>{F5AB1C69-6EDB-4FF4-983F-18BD219EF322}</a:tableStyleId>
              </a:tblPr>
              <a:tblGrid>
                <a:gridCol w="7907482"/>
              </a:tblGrid>
              <a:tr h="544195">
                <a:tc>
                  <a:txBody>
                    <a:bodyPr/>
                    <a:lstStyle/>
                    <a:p>
                      <a:pPr algn="l"/>
                      <a:r>
                        <a:rPr lang="en-US" sz="2400" dirty="0" smtClean="0"/>
                        <a:t>Topic</a:t>
                      </a:r>
                      <a:endParaRPr lang="en-US" sz="2400" dirty="0"/>
                    </a:p>
                  </a:txBody>
                  <a:tcPr/>
                </a:tc>
              </a:tr>
              <a:tr h="136049">
                <a:tc>
                  <a:txBody>
                    <a:bodyPr/>
                    <a:lstStyle/>
                    <a:p>
                      <a:r>
                        <a:rPr lang="en-US" sz="1900" dirty="0" smtClean="0"/>
                        <a:t>Major Projects</a:t>
                      </a:r>
                      <a:endParaRPr lang="en-US" sz="1900" dirty="0"/>
                    </a:p>
                  </a:txBody>
                  <a:tcPr/>
                </a:tc>
              </a:tr>
              <a:tr h="244951">
                <a:tc>
                  <a:txBody>
                    <a:bodyPr/>
                    <a:lstStyle/>
                    <a:p>
                      <a:pPr lvl="1"/>
                      <a:r>
                        <a:rPr lang="en-US" sz="1900" dirty="0" smtClean="0"/>
                        <a:t>Consolidations</a:t>
                      </a:r>
                      <a:endParaRPr lang="en-US" sz="1900" dirty="0"/>
                    </a:p>
                  </a:txBody>
                  <a:tcPr/>
                </a:tc>
              </a:tr>
              <a:tr h="136049">
                <a:tc>
                  <a:txBody>
                    <a:bodyPr/>
                    <a:lstStyle/>
                    <a:p>
                      <a:pPr lvl="1"/>
                      <a:r>
                        <a:rPr lang="en-US" sz="1900" dirty="0" smtClean="0"/>
                        <a:t>Financial Instruments</a:t>
                      </a:r>
                      <a:endParaRPr lang="en-US" sz="1900" dirty="0"/>
                    </a:p>
                  </a:txBody>
                  <a:tcPr/>
                </a:tc>
              </a:tr>
              <a:tr h="136049">
                <a:tc>
                  <a:txBody>
                    <a:bodyPr/>
                    <a:lstStyle/>
                    <a:p>
                      <a:pPr lvl="1"/>
                      <a:r>
                        <a:rPr lang="en-US" sz="1900" dirty="0" smtClean="0"/>
                        <a:t>Leases</a:t>
                      </a:r>
                      <a:endParaRPr lang="en-US" sz="1900" dirty="0"/>
                    </a:p>
                  </a:txBody>
                  <a:tcPr/>
                </a:tc>
              </a:tr>
              <a:tr h="544195">
                <a:tc>
                  <a:txBody>
                    <a:bodyPr/>
                    <a:lstStyle/>
                    <a:p>
                      <a:pPr marL="0" marR="0" indent="0" algn="l" defTabSz="914156" rtl="0" eaLnBrk="1" fontAlgn="auto" latinLnBrk="0" hangingPunct="1">
                        <a:lnSpc>
                          <a:spcPct val="100000"/>
                        </a:lnSpc>
                        <a:spcBef>
                          <a:spcPts val="0"/>
                        </a:spcBef>
                        <a:spcAft>
                          <a:spcPts val="0"/>
                        </a:spcAft>
                        <a:buClrTx/>
                        <a:buSzTx/>
                        <a:buFontTx/>
                        <a:buNone/>
                        <a:tabLst/>
                        <a:defRPr/>
                      </a:pPr>
                      <a:r>
                        <a:rPr lang="en-US" sz="1900" kern="1200" dirty="0" smtClean="0"/>
                        <a:t>Disclosure</a:t>
                      </a:r>
                      <a:r>
                        <a:rPr lang="en-US" sz="1900" kern="1200" baseline="0" dirty="0" smtClean="0"/>
                        <a:t> Effectiveness</a:t>
                      </a:r>
                      <a:endParaRPr lang="en-US" sz="1900" kern="1200" dirty="0" smtClean="0">
                        <a:solidFill>
                          <a:schemeClr val="dk1"/>
                        </a:solidFill>
                        <a:latin typeface="+mn-lt"/>
                        <a:ea typeface="+mn-ea"/>
                        <a:cs typeface="+mn-cs"/>
                      </a:endParaRPr>
                    </a:p>
                  </a:txBody>
                  <a:tcPr/>
                </a:tc>
              </a:tr>
              <a:tr h="544195">
                <a:tc>
                  <a:txBody>
                    <a:bodyPr/>
                    <a:lstStyle/>
                    <a:p>
                      <a:pPr marL="0" algn="l" defTabSz="914400" rtl="0" eaLnBrk="1" latinLnBrk="0" hangingPunct="1"/>
                      <a:r>
                        <a:rPr lang="en-US" sz="1900" kern="1200" dirty="0" smtClean="0"/>
                        <a:t>Other FASB</a:t>
                      </a:r>
                      <a:r>
                        <a:rPr lang="en-US" sz="1900" kern="1200" baseline="0" dirty="0" smtClean="0"/>
                        <a:t> Standard-Setting Activity </a:t>
                      </a:r>
                      <a:endParaRPr lang="en-US" sz="1900" kern="1200" dirty="0">
                        <a:solidFill>
                          <a:schemeClr val="dk1"/>
                        </a:solidFill>
                        <a:latin typeface="+mn-lt"/>
                        <a:ea typeface="+mn-ea"/>
                        <a:cs typeface="+mn-cs"/>
                      </a:endParaRPr>
                    </a:p>
                  </a:txBody>
                  <a:tcPr/>
                </a:tc>
              </a:tr>
              <a:tr h="272098">
                <a:tc>
                  <a:txBody>
                    <a:bodyPr/>
                    <a:lstStyle/>
                    <a:p>
                      <a:pPr marL="0" algn="l" defTabSz="914400" rtl="0" eaLnBrk="1" latinLnBrk="0" hangingPunct="1"/>
                      <a:r>
                        <a:rPr lang="en-US" sz="1900" kern="1200" dirty="0" smtClean="0"/>
                        <a:t>       Foundational Projects</a:t>
                      </a:r>
                      <a:endParaRPr lang="en-US" sz="1900" kern="1200" dirty="0">
                        <a:solidFill>
                          <a:schemeClr val="dk1"/>
                        </a:solidFill>
                        <a:latin typeface="+mn-lt"/>
                        <a:ea typeface="+mn-ea"/>
                        <a:cs typeface="+mn-cs"/>
                      </a:endParaRPr>
                    </a:p>
                  </a:txBody>
                  <a:tcPr/>
                </a:tc>
              </a:tr>
              <a:tr h="272098">
                <a:tc>
                  <a:txBody>
                    <a:bodyPr/>
                    <a:lstStyle/>
                    <a:p>
                      <a:pPr marL="0" algn="l" defTabSz="914400" rtl="0" eaLnBrk="1" latinLnBrk="0" hangingPunct="1"/>
                      <a:r>
                        <a:rPr lang="en-US" sz="1900" kern="1200" dirty="0" smtClean="0">
                          <a:solidFill>
                            <a:schemeClr val="dk1"/>
                          </a:solidFill>
                          <a:latin typeface="+mn-lt"/>
                          <a:ea typeface="+mn-ea"/>
                          <a:cs typeface="+mn-cs"/>
                        </a:rPr>
                        <a:t>       Simplification Projects</a:t>
                      </a:r>
                      <a:endParaRPr lang="en-US" sz="1900" kern="1200" dirty="0">
                        <a:solidFill>
                          <a:schemeClr val="dk1"/>
                        </a:solidFill>
                        <a:latin typeface="+mn-lt"/>
                        <a:ea typeface="+mn-ea"/>
                        <a:cs typeface="+mn-cs"/>
                      </a:endParaRPr>
                    </a:p>
                  </a:txBody>
                  <a:tcPr/>
                </a:tc>
              </a:tr>
              <a:tr h="544195">
                <a:tc>
                  <a:txBody>
                    <a:bodyPr/>
                    <a:lstStyle/>
                    <a:p>
                      <a:pPr marL="0" algn="l" defTabSz="914400" rtl="0" eaLnBrk="1" latinLnBrk="0" hangingPunct="1"/>
                      <a:r>
                        <a:rPr lang="en-US" sz="1900" kern="1200" dirty="0" smtClean="0">
                          <a:solidFill>
                            <a:schemeClr val="dk1"/>
                          </a:solidFill>
                          <a:latin typeface="+mn-lt"/>
                          <a:ea typeface="+mn-ea"/>
                          <a:cs typeface="+mn-cs"/>
                        </a:rPr>
                        <a:t>New Revenue Recognition</a:t>
                      </a:r>
                      <a:r>
                        <a:rPr lang="en-US" sz="1900" kern="1200" baseline="0" dirty="0" smtClean="0">
                          <a:solidFill>
                            <a:schemeClr val="dk1"/>
                          </a:solidFill>
                          <a:latin typeface="+mn-lt"/>
                          <a:ea typeface="+mn-ea"/>
                          <a:cs typeface="+mn-cs"/>
                        </a:rPr>
                        <a:t> Standard</a:t>
                      </a:r>
                      <a:endParaRPr lang="en-US" sz="1900" kern="1200" dirty="0">
                        <a:solidFill>
                          <a:schemeClr val="dk1"/>
                        </a:solidFill>
                        <a:latin typeface="+mn-lt"/>
                        <a:ea typeface="+mn-ea"/>
                        <a:cs typeface="+mn-cs"/>
                      </a:endParaRPr>
                    </a:p>
                  </a:txBody>
                  <a:tcPr/>
                </a:tc>
              </a:tr>
            </a:tbl>
          </a:graphicData>
        </a:graphic>
      </p:graphicFrame>
    </p:spTree>
    <p:custDataLst>
      <p:tags r:id="rId1"/>
    </p:custDataLst>
    <p:extLst>
      <p:ext uri="{BB962C8B-B14F-4D97-AF65-F5344CB8AC3E}">
        <p14:creationId xmlns:p14="http://schemas.microsoft.com/office/powerpoint/2010/main" val="112986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Highlights of </a:t>
            </a:r>
            <a:r>
              <a:rPr lang="en-US" dirty="0" smtClean="0"/>
              <a:t>redeliberations</a:t>
            </a:r>
            <a:endParaRPr lang="en-US" dirty="0"/>
          </a:p>
          <a:p>
            <a:endParaRPr lang="en-US" dirty="0"/>
          </a:p>
        </p:txBody>
      </p:sp>
      <p:sp>
        <p:nvSpPr>
          <p:cNvPr id="3" name="Title 2"/>
          <p:cNvSpPr>
            <a:spLocks noGrp="1"/>
          </p:cNvSpPr>
          <p:nvPr>
            <p:ph type="title"/>
          </p:nvPr>
        </p:nvSpPr>
        <p:spPr/>
        <p:txBody>
          <a:bodyPr/>
          <a:lstStyle/>
          <a:p>
            <a:r>
              <a:rPr lang="en-US" dirty="0"/>
              <a:t>Hedging project</a:t>
            </a:r>
          </a:p>
        </p:txBody>
      </p:sp>
      <p:sp>
        <p:nvSpPr>
          <p:cNvPr id="4" name="Text Placeholder 3"/>
          <p:cNvSpPr>
            <a:spLocks noGrp="1"/>
          </p:cNvSpPr>
          <p:nvPr>
            <p:ph type="body" sz="quarter" idx="14"/>
          </p:nvPr>
        </p:nvSpPr>
        <p:spPr/>
        <p:txBody>
          <a:bodyPr/>
          <a:lstStyle/>
          <a:p>
            <a:pPr lvl="1"/>
            <a:r>
              <a:rPr lang="en-US" dirty="0" smtClean="0"/>
              <a:t>Simplify hedge accounting/ potentially permit hedge accounting for more hedging strategies</a:t>
            </a:r>
          </a:p>
          <a:p>
            <a:pPr lvl="1"/>
            <a:r>
              <a:rPr lang="en-US" dirty="0" smtClean="0"/>
              <a:t>the </a:t>
            </a:r>
            <a:r>
              <a:rPr lang="en-US" dirty="0"/>
              <a:t>FASB will discuss the following issues</a:t>
            </a:r>
            <a:r>
              <a:rPr lang="en-US" dirty="0" smtClean="0"/>
              <a:t>:</a:t>
            </a:r>
            <a:endParaRPr lang="en-US" dirty="0"/>
          </a:p>
          <a:p>
            <a:pPr lvl="2"/>
            <a:r>
              <a:rPr lang="en-US" dirty="0"/>
              <a:t>Hedge effectiveness requirements</a:t>
            </a:r>
          </a:p>
          <a:p>
            <a:pPr lvl="2"/>
            <a:r>
              <a:rPr lang="en-US" dirty="0"/>
              <a:t>Whether the shortcut and critical-terms-match methods should be eliminated</a:t>
            </a:r>
          </a:p>
          <a:p>
            <a:pPr lvl="2"/>
            <a:r>
              <a:rPr lang="en-US" dirty="0"/>
              <a:t>Voluntary dedesignations of hedging relationships</a:t>
            </a:r>
          </a:p>
          <a:p>
            <a:pPr lvl="2"/>
            <a:r>
              <a:rPr lang="en-US" dirty="0"/>
              <a:t>Recognition of ineffectiveness for cash flow underhedges</a:t>
            </a:r>
          </a:p>
          <a:p>
            <a:pPr lvl="2"/>
            <a:r>
              <a:rPr lang="en-US" dirty="0"/>
              <a:t>Hedging components of nonfinancial items</a:t>
            </a:r>
          </a:p>
          <a:p>
            <a:pPr lvl="2"/>
            <a:r>
              <a:rPr lang="en-US" dirty="0"/>
              <a:t>Benchmark interest rates</a:t>
            </a:r>
          </a:p>
          <a:p>
            <a:pPr lvl="2"/>
            <a:r>
              <a:rPr lang="en-US" dirty="0"/>
              <a:t>Simplification of hedge documentation requirements</a:t>
            </a:r>
          </a:p>
          <a:p>
            <a:pPr lvl="2"/>
            <a:r>
              <a:rPr lang="en-US" dirty="0"/>
              <a:t>Presentation and disclosure </a:t>
            </a:r>
            <a:r>
              <a:rPr lang="en-US" dirty="0" smtClean="0"/>
              <a:t>matters</a:t>
            </a:r>
            <a:endParaRPr lang="en-US" dirty="0"/>
          </a:p>
          <a:p>
            <a:endParaRPr lang="en-US" dirty="0"/>
          </a:p>
        </p:txBody>
      </p:sp>
    </p:spTree>
    <p:custDataLst>
      <p:tags r:id="rId1"/>
    </p:custDataLst>
    <p:extLst>
      <p:ext uri="{BB962C8B-B14F-4D97-AF65-F5344CB8AC3E}">
        <p14:creationId xmlns:p14="http://schemas.microsoft.com/office/powerpoint/2010/main" val="423722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2286000"/>
            <a:ext cx="8229600" cy="1143000"/>
          </a:xfrm>
        </p:spPr>
        <p:txBody>
          <a:bodyPr/>
          <a:lstStyle/>
          <a:p>
            <a:r>
              <a:rPr lang="en-US" dirty="0" smtClean="0"/>
              <a:t>Leases project update</a:t>
            </a:r>
            <a:endParaRPr lang="en-US" dirty="0"/>
          </a:p>
        </p:txBody>
      </p:sp>
    </p:spTree>
    <p:custDataLst>
      <p:tags r:id="rId1"/>
    </p:custDataLst>
    <p:extLst>
      <p:ext uri="{BB962C8B-B14F-4D97-AF65-F5344CB8AC3E}">
        <p14:creationId xmlns:p14="http://schemas.microsoft.com/office/powerpoint/2010/main" val="4061776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7"/>
          <p:cNvSpPr txBox="1">
            <a:spLocks/>
          </p:cNvSpPr>
          <p:nvPr/>
        </p:nvSpPr>
        <p:spPr bwMode="gray">
          <a:xfrm>
            <a:off x="365760" y="1500352"/>
            <a:ext cx="8330184" cy="4977284"/>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600"/>
              </a:spcAft>
              <a:buClrTx/>
              <a:buSzTx/>
              <a:buFont typeface="Arial" pitchFamily="34" charset="0"/>
              <a:buNone/>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1pPr>
            <a:lvl2pPr marL="233363" marR="0" indent="-231775" algn="l" defTabSz="914400" rtl="0" eaLnBrk="1" fontAlgn="base" latinLnBrk="0" hangingPunct="1">
              <a:lnSpc>
                <a:spcPct val="100000"/>
              </a:lnSpc>
              <a:spcBef>
                <a:spcPts val="0"/>
              </a:spcBef>
              <a:spcAft>
                <a:spcPts val="600"/>
              </a:spcAft>
              <a:buClrTx/>
              <a:buSzPct val="100000"/>
              <a:buFont typeface="Arial" pitchFamily="34" charset="0"/>
              <a:buChar char="•"/>
              <a:tabLst/>
              <a:defRPr kumimoji="0" lang="en-US" sz="2600" b="0" i="0" u="none" strike="noStrike" kern="1200" cap="none" normalizeH="0" baseline="0" dirty="0" smtClean="0">
                <a:ln>
                  <a:noFill/>
                </a:ln>
                <a:solidFill>
                  <a:schemeClr val="tx2"/>
                </a:solidFill>
                <a:effectLst/>
                <a:latin typeface="+mn-lt"/>
                <a:ea typeface="+mn-ea"/>
                <a:cs typeface="Arial" pitchFamily="34" charset="0"/>
              </a:defRPr>
            </a:lvl2pPr>
            <a:lvl3pPr marL="574675" marR="0" indent="-234950" algn="l" defTabSz="914400" rtl="0" eaLnBrk="1" fontAlgn="base" latinLnBrk="0" hangingPunct="1">
              <a:lnSpc>
                <a:spcPct val="100000"/>
              </a:lnSpc>
              <a:spcBef>
                <a:spcPts val="0"/>
              </a:spcBef>
              <a:spcAft>
                <a:spcPts val="600"/>
              </a:spcAft>
              <a:buClrTx/>
              <a:buSzPct val="100000"/>
              <a:buFont typeface="Arial" pitchFamily="34" charset="0"/>
              <a:buChar char="–"/>
              <a:tabLst/>
              <a:defRPr kumimoji="0" lang="en-US" sz="2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L="914400" marR="0" indent="-223838" algn="l" defTabSz="914400" rtl="0" eaLnBrk="1" fontAlgn="base" latinLnBrk="0" hangingPunct="1">
              <a:lnSpc>
                <a:spcPct val="100000"/>
              </a:lnSpc>
              <a:spcBef>
                <a:spcPts val="0"/>
              </a:spcBef>
              <a:spcAft>
                <a:spcPts val="600"/>
              </a:spcAft>
              <a:buClrTx/>
              <a:buSzPct val="100000"/>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L="688975" marR="0" indent="-173038" algn="l" defTabSz="914400" rtl="0" eaLnBrk="1" fontAlgn="base" latinLnBrk="0" hangingPunct="1">
              <a:lnSpc>
                <a:spcPct val="100000"/>
              </a:lnSpc>
              <a:spcBef>
                <a:spcPts val="400"/>
              </a:spcBef>
              <a:spcAft>
                <a:spcPct val="0"/>
              </a:spcAft>
              <a:buClrTx/>
              <a:buSzPct val="100000"/>
              <a:buFont typeface="Arial" pitchFamily="34" charset="0"/>
              <a:buChar cha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pPr>
              <a:spcBef>
                <a:spcPts val="400"/>
              </a:spcBef>
            </a:pPr>
            <a:endParaRPr lang="en-US" dirty="0" smtClean="0"/>
          </a:p>
          <a:p>
            <a:pPr marL="228101" lvl="2" indent="-228101">
              <a:spcBef>
                <a:spcPts val="200"/>
              </a:spcBef>
              <a:spcAft>
                <a:spcPts val="200"/>
              </a:spcAft>
              <a:buFont typeface="Arial" pitchFamily="34" charset="0"/>
              <a:buChar char="•"/>
            </a:pPr>
            <a:r>
              <a:rPr lang="en-US" sz="2000" dirty="0"/>
              <a:t>Generally similar to current U.S. </a:t>
            </a:r>
            <a:r>
              <a:rPr lang="en-US" sz="2000" dirty="0" smtClean="0"/>
              <a:t>GAAP</a:t>
            </a:r>
          </a:p>
          <a:p>
            <a:pPr marL="228101" lvl="2" indent="-228101">
              <a:spcBef>
                <a:spcPts val="200"/>
              </a:spcBef>
              <a:spcAft>
                <a:spcPts val="200"/>
              </a:spcAft>
              <a:buFont typeface="Arial" pitchFamily="34" charset="0"/>
              <a:buChar char="•"/>
            </a:pPr>
            <a:endParaRPr lang="en-US" sz="2000" dirty="0"/>
          </a:p>
          <a:p>
            <a:pPr marL="228101" lvl="2" indent="-228101">
              <a:spcBef>
                <a:spcPts val="200"/>
              </a:spcBef>
              <a:spcAft>
                <a:spcPts val="200"/>
              </a:spcAft>
              <a:buFont typeface="Arial" pitchFamily="34" charset="0"/>
              <a:buChar char="•"/>
            </a:pPr>
            <a:endParaRPr lang="en-US" sz="2000" dirty="0" smtClean="0"/>
          </a:p>
          <a:p>
            <a:pPr marL="228101" lvl="2" indent="-228101">
              <a:spcBef>
                <a:spcPts val="200"/>
              </a:spcBef>
              <a:spcAft>
                <a:spcPts val="200"/>
              </a:spcAft>
              <a:buFont typeface="Arial" pitchFamily="34" charset="0"/>
              <a:buChar char="•"/>
            </a:pPr>
            <a:r>
              <a:rPr lang="en-US" sz="2000" dirty="0" smtClean="0"/>
              <a:t>Excludes </a:t>
            </a:r>
            <a:r>
              <a:rPr lang="en-US" sz="2000" dirty="0"/>
              <a:t>leases to explore for/use nonregenerative resources, leases of biological assets, and leases of intangible </a:t>
            </a:r>
            <a:r>
              <a:rPr lang="en-US" sz="2000" dirty="0" smtClean="0"/>
              <a:t>assets</a:t>
            </a:r>
          </a:p>
          <a:p>
            <a:pPr marL="228101" lvl="2" indent="-228101">
              <a:spcBef>
                <a:spcPts val="200"/>
              </a:spcBef>
              <a:spcAft>
                <a:spcPts val="200"/>
              </a:spcAft>
              <a:buFont typeface="Arial" pitchFamily="34" charset="0"/>
              <a:buChar char="•"/>
            </a:pPr>
            <a:endParaRPr lang="en-US" sz="2000" dirty="0"/>
          </a:p>
          <a:p>
            <a:pPr marL="228101" lvl="2" indent="-228101">
              <a:spcBef>
                <a:spcPts val="400"/>
              </a:spcBef>
              <a:buFont typeface="Arial" pitchFamily="34" charset="0"/>
              <a:buChar char="•"/>
            </a:pPr>
            <a:endParaRPr lang="en-US" sz="2000" dirty="0"/>
          </a:p>
          <a:p>
            <a:pPr marL="228101" lvl="2" indent="-228101">
              <a:spcBef>
                <a:spcPts val="1200"/>
              </a:spcBef>
              <a:spcAft>
                <a:spcPts val="200"/>
              </a:spcAft>
              <a:buFont typeface="Arial" pitchFamily="34" charset="0"/>
              <a:buChar char="•"/>
            </a:pPr>
            <a:r>
              <a:rPr lang="en-US" sz="2000" dirty="0"/>
              <a:t>Lease term of 12 months or less </a:t>
            </a:r>
            <a:r>
              <a:rPr lang="en-US" sz="2000" dirty="0">
                <a:solidFill>
                  <a:schemeClr val="accent2"/>
                </a:solidFill>
              </a:rPr>
              <a:t>(changed from ED)</a:t>
            </a:r>
          </a:p>
          <a:p>
            <a:pPr marL="228101" lvl="2" indent="-228101">
              <a:spcBef>
                <a:spcPts val="200"/>
              </a:spcBef>
              <a:spcAft>
                <a:spcPts val="200"/>
              </a:spcAft>
              <a:buFont typeface="Arial" pitchFamily="34" charset="0"/>
              <a:buChar char="•"/>
            </a:pPr>
            <a:r>
              <a:rPr lang="en-US" sz="2000" dirty="0"/>
              <a:t>Elective in nature by underlying asset class</a:t>
            </a:r>
          </a:p>
          <a:p>
            <a:pPr marL="228101" lvl="2" indent="-228101">
              <a:spcBef>
                <a:spcPts val="200"/>
              </a:spcBef>
              <a:spcAft>
                <a:spcPts val="200"/>
              </a:spcAft>
              <a:buFont typeface="Arial" pitchFamily="34" charset="0"/>
              <a:buChar char="•"/>
            </a:pPr>
            <a:r>
              <a:rPr lang="en-US" sz="2000" dirty="0"/>
              <a:t>Accounted for in a manner similar to today’s operating leases</a:t>
            </a:r>
          </a:p>
          <a:p>
            <a:pPr marL="228101" lvl="2" indent="-228101">
              <a:spcBef>
                <a:spcPts val="200"/>
              </a:spcBef>
              <a:spcAft>
                <a:spcPts val="200"/>
              </a:spcAft>
              <a:buFont typeface="Arial" pitchFamily="34" charset="0"/>
              <a:buChar char="•"/>
            </a:pPr>
            <a:endParaRPr lang="en-US" sz="2000" dirty="0"/>
          </a:p>
          <a:p>
            <a:pPr marL="228101" lvl="2" indent="-228101">
              <a:spcBef>
                <a:spcPts val="200"/>
              </a:spcBef>
              <a:spcAft>
                <a:spcPts val="200"/>
              </a:spcAft>
              <a:buFont typeface="Arial" pitchFamily="34" charset="0"/>
              <a:buChar char="•"/>
            </a:pPr>
            <a:endParaRPr lang="en-US" sz="300" dirty="0"/>
          </a:p>
          <a:p>
            <a:pPr marL="228101" lvl="2" indent="-228101">
              <a:spcBef>
                <a:spcPts val="200"/>
              </a:spcBef>
              <a:spcAft>
                <a:spcPts val="200"/>
              </a:spcAft>
              <a:buFont typeface="Arial" pitchFamily="34" charset="0"/>
              <a:buChar char="•"/>
            </a:pPr>
            <a:endParaRPr lang="en-US" sz="300" dirty="0"/>
          </a:p>
        </p:txBody>
      </p:sp>
      <p:sp>
        <p:nvSpPr>
          <p:cNvPr id="2" name="Text Placeholder 1"/>
          <p:cNvSpPr>
            <a:spLocks noGrp="1"/>
          </p:cNvSpPr>
          <p:nvPr>
            <p:ph type="body" sz="quarter" idx="13"/>
          </p:nvPr>
        </p:nvSpPr>
        <p:spPr/>
        <p:txBody>
          <a:bodyPr/>
          <a:lstStyle/>
          <a:p>
            <a:r>
              <a:rPr lang="en-US" dirty="0"/>
              <a:t>What’s in and what’s out</a:t>
            </a:r>
          </a:p>
          <a:p>
            <a:endParaRPr lang="en-US" dirty="0"/>
          </a:p>
        </p:txBody>
      </p:sp>
      <p:sp>
        <p:nvSpPr>
          <p:cNvPr id="3" name="Title 2"/>
          <p:cNvSpPr>
            <a:spLocks noGrp="1"/>
          </p:cNvSpPr>
          <p:nvPr>
            <p:ph type="title"/>
          </p:nvPr>
        </p:nvSpPr>
        <p:spPr/>
        <p:txBody>
          <a:bodyPr/>
          <a:lstStyle/>
          <a:p>
            <a:r>
              <a:rPr lang="en-US" dirty="0" smtClean="0"/>
              <a:t>Leases project</a:t>
            </a:r>
            <a:endParaRPr lang="en-US" dirty="0"/>
          </a:p>
        </p:txBody>
      </p:sp>
      <p:sp>
        <p:nvSpPr>
          <p:cNvPr id="27" name="Rounded Rectangle 26"/>
          <p:cNvSpPr/>
          <p:nvPr/>
        </p:nvSpPr>
        <p:spPr>
          <a:xfrm>
            <a:off x="365760" y="1432560"/>
            <a:ext cx="8321040"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16" tIns="45708" rIns="91416" bIns="45708"/>
          <a:lstStyle/>
          <a:p>
            <a:r>
              <a:rPr lang="en-US" sz="2400" b="1" dirty="0"/>
              <a:t>Scope</a:t>
            </a:r>
          </a:p>
        </p:txBody>
      </p:sp>
      <p:sp>
        <p:nvSpPr>
          <p:cNvPr id="31" name="Rounded Rectangle 30"/>
          <p:cNvSpPr/>
          <p:nvPr/>
        </p:nvSpPr>
        <p:spPr>
          <a:xfrm>
            <a:off x="384247" y="4015981"/>
            <a:ext cx="8284065" cy="548641"/>
          </a:xfrm>
          <a:prstGeom prst="roundRect">
            <a:avLst/>
          </a:prstGeom>
          <a:solidFill>
            <a:srgbClr val="92D40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16" tIns="45708" rIns="91416" bIns="45708"/>
          <a:lstStyle/>
          <a:p>
            <a:r>
              <a:rPr lang="en-US" sz="2400" b="1" dirty="0"/>
              <a:t>Short-term lease</a:t>
            </a:r>
          </a:p>
        </p:txBody>
      </p:sp>
      <p:sp>
        <p:nvSpPr>
          <p:cNvPr id="4" name="Rounded Rectangle 3"/>
          <p:cNvSpPr/>
          <p:nvPr/>
        </p:nvSpPr>
        <p:spPr bwMode="gray">
          <a:xfrm>
            <a:off x="834390" y="2354580"/>
            <a:ext cx="6846570" cy="617220"/>
          </a:xfrm>
          <a:prstGeom prst="round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smtClean="0">
                <a:solidFill>
                  <a:schemeClr val="bg1"/>
                </a:solidFill>
              </a:rPr>
              <a:t>More pressure on differentiation between leases and services because leases will be on balance sheet!</a:t>
            </a:r>
          </a:p>
        </p:txBody>
      </p:sp>
    </p:spTree>
    <p:custDataLst>
      <p:tags r:id="rId1"/>
    </p:custDataLst>
    <p:extLst>
      <p:ext uri="{BB962C8B-B14F-4D97-AF65-F5344CB8AC3E}">
        <p14:creationId xmlns:p14="http://schemas.microsoft.com/office/powerpoint/2010/main" val="392187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Definition of a lease</a:t>
            </a:r>
            <a:endParaRPr lang="en-US" dirty="0"/>
          </a:p>
        </p:txBody>
      </p:sp>
      <p:sp>
        <p:nvSpPr>
          <p:cNvPr id="3" name="Title 2"/>
          <p:cNvSpPr>
            <a:spLocks noGrp="1"/>
          </p:cNvSpPr>
          <p:nvPr>
            <p:ph type="title"/>
          </p:nvPr>
        </p:nvSpPr>
        <p:spPr/>
        <p:txBody>
          <a:bodyPr/>
          <a:lstStyle/>
          <a:p>
            <a:r>
              <a:rPr lang="en-US" dirty="0" smtClean="0"/>
              <a:t>Leases project</a:t>
            </a:r>
            <a:endParaRPr lang="en-US" dirty="0"/>
          </a:p>
        </p:txBody>
      </p:sp>
      <p:sp>
        <p:nvSpPr>
          <p:cNvPr id="4" name="TextBox 3"/>
          <p:cNvSpPr txBox="1"/>
          <p:nvPr/>
        </p:nvSpPr>
        <p:spPr>
          <a:xfrm>
            <a:off x="445008" y="1219200"/>
            <a:ext cx="8138160" cy="646153"/>
          </a:xfrm>
          <a:prstGeom prst="rect">
            <a:avLst/>
          </a:prstGeom>
          <a:noFill/>
          <a:ln w="28575">
            <a:solidFill>
              <a:schemeClr val="tx1"/>
            </a:solidFill>
          </a:ln>
        </p:spPr>
        <p:txBody>
          <a:bodyPr wrap="square" lIns="91240" tIns="45620" rIns="91240" bIns="45620" rtlCol="0">
            <a:spAutoFit/>
          </a:bodyPr>
          <a:lstStyle/>
          <a:p>
            <a:pPr fontAlgn="base">
              <a:lnSpc>
                <a:spcPct val="90000"/>
              </a:lnSpc>
              <a:spcBef>
                <a:spcPct val="0"/>
              </a:spcBef>
              <a:spcAft>
                <a:spcPct val="0"/>
              </a:spcAft>
            </a:pPr>
            <a:r>
              <a:rPr lang="en-US" sz="2000" b="1" i="1" dirty="0">
                <a:cs typeface="Arial" pitchFamily="34" charset="0"/>
              </a:rPr>
              <a:t>A contract that conveys the right to use an asset for a period of time, in exchange for consideration</a:t>
            </a:r>
            <a:endParaRPr lang="en-US" sz="2000" b="1" dirty="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00465650"/>
              </p:ext>
            </p:extLst>
          </p:nvPr>
        </p:nvGraphicFramePr>
        <p:xfrm>
          <a:off x="452267" y="2057403"/>
          <a:ext cx="8130903" cy="4217565"/>
        </p:xfrm>
        <a:graphic>
          <a:graphicData uri="http://schemas.openxmlformats.org/drawingml/2006/table">
            <a:tbl>
              <a:tblPr firstRow="1" bandRow="1">
                <a:tableStyleId>{5C22544A-7EE6-4342-B048-85BDC9FD1C3A}</a:tableStyleId>
              </a:tblPr>
              <a:tblGrid>
                <a:gridCol w="1681336"/>
                <a:gridCol w="6449567"/>
              </a:tblGrid>
              <a:tr h="1425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smtClean="0"/>
                        <a:t>Identified asset</a:t>
                      </a:r>
                      <a:endParaRPr lang="en-US" sz="2400" u="none" dirty="0" smtClean="0">
                        <a:solidFill>
                          <a:schemeClr val="tx1"/>
                        </a:solidFill>
                      </a:endParaRPr>
                    </a:p>
                    <a:p>
                      <a:pPr algn="l"/>
                      <a:endParaRPr lang="en-US" sz="1800" dirty="0"/>
                    </a:p>
                  </a:txBody>
                  <a:tcPr>
                    <a:solidFill>
                      <a:srgbClr val="002776"/>
                    </a:solidFill>
                  </a:tcPr>
                </a:tc>
                <a:tc>
                  <a:txBody>
                    <a:bodyPr/>
                    <a:lstStyle/>
                    <a:p>
                      <a:pPr marL="0" lvl="1" indent="0">
                        <a:spcBef>
                          <a:spcPts val="400"/>
                        </a:spcBef>
                        <a:buFont typeface="Arial" pitchFamily="34" charset="0"/>
                        <a:buNone/>
                      </a:pPr>
                      <a:r>
                        <a:rPr lang="en-US" sz="2200" b="0" dirty="0" smtClean="0">
                          <a:solidFill>
                            <a:schemeClr val="tx1"/>
                          </a:solidFill>
                        </a:rPr>
                        <a:t>Requires an identified asset</a:t>
                      </a:r>
                    </a:p>
                    <a:p>
                      <a:pPr marL="171671" lvl="1" indent="-285750">
                        <a:spcBef>
                          <a:spcPts val="400"/>
                        </a:spcBef>
                        <a:buFont typeface="Arial" pitchFamily="34" charset="0"/>
                        <a:buChar char="•"/>
                      </a:pPr>
                      <a:r>
                        <a:rPr lang="en-US" sz="1800" b="0" dirty="0" smtClean="0">
                          <a:solidFill>
                            <a:schemeClr val="tx1"/>
                          </a:solidFill>
                        </a:rPr>
                        <a:t>Explicitly or implicitly specified</a:t>
                      </a:r>
                    </a:p>
                    <a:p>
                      <a:pPr marL="285750" lvl="1" indent="-285750" algn="l" defTabSz="912642" rtl="0" eaLnBrk="1" latinLnBrk="0" hangingPunct="1">
                        <a:spcBef>
                          <a:spcPts val="400"/>
                        </a:spcBef>
                        <a:buFont typeface="Arial" pitchFamily="34" charset="0"/>
                        <a:buChar char="•"/>
                      </a:pPr>
                      <a:r>
                        <a:rPr lang="en-US" sz="1800" b="0" kern="1200" dirty="0" smtClean="0">
                          <a:solidFill>
                            <a:schemeClr val="tx1"/>
                          </a:solidFill>
                          <a:latin typeface="+mn-lt"/>
                          <a:ea typeface="+mn-ea"/>
                          <a:cs typeface="+mn-cs"/>
                        </a:rPr>
                        <a:t>Substitution rights must be considered if substantive     (i.e., practical ability + economic benefit)</a:t>
                      </a:r>
                    </a:p>
                  </a:txBody>
                  <a:tcPr>
                    <a:solidFill>
                      <a:srgbClr val="CBCDD6"/>
                    </a:solidFill>
                  </a:tcPr>
                </a:tc>
              </a:tr>
              <a:tr h="2791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none" kern="1200" dirty="0" smtClean="0">
                          <a:solidFill>
                            <a:schemeClr val="lt1"/>
                          </a:solidFill>
                          <a:latin typeface="+mn-lt"/>
                          <a:ea typeface="+mn-ea"/>
                          <a:cs typeface="+mn-cs"/>
                        </a:rPr>
                        <a:t>Control</a:t>
                      </a:r>
                      <a:endParaRPr lang="en-US" sz="2400" b="1" u="none" kern="1200" dirty="0">
                        <a:solidFill>
                          <a:schemeClr val="lt1"/>
                        </a:solidFill>
                        <a:latin typeface="+mn-lt"/>
                        <a:ea typeface="+mn-ea"/>
                        <a:cs typeface="+mn-cs"/>
                      </a:endParaRPr>
                    </a:p>
                  </a:txBody>
                  <a:tcPr>
                    <a:solidFill>
                      <a:srgbClr val="002776"/>
                    </a:solidFill>
                  </a:tcPr>
                </a:tc>
                <a:tc>
                  <a:txBody>
                    <a:bodyPr/>
                    <a:lstStyle/>
                    <a:p>
                      <a:pPr marL="0" marR="0" lvl="1" indent="0" algn="l" defTabSz="914400" rtl="0" eaLnBrk="1" fontAlgn="auto" latinLnBrk="0" hangingPunct="1">
                        <a:lnSpc>
                          <a:spcPct val="100000"/>
                        </a:lnSpc>
                        <a:spcBef>
                          <a:spcPts val="400"/>
                        </a:spcBef>
                        <a:spcAft>
                          <a:spcPts val="0"/>
                        </a:spcAft>
                        <a:buClrTx/>
                        <a:buSzTx/>
                        <a:buFont typeface="Arial" pitchFamily="34" charset="0"/>
                        <a:buNone/>
                        <a:tabLst/>
                        <a:defRPr/>
                      </a:pPr>
                      <a:r>
                        <a:rPr lang="en-US" sz="2200" b="0" kern="1200" dirty="0" smtClean="0">
                          <a:solidFill>
                            <a:schemeClr val="tx1"/>
                          </a:solidFill>
                          <a:latin typeface="+mn-lt"/>
                          <a:ea typeface="+mn-ea"/>
                          <a:cs typeface="+mn-cs"/>
                        </a:rPr>
                        <a:t>Must have </a:t>
                      </a:r>
                      <a:r>
                        <a:rPr lang="en-US" sz="2200" b="0" i="0" kern="1200" dirty="0" smtClean="0">
                          <a:solidFill>
                            <a:schemeClr val="tx1"/>
                          </a:solidFill>
                          <a:latin typeface="+mn-lt"/>
                          <a:ea typeface="+mn-ea"/>
                          <a:cs typeface="+mn-cs"/>
                        </a:rPr>
                        <a:t>right to </a:t>
                      </a:r>
                      <a:r>
                        <a:rPr lang="en-US" sz="2200" b="0" i="1" kern="1200" dirty="0" smtClean="0">
                          <a:solidFill>
                            <a:schemeClr val="tx1"/>
                          </a:solidFill>
                          <a:latin typeface="+mn-lt"/>
                          <a:ea typeface="+mn-ea"/>
                          <a:cs typeface="+mn-cs"/>
                        </a:rPr>
                        <a:t>direct the use</a:t>
                      </a:r>
                      <a:r>
                        <a:rPr lang="en-US" sz="2200" b="0" kern="1200" dirty="0" smtClean="0">
                          <a:solidFill>
                            <a:schemeClr val="tx1"/>
                          </a:solidFill>
                          <a:latin typeface="+mn-lt"/>
                          <a:ea typeface="+mn-ea"/>
                          <a:cs typeface="+mn-cs"/>
                        </a:rPr>
                        <a:t> and </a:t>
                      </a:r>
                      <a:r>
                        <a:rPr lang="en-US" sz="2200" b="0" i="1" kern="1200" dirty="0" smtClean="0">
                          <a:solidFill>
                            <a:schemeClr val="tx1"/>
                          </a:solidFill>
                          <a:latin typeface="+mn-lt"/>
                          <a:ea typeface="+mn-ea"/>
                          <a:cs typeface="+mn-cs"/>
                        </a:rPr>
                        <a:t>obtain</a:t>
                      </a:r>
                      <a:r>
                        <a:rPr lang="en-US" sz="2200" b="0" i="1" kern="1200" baseline="0" dirty="0" smtClean="0">
                          <a:solidFill>
                            <a:schemeClr val="tx1"/>
                          </a:solidFill>
                          <a:latin typeface="+mn-lt"/>
                          <a:ea typeface="+mn-ea"/>
                          <a:cs typeface="+mn-cs"/>
                        </a:rPr>
                        <a:t> substantially all economic</a:t>
                      </a:r>
                      <a:r>
                        <a:rPr lang="en-US" sz="2200" b="0" i="1" kern="1200" dirty="0" smtClean="0">
                          <a:solidFill>
                            <a:schemeClr val="tx1"/>
                          </a:solidFill>
                          <a:latin typeface="+mn-lt"/>
                          <a:ea typeface="+mn-ea"/>
                          <a:cs typeface="+mn-cs"/>
                        </a:rPr>
                        <a:t> benefits from use</a:t>
                      </a:r>
                    </a:p>
                    <a:p>
                      <a:pPr marL="285750" marR="0" lvl="1"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lang="en-US" sz="1800" b="1" u="none" kern="1200" dirty="0" smtClean="0">
                          <a:solidFill>
                            <a:schemeClr val="tx1"/>
                          </a:solidFill>
                          <a:latin typeface="+mn-lt"/>
                          <a:ea typeface="+mn-ea"/>
                          <a:cs typeface="+mn-cs"/>
                        </a:rPr>
                        <a:t>Direct the use </a:t>
                      </a:r>
                      <a:r>
                        <a:rPr lang="en-US" sz="1800" b="0" u="none" kern="1200" dirty="0" smtClean="0">
                          <a:solidFill>
                            <a:schemeClr val="tx1"/>
                          </a:solidFill>
                          <a:latin typeface="+mn-lt"/>
                          <a:ea typeface="+mn-ea"/>
                          <a:cs typeface="+mn-cs"/>
                        </a:rPr>
                        <a:t>—</a:t>
                      </a:r>
                      <a:r>
                        <a:rPr lang="en-US" sz="1800" b="0" kern="1200" dirty="0" smtClean="0">
                          <a:solidFill>
                            <a:schemeClr val="tx1"/>
                          </a:solidFill>
                          <a:latin typeface="+mn-lt"/>
                          <a:ea typeface="+mn-ea"/>
                          <a:cs typeface="+mn-cs"/>
                        </a:rPr>
                        <a:t> should focus on the ability to direct “how and for what purpose” the asset is used </a:t>
                      </a:r>
                    </a:p>
                    <a:p>
                      <a:pPr marL="285750" marR="0" lvl="1" indent="-285750" algn="l" defTabSz="914400" rtl="0" eaLnBrk="1" fontAlgn="auto" latinLnBrk="0" hangingPunct="1">
                        <a:lnSpc>
                          <a:spcPct val="100000"/>
                        </a:lnSpc>
                        <a:spcBef>
                          <a:spcPts val="400"/>
                        </a:spcBef>
                        <a:spcAft>
                          <a:spcPts val="0"/>
                        </a:spcAft>
                        <a:buClrTx/>
                        <a:buSzTx/>
                        <a:buFont typeface="Arial" pitchFamily="34" charset="0"/>
                        <a:buChar char="•"/>
                        <a:tabLst/>
                        <a:defRPr/>
                      </a:pPr>
                      <a:r>
                        <a:rPr lang="en-US" sz="1800" b="1" i="0" u="none" kern="1200" dirty="0" smtClean="0">
                          <a:solidFill>
                            <a:schemeClr val="tx1"/>
                          </a:solidFill>
                          <a:latin typeface="+mn-lt"/>
                          <a:ea typeface="+mn-ea"/>
                          <a:cs typeface="+mn-cs"/>
                        </a:rPr>
                        <a:t>Obtaining substantially all economic b</a:t>
                      </a:r>
                      <a:r>
                        <a:rPr lang="en-US" sz="1800" b="1" i="0" u="none" kern="1200" dirty="0" smtClean="0">
                          <a:solidFill>
                            <a:schemeClr val="dk1"/>
                          </a:solidFill>
                          <a:latin typeface="+mn-lt"/>
                          <a:ea typeface="+mn-ea"/>
                          <a:cs typeface="+mn-cs"/>
                        </a:rPr>
                        <a:t>enefits from use</a:t>
                      </a:r>
                      <a:r>
                        <a:rPr lang="en-US" sz="1800" b="1" u="none" kern="1200" dirty="0" smtClean="0">
                          <a:solidFill>
                            <a:schemeClr val="dk1"/>
                          </a:solidFill>
                          <a:latin typeface="+mn-lt"/>
                          <a:ea typeface="+mn-ea"/>
                          <a:cs typeface="+mn-cs"/>
                        </a:rPr>
                        <a:t> </a:t>
                      </a:r>
                      <a:r>
                        <a:rPr lang="en-US" sz="1800" kern="1200" dirty="0" smtClean="0">
                          <a:solidFill>
                            <a:schemeClr val="dk1"/>
                          </a:solidFill>
                          <a:latin typeface="+mn-lt"/>
                          <a:ea typeface="+mn-ea"/>
                          <a:cs typeface="+mn-cs"/>
                        </a:rPr>
                        <a:t>— can be obtained directly or indirectly in many ways</a:t>
                      </a:r>
                      <a:r>
                        <a:rPr lang="en-US" sz="1800" kern="1200" baseline="0" dirty="0" smtClean="0">
                          <a:solidFill>
                            <a:schemeClr val="dk1"/>
                          </a:solidFill>
                          <a:latin typeface="+mn-lt"/>
                          <a:ea typeface="+mn-ea"/>
                          <a:cs typeface="+mn-cs"/>
                        </a:rPr>
                        <a:t> and includes the underlying assets primary output and by-products</a:t>
                      </a:r>
                      <a:endParaRPr lang="en-US" sz="1800" b="0" kern="1200" baseline="0" dirty="0" smtClean="0">
                        <a:solidFill>
                          <a:schemeClr val="dk1"/>
                        </a:solidFill>
                        <a:latin typeface="+mn-lt"/>
                        <a:ea typeface="+mn-ea"/>
                        <a:cs typeface="+mn-cs"/>
                      </a:endParaRPr>
                    </a:p>
                  </a:txBody>
                  <a:tcPr>
                    <a:solidFill>
                      <a:srgbClr val="CBCDD6"/>
                    </a:solidFill>
                  </a:tcPr>
                </a:tc>
              </a:tr>
            </a:tbl>
          </a:graphicData>
        </a:graphic>
      </p:graphicFrame>
    </p:spTree>
    <p:custDataLst>
      <p:tags r:id="rId1"/>
    </p:custDataLst>
    <p:extLst>
      <p:ext uri="{BB962C8B-B14F-4D97-AF65-F5344CB8AC3E}">
        <p14:creationId xmlns:p14="http://schemas.microsoft.com/office/powerpoint/2010/main" val="2871908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Lessee accounting model</a:t>
            </a:r>
            <a:endParaRPr lang="en-US" dirty="0"/>
          </a:p>
        </p:txBody>
      </p:sp>
      <p:sp>
        <p:nvSpPr>
          <p:cNvPr id="4" name="Title 3"/>
          <p:cNvSpPr>
            <a:spLocks noGrp="1"/>
          </p:cNvSpPr>
          <p:nvPr>
            <p:ph type="title"/>
          </p:nvPr>
        </p:nvSpPr>
        <p:spPr/>
        <p:txBody>
          <a:bodyPr/>
          <a:lstStyle/>
          <a:p>
            <a:r>
              <a:rPr lang="en-US" dirty="0" smtClean="0"/>
              <a:t>Leases project</a:t>
            </a:r>
            <a:endParaRPr lang="en-US" dirty="0"/>
          </a:p>
        </p:txBody>
      </p:sp>
      <p:sp>
        <p:nvSpPr>
          <p:cNvPr id="6" name="Text Placeholder 5"/>
          <p:cNvSpPr>
            <a:spLocks noGrp="1"/>
          </p:cNvSpPr>
          <p:nvPr>
            <p:ph type="body" sz="quarter" idx="14"/>
          </p:nvPr>
        </p:nvSpPr>
        <p:spPr/>
        <p:txBody>
          <a:bodyPr/>
          <a:lstStyle/>
          <a:p>
            <a:r>
              <a:rPr lang="en-US" b="1" dirty="0"/>
              <a:t>Overview</a:t>
            </a:r>
          </a:p>
          <a:p>
            <a:pPr lvl="1"/>
            <a:r>
              <a:rPr lang="en-US" dirty="0" smtClean="0"/>
              <a:t>Leases (except short-term leases) on </a:t>
            </a:r>
            <a:r>
              <a:rPr lang="en-US" dirty="0"/>
              <a:t>balance </a:t>
            </a:r>
            <a:r>
              <a:rPr lang="en-US" dirty="0" smtClean="0"/>
              <a:t>sheet</a:t>
            </a:r>
            <a:endParaRPr lang="en-US" dirty="0"/>
          </a:p>
          <a:p>
            <a:r>
              <a:rPr lang="en-US" b="1" dirty="0" smtClean="0"/>
              <a:t>Measurement</a:t>
            </a:r>
            <a:endParaRPr lang="en-US" b="1" dirty="0"/>
          </a:p>
          <a:p>
            <a:pPr lvl="1"/>
            <a:r>
              <a:rPr lang="en-US" dirty="0"/>
              <a:t>Introduces the right-of-use asset approach under which a lessee records</a:t>
            </a:r>
            <a:r>
              <a:rPr lang="en-US" dirty="0" smtClean="0"/>
              <a:t>:</a:t>
            </a:r>
          </a:p>
          <a:p>
            <a:pPr lvl="2"/>
            <a:r>
              <a:rPr lang="en-US" b="1" dirty="0" smtClean="0"/>
              <a:t>Lease Liability: </a:t>
            </a:r>
            <a:r>
              <a:rPr lang="en-US" dirty="0" smtClean="0">
                <a:solidFill>
                  <a:srgbClr val="00B0F0"/>
                </a:solidFill>
              </a:rPr>
              <a:t>PV</a:t>
            </a:r>
            <a:r>
              <a:rPr lang="en-US" dirty="0" smtClean="0"/>
              <a:t> of </a:t>
            </a:r>
            <a:r>
              <a:rPr lang="en-US" dirty="0" smtClean="0">
                <a:solidFill>
                  <a:srgbClr val="00B0F0"/>
                </a:solidFill>
              </a:rPr>
              <a:t>minimum lease payments </a:t>
            </a:r>
            <a:r>
              <a:rPr lang="en-US" dirty="0" smtClean="0"/>
              <a:t>over </a:t>
            </a:r>
            <a:r>
              <a:rPr lang="en-US" dirty="0" smtClean="0">
                <a:solidFill>
                  <a:srgbClr val="00B0F0"/>
                </a:solidFill>
              </a:rPr>
              <a:t>lease term</a:t>
            </a:r>
          </a:p>
          <a:p>
            <a:pPr lvl="3"/>
            <a:r>
              <a:rPr lang="en-US" dirty="0" smtClean="0"/>
              <a:t>Excludes renewal periods unless reasonably certain of exercise</a:t>
            </a:r>
          </a:p>
          <a:p>
            <a:pPr lvl="3"/>
            <a:r>
              <a:rPr lang="en-US" dirty="0" smtClean="0"/>
              <a:t>Excludes variable lease payments similar to current GAAP</a:t>
            </a:r>
            <a:endParaRPr lang="en-US" dirty="0"/>
          </a:p>
          <a:p>
            <a:pPr lvl="2"/>
            <a:r>
              <a:rPr lang="en-US" b="1" dirty="0"/>
              <a:t>ROU asset: </a:t>
            </a:r>
            <a:r>
              <a:rPr lang="en-US" dirty="0"/>
              <a:t>right to use the leased asset</a:t>
            </a:r>
          </a:p>
          <a:p>
            <a:pPr lvl="3"/>
            <a:r>
              <a:rPr lang="en-US" dirty="0" smtClean="0"/>
              <a:t>Initially at present </a:t>
            </a:r>
            <a:r>
              <a:rPr lang="en-US" dirty="0"/>
              <a:t>value (PV) of lease payments + lessee’s initial direct costs</a:t>
            </a:r>
          </a:p>
          <a:p>
            <a:pPr lvl="3"/>
            <a:r>
              <a:rPr lang="en-US" dirty="0" smtClean="0"/>
              <a:t>Re-measurement depends on lease classification (FASB only)</a:t>
            </a:r>
            <a:endParaRPr lang="en-US" dirty="0"/>
          </a:p>
          <a:p>
            <a:endParaRPr lang="en-US" dirty="0"/>
          </a:p>
        </p:txBody>
      </p:sp>
    </p:spTree>
    <p:custDataLst>
      <p:tags r:id="rId1"/>
    </p:custDataLst>
    <p:extLst>
      <p:ext uri="{BB962C8B-B14F-4D97-AF65-F5344CB8AC3E}">
        <p14:creationId xmlns:p14="http://schemas.microsoft.com/office/powerpoint/2010/main" val="33664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Lessee accounting model (cont’d)</a:t>
            </a:r>
            <a:endParaRPr lang="en-US" dirty="0"/>
          </a:p>
        </p:txBody>
      </p:sp>
      <p:sp>
        <p:nvSpPr>
          <p:cNvPr id="4" name="Title 3"/>
          <p:cNvSpPr>
            <a:spLocks noGrp="1"/>
          </p:cNvSpPr>
          <p:nvPr>
            <p:ph type="title"/>
          </p:nvPr>
        </p:nvSpPr>
        <p:spPr/>
        <p:txBody>
          <a:bodyPr/>
          <a:lstStyle/>
          <a:p>
            <a:r>
              <a:rPr lang="en-US" dirty="0" smtClean="0"/>
              <a:t>Leases project</a:t>
            </a:r>
            <a:endParaRPr lang="en-US" dirty="0"/>
          </a:p>
        </p:txBody>
      </p:sp>
      <p:sp>
        <p:nvSpPr>
          <p:cNvPr id="6" name="Text Placeholder 5"/>
          <p:cNvSpPr>
            <a:spLocks noGrp="1"/>
          </p:cNvSpPr>
          <p:nvPr>
            <p:ph type="body" sz="quarter" idx="14"/>
          </p:nvPr>
        </p:nvSpPr>
        <p:spPr/>
        <p:txBody>
          <a:bodyPr/>
          <a:lstStyle/>
          <a:p>
            <a:pPr>
              <a:spcBef>
                <a:spcPts val="0"/>
              </a:spcBef>
            </a:pPr>
            <a:r>
              <a:rPr lang="en-US" b="1" dirty="0"/>
              <a:t>Subsequent measurement</a:t>
            </a:r>
          </a:p>
          <a:p>
            <a:pPr lvl="1">
              <a:spcBef>
                <a:spcPts val="0"/>
              </a:spcBef>
            </a:pPr>
            <a:r>
              <a:rPr lang="en-US" dirty="0"/>
              <a:t>ROU asset </a:t>
            </a:r>
          </a:p>
          <a:p>
            <a:pPr lvl="2">
              <a:spcBef>
                <a:spcPts val="0"/>
              </a:spcBef>
            </a:pPr>
            <a:r>
              <a:rPr lang="en-US" dirty="0"/>
              <a:t>Boards are not converged on the subsequent measurement:</a:t>
            </a:r>
          </a:p>
          <a:p>
            <a:pPr>
              <a:spcBef>
                <a:spcPts val="0"/>
              </a:spcBef>
            </a:pPr>
            <a:endParaRPr lang="en-US" dirty="0"/>
          </a:p>
          <a:p>
            <a:pPr>
              <a:spcBef>
                <a:spcPts val="0"/>
              </a:spcBef>
            </a:pPr>
            <a:endParaRPr lang="en-US" dirty="0" smtClean="0"/>
          </a:p>
          <a:p>
            <a:pPr>
              <a:spcBef>
                <a:spcPts val="0"/>
              </a:spcBef>
            </a:pPr>
            <a:endParaRPr lang="en-US" dirty="0" smtClean="0"/>
          </a:p>
          <a:p>
            <a:pPr>
              <a:spcBef>
                <a:spcPts val="0"/>
              </a:spcBef>
            </a:pPr>
            <a:endParaRPr lang="en-US" dirty="0"/>
          </a:p>
          <a:p>
            <a:pPr>
              <a:spcBef>
                <a:spcPts val="0"/>
              </a:spcBef>
            </a:pPr>
            <a:endParaRPr lang="en-US" dirty="0" smtClean="0"/>
          </a:p>
          <a:p>
            <a:pPr>
              <a:spcBef>
                <a:spcPts val="0"/>
              </a:spcBef>
            </a:pPr>
            <a:endParaRPr lang="en-US" dirty="0"/>
          </a:p>
          <a:p>
            <a:pPr>
              <a:spcBef>
                <a:spcPts val="0"/>
              </a:spcBef>
            </a:pPr>
            <a:endParaRPr lang="en-US" dirty="0" smtClean="0"/>
          </a:p>
          <a:p>
            <a:pPr>
              <a:spcBef>
                <a:spcPts val="0"/>
              </a:spcBef>
            </a:pPr>
            <a:endParaRPr lang="en-US" dirty="0"/>
          </a:p>
          <a:p>
            <a:pPr>
              <a:spcBef>
                <a:spcPts val="0"/>
              </a:spcBef>
            </a:pPr>
            <a:endParaRPr lang="en-US" dirty="0" smtClean="0"/>
          </a:p>
          <a:p>
            <a:pPr>
              <a:spcBef>
                <a:spcPts val="0"/>
              </a:spcBef>
            </a:pPr>
            <a:endParaRPr lang="en-US" dirty="0" smtClean="0"/>
          </a:p>
          <a:p>
            <a:pPr>
              <a:spcBef>
                <a:spcPts val="0"/>
              </a:spcBef>
            </a:pPr>
            <a:endParaRPr lang="en-US" dirty="0"/>
          </a:p>
        </p:txBody>
      </p:sp>
      <p:graphicFrame>
        <p:nvGraphicFramePr>
          <p:cNvPr id="7" name="Table 6"/>
          <p:cNvGraphicFramePr>
            <a:graphicFrameLocks noGrp="1"/>
          </p:cNvGraphicFramePr>
          <p:nvPr>
            <p:extLst/>
          </p:nvPr>
        </p:nvGraphicFramePr>
        <p:xfrm>
          <a:off x="834820" y="2516846"/>
          <a:ext cx="7721950" cy="2895600"/>
        </p:xfrm>
        <a:graphic>
          <a:graphicData uri="http://schemas.openxmlformats.org/drawingml/2006/table">
            <a:tbl>
              <a:tblPr firstRow="1" bandRow="1">
                <a:tableStyleId>{5C22544A-7EE6-4342-B048-85BDC9FD1C3A}</a:tableStyleId>
              </a:tblPr>
              <a:tblGrid>
                <a:gridCol w="2072301"/>
                <a:gridCol w="1857296"/>
                <a:gridCol w="3792353"/>
              </a:tblGrid>
              <a:tr h="365760">
                <a:tc gridSpan="2">
                  <a:txBody>
                    <a:bodyPr/>
                    <a:lstStyle/>
                    <a:p>
                      <a:pPr algn="ctr"/>
                      <a:r>
                        <a:rPr lang="en-US" sz="1800" i="1" dirty="0" smtClean="0"/>
                        <a:t>FASB approach</a:t>
                      </a:r>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tc>
                <a:tc>
                  <a:txBody>
                    <a:bodyPr/>
                    <a:lstStyle/>
                    <a:p>
                      <a:pPr algn="ctr"/>
                      <a:r>
                        <a:rPr lang="en-US" sz="1800" i="1" dirty="0" smtClean="0"/>
                        <a:t>IASB approach</a:t>
                      </a:r>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6800">
                <a:tc grid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002776"/>
                          </a:solidFill>
                        </a:rPr>
                        <a:t>Dual-model approach </a:t>
                      </a:r>
                      <a:r>
                        <a:rPr lang="en-US" sz="1600" b="0" dirty="0" smtClean="0">
                          <a:solidFill>
                            <a:srgbClr val="002776"/>
                          </a:solidFill>
                        </a:rPr>
                        <a:t>— a lessee would apply guidance similar to IAS 17 when determining whether a lease should be classified as Type A or Type B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rowSpan="3">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rgbClr val="002776"/>
                          </a:solidFill>
                        </a:rPr>
                        <a:t>Single-model approach </a:t>
                      </a:r>
                      <a:r>
                        <a:rPr lang="en-US" sz="1600" b="0" dirty="0" smtClean="0">
                          <a:solidFill>
                            <a:srgbClr val="002776"/>
                          </a:solidFill>
                        </a:rPr>
                        <a:t>— a lessee would account for all leases as a financed purchase of the ROU asset</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b="1" dirty="0" smtClean="0"/>
                        <a:t>Type A lease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t>Type B lease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tr>
              <a:tr h="1097280">
                <a:tc>
                  <a:txBody>
                    <a:bodyPr/>
                    <a:lstStyle/>
                    <a:p>
                      <a:pPr marL="0" lvl="0" indent="0">
                        <a:spcBef>
                          <a:spcPts val="600"/>
                        </a:spcBef>
                        <a:buFont typeface="Wingdings" panose="05000000000000000000" pitchFamily="2" charset="2"/>
                        <a:buNone/>
                      </a:pPr>
                      <a:r>
                        <a:rPr lang="en-US" sz="1600" b="0" kern="1200" dirty="0" smtClean="0">
                          <a:solidFill>
                            <a:srgbClr val="002776"/>
                          </a:solidFill>
                          <a:latin typeface="+mn-lt"/>
                          <a:ea typeface="+mn-ea"/>
                          <a:cs typeface="+mn-cs"/>
                        </a:rPr>
                        <a:t>Consistent with today’s capital leases </a:t>
                      </a:r>
                      <a:r>
                        <a:rPr lang="en-US" sz="1600" b="0" dirty="0" smtClean="0">
                          <a:solidFill>
                            <a:srgbClr val="002776"/>
                          </a:solidFill>
                        </a:rPr>
                        <a:t>—</a:t>
                      </a:r>
                      <a:r>
                        <a:rPr lang="en-US" sz="1600" b="0" kern="1200" dirty="0" smtClean="0">
                          <a:solidFill>
                            <a:srgbClr val="002776"/>
                          </a:solidFill>
                          <a:latin typeface="+mn-lt"/>
                          <a:ea typeface="+mn-ea"/>
                          <a:cs typeface="+mn-cs"/>
                        </a:rPr>
                        <a:t> expense will be front-loaded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rgbClr val="002776"/>
                          </a:solidFill>
                          <a:latin typeface="+mn-lt"/>
                          <a:ea typeface="+mn-ea"/>
                          <a:cs typeface="+mn-cs"/>
                        </a:rPr>
                        <a:t>Expense will be recorded on a straight-line basis</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tr>
            </a:tbl>
          </a:graphicData>
        </a:graphic>
      </p:graphicFrame>
    </p:spTree>
    <p:custDataLst>
      <p:tags r:id="rId1"/>
    </p:custDataLst>
    <p:extLst>
      <p:ext uri="{BB962C8B-B14F-4D97-AF65-F5344CB8AC3E}">
        <p14:creationId xmlns:p14="http://schemas.microsoft.com/office/powerpoint/2010/main" val="76271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FASB lease classification criteria</a:t>
            </a:r>
            <a:endParaRPr lang="en-US" dirty="0"/>
          </a:p>
        </p:txBody>
      </p:sp>
      <p:sp>
        <p:nvSpPr>
          <p:cNvPr id="3" name="Title 2"/>
          <p:cNvSpPr>
            <a:spLocks noGrp="1"/>
          </p:cNvSpPr>
          <p:nvPr>
            <p:ph type="title"/>
          </p:nvPr>
        </p:nvSpPr>
        <p:spPr/>
        <p:txBody>
          <a:bodyPr/>
          <a:lstStyle/>
          <a:p>
            <a:r>
              <a:rPr lang="en-US" dirty="0" smtClean="0"/>
              <a:t>Leases project</a:t>
            </a:r>
            <a:endParaRPr lang="en-US" dirty="0"/>
          </a:p>
        </p:txBody>
      </p:sp>
      <p:sp>
        <p:nvSpPr>
          <p:cNvPr id="4" name="Text Placeholder 3"/>
          <p:cNvSpPr>
            <a:spLocks noGrp="1"/>
          </p:cNvSpPr>
          <p:nvPr>
            <p:ph type="body" sz="quarter" idx="14"/>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Although the evaluation is similar to current U.S. GAAP, the </a:t>
            </a:r>
            <a:r>
              <a:rPr lang="en-US" dirty="0"/>
              <a:t>bright-line rules in current U.S. GAAP would be eliminated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68835652"/>
              </p:ext>
            </p:extLst>
          </p:nvPr>
        </p:nvGraphicFramePr>
        <p:xfrm>
          <a:off x="462223" y="1682282"/>
          <a:ext cx="8321040" cy="2743200"/>
        </p:xfrm>
        <a:graphic>
          <a:graphicData uri="http://schemas.openxmlformats.org/drawingml/2006/table">
            <a:tbl>
              <a:tblPr firstRow="1" bandRow="1">
                <a:tableStyleId>{5C22544A-7EE6-4342-B048-85BDC9FD1C3A}</a:tableStyleId>
              </a:tblPr>
              <a:tblGrid>
                <a:gridCol w="8321040"/>
              </a:tblGrid>
              <a:tr h="2743200">
                <a:tc>
                  <a:txBody>
                    <a:bodyPr/>
                    <a:lstStyle/>
                    <a:p>
                      <a:pPr>
                        <a:spcBef>
                          <a:spcPts val="300"/>
                        </a:spcBef>
                        <a:spcAft>
                          <a:spcPts val="300"/>
                        </a:spcAft>
                      </a:pPr>
                      <a:r>
                        <a:rPr lang="en-US" sz="1800" b="0" dirty="0" smtClean="0">
                          <a:solidFill>
                            <a:schemeClr val="tx1"/>
                          </a:solidFill>
                        </a:rPr>
                        <a:t>Would</a:t>
                      </a:r>
                      <a:r>
                        <a:rPr lang="en-US" sz="1800" b="0" baseline="0" dirty="0" smtClean="0">
                          <a:solidFill>
                            <a:schemeClr val="tx1"/>
                          </a:solidFill>
                        </a:rPr>
                        <a:t> account for as a Type A lease when the lease…</a:t>
                      </a:r>
                    </a:p>
                    <a:p>
                      <a:pPr marL="742950" lvl="1" indent="-285750">
                        <a:spcBef>
                          <a:spcPts val="300"/>
                        </a:spcBef>
                        <a:spcAft>
                          <a:spcPts val="300"/>
                        </a:spcAft>
                        <a:buFont typeface="Wingdings" panose="05000000000000000000" pitchFamily="2" charset="2"/>
                        <a:buChar char="ü"/>
                      </a:pPr>
                      <a:r>
                        <a:rPr lang="en-US" sz="1800" b="0" baseline="0" dirty="0" smtClean="0">
                          <a:solidFill>
                            <a:schemeClr val="tx1"/>
                          </a:solidFill>
                        </a:rPr>
                        <a:t>Transfers ownership by end of lease term;</a:t>
                      </a:r>
                    </a:p>
                    <a:p>
                      <a:pPr marL="742950" lvl="1" indent="-285750">
                        <a:spcBef>
                          <a:spcPts val="300"/>
                        </a:spcBef>
                        <a:spcAft>
                          <a:spcPts val="300"/>
                        </a:spcAft>
                        <a:buFont typeface="Wingdings" panose="05000000000000000000" pitchFamily="2" charset="2"/>
                        <a:buChar char="ü"/>
                      </a:pPr>
                      <a:r>
                        <a:rPr lang="en-US" sz="1800" b="0" baseline="0" dirty="0" smtClean="0">
                          <a:solidFill>
                            <a:schemeClr val="tx1"/>
                          </a:solidFill>
                        </a:rPr>
                        <a:t>Includes a purchase option that the lessee is</a:t>
                      </a:r>
                      <a:r>
                        <a:rPr lang="en-US" sz="1800" b="0" i="1" baseline="0" dirty="0" smtClean="0">
                          <a:solidFill>
                            <a:schemeClr val="tx1"/>
                          </a:solidFill>
                        </a:rPr>
                        <a:t> reasonably certain </a:t>
                      </a:r>
                      <a:r>
                        <a:rPr lang="en-US" sz="1800" b="0" i="0" baseline="0" dirty="0" smtClean="0">
                          <a:solidFill>
                            <a:schemeClr val="tx1"/>
                          </a:solidFill>
                        </a:rPr>
                        <a:t>to exercise; or</a:t>
                      </a:r>
                    </a:p>
                    <a:p>
                      <a:pPr marL="742950" lvl="1" indent="-285750">
                        <a:spcBef>
                          <a:spcPts val="300"/>
                        </a:spcBef>
                        <a:spcAft>
                          <a:spcPts val="300"/>
                        </a:spcAft>
                        <a:buFont typeface="Wingdings" panose="05000000000000000000" pitchFamily="2" charset="2"/>
                        <a:buChar char="ü"/>
                      </a:pPr>
                      <a:r>
                        <a:rPr lang="en-US" sz="1800" b="0" i="0" baseline="0" dirty="0" smtClean="0">
                          <a:solidFill>
                            <a:schemeClr val="tx1"/>
                          </a:solidFill>
                        </a:rPr>
                        <a:t>There is a transfer of substantially all of the risks and rewards of ownership of the asset</a:t>
                      </a:r>
                    </a:p>
                    <a:p>
                      <a:pPr marL="0" indent="0">
                        <a:buFont typeface="Wingdings" panose="05000000000000000000" pitchFamily="2" charset="2"/>
                        <a:buNone/>
                      </a:pPr>
                      <a:endParaRPr lang="en-US" sz="1400" b="0" i="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35687555"/>
              </p:ext>
            </p:extLst>
          </p:nvPr>
        </p:nvGraphicFramePr>
        <p:xfrm>
          <a:off x="462144" y="1308513"/>
          <a:ext cx="8321040" cy="370840"/>
        </p:xfrm>
        <a:graphic>
          <a:graphicData uri="http://schemas.openxmlformats.org/drawingml/2006/table">
            <a:tbl>
              <a:tblPr firstRow="1" bandRow="1">
                <a:tableStyleId>{5C22544A-7EE6-4342-B048-85BDC9FD1C3A}</a:tableStyleId>
              </a:tblPr>
              <a:tblGrid>
                <a:gridCol w="8321040"/>
              </a:tblGrid>
              <a:tr h="370840">
                <a:tc>
                  <a:txBody>
                    <a:bodyPr/>
                    <a:lstStyle/>
                    <a:p>
                      <a:pPr algn="ctr"/>
                      <a:r>
                        <a:rPr lang="en-US" sz="1800" dirty="0" smtClean="0"/>
                        <a:t>CLASSIFICATION</a:t>
                      </a:r>
                      <a:r>
                        <a:rPr lang="en-US" sz="1800" baseline="0" dirty="0" smtClean="0"/>
                        <a:t> CRITERIA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65322747"/>
              </p:ext>
            </p:extLst>
          </p:nvPr>
        </p:nvGraphicFramePr>
        <p:xfrm>
          <a:off x="462223" y="1682282"/>
          <a:ext cx="8321040" cy="3209758"/>
        </p:xfrm>
        <a:graphic>
          <a:graphicData uri="http://schemas.openxmlformats.org/drawingml/2006/table">
            <a:tbl>
              <a:tblPr firstRow="1" bandRow="1">
                <a:tableStyleId>{5C22544A-7EE6-4342-B048-85BDC9FD1C3A}</a:tableStyleId>
              </a:tblPr>
              <a:tblGrid>
                <a:gridCol w="8321040"/>
              </a:tblGrid>
              <a:tr h="3209758">
                <a:tc>
                  <a:txBody>
                    <a:bodyPr/>
                    <a:lstStyle/>
                    <a:p>
                      <a:pPr>
                        <a:spcBef>
                          <a:spcPts val="300"/>
                        </a:spcBef>
                        <a:spcAft>
                          <a:spcPts val="300"/>
                        </a:spcAft>
                      </a:pPr>
                      <a:r>
                        <a:rPr lang="en-US" sz="1800" b="0" baseline="0" dirty="0" smtClean="0">
                          <a:solidFill>
                            <a:schemeClr val="tx1"/>
                          </a:solidFill>
                        </a:rPr>
                        <a:t>Some Type A lease indicators…</a:t>
                      </a:r>
                    </a:p>
                    <a:p>
                      <a:pPr marL="742950" lvl="1" indent="-285750">
                        <a:spcBef>
                          <a:spcPts val="300"/>
                        </a:spcBef>
                        <a:spcAft>
                          <a:spcPts val="300"/>
                        </a:spcAft>
                        <a:buFont typeface="Wingdings" panose="05000000000000000000" pitchFamily="2" charset="2"/>
                        <a:buChar char="ü"/>
                      </a:pPr>
                      <a:r>
                        <a:rPr lang="en-US" sz="1800" b="0" baseline="0" dirty="0" smtClean="0">
                          <a:solidFill>
                            <a:schemeClr val="tx1"/>
                          </a:solidFill>
                        </a:rPr>
                        <a:t>Transfers ownership by end of lease term;</a:t>
                      </a:r>
                    </a:p>
                    <a:p>
                      <a:pPr marL="742950" lvl="1" indent="-285750">
                        <a:spcBef>
                          <a:spcPts val="300"/>
                        </a:spcBef>
                        <a:spcAft>
                          <a:spcPts val="300"/>
                        </a:spcAft>
                        <a:buFont typeface="Wingdings" panose="05000000000000000000" pitchFamily="2" charset="2"/>
                        <a:buChar char="ü"/>
                      </a:pPr>
                      <a:r>
                        <a:rPr lang="en-US" sz="1800" b="0" baseline="0" dirty="0" smtClean="0">
                          <a:solidFill>
                            <a:schemeClr val="tx1"/>
                          </a:solidFill>
                        </a:rPr>
                        <a:t>Includes a purchase option that is</a:t>
                      </a:r>
                      <a:r>
                        <a:rPr lang="en-US" sz="1800" b="0" i="1" baseline="0" dirty="0" smtClean="0">
                          <a:solidFill>
                            <a:schemeClr val="tx1"/>
                          </a:solidFill>
                        </a:rPr>
                        <a:t> reasonably certain </a:t>
                      </a:r>
                      <a:r>
                        <a:rPr lang="en-US" sz="1800" b="0" i="0" baseline="0" dirty="0" smtClean="0">
                          <a:solidFill>
                            <a:schemeClr val="tx1"/>
                          </a:solidFill>
                        </a:rPr>
                        <a:t>of exercise;</a:t>
                      </a:r>
                    </a:p>
                    <a:p>
                      <a:pPr marL="742950" lvl="1" indent="-285750">
                        <a:spcBef>
                          <a:spcPts val="300"/>
                        </a:spcBef>
                        <a:spcAft>
                          <a:spcPts val="300"/>
                        </a:spcAft>
                        <a:buFont typeface="Wingdings" panose="05000000000000000000" pitchFamily="2" charset="2"/>
                        <a:buChar char="ü"/>
                      </a:pPr>
                      <a:r>
                        <a:rPr lang="en-US" sz="1800" b="0" i="0" baseline="0" dirty="0" smtClean="0">
                          <a:solidFill>
                            <a:schemeClr val="tx1"/>
                          </a:solidFill>
                        </a:rPr>
                        <a:t>Lease term is major part of economic life of asset; or</a:t>
                      </a:r>
                    </a:p>
                    <a:p>
                      <a:pPr marL="742950" lvl="1" indent="-285750">
                        <a:spcBef>
                          <a:spcPts val="300"/>
                        </a:spcBef>
                        <a:spcAft>
                          <a:spcPts val="300"/>
                        </a:spcAft>
                        <a:buFont typeface="Wingdings" panose="05000000000000000000" pitchFamily="2" charset="2"/>
                        <a:buChar char="ü"/>
                      </a:pPr>
                      <a:r>
                        <a:rPr lang="en-US" sz="1800" b="0" i="0" baseline="0" dirty="0" smtClean="0">
                          <a:solidFill>
                            <a:schemeClr val="tx1"/>
                          </a:solidFill>
                        </a:rPr>
                        <a:t>PV of MLP amount to substantially all of FV of asset.</a:t>
                      </a:r>
                    </a:p>
                    <a:p>
                      <a:pPr marL="0" indent="0">
                        <a:buFont typeface="Wingdings" panose="05000000000000000000" pitchFamily="2" charset="2"/>
                        <a:buNone/>
                      </a:pPr>
                      <a:endParaRPr lang="en-US" sz="1400" b="0" i="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8" name="Rounded Rectangle 7"/>
          <p:cNvSpPr/>
          <p:nvPr/>
        </p:nvSpPr>
        <p:spPr>
          <a:xfrm>
            <a:off x="1295751" y="3709580"/>
            <a:ext cx="6402379" cy="602503"/>
          </a:xfrm>
          <a:prstGeom prst="roundRect">
            <a:avLst/>
          </a:prstGeom>
          <a:solidFill>
            <a:schemeClr val="bg1">
              <a:alpha val="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8" rIns="0" bIns="45708" rtlCol="0" anchor="ctr"/>
          <a:lstStyle/>
          <a:p>
            <a:pPr algn="ctr" fontAlgn="base">
              <a:spcBef>
                <a:spcPct val="20000"/>
              </a:spcBef>
              <a:spcAft>
                <a:spcPct val="0"/>
              </a:spcAft>
            </a:pPr>
            <a:r>
              <a:rPr lang="en-US" sz="1400" dirty="0" smtClean="0">
                <a:solidFill>
                  <a:srgbClr val="002776"/>
                </a:solidFill>
              </a:rPr>
              <a:t>Otherwise the </a:t>
            </a:r>
            <a:r>
              <a:rPr lang="en-US" sz="1400" dirty="0">
                <a:solidFill>
                  <a:srgbClr val="002776"/>
                </a:solidFill>
              </a:rPr>
              <a:t>asset would be classified as a </a:t>
            </a:r>
            <a:r>
              <a:rPr lang="en-US" sz="1400" b="1" i="1" dirty="0">
                <a:solidFill>
                  <a:srgbClr val="002776"/>
                </a:solidFill>
              </a:rPr>
              <a:t>Type B</a:t>
            </a:r>
            <a:r>
              <a:rPr lang="en-US" sz="1400" b="1" dirty="0">
                <a:solidFill>
                  <a:srgbClr val="002776"/>
                </a:solidFill>
              </a:rPr>
              <a:t> </a:t>
            </a:r>
            <a:r>
              <a:rPr lang="en-US" sz="1400" dirty="0">
                <a:solidFill>
                  <a:srgbClr val="002776"/>
                </a:solidFill>
              </a:rPr>
              <a:t>lease.</a:t>
            </a:r>
          </a:p>
        </p:txBody>
      </p:sp>
      <p:sp>
        <p:nvSpPr>
          <p:cNvPr id="9" name="Up Arrow 8"/>
          <p:cNvSpPr/>
          <p:nvPr/>
        </p:nvSpPr>
        <p:spPr>
          <a:xfrm>
            <a:off x="3729693" y="3362637"/>
            <a:ext cx="576470" cy="346939"/>
          </a:xfrm>
          <a:prstGeom prst="up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fontAlgn="base">
              <a:lnSpc>
                <a:spcPct val="90000"/>
              </a:lnSpc>
              <a:spcBef>
                <a:spcPct val="0"/>
              </a:spcBef>
              <a:spcAft>
                <a:spcPct val="0"/>
              </a:spcAft>
            </a:pPr>
            <a:endParaRPr lang="en-US" sz="2000" b="1" dirty="0">
              <a:ln w="12700">
                <a:solidFill>
                  <a:srgbClr val="002776">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endParaRPr>
          </a:p>
        </p:txBody>
      </p:sp>
    </p:spTree>
    <p:custDataLst>
      <p:tags r:id="rId1"/>
    </p:custDataLst>
    <p:extLst>
      <p:ext uri="{BB962C8B-B14F-4D97-AF65-F5344CB8AC3E}">
        <p14:creationId xmlns:p14="http://schemas.microsoft.com/office/powerpoint/2010/main" val="2195027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Lessor accounting model</a:t>
            </a:r>
            <a:endParaRPr lang="en-US" dirty="0"/>
          </a:p>
        </p:txBody>
      </p:sp>
      <p:sp>
        <p:nvSpPr>
          <p:cNvPr id="4" name="Title 3"/>
          <p:cNvSpPr>
            <a:spLocks noGrp="1"/>
          </p:cNvSpPr>
          <p:nvPr>
            <p:ph type="title"/>
          </p:nvPr>
        </p:nvSpPr>
        <p:spPr/>
        <p:txBody>
          <a:bodyPr/>
          <a:lstStyle/>
          <a:p>
            <a:r>
              <a:rPr lang="en-US" dirty="0" smtClean="0"/>
              <a:t>Leases project</a:t>
            </a:r>
            <a:endParaRPr lang="en-US" dirty="0"/>
          </a:p>
        </p:txBody>
      </p:sp>
      <p:sp>
        <p:nvSpPr>
          <p:cNvPr id="6" name="Text Placeholder 5"/>
          <p:cNvSpPr>
            <a:spLocks noGrp="1"/>
          </p:cNvSpPr>
          <p:nvPr>
            <p:ph type="body" sz="quarter" idx="14"/>
          </p:nvPr>
        </p:nvSpPr>
        <p:spPr/>
        <p:txBody>
          <a:bodyPr/>
          <a:lstStyle/>
          <a:p>
            <a:r>
              <a:rPr lang="en-US" b="1" dirty="0"/>
              <a:t>Existing lessor accounting retained with minimal changes:</a:t>
            </a:r>
          </a:p>
          <a:p>
            <a:pPr lvl="1"/>
            <a:r>
              <a:rPr lang="en-US" dirty="0"/>
              <a:t>Classification criteria would be similar to IAS 17 </a:t>
            </a:r>
          </a:p>
          <a:p>
            <a:pPr lvl="2"/>
            <a:r>
              <a:rPr lang="en-US" b="1" dirty="0"/>
              <a:t>Type A lease: </a:t>
            </a:r>
            <a:r>
              <a:rPr lang="en-US" dirty="0"/>
              <a:t>generally consistent with today’s sales-type/direct-finance leases</a:t>
            </a:r>
          </a:p>
          <a:p>
            <a:pPr lvl="2"/>
            <a:r>
              <a:rPr lang="en-US" b="1" dirty="0"/>
              <a:t>Type B lease: </a:t>
            </a:r>
            <a:r>
              <a:rPr lang="en-US" dirty="0"/>
              <a:t>generally consistent with today’s operating leases</a:t>
            </a:r>
          </a:p>
          <a:p>
            <a:pPr lvl="1"/>
            <a:r>
              <a:rPr lang="en-US" dirty="0"/>
              <a:t>Differing views on recognizing dealer profit for sales-type leases:</a:t>
            </a:r>
          </a:p>
          <a:p>
            <a:pPr lvl="2"/>
            <a:r>
              <a:rPr lang="en-US" b="1" dirty="0"/>
              <a:t>FASB view: </a:t>
            </a:r>
            <a:r>
              <a:rPr lang="en-US" dirty="0"/>
              <a:t>up-front recognition of </a:t>
            </a:r>
            <a:r>
              <a:rPr lang="en-US" dirty="0" smtClean="0"/>
              <a:t>manufacturer’s </a:t>
            </a:r>
            <a:r>
              <a:rPr lang="en-US" dirty="0"/>
              <a:t>profit would be precluded if control of asset is not transferred to lessee</a:t>
            </a:r>
          </a:p>
          <a:p>
            <a:pPr lvl="2"/>
            <a:r>
              <a:rPr lang="en-US" b="1" dirty="0"/>
              <a:t>IASB view: </a:t>
            </a:r>
            <a:r>
              <a:rPr lang="en-US" dirty="0" smtClean="0"/>
              <a:t>manufacturer’s </a:t>
            </a:r>
            <a:r>
              <a:rPr lang="en-US" dirty="0"/>
              <a:t>profit, if any, should be recognized up front</a:t>
            </a:r>
          </a:p>
        </p:txBody>
      </p:sp>
    </p:spTree>
    <p:custDataLst>
      <p:tags r:id="rId1"/>
    </p:custDataLst>
    <p:extLst>
      <p:ext uri="{BB962C8B-B14F-4D97-AF65-F5344CB8AC3E}">
        <p14:creationId xmlns:p14="http://schemas.microsoft.com/office/powerpoint/2010/main" val="1697563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Lessee accounting model (cont’d)</a:t>
            </a:r>
            <a:endParaRPr lang="en-US" dirty="0"/>
          </a:p>
        </p:txBody>
      </p:sp>
      <p:sp>
        <p:nvSpPr>
          <p:cNvPr id="3" name="Title 2"/>
          <p:cNvSpPr>
            <a:spLocks noGrp="1"/>
          </p:cNvSpPr>
          <p:nvPr>
            <p:ph type="title"/>
          </p:nvPr>
        </p:nvSpPr>
        <p:spPr/>
        <p:txBody>
          <a:bodyPr/>
          <a:lstStyle/>
          <a:p>
            <a:r>
              <a:rPr lang="en-US" dirty="0" smtClean="0"/>
              <a:t>Leases project</a:t>
            </a:r>
            <a:endParaRPr lang="en-US" dirty="0"/>
          </a:p>
        </p:txBody>
      </p:sp>
      <p:sp>
        <p:nvSpPr>
          <p:cNvPr id="4" name="TextBox 3"/>
          <p:cNvSpPr txBox="1"/>
          <p:nvPr/>
        </p:nvSpPr>
        <p:spPr>
          <a:xfrm>
            <a:off x="411480" y="1295401"/>
            <a:ext cx="8536173" cy="4939814"/>
          </a:xfrm>
          <a:prstGeom prst="rect">
            <a:avLst/>
          </a:prstGeom>
          <a:noFill/>
        </p:spPr>
        <p:txBody>
          <a:bodyPr wrap="square" lIns="0" tIns="0" rIns="0" bIns="0" rtlCol="0">
            <a:spAutoFit/>
          </a:bodyPr>
          <a:lstStyle/>
          <a:p>
            <a:pPr marL="91416" fontAlgn="base">
              <a:spcBef>
                <a:spcPct val="0"/>
              </a:spcBef>
              <a:spcAft>
                <a:spcPct val="0"/>
              </a:spcAft>
            </a:pPr>
            <a:r>
              <a:rPr lang="en-US" sz="2000" b="1" dirty="0">
                <a:solidFill>
                  <a:schemeClr val="accent1"/>
                </a:solidFill>
                <a:cs typeface="Arial" pitchFamily="34" charset="0"/>
              </a:rPr>
              <a:t>Illustrative example:</a:t>
            </a: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2400" b="1" dirty="0">
              <a:solidFill>
                <a:srgbClr val="002776"/>
              </a:solidFill>
              <a:cs typeface="Arial" pitchFamily="34" charset="0"/>
            </a:endParaRPr>
          </a:p>
          <a:p>
            <a:pPr marL="91416" algn="ctr" fontAlgn="base">
              <a:spcBef>
                <a:spcPct val="0"/>
              </a:spcBef>
              <a:spcAft>
                <a:spcPct val="0"/>
              </a:spcAft>
            </a:pPr>
            <a:endParaRPr lang="en-US" sz="1100" b="1" dirty="0">
              <a:solidFill>
                <a:srgbClr val="002776"/>
              </a:solidFill>
              <a:cs typeface="Arial" pitchFamily="34" charset="0"/>
            </a:endParaRPr>
          </a:p>
          <a:p>
            <a:pPr marL="274247" indent="-91416" fontAlgn="base">
              <a:spcBef>
                <a:spcPct val="0"/>
              </a:spcBef>
              <a:spcAft>
                <a:spcPct val="0"/>
              </a:spcAft>
            </a:pPr>
            <a:endParaRPr lang="en-US" sz="1100" b="1" dirty="0">
              <a:solidFill>
                <a:srgbClr val="002776"/>
              </a:solidFill>
              <a:cs typeface="Arial" pitchFamily="34" charset="0"/>
            </a:endParaRPr>
          </a:p>
          <a:p>
            <a:pPr marL="274247" indent="-91416" fontAlgn="base">
              <a:spcBef>
                <a:spcPct val="0"/>
              </a:spcBef>
              <a:spcAft>
                <a:spcPct val="0"/>
              </a:spcAft>
            </a:pPr>
            <a:r>
              <a:rPr lang="en-US" sz="1100" b="1" dirty="0">
                <a:cs typeface="Arial" pitchFamily="34" charset="0"/>
              </a:rPr>
              <a:t>* The straight-line  expense approach only applies to the FASB’s proposed approach under U.S. GAAP. In March 2014, the IASB tentatively decided on a single-model approach that would treat all leases as the financing of the purchase of the ROU asset whereas the FASB decided on a dual-model approach.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54" y="1779842"/>
            <a:ext cx="8231373" cy="3698868"/>
          </a:xfrm>
          <a:prstGeom prst="rect">
            <a:avLst/>
          </a:prstGeom>
          <a:noFill/>
          <a:ln w="9525">
            <a:solidFill>
              <a:schemeClr val="tx1">
                <a:alpha val="91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6006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52881" y="769742"/>
            <a:ext cx="8412480" cy="757255"/>
          </a:xfrm>
        </p:spPr>
        <p:txBody>
          <a:bodyPr/>
          <a:lstStyle/>
          <a:p>
            <a:r>
              <a:rPr lang="en-US" dirty="0" smtClean="0"/>
              <a:t>Final thoughts</a:t>
            </a:r>
            <a:endParaRPr lang="en-US" dirty="0"/>
          </a:p>
        </p:txBody>
      </p:sp>
      <p:sp>
        <p:nvSpPr>
          <p:cNvPr id="4" name="Title 3"/>
          <p:cNvSpPr>
            <a:spLocks noGrp="1"/>
          </p:cNvSpPr>
          <p:nvPr>
            <p:ph type="title"/>
          </p:nvPr>
        </p:nvSpPr>
        <p:spPr/>
        <p:txBody>
          <a:bodyPr/>
          <a:lstStyle/>
          <a:p>
            <a:r>
              <a:rPr lang="en-US" dirty="0" smtClean="0"/>
              <a:t>Leases project</a:t>
            </a:r>
            <a:endParaRPr lang="en-US" dirty="0"/>
          </a:p>
        </p:txBody>
      </p:sp>
      <p:sp>
        <p:nvSpPr>
          <p:cNvPr id="6" name="Text Placeholder 5"/>
          <p:cNvSpPr>
            <a:spLocks noGrp="1"/>
          </p:cNvSpPr>
          <p:nvPr>
            <p:ph type="body" sz="quarter" idx="14"/>
          </p:nvPr>
        </p:nvSpPr>
        <p:spPr/>
        <p:txBody>
          <a:bodyPr/>
          <a:lstStyle/>
          <a:p>
            <a:r>
              <a:rPr lang="en-US" b="1" dirty="0"/>
              <a:t>Other provisions redeliberated</a:t>
            </a:r>
          </a:p>
          <a:p>
            <a:pPr lvl="1">
              <a:spcBef>
                <a:spcPts val="0"/>
              </a:spcBef>
            </a:pPr>
            <a:r>
              <a:rPr lang="en-US" dirty="0" smtClean="0"/>
              <a:t>Presentation in Balance Sheet, Income Statement, and Cash Flow Statement</a:t>
            </a:r>
          </a:p>
          <a:p>
            <a:pPr lvl="1">
              <a:spcBef>
                <a:spcPts val="0"/>
              </a:spcBef>
            </a:pPr>
            <a:r>
              <a:rPr lang="en-US" dirty="0" smtClean="0"/>
              <a:t>Subleases</a:t>
            </a:r>
            <a:endParaRPr lang="en-US" dirty="0"/>
          </a:p>
          <a:p>
            <a:pPr lvl="1"/>
            <a:r>
              <a:rPr lang="en-US" dirty="0"/>
              <a:t>Related-party leases</a:t>
            </a:r>
          </a:p>
          <a:p>
            <a:pPr lvl="1"/>
            <a:r>
              <a:rPr lang="en-US" dirty="0"/>
              <a:t>Leveraged leases</a:t>
            </a:r>
          </a:p>
          <a:p>
            <a:pPr lvl="1"/>
            <a:r>
              <a:rPr lang="en-US" dirty="0"/>
              <a:t>Build-to-suit </a:t>
            </a:r>
            <a:r>
              <a:rPr lang="en-US" dirty="0" smtClean="0"/>
              <a:t>transaction</a:t>
            </a:r>
            <a:endParaRPr lang="en-US" dirty="0"/>
          </a:p>
          <a:p>
            <a:pPr lvl="1"/>
            <a:r>
              <a:rPr lang="en-US" dirty="0"/>
              <a:t>Sale and leaseback accounting</a:t>
            </a:r>
          </a:p>
          <a:p>
            <a:pPr lvl="1"/>
            <a:r>
              <a:rPr lang="en-US" dirty="0"/>
              <a:t>Lease modifications</a:t>
            </a:r>
          </a:p>
          <a:p>
            <a:pPr lvl="1"/>
            <a:r>
              <a:rPr lang="en-US" dirty="0" smtClean="0"/>
              <a:t>Disclosure requirements</a:t>
            </a:r>
          </a:p>
          <a:p>
            <a:pPr lvl="1"/>
            <a:r>
              <a:rPr lang="en-US" dirty="0" smtClean="0"/>
              <a:t>Transition</a:t>
            </a:r>
            <a:endParaRPr lang="en-US" dirty="0"/>
          </a:p>
          <a:p>
            <a:r>
              <a:rPr lang="en-US" b="1" dirty="0"/>
              <a:t>Next steps</a:t>
            </a:r>
          </a:p>
          <a:p>
            <a:pPr lvl="1">
              <a:spcBef>
                <a:spcPts val="0"/>
              </a:spcBef>
            </a:pPr>
            <a:r>
              <a:rPr lang="en-US" dirty="0"/>
              <a:t>Effective date</a:t>
            </a:r>
          </a:p>
          <a:p>
            <a:pPr lvl="1"/>
            <a:r>
              <a:rPr lang="en-US" dirty="0"/>
              <a:t>Sweep issues</a:t>
            </a:r>
          </a:p>
          <a:p>
            <a:pPr lvl="1"/>
            <a:r>
              <a:rPr lang="en-US" dirty="0"/>
              <a:t>Other consequential amendments</a:t>
            </a:r>
          </a:p>
          <a:p>
            <a:endParaRPr lang="en-US" dirty="0"/>
          </a:p>
        </p:txBody>
      </p:sp>
    </p:spTree>
    <p:custDataLst>
      <p:tags r:id="rId1"/>
    </p:custDataLst>
    <p:extLst>
      <p:ext uri="{BB962C8B-B14F-4D97-AF65-F5344CB8AC3E}">
        <p14:creationId xmlns:p14="http://schemas.microsoft.com/office/powerpoint/2010/main" val="1688695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2286000"/>
            <a:ext cx="8229600" cy="1143000"/>
          </a:xfrm>
        </p:spPr>
        <p:txBody>
          <a:bodyPr/>
          <a:lstStyle/>
          <a:p>
            <a:r>
              <a:rPr lang="en-US" dirty="0" smtClean="0"/>
              <a:t>Consolidations</a:t>
            </a:r>
            <a:endParaRPr lang="en-US" dirty="0"/>
          </a:p>
        </p:txBody>
      </p:sp>
    </p:spTree>
    <p:custDataLst>
      <p:tags r:id="rId1"/>
    </p:custDataLst>
    <p:extLst>
      <p:ext uri="{BB962C8B-B14F-4D97-AF65-F5344CB8AC3E}">
        <p14:creationId xmlns:p14="http://schemas.microsoft.com/office/powerpoint/2010/main" val="3667133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endParaRPr lang="en-US" dirty="0" smtClean="0"/>
          </a:p>
          <a:p>
            <a:pPr algn="ctr"/>
            <a:endParaRPr lang="en-US" dirty="0"/>
          </a:p>
          <a:p>
            <a:pPr algn="ctr"/>
            <a:endParaRPr lang="en-US" dirty="0" smtClean="0"/>
          </a:p>
          <a:p>
            <a:pPr algn="ctr"/>
            <a:r>
              <a:rPr lang="en-US" sz="3200" dirty="0" smtClean="0">
                <a:solidFill>
                  <a:srgbClr val="00B0F0"/>
                </a:solidFill>
              </a:rPr>
              <a:t>What’s Next?</a:t>
            </a:r>
          </a:p>
          <a:p>
            <a:pPr algn="ctr"/>
            <a:endParaRPr lang="en-US" sz="3200" dirty="0">
              <a:solidFill>
                <a:srgbClr val="00B0F0"/>
              </a:solidFill>
            </a:endParaRPr>
          </a:p>
        </p:txBody>
      </p:sp>
      <p:sp>
        <p:nvSpPr>
          <p:cNvPr id="3" name="Title 2"/>
          <p:cNvSpPr>
            <a:spLocks noGrp="1"/>
          </p:cNvSpPr>
          <p:nvPr>
            <p:ph type="title"/>
          </p:nvPr>
        </p:nvSpPr>
        <p:spPr/>
        <p:txBody>
          <a:bodyPr/>
          <a:lstStyle/>
          <a:p>
            <a:r>
              <a:rPr lang="en-US" dirty="0" smtClean="0"/>
              <a:t>Other Major Projects</a:t>
            </a:r>
            <a:endParaRPr lang="en-US" dirty="0"/>
          </a:p>
        </p:txBody>
      </p:sp>
    </p:spTree>
    <p:extLst>
      <p:ext uri="{BB962C8B-B14F-4D97-AF65-F5344CB8AC3E}">
        <p14:creationId xmlns:p14="http://schemas.microsoft.com/office/powerpoint/2010/main" val="25667306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2286000"/>
            <a:ext cx="8229600" cy="1143000"/>
          </a:xfrm>
        </p:spPr>
        <p:txBody>
          <a:bodyPr/>
          <a:lstStyle/>
          <a:p>
            <a:r>
              <a:rPr lang="en-US" dirty="0" smtClean="0"/>
              <a:t>Disclosure Framework Projects</a:t>
            </a:r>
            <a:endParaRPr lang="en-US" dirty="0"/>
          </a:p>
        </p:txBody>
      </p:sp>
    </p:spTree>
    <p:custDataLst>
      <p:tags r:id="rId1"/>
    </p:custDataLst>
    <p:extLst>
      <p:ext uri="{BB962C8B-B14F-4D97-AF65-F5344CB8AC3E}">
        <p14:creationId xmlns:p14="http://schemas.microsoft.com/office/powerpoint/2010/main" val="1978485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 </a:t>
            </a:r>
            <a:endParaRPr lang="en-US" dirty="0"/>
          </a:p>
        </p:txBody>
      </p:sp>
      <p:sp>
        <p:nvSpPr>
          <p:cNvPr id="3" name="Title 2"/>
          <p:cNvSpPr>
            <a:spLocks noGrp="1"/>
          </p:cNvSpPr>
          <p:nvPr>
            <p:ph type="title"/>
          </p:nvPr>
        </p:nvSpPr>
        <p:spPr/>
        <p:txBody>
          <a:bodyPr/>
          <a:lstStyle/>
          <a:p>
            <a:r>
              <a:rPr lang="en-US" dirty="0"/>
              <a:t>Disclosure </a:t>
            </a:r>
            <a:r>
              <a:rPr lang="en-US" dirty="0" smtClean="0"/>
              <a:t>framework projects</a:t>
            </a:r>
            <a:r>
              <a:rPr lang="en-US" dirty="0"/>
              <a:t/>
            </a:r>
            <a:br>
              <a:rPr lang="en-US" dirty="0"/>
            </a:br>
            <a:r>
              <a:rPr lang="en-US" dirty="0" smtClean="0"/>
              <a:t> </a:t>
            </a:r>
            <a:endParaRPr lang="en-US" dirty="0"/>
          </a:p>
        </p:txBody>
      </p:sp>
      <p:sp>
        <p:nvSpPr>
          <p:cNvPr id="4" name="Text Placeholder 3"/>
          <p:cNvSpPr>
            <a:spLocks noGrp="1"/>
          </p:cNvSpPr>
          <p:nvPr>
            <p:ph type="body" sz="quarter" idx="14"/>
          </p:nvPr>
        </p:nvSpPr>
        <p:spPr>
          <a:xfrm>
            <a:off x="365760" y="1611313"/>
            <a:ext cx="8412480" cy="1912063"/>
          </a:xfrm>
        </p:spPr>
        <p:txBody>
          <a:bodyPr/>
          <a:lstStyle/>
          <a:p>
            <a:pPr>
              <a:spcBef>
                <a:spcPts val="200"/>
              </a:spcBef>
            </a:pPr>
            <a:r>
              <a:rPr lang="en-US" b="1" dirty="0" smtClean="0"/>
              <a:t>Overall:</a:t>
            </a:r>
          </a:p>
          <a:p>
            <a:pPr marL="285750" indent="-285750">
              <a:spcBef>
                <a:spcPts val="200"/>
              </a:spcBef>
            </a:pPr>
            <a:r>
              <a:rPr lang="en-US" sz="1600" b="1" dirty="0" smtClean="0"/>
              <a:t>Board Decision Tool</a:t>
            </a:r>
          </a:p>
          <a:p>
            <a:pPr marL="285750" indent="-285750">
              <a:spcBef>
                <a:spcPts val="200"/>
              </a:spcBef>
            </a:pPr>
            <a:r>
              <a:rPr lang="en-US" sz="1600" b="1" dirty="0" smtClean="0"/>
              <a:t>Entity Decision Process</a:t>
            </a: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2240594859"/>
              </p:ext>
            </p:extLst>
          </p:nvPr>
        </p:nvGraphicFramePr>
        <p:xfrm>
          <a:off x="330666" y="3176552"/>
          <a:ext cx="8305800" cy="2895636"/>
        </p:xfrm>
        <a:graphic>
          <a:graphicData uri="http://schemas.openxmlformats.org/drawingml/2006/table">
            <a:tbl>
              <a:tblPr firstRow="1" bandRow="1">
                <a:tableStyleId>{F5AB1C69-6EDB-4FF4-983F-18BD219EF322}</a:tableStyleId>
              </a:tblPr>
              <a:tblGrid>
                <a:gridCol w="4231943"/>
                <a:gridCol w="4073857"/>
              </a:tblGrid>
              <a:tr h="365760">
                <a:tc>
                  <a:txBody>
                    <a:bodyPr/>
                    <a:lstStyle/>
                    <a:p>
                      <a:pPr algn="l"/>
                      <a:r>
                        <a:rPr lang="en-US" sz="1800" dirty="0" smtClean="0">
                          <a:solidFill>
                            <a:schemeClr val="tx1"/>
                          </a:solidFill>
                        </a:rPr>
                        <a:t>Projects:</a:t>
                      </a:r>
                      <a:endParaRPr lang="en-US" sz="1800" dirty="0">
                        <a:solidFill>
                          <a:schemeClr val="tx1"/>
                        </a:solidFill>
                      </a:endParaRPr>
                    </a:p>
                  </a:txBody>
                  <a:tcPr>
                    <a:noFill/>
                  </a:tcPr>
                </a:tc>
                <a:tc>
                  <a:txBody>
                    <a:bodyPr/>
                    <a:lstStyle/>
                    <a:p>
                      <a:pPr algn="ctr"/>
                      <a:endParaRPr lang="en-US" sz="1400" dirty="0"/>
                    </a:p>
                  </a:txBody>
                  <a:tcPr>
                    <a:noFill/>
                  </a:tcPr>
                </a:tc>
              </a:tr>
              <a:tr h="335280">
                <a:tc>
                  <a:txBody>
                    <a:bodyPr/>
                    <a:lstStyle/>
                    <a:p>
                      <a:pPr algn="ctr"/>
                      <a:endParaRPr lang="en-US" sz="1600" b="1" dirty="0">
                        <a:solidFill>
                          <a:schemeClr val="bg1"/>
                        </a:solidFill>
                      </a:endParaRPr>
                    </a:p>
                  </a:txBody>
                  <a:tcPr>
                    <a:solidFill>
                      <a:schemeClr val="accent3"/>
                    </a:solidFill>
                  </a:tcPr>
                </a:tc>
                <a:tc>
                  <a:txBody>
                    <a:bodyPr/>
                    <a:lstStyle/>
                    <a:p>
                      <a:pPr algn="ctr"/>
                      <a:endParaRPr lang="en-US" sz="1600" b="1" dirty="0">
                        <a:solidFill>
                          <a:schemeClr val="bg1"/>
                        </a:solidFill>
                      </a:endParaRPr>
                    </a:p>
                  </a:txBody>
                  <a:tcPr>
                    <a:solidFill>
                      <a:schemeClr val="accent3"/>
                    </a:solidFill>
                  </a:tcPr>
                </a:tc>
              </a:tr>
              <a:tr h="42008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Fair Value</a:t>
                      </a:r>
                      <a:r>
                        <a:rPr lang="en-US" sz="1800" baseline="0" dirty="0" smtClean="0"/>
                        <a:t> Disclosures</a:t>
                      </a:r>
                      <a:endParaRPr lang="en-US" sz="1800" dirty="0" smtClean="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Income Tax Disclosures</a:t>
                      </a:r>
                    </a:p>
                  </a:txBody>
                  <a:tcPr/>
                </a:tc>
              </a:tr>
              <a:tr h="52006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Defined Benefit Plan Disclosures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Inventory</a:t>
                      </a:r>
                      <a:r>
                        <a:rPr lang="en-US" sz="1800" baseline="0" dirty="0" smtClean="0"/>
                        <a:t> Disclosures</a:t>
                      </a:r>
                      <a:endParaRPr lang="en-US" sz="1800" dirty="0" smtClean="0"/>
                    </a:p>
                  </a:txBody>
                  <a:tcPr/>
                </a:tc>
              </a:tr>
              <a:tr h="52006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Interim</a:t>
                      </a:r>
                      <a:r>
                        <a:rPr lang="en-US" sz="1800" baseline="0" dirty="0" smtClean="0"/>
                        <a:t> Disclosures</a:t>
                      </a:r>
                      <a:endParaRPr lang="en-US" sz="1800" dirty="0" smtClean="0"/>
                    </a:p>
                  </a:txBody>
                  <a:tcPr/>
                </a:tc>
                <a:tc>
                  <a:txBody>
                    <a:bodyPr/>
                    <a:lstStyle/>
                    <a:p>
                      <a:r>
                        <a:rPr lang="en-US" sz="1800" dirty="0" smtClean="0"/>
                        <a:t>Other Accounting</a:t>
                      </a:r>
                      <a:r>
                        <a:rPr lang="en-US" sz="1800" baseline="0" dirty="0" smtClean="0"/>
                        <a:t> Topics</a:t>
                      </a:r>
                      <a:endParaRPr lang="en-US" sz="1800" dirty="0"/>
                    </a:p>
                  </a:txBody>
                  <a:tcPr/>
                </a:tc>
              </a:tr>
              <a:tr h="7343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endParaRPr lang="en-US" sz="1400" dirty="0"/>
                    </a:p>
                  </a:txBody>
                  <a:tcPr/>
                </a:tc>
              </a:tr>
            </a:tbl>
          </a:graphicData>
        </a:graphic>
      </p:graphicFrame>
    </p:spTree>
    <p:custDataLst>
      <p:tags r:id="rId1"/>
    </p:custDataLst>
    <p:extLst>
      <p:ext uri="{BB962C8B-B14F-4D97-AF65-F5344CB8AC3E}">
        <p14:creationId xmlns:p14="http://schemas.microsoft.com/office/powerpoint/2010/main" val="315359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2286000"/>
            <a:ext cx="8229600" cy="1143000"/>
          </a:xfrm>
        </p:spPr>
        <p:txBody>
          <a:bodyPr/>
          <a:lstStyle/>
          <a:p>
            <a:r>
              <a:rPr lang="en-US" dirty="0" smtClean="0"/>
              <a:t>FASB Other Projects</a:t>
            </a:r>
            <a:endParaRPr lang="en-US" dirty="0"/>
          </a:p>
        </p:txBody>
      </p:sp>
    </p:spTree>
    <p:custDataLst>
      <p:tags r:id="rId1"/>
    </p:custDataLst>
    <p:extLst>
      <p:ext uri="{BB962C8B-B14F-4D97-AF65-F5344CB8AC3E}">
        <p14:creationId xmlns:p14="http://schemas.microsoft.com/office/powerpoint/2010/main" val="2299096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p:cNvSpPr>
          <p:nvPr>
            <p:ph type="ctrTitle"/>
          </p:nvPr>
        </p:nvSpPr>
        <p:spPr>
          <a:xfrm>
            <a:off x="411480" y="2531440"/>
            <a:ext cx="8149908" cy="680186"/>
          </a:xfrm>
        </p:spPr>
        <p:txBody>
          <a:bodyPr anchor="t"/>
          <a:lstStyle/>
          <a:p>
            <a:r>
              <a:rPr lang="en-US" dirty="0" smtClean="0"/>
              <a:t>Background </a:t>
            </a:r>
            <a:endParaRPr lang="en-US" dirty="0"/>
          </a:p>
        </p:txBody>
      </p:sp>
    </p:spTree>
    <p:custDataLst>
      <p:tags r:id="rId1"/>
    </p:custDataLst>
    <p:extLst>
      <p:ext uri="{BB962C8B-B14F-4D97-AF65-F5344CB8AC3E}">
        <p14:creationId xmlns:p14="http://schemas.microsoft.com/office/powerpoint/2010/main" val="194645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14338" y="428575"/>
            <a:ext cx="8330184" cy="333425"/>
          </a:xfrm>
        </p:spPr>
        <p:txBody>
          <a:bodyPr/>
          <a:lstStyle/>
          <a:p>
            <a:r>
              <a:rPr lang="en-US" sz="2800" dirty="0" smtClean="0"/>
              <a:t>FASB Project Structure</a:t>
            </a:r>
            <a:endParaRPr lang="en-US" sz="2800" dirty="0"/>
          </a:p>
        </p:txBody>
      </p:sp>
      <p:sp>
        <p:nvSpPr>
          <p:cNvPr id="7" name="Text Placeholder 4"/>
          <p:cNvSpPr txBox="1">
            <a:spLocks/>
          </p:cNvSpPr>
          <p:nvPr/>
        </p:nvSpPr>
        <p:spPr>
          <a:xfrm>
            <a:off x="315297" y="712113"/>
            <a:ext cx="8330184" cy="430887"/>
          </a:xfrm>
          <a:prstGeom prst="rect">
            <a:avLst/>
          </a:prstGeom>
        </p:spPr>
        <p:txBody>
          <a:bodyPr/>
          <a:lstStyle>
            <a:lvl1pPr marR="0" indent="0" algn="l" defTabSz="914400" rtl="0" eaLnBrk="1" fontAlgn="base" latinLnBrk="0" hangingPunct="1">
              <a:lnSpc>
                <a:spcPct val="100000"/>
              </a:lnSpc>
              <a:spcBef>
                <a:spcPts val="2300"/>
              </a:spcBef>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1pPr>
            <a:lvl2pPr marL="228600" marR="0" indent="-228600" algn="l" defTabSz="914400" rtl="0" eaLnBrk="1" fontAlgn="base" latinLnBrk="0" hangingPunct="1">
              <a:lnSpc>
                <a:spcPct val="100000"/>
              </a:lnSpc>
              <a:spcBef>
                <a:spcPts val="600"/>
              </a:spcBef>
              <a:spcAft>
                <a:spcPct val="0"/>
              </a:spcAft>
              <a:buFont typeface="Arial" pitchFamily="34" charset="0"/>
              <a:buChar char="•"/>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2pPr>
            <a:lvl3pPr marL="455613" indent="-231775" algn="l" rtl="0" eaLnBrk="1" fontAlgn="base" hangingPunct="1">
              <a:lnSpc>
                <a:spcPct val="100000"/>
              </a:lnSpc>
              <a:spcBef>
                <a:spcPts val="500"/>
              </a:spcBef>
              <a:spcAft>
                <a:spcPct val="0"/>
              </a:spcAft>
              <a:buFont typeface="Arial" pitchFamily="34" charset="0"/>
              <a:buChar char="–"/>
              <a:defRPr lang="en-US" sz="2000" kern="1200" dirty="0" smtClean="0">
                <a:solidFill>
                  <a:schemeClr val="tx2"/>
                </a:solidFill>
                <a:latin typeface="+mn-lt"/>
                <a:ea typeface="+mn-ea"/>
                <a:cs typeface="+mn-cs"/>
              </a:defRPr>
            </a:lvl3pPr>
            <a:lvl4pPr marL="685800" marR="0" indent="-228600"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L="914400" marR="0" indent="-228600"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r>
              <a:rPr sz="2200">
                <a:solidFill>
                  <a:srgbClr val="92D400"/>
                </a:solidFill>
              </a:rPr>
              <a:t>Focused Initiatives on Improving Standard Setting</a:t>
            </a:r>
          </a:p>
        </p:txBody>
      </p:sp>
      <p:graphicFrame>
        <p:nvGraphicFramePr>
          <p:cNvPr id="4" name="Table 3"/>
          <p:cNvGraphicFramePr>
            <a:graphicFrameLocks noGrp="1"/>
          </p:cNvGraphicFramePr>
          <p:nvPr>
            <p:extLst/>
          </p:nvPr>
        </p:nvGraphicFramePr>
        <p:xfrm>
          <a:off x="356616" y="1447800"/>
          <a:ext cx="2743200" cy="4663440"/>
        </p:xfrm>
        <a:graphic>
          <a:graphicData uri="http://schemas.openxmlformats.org/drawingml/2006/table">
            <a:tbl>
              <a:tblPr firstRow="1" bandRow="1">
                <a:tableStyleId>{5C22544A-7EE6-4342-B048-85BDC9FD1C3A}</a:tableStyleId>
              </a:tblPr>
              <a:tblGrid>
                <a:gridCol w="2743200"/>
              </a:tblGrid>
              <a:tr h="6951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t>Foundational     Projects</a:t>
                      </a:r>
                      <a:endParaRPr lang="en-US" dirty="0" smtClean="0"/>
                    </a:p>
                  </a:txBody>
                  <a:tcPr anchor="ctr">
                    <a:solidFill>
                      <a:srgbClr val="00A1DE"/>
                    </a:solidFill>
                  </a:tcPr>
                </a:tc>
              </a:tr>
              <a:tr h="396825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500" dirty="0" smtClean="0"/>
                        <a:t>Long</a:t>
                      </a:r>
                      <a:r>
                        <a:rPr lang="en-US" sz="1500" baseline="0" dirty="0" smtClean="0"/>
                        <a:t> term projects to improve</a:t>
                      </a:r>
                      <a:r>
                        <a:rPr lang="en-US" sz="1500" dirty="0" smtClean="0"/>
                        <a:t> the “core” of financial reporting:</a:t>
                      </a:r>
                    </a:p>
                    <a:p>
                      <a:pPr marL="365760" lvl="0" indent="-285750" algn="l">
                        <a:spcAft>
                          <a:spcPts val="400"/>
                        </a:spcAft>
                        <a:buFont typeface="Wingdings" panose="05000000000000000000" pitchFamily="2" charset="2"/>
                        <a:buChar char="q"/>
                      </a:pPr>
                      <a:r>
                        <a:rPr lang="en-US" sz="1300" dirty="0" smtClean="0"/>
                        <a:t>Conceptual framework</a:t>
                      </a:r>
                    </a:p>
                    <a:p>
                      <a:pPr marL="365760" lvl="0" indent="-285750" algn="l">
                        <a:spcAft>
                          <a:spcPts val="400"/>
                        </a:spcAft>
                        <a:buFont typeface="Wingdings" panose="05000000000000000000" pitchFamily="2" charset="2"/>
                        <a:buChar char="q"/>
                      </a:pPr>
                      <a:r>
                        <a:rPr lang="en-US" sz="1300" b="0" dirty="0" smtClean="0"/>
                        <a:t>Disclosure framework</a:t>
                      </a:r>
                    </a:p>
                  </a:txBody>
                  <a:tcPr>
                    <a:solidFill>
                      <a:srgbClr val="DCDCDC"/>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89878605"/>
              </p:ext>
            </p:extLst>
          </p:nvPr>
        </p:nvGraphicFramePr>
        <p:xfrm>
          <a:off x="3236976" y="1447800"/>
          <a:ext cx="2743200" cy="4663440"/>
        </p:xfrm>
        <a:graphic>
          <a:graphicData uri="http://schemas.openxmlformats.org/drawingml/2006/table">
            <a:tbl>
              <a:tblPr firstRow="1" bandRow="1">
                <a:tableStyleId>{5C22544A-7EE6-4342-B048-85BDC9FD1C3A}</a:tableStyleId>
              </a:tblPr>
              <a:tblGrid>
                <a:gridCol w="2743200"/>
              </a:tblGrid>
              <a:tr h="7021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t>General Standard Setting</a:t>
                      </a:r>
                      <a:endParaRPr lang="en-US" sz="1800" dirty="0" smtClean="0"/>
                    </a:p>
                  </a:txBody>
                  <a:tcPr anchor="ctr">
                    <a:solidFill>
                      <a:srgbClr val="00A1DE"/>
                    </a:solidFill>
                  </a:tcPr>
                </a:tc>
              </a:tr>
              <a:tr h="396125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500" kern="1200" dirty="0" smtClean="0">
                          <a:solidFill>
                            <a:schemeClr val="dk1"/>
                          </a:solidFill>
                          <a:latin typeface="+mn-lt"/>
                          <a:ea typeface="+mn-ea"/>
                          <a:cs typeface="+mn-cs"/>
                        </a:rPr>
                        <a:t>Improve transparency through its projects on recognition, measurement, presentation, and disclosure:</a:t>
                      </a:r>
                    </a:p>
                    <a:p>
                      <a:pPr marL="365760" lvl="0" indent="-285750" algn="l">
                        <a:spcAft>
                          <a:spcPts val="400"/>
                        </a:spcAft>
                        <a:buFont typeface="Wingdings" panose="05000000000000000000" pitchFamily="2" charset="2"/>
                        <a:buChar char="q"/>
                      </a:pPr>
                      <a:r>
                        <a:rPr lang="en-US" sz="1300" dirty="0" smtClean="0"/>
                        <a:t>Definition</a:t>
                      </a:r>
                      <a:r>
                        <a:rPr lang="en-US" sz="1300" baseline="0" dirty="0" smtClean="0"/>
                        <a:t> of a Business</a:t>
                      </a:r>
                      <a:endParaRPr lang="en-US" sz="1300" dirty="0" smtClean="0"/>
                    </a:p>
                    <a:p>
                      <a:pPr marL="365760" lvl="0" indent="-285750" algn="l">
                        <a:spcAft>
                          <a:spcPts val="400"/>
                        </a:spcAft>
                        <a:buFont typeface="Wingdings" panose="05000000000000000000" pitchFamily="2" charset="2"/>
                        <a:buChar char="q"/>
                      </a:pPr>
                      <a:r>
                        <a:rPr lang="en-US" sz="1300" dirty="0" smtClean="0"/>
                        <a:t>Insurance</a:t>
                      </a:r>
                    </a:p>
                    <a:p>
                      <a:pPr marL="365760" lvl="0" indent="-285750" algn="l">
                        <a:spcAft>
                          <a:spcPts val="400"/>
                        </a:spcAft>
                        <a:buFont typeface="Wingdings" panose="05000000000000000000" pitchFamily="2" charset="2"/>
                        <a:buChar char="q"/>
                      </a:pPr>
                      <a:r>
                        <a:rPr lang="en-US" sz="1300" dirty="0" smtClean="0"/>
                        <a:t>Goodwill for PBE</a:t>
                      </a:r>
                    </a:p>
                    <a:p>
                      <a:pPr marL="365760" lvl="0" indent="-285750" algn="l">
                        <a:spcAft>
                          <a:spcPts val="400"/>
                        </a:spcAft>
                        <a:buFont typeface="Wingdings" panose="05000000000000000000" pitchFamily="2" charset="2"/>
                        <a:buChar char="q"/>
                      </a:pPr>
                      <a:r>
                        <a:rPr lang="en-US" sz="1300" dirty="0" smtClean="0"/>
                        <a:t>Intangible</a:t>
                      </a:r>
                      <a:r>
                        <a:rPr lang="en-US" sz="1300" baseline="0" dirty="0" smtClean="0"/>
                        <a:t> Assets</a:t>
                      </a:r>
                      <a:endParaRPr lang="en-US" sz="1300" dirty="0" smtClean="0"/>
                    </a:p>
                    <a:p>
                      <a:pPr marL="365760" lvl="0" indent="-285750" algn="l">
                        <a:spcAft>
                          <a:spcPts val="400"/>
                        </a:spcAft>
                        <a:buFont typeface="Wingdings" panose="05000000000000000000" pitchFamily="2" charset="2"/>
                        <a:buChar char="q"/>
                      </a:pPr>
                      <a:r>
                        <a:rPr lang="en-US" sz="1300" b="0" dirty="0" smtClean="0"/>
                        <a:t>Liabilities</a:t>
                      </a:r>
                      <a:r>
                        <a:rPr lang="en-US" sz="1300" b="0" baseline="0" dirty="0" smtClean="0"/>
                        <a:t> and Equity</a:t>
                      </a:r>
                      <a:endParaRPr lang="en-US" sz="1300" b="0" dirty="0" smtClean="0"/>
                    </a:p>
                  </a:txBody>
                  <a:tcPr>
                    <a:solidFill>
                      <a:srgbClr val="DCDCDC"/>
                    </a:solidFill>
                  </a:tcPr>
                </a:tc>
              </a:tr>
            </a:tbl>
          </a:graphicData>
        </a:graphic>
      </p:graphicFrame>
      <p:graphicFrame>
        <p:nvGraphicFramePr>
          <p:cNvPr id="10" name="Table 9"/>
          <p:cNvGraphicFramePr>
            <a:graphicFrameLocks noGrp="1"/>
          </p:cNvGraphicFramePr>
          <p:nvPr>
            <p:extLst/>
          </p:nvPr>
        </p:nvGraphicFramePr>
        <p:xfrm>
          <a:off x="6096000" y="1447800"/>
          <a:ext cx="2743200" cy="4663440"/>
        </p:xfrm>
        <a:graphic>
          <a:graphicData uri="http://schemas.openxmlformats.org/drawingml/2006/table">
            <a:tbl>
              <a:tblPr firstRow="1" bandRow="1">
                <a:tableStyleId>{5C22544A-7EE6-4342-B048-85BDC9FD1C3A}</a:tableStyleId>
              </a:tblPr>
              <a:tblGrid>
                <a:gridCol w="2743200"/>
              </a:tblGrid>
              <a:tr h="686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t>Simplification Initiatives</a:t>
                      </a:r>
                      <a:endParaRPr lang="en-US" sz="1800" dirty="0" smtClean="0"/>
                    </a:p>
                  </a:txBody>
                  <a:tcPr anchor="ctr">
                    <a:solidFill>
                      <a:srgbClr val="00A1DE"/>
                    </a:solidFill>
                  </a:tcPr>
                </a:tc>
              </a:tr>
              <a:tr h="3976892">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500" kern="1200" dirty="0" smtClean="0">
                          <a:solidFill>
                            <a:schemeClr val="dk1"/>
                          </a:solidFill>
                          <a:latin typeface="+mn-lt"/>
                          <a:ea typeface="+mn-ea"/>
                          <a:cs typeface="+mn-cs"/>
                        </a:rPr>
                        <a:t>Short-term, targeted improvement of existing U.S. GAAP:</a:t>
                      </a:r>
                    </a:p>
                    <a:p>
                      <a:pPr marL="365760" lvl="0" indent="-285750" algn="l">
                        <a:spcAft>
                          <a:spcPts val="400"/>
                        </a:spcAft>
                        <a:buFont typeface="Wingdings" panose="05000000000000000000" pitchFamily="2" charset="2"/>
                        <a:buChar char="q"/>
                      </a:pPr>
                      <a:r>
                        <a:rPr lang="en-US" sz="1300" b="0" dirty="0" smtClean="0"/>
                        <a:t>Extraordinary/Unusual Items </a:t>
                      </a:r>
                    </a:p>
                    <a:p>
                      <a:pPr marL="365760" marR="0" lvl="0" indent="-285750" algn="l" defTabSz="914400" rtl="0" eaLnBrk="1" fontAlgn="auto" latinLnBrk="0" hangingPunct="1">
                        <a:lnSpc>
                          <a:spcPct val="100000"/>
                        </a:lnSpc>
                        <a:spcBef>
                          <a:spcPts val="0"/>
                        </a:spcBef>
                        <a:spcAft>
                          <a:spcPts val="400"/>
                        </a:spcAft>
                        <a:buClrTx/>
                        <a:buSzTx/>
                        <a:buFont typeface="Wingdings" panose="05000000000000000000" pitchFamily="2" charset="2"/>
                        <a:buChar char="q"/>
                        <a:tabLst/>
                        <a:defRPr/>
                      </a:pPr>
                      <a:r>
                        <a:rPr lang="en-US" sz="1300" b="0" dirty="0" smtClean="0"/>
                        <a:t>Presentation</a:t>
                      </a:r>
                      <a:r>
                        <a:rPr lang="en-US" sz="1300" b="0" baseline="0" dirty="0" smtClean="0"/>
                        <a:t> of Debt Issuance Costs</a:t>
                      </a:r>
                      <a:endParaRPr lang="en-US" sz="1300" b="0" dirty="0" smtClean="0"/>
                    </a:p>
                    <a:p>
                      <a:pPr marL="365760" lvl="0" indent="-285750" algn="l">
                        <a:spcAft>
                          <a:spcPts val="400"/>
                        </a:spcAft>
                        <a:buFont typeface="Wingdings" panose="05000000000000000000" pitchFamily="2" charset="2"/>
                        <a:buChar char="q"/>
                      </a:pPr>
                      <a:r>
                        <a:rPr lang="en-US" sz="1300" b="0" dirty="0" smtClean="0"/>
                        <a:t>Measurement</a:t>
                      </a:r>
                      <a:r>
                        <a:rPr lang="en-US" sz="1300" b="0" baseline="0" dirty="0" smtClean="0"/>
                        <a:t> Date for Plan Assets</a:t>
                      </a:r>
                      <a:endParaRPr lang="en-US" sz="1300" b="0" dirty="0" smtClean="0"/>
                    </a:p>
                    <a:p>
                      <a:pPr marL="365760" lvl="0" indent="-285750" algn="l">
                        <a:spcAft>
                          <a:spcPts val="400"/>
                        </a:spcAft>
                        <a:buFont typeface="Wingdings" panose="05000000000000000000" pitchFamily="2" charset="2"/>
                        <a:buChar char="q"/>
                      </a:pPr>
                      <a:r>
                        <a:rPr lang="en-US" sz="1300" b="0" dirty="0" smtClean="0"/>
                        <a:t>Cloud</a:t>
                      </a:r>
                      <a:r>
                        <a:rPr lang="en-US" sz="1300" b="0" baseline="0" dirty="0" smtClean="0"/>
                        <a:t> Computing Costs</a:t>
                      </a:r>
                      <a:endParaRPr lang="en-US" sz="1300" b="0" dirty="0" smtClean="0"/>
                    </a:p>
                    <a:p>
                      <a:pPr marL="365760" marR="0" lvl="0" indent="-285750" algn="l" defTabSz="914400" rtl="0" eaLnBrk="1" fontAlgn="auto" latinLnBrk="0" hangingPunct="1">
                        <a:lnSpc>
                          <a:spcPct val="100000"/>
                        </a:lnSpc>
                        <a:spcBef>
                          <a:spcPts val="0"/>
                        </a:spcBef>
                        <a:spcAft>
                          <a:spcPts val="400"/>
                        </a:spcAft>
                        <a:buClrTx/>
                        <a:buSzTx/>
                        <a:buFont typeface="Wingdings" panose="05000000000000000000" pitchFamily="2" charset="2"/>
                        <a:buChar char="q"/>
                        <a:tabLst/>
                        <a:defRPr/>
                      </a:pPr>
                      <a:r>
                        <a:rPr lang="en-US" sz="1300" b="0" dirty="0" smtClean="0"/>
                        <a:t>Subsequent Measurement of Inventory</a:t>
                      </a:r>
                    </a:p>
                    <a:p>
                      <a:pPr marL="365760" lvl="0" indent="-285750" algn="l">
                        <a:spcAft>
                          <a:spcPts val="400"/>
                        </a:spcAft>
                        <a:buFont typeface="Wingdings" panose="05000000000000000000" pitchFamily="2" charset="2"/>
                        <a:buChar char="q"/>
                      </a:pPr>
                      <a:r>
                        <a:rPr lang="en-US" sz="1300" b="0" baseline="0" dirty="0" smtClean="0"/>
                        <a:t>Accounting for Income Taxes</a:t>
                      </a:r>
                    </a:p>
                    <a:p>
                      <a:pPr marL="365760" lvl="0" indent="-285750" algn="l">
                        <a:spcAft>
                          <a:spcPts val="400"/>
                        </a:spcAft>
                        <a:buFont typeface="Wingdings" panose="05000000000000000000" pitchFamily="2" charset="2"/>
                        <a:buChar char="q"/>
                      </a:pPr>
                      <a:r>
                        <a:rPr lang="en-US" sz="1300" b="0" baseline="0" dirty="0" smtClean="0"/>
                        <a:t>Share-Based Payment Improvements</a:t>
                      </a:r>
                    </a:p>
                    <a:p>
                      <a:pPr marL="365760" marR="0" lvl="0" indent="-285750" algn="l" defTabSz="914400" rtl="0" eaLnBrk="1" fontAlgn="auto" latinLnBrk="0" hangingPunct="1">
                        <a:lnSpc>
                          <a:spcPct val="100000"/>
                        </a:lnSpc>
                        <a:spcBef>
                          <a:spcPts val="0"/>
                        </a:spcBef>
                        <a:spcAft>
                          <a:spcPts val="400"/>
                        </a:spcAft>
                        <a:buClrTx/>
                        <a:buSzTx/>
                        <a:buFont typeface="Wingdings" panose="05000000000000000000" pitchFamily="2" charset="2"/>
                        <a:buChar char="q"/>
                        <a:tabLst/>
                        <a:defRPr/>
                      </a:pPr>
                      <a:r>
                        <a:rPr lang="en-US" sz="1300" b="0" baseline="0" dirty="0" smtClean="0"/>
                        <a:t>Balance Sheet Classification of Debt</a:t>
                      </a:r>
                    </a:p>
                  </a:txBody>
                  <a:tcPr>
                    <a:solidFill>
                      <a:srgbClr val="DCDCDC"/>
                    </a:solidFill>
                  </a:tcPr>
                </a:tc>
              </a:tr>
            </a:tbl>
          </a:graphicData>
        </a:graphic>
      </p:graphicFrame>
      <p:pic>
        <p:nvPicPr>
          <p:cNvPr id="8" name="Picture 7" descr="iStock_000000089453XSmall_blue bulb.png"/>
          <p:cNvPicPr>
            <a:picLocks noChangeAspect="1"/>
          </p:cNvPicPr>
          <p:nvPr/>
        </p:nvPicPr>
        <p:blipFill>
          <a:blip r:embed="rId4" cstate="print"/>
          <a:srcRect/>
          <a:stretch>
            <a:fillRect/>
          </a:stretch>
        </p:blipFill>
        <p:spPr bwMode="auto">
          <a:xfrm>
            <a:off x="781545" y="4008880"/>
            <a:ext cx="1881289" cy="167972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3687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bwMode="gray">
          <a:xfrm>
            <a:off x="409769" y="1416126"/>
            <a:ext cx="8241071" cy="1255156"/>
          </a:xfrm>
          <a:prstGeom prst="rect">
            <a:avLst/>
          </a:prstGeom>
          <a:noFill/>
          <a:ln w="9525" algn="ctr">
            <a:noFill/>
            <a:miter lim="800000"/>
            <a:headEnd/>
            <a:tailEnd/>
          </a:ln>
          <a:effectLst/>
        </p:spPr>
        <p:txBody>
          <a:bodyPr vert="horz" wrap="square" lIns="0" tIns="0" rIns="0" bIns="0" numCol="1" rtlCol="0" anchor="t" anchorCtr="0" compatLnSpc="1">
            <a:prstTxWarp prst="textNoShape">
              <a:avLst/>
            </a:prstTxWarp>
            <a:noAutofit/>
          </a:bodyPr>
          <a:lstStyle>
            <a:lvl1pPr marR="0" indent="0" algn="l" defTabSz="914400" rtl="0" eaLnBrk="1" fontAlgn="base" latinLnBrk="0" hangingPunct="1">
              <a:lnSpc>
                <a:spcPct val="100000"/>
              </a:lnSpc>
              <a:spcBef>
                <a:spcPts val="2300"/>
              </a:spcBef>
              <a:spcAft>
                <a:spcPct val="0"/>
              </a:spcAft>
              <a:buFont typeface="Arial" pitchFamily="34" charset="0"/>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1pPr>
            <a:lvl2pPr marL="228600" marR="0" indent="-228600" algn="l" defTabSz="914400" rtl="0" eaLnBrk="1" fontAlgn="base" latinLnBrk="0" hangingPunct="1">
              <a:lnSpc>
                <a:spcPct val="100000"/>
              </a:lnSpc>
              <a:spcBef>
                <a:spcPts val="600"/>
              </a:spcBef>
              <a:spcAft>
                <a:spcPct val="0"/>
              </a:spcAft>
              <a:buFont typeface="Arial" pitchFamily="34" charset="0"/>
              <a:buChar char="•"/>
              <a:tabLst/>
              <a:defRPr kumimoji="0" lang="en-US" sz="2400" b="0" i="0" u="none" strike="noStrike" kern="1200" cap="none" normalizeH="0" baseline="0" dirty="0" smtClean="0">
                <a:ln>
                  <a:noFill/>
                </a:ln>
                <a:solidFill>
                  <a:schemeClr val="tx2"/>
                </a:solidFill>
                <a:effectLst/>
                <a:latin typeface="+mn-lt"/>
                <a:ea typeface="+mn-ea"/>
                <a:cs typeface="Arial" pitchFamily="34" charset="0"/>
              </a:defRPr>
            </a:lvl2pPr>
            <a:lvl3pPr marL="455613" marR="0" indent="-231775"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3pPr>
            <a:lvl4pPr marL="685800" marR="0" indent="-228600"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4pPr>
            <a:lvl5pPr marL="914400" marR="0" indent="-228600"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a:ln>
                  <a:noFill/>
                </a:ln>
                <a:solidFill>
                  <a:schemeClr val="tx2"/>
                </a:solidFill>
                <a:effectLst/>
                <a:latin typeface="+mn-lt"/>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tab pos="3889375" algn="r"/>
              </a:tabLst>
              <a:defRPr kumimoji="0" lang="en-US" sz="1000" b="0" i="0" u="none" strike="noStrike" kern="1200" cap="none" normalizeH="0" baseline="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pPr marL="234950" lvl="1" indent="-233363"/>
            <a:r>
              <a:rPr>
                <a:solidFill>
                  <a:srgbClr val="002776"/>
                </a:solidFill>
              </a:rPr>
              <a:t>FASB simplification initiative commenced in 2014</a:t>
            </a:r>
          </a:p>
          <a:p>
            <a:pPr marL="234950" lvl="1" indent="-233363"/>
            <a:r>
              <a:rPr>
                <a:solidFill>
                  <a:srgbClr val="002776"/>
                </a:solidFill>
              </a:rPr>
              <a:t>Designed to identify limited-scope projects to simplify U.S. GAAP in the near term</a:t>
            </a:r>
          </a:p>
        </p:txBody>
      </p:sp>
      <p:sp>
        <p:nvSpPr>
          <p:cNvPr id="7" name="Rectangle 4"/>
          <p:cNvSpPr txBox="1">
            <a:spLocks/>
          </p:cNvSpPr>
          <p:nvPr/>
        </p:nvSpPr>
        <p:spPr bwMode="gray">
          <a:xfrm>
            <a:off x="414338" y="330201"/>
            <a:ext cx="8329612" cy="769441"/>
          </a:xfrm>
          <a:prstGeom prst="rect">
            <a:avLst/>
          </a:prstGeom>
        </p:spPr>
        <p:txBody>
          <a:bodyPr wrap="square" lIns="0" tIns="0" rIns="0" bIns="0" anchor="t" anchorCtr="0">
            <a:spAutoFit/>
          </a:bodyPr>
          <a:lstStyle>
            <a:lvl1pPr algn="l" rtl="0" eaLnBrk="1" fontAlgn="base" hangingPunct="1">
              <a:lnSpc>
                <a:spcPts val="3000"/>
              </a:lnSpc>
              <a:spcBef>
                <a:spcPct val="0"/>
              </a:spcBef>
              <a:spcAft>
                <a:spcPct val="0"/>
              </a:spcAft>
              <a:defRPr kumimoji="0" lang="en-US" sz="28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pPr defTabSz="914400">
              <a:lnSpc>
                <a:spcPct val="100000"/>
              </a:lnSpc>
            </a:pPr>
            <a:r>
              <a:rPr>
                <a:solidFill>
                  <a:srgbClr val="002776"/>
                </a:solidFill>
              </a:rPr>
              <a:t>FASB’s Simplification Initiative</a:t>
            </a:r>
            <a:br>
              <a:rPr>
                <a:solidFill>
                  <a:srgbClr val="002776"/>
                </a:solidFill>
              </a:rPr>
            </a:br>
            <a:r>
              <a:rPr sz="2200" b="0">
                <a:solidFill>
                  <a:srgbClr val="92D400"/>
                </a:solidFill>
              </a:rPr>
              <a:t>Background and Objectives</a:t>
            </a:r>
          </a:p>
        </p:txBody>
      </p:sp>
      <p:pic>
        <p:nvPicPr>
          <p:cNvPr id="2050" name="Picture 2" descr="C:\Users\tkolber\AppData\Local\Temp\SNAGHTML12a0bb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95598"/>
            <a:ext cx="3749040" cy="27548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tkolber\AppData\Local\Temp\SNAGHTML12ad89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399" y="2895595"/>
            <a:ext cx="3749040" cy="19144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09575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sz="quarter" idx="12"/>
          </p:nvPr>
        </p:nvSpPr>
        <p:spPr bwMode="gray">
          <a:xfrm>
            <a:off x="591793" y="4789918"/>
            <a:ext cx="7863840" cy="1554480"/>
          </a:xfrm>
        </p:spPr>
        <p:txBody>
          <a:bodyPr/>
          <a:lstStyle/>
          <a:p>
            <a:pPr marL="1587" lvl="1" indent="0">
              <a:lnSpc>
                <a:spcPts val="2600"/>
              </a:lnSpc>
              <a:spcBef>
                <a:spcPct val="0"/>
              </a:spcBef>
              <a:buNone/>
            </a:pPr>
            <a:r>
              <a:rPr lang="en-US" sz="1600" dirty="0" smtClean="0"/>
              <a:t> </a:t>
            </a:r>
            <a:endParaRPr lang="en-US" sz="1600" dirty="0"/>
          </a:p>
        </p:txBody>
      </p:sp>
      <p:sp>
        <p:nvSpPr>
          <p:cNvPr id="9" name="Title 3"/>
          <p:cNvSpPr>
            <a:spLocks noGrp="1"/>
          </p:cNvSpPr>
          <p:nvPr>
            <p:ph type="title"/>
          </p:nvPr>
        </p:nvSpPr>
        <p:spPr>
          <a:xfrm>
            <a:off x="431272" y="446038"/>
            <a:ext cx="8330184" cy="333425"/>
          </a:xfrm>
        </p:spPr>
        <p:txBody>
          <a:bodyPr/>
          <a:lstStyle/>
          <a:p>
            <a:pPr marL="0" marR="0">
              <a:spcBef>
                <a:spcPts val="200"/>
              </a:spcBef>
              <a:spcAft>
                <a:spcPts val="200"/>
              </a:spcAft>
            </a:pPr>
            <a:r>
              <a:rPr lang="en-US" sz="2800" dirty="0" smtClean="0">
                <a:cs typeface="Calibri"/>
              </a:rPr>
              <a:t>Simplification Initiative – Final Standards</a:t>
            </a:r>
            <a:endParaRPr lang="en-US" sz="2800" dirty="0">
              <a:ea typeface="Times New Roman"/>
              <a:cs typeface="Calibri"/>
            </a:endParaRPr>
          </a:p>
        </p:txBody>
      </p:sp>
      <p:sp>
        <p:nvSpPr>
          <p:cNvPr id="10" name="Text Placeholder 2"/>
          <p:cNvSpPr txBox="1">
            <a:spLocks/>
          </p:cNvSpPr>
          <p:nvPr/>
        </p:nvSpPr>
        <p:spPr>
          <a:xfrm>
            <a:off x="338135" y="694793"/>
            <a:ext cx="8330184" cy="307777"/>
          </a:xfrm>
          <a:prstGeom prst="rect">
            <a:avLst/>
          </a:prstGeom>
        </p:spPr>
        <p:txBody>
          <a:bodyPr/>
          <a:lstStyle>
            <a:lvl1pPr marR="0" indent="0" algn="l" defTabSz="914400"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1313" indent="-17145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938"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75" marR="0" indent="-173038"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pPr>
              <a:spcBef>
                <a:spcPts val="0"/>
              </a:spcBef>
            </a:pPr>
            <a:r>
              <a:rPr lang="en-US" sz="2200" dirty="0" smtClean="0">
                <a:solidFill>
                  <a:srgbClr val="92D400"/>
                </a:solidFill>
              </a:rPr>
              <a:t> </a:t>
            </a:r>
            <a:endParaRPr sz="2200" dirty="0">
              <a:solidFill>
                <a:srgbClr val="92D400"/>
              </a:solidFill>
            </a:endParaRPr>
          </a:p>
        </p:txBody>
      </p:sp>
      <p:graphicFrame>
        <p:nvGraphicFramePr>
          <p:cNvPr id="11" name="Diagram 10"/>
          <p:cNvGraphicFramePr/>
          <p:nvPr>
            <p:extLst>
              <p:ext uri="{D42A27DB-BD31-4B8C-83A1-F6EECF244321}">
                <p14:modId xmlns:p14="http://schemas.microsoft.com/office/powerpoint/2010/main" val="3727646464"/>
              </p:ext>
            </p:extLst>
          </p:nvPr>
        </p:nvGraphicFramePr>
        <p:xfrm>
          <a:off x="491067" y="1566333"/>
          <a:ext cx="7589520" cy="31089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ontent Placeholder 1"/>
          <p:cNvSpPr>
            <a:spLocks noGrp="1"/>
          </p:cNvSpPr>
          <p:nvPr>
            <p:ph sz="quarter" idx="12"/>
          </p:nvPr>
        </p:nvSpPr>
        <p:spPr/>
        <p:txBody>
          <a:bodyPr/>
          <a:lstStyle/>
          <a:p>
            <a:r>
              <a:rPr lang="en-US" dirty="0" smtClean="0"/>
              <a:t> </a:t>
            </a:r>
            <a:endParaRPr lang="en-US" dirty="0"/>
          </a:p>
        </p:txBody>
      </p:sp>
    </p:spTree>
    <p:custDataLst>
      <p:tags r:id="rId1"/>
    </p:custDataLst>
    <p:extLst>
      <p:ext uri="{BB962C8B-B14F-4D97-AF65-F5344CB8AC3E}">
        <p14:creationId xmlns:p14="http://schemas.microsoft.com/office/powerpoint/2010/main" val="2652123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411479" y="1399029"/>
            <a:ext cx="6469381" cy="4887471"/>
          </a:xfrm>
        </p:spPr>
        <p:txBody>
          <a:bodyPr/>
          <a:lstStyle/>
          <a:p>
            <a:pPr fontAlgn="auto"/>
            <a:r>
              <a:rPr lang="en-US" b="1" dirty="0" smtClean="0"/>
              <a:t>Notable short-term</a:t>
            </a:r>
            <a:r>
              <a:rPr lang="en-US" b="1" dirty="0"/>
              <a:t>, targeted </a:t>
            </a:r>
            <a:r>
              <a:rPr lang="en-US" b="1" dirty="0" smtClean="0"/>
              <a:t>improvements to </a:t>
            </a:r>
            <a:r>
              <a:rPr lang="en-US" b="1" dirty="0"/>
              <a:t>existing U.S. GAAP:</a:t>
            </a:r>
          </a:p>
          <a:p>
            <a:pPr fontAlgn="auto"/>
            <a:r>
              <a:rPr lang="en-US" dirty="0" smtClean="0"/>
              <a:t>Subsequent </a:t>
            </a:r>
            <a:r>
              <a:rPr lang="en-US" dirty="0"/>
              <a:t>Measurement of Inventory</a:t>
            </a:r>
          </a:p>
          <a:p>
            <a:pPr fontAlgn="t"/>
            <a:r>
              <a:rPr lang="en-US" dirty="0"/>
              <a:t>Accounting for Income Taxes</a:t>
            </a:r>
          </a:p>
          <a:p>
            <a:pPr fontAlgn="t"/>
            <a:r>
              <a:rPr lang="en-US" dirty="0"/>
              <a:t>Share-Based Payment Improvements</a:t>
            </a:r>
          </a:p>
          <a:p>
            <a:pPr fontAlgn="auto"/>
            <a:r>
              <a:rPr lang="en-US" dirty="0"/>
              <a:t>Balance Sheet Classification of Debt</a:t>
            </a:r>
          </a:p>
          <a:p>
            <a:endParaRPr lang="en-US" dirty="0"/>
          </a:p>
        </p:txBody>
      </p:sp>
      <p:sp>
        <p:nvSpPr>
          <p:cNvPr id="3" name="Title 2"/>
          <p:cNvSpPr>
            <a:spLocks noGrp="1"/>
          </p:cNvSpPr>
          <p:nvPr>
            <p:ph type="title"/>
          </p:nvPr>
        </p:nvSpPr>
        <p:spPr>
          <a:xfrm>
            <a:off x="414338" y="446038"/>
            <a:ext cx="8330184" cy="333425"/>
          </a:xfrm>
        </p:spPr>
        <p:txBody>
          <a:bodyPr/>
          <a:lstStyle/>
          <a:p>
            <a:r>
              <a:rPr lang="en-US" dirty="0" smtClean="0"/>
              <a:t>Current Simplification Projects</a:t>
            </a:r>
            <a:endParaRPr lang="en-US" dirty="0"/>
          </a:p>
        </p:txBody>
      </p:sp>
    </p:spTree>
    <p:extLst>
      <p:ext uri="{BB962C8B-B14F-4D97-AF65-F5344CB8AC3E}">
        <p14:creationId xmlns:p14="http://schemas.microsoft.com/office/powerpoint/2010/main" val="417197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a:xfrm>
            <a:off x="365125" y="2286000"/>
            <a:ext cx="8229600" cy="1143000"/>
          </a:xfrm>
        </p:spPr>
        <p:txBody>
          <a:bodyPr/>
          <a:lstStyle/>
          <a:p>
            <a:pPr>
              <a:buNone/>
            </a:pPr>
            <a:r>
              <a:rPr lang="en-US" dirty="0">
                <a:solidFill>
                  <a:srgbClr val="002776"/>
                </a:solidFill>
              </a:rPr>
              <a:t>Questions?</a:t>
            </a:r>
            <a:endParaRPr lang="en-US" sz="4400" i="1" dirty="0">
              <a:solidFill>
                <a:srgbClr val="002776"/>
              </a:solidFill>
            </a:endParaRPr>
          </a:p>
        </p:txBody>
      </p:sp>
      <p:pic>
        <p:nvPicPr>
          <p:cNvPr id="3" name="Picture 3" descr="C:\Users\ksunkara\Documents\My Received Files\bzi_ris_glb_ho_1049_l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4633604" y="3761462"/>
            <a:ext cx="4128750" cy="2581432"/>
          </a:xfrm>
          <a:prstGeom prst="rect">
            <a:avLst/>
          </a:prstGeom>
          <a:noFill/>
          <a:ln>
            <a:no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579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5"/>
          <p:cNvSpPr>
            <a:spLocks noGrp="1"/>
          </p:cNvSpPr>
          <p:nvPr>
            <p:ph type="body" sz="quarter" idx="13"/>
          </p:nvPr>
        </p:nvSpPr>
        <p:spPr>
          <a:xfrm>
            <a:off x="365760" y="1287627"/>
            <a:ext cx="8412480" cy="373225"/>
          </a:xfrm>
        </p:spPr>
        <p:txBody>
          <a:bodyPr/>
          <a:lstStyle/>
          <a:p>
            <a:r>
              <a:rPr lang="en-US" dirty="0"/>
              <a:t>Overview</a:t>
            </a:r>
          </a:p>
          <a:p>
            <a:endParaRPr lang="en-US" sz="2600" dirty="0"/>
          </a:p>
        </p:txBody>
      </p:sp>
      <p:sp>
        <p:nvSpPr>
          <p:cNvPr id="9" name="Title 3"/>
          <p:cNvSpPr>
            <a:spLocks noGrp="1"/>
          </p:cNvSpPr>
          <p:nvPr>
            <p:ph type="title"/>
          </p:nvPr>
        </p:nvSpPr>
        <p:spPr>
          <a:xfrm>
            <a:off x="365760" y="295683"/>
            <a:ext cx="8412480" cy="469492"/>
          </a:xfrm>
        </p:spPr>
        <p:txBody>
          <a:bodyPr/>
          <a:lstStyle/>
          <a:p>
            <a:r>
              <a:rPr lang="en-US" dirty="0" smtClean="0"/>
              <a:t>Amendments </a:t>
            </a:r>
            <a:r>
              <a:rPr lang="en-US" dirty="0"/>
              <a:t>to the Consolidation </a:t>
            </a:r>
            <a:r>
              <a:rPr lang="en-US" dirty="0" smtClean="0"/>
              <a:t>Analysis</a:t>
            </a:r>
            <a:endParaRPr lang="en-US" dirty="0"/>
          </a:p>
        </p:txBody>
      </p:sp>
      <p:sp>
        <p:nvSpPr>
          <p:cNvPr id="10" name="Text Placeholder 5"/>
          <p:cNvSpPr>
            <a:spLocks noGrp="1"/>
          </p:cNvSpPr>
          <p:nvPr>
            <p:ph type="body" sz="quarter" idx="14"/>
          </p:nvPr>
        </p:nvSpPr>
        <p:spPr>
          <a:xfrm>
            <a:off x="365760" y="1609344"/>
            <a:ext cx="8412480" cy="4516804"/>
          </a:xfrm>
        </p:spPr>
        <p:txBody>
          <a:bodyPr/>
          <a:lstStyle/>
          <a:p>
            <a:pPr marL="234887" lvl="1" indent="-233301">
              <a:spcBef>
                <a:spcPts val="0"/>
              </a:spcBef>
              <a:spcAft>
                <a:spcPts val="600"/>
              </a:spcAft>
            </a:pPr>
            <a:r>
              <a:rPr lang="en-US" sz="2000" dirty="0" smtClean="0"/>
              <a:t>Issued February 2015</a:t>
            </a:r>
          </a:p>
          <a:p>
            <a:pPr marL="234887" lvl="1" indent="-233301">
              <a:spcBef>
                <a:spcPts val="0"/>
              </a:spcBef>
              <a:spcAft>
                <a:spcPts val="600"/>
              </a:spcAft>
            </a:pPr>
            <a:r>
              <a:rPr lang="en-US" sz="2000" dirty="0" smtClean="0"/>
              <a:t>Original Plan:</a:t>
            </a:r>
            <a:endParaRPr lang="en-US" sz="2000" dirty="0"/>
          </a:p>
          <a:p>
            <a:pPr marL="574522" lvl="2" indent="-234887">
              <a:spcBef>
                <a:spcPts val="0"/>
              </a:spcBef>
              <a:spcAft>
                <a:spcPts val="600"/>
              </a:spcAft>
            </a:pPr>
            <a:r>
              <a:rPr lang="en-US" sz="2000" dirty="0" smtClean="0"/>
              <a:t>Address when Decision Maker of a Variable Interest Entity is acting as principal (controls) or agent (does not control) </a:t>
            </a:r>
          </a:p>
          <a:p>
            <a:pPr marL="803060" lvl="3" indent="-234887">
              <a:spcBef>
                <a:spcPts val="0"/>
              </a:spcBef>
              <a:spcAft>
                <a:spcPts val="600"/>
              </a:spcAft>
            </a:pPr>
            <a:r>
              <a:rPr lang="en-US" dirty="0" smtClean="0"/>
              <a:t>The </a:t>
            </a:r>
            <a:r>
              <a:rPr lang="en-US" dirty="0"/>
              <a:t>ASU reduces the likelihood that fees paid to a decision maker or service provider will result in </a:t>
            </a:r>
            <a:r>
              <a:rPr lang="en-US" dirty="0" smtClean="0"/>
              <a:t>consolidation</a:t>
            </a:r>
          </a:p>
          <a:p>
            <a:pPr marL="574522" lvl="2" indent="-234887">
              <a:spcBef>
                <a:spcPts val="0"/>
              </a:spcBef>
              <a:spcAft>
                <a:spcPts val="600"/>
              </a:spcAft>
            </a:pPr>
            <a:r>
              <a:rPr lang="en-US" dirty="0" smtClean="0"/>
              <a:t>Eliminate </a:t>
            </a:r>
            <a:r>
              <a:rPr lang="en-US" dirty="0"/>
              <a:t>deferral </a:t>
            </a:r>
            <a:r>
              <a:rPr lang="en-US" dirty="0" smtClean="0"/>
              <a:t>for </a:t>
            </a:r>
            <a:r>
              <a:rPr lang="en-US" dirty="0"/>
              <a:t>investments in certain investment </a:t>
            </a:r>
            <a:r>
              <a:rPr lang="en-US" dirty="0" smtClean="0"/>
              <a:t>funds</a:t>
            </a:r>
          </a:p>
          <a:p>
            <a:pPr marL="345983" lvl="1" indent="-234887">
              <a:spcBef>
                <a:spcPts val="0"/>
              </a:spcBef>
              <a:spcAft>
                <a:spcPts val="600"/>
              </a:spcAft>
            </a:pPr>
            <a:r>
              <a:rPr lang="en-US" sz="2000" dirty="0" smtClean="0"/>
              <a:t>Additional provisions:</a:t>
            </a:r>
            <a:endParaRPr lang="en-US" sz="2000" dirty="0"/>
          </a:p>
          <a:p>
            <a:pPr marL="574522" lvl="2" indent="-234887">
              <a:spcBef>
                <a:spcPts val="0"/>
              </a:spcBef>
              <a:spcAft>
                <a:spcPts val="600"/>
              </a:spcAft>
            </a:pPr>
            <a:r>
              <a:rPr lang="en-US" sz="2000" dirty="0" smtClean="0"/>
              <a:t>More entities will be Variable Interest Entities</a:t>
            </a:r>
          </a:p>
          <a:p>
            <a:pPr marL="803060" lvl="3" indent="-234887">
              <a:spcBef>
                <a:spcPts val="0"/>
              </a:spcBef>
              <a:spcAft>
                <a:spcPts val="600"/>
              </a:spcAft>
            </a:pPr>
            <a:r>
              <a:rPr lang="en-US" dirty="0"/>
              <a:t>A limited partnership would be considered a VIE unless a simple majority or lower threshold (including a single limited partner) of the LPs have substantive kick-out rights or participating rights</a:t>
            </a:r>
          </a:p>
          <a:p>
            <a:pPr marL="803060" lvl="3" indent="-234887">
              <a:spcBef>
                <a:spcPts val="0"/>
              </a:spcBef>
              <a:spcAft>
                <a:spcPts val="600"/>
              </a:spcAft>
            </a:pPr>
            <a:endParaRPr lang="en-US" dirty="0" smtClean="0"/>
          </a:p>
          <a:p>
            <a:pPr marL="339635" lvl="2" indent="0">
              <a:spcBef>
                <a:spcPts val="0"/>
              </a:spcBef>
              <a:spcAft>
                <a:spcPts val="600"/>
              </a:spcAft>
              <a:buNone/>
            </a:pPr>
            <a:endParaRPr lang="en-US" sz="2000" dirty="0" smtClean="0"/>
          </a:p>
        </p:txBody>
      </p:sp>
      <p:sp>
        <p:nvSpPr>
          <p:cNvPr id="5" name="Text Placeholder 1"/>
          <p:cNvSpPr txBox="1">
            <a:spLocks/>
          </p:cNvSpPr>
          <p:nvPr/>
        </p:nvSpPr>
        <p:spPr bwMode="gray">
          <a:xfrm>
            <a:off x="365760" y="782623"/>
            <a:ext cx="8412480" cy="757255"/>
          </a:xfrm>
          <a:prstGeom prst="rect">
            <a:avLst/>
          </a:prstGeom>
        </p:spPr>
        <p:txBody>
          <a:bodyPr vert="horz" lIns="0" tIns="0" rIns="0" bIns="0" rtlCol="0">
            <a:noAutofit/>
          </a:bodyPr>
          <a:lstStyle>
            <a:lvl1pPr marL="0" indent="0" algn="l" defTabSz="914400" rtl="0" eaLnBrk="1" latinLnBrk="0" hangingPunct="1">
              <a:spcBef>
                <a:spcPts val="1200"/>
              </a:spcBef>
              <a:buSzPct val="25000"/>
              <a:buFont typeface="Arial" panose="020B0604020202020204" pitchFamily="34" charset="0"/>
              <a:buNone/>
              <a:defRPr sz="2000" b="0" kern="1200">
                <a:solidFill>
                  <a:srgbClr val="575757"/>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ASU 2015-02 guidance</a:t>
            </a:r>
          </a:p>
          <a:p>
            <a:endParaRPr lang="en-US" dirty="0"/>
          </a:p>
        </p:txBody>
      </p:sp>
    </p:spTree>
    <p:custDataLst>
      <p:tags r:id="rId1"/>
    </p:custDataLst>
    <p:extLst>
      <p:ext uri="{BB962C8B-B14F-4D97-AF65-F5344CB8AC3E}">
        <p14:creationId xmlns:p14="http://schemas.microsoft.com/office/powerpoint/2010/main" val="358743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bwMode="gray">
          <a:xfrm>
            <a:off x="365763" y="5513405"/>
            <a:ext cx="7085201" cy="1139264"/>
          </a:xfrm>
          <a:prstGeom prst="rect">
            <a:avLst/>
          </a:prstGeom>
        </p:spPr>
        <p:txBody>
          <a:bodyPr lIns="0" tIns="45708" rIns="0" bIns="45708"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rgbClr val="313131"/>
                </a:solidFill>
              </a:rPr>
              <a:t>About Deloitte</a:t>
            </a:r>
            <a:r>
              <a:rPr lang="en-US" sz="700" dirty="0">
                <a:solidFill>
                  <a:srgbClr val="313131"/>
                </a:solidFill>
              </a:rPr>
              <a:t/>
            </a:r>
            <a:br>
              <a:rPr lang="en-US" sz="700" dirty="0">
                <a:solidFill>
                  <a:srgbClr val="313131"/>
                </a:solidFill>
              </a:rPr>
            </a:br>
            <a:r>
              <a:rPr lang="en-US" sz="700" dirty="0">
                <a:solidFill>
                  <a:srgbClr val="313131"/>
                </a:solidFill>
              </a:rPr>
              <a:t>Deloitte refers to one or more of Deloitte </a:t>
            </a:r>
            <a:r>
              <a:rPr lang="en-US" sz="700" noProof="1">
                <a:solidFill>
                  <a:srgbClr val="313131"/>
                </a:solidFill>
              </a:rPr>
              <a:t>Touche</a:t>
            </a:r>
            <a:r>
              <a:rPr lang="en-US" sz="700" dirty="0">
                <a:solidFill>
                  <a:srgbClr val="31313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a:solidFill>
                  <a:srgbClr val="313131"/>
                </a:solidFill>
                <a:hlinkClick r:id="rId4"/>
              </a:rPr>
              <a:t>www.deloitte.com/about</a:t>
            </a:r>
            <a:r>
              <a:rPr lang="en-US" sz="700" dirty="0">
                <a:solidFill>
                  <a:srgbClr val="313131"/>
                </a:solidFill>
              </a:rPr>
              <a:t> for a detailed description of DTTL and its member firms. Please see </a:t>
            </a:r>
            <a:r>
              <a:rPr lang="en-US" sz="700" dirty="0">
                <a:solidFill>
                  <a:srgbClr val="313131"/>
                </a:solidFill>
                <a:hlinkClick r:id="rId5"/>
              </a:rPr>
              <a:t>www.deloitte.com/us/about</a:t>
            </a:r>
            <a:r>
              <a:rPr lang="en-US" sz="700" dirty="0">
                <a:solidFill>
                  <a:srgbClr val="313131"/>
                </a:solidFill>
              </a:rPr>
              <a:t> for a detailed description of the legal structure of Deloitte LLP and its subsidiaries. Certain services may not be available to attest clients under the rules and regulations of public accounting.</a:t>
            </a:r>
            <a:br>
              <a:rPr lang="en-US" sz="700" dirty="0">
                <a:solidFill>
                  <a:srgbClr val="313131"/>
                </a:solidFill>
              </a:rPr>
            </a:br>
            <a:r>
              <a:rPr lang="en-US" sz="700" dirty="0">
                <a:solidFill>
                  <a:srgbClr val="313131"/>
                </a:solidFill>
              </a:rPr>
              <a:t/>
            </a:r>
            <a:br>
              <a:rPr lang="en-US" sz="700" dirty="0">
                <a:solidFill>
                  <a:srgbClr val="313131"/>
                </a:solidFill>
              </a:rPr>
            </a:br>
            <a:r>
              <a:rPr lang="en-US" sz="700" dirty="0">
                <a:solidFill>
                  <a:srgbClr val="313131"/>
                </a:solidFill>
              </a:rPr>
              <a:t>Copyright © 2015 Deloitte Development LLC. All rights reserved.</a:t>
            </a:r>
            <a:br>
              <a:rPr lang="en-US" sz="700" dirty="0">
                <a:solidFill>
                  <a:srgbClr val="313131"/>
                </a:solidFill>
              </a:rPr>
            </a:br>
            <a:r>
              <a:rPr lang="en-US" sz="700" dirty="0">
                <a:solidFill>
                  <a:srgbClr val="313131"/>
                </a:solidFill>
              </a:rPr>
              <a:t>36 USC 220506</a:t>
            </a:r>
            <a:br>
              <a:rPr lang="en-US" sz="700" dirty="0">
                <a:solidFill>
                  <a:srgbClr val="313131"/>
                </a:solidFill>
              </a:rPr>
            </a:br>
            <a:r>
              <a:rPr lang="en-US" sz="700" dirty="0">
                <a:solidFill>
                  <a:srgbClr val="313131"/>
                </a:solidFill>
              </a:rPr>
              <a:t>Member of Deloitte Touche Tohmatsu Limited</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gray">
          <a:xfrm>
            <a:off x="365760" y="4722245"/>
            <a:ext cx="3749040" cy="704445"/>
          </a:xfrm>
          <a:prstGeom prst="rect">
            <a:avLst/>
          </a:prstGeom>
        </p:spPr>
      </p:pic>
      <p:sp>
        <p:nvSpPr>
          <p:cNvPr id="3" name="TextBox 2"/>
          <p:cNvSpPr txBox="1"/>
          <p:nvPr/>
        </p:nvSpPr>
        <p:spPr>
          <a:xfrm>
            <a:off x="365760" y="371463"/>
            <a:ext cx="8412480" cy="2062103"/>
          </a:xfrm>
          <a:prstGeom prst="rect">
            <a:avLst/>
          </a:prstGeom>
          <a:noFill/>
        </p:spPr>
        <p:txBody>
          <a:bodyPr wrap="square" lIns="0" tIns="0" rIns="0" bIns="0" rtlCol="0">
            <a:spAutoFit/>
          </a:bodyPr>
          <a:lstStyle/>
          <a:p>
            <a:pPr>
              <a:spcBef>
                <a:spcPts val="600"/>
              </a:spcBef>
              <a:buSzPct val="100000"/>
            </a:pPr>
            <a:r>
              <a:rPr lang="en-US" sz="1400" dirty="0"/>
              <a:t>This presentation contains general information only and Deloitte is not, by means of this presentation, rendering accounting, business, financial, investment, legal, tax, or other professional advice or services. This presentation is not a substitute for such professional advice or services, nor should it be used as a basis for any decision or action that may affect your business. Before making any decision or taking any action that may affect your business, you should consult a qualified professional advisor. Deloitte shall not be responsible for any loss sustained by any person who relies on this presentation.</a:t>
            </a:r>
          </a:p>
          <a:p>
            <a:pPr>
              <a:spcBef>
                <a:spcPts val="600"/>
              </a:spcBef>
              <a:buSzPct val="100000"/>
            </a:pPr>
            <a:r>
              <a:rPr lang="en-US" dirty="0" smtClean="0">
                <a:solidFill>
                  <a:schemeClr val="bg1"/>
                </a:solidFill>
              </a:rPr>
              <a:t>on </a:t>
            </a:r>
            <a:r>
              <a:rPr lang="en-US" dirty="0">
                <a:solidFill>
                  <a:schemeClr val="bg1"/>
                </a:solidFill>
              </a:rPr>
              <a:t>this presentation.</a:t>
            </a:r>
          </a:p>
          <a:p>
            <a:pPr marL="203146" indent="-203146">
              <a:spcBef>
                <a:spcPts val="600"/>
              </a:spcBef>
              <a:buSzPct val="100000"/>
              <a:buFont typeface="Arial"/>
              <a:buChar char="•"/>
            </a:pPr>
            <a:endParaRPr lang="en-US" dirty="0" smtClean="0">
              <a:solidFill>
                <a:srgbClr val="313131"/>
              </a:solidFill>
            </a:endParaRPr>
          </a:p>
        </p:txBody>
      </p:sp>
    </p:spTree>
    <p:custDataLst>
      <p:tags r:id="rId1"/>
    </p:custDataLst>
    <p:extLst>
      <p:ext uri="{BB962C8B-B14F-4D97-AF65-F5344CB8AC3E}">
        <p14:creationId xmlns:p14="http://schemas.microsoft.com/office/powerpoint/2010/main" val="193651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5"/>
          <p:cNvSpPr>
            <a:spLocks noGrp="1"/>
          </p:cNvSpPr>
          <p:nvPr>
            <p:ph type="body" sz="quarter" idx="10"/>
          </p:nvPr>
        </p:nvSpPr>
        <p:spPr/>
        <p:txBody>
          <a:bodyPr/>
          <a:lstStyle/>
          <a:p>
            <a:pPr lvl="1"/>
            <a:r>
              <a:rPr lang="en-US" sz="2000" dirty="0"/>
              <a:t>Entities </a:t>
            </a:r>
            <a:r>
              <a:rPr lang="en-US" sz="2000" b="1" dirty="0"/>
              <a:t>other than </a:t>
            </a:r>
            <a:r>
              <a:rPr lang="en-US" sz="2000" dirty="0"/>
              <a:t>limited partnerships</a:t>
            </a:r>
          </a:p>
          <a:p>
            <a:pPr lvl="2"/>
            <a:r>
              <a:rPr lang="en-US" sz="2000" dirty="0"/>
              <a:t>The ASU clarifies that a two-step process should be used to determine whether the equity holders have power:</a:t>
            </a:r>
          </a:p>
          <a:p>
            <a:r>
              <a:rPr lang="en-US" sz="2000" dirty="0"/>
              <a:t/>
            </a:r>
            <a:br>
              <a:rPr lang="en-US" sz="2000" dirty="0"/>
            </a:br>
            <a:endParaRPr lang="en-US" sz="2600" dirty="0"/>
          </a:p>
        </p:txBody>
      </p:sp>
      <p:sp>
        <p:nvSpPr>
          <p:cNvPr id="9" name="Title 3"/>
          <p:cNvSpPr>
            <a:spLocks noGrp="1"/>
          </p:cNvSpPr>
          <p:nvPr>
            <p:ph type="title"/>
          </p:nvPr>
        </p:nvSpPr>
        <p:spPr/>
        <p:txBody>
          <a:bodyPr/>
          <a:lstStyle/>
          <a:p>
            <a:r>
              <a:rPr lang="en-US" dirty="0"/>
              <a:t>Determining </a:t>
            </a:r>
            <a:r>
              <a:rPr lang="en-US" dirty="0" smtClean="0"/>
              <a:t>whether </a:t>
            </a:r>
            <a:r>
              <a:rPr lang="en-US" dirty="0"/>
              <a:t>an </a:t>
            </a:r>
            <a:r>
              <a:rPr lang="en-US" dirty="0" smtClean="0"/>
              <a:t>entity </a:t>
            </a:r>
            <a:r>
              <a:rPr lang="en-US" dirty="0"/>
              <a:t>is a </a:t>
            </a:r>
            <a:r>
              <a:rPr lang="en-US" dirty="0" smtClean="0"/>
              <a:t>VIE</a:t>
            </a:r>
            <a:r>
              <a:rPr lang="en-US" dirty="0"/>
              <a:t/>
            </a:r>
            <a:br>
              <a:rPr lang="en-US" dirty="0"/>
            </a:br>
            <a:endParaRPr lang="en-US" dirty="0"/>
          </a:p>
        </p:txBody>
      </p:sp>
      <p:sp>
        <p:nvSpPr>
          <p:cNvPr id="2" name="Rectangle 1"/>
          <p:cNvSpPr/>
          <p:nvPr/>
        </p:nvSpPr>
        <p:spPr bwMode="gray">
          <a:xfrm>
            <a:off x="597161" y="2605574"/>
            <a:ext cx="4590660" cy="989044"/>
          </a:xfrm>
          <a:prstGeom prst="rect">
            <a:avLst/>
          </a:prstGeom>
          <a:solidFill>
            <a:srgbClr val="002776"/>
          </a:solidFill>
          <a:ln w="19050" algn="ctr">
            <a:solidFill>
              <a:schemeClr val="bg1"/>
            </a:solidFill>
            <a:miter lim="800000"/>
            <a:headEnd/>
            <a:tailEnd/>
          </a:ln>
        </p:spPr>
        <p:txBody>
          <a:bodyPr wrap="square" lIns="88876" tIns="88876" rIns="88876" bIns="88876" rtlCol="0" anchor="ctr"/>
          <a:lstStyle/>
          <a:p>
            <a:pPr marL="1587" lvl="1" fontAlgn="base">
              <a:spcAft>
                <a:spcPts val="600"/>
              </a:spcAft>
              <a:buSzPct val="100000"/>
            </a:pPr>
            <a:r>
              <a:rPr lang="en-US" sz="1600" dirty="0">
                <a:solidFill>
                  <a:prstClr val="white"/>
                </a:solidFill>
              </a:rPr>
              <a:t>Step 1: Do the equity at risk holders (as a group) have power over the most significant activities of the entity through their equity interests?</a:t>
            </a:r>
          </a:p>
        </p:txBody>
      </p:sp>
      <p:sp>
        <p:nvSpPr>
          <p:cNvPr id="7" name="Rectangle 6"/>
          <p:cNvSpPr/>
          <p:nvPr/>
        </p:nvSpPr>
        <p:spPr bwMode="gray">
          <a:xfrm>
            <a:off x="597161" y="4173896"/>
            <a:ext cx="4590660" cy="1284515"/>
          </a:xfrm>
          <a:prstGeom prst="rect">
            <a:avLst/>
          </a:prstGeom>
          <a:solidFill>
            <a:srgbClr val="002776"/>
          </a:solidFill>
          <a:ln w="19050" algn="ctr">
            <a:noFill/>
            <a:miter lim="800000"/>
            <a:headEnd/>
            <a:tailEnd/>
          </a:ln>
        </p:spPr>
        <p:txBody>
          <a:bodyPr wrap="square" lIns="88876" tIns="88876" rIns="88876" bIns="88876" rtlCol="0" anchor="ctr"/>
          <a:lstStyle/>
          <a:p>
            <a:pPr marL="1587" lvl="1" fontAlgn="base">
              <a:spcAft>
                <a:spcPts val="600"/>
              </a:spcAft>
              <a:buSzPct val="100000"/>
            </a:pPr>
            <a:r>
              <a:rPr lang="en-US" sz="1600" dirty="0">
                <a:solidFill>
                  <a:prstClr val="white"/>
                </a:solidFill>
              </a:rPr>
              <a:t>Step 2: Does a single equity holder have a kick-out or participating right? </a:t>
            </a:r>
            <a:r>
              <a:rPr lang="en-US" sz="1600" b="1" dirty="0">
                <a:solidFill>
                  <a:prstClr val="white"/>
                </a:solidFill>
              </a:rPr>
              <a:t>Or:</a:t>
            </a:r>
            <a:r>
              <a:rPr lang="en-US" sz="1600" dirty="0">
                <a:solidFill>
                  <a:prstClr val="white"/>
                </a:solidFill>
              </a:rPr>
              <a:t> </a:t>
            </a:r>
          </a:p>
          <a:p>
            <a:pPr marL="1587" lvl="1" fontAlgn="base">
              <a:spcAft>
                <a:spcPts val="600"/>
              </a:spcAft>
              <a:buSzPct val="100000"/>
            </a:pPr>
            <a:r>
              <a:rPr lang="en-US" sz="1600" dirty="0">
                <a:solidFill>
                  <a:prstClr val="white"/>
                </a:solidFill>
              </a:rPr>
              <a:t>Is the decision maker an agent of the equity holders (does not own a variable interest)? </a:t>
            </a:r>
          </a:p>
        </p:txBody>
      </p:sp>
      <p:sp>
        <p:nvSpPr>
          <p:cNvPr id="11" name="Rectangle 10"/>
          <p:cNvSpPr/>
          <p:nvPr/>
        </p:nvSpPr>
        <p:spPr bwMode="gray">
          <a:xfrm>
            <a:off x="597161" y="5844074"/>
            <a:ext cx="4590660" cy="494522"/>
          </a:xfrm>
          <a:prstGeom prst="rect">
            <a:avLst/>
          </a:prstGeom>
          <a:solidFill>
            <a:srgbClr val="002776"/>
          </a:solidFill>
          <a:ln w="19050" algn="ctr">
            <a:noFill/>
            <a:miter lim="800000"/>
            <a:headEnd/>
            <a:tailEnd/>
          </a:ln>
        </p:spPr>
        <p:txBody>
          <a:bodyPr wrap="square" lIns="88876" tIns="88876" rIns="88876" bIns="88876" rtlCol="0" anchor="ctr"/>
          <a:lstStyle/>
          <a:p>
            <a:pPr marL="1587" lvl="1" fontAlgn="base">
              <a:spcAft>
                <a:spcPts val="600"/>
              </a:spcAft>
              <a:buSzPct val="100000"/>
            </a:pPr>
            <a:r>
              <a:rPr lang="en-US" sz="1600" dirty="0">
                <a:solidFill>
                  <a:prstClr val="white"/>
                </a:solidFill>
              </a:rPr>
              <a:t>The equity holders </a:t>
            </a:r>
            <a:r>
              <a:rPr lang="en-US" sz="1600" b="1" dirty="0">
                <a:solidFill>
                  <a:prstClr val="white"/>
                </a:solidFill>
              </a:rPr>
              <a:t>do not </a:t>
            </a:r>
            <a:r>
              <a:rPr lang="en-US" sz="1600" dirty="0">
                <a:solidFill>
                  <a:prstClr val="white"/>
                </a:solidFill>
              </a:rPr>
              <a:t>have power</a:t>
            </a:r>
          </a:p>
        </p:txBody>
      </p:sp>
      <p:sp>
        <p:nvSpPr>
          <p:cNvPr id="3" name="Rectangle 2"/>
          <p:cNvSpPr/>
          <p:nvPr/>
        </p:nvSpPr>
        <p:spPr bwMode="gray">
          <a:xfrm>
            <a:off x="3368352" y="3604143"/>
            <a:ext cx="1819469" cy="534954"/>
          </a:xfrm>
          <a:prstGeom prst="rect">
            <a:avLst/>
          </a:prstGeom>
          <a:solidFill>
            <a:schemeClr val="bg1"/>
          </a:solidFill>
          <a:ln w="19050" algn="ctr">
            <a:noFill/>
            <a:miter lim="800000"/>
            <a:headEnd/>
            <a:tailEnd/>
          </a:ln>
        </p:spPr>
        <p:txBody>
          <a:bodyPr wrap="square" lIns="88876" tIns="88876" rIns="88876" bIns="88876" rtlCol="0" anchor="ctr"/>
          <a:lstStyle/>
          <a:p>
            <a:pPr marL="0" lvl="3"/>
            <a:r>
              <a:rPr lang="en-US" sz="1600" dirty="0">
                <a:solidFill>
                  <a:prstClr val="black"/>
                </a:solidFill>
              </a:rPr>
              <a:t>No — a decision maker has power</a:t>
            </a:r>
          </a:p>
        </p:txBody>
      </p:sp>
      <p:sp>
        <p:nvSpPr>
          <p:cNvPr id="12" name="Rectangle 11"/>
          <p:cNvSpPr/>
          <p:nvPr/>
        </p:nvSpPr>
        <p:spPr bwMode="gray">
          <a:xfrm>
            <a:off x="3368352" y="5524698"/>
            <a:ext cx="1819469" cy="267477"/>
          </a:xfrm>
          <a:prstGeom prst="rect">
            <a:avLst/>
          </a:prstGeom>
          <a:solidFill>
            <a:schemeClr val="bg1"/>
          </a:solidFill>
          <a:ln w="19050" algn="ctr">
            <a:noFill/>
            <a:miter lim="800000"/>
            <a:headEnd/>
            <a:tailEnd/>
          </a:ln>
        </p:spPr>
        <p:txBody>
          <a:bodyPr wrap="square" lIns="88876" tIns="88876" rIns="88876" bIns="88876" rtlCol="0" anchor="ctr"/>
          <a:lstStyle/>
          <a:p>
            <a:pPr marL="0" lvl="3"/>
            <a:r>
              <a:rPr lang="en-US" sz="1600" dirty="0">
                <a:solidFill>
                  <a:prstClr val="black"/>
                </a:solidFill>
              </a:rPr>
              <a:t>No</a:t>
            </a:r>
          </a:p>
        </p:txBody>
      </p:sp>
      <p:sp>
        <p:nvSpPr>
          <p:cNvPr id="13" name="Rectangle 12"/>
          <p:cNvSpPr/>
          <p:nvPr/>
        </p:nvSpPr>
        <p:spPr bwMode="gray">
          <a:xfrm>
            <a:off x="5517504" y="3017479"/>
            <a:ext cx="556726" cy="267477"/>
          </a:xfrm>
          <a:prstGeom prst="rect">
            <a:avLst/>
          </a:prstGeom>
          <a:solidFill>
            <a:schemeClr val="bg1"/>
          </a:solidFill>
          <a:ln w="19050" algn="ctr">
            <a:noFill/>
            <a:miter lim="800000"/>
            <a:headEnd/>
            <a:tailEnd/>
          </a:ln>
        </p:spPr>
        <p:txBody>
          <a:bodyPr wrap="square" lIns="88876" tIns="88876" rIns="88876" bIns="88876" rtlCol="0" anchor="ctr"/>
          <a:lstStyle/>
          <a:p>
            <a:pPr marL="0" lvl="3"/>
            <a:r>
              <a:rPr lang="en-US" sz="1600" dirty="0">
                <a:solidFill>
                  <a:prstClr val="black"/>
                </a:solidFill>
              </a:rPr>
              <a:t>Yes</a:t>
            </a:r>
          </a:p>
        </p:txBody>
      </p:sp>
      <p:sp>
        <p:nvSpPr>
          <p:cNvPr id="14" name="Rectangle 13"/>
          <p:cNvSpPr/>
          <p:nvPr/>
        </p:nvSpPr>
        <p:spPr bwMode="gray">
          <a:xfrm>
            <a:off x="5517505" y="4704181"/>
            <a:ext cx="556726" cy="267477"/>
          </a:xfrm>
          <a:prstGeom prst="rect">
            <a:avLst/>
          </a:prstGeom>
          <a:solidFill>
            <a:schemeClr val="bg1"/>
          </a:solidFill>
          <a:ln w="19050" algn="ctr">
            <a:noFill/>
            <a:miter lim="800000"/>
            <a:headEnd/>
            <a:tailEnd/>
          </a:ln>
        </p:spPr>
        <p:txBody>
          <a:bodyPr wrap="square" lIns="88876" tIns="88876" rIns="88876" bIns="88876" rtlCol="0" anchor="ctr"/>
          <a:lstStyle/>
          <a:p>
            <a:pPr marL="0" lvl="3"/>
            <a:r>
              <a:rPr lang="en-US" sz="1600" dirty="0">
                <a:solidFill>
                  <a:prstClr val="black"/>
                </a:solidFill>
              </a:rPr>
              <a:t>Yes</a:t>
            </a:r>
          </a:p>
        </p:txBody>
      </p:sp>
      <p:cxnSp>
        <p:nvCxnSpPr>
          <p:cNvPr id="5" name="Straight Arrow Connector 4"/>
          <p:cNvCxnSpPr>
            <a:stCxn id="2" idx="2"/>
            <a:endCxn id="7" idx="0"/>
          </p:cNvCxnSpPr>
          <p:nvPr/>
        </p:nvCxnSpPr>
        <p:spPr>
          <a:xfrm>
            <a:off x="2892491" y="3594621"/>
            <a:ext cx="0" cy="57927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67611" y="5444413"/>
            <a:ext cx="0" cy="40233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84716" y="2985796"/>
            <a:ext cx="1051247"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184716" y="4668417"/>
            <a:ext cx="1051247"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6235963" y="2605575"/>
            <a:ext cx="1631690" cy="3077549"/>
          </a:xfrm>
          <a:prstGeom prst="rect">
            <a:avLst/>
          </a:prstGeom>
          <a:solidFill>
            <a:srgbClr val="002776"/>
          </a:solidFill>
          <a:ln w="19050" algn="ctr">
            <a:solidFill>
              <a:schemeClr val="bg1"/>
            </a:solidFill>
            <a:miter lim="800000"/>
            <a:headEnd/>
            <a:tailEnd/>
          </a:ln>
        </p:spPr>
        <p:txBody>
          <a:bodyPr wrap="square" lIns="88876" tIns="88876" rIns="88876" bIns="88876" rtlCol="0" anchor="ctr"/>
          <a:lstStyle/>
          <a:p>
            <a:pPr marL="1587" lvl="1" fontAlgn="base">
              <a:spcAft>
                <a:spcPts val="600"/>
              </a:spcAft>
              <a:buSzPct val="100000"/>
            </a:pPr>
            <a:r>
              <a:rPr lang="en-US" sz="1600" dirty="0">
                <a:solidFill>
                  <a:prstClr val="white"/>
                </a:solidFill>
              </a:rPr>
              <a:t>The equity holders have power —consider other VIE conditions</a:t>
            </a:r>
          </a:p>
        </p:txBody>
      </p:sp>
    </p:spTree>
    <p:custDataLst>
      <p:tags r:id="rId1"/>
    </p:custDataLst>
    <p:extLst>
      <p:ext uri="{BB962C8B-B14F-4D97-AF65-F5344CB8AC3E}">
        <p14:creationId xmlns:p14="http://schemas.microsoft.com/office/powerpoint/2010/main" val="1710290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Voting interest model</a:t>
            </a:r>
            <a:endParaRPr lang="en-US" dirty="0"/>
          </a:p>
        </p:txBody>
      </p:sp>
      <p:sp>
        <p:nvSpPr>
          <p:cNvPr id="3" name="Title 2"/>
          <p:cNvSpPr>
            <a:spLocks noGrp="1"/>
          </p:cNvSpPr>
          <p:nvPr>
            <p:ph type="title"/>
          </p:nvPr>
        </p:nvSpPr>
        <p:spPr/>
        <p:txBody>
          <a:bodyPr/>
          <a:lstStyle/>
          <a:p>
            <a:r>
              <a:rPr lang="en-US" dirty="0"/>
              <a:t>Who should consolidate</a:t>
            </a:r>
            <a:r>
              <a:rPr lang="en-US" dirty="0" smtClean="0"/>
              <a:t>?</a:t>
            </a:r>
            <a:endParaRPr lang="en-US" dirty="0"/>
          </a:p>
        </p:txBody>
      </p:sp>
      <p:sp>
        <p:nvSpPr>
          <p:cNvPr id="4" name="Text Placeholder 3"/>
          <p:cNvSpPr>
            <a:spLocks noGrp="1"/>
          </p:cNvSpPr>
          <p:nvPr>
            <p:ph type="body" sz="quarter" idx="14"/>
          </p:nvPr>
        </p:nvSpPr>
        <p:spPr/>
        <p:txBody>
          <a:bodyPr/>
          <a:lstStyle/>
          <a:p>
            <a:r>
              <a:rPr lang="en-US" b="1" dirty="0" smtClean="0">
                <a:solidFill>
                  <a:schemeClr val="accent2"/>
                </a:solidFill>
              </a:rPr>
              <a:t>Limited partnerships:</a:t>
            </a:r>
          </a:p>
          <a:p>
            <a:pPr lvl="1"/>
            <a:r>
              <a:rPr lang="en-US" dirty="0" smtClean="0"/>
              <a:t>A </a:t>
            </a:r>
            <a:r>
              <a:rPr lang="en-US" dirty="0"/>
              <a:t>general partner will not consolidate a partnership that is not a VIE</a:t>
            </a:r>
          </a:p>
          <a:p>
            <a:pPr lvl="1"/>
            <a:r>
              <a:rPr lang="en-US" dirty="0"/>
              <a:t>A limited partner is required to consolidate a partnership that is not a VIE if the limited partner has the substantive ability to unilaterally dissolve the partnership or remove the general partner without cause</a:t>
            </a:r>
          </a:p>
          <a:p>
            <a:endParaRPr lang="en-US" dirty="0"/>
          </a:p>
          <a:p>
            <a:r>
              <a:rPr lang="en-US" b="1" dirty="0">
                <a:solidFill>
                  <a:schemeClr val="accent2"/>
                </a:solidFill>
              </a:rPr>
              <a:t>All </a:t>
            </a:r>
            <a:r>
              <a:rPr lang="en-US" b="1" dirty="0" smtClean="0">
                <a:solidFill>
                  <a:schemeClr val="accent2"/>
                </a:solidFill>
              </a:rPr>
              <a:t>other </a:t>
            </a:r>
            <a:r>
              <a:rPr lang="en-US" b="1" dirty="0">
                <a:solidFill>
                  <a:schemeClr val="accent2"/>
                </a:solidFill>
              </a:rPr>
              <a:t>e</a:t>
            </a:r>
            <a:r>
              <a:rPr lang="en-US" b="1" dirty="0" smtClean="0">
                <a:solidFill>
                  <a:schemeClr val="accent2"/>
                </a:solidFill>
              </a:rPr>
              <a:t>ntities</a:t>
            </a:r>
            <a:r>
              <a:rPr lang="en-US" b="1" dirty="0">
                <a:solidFill>
                  <a:schemeClr val="accent2"/>
                </a:solidFill>
              </a:rPr>
              <a:t>:</a:t>
            </a:r>
          </a:p>
          <a:p>
            <a:pPr lvl="1"/>
            <a:r>
              <a:rPr lang="en-US" dirty="0"/>
              <a:t>No change from current guidance</a:t>
            </a:r>
          </a:p>
          <a:p>
            <a:pPr lvl="1"/>
            <a:r>
              <a:rPr lang="en-US" dirty="0"/>
              <a:t>Ownership of more than 50 percent of the outstanding voting shares of another entity would generally result in consolidation</a:t>
            </a:r>
          </a:p>
          <a:p>
            <a:endParaRPr lang="en-US" dirty="0"/>
          </a:p>
        </p:txBody>
      </p:sp>
    </p:spTree>
    <p:custDataLst>
      <p:tags r:id="rId1"/>
    </p:custDataLst>
    <p:extLst>
      <p:ext uri="{BB962C8B-B14F-4D97-AF65-F5344CB8AC3E}">
        <p14:creationId xmlns:p14="http://schemas.microsoft.com/office/powerpoint/2010/main" val="3037358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2286000"/>
            <a:ext cx="8229600" cy="1143000"/>
          </a:xfrm>
        </p:spPr>
        <p:txBody>
          <a:bodyPr/>
          <a:lstStyle/>
          <a:p>
            <a:r>
              <a:rPr lang="en-US" dirty="0" smtClean="0"/>
              <a:t>Financial instruments</a:t>
            </a:r>
            <a:endParaRPr lang="en-US" dirty="0"/>
          </a:p>
        </p:txBody>
      </p:sp>
    </p:spTree>
    <p:custDataLst>
      <p:tags r:id="rId1"/>
    </p:custDataLst>
    <p:extLst>
      <p:ext uri="{BB962C8B-B14F-4D97-AF65-F5344CB8AC3E}">
        <p14:creationId xmlns:p14="http://schemas.microsoft.com/office/powerpoint/2010/main" val="2345952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365125" y="2286000"/>
            <a:ext cx="8229600" cy="1143000"/>
          </a:xfrm>
        </p:spPr>
        <p:txBody>
          <a:bodyPr/>
          <a:lstStyle/>
          <a:p>
            <a:r>
              <a:rPr lang="en-US" sz="5000" dirty="0"/>
              <a:t>Classification and measurement</a:t>
            </a:r>
          </a:p>
        </p:txBody>
      </p:sp>
    </p:spTree>
    <p:custDataLst>
      <p:tags r:id="rId1"/>
    </p:custDataLst>
    <p:extLst>
      <p:ext uri="{BB962C8B-B14F-4D97-AF65-F5344CB8AC3E}">
        <p14:creationId xmlns:p14="http://schemas.microsoft.com/office/powerpoint/2010/main" val="312416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Changes to U.S. GAAP</a:t>
            </a:r>
            <a:endParaRPr lang="en-US" dirty="0"/>
          </a:p>
        </p:txBody>
      </p:sp>
      <p:sp>
        <p:nvSpPr>
          <p:cNvPr id="3" name="Title 2"/>
          <p:cNvSpPr>
            <a:spLocks noGrp="1"/>
          </p:cNvSpPr>
          <p:nvPr>
            <p:ph type="title"/>
          </p:nvPr>
        </p:nvSpPr>
        <p:spPr/>
        <p:txBody>
          <a:bodyPr/>
          <a:lstStyle/>
          <a:p>
            <a:r>
              <a:rPr lang="en-US" dirty="0" smtClean="0"/>
              <a:t>Classification and measurement</a:t>
            </a:r>
            <a:endParaRPr lang="en-US" dirty="0"/>
          </a:p>
        </p:txBody>
      </p:sp>
      <p:sp>
        <p:nvSpPr>
          <p:cNvPr id="4" name="Text Placeholder 3"/>
          <p:cNvSpPr>
            <a:spLocks noGrp="1"/>
          </p:cNvSpPr>
          <p:nvPr>
            <p:ph type="body" sz="quarter" idx="14"/>
          </p:nvPr>
        </p:nvSpPr>
        <p:spPr/>
        <p:txBody>
          <a:bodyPr/>
          <a:lstStyle/>
          <a:p>
            <a:r>
              <a:rPr lang="en-US" b="1" dirty="0"/>
              <a:t>Equity </a:t>
            </a:r>
            <a:r>
              <a:rPr lang="en-US" b="1" dirty="0" smtClean="0"/>
              <a:t>investments </a:t>
            </a:r>
            <a:endParaRPr lang="en-US" b="1" dirty="0"/>
          </a:p>
          <a:p>
            <a:pPr lvl="1"/>
            <a:r>
              <a:rPr lang="en-US" dirty="0"/>
              <a:t>Most equity securities will be carried at fair value through net income</a:t>
            </a:r>
          </a:p>
          <a:p>
            <a:pPr lvl="2"/>
            <a:r>
              <a:rPr lang="en-US" dirty="0"/>
              <a:t>Practicability exception will be permitted for equity </a:t>
            </a:r>
            <a:r>
              <a:rPr lang="en-US" dirty="0" smtClean="0"/>
              <a:t>securities (1</a:t>
            </a:r>
            <a:r>
              <a:rPr lang="en-US" dirty="0"/>
              <a:t>) </a:t>
            </a:r>
            <a:r>
              <a:rPr lang="en-US" dirty="0" smtClean="0"/>
              <a:t>that do not have </a:t>
            </a:r>
            <a:r>
              <a:rPr lang="en-US" dirty="0"/>
              <a:t>readily determinable fair values and (2) </a:t>
            </a:r>
            <a:r>
              <a:rPr lang="en-US" dirty="0" smtClean="0"/>
              <a:t>that do not qualify </a:t>
            </a:r>
            <a:r>
              <a:rPr lang="en-US" dirty="0"/>
              <a:t>for the net asset </a:t>
            </a:r>
            <a:r>
              <a:rPr lang="en-US" dirty="0" smtClean="0"/>
              <a:t>value </a:t>
            </a:r>
            <a:r>
              <a:rPr lang="en-US" dirty="0"/>
              <a:t>(NAV) practical expedient </a:t>
            </a:r>
          </a:p>
          <a:p>
            <a:pPr lvl="2"/>
            <a:r>
              <a:rPr lang="en-US" dirty="0"/>
              <a:t>Equity method investments (including impairment) are excluded from the scope of the new guidance</a:t>
            </a:r>
          </a:p>
          <a:p>
            <a:pPr lvl="1"/>
            <a:r>
              <a:rPr lang="en-US" dirty="0"/>
              <a:t>Simplified impairment model  would apply to equity securities for which the practicability exception has been elected</a:t>
            </a:r>
          </a:p>
          <a:p>
            <a:pPr lvl="2"/>
            <a:r>
              <a:rPr lang="en-US" dirty="0"/>
              <a:t>Eliminates the notion of other than temporary impairment </a:t>
            </a:r>
          </a:p>
        </p:txBody>
      </p:sp>
    </p:spTree>
    <p:custDataLst>
      <p:tags r:id="rId1"/>
    </p:custDataLst>
    <p:extLst>
      <p:ext uri="{BB962C8B-B14F-4D97-AF65-F5344CB8AC3E}">
        <p14:creationId xmlns:p14="http://schemas.microsoft.com/office/powerpoint/2010/main" val="2489369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10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61bd10bc-60a3-4a86-b014-3f893fee059a"/>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TechEx_2011_audience_CourseName_Live_VC_facilitator_deck">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Deloitte_US_Onscreen</Template>
  <TotalTime>1274</TotalTime>
  <Words>3949</Words>
  <Application>Microsoft Office PowerPoint</Application>
  <PresentationFormat>On-screen Show (4:3)</PresentationFormat>
  <Paragraphs>473</Paragraphs>
  <Slides>40</Slides>
  <Notes>16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9" baseType="lpstr">
      <vt:lpstr>ＭＳ Ｐゴシック</vt:lpstr>
      <vt:lpstr>Arial</vt:lpstr>
      <vt:lpstr>Calibri</vt:lpstr>
      <vt:lpstr>Times New Roman</vt:lpstr>
      <vt:lpstr>Wingdings</vt:lpstr>
      <vt:lpstr>Wingdings 2</vt:lpstr>
      <vt:lpstr>Deloitte_US_Onscreen</vt:lpstr>
      <vt:lpstr>TechEx_2011_audience_CourseName_Live_VC_facilitator_deck</vt:lpstr>
      <vt:lpstr>think-cell Slide</vt:lpstr>
      <vt:lpstr>PowerPoint Presentation</vt:lpstr>
      <vt:lpstr>Agenda</vt:lpstr>
      <vt:lpstr>PowerPoint Presentation</vt:lpstr>
      <vt:lpstr>Amendments to the Consolidation Analysis</vt:lpstr>
      <vt:lpstr>Determining whether an entity is a VIE </vt:lpstr>
      <vt:lpstr>Who should consolidate?</vt:lpstr>
      <vt:lpstr>PowerPoint Presentation</vt:lpstr>
      <vt:lpstr>PowerPoint Presentation</vt:lpstr>
      <vt:lpstr>Classification and measurement</vt:lpstr>
      <vt:lpstr>Classification and measurement</vt:lpstr>
      <vt:lpstr>PowerPoint Presentation</vt:lpstr>
      <vt:lpstr>Impairment project</vt:lpstr>
      <vt:lpstr>Impairment project</vt:lpstr>
      <vt:lpstr>Impairment project</vt:lpstr>
      <vt:lpstr>Impairment project</vt:lpstr>
      <vt:lpstr>Impairment project</vt:lpstr>
      <vt:lpstr>Impairment project</vt:lpstr>
      <vt:lpstr>Impairment project</vt:lpstr>
      <vt:lpstr>PowerPoint Presentation</vt:lpstr>
      <vt:lpstr>Hedging project</vt:lpstr>
      <vt:lpstr>PowerPoint Presentation</vt:lpstr>
      <vt:lpstr>Leases project</vt:lpstr>
      <vt:lpstr>Leases project</vt:lpstr>
      <vt:lpstr>Leases project</vt:lpstr>
      <vt:lpstr>Leases project</vt:lpstr>
      <vt:lpstr>Leases project</vt:lpstr>
      <vt:lpstr>Leases project</vt:lpstr>
      <vt:lpstr>Leases project</vt:lpstr>
      <vt:lpstr>Leases project</vt:lpstr>
      <vt:lpstr>Other Major Projects</vt:lpstr>
      <vt:lpstr>PowerPoint Presentation</vt:lpstr>
      <vt:lpstr>Disclosure framework projects  </vt:lpstr>
      <vt:lpstr>PowerPoint Presentation</vt:lpstr>
      <vt:lpstr>Background </vt:lpstr>
      <vt:lpstr>FASB Project Structure</vt:lpstr>
      <vt:lpstr>PowerPoint Presentation</vt:lpstr>
      <vt:lpstr>Simplification Initiative – Final Standards</vt:lpstr>
      <vt:lpstr>Current Simplification Projects</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 — Top tips for use</dc:title>
  <dc:creator>Driscoll, Geri</dc:creator>
  <cp:lastModifiedBy>Chernick, Kristina</cp:lastModifiedBy>
  <cp:revision>144</cp:revision>
  <cp:lastPrinted>2015-05-21T14:42:08Z</cp:lastPrinted>
  <dcterms:created xsi:type="dcterms:W3CDTF">2014-08-14T20:48:21Z</dcterms:created>
  <dcterms:modified xsi:type="dcterms:W3CDTF">2015-05-26T16:50:53Z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A8455E58-17E0-4ABB-89EE-F6E057B62BBB</vt:lpwstr>
  </property>
  <property fmtid="{D5CDD505-2E9C-101B-9397-08002B2CF9AE}" pid="3" name="ArticulatePath">
    <vt:lpwstr>Fannie Mae - Periodic Accounting and SEC Update (v04-30-2015)-GD format and edits</vt:lpwstr>
  </property>
</Properties>
</file>