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1"/>
  </p:notesMasterIdLst>
  <p:sldIdLst>
    <p:sldId id="337" r:id="rId6"/>
    <p:sldId id="262" r:id="rId7"/>
    <p:sldId id="339" r:id="rId8"/>
    <p:sldId id="360" r:id="rId9"/>
    <p:sldId id="376" r:id="rId10"/>
    <p:sldId id="377" r:id="rId11"/>
    <p:sldId id="378" r:id="rId12"/>
    <p:sldId id="380" r:id="rId13"/>
    <p:sldId id="384" r:id="rId14"/>
    <p:sldId id="385" r:id="rId15"/>
    <p:sldId id="387" r:id="rId16"/>
    <p:sldId id="388" r:id="rId17"/>
    <p:sldId id="394" r:id="rId18"/>
    <p:sldId id="375" r:id="rId19"/>
    <p:sldId id="348" r:id="rId20"/>
    <p:sldId id="352" r:id="rId21"/>
    <p:sldId id="349" r:id="rId22"/>
    <p:sldId id="361" r:id="rId23"/>
    <p:sldId id="396" r:id="rId24"/>
    <p:sldId id="368" r:id="rId25"/>
    <p:sldId id="370" r:id="rId26"/>
    <p:sldId id="390" r:id="rId27"/>
    <p:sldId id="391" r:id="rId28"/>
    <p:sldId id="393" r:id="rId29"/>
    <p:sldId id="392" r:id="rId30"/>
    <p:sldId id="342" r:id="rId31"/>
    <p:sldId id="343" r:id="rId32"/>
    <p:sldId id="397" r:id="rId33"/>
    <p:sldId id="347" r:id="rId34"/>
    <p:sldId id="344" r:id="rId35"/>
    <p:sldId id="351" r:id="rId36"/>
    <p:sldId id="369" r:id="rId37"/>
    <p:sldId id="395" r:id="rId38"/>
    <p:sldId id="297" r:id="rId39"/>
    <p:sldId id="304" r:id="rId40"/>
  </p:sldIdLst>
  <p:sldSz cx="9144000" cy="6858000" type="screen4x3"/>
  <p:notesSz cx="6858000" cy="9686925"/>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D2EC"/>
    <a:srgbClr val="72C7E7"/>
    <a:srgbClr val="575757"/>
    <a:srgbClr val="B4B4B4"/>
    <a:srgbClr val="8C8C8C"/>
    <a:srgbClr val="DCDCDC"/>
    <a:srgbClr val="A6A6A6"/>
    <a:srgbClr val="BFBFBF"/>
    <a:srgbClr val="7F7F7F"/>
    <a:srgbClr val="5959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howGuides="1">
      <p:cViewPr>
        <p:scale>
          <a:sx n="70" d="100"/>
          <a:sy n="70" d="100"/>
        </p:scale>
        <p:origin x="-504" y="-30"/>
      </p:cViewPr>
      <p:guideLst>
        <p:guide orient="horz" pos="1162"/>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4347"/>
          </a:xfrm>
          <a:prstGeom prst="rect">
            <a:avLst/>
          </a:prstGeom>
        </p:spPr>
        <p:txBody>
          <a:bodyPr vert="horz" lIns="94531" tIns="47266" rIns="94531" bIns="47266" rtlCol="0"/>
          <a:lstStyle>
            <a:lvl1pPr algn="l">
              <a:defRPr sz="1200"/>
            </a:lvl1pPr>
          </a:lstStyle>
          <a:p>
            <a:endParaRPr lang="en-GB"/>
          </a:p>
        </p:txBody>
      </p:sp>
      <p:sp>
        <p:nvSpPr>
          <p:cNvPr id="3" name="Date Placeholder 2"/>
          <p:cNvSpPr>
            <a:spLocks noGrp="1"/>
          </p:cNvSpPr>
          <p:nvPr>
            <p:ph type="dt" idx="1"/>
          </p:nvPr>
        </p:nvSpPr>
        <p:spPr>
          <a:xfrm>
            <a:off x="3884613" y="0"/>
            <a:ext cx="2971800" cy="484347"/>
          </a:xfrm>
          <a:prstGeom prst="rect">
            <a:avLst/>
          </a:prstGeom>
        </p:spPr>
        <p:txBody>
          <a:bodyPr vert="horz" lIns="94531" tIns="47266" rIns="94531" bIns="47266" rtlCol="0"/>
          <a:lstStyle>
            <a:lvl1pPr algn="r">
              <a:defRPr sz="1200"/>
            </a:lvl1pPr>
          </a:lstStyle>
          <a:p>
            <a:fld id="{0BA5BBE4-AEA3-489A-A28E-0C2FAF2506E3}" type="datetimeFigureOut">
              <a:rPr lang="en-US" smtClean="0"/>
              <a:pPr/>
              <a:t>20-Mar-15</a:t>
            </a:fld>
            <a:endParaRPr lang="en-GB"/>
          </a:p>
        </p:txBody>
      </p:sp>
      <p:sp>
        <p:nvSpPr>
          <p:cNvPr id="4" name="Slide Image Placeholder 3"/>
          <p:cNvSpPr>
            <a:spLocks noGrp="1" noRot="1" noChangeAspect="1"/>
          </p:cNvSpPr>
          <p:nvPr>
            <p:ph type="sldImg" idx="2"/>
          </p:nvPr>
        </p:nvSpPr>
        <p:spPr>
          <a:xfrm>
            <a:off x="1008063" y="727075"/>
            <a:ext cx="4841875" cy="3632200"/>
          </a:xfrm>
          <a:prstGeom prst="rect">
            <a:avLst/>
          </a:prstGeom>
          <a:noFill/>
          <a:ln w="12700">
            <a:solidFill>
              <a:prstClr val="black"/>
            </a:solidFill>
          </a:ln>
        </p:spPr>
        <p:txBody>
          <a:bodyPr vert="horz" lIns="94531" tIns="47266" rIns="94531" bIns="47266" rtlCol="0" anchor="ctr"/>
          <a:lstStyle/>
          <a:p>
            <a:endParaRPr lang="en-GB"/>
          </a:p>
        </p:txBody>
      </p:sp>
      <p:sp>
        <p:nvSpPr>
          <p:cNvPr id="5" name="Notes Placeholder 4"/>
          <p:cNvSpPr>
            <a:spLocks noGrp="1"/>
          </p:cNvSpPr>
          <p:nvPr>
            <p:ph type="body" sz="quarter" idx="3"/>
          </p:nvPr>
        </p:nvSpPr>
        <p:spPr>
          <a:xfrm>
            <a:off x="685800" y="4601289"/>
            <a:ext cx="5486400" cy="4359116"/>
          </a:xfrm>
          <a:prstGeom prst="rect">
            <a:avLst/>
          </a:prstGeom>
        </p:spPr>
        <p:txBody>
          <a:bodyPr vert="horz" lIns="94531" tIns="47266" rIns="94531" bIns="472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200898"/>
            <a:ext cx="2971800" cy="484347"/>
          </a:xfrm>
          <a:prstGeom prst="rect">
            <a:avLst/>
          </a:prstGeom>
        </p:spPr>
        <p:txBody>
          <a:bodyPr vert="horz" lIns="94531" tIns="47266" rIns="94531" bIns="47266"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200898"/>
            <a:ext cx="2971800" cy="484347"/>
          </a:xfrm>
          <a:prstGeom prst="rect">
            <a:avLst/>
          </a:prstGeom>
        </p:spPr>
        <p:txBody>
          <a:bodyPr vert="horz" lIns="94531" tIns="47266" rIns="94531" bIns="47266" rtlCol="0" anchor="b"/>
          <a:lstStyle>
            <a:lvl1pPr algn="r">
              <a:defRPr sz="1200"/>
            </a:lvl1pPr>
          </a:lstStyle>
          <a:p>
            <a:fld id="{C0F4A2C8-6C88-4E71-83EE-698B9D4FE22F}" type="slidenum">
              <a:rPr lang="en-GB" smtClean="0"/>
              <a:pPr/>
              <a:t>‹#›</a:t>
            </a:fld>
            <a:endParaRPr lang="en-GB"/>
          </a:p>
        </p:txBody>
      </p:sp>
    </p:spTree>
    <p:extLst>
      <p:ext uri="{BB962C8B-B14F-4D97-AF65-F5344CB8AC3E}">
        <p14:creationId xmlns:p14="http://schemas.microsoft.com/office/powerpoint/2010/main" xmlns="" val="122562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10</a:t>
            </a:fld>
            <a:endParaRPr lang="en-GB">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11</a:t>
            </a:fld>
            <a:endParaRPr lang="en-GB">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12</a:t>
            </a:fld>
            <a:endParaRPr lang="en-GB">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13</a:t>
            </a:fld>
            <a:endParaRPr lang="en-GB">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14</a:t>
            </a:fld>
            <a:endParaRPr lang="en-GB">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15</a:t>
            </a:fld>
            <a:endParaRPr lang="en-GB">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16</a:t>
            </a:fld>
            <a:endParaRPr lang="en-GB">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17</a:t>
            </a:fld>
            <a:endParaRPr lang="en-GB">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18</a:t>
            </a:fld>
            <a:endParaRPr lang="en-GB">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19</a:t>
            </a:fld>
            <a:endParaRPr lang="en-GB">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20</a:t>
            </a:fld>
            <a:endParaRPr lang="en-GB">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21</a:t>
            </a:fld>
            <a:endParaRPr lang="en-GB">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22</a:t>
            </a:fld>
            <a:endParaRPr lang="en-GB">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23</a:t>
            </a:fld>
            <a:endParaRPr lang="en-GB">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24</a:t>
            </a:fld>
            <a:endParaRPr lang="en-GB">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25</a:t>
            </a:fld>
            <a:endParaRPr lang="en-GB">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26</a:t>
            </a:fld>
            <a:endParaRPr lang="en-GB">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27</a:t>
            </a:fld>
            <a:endParaRPr lang="en-GB">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28</a:t>
            </a:fld>
            <a:endParaRPr lang="en-GB">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29</a:t>
            </a:fld>
            <a:endParaRPr lang="en-GB">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3</a:t>
            </a:fld>
            <a:endParaRPr lang="en-GB">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30</a:t>
            </a:fld>
            <a:endParaRPr lang="en-GB">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31</a:t>
            </a:fld>
            <a:endParaRPr lang="en-GB">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32</a:t>
            </a:fld>
            <a:endParaRPr lang="en-GB">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33</a:t>
            </a:fld>
            <a:endParaRPr lang="en-GB">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4</a:t>
            </a:fld>
            <a:endParaRPr lang="en-GB">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5</a:t>
            </a:fld>
            <a:endParaRPr lang="en-GB">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6</a:t>
            </a:fld>
            <a:endParaRPr lang="en-GB">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7</a:t>
            </a:fld>
            <a:endParaRPr lang="en-GB">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8</a:t>
            </a:fld>
            <a:endParaRPr lang="en-GB">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9</a:t>
            </a:fld>
            <a:endParaRPr lang="en-GB">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4400" y="1812924"/>
            <a:ext cx="4628956" cy="842400"/>
          </a:xfrm>
        </p:spPr>
        <p:txBody>
          <a:bodyPr>
            <a:noAutofit/>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4400" y="4357694"/>
            <a:ext cx="4628561" cy="1143008"/>
          </a:xfrm>
        </p:spPr>
        <p:txBody>
          <a:bodyPr>
            <a:normAutofit/>
          </a:bodyPr>
          <a:lstStyle>
            <a:lvl1pPr marL="0" indent="0" algn="l">
              <a:lnSpc>
                <a:spcPct val="120000"/>
              </a:lnSpc>
              <a:spcBef>
                <a:spcPts val="0"/>
              </a:spcBef>
              <a:spcAft>
                <a:spcPts val="0"/>
              </a:spcAft>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8" name="Text Placeholder 5"/>
          <p:cNvSpPr>
            <a:spLocks noGrp="1"/>
          </p:cNvSpPr>
          <p:nvPr>
            <p:ph type="body" sz="quarter" idx="10"/>
          </p:nvPr>
        </p:nvSpPr>
        <p:spPr>
          <a:xfrm>
            <a:off x="375050" y="2663187"/>
            <a:ext cx="46296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710" y="1812925"/>
            <a:ext cx="4619657" cy="4187843"/>
          </a:xfrm>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13"/>
          </p:nvPr>
        </p:nvSpPr>
        <p:spPr>
          <a:xfrm>
            <a:off x="566710" y="722451"/>
            <a:ext cx="4619916" cy="1090474"/>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812925"/>
            <a:ext cx="8388000" cy="4345990"/>
          </a:xfrm>
        </p:spPr>
        <p:txBody>
          <a:bodyPr>
            <a:noAutofit/>
          </a:bodyPr>
          <a:lstStyle>
            <a:lvl1pPr marL="0" indent="0">
              <a:spcBef>
                <a:spcPts val="1800"/>
              </a:spcBef>
              <a:spcAft>
                <a:spcPts val="0"/>
              </a:spcAft>
              <a:buNone/>
              <a:defRPr sz="1800" b="0">
                <a:solidFill>
                  <a:schemeClr val="bg1"/>
                </a:solidFill>
              </a:defRPr>
            </a:lvl1pPr>
            <a:lvl2pPr marL="268288" indent="-268288">
              <a:spcBef>
                <a:spcPts val="600"/>
              </a:spcBef>
              <a:spcAft>
                <a:spcPts val="0"/>
              </a:spcAft>
              <a:buFont typeface="Arial" pitchFamily="34" charset="0"/>
              <a:buChar char="•"/>
              <a:tabLst/>
              <a:defRPr sz="1800" b="0">
                <a:solidFill>
                  <a:schemeClr val="bg1"/>
                </a:solidFill>
              </a:defRPr>
            </a:lvl2pPr>
            <a:lvl3pPr marL="274638" indent="-274638">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50" indent="-266700">
              <a:spcBef>
                <a:spcPts val="600"/>
              </a:spcBef>
              <a:spcAft>
                <a:spcPts val="0"/>
              </a:spcAft>
              <a:buFont typeface="Arial" pitchFamily="34" charset="0"/>
              <a:buChar char="−"/>
              <a:defRPr sz="18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rmAutofit/>
          </a:bodyPr>
          <a:lstStyle>
            <a:lvl1pPr>
              <a:defRPr sz="30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3580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370113" y="1812925"/>
            <a:ext cx="8388000" cy="4345990"/>
          </a:xfrm>
        </p:spPr>
        <p:txBody>
          <a:bodyPr>
            <a:noAutofit/>
          </a:bodyPr>
          <a:lstStyle>
            <a:lvl1pPr marL="0" indent="0">
              <a:spcBef>
                <a:spcPts val="1800"/>
              </a:spcBef>
              <a:spcAft>
                <a:spcPts val="0"/>
              </a:spcAft>
              <a:buNone/>
              <a:defRPr sz="1800" b="0">
                <a:solidFill>
                  <a:schemeClr val="tx2"/>
                </a:solidFill>
              </a:defRPr>
            </a:lvl1pPr>
            <a:lvl2pPr marL="268288" indent="-268288">
              <a:spcBef>
                <a:spcPts val="600"/>
              </a:spcBef>
              <a:spcAft>
                <a:spcPts val="0"/>
              </a:spcAft>
              <a:buFont typeface="Arial" pitchFamily="34" charset="0"/>
              <a:buChar char="•"/>
              <a:tabLst/>
              <a:defRPr sz="1800" b="0">
                <a:solidFill>
                  <a:schemeClr val="tx2"/>
                </a:solidFill>
              </a:defRPr>
            </a:lvl2pPr>
            <a:lvl3pPr marL="274638" indent="-274638">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50" indent="-266700">
              <a:spcBef>
                <a:spcPts val="600"/>
              </a:spcBef>
              <a:spcAft>
                <a:spcPts val="0"/>
              </a:spcAft>
              <a:buFont typeface="Arial" pitchFamily="34" charset="0"/>
              <a:buChar char="−"/>
              <a:defRPr sz="18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rmAutofit/>
          </a:bodyPr>
          <a:lstStyle>
            <a:lvl1pPr>
              <a:defRPr sz="30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
        <p:nvSpPr>
          <p:cNvPr id="6" name="Text Placeholder 5"/>
          <p:cNvSpPr>
            <a:spLocks noGrp="1"/>
          </p:cNvSpPr>
          <p:nvPr>
            <p:ph type="body" sz="quarter" idx="10"/>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
        <p:nvSpPr>
          <p:cNvPr id="6" name="Text Placeholder 5"/>
          <p:cNvSpPr>
            <a:spLocks noGrp="1"/>
          </p:cNvSpPr>
          <p:nvPr>
            <p:ph type="body" sz="quarter" idx="10"/>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GB" dirty="0" smtClean="0"/>
              <a:t>© 2015 Deloitte Limited</a:t>
            </a:r>
            <a:endParaRPr lang="en-GB" dirty="0"/>
          </a:p>
        </p:txBody>
      </p:sp>
      <p:sp>
        <p:nvSpPr>
          <p:cNvPr id="6" name="Text Placeholder 5"/>
          <p:cNvSpPr>
            <a:spLocks noGrp="1"/>
          </p:cNvSpPr>
          <p:nvPr>
            <p:ph type="body" sz="quarter" idx="10"/>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6" y="1812925"/>
            <a:ext cx="8348667" cy="75881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6" name="Text Placeholder 5"/>
          <p:cNvSpPr>
            <a:spLocks noGrp="1"/>
          </p:cNvSpPr>
          <p:nvPr>
            <p:ph type="body" sz="quarter" idx="10"/>
          </p:nvPr>
        </p:nvSpPr>
        <p:spPr>
          <a:xfrm>
            <a:off x="366737" y="2571744"/>
            <a:ext cx="8348667"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75615" y="1812924"/>
            <a:ext cx="2772000" cy="8424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5615" y="4357694"/>
            <a:ext cx="2772000" cy="1048554"/>
          </a:xfrm>
        </p:spPr>
        <p:txBody>
          <a:bodyPr>
            <a:normAutofit/>
          </a:bodyPr>
          <a:lstStyle>
            <a:lvl1pPr marL="0" indent="0" algn="l">
              <a:lnSpc>
                <a:spcPct val="120000"/>
              </a:lnSpc>
              <a:spcBef>
                <a:spcPts val="0"/>
              </a:spcBef>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11" name="Text Placeholder 5"/>
          <p:cNvSpPr>
            <a:spLocks noGrp="1"/>
          </p:cNvSpPr>
          <p:nvPr>
            <p:ph type="body" sz="quarter" idx="10"/>
          </p:nvPr>
        </p:nvSpPr>
        <p:spPr>
          <a:xfrm>
            <a:off x="375050" y="2663187"/>
            <a:ext cx="27720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7" y="1812925"/>
            <a:ext cx="2776504" cy="544505"/>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6" name="Text Placeholder 5"/>
          <p:cNvSpPr>
            <a:spLocks noGrp="1"/>
          </p:cNvSpPr>
          <p:nvPr>
            <p:ph type="body" sz="quarter" idx="10"/>
          </p:nvPr>
        </p:nvSpPr>
        <p:spPr>
          <a:xfrm>
            <a:off x="366737" y="2374056"/>
            <a:ext cx="2776503" cy="3555274"/>
          </a:xfrm>
        </p:spPr>
        <p:txBody>
          <a:bodyPr>
            <a:noAutofit/>
          </a:bodyPr>
          <a:lstStyle>
            <a:lvl1pPr marL="0" indent="0">
              <a:buNone/>
              <a:defRPr sz="3600">
                <a:solidFill>
                  <a:srgbClr val="575757"/>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621838" y="1093316"/>
            <a:ext cx="4878856" cy="8496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621838" y="2668126"/>
            <a:ext cx="4878856" cy="388186"/>
          </a:xfrm>
        </p:spPr>
        <p:txBody>
          <a:bodyPr>
            <a:normAutofit/>
          </a:bodyPr>
          <a:lstStyle>
            <a:lvl1pPr marL="0" indent="0" algn="l">
              <a:spcBef>
                <a:spcPts val="0"/>
              </a:spcBef>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11" name="Text Placeholder 5"/>
          <p:cNvSpPr>
            <a:spLocks noGrp="1"/>
          </p:cNvSpPr>
          <p:nvPr>
            <p:ph type="body" sz="quarter" idx="10"/>
          </p:nvPr>
        </p:nvSpPr>
        <p:spPr>
          <a:xfrm>
            <a:off x="621838" y="1953740"/>
            <a:ext cx="4878856" cy="7020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66700" indent="-266700">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2"/>
            <a:ext cx="8388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805667"/>
            <a:ext cx="8388000" cy="4545033"/>
          </a:xfrm>
        </p:spPr>
        <p:txBody>
          <a:bodyPr/>
          <a:lstStyle>
            <a:lvl1pPr marL="0" indent="0" algn="l">
              <a:buNone/>
              <a:defRPr/>
            </a:lvl1pPr>
            <a:lvl2pPr marL="266700" indent="-266700">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370800" y="1803543"/>
            <a:ext cx="4140000" cy="4536000"/>
          </a:xfrm>
        </p:spPr>
        <p:txBody>
          <a:bodyPr/>
          <a:lstStyle>
            <a:lvl4pPr marL="539750" indent="-27305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4643437" y="1803543"/>
            <a:ext cx="4140000" cy="4536000"/>
          </a:xfrm>
        </p:spPr>
        <p:txBody>
          <a:bodyPr/>
          <a:lstStyle/>
          <a:p>
            <a:r>
              <a:rPr lang="en-US" smtClean="0"/>
              <a:t>Click icon to add chart</a:t>
            </a:r>
            <a:endParaRPr lang="en-GB"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787" y="2238199"/>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9" name="Text Placeholder 8"/>
          <p:cNvSpPr>
            <a:spLocks noGrp="1"/>
          </p:cNvSpPr>
          <p:nvPr>
            <p:ph type="body" sz="quarter" idx="14"/>
          </p:nvPr>
        </p:nvSpPr>
        <p:spPr>
          <a:xfrm>
            <a:off x="371788" y="1809583"/>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0" name="Content Placeholder 2"/>
          <p:cNvSpPr>
            <a:spLocks noGrp="1"/>
          </p:cNvSpPr>
          <p:nvPr>
            <p:ph idx="15"/>
          </p:nvPr>
        </p:nvSpPr>
        <p:spPr>
          <a:xfrm>
            <a:off x="371787" y="4487651"/>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8"/>
          <p:cNvSpPr>
            <a:spLocks noGrp="1"/>
          </p:cNvSpPr>
          <p:nvPr>
            <p:ph type="body" sz="quarter" idx="16"/>
          </p:nvPr>
        </p:nvSpPr>
        <p:spPr>
          <a:xfrm>
            <a:off x="371788" y="4059035"/>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2" name="Content Placeholder 2"/>
          <p:cNvSpPr>
            <a:spLocks noGrp="1"/>
          </p:cNvSpPr>
          <p:nvPr>
            <p:ph idx="17"/>
          </p:nvPr>
        </p:nvSpPr>
        <p:spPr>
          <a:xfrm>
            <a:off x="4620781" y="2238199"/>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8"/>
          <p:cNvSpPr>
            <a:spLocks noGrp="1"/>
          </p:cNvSpPr>
          <p:nvPr>
            <p:ph type="body" sz="quarter" idx="18"/>
          </p:nvPr>
        </p:nvSpPr>
        <p:spPr>
          <a:xfrm>
            <a:off x="4620781" y="1809583"/>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4" name="Content Placeholder 2"/>
          <p:cNvSpPr>
            <a:spLocks noGrp="1"/>
          </p:cNvSpPr>
          <p:nvPr>
            <p:ph idx="19"/>
          </p:nvPr>
        </p:nvSpPr>
        <p:spPr>
          <a:xfrm>
            <a:off x="4620781" y="4487651"/>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8"/>
          <p:cNvSpPr>
            <a:spLocks noGrp="1"/>
          </p:cNvSpPr>
          <p:nvPr>
            <p:ph type="body" sz="quarter" idx="20"/>
          </p:nvPr>
        </p:nvSpPr>
        <p:spPr>
          <a:xfrm>
            <a:off x="4620781" y="4059035"/>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809101"/>
            <a:ext cx="4059011" cy="4536504"/>
          </a:xfrm>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4059011"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4059011"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113" y="295683"/>
            <a:ext cx="8388000" cy="1516183"/>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70113" y="1809101"/>
            <a:ext cx="8388000" cy="453650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GB" dirty="0" smtClean="0"/>
              <a:t>© 2015 Deloitte Limited</a:t>
            </a:r>
            <a:endParaRPr lang="en-GB" dirty="0"/>
          </a:p>
        </p:txBody>
      </p:sp>
      <p:sp>
        <p:nvSpPr>
          <p:cNvPr id="8"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50" r:id="rId4"/>
    <p:sldLayoutId id="2147483678" r:id="rId5"/>
    <p:sldLayoutId id="2147483674" r:id="rId6"/>
    <p:sldLayoutId id="2147483660" r:id="rId7"/>
    <p:sldLayoutId id="2147483679" r:id="rId8"/>
    <p:sldLayoutId id="2147483672" r:id="rId9"/>
    <p:sldLayoutId id="2147483673" r:id="rId10"/>
    <p:sldLayoutId id="2147483671" r:id="rId11"/>
    <p:sldLayoutId id="2147483675" r:id="rId12"/>
    <p:sldLayoutId id="2147483676" r:id="rId13"/>
    <p:sldLayoutId id="2147483663" r:id="rId14"/>
    <p:sldLayoutId id="2147483665" r:id="rId15"/>
    <p:sldLayoutId id="2147483651" r:id="rId16"/>
    <p:sldLayoutId id="2147483680" r:id="rId17"/>
    <p:sldLayoutId id="2147483681" r:id="rId18"/>
    <p:sldLayoutId id="2147483669" r:id="rId19"/>
    <p:sldLayoutId id="2147483670" r:id="rId20"/>
    <p:sldLayoutId id="2147483652" r:id="rId2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oleObject" Target="file:///\\cylimss59\Depts\Fas\Other\Library\Presentations\Unique%20Conference%20(March%202015)\Presentation%20Cyprus\Presentation%20tablesv0.4.xlsx!Deposits!%5bPresentation%20tablesv0.4.xlsx%5dDeposits%20Chart%20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file:///\\cylimss59\Depts\Fas\Other\Library\Presentations\Unique%20Conference%20(March%202015)\Presentation%20Cyprus\Presentation%20tablesv0.3.xlsx!Actual%20and%20Forecast!R2C2:R25C9"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file:///\\cylimss59\Depts\Fas\Other\Library\Presentations\Unique%20Conference%20(March%202015)\Presentation%20Cyprus\Presentation%20tablesv0.3.xlsx!Actual%20and%20Forecast!R2C2:R25C9"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file:///\\cylimss59\Depts\Fas\Other\Library\Presentations\Unique%20Conference%20(March%202015)\Presentation%20Cyprus\Presentation%20tablesv0.3.xlsx!Actual%20and%20Forecast!R27C2:R63C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oleObject" Target="file:///\\cylimss59\Depts\Fas\Other\Library\Presentations\Unique%20Conference%20(March%202015)\Presentation%20Cyprus\Presentation%20tablesv0.4.xlsx!GDP%20sectors!%5bPresentation%20tablesv0.4.xlsx%5dGDP%20sectors%20Chart%202"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file:///C:\Users\Kcharalambides\Desktop\Unique%20Conference%20(March%202015)\Presentation%20Cyprus\Research\Eurostat_Table_teibs010FlagDesc_5a846d57-14d1-4e96-9af7-f8a33c5deac0.xls!Sheet0%20(2)!%5bEurostat_Table_teibs010FlagDesc_5a846d57-14d1-4e96-9af7-f8a33c5deac0.xls%5dSheet0%20(2)%20Chart%201"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mailto:nkyriakides@deloitte.co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hyperlink" Target="http://www.deloitte.com/cy"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6" name="Picture 4" descr="C:\Users\Kcharalambides\Desktop\bzi_foc_glb_ho_302_hi-zm.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64000" y="995412"/>
            <a:ext cx="5080000" cy="3441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5"/>
          <p:cNvSpPr>
            <a:spLocks noGrp="1"/>
          </p:cNvSpPr>
          <p:nvPr>
            <p:ph type="ctrTitle"/>
          </p:nvPr>
        </p:nvSpPr>
        <p:spPr>
          <a:xfrm>
            <a:off x="374400" y="1812924"/>
            <a:ext cx="4628956" cy="463948"/>
          </a:xfrm>
        </p:spPr>
        <p:txBody>
          <a:bodyPr/>
          <a:lstStyle/>
          <a:p>
            <a:r>
              <a:rPr lang="en-GB" dirty="0"/>
              <a:t>The </a:t>
            </a:r>
            <a:r>
              <a:rPr lang="en-GB" dirty="0" smtClean="0"/>
              <a:t>Cyprus Economy</a:t>
            </a:r>
            <a:endParaRPr lang="en-GB" dirty="0"/>
          </a:p>
        </p:txBody>
      </p:sp>
      <p:sp>
        <p:nvSpPr>
          <p:cNvPr id="7" name="Subtitle 6"/>
          <p:cNvSpPr>
            <a:spLocks noGrp="1"/>
          </p:cNvSpPr>
          <p:nvPr>
            <p:ph type="subTitle" idx="1"/>
          </p:nvPr>
        </p:nvSpPr>
        <p:spPr>
          <a:xfrm>
            <a:off x="352879" y="4077072"/>
            <a:ext cx="5515265" cy="1224136"/>
          </a:xfrm>
        </p:spPr>
        <p:txBody>
          <a:bodyPr>
            <a:normAutofit fontScale="55000" lnSpcReduction="20000"/>
          </a:bodyPr>
          <a:lstStyle/>
          <a:p>
            <a:pPr marL="114300"/>
            <a:r>
              <a:rPr lang="en-GB" sz="3300" b="1" dirty="0">
                <a:solidFill>
                  <a:schemeClr val="accent1">
                    <a:lumMod val="50000"/>
                  </a:schemeClr>
                </a:solidFill>
                <a:latin typeface="+mj-lt"/>
                <a:ea typeface="Tahoma" pitchFamily="34" charset="0"/>
                <a:cs typeface="Tahoma" pitchFamily="34" charset="0"/>
              </a:rPr>
              <a:t>Nicos S. Kyriakides</a:t>
            </a:r>
            <a:br>
              <a:rPr lang="en-GB" sz="3300" b="1" dirty="0">
                <a:solidFill>
                  <a:schemeClr val="accent1">
                    <a:lumMod val="50000"/>
                  </a:schemeClr>
                </a:solidFill>
                <a:latin typeface="+mj-lt"/>
                <a:ea typeface="Tahoma" pitchFamily="34" charset="0"/>
                <a:cs typeface="Tahoma" pitchFamily="34" charset="0"/>
              </a:rPr>
            </a:br>
            <a:r>
              <a:rPr lang="en-GB" sz="3300" b="1" dirty="0">
                <a:solidFill>
                  <a:schemeClr val="accent1">
                    <a:lumMod val="50000"/>
                  </a:schemeClr>
                </a:solidFill>
                <a:latin typeface="+mj-lt"/>
                <a:ea typeface="Tahoma" pitchFamily="34" charset="0"/>
                <a:cs typeface="Tahoma" pitchFamily="34" charset="0"/>
              </a:rPr>
              <a:t>Partner - Head of Financial Advisory Services</a:t>
            </a:r>
          </a:p>
          <a:p>
            <a:pPr marL="114300"/>
            <a:r>
              <a:rPr lang="en-GB" sz="3300" b="1" dirty="0">
                <a:solidFill>
                  <a:schemeClr val="accent1">
                    <a:lumMod val="50000"/>
                  </a:schemeClr>
                </a:solidFill>
                <a:latin typeface="+mj-lt"/>
                <a:ea typeface="Tahoma" pitchFamily="34" charset="0"/>
                <a:cs typeface="Tahoma" pitchFamily="34" charset="0"/>
              </a:rPr>
              <a:t>Deloitte  </a:t>
            </a:r>
            <a:r>
              <a:rPr lang="en-GB" sz="3300" b="1" dirty="0" smtClean="0">
                <a:solidFill>
                  <a:schemeClr val="accent1">
                    <a:lumMod val="50000"/>
                  </a:schemeClr>
                </a:solidFill>
                <a:latin typeface="+mj-lt"/>
                <a:ea typeface="Tahoma" pitchFamily="34" charset="0"/>
                <a:cs typeface="Tahoma" pitchFamily="34" charset="0"/>
              </a:rPr>
              <a:t>Cyprus</a:t>
            </a:r>
          </a:p>
          <a:p>
            <a:pPr marL="114300"/>
            <a:endParaRPr lang="en-US" sz="1600" b="1" dirty="0">
              <a:solidFill>
                <a:schemeClr val="accent1">
                  <a:lumMod val="50000"/>
                </a:schemeClr>
              </a:solidFill>
              <a:latin typeface="Tahoma" pitchFamily="34" charset="0"/>
              <a:ea typeface="Tahoma" pitchFamily="34" charset="0"/>
              <a:cs typeface="Tahoma" pitchFamily="34" charset="0"/>
            </a:endParaRPr>
          </a:p>
          <a:p>
            <a:r>
              <a:rPr lang="en-US"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900" b="1" dirty="0" smtClean="0">
                <a:solidFill>
                  <a:schemeClr val="accent1">
                    <a:lumMod val="50000"/>
                  </a:schemeClr>
                </a:solidFill>
                <a:ea typeface="Tahoma" panose="020B0604030504040204" pitchFamily="34" charset="0"/>
                <a:cs typeface="Tahoma" panose="020B0604030504040204" pitchFamily="34" charset="0"/>
              </a:rPr>
              <a:t>Limassol, 20 March 2015</a:t>
            </a:r>
            <a:endParaRPr lang="en-US" sz="2900" b="1" dirty="0">
              <a:solidFill>
                <a:schemeClr val="accent1">
                  <a:lumMod val="50000"/>
                </a:schemeClr>
              </a:solidFill>
              <a:ea typeface="Tahoma" panose="020B0604030504040204" pitchFamily="34" charset="0"/>
              <a:cs typeface="Tahoma" panose="020B0604030504040204" pitchFamily="34" charset="0"/>
            </a:endParaRPr>
          </a:p>
          <a:p>
            <a:endParaRPr lang="en-GB" dirty="0"/>
          </a:p>
        </p:txBody>
      </p:sp>
      <p:sp>
        <p:nvSpPr>
          <p:cNvPr id="14" name="Text Placeholder 13"/>
          <p:cNvSpPr>
            <a:spLocks noGrp="1"/>
          </p:cNvSpPr>
          <p:nvPr>
            <p:ph type="body" sz="quarter" idx="10"/>
          </p:nvPr>
        </p:nvSpPr>
        <p:spPr>
          <a:xfrm>
            <a:off x="352879" y="2348880"/>
            <a:ext cx="5997150" cy="561568"/>
          </a:xfrm>
        </p:spPr>
        <p:txBody>
          <a:bodyPr/>
          <a:lstStyle/>
          <a:p>
            <a:r>
              <a:rPr lang="en-GB" dirty="0" smtClean="0"/>
              <a:t>Two years after the financial crisis</a:t>
            </a:r>
            <a:endParaRPr lang="en-GB" dirty="0"/>
          </a:p>
        </p:txBody>
      </p:sp>
      <p:pic>
        <p:nvPicPr>
          <p:cNvPr id="9" name="Picture 8" descr="DEL_PRI_RGB.gif"/>
          <p:cNvPicPr>
            <a:picLocks noChangeAspect="1"/>
          </p:cNvPicPr>
          <p:nvPr/>
        </p:nvPicPr>
        <p:blipFill>
          <a:blip r:embed="rId4" cstate="print"/>
          <a:stretch>
            <a:fillRect/>
          </a:stretch>
        </p:blipFill>
        <p:spPr>
          <a:xfrm>
            <a:off x="352879" y="399576"/>
            <a:ext cx="1720800" cy="322531"/>
          </a:xfrm>
          <a:prstGeom prst="rect">
            <a:avLst/>
          </a:prstGeom>
        </p:spPr>
      </p:pic>
      <p:pic>
        <p:nvPicPr>
          <p:cNvPr id="1026" name="Picture 2" descr="C:\Users\Kcharalambides\Desktop\ccci-logo22.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52879" y="5589242"/>
            <a:ext cx="1266793" cy="566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512" y="980728"/>
            <a:ext cx="8820472" cy="5688632"/>
          </a:xfrm>
        </p:spPr>
        <p:txBody>
          <a:bodyPr/>
          <a:lstStyle/>
          <a:p>
            <a:pPr marL="285750" lvl="1" indent="-285750" algn="just">
              <a:lnSpc>
                <a:spcPct val="110000"/>
              </a:lnSpc>
              <a:spcBef>
                <a:spcPts val="500"/>
              </a:spcBef>
              <a:spcAft>
                <a:spcPts val="500"/>
              </a:spcAft>
            </a:pPr>
            <a:r>
              <a:rPr lang="en-GB" sz="1600" b="1" dirty="0" smtClean="0">
                <a:solidFill>
                  <a:schemeClr val="accent1">
                    <a:lumMod val="50000"/>
                  </a:schemeClr>
                </a:solidFill>
              </a:rPr>
              <a:t>We have </a:t>
            </a:r>
            <a:r>
              <a:rPr lang="en-GB" sz="1600" b="1" dirty="0">
                <a:solidFill>
                  <a:schemeClr val="accent1">
                    <a:lumMod val="50000"/>
                  </a:schemeClr>
                </a:solidFill>
              </a:rPr>
              <a:t>had </a:t>
            </a:r>
            <a:r>
              <a:rPr lang="en-GB" sz="1600" b="1" dirty="0" smtClean="0">
                <a:solidFill>
                  <a:schemeClr val="accent1">
                    <a:lumMod val="50000"/>
                  </a:schemeClr>
                </a:solidFill>
              </a:rPr>
              <a:t>5 </a:t>
            </a:r>
            <a:r>
              <a:rPr lang="en-GB" sz="1600" b="1" dirty="0">
                <a:solidFill>
                  <a:schemeClr val="accent1">
                    <a:lumMod val="50000"/>
                  </a:schemeClr>
                </a:solidFill>
              </a:rPr>
              <a:t>positive review </a:t>
            </a:r>
            <a:r>
              <a:rPr lang="en-GB" sz="1600" b="1" dirty="0" smtClean="0">
                <a:solidFill>
                  <a:schemeClr val="accent1">
                    <a:lumMod val="50000"/>
                  </a:schemeClr>
                </a:solidFill>
              </a:rPr>
              <a:t>missions confirming that the programme is “on track”. As </a:t>
            </a:r>
            <a:r>
              <a:rPr lang="en-GB" sz="1600" b="1" dirty="0">
                <a:solidFill>
                  <a:schemeClr val="accent1">
                    <a:lumMod val="50000"/>
                  </a:schemeClr>
                </a:solidFill>
              </a:rPr>
              <a:t>a result, by early October 2014, Cyprus had received 5 bail-out tranches, amounting to €5,77bn of the €10bn EUIMF funds. </a:t>
            </a:r>
            <a:endParaRPr lang="en-GB" sz="1600" b="1" dirty="0" smtClean="0">
              <a:solidFill>
                <a:schemeClr val="accent1">
                  <a:lumMod val="50000"/>
                </a:schemeClr>
              </a:solidFill>
            </a:endParaRPr>
          </a:p>
          <a:p>
            <a:pPr marL="285750" indent="-285750" algn="just">
              <a:lnSpc>
                <a:spcPct val="110000"/>
              </a:lnSpc>
              <a:spcBef>
                <a:spcPts val="500"/>
              </a:spcBef>
              <a:spcAft>
                <a:spcPts val="500"/>
              </a:spcAft>
              <a:buFont typeface="Arial" pitchFamily="34" charset="0"/>
              <a:buChar char="•"/>
            </a:pPr>
            <a:r>
              <a:rPr lang="en-GB" sz="1600" b="1" dirty="0" smtClean="0">
                <a:solidFill>
                  <a:schemeClr val="accent1">
                    <a:lumMod val="50000"/>
                  </a:schemeClr>
                </a:solidFill>
              </a:rPr>
              <a:t>The </a:t>
            </a:r>
            <a:r>
              <a:rPr lang="en-GB" sz="1600" b="1" dirty="0">
                <a:solidFill>
                  <a:schemeClr val="accent1">
                    <a:lumMod val="50000"/>
                  </a:schemeClr>
                </a:solidFill>
              </a:rPr>
              <a:t>6th bail-out tranche (€436m) </a:t>
            </a:r>
            <a:r>
              <a:rPr lang="en-GB" sz="1600" b="1" dirty="0" smtClean="0">
                <a:solidFill>
                  <a:schemeClr val="accent1">
                    <a:lumMod val="50000"/>
                  </a:schemeClr>
                </a:solidFill>
              </a:rPr>
              <a:t>remains incomplete at €350mln due to Cyprus not </a:t>
            </a:r>
            <a:r>
              <a:rPr lang="en-GB" sz="1600" b="1" dirty="0">
                <a:solidFill>
                  <a:schemeClr val="accent1">
                    <a:lumMod val="50000"/>
                  </a:schemeClr>
                </a:solidFill>
              </a:rPr>
              <a:t>implementing </a:t>
            </a:r>
            <a:r>
              <a:rPr lang="en-GB" sz="1600" b="1" dirty="0" smtClean="0">
                <a:solidFill>
                  <a:schemeClr val="accent1">
                    <a:lumMod val="50000"/>
                  </a:schemeClr>
                </a:solidFill>
              </a:rPr>
              <a:t>the </a:t>
            </a:r>
            <a:r>
              <a:rPr lang="en-GB" sz="1600" b="1" dirty="0">
                <a:solidFill>
                  <a:schemeClr val="accent1">
                    <a:lumMod val="50000"/>
                  </a:schemeClr>
                </a:solidFill>
              </a:rPr>
              <a:t>foreclosures </a:t>
            </a:r>
            <a:r>
              <a:rPr lang="en-GB" sz="1600" b="1" dirty="0" smtClean="0">
                <a:solidFill>
                  <a:schemeClr val="accent1">
                    <a:lumMod val="50000"/>
                  </a:schemeClr>
                </a:solidFill>
              </a:rPr>
              <a:t>legislation. </a:t>
            </a:r>
          </a:p>
          <a:p>
            <a:pPr marL="285750" indent="-285750" algn="just">
              <a:lnSpc>
                <a:spcPct val="110000"/>
              </a:lnSpc>
              <a:spcBef>
                <a:spcPts val="500"/>
              </a:spcBef>
              <a:spcAft>
                <a:spcPts val="500"/>
              </a:spcAft>
              <a:buFont typeface="Arial" pitchFamily="34" charset="0"/>
              <a:buChar char="•"/>
            </a:pPr>
            <a:r>
              <a:rPr lang="en-GB" sz="1600" b="1" dirty="0" smtClean="0">
                <a:solidFill>
                  <a:schemeClr val="accent1">
                    <a:lumMod val="50000"/>
                  </a:schemeClr>
                </a:solidFill>
              </a:rPr>
              <a:t>As per the Economic Adjustment Programme, real GDP was initially projected to contract by 12,5% cumulatively in the period from 2013 to 2014, with growth expected to rebound in 2015 and remain close to 2% over the long run. </a:t>
            </a:r>
          </a:p>
          <a:p>
            <a:pPr marL="285750" indent="-285750" algn="just">
              <a:lnSpc>
                <a:spcPct val="110000"/>
              </a:lnSpc>
              <a:spcBef>
                <a:spcPts val="600"/>
              </a:spcBef>
              <a:spcAft>
                <a:spcPts val="600"/>
              </a:spcAft>
              <a:buFont typeface="Arial" pitchFamily="34" charset="0"/>
              <a:buChar char="•"/>
            </a:pPr>
            <a:r>
              <a:rPr lang="en-GB" sz="1600" b="1" dirty="0" smtClean="0">
                <a:solidFill>
                  <a:schemeClr val="accent1">
                    <a:lumMod val="50000"/>
                  </a:schemeClr>
                </a:solidFill>
              </a:rPr>
              <a:t>However</a:t>
            </a:r>
            <a:r>
              <a:rPr lang="en-GB" sz="1600" b="1" dirty="0">
                <a:solidFill>
                  <a:schemeClr val="accent1">
                    <a:lumMod val="50000"/>
                  </a:schemeClr>
                </a:solidFill>
              </a:rPr>
              <a:t>, the Cypriot Economy performed better than expected during 2013-2014 and hopefully might exit the programme earlier than expected which is in year 2016.</a:t>
            </a:r>
          </a:p>
          <a:p>
            <a:pPr marL="285750" indent="-285750" algn="just">
              <a:lnSpc>
                <a:spcPct val="110000"/>
              </a:lnSpc>
              <a:spcBef>
                <a:spcPts val="600"/>
              </a:spcBef>
              <a:spcAft>
                <a:spcPts val="600"/>
              </a:spcAft>
              <a:buFont typeface="Arial" pitchFamily="34" charset="0"/>
              <a:buChar char="•"/>
            </a:pPr>
            <a:r>
              <a:rPr lang="en-US" sz="1600" b="1" dirty="0">
                <a:solidFill>
                  <a:schemeClr val="accent1">
                    <a:lumMod val="50000"/>
                  </a:schemeClr>
                </a:solidFill>
              </a:rPr>
              <a:t>It is important to note that Standard &amp; Poor’s has upgraded the long term credit rating of Cyprus from B to B+ and confirmed its short term to </a:t>
            </a:r>
            <a:r>
              <a:rPr lang="en-US" sz="1600" b="1" dirty="0" smtClean="0">
                <a:solidFill>
                  <a:schemeClr val="accent1">
                    <a:lumMod val="50000"/>
                  </a:schemeClr>
                </a:solidFill>
              </a:rPr>
              <a:t>B, citing the country’s strong budgetary performance (October 2014). </a:t>
            </a:r>
          </a:p>
          <a:p>
            <a:pPr marL="285750" indent="-285750" algn="just">
              <a:lnSpc>
                <a:spcPct val="110000"/>
              </a:lnSpc>
              <a:spcBef>
                <a:spcPts val="600"/>
              </a:spcBef>
              <a:spcAft>
                <a:spcPts val="600"/>
              </a:spcAft>
              <a:buFont typeface="Arial" pitchFamily="34" charset="0"/>
              <a:buChar char="•"/>
            </a:pPr>
            <a:r>
              <a:rPr lang="en-GB" sz="1600" b="1" dirty="0" smtClean="0">
                <a:solidFill>
                  <a:schemeClr val="accent1">
                    <a:lumMod val="50000"/>
                  </a:schemeClr>
                </a:solidFill>
              </a:rPr>
              <a:t>Also</a:t>
            </a:r>
            <a:r>
              <a:rPr lang="en-GB" sz="1600" b="1" dirty="0">
                <a:solidFill>
                  <a:schemeClr val="accent1">
                    <a:lumMod val="50000"/>
                  </a:schemeClr>
                </a:solidFill>
              </a:rPr>
              <a:t>, Moody`s Investors Service </a:t>
            </a:r>
            <a:r>
              <a:rPr lang="en-GB" sz="1600" b="1" dirty="0" smtClean="0">
                <a:solidFill>
                  <a:schemeClr val="accent1">
                    <a:lumMod val="50000"/>
                  </a:schemeClr>
                </a:solidFill>
              </a:rPr>
              <a:t>and Fitch Rating Agency have also upgraded Cyprus revising the </a:t>
            </a:r>
            <a:r>
              <a:rPr lang="en-GB" sz="1600" b="1" dirty="0">
                <a:solidFill>
                  <a:schemeClr val="accent1">
                    <a:lumMod val="50000"/>
                  </a:schemeClr>
                </a:solidFill>
              </a:rPr>
              <a:t>outlook on the government bond </a:t>
            </a:r>
            <a:r>
              <a:rPr lang="en-GB" sz="1600" b="1" dirty="0" smtClean="0">
                <a:solidFill>
                  <a:schemeClr val="accent1">
                    <a:lumMod val="50000"/>
                  </a:schemeClr>
                </a:solidFill>
              </a:rPr>
              <a:t>rating </a:t>
            </a:r>
            <a:r>
              <a:rPr lang="en-GB" sz="1600" b="1" dirty="0">
                <a:solidFill>
                  <a:schemeClr val="accent1">
                    <a:lumMod val="50000"/>
                  </a:schemeClr>
                </a:solidFill>
              </a:rPr>
              <a:t>from </a:t>
            </a:r>
            <a:r>
              <a:rPr lang="en-GB" sz="1600" b="1" dirty="0" smtClean="0">
                <a:solidFill>
                  <a:schemeClr val="accent1">
                    <a:lumMod val="50000"/>
                  </a:schemeClr>
                </a:solidFill>
              </a:rPr>
              <a:t>stable to positive</a:t>
            </a:r>
            <a:r>
              <a:rPr lang="en-US" sz="1600" b="1" dirty="0" smtClean="0">
                <a:solidFill>
                  <a:schemeClr val="accent1">
                    <a:lumMod val="50000"/>
                  </a:schemeClr>
                </a:solidFill>
              </a:rPr>
              <a:t> </a:t>
            </a:r>
            <a:r>
              <a:rPr lang="en-US" sz="1600" b="1" dirty="0">
                <a:solidFill>
                  <a:schemeClr val="accent1">
                    <a:lumMod val="50000"/>
                  </a:schemeClr>
                </a:solidFill>
              </a:rPr>
              <a:t>(October </a:t>
            </a:r>
            <a:r>
              <a:rPr lang="en-US" sz="1600" b="1" dirty="0" smtClean="0">
                <a:solidFill>
                  <a:schemeClr val="accent1">
                    <a:lumMod val="50000"/>
                  </a:schemeClr>
                </a:solidFill>
              </a:rPr>
              <a:t>2014).</a:t>
            </a:r>
            <a:endParaRPr lang="en-GB" sz="1600" b="1" dirty="0">
              <a:solidFill>
                <a:schemeClr val="accent1">
                  <a:lumMod val="50000"/>
                </a:schemeClr>
              </a:solidFill>
            </a:endParaRPr>
          </a:p>
        </p:txBody>
      </p:sp>
      <p:sp>
        <p:nvSpPr>
          <p:cNvPr id="7" name="Text Placeholder 6"/>
          <p:cNvSpPr>
            <a:spLocks noGrp="1"/>
          </p:cNvSpPr>
          <p:nvPr>
            <p:ph type="body" sz="quarter" idx="13"/>
          </p:nvPr>
        </p:nvSpPr>
        <p:spPr>
          <a:xfrm>
            <a:off x="395536" y="476672"/>
            <a:ext cx="8522367" cy="537234"/>
          </a:xfrm>
        </p:spPr>
        <p:txBody>
          <a:bodyPr>
            <a:normAutofit/>
          </a:bodyPr>
          <a:lstStyle/>
          <a:p>
            <a:r>
              <a:rPr lang="en-GB" sz="2800" dirty="0" smtClean="0">
                <a:solidFill>
                  <a:schemeClr val="accent1">
                    <a:lumMod val="50000"/>
                  </a:schemeClr>
                </a:solidFill>
              </a:rPr>
              <a:t>Review Missions and Disbursements</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10</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11" name="Title 4"/>
          <p:cNvSpPr>
            <a:spLocks noGrp="1"/>
          </p:cNvSpPr>
          <p:nvPr>
            <p:ph type="title"/>
          </p:nvPr>
        </p:nvSpPr>
        <p:spPr>
          <a:xfrm>
            <a:off x="323528" y="116632"/>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399813174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628800"/>
            <a:ext cx="8640959" cy="4635648"/>
          </a:xfrm>
        </p:spPr>
        <p:txBody>
          <a:bodyPr/>
          <a:lstStyle/>
          <a:p>
            <a:pPr marL="285750" indent="-285750" algn="just">
              <a:lnSpc>
                <a:spcPct val="120000"/>
              </a:lnSpc>
              <a:spcBef>
                <a:spcPts val="600"/>
              </a:spcBef>
              <a:spcAft>
                <a:spcPts val="600"/>
              </a:spcAft>
              <a:buFont typeface="Arial" panose="020B0604020202020204" pitchFamily="34" charset="0"/>
              <a:buChar char="•"/>
            </a:pPr>
            <a:r>
              <a:rPr lang="en-GB" b="1" dirty="0" smtClean="0">
                <a:solidFill>
                  <a:schemeClr val="accent1">
                    <a:lumMod val="50000"/>
                  </a:schemeClr>
                </a:solidFill>
              </a:rPr>
              <a:t>The size of the sector has been reduced and the deposit base has been broadly stabilised.</a:t>
            </a:r>
          </a:p>
          <a:p>
            <a:pPr marL="285750" indent="-285750" algn="just">
              <a:lnSpc>
                <a:spcPct val="120000"/>
              </a:lnSpc>
              <a:spcBef>
                <a:spcPts val="600"/>
              </a:spcBef>
              <a:spcAft>
                <a:spcPts val="600"/>
              </a:spcAft>
              <a:buFont typeface="Arial" panose="020B0604020202020204" pitchFamily="34" charset="0"/>
              <a:buChar char="•"/>
            </a:pPr>
            <a:r>
              <a:rPr lang="en-GB" b="1" dirty="0" smtClean="0">
                <a:solidFill>
                  <a:schemeClr val="accent1">
                    <a:lumMod val="50000"/>
                  </a:schemeClr>
                </a:solidFill>
              </a:rPr>
              <a:t>Four systemic financial institutions </a:t>
            </a:r>
            <a:r>
              <a:rPr lang="en-GB" b="1" dirty="0">
                <a:solidFill>
                  <a:schemeClr val="accent1">
                    <a:lumMod val="50000"/>
                  </a:schemeClr>
                </a:solidFill>
              </a:rPr>
              <a:t>in Cyprus, </a:t>
            </a:r>
            <a:r>
              <a:rPr lang="en-GB" b="1" dirty="0" smtClean="0">
                <a:solidFill>
                  <a:schemeClr val="accent1">
                    <a:lumMod val="50000"/>
                  </a:schemeClr>
                </a:solidFill>
              </a:rPr>
              <a:t>namely </a:t>
            </a:r>
            <a:r>
              <a:rPr lang="en-GB" b="1" dirty="0">
                <a:solidFill>
                  <a:schemeClr val="accent1">
                    <a:lumMod val="50000"/>
                  </a:schemeClr>
                </a:solidFill>
              </a:rPr>
              <a:t>Bank of Cyprus</a:t>
            </a:r>
            <a:r>
              <a:rPr lang="en-GB" b="1" dirty="0" smtClean="0">
                <a:solidFill>
                  <a:schemeClr val="accent1">
                    <a:lumMod val="50000"/>
                  </a:schemeClr>
                </a:solidFill>
              </a:rPr>
              <a:t>, </a:t>
            </a:r>
            <a:r>
              <a:rPr lang="en-GB" b="1" dirty="0">
                <a:solidFill>
                  <a:schemeClr val="accent1">
                    <a:lumMod val="50000"/>
                  </a:schemeClr>
                </a:solidFill>
              </a:rPr>
              <a:t>Hellenic Bank, </a:t>
            </a:r>
            <a:r>
              <a:rPr lang="en-GB" b="1" dirty="0" smtClean="0">
                <a:solidFill>
                  <a:schemeClr val="accent1">
                    <a:lumMod val="50000"/>
                  </a:schemeClr>
                </a:solidFill>
              </a:rPr>
              <a:t>the Cooperatives and </a:t>
            </a:r>
            <a:r>
              <a:rPr lang="en-GB" b="1" dirty="0">
                <a:solidFill>
                  <a:schemeClr val="accent1">
                    <a:lumMod val="50000"/>
                  </a:schemeClr>
                </a:solidFill>
              </a:rPr>
              <a:t>RCB Bank, </a:t>
            </a:r>
            <a:r>
              <a:rPr lang="en-GB" b="1" dirty="0" smtClean="0">
                <a:solidFill>
                  <a:schemeClr val="accent1">
                    <a:lumMod val="50000"/>
                  </a:schemeClr>
                </a:solidFill>
              </a:rPr>
              <a:t>representing about 80% of asset base, are directly </a:t>
            </a:r>
            <a:r>
              <a:rPr lang="en-GB" b="1" dirty="0">
                <a:solidFill>
                  <a:schemeClr val="accent1">
                    <a:lumMod val="50000"/>
                  </a:schemeClr>
                </a:solidFill>
              </a:rPr>
              <a:t>supervised by the European Central Bank </a:t>
            </a:r>
            <a:r>
              <a:rPr lang="en-GB" b="1" dirty="0" smtClean="0">
                <a:solidFill>
                  <a:schemeClr val="accent1">
                    <a:lumMod val="50000"/>
                  </a:schemeClr>
                </a:solidFill>
              </a:rPr>
              <a:t>under SSM as </a:t>
            </a:r>
            <a:r>
              <a:rPr lang="en-GB" b="1" dirty="0">
                <a:solidFill>
                  <a:schemeClr val="accent1">
                    <a:lumMod val="50000"/>
                  </a:schemeClr>
                </a:solidFill>
              </a:rPr>
              <a:t>of </a:t>
            </a:r>
            <a:r>
              <a:rPr lang="en-GB" b="1" dirty="0" smtClean="0">
                <a:solidFill>
                  <a:schemeClr val="accent1">
                    <a:lumMod val="50000"/>
                  </a:schemeClr>
                </a:solidFill>
              </a:rPr>
              <a:t>November 2014.</a:t>
            </a:r>
          </a:p>
          <a:p>
            <a:pPr marL="285750" indent="-285750" algn="just">
              <a:lnSpc>
                <a:spcPct val="120000"/>
              </a:lnSpc>
              <a:spcBef>
                <a:spcPts val="600"/>
              </a:spcBef>
              <a:spcAft>
                <a:spcPts val="600"/>
              </a:spcAft>
              <a:buFont typeface="Arial" panose="020B0604020202020204" pitchFamily="34" charset="0"/>
              <a:buChar char="•"/>
            </a:pPr>
            <a:r>
              <a:rPr lang="en-GB" b="1" dirty="0" smtClean="0">
                <a:solidFill>
                  <a:schemeClr val="accent1">
                    <a:lumMod val="50000"/>
                  </a:schemeClr>
                </a:solidFill>
              </a:rPr>
              <a:t>The 4 banks had participated in the comprehensive assessment (Asset Quality Reviews and Stress testing) conducted by the ECB in October 2014. </a:t>
            </a:r>
          </a:p>
          <a:p>
            <a:pPr marL="285750" indent="-285750" algn="just">
              <a:lnSpc>
                <a:spcPct val="120000"/>
              </a:lnSpc>
              <a:spcBef>
                <a:spcPts val="600"/>
              </a:spcBef>
              <a:spcAft>
                <a:spcPts val="600"/>
              </a:spcAft>
              <a:buFont typeface="Arial" panose="020B0604020202020204" pitchFamily="34" charset="0"/>
              <a:buChar char="•"/>
            </a:pPr>
            <a:r>
              <a:rPr lang="en-GB" b="1" dirty="0">
                <a:solidFill>
                  <a:schemeClr val="accent1">
                    <a:lumMod val="50000"/>
                  </a:schemeClr>
                </a:solidFill>
              </a:rPr>
              <a:t>T</a:t>
            </a:r>
            <a:r>
              <a:rPr lang="en-GB" b="1" dirty="0" smtClean="0">
                <a:solidFill>
                  <a:schemeClr val="accent1">
                    <a:lumMod val="50000"/>
                  </a:schemeClr>
                </a:solidFill>
              </a:rPr>
              <a:t>he results of the comprehensive assessment were satisfactory, having only one of  the Cypriot systemic banks </a:t>
            </a:r>
            <a:r>
              <a:rPr lang="en-US" b="1" dirty="0" smtClean="0">
                <a:solidFill>
                  <a:schemeClr val="accent1">
                    <a:lumMod val="50000"/>
                  </a:schemeClr>
                </a:solidFill>
              </a:rPr>
              <a:t>needing additional capital, which was successfully raised in excess of the stress test capital needs</a:t>
            </a:r>
            <a:r>
              <a:rPr lang="en-GB" b="1" dirty="0" smtClean="0">
                <a:solidFill>
                  <a:schemeClr val="accent1">
                    <a:lumMod val="50000"/>
                  </a:schemeClr>
                </a:solidFill>
              </a:rPr>
              <a:t>.</a:t>
            </a:r>
          </a:p>
          <a:p>
            <a:pPr marL="285750" indent="-285750" algn="just">
              <a:lnSpc>
                <a:spcPct val="120000"/>
              </a:lnSpc>
              <a:spcBef>
                <a:spcPts val="600"/>
              </a:spcBef>
              <a:spcAft>
                <a:spcPts val="600"/>
              </a:spcAft>
              <a:buFont typeface="Arial" panose="020B0604020202020204" pitchFamily="34" charset="0"/>
              <a:buChar char="•"/>
            </a:pPr>
            <a:r>
              <a:rPr lang="en-GB" b="1" dirty="0" smtClean="0">
                <a:solidFill>
                  <a:schemeClr val="accent1">
                    <a:lumMod val="50000"/>
                  </a:schemeClr>
                </a:solidFill>
              </a:rPr>
              <a:t>The Capital Adequacy ratios currently remain at high levels</a:t>
            </a:r>
            <a:r>
              <a:rPr lang="en-GB" b="1" dirty="0" smtClean="0">
                <a:solidFill>
                  <a:srgbClr val="FF0000"/>
                </a:solidFill>
              </a:rPr>
              <a:t>.</a:t>
            </a:r>
          </a:p>
        </p:txBody>
      </p:sp>
      <p:sp>
        <p:nvSpPr>
          <p:cNvPr id="7" name="Text Placeholder 6"/>
          <p:cNvSpPr>
            <a:spLocks noGrp="1"/>
          </p:cNvSpPr>
          <p:nvPr>
            <p:ph type="body" sz="quarter" idx="13"/>
          </p:nvPr>
        </p:nvSpPr>
        <p:spPr>
          <a:xfrm>
            <a:off x="323528" y="908720"/>
            <a:ext cx="8522367" cy="537234"/>
          </a:xfrm>
        </p:spPr>
        <p:txBody>
          <a:bodyPr>
            <a:normAutofit fontScale="77500" lnSpcReduction="20000"/>
          </a:bodyPr>
          <a:lstStyle/>
          <a:p>
            <a:r>
              <a:rPr lang="en-GB" sz="2800" dirty="0" smtClean="0">
                <a:solidFill>
                  <a:schemeClr val="accent1">
                    <a:lumMod val="50000"/>
                  </a:schemeClr>
                </a:solidFill>
              </a:rPr>
              <a:t>Financial Sector: Stabilisation process - Single Supervisory Mechanism (SSM)</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11</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103936694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5517232"/>
            <a:ext cx="8640960" cy="864096"/>
          </a:xfrm>
        </p:spPr>
        <p:txBody>
          <a:bodyPr/>
          <a:lstStyle/>
          <a:p>
            <a:pPr marL="285750" indent="-285750" algn="just">
              <a:lnSpc>
                <a:spcPct val="110000"/>
              </a:lnSpc>
              <a:spcBef>
                <a:spcPts val="600"/>
              </a:spcBef>
              <a:spcAft>
                <a:spcPts val="600"/>
              </a:spcAft>
              <a:buFont typeface="Arial" panose="020B0604020202020204" pitchFamily="34" charset="0"/>
              <a:buChar char="•"/>
            </a:pPr>
            <a:r>
              <a:rPr lang="en-GB" sz="1600" b="1" dirty="0" smtClean="0">
                <a:solidFill>
                  <a:schemeClr val="accent1">
                    <a:lumMod val="50000"/>
                  </a:schemeClr>
                </a:solidFill>
              </a:rPr>
              <a:t>The outflow of deposits from the Cyprus banking system has slowed down significantly after the sudden drop of March 2013. More stability is observed in recent months. </a:t>
            </a:r>
          </a:p>
          <a:p>
            <a:pPr marL="285750" indent="-285750" algn="just">
              <a:buFont typeface="Arial" panose="020B0604020202020204" pitchFamily="34" charset="0"/>
              <a:buChar char="•"/>
            </a:pPr>
            <a:endParaRPr lang="en-GB" dirty="0" smtClean="0"/>
          </a:p>
        </p:txBody>
      </p:sp>
      <p:sp>
        <p:nvSpPr>
          <p:cNvPr id="7" name="Text Placeholder 6"/>
          <p:cNvSpPr>
            <a:spLocks noGrp="1"/>
          </p:cNvSpPr>
          <p:nvPr>
            <p:ph type="body" sz="quarter" idx="13"/>
          </p:nvPr>
        </p:nvSpPr>
        <p:spPr>
          <a:xfrm>
            <a:off x="323528" y="1052736"/>
            <a:ext cx="8522367" cy="537234"/>
          </a:xfrm>
        </p:spPr>
        <p:txBody>
          <a:bodyPr>
            <a:normAutofit/>
          </a:bodyPr>
          <a:lstStyle/>
          <a:p>
            <a:r>
              <a:rPr lang="en-GB" sz="2800" dirty="0" smtClean="0">
                <a:solidFill>
                  <a:schemeClr val="accent1">
                    <a:lumMod val="50000"/>
                  </a:schemeClr>
                </a:solidFill>
              </a:rPr>
              <a:t>Total deposits outstanding </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12</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graphicFrame>
        <p:nvGraphicFramePr>
          <p:cNvPr id="3" name="Object 2"/>
          <p:cNvGraphicFramePr>
            <a:graphicFrameLocks noChangeAspect="1"/>
          </p:cNvGraphicFramePr>
          <p:nvPr>
            <p:extLst>
              <p:ext uri="{D42A27DB-BD31-4B8C-83A1-F6EECF244321}">
                <p14:modId xmlns:p14="http://schemas.microsoft.com/office/powerpoint/2010/main" xmlns="" val="2452233575"/>
              </p:ext>
            </p:extLst>
          </p:nvPr>
        </p:nvGraphicFramePr>
        <p:xfrm>
          <a:off x="611560" y="1484784"/>
          <a:ext cx="7859712" cy="3894138"/>
        </p:xfrm>
        <a:graphic>
          <a:graphicData uri="http://schemas.openxmlformats.org/presentationml/2006/ole">
            <p:oleObj spid="_x0000_s10293" name="Worksheet" r:id="rId4" imgW="6000786" imgH="2971699" progId="Excel.Sheet.12">
              <p:link updateAutomatic="1"/>
            </p:oleObj>
          </a:graphicData>
        </a:graphic>
      </p:graphicFrame>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21278564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628800"/>
            <a:ext cx="8640959" cy="4635648"/>
          </a:xfrm>
        </p:spPr>
        <p:txBody>
          <a:bodyPr/>
          <a:lstStyle/>
          <a:p>
            <a:pPr marL="285750" indent="-285750">
              <a:buFont typeface="Arial" panose="020B0604020202020204" pitchFamily="34" charset="0"/>
              <a:buChar char="•"/>
            </a:pPr>
            <a:r>
              <a:rPr lang="en-GB" b="1" dirty="0" smtClean="0">
                <a:solidFill>
                  <a:schemeClr val="accent1">
                    <a:lumMod val="50000"/>
                  </a:schemeClr>
                </a:solidFill>
              </a:rPr>
              <a:t>Focus </a:t>
            </a:r>
            <a:r>
              <a:rPr lang="en-GB" b="1" dirty="0">
                <a:solidFill>
                  <a:schemeClr val="accent1">
                    <a:lumMod val="50000"/>
                  </a:schemeClr>
                </a:solidFill>
              </a:rPr>
              <a:t>on resilient sectors of the economy: tourism, business services, shipping – sectors that do not heavily depend on credit in the short-term but more on cash </a:t>
            </a:r>
            <a:r>
              <a:rPr lang="en-GB" b="1" dirty="0" smtClean="0">
                <a:solidFill>
                  <a:schemeClr val="accent1">
                    <a:lumMod val="50000"/>
                  </a:schemeClr>
                </a:solidFill>
              </a:rPr>
              <a:t>flow. </a:t>
            </a:r>
            <a:endParaRPr lang="en-GB" b="1" dirty="0">
              <a:solidFill>
                <a:schemeClr val="accent1">
                  <a:lumMod val="50000"/>
                </a:schemeClr>
              </a:solidFill>
            </a:endParaRPr>
          </a:p>
          <a:p>
            <a:pPr marL="285750" indent="-285750">
              <a:buFont typeface="Arial" panose="020B0604020202020204" pitchFamily="34" charset="0"/>
              <a:buChar char="•"/>
            </a:pPr>
            <a:r>
              <a:rPr lang="en-GB" b="1" dirty="0" smtClean="0">
                <a:solidFill>
                  <a:schemeClr val="accent1">
                    <a:lumMod val="50000"/>
                  </a:schemeClr>
                </a:solidFill>
              </a:rPr>
              <a:t>Restore investor confidence </a:t>
            </a:r>
            <a:r>
              <a:rPr lang="en-GB" b="1" dirty="0">
                <a:solidFill>
                  <a:schemeClr val="accent1">
                    <a:lumMod val="50000"/>
                  </a:schemeClr>
                </a:solidFill>
              </a:rPr>
              <a:t>via structural reforms in fiscal governance and banking </a:t>
            </a:r>
            <a:r>
              <a:rPr lang="en-GB" b="1" dirty="0" smtClean="0">
                <a:solidFill>
                  <a:schemeClr val="accent1">
                    <a:lumMod val="50000"/>
                  </a:schemeClr>
                </a:solidFill>
              </a:rPr>
              <a:t>sector. </a:t>
            </a:r>
            <a:endParaRPr lang="en-GB" b="1" dirty="0">
              <a:solidFill>
                <a:schemeClr val="accent1">
                  <a:lumMod val="50000"/>
                </a:schemeClr>
              </a:solidFill>
            </a:endParaRPr>
          </a:p>
          <a:p>
            <a:pPr marL="285750" indent="-285750">
              <a:buFont typeface="Arial" panose="020B0604020202020204" pitchFamily="34" charset="0"/>
              <a:buChar char="•"/>
            </a:pPr>
            <a:r>
              <a:rPr lang="en-GB" b="1" dirty="0" smtClean="0">
                <a:solidFill>
                  <a:schemeClr val="accent1">
                    <a:lumMod val="50000"/>
                  </a:schemeClr>
                </a:solidFill>
              </a:rPr>
              <a:t>Promote Investment </a:t>
            </a:r>
            <a:r>
              <a:rPr lang="en-GB" b="1" dirty="0">
                <a:solidFill>
                  <a:schemeClr val="accent1">
                    <a:lumMod val="50000"/>
                  </a:schemeClr>
                </a:solidFill>
              </a:rPr>
              <a:t>opportunities from privatization </a:t>
            </a:r>
            <a:r>
              <a:rPr lang="en-GB" b="1" dirty="0" smtClean="0">
                <a:solidFill>
                  <a:schemeClr val="accent1">
                    <a:lumMod val="50000"/>
                  </a:schemeClr>
                </a:solidFill>
              </a:rPr>
              <a:t>projects. </a:t>
            </a:r>
            <a:endParaRPr lang="en-GB" b="1" dirty="0">
              <a:solidFill>
                <a:schemeClr val="accent1">
                  <a:lumMod val="50000"/>
                </a:schemeClr>
              </a:solidFill>
            </a:endParaRPr>
          </a:p>
          <a:p>
            <a:pPr marL="285750" indent="-285750">
              <a:buFont typeface="Arial" panose="020B0604020202020204" pitchFamily="34" charset="0"/>
              <a:buChar char="•"/>
            </a:pPr>
            <a:r>
              <a:rPr lang="en-GB" b="1" dirty="0" smtClean="0">
                <a:solidFill>
                  <a:schemeClr val="accent1">
                    <a:lumMod val="50000"/>
                  </a:schemeClr>
                </a:solidFill>
              </a:rPr>
              <a:t>Tourism</a:t>
            </a:r>
            <a:r>
              <a:rPr lang="en-GB" b="1" dirty="0">
                <a:solidFill>
                  <a:schemeClr val="accent1">
                    <a:lumMod val="50000"/>
                  </a:schemeClr>
                </a:solidFill>
              </a:rPr>
              <a:t>: expand tourist season to reduce seasonality, diversify markets and products, focus on markets with high return, increase competitiveness by providing more value-added </a:t>
            </a:r>
            <a:r>
              <a:rPr lang="en-GB" b="1" dirty="0" smtClean="0">
                <a:solidFill>
                  <a:schemeClr val="accent1">
                    <a:lumMod val="50000"/>
                  </a:schemeClr>
                </a:solidFill>
              </a:rPr>
              <a:t>services. </a:t>
            </a:r>
            <a:endParaRPr lang="en-GB" b="1" dirty="0">
              <a:solidFill>
                <a:schemeClr val="accent1">
                  <a:lumMod val="50000"/>
                </a:schemeClr>
              </a:solidFill>
            </a:endParaRPr>
          </a:p>
          <a:p>
            <a:pPr marL="285750" indent="-285750">
              <a:buFont typeface="Arial" panose="020B0604020202020204" pitchFamily="34" charset="0"/>
              <a:buChar char="•"/>
            </a:pPr>
            <a:r>
              <a:rPr lang="en-GB" b="1" dirty="0" smtClean="0">
                <a:solidFill>
                  <a:schemeClr val="accent1">
                    <a:lumMod val="50000"/>
                  </a:schemeClr>
                </a:solidFill>
              </a:rPr>
              <a:t>Business </a:t>
            </a:r>
            <a:r>
              <a:rPr lang="en-GB" b="1" dirty="0">
                <a:solidFill>
                  <a:schemeClr val="accent1">
                    <a:lumMod val="50000"/>
                  </a:schemeClr>
                </a:solidFill>
              </a:rPr>
              <a:t>services: diversify source and nature of professional services providers (financial services</a:t>
            </a:r>
            <a:r>
              <a:rPr lang="en-GB" b="1" dirty="0" smtClean="0">
                <a:solidFill>
                  <a:schemeClr val="accent1">
                    <a:lumMod val="50000"/>
                  </a:schemeClr>
                </a:solidFill>
              </a:rPr>
              <a:t>), promote the new AIFs regime and </a:t>
            </a:r>
            <a:r>
              <a:rPr lang="en-GB" b="1" dirty="0">
                <a:solidFill>
                  <a:schemeClr val="accent1">
                    <a:lumMod val="50000"/>
                  </a:schemeClr>
                </a:solidFill>
              </a:rPr>
              <a:t>expand double tax treaties </a:t>
            </a:r>
            <a:r>
              <a:rPr lang="en-GB" b="1" dirty="0" smtClean="0">
                <a:solidFill>
                  <a:schemeClr val="accent1">
                    <a:lumMod val="50000"/>
                  </a:schemeClr>
                </a:solidFill>
              </a:rPr>
              <a:t>network.</a:t>
            </a:r>
            <a:endParaRPr lang="en-GB" b="1" dirty="0">
              <a:solidFill>
                <a:schemeClr val="accent1">
                  <a:lumMod val="50000"/>
                </a:schemeClr>
              </a:solidFill>
            </a:endParaRPr>
          </a:p>
        </p:txBody>
      </p:sp>
      <p:sp>
        <p:nvSpPr>
          <p:cNvPr id="7" name="Text Placeholder 6"/>
          <p:cNvSpPr>
            <a:spLocks noGrp="1"/>
          </p:cNvSpPr>
          <p:nvPr>
            <p:ph type="body" sz="quarter" idx="13"/>
          </p:nvPr>
        </p:nvSpPr>
        <p:spPr>
          <a:xfrm>
            <a:off x="323528" y="1052736"/>
            <a:ext cx="8522367" cy="537234"/>
          </a:xfrm>
        </p:spPr>
        <p:txBody>
          <a:bodyPr>
            <a:normAutofit/>
          </a:bodyPr>
          <a:lstStyle/>
          <a:p>
            <a:r>
              <a:rPr lang="en-GB" sz="2800" dirty="0" smtClean="0">
                <a:solidFill>
                  <a:schemeClr val="accent1">
                    <a:lumMod val="50000"/>
                  </a:schemeClr>
                </a:solidFill>
              </a:rPr>
              <a:t>Road to Recovery</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13</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12486136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ater.jpg"/>
          <p:cNvPicPr>
            <a:picLocks noChangeAspect="1"/>
          </p:cNvPicPr>
          <p:nvPr/>
        </p:nvPicPr>
        <p:blipFill>
          <a:blip r:embed="rId3" cstate="screen"/>
          <a:stretch>
            <a:fillRect/>
          </a:stretch>
        </p:blipFill>
        <p:spPr>
          <a:xfrm>
            <a:off x="0" y="0"/>
            <a:ext cx="9144000" cy="6858000"/>
          </a:xfrm>
          <a:prstGeom prst="rect">
            <a:avLst/>
          </a:prstGeom>
        </p:spPr>
      </p:pic>
      <p:sp>
        <p:nvSpPr>
          <p:cNvPr id="12" name="Text Placeholder 11"/>
          <p:cNvSpPr>
            <a:spLocks noGrp="1"/>
          </p:cNvSpPr>
          <p:nvPr>
            <p:ph type="body" sz="quarter" idx="10"/>
          </p:nvPr>
        </p:nvSpPr>
        <p:spPr>
          <a:xfrm>
            <a:off x="366737" y="1453056"/>
            <a:ext cx="8348667" cy="3200080"/>
          </a:xfrm>
        </p:spPr>
        <p:txBody>
          <a:bodyPr/>
          <a:lstStyle/>
          <a:p>
            <a:r>
              <a:rPr lang="en-GB" sz="4000" b="1" dirty="0" smtClean="0">
                <a:latin typeface="Tahoma" panose="020B0604030504040204" pitchFamily="34" charset="0"/>
                <a:ea typeface="Tahoma" panose="020B0604030504040204" pitchFamily="34" charset="0"/>
                <a:cs typeface="Tahoma" panose="020B0604030504040204" pitchFamily="34" charset="0"/>
              </a:rPr>
              <a:t>Current Macroeconomic Outlook</a:t>
            </a:r>
            <a:endParaRPr lang="en-GB" sz="4000" b="1" dirty="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3"/>
          </p:nvPr>
        </p:nvSpPr>
        <p:spPr/>
        <p:txBody>
          <a:bodyPr/>
          <a:lstStyle/>
          <a:p>
            <a:r>
              <a:rPr lang="en-GB" dirty="0" smtClean="0"/>
              <a:t>© 2015 Deloitte Limited</a:t>
            </a:r>
            <a:endParaRPr lang="en-GB" dirty="0"/>
          </a:p>
        </p:txBody>
      </p:sp>
      <p:sp>
        <p:nvSpPr>
          <p:cNvPr id="3" name="Slide Number Placeholder 2"/>
          <p:cNvSpPr>
            <a:spLocks noGrp="1"/>
          </p:cNvSpPr>
          <p:nvPr>
            <p:ph type="sldNum" sz="quarter" idx="4"/>
          </p:nvPr>
        </p:nvSpPr>
        <p:spPr/>
        <p:txBody>
          <a:bodyPr/>
          <a:lstStyle/>
          <a:p>
            <a:fld id="{95CC1D26-A9BD-4BDE-BDD9-08EDBAE96860}" type="slidenum">
              <a:rPr lang="en-GB" smtClean="0"/>
              <a:pPr/>
              <a:t>14</a:t>
            </a:fld>
            <a:endParaRPr lang="en-GB" dirty="0"/>
          </a:p>
        </p:txBody>
      </p:sp>
    </p:spTree>
    <p:extLst>
      <p:ext uri="{BB962C8B-B14F-4D97-AF65-F5344CB8AC3E}">
        <p14:creationId xmlns:p14="http://schemas.microsoft.com/office/powerpoint/2010/main" xmlns="" val="7452962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295683"/>
            <a:ext cx="8522367" cy="541030"/>
          </a:xfrm>
        </p:spPr>
        <p:txBody>
          <a:bodyPr/>
          <a:lstStyle/>
          <a:p>
            <a:r>
              <a:rPr lang="en-GB" dirty="0" smtClean="0"/>
              <a:t>Current Macroeconomic Outlook</a:t>
            </a:r>
            <a:endParaRPr lang="en-GB" dirty="0"/>
          </a:p>
        </p:txBody>
      </p:sp>
      <p:sp>
        <p:nvSpPr>
          <p:cNvPr id="3" name="Text Placeholder 2"/>
          <p:cNvSpPr>
            <a:spLocks noGrp="1"/>
          </p:cNvSpPr>
          <p:nvPr>
            <p:ph type="body" sz="quarter" idx="13"/>
          </p:nvPr>
        </p:nvSpPr>
        <p:spPr>
          <a:xfrm>
            <a:off x="370113" y="731055"/>
            <a:ext cx="8388000" cy="537705"/>
          </a:xfrm>
        </p:spPr>
        <p:txBody>
          <a:bodyPr>
            <a:normAutofit/>
          </a:bodyPr>
          <a:lstStyle/>
          <a:p>
            <a:r>
              <a:rPr lang="en-GB" sz="2800" dirty="0" smtClean="0">
                <a:solidFill>
                  <a:schemeClr val="accent1">
                    <a:lumMod val="50000"/>
                  </a:schemeClr>
                </a:solidFill>
              </a:rPr>
              <a:t>Macroeconomic </a:t>
            </a:r>
            <a:r>
              <a:rPr lang="en-GB" sz="2800" dirty="0">
                <a:solidFill>
                  <a:schemeClr val="accent1">
                    <a:lumMod val="50000"/>
                  </a:schemeClr>
                </a:solidFill>
              </a:rPr>
              <a:t>Indicators</a:t>
            </a: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15</a:t>
            </a:fld>
            <a:endParaRPr lang="en-GB" dirty="0"/>
          </a:p>
        </p:txBody>
      </p:sp>
      <p:sp>
        <p:nvSpPr>
          <p:cNvPr id="7" name="TextBox 6"/>
          <p:cNvSpPr txBox="1"/>
          <p:nvPr/>
        </p:nvSpPr>
        <p:spPr>
          <a:xfrm>
            <a:off x="107504" y="3904887"/>
            <a:ext cx="9036496" cy="2019014"/>
          </a:xfrm>
          <a:prstGeom prst="rect">
            <a:avLst/>
          </a:prstGeom>
          <a:noFill/>
        </p:spPr>
        <p:txBody>
          <a:bodyPr wrap="square" rtlCol="0">
            <a:spAutoFit/>
          </a:bodyPr>
          <a:lstStyle/>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Real GDP declined by </a:t>
            </a:r>
            <a:r>
              <a:rPr lang="en-GB" sz="1600" b="1" dirty="0" smtClean="0">
                <a:solidFill>
                  <a:schemeClr val="accent1">
                    <a:lumMod val="50000"/>
                  </a:schemeClr>
                </a:solidFill>
              </a:rPr>
              <a:t>5,4</a:t>
            </a:r>
            <a:r>
              <a:rPr lang="en-GB" sz="1600" b="1" dirty="0">
                <a:solidFill>
                  <a:schemeClr val="accent1">
                    <a:lumMod val="50000"/>
                  </a:schemeClr>
                </a:solidFill>
              </a:rPr>
              <a:t>% in </a:t>
            </a:r>
            <a:r>
              <a:rPr lang="en-GB" sz="1600" b="1" dirty="0" smtClean="0">
                <a:solidFill>
                  <a:schemeClr val="accent1">
                    <a:lumMod val="50000"/>
                  </a:schemeClr>
                </a:solidFill>
              </a:rPr>
              <a:t>2013 compared with an anticipated decline of 8,7% included in the economic adjustment programme.</a:t>
            </a:r>
            <a:endParaRPr lang="en-GB" sz="1600" b="1" dirty="0">
              <a:solidFill>
                <a:schemeClr val="accent1">
                  <a:lumMod val="50000"/>
                </a:schemeClr>
              </a:solidFill>
            </a:endParaRPr>
          </a:p>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Further contraction </a:t>
            </a:r>
            <a:r>
              <a:rPr lang="en-GB" sz="1600" b="1" dirty="0" smtClean="0">
                <a:solidFill>
                  <a:schemeClr val="accent1">
                    <a:lumMod val="50000"/>
                  </a:schemeClr>
                </a:solidFill>
              </a:rPr>
              <a:t>is estimated for </a:t>
            </a:r>
            <a:r>
              <a:rPr lang="en-GB" sz="1600" b="1" dirty="0">
                <a:solidFill>
                  <a:schemeClr val="accent1">
                    <a:lumMod val="50000"/>
                  </a:schemeClr>
                </a:solidFill>
              </a:rPr>
              <a:t>2014 </a:t>
            </a:r>
            <a:r>
              <a:rPr lang="en-GB" sz="1600" b="1" dirty="0" smtClean="0">
                <a:solidFill>
                  <a:schemeClr val="accent1">
                    <a:lumMod val="50000"/>
                  </a:schemeClr>
                </a:solidFill>
              </a:rPr>
              <a:t>due to a fall in wages, high unemployment </a:t>
            </a:r>
            <a:r>
              <a:rPr lang="en-GB" sz="1600" b="1" dirty="0">
                <a:solidFill>
                  <a:schemeClr val="accent1">
                    <a:lumMod val="50000"/>
                  </a:schemeClr>
                </a:solidFill>
              </a:rPr>
              <a:t>and the </a:t>
            </a:r>
            <a:r>
              <a:rPr lang="en-GB" sz="1600" b="1" dirty="0" smtClean="0">
                <a:solidFill>
                  <a:schemeClr val="accent1">
                    <a:lumMod val="50000"/>
                  </a:schemeClr>
                </a:solidFill>
              </a:rPr>
              <a:t>banks being </a:t>
            </a:r>
            <a:r>
              <a:rPr lang="en-GB" sz="1600" b="1" dirty="0">
                <a:solidFill>
                  <a:schemeClr val="accent1">
                    <a:lumMod val="50000"/>
                  </a:schemeClr>
                </a:solidFill>
              </a:rPr>
              <a:t>forced to tackle nonperforming </a:t>
            </a:r>
            <a:r>
              <a:rPr lang="en-GB" sz="1600" b="1" dirty="0" smtClean="0">
                <a:solidFill>
                  <a:schemeClr val="accent1">
                    <a:lumMod val="50000"/>
                  </a:schemeClr>
                </a:solidFill>
              </a:rPr>
              <a:t>loans.</a:t>
            </a:r>
          </a:p>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The unemployment rate peaked at 15,9% in 2013 and now appears to trend lower, expected to reach approx. 15% by 2016</a:t>
            </a:r>
            <a:r>
              <a:rPr lang="en-GB" sz="1600" b="1" dirty="0" smtClean="0">
                <a:solidFill>
                  <a:schemeClr val="accent1">
                    <a:lumMod val="50000"/>
                  </a:schemeClr>
                </a:solidFill>
              </a:rPr>
              <a:t>.</a:t>
            </a:r>
            <a:endParaRPr lang="en-GB" sz="1600" b="1" dirty="0">
              <a:solidFill>
                <a:schemeClr val="accent1">
                  <a:lumMod val="50000"/>
                </a:scheme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3490688325"/>
              </p:ext>
            </p:extLst>
          </p:nvPr>
        </p:nvGraphicFramePr>
        <p:xfrm>
          <a:off x="331062" y="1196752"/>
          <a:ext cx="8561418" cy="2664296"/>
        </p:xfrm>
        <a:graphic>
          <a:graphicData uri="http://schemas.openxmlformats.org/presentationml/2006/ole">
            <p:oleObj spid="_x0000_s1338" name="Worksheet" r:id="rId4" imgW="9305942" imgH="2895578" progId="Excel.Sheet.12">
              <p:link updateAutomatic="1"/>
            </p:oleObj>
          </a:graphicData>
        </a:graphic>
      </p:graphicFrame>
    </p:spTree>
    <p:extLst>
      <p:ext uri="{BB962C8B-B14F-4D97-AF65-F5344CB8AC3E}">
        <p14:creationId xmlns:p14="http://schemas.microsoft.com/office/powerpoint/2010/main" xmlns="" val="246600774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70113" y="731055"/>
            <a:ext cx="8388000" cy="537705"/>
          </a:xfrm>
        </p:spPr>
        <p:txBody>
          <a:bodyPr>
            <a:normAutofit/>
          </a:bodyPr>
          <a:lstStyle/>
          <a:p>
            <a:r>
              <a:rPr lang="en-GB" sz="2800" dirty="0" smtClean="0">
                <a:solidFill>
                  <a:schemeClr val="accent1">
                    <a:lumMod val="50000"/>
                  </a:schemeClr>
                </a:solidFill>
              </a:rPr>
              <a:t>Macroeconomic </a:t>
            </a:r>
            <a:r>
              <a:rPr lang="en-GB" sz="2800" dirty="0">
                <a:solidFill>
                  <a:schemeClr val="accent1">
                    <a:lumMod val="50000"/>
                  </a:schemeClr>
                </a:solidFill>
              </a:rPr>
              <a:t>Indicators</a:t>
            </a: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16</a:t>
            </a:fld>
            <a:endParaRPr lang="en-GB" dirty="0"/>
          </a:p>
        </p:txBody>
      </p:sp>
      <p:sp>
        <p:nvSpPr>
          <p:cNvPr id="7" name="TextBox 6"/>
          <p:cNvSpPr txBox="1"/>
          <p:nvPr/>
        </p:nvSpPr>
        <p:spPr>
          <a:xfrm>
            <a:off x="250609" y="4077072"/>
            <a:ext cx="8712968" cy="1247008"/>
          </a:xfrm>
          <a:prstGeom prst="rect">
            <a:avLst/>
          </a:prstGeom>
          <a:noFill/>
        </p:spPr>
        <p:txBody>
          <a:bodyPr wrap="square" rtlCol="0">
            <a:spAutoFit/>
          </a:bodyPr>
          <a:lstStyle/>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Over 2015-16, it is expected that the economy will return to a growth trajectory, although this is likely to take some time, since banks will be extremely careful to whom they lend and on which projects. They will avoid highly leveraged corporations and households and the deleveraging process in all sectors is expected to continue</a:t>
            </a:r>
            <a:r>
              <a:rPr lang="en-GB" sz="1600" b="1" dirty="0" smtClean="0">
                <a:solidFill>
                  <a:schemeClr val="accent1">
                    <a:lumMod val="50000"/>
                  </a:schemeClr>
                </a:solidFill>
              </a:rPr>
              <a:t>.</a:t>
            </a:r>
            <a:endParaRPr lang="en-GB" sz="1600" b="1" dirty="0">
              <a:solidFill>
                <a:schemeClr val="accent1">
                  <a:lumMod val="5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2066367721"/>
              </p:ext>
            </p:extLst>
          </p:nvPr>
        </p:nvGraphicFramePr>
        <p:xfrm>
          <a:off x="331788" y="1196975"/>
          <a:ext cx="8561387" cy="2663825"/>
        </p:xfrm>
        <a:graphic>
          <a:graphicData uri="http://schemas.openxmlformats.org/presentationml/2006/ole">
            <p:oleObj spid="_x0000_s4392" name="Worksheet" r:id="rId4" imgW="9305942" imgH="2895578" progId="Excel.Sheet.12">
              <p:link updateAutomatic="1"/>
            </p:oleObj>
          </a:graphicData>
        </a:graphic>
      </p:graphicFrame>
      <p:sp>
        <p:nvSpPr>
          <p:cNvPr id="9" name="Title 1"/>
          <p:cNvSpPr>
            <a:spLocks noGrp="1"/>
          </p:cNvSpPr>
          <p:nvPr>
            <p:ph type="title"/>
          </p:nvPr>
        </p:nvSpPr>
        <p:spPr>
          <a:xfrm>
            <a:off x="346820" y="188640"/>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7438681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70113" y="692696"/>
            <a:ext cx="8388000" cy="537705"/>
          </a:xfrm>
        </p:spPr>
        <p:txBody>
          <a:bodyPr>
            <a:normAutofit/>
          </a:bodyPr>
          <a:lstStyle/>
          <a:p>
            <a:r>
              <a:rPr lang="en-GB" sz="2800" dirty="0" smtClean="0">
                <a:solidFill>
                  <a:schemeClr val="accent1">
                    <a:lumMod val="50000"/>
                  </a:schemeClr>
                </a:solidFill>
              </a:rPr>
              <a:t>Macroeconomic </a:t>
            </a:r>
            <a:r>
              <a:rPr lang="en-GB" sz="2800" dirty="0">
                <a:solidFill>
                  <a:schemeClr val="accent1">
                    <a:lumMod val="50000"/>
                  </a:schemeClr>
                </a:solidFill>
              </a:rPr>
              <a:t>Indicators</a:t>
            </a: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17</a:t>
            </a:fld>
            <a:endParaRPr lang="en-GB" dirty="0"/>
          </a:p>
        </p:txBody>
      </p:sp>
      <p:sp>
        <p:nvSpPr>
          <p:cNvPr id="8" name="TextBox 7"/>
          <p:cNvSpPr txBox="1"/>
          <p:nvPr/>
        </p:nvSpPr>
        <p:spPr>
          <a:xfrm>
            <a:off x="143508" y="3029002"/>
            <a:ext cx="8856984" cy="3945696"/>
          </a:xfrm>
          <a:prstGeom prst="rect">
            <a:avLst/>
          </a:prstGeom>
          <a:noFill/>
        </p:spPr>
        <p:txBody>
          <a:bodyPr wrap="square" rtlCol="0">
            <a:spAutoFit/>
          </a:bodyPr>
          <a:lstStyle/>
          <a:p>
            <a:pPr marL="171450" indent="-171450" algn="just">
              <a:lnSpc>
                <a:spcPct val="120000"/>
              </a:lnSpc>
              <a:spcAft>
                <a:spcPts val="600"/>
              </a:spcAft>
              <a:buFont typeface="Arial" panose="020B0604020202020204" pitchFamily="34" charset="0"/>
              <a:buChar char="•"/>
            </a:pPr>
            <a:r>
              <a:rPr lang="en-GB" sz="1600" b="1" dirty="0" smtClean="0">
                <a:solidFill>
                  <a:schemeClr val="accent1">
                    <a:lumMod val="50000"/>
                  </a:schemeClr>
                </a:solidFill>
              </a:rPr>
              <a:t>Consumer </a:t>
            </a:r>
            <a:r>
              <a:rPr lang="en-GB" sz="1600" b="1" dirty="0">
                <a:solidFill>
                  <a:schemeClr val="accent1">
                    <a:lumMod val="50000"/>
                  </a:schemeClr>
                </a:solidFill>
              </a:rPr>
              <a:t>prices </a:t>
            </a:r>
            <a:r>
              <a:rPr lang="en-GB" sz="1600" b="1" dirty="0" smtClean="0">
                <a:solidFill>
                  <a:schemeClr val="accent1">
                    <a:lumMod val="50000"/>
                  </a:schemeClr>
                </a:solidFill>
              </a:rPr>
              <a:t>decreased by 2,3% </a:t>
            </a:r>
            <a:r>
              <a:rPr lang="en-GB" sz="1600" b="1" dirty="0">
                <a:solidFill>
                  <a:schemeClr val="accent1">
                    <a:lumMod val="50000"/>
                  </a:schemeClr>
                </a:solidFill>
              </a:rPr>
              <a:t>in </a:t>
            </a:r>
            <a:r>
              <a:rPr lang="en-GB" sz="1600" b="1" dirty="0" smtClean="0">
                <a:solidFill>
                  <a:schemeClr val="accent1">
                    <a:lumMod val="50000"/>
                  </a:schemeClr>
                </a:solidFill>
              </a:rPr>
              <a:t>2013. Deflationary pressures were estimated to continue in 2014 with deflation expected to be -1,4%. For years 2015 and 2016, it is expected to have positive inflation rates, which will gradually increase.</a:t>
            </a:r>
          </a:p>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In </a:t>
            </a:r>
            <a:r>
              <a:rPr lang="en-GB" sz="1600" b="1" dirty="0" smtClean="0">
                <a:solidFill>
                  <a:schemeClr val="accent1">
                    <a:lumMod val="50000"/>
                  </a:schemeClr>
                </a:solidFill>
              </a:rPr>
              <a:t>2013, the general </a:t>
            </a:r>
            <a:r>
              <a:rPr lang="en-GB" sz="1600" b="1" dirty="0">
                <a:solidFill>
                  <a:schemeClr val="accent1">
                    <a:lumMod val="50000"/>
                  </a:schemeClr>
                </a:solidFill>
              </a:rPr>
              <a:t>government budget deficit </a:t>
            </a:r>
            <a:r>
              <a:rPr lang="en-GB" sz="1600" b="1" dirty="0" smtClean="0">
                <a:solidFill>
                  <a:schemeClr val="accent1">
                    <a:lumMod val="50000"/>
                  </a:schemeClr>
                </a:solidFill>
              </a:rPr>
              <a:t>decreased </a:t>
            </a:r>
            <a:r>
              <a:rPr lang="en-GB" sz="1600" b="1" dirty="0">
                <a:solidFill>
                  <a:schemeClr val="accent1">
                    <a:lumMod val="50000"/>
                  </a:schemeClr>
                </a:solidFill>
              </a:rPr>
              <a:t>to </a:t>
            </a:r>
            <a:r>
              <a:rPr lang="en-GB" sz="1600" b="1" dirty="0" smtClean="0">
                <a:solidFill>
                  <a:schemeClr val="accent1">
                    <a:lumMod val="50000"/>
                  </a:schemeClr>
                </a:solidFill>
              </a:rPr>
              <a:t>-4,9% </a:t>
            </a:r>
            <a:r>
              <a:rPr lang="en-GB" sz="1600" b="1" dirty="0">
                <a:solidFill>
                  <a:schemeClr val="accent1">
                    <a:lumMod val="50000"/>
                  </a:schemeClr>
                </a:solidFill>
              </a:rPr>
              <a:t>of GDP, from </a:t>
            </a:r>
            <a:r>
              <a:rPr lang="en-GB" sz="1600" b="1" dirty="0" smtClean="0">
                <a:solidFill>
                  <a:schemeClr val="accent1">
                    <a:lumMod val="50000"/>
                  </a:schemeClr>
                </a:solidFill>
              </a:rPr>
              <a:t>-5,8% in </a:t>
            </a:r>
            <a:r>
              <a:rPr lang="en-GB" sz="1600" b="1" dirty="0">
                <a:solidFill>
                  <a:schemeClr val="accent1">
                    <a:lumMod val="50000"/>
                  </a:schemeClr>
                </a:solidFill>
              </a:rPr>
              <a:t>2012. </a:t>
            </a:r>
            <a:r>
              <a:rPr lang="en-GB" sz="1600" b="1" dirty="0" smtClean="0">
                <a:solidFill>
                  <a:schemeClr val="accent1">
                    <a:lumMod val="50000"/>
                  </a:schemeClr>
                </a:solidFill>
              </a:rPr>
              <a:t>It is expected that in </a:t>
            </a:r>
            <a:r>
              <a:rPr lang="en-GB" sz="1600" b="1" dirty="0">
                <a:solidFill>
                  <a:schemeClr val="accent1">
                    <a:lumMod val="50000"/>
                  </a:schemeClr>
                </a:solidFill>
              </a:rPr>
              <a:t>2015 </a:t>
            </a:r>
            <a:r>
              <a:rPr lang="en-GB" sz="1600" b="1" dirty="0" smtClean="0">
                <a:solidFill>
                  <a:schemeClr val="accent1">
                    <a:lumMod val="50000"/>
                  </a:schemeClr>
                </a:solidFill>
              </a:rPr>
              <a:t>the deficit will narrow to -3,6% </a:t>
            </a:r>
            <a:r>
              <a:rPr lang="en-GB" sz="1600" b="1" dirty="0">
                <a:solidFill>
                  <a:schemeClr val="accent1">
                    <a:lumMod val="50000"/>
                  </a:schemeClr>
                </a:solidFill>
              </a:rPr>
              <a:t>of </a:t>
            </a:r>
            <a:r>
              <a:rPr lang="en-GB" sz="1600" b="1" dirty="0" smtClean="0">
                <a:solidFill>
                  <a:schemeClr val="accent1">
                    <a:lumMod val="50000"/>
                  </a:schemeClr>
                </a:solidFill>
              </a:rPr>
              <a:t>GDP. After </a:t>
            </a:r>
            <a:r>
              <a:rPr lang="en-GB" sz="1600" b="1" dirty="0">
                <a:solidFill>
                  <a:schemeClr val="accent1">
                    <a:lumMod val="50000"/>
                  </a:schemeClr>
                </a:solidFill>
              </a:rPr>
              <a:t>2016, a further reduction in the deficit is expected to </a:t>
            </a:r>
            <a:r>
              <a:rPr lang="en-GB" sz="1600" b="1" dirty="0" smtClean="0">
                <a:solidFill>
                  <a:schemeClr val="accent1">
                    <a:lumMod val="50000"/>
                  </a:schemeClr>
                </a:solidFill>
              </a:rPr>
              <a:t>be </a:t>
            </a:r>
            <a:r>
              <a:rPr lang="en-GB" sz="1600" b="1" dirty="0">
                <a:solidFill>
                  <a:schemeClr val="accent1">
                    <a:lumMod val="50000"/>
                  </a:schemeClr>
                </a:solidFill>
              </a:rPr>
              <a:t>achieved.</a:t>
            </a:r>
          </a:p>
          <a:p>
            <a:pPr marL="171450" indent="-171450" algn="just">
              <a:lnSpc>
                <a:spcPct val="120000"/>
              </a:lnSpc>
              <a:spcAft>
                <a:spcPts val="600"/>
              </a:spcAft>
              <a:buFont typeface="Arial" panose="020B0604020202020204" pitchFamily="34" charset="0"/>
              <a:buChar char="•"/>
            </a:pPr>
            <a:r>
              <a:rPr lang="en-GB" sz="1600" b="1" dirty="0" smtClean="0">
                <a:solidFill>
                  <a:schemeClr val="accent1">
                    <a:lumMod val="50000"/>
                  </a:schemeClr>
                </a:solidFill>
              </a:rPr>
              <a:t>According to the Public Debt Management Office newsletter for </a:t>
            </a:r>
            <a:r>
              <a:rPr lang="en-GB" sz="1600" b="1" dirty="0">
                <a:solidFill>
                  <a:schemeClr val="accent1">
                    <a:lumMod val="50000"/>
                  </a:schemeClr>
                </a:solidFill>
              </a:rPr>
              <a:t>February </a:t>
            </a:r>
            <a:r>
              <a:rPr lang="en-GB" sz="1600" b="1" dirty="0" smtClean="0">
                <a:solidFill>
                  <a:schemeClr val="accent1">
                    <a:lumMod val="50000"/>
                  </a:schemeClr>
                </a:solidFill>
              </a:rPr>
              <a:t>2015, the overall fiscal deficit for 2014 has already been </a:t>
            </a:r>
            <a:r>
              <a:rPr lang="en-GB" sz="1600" b="1" dirty="0">
                <a:solidFill>
                  <a:schemeClr val="accent1">
                    <a:lumMod val="50000"/>
                  </a:schemeClr>
                </a:solidFill>
              </a:rPr>
              <a:t>effectively </a:t>
            </a:r>
            <a:r>
              <a:rPr lang="en-GB" sz="1600" b="1" dirty="0" smtClean="0">
                <a:solidFill>
                  <a:schemeClr val="accent1">
                    <a:lumMod val="50000"/>
                  </a:schemeClr>
                </a:solidFill>
              </a:rPr>
              <a:t>eliminated at -€7mln (i.e. 0% of GDP).</a:t>
            </a:r>
          </a:p>
          <a:p>
            <a:pPr marL="171450" indent="-171450" algn="just">
              <a:lnSpc>
                <a:spcPct val="120000"/>
              </a:lnSpc>
              <a:spcAft>
                <a:spcPts val="600"/>
              </a:spcAft>
              <a:buFont typeface="Arial" panose="020B0604020202020204" pitchFamily="34" charset="0"/>
              <a:buChar char="•"/>
            </a:pPr>
            <a:r>
              <a:rPr lang="en-GB" sz="1600" b="1" dirty="0">
                <a:solidFill>
                  <a:schemeClr val="accent1">
                    <a:lumMod val="50000"/>
                  </a:schemeClr>
                </a:solidFill>
              </a:rPr>
              <a:t>The government debt/GDP ratio was 102,2% in 2013. It is estimated that the debt/GDP ratio will peak in 2014, at 108,6% of GDP and it will drop further in 2016 onwards. </a:t>
            </a:r>
            <a:endParaRPr lang="en-US" sz="1600" dirty="0">
              <a:solidFill>
                <a:srgbClr val="313131"/>
              </a:solidFill>
            </a:endParaRPr>
          </a:p>
          <a:p>
            <a:pPr marL="171450" indent="-171450" algn="just">
              <a:lnSpc>
                <a:spcPct val="120000"/>
              </a:lnSpc>
              <a:spcAft>
                <a:spcPts val="600"/>
              </a:spcAft>
              <a:buFont typeface="Arial" panose="020B0604020202020204" pitchFamily="34" charset="0"/>
              <a:buChar char="•"/>
            </a:pPr>
            <a:endParaRPr lang="en-GB" sz="1600" b="1" dirty="0" smtClean="0">
              <a:solidFill>
                <a:schemeClr val="accent1">
                  <a:lumMod val="50000"/>
                </a:scheme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3685073623"/>
              </p:ext>
            </p:extLst>
          </p:nvPr>
        </p:nvGraphicFramePr>
        <p:xfrm>
          <a:off x="204871" y="1124744"/>
          <a:ext cx="8734258" cy="1921991"/>
        </p:xfrm>
        <a:graphic>
          <a:graphicData uri="http://schemas.openxmlformats.org/presentationml/2006/ole">
            <p:oleObj spid="_x0000_s3385" name="Worksheet" r:id="rId4" imgW="9305942" imgH="2047986" progId="Excel.Sheet.12">
              <p:link updateAutomatic="1"/>
            </p:oleObj>
          </a:graphicData>
        </a:graphic>
      </p:graphicFrame>
      <p:sp>
        <p:nvSpPr>
          <p:cNvPr id="9" name="Title 1"/>
          <p:cNvSpPr>
            <a:spLocks noGrp="1"/>
          </p:cNvSpPr>
          <p:nvPr>
            <p:ph type="title"/>
          </p:nvPr>
        </p:nvSpPr>
        <p:spPr>
          <a:xfrm>
            <a:off x="310816" y="188640"/>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35220493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70113" y="692696"/>
            <a:ext cx="8388000" cy="537705"/>
          </a:xfrm>
        </p:spPr>
        <p:txBody>
          <a:bodyPr>
            <a:normAutofit/>
          </a:bodyPr>
          <a:lstStyle/>
          <a:p>
            <a:r>
              <a:rPr lang="en-GB" sz="2800" dirty="0" smtClean="0">
                <a:solidFill>
                  <a:schemeClr val="accent1">
                    <a:lumMod val="50000"/>
                  </a:schemeClr>
                </a:solidFill>
              </a:rPr>
              <a:t>Real Estate Price Index (RICS Cyprus)</a:t>
            </a:r>
            <a:endParaRPr lang="en-GB" sz="2800"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18</a:t>
            </a:fld>
            <a:endParaRPr lang="en-GB" dirty="0"/>
          </a:p>
        </p:txBody>
      </p:sp>
      <p:sp>
        <p:nvSpPr>
          <p:cNvPr id="8" name="TextBox 7"/>
          <p:cNvSpPr txBox="1"/>
          <p:nvPr/>
        </p:nvSpPr>
        <p:spPr>
          <a:xfrm>
            <a:off x="539552" y="5805264"/>
            <a:ext cx="84609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smtClean="0">
                <a:solidFill>
                  <a:schemeClr val="accent1">
                    <a:lumMod val="50000"/>
                  </a:schemeClr>
                </a:solidFill>
              </a:rPr>
              <a:t>The </a:t>
            </a:r>
            <a:r>
              <a:rPr lang="en-GB" sz="1600" b="1" dirty="0">
                <a:solidFill>
                  <a:schemeClr val="accent1">
                    <a:lumMod val="50000"/>
                  </a:schemeClr>
                </a:solidFill>
              </a:rPr>
              <a:t>Property Price Index has recorded falls in almost all cities and asset </a:t>
            </a:r>
            <a:r>
              <a:rPr lang="en-GB" sz="1600" b="1" dirty="0" smtClean="0">
                <a:solidFill>
                  <a:schemeClr val="accent1">
                    <a:lumMod val="50000"/>
                  </a:schemeClr>
                </a:solidFill>
              </a:rPr>
              <a:t>classes, with houses and offices having more resistance to the drop.</a:t>
            </a:r>
            <a:endParaRPr lang="en-GB" sz="1600" b="1" dirty="0">
              <a:solidFill>
                <a:schemeClr val="accent1">
                  <a:lumMod val="50000"/>
                </a:schemeClr>
              </a:solidFill>
            </a:endParaRPr>
          </a:p>
        </p:txBody>
      </p:sp>
      <p:sp>
        <p:nvSpPr>
          <p:cNvPr id="7" name="TextBox 6"/>
          <p:cNvSpPr txBox="1"/>
          <p:nvPr/>
        </p:nvSpPr>
        <p:spPr>
          <a:xfrm>
            <a:off x="1259632" y="5589240"/>
            <a:ext cx="4104456" cy="246221"/>
          </a:xfrm>
          <a:prstGeom prst="rect">
            <a:avLst/>
          </a:prstGeom>
          <a:noFill/>
        </p:spPr>
        <p:txBody>
          <a:bodyPr wrap="square" rtlCol="0">
            <a:spAutoFit/>
          </a:bodyPr>
          <a:lstStyle/>
          <a:p>
            <a:r>
              <a:rPr lang="en-GB" sz="1000" i="1" dirty="0" smtClean="0"/>
              <a:t>Source: RICS Cyprus Property Price Index, 4Q2014 </a:t>
            </a:r>
            <a:endParaRPr lang="en-US" sz="1000" i="1" dirty="0"/>
          </a:p>
        </p:txBody>
      </p:sp>
      <p:pic>
        <p:nvPicPr>
          <p:cNvPr id="8194" name="Picture 2" descr="H:\Fas\Other\Library\Presentations\Unique Conference (March 2015)\Presentation Cyprus\Research\RICSInde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9592" y="1124744"/>
            <a:ext cx="7488832" cy="442817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a:spLocks noGrp="1"/>
          </p:cNvSpPr>
          <p:nvPr>
            <p:ph type="title"/>
          </p:nvPr>
        </p:nvSpPr>
        <p:spPr>
          <a:xfrm>
            <a:off x="382824" y="188640"/>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426492263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Kcharalambides\Desktop\Capture.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94940" y="5530858"/>
            <a:ext cx="2808312" cy="30747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4" name="Group 13"/>
          <p:cNvGrpSpPr/>
          <p:nvPr/>
        </p:nvGrpSpPr>
        <p:grpSpPr>
          <a:xfrm>
            <a:off x="-63021" y="1202266"/>
            <a:ext cx="9207021" cy="4602998"/>
            <a:chOff x="-1366838" y="-9808"/>
            <a:chExt cx="11930063" cy="6631148"/>
          </a:xfrm>
        </p:grpSpPr>
        <p:graphicFrame>
          <p:nvGraphicFramePr>
            <p:cNvPr id="4" name="Object 3"/>
            <p:cNvGraphicFramePr>
              <a:graphicFrameLocks noChangeAspect="1"/>
            </p:cNvGraphicFramePr>
            <p:nvPr>
              <p:extLst>
                <p:ext uri="{D42A27DB-BD31-4B8C-83A1-F6EECF244321}">
                  <p14:modId xmlns:p14="http://schemas.microsoft.com/office/powerpoint/2010/main" xmlns="" val="3697692810"/>
                </p:ext>
              </p:extLst>
            </p:nvPr>
          </p:nvGraphicFramePr>
          <p:xfrm>
            <a:off x="-1366838" y="20515"/>
            <a:ext cx="11930063" cy="6600825"/>
          </p:xfrm>
          <a:graphic>
            <a:graphicData uri="http://schemas.openxmlformats.org/presentationml/2006/ole">
              <p:oleObj spid="_x0000_s11289" name="Worksheet" r:id="rId5" imgW="8781986" imgH="4857725" progId="Excel.Sheet.12">
                <p:link updateAutomatic="1"/>
              </p:oleObj>
            </a:graphicData>
          </a:graphic>
        </p:graphicFrame>
        <p:sp>
          <p:nvSpPr>
            <p:cNvPr id="12" name="Right Brace 11"/>
            <p:cNvSpPr/>
            <p:nvPr/>
          </p:nvSpPr>
          <p:spPr>
            <a:xfrm rot="16200000">
              <a:off x="1148328" y="944429"/>
              <a:ext cx="450051" cy="2052709"/>
            </a:xfrm>
            <a:prstGeom prst="rightBrace">
              <a:avLst/>
            </a:prstGeom>
            <a:ln>
              <a:solidFill>
                <a:srgbClr val="8ED2E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5" name="Right Brace 14"/>
            <p:cNvSpPr/>
            <p:nvPr/>
          </p:nvSpPr>
          <p:spPr>
            <a:xfrm rot="16200000">
              <a:off x="6186344" y="-3632920"/>
              <a:ext cx="614470" cy="7860694"/>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sp>
        <p:nvSpPr>
          <p:cNvPr id="3" name="Text Placeholder 2"/>
          <p:cNvSpPr>
            <a:spLocks noGrp="1"/>
          </p:cNvSpPr>
          <p:nvPr>
            <p:ph type="body" sz="quarter" idx="13"/>
          </p:nvPr>
        </p:nvSpPr>
        <p:spPr>
          <a:xfrm>
            <a:off x="370113" y="620688"/>
            <a:ext cx="8388000" cy="509571"/>
          </a:xfrm>
        </p:spPr>
        <p:txBody>
          <a:bodyPr>
            <a:normAutofit/>
          </a:bodyPr>
          <a:lstStyle/>
          <a:p>
            <a:r>
              <a:rPr lang="en-GB" sz="2800" dirty="0" smtClean="0">
                <a:solidFill>
                  <a:schemeClr val="accent1">
                    <a:lumMod val="50000"/>
                  </a:schemeClr>
                </a:solidFill>
              </a:rPr>
              <a:t>2013 Nominal GVA, by sector </a:t>
            </a:r>
            <a:endParaRPr lang="en-GB" sz="2800"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19</a:t>
            </a:fld>
            <a:endParaRPr lang="en-GB" dirty="0"/>
          </a:p>
        </p:txBody>
      </p:sp>
      <p:sp>
        <p:nvSpPr>
          <p:cNvPr id="8" name="TextBox 7"/>
          <p:cNvSpPr txBox="1"/>
          <p:nvPr/>
        </p:nvSpPr>
        <p:spPr>
          <a:xfrm>
            <a:off x="251520" y="5940569"/>
            <a:ext cx="8640962"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smtClean="0">
                <a:solidFill>
                  <a:srgbClr val="002776">
                    <a:lumMod val="50000"/>
                  </a:srgbClr>
                </a:solidFill>
              </a:rPr>
              <a:t>The Real estate activities and Tourism (Accommodation and food service activities) sectors form 11,7% and 6,7% of 2013 Nominal GVA, respectively.</a:t>
            </a:r>
            <a:endParaRPr lang="en-GB" sz="1600" b="1" dirty="0">
              <a:solidFill>
                <a:srgbClr val="002776">
                  <a:lumMod val="50000"/>
                </a:srgbClr>
              </a:solidFill>
            </a:endParaRPr>
          </a:p>
        </p:txBody>
      </p:sp>
      <p:sp>
        <p:nvSpPr>
          <p:cNvPr id="7" name="TextBox 6"/>
          <p:cNvSpPr txBox="1"/>
          <p:nvPr/>
        </p:nvSpPr>
        <p:spPr>
          <a:xfrm>
            <a:off x="143878" y="5775067"/>
            <a:ext cx="5652258" cy="246221"/>
          </a:xfrm>
          <a:prstGeom prst="rect">
            <a:avLst/>
          </a:prstGeom>
          <a:noFill/>
        </p:spPr>
        <p:txBody>
          <a:bodyPr wrap="square" rtlCol="0">
            <a:spAutoFit/>
          </a:bodyPr>
          <a:lstStyle/>
          <a:p>
            <a:r>
              <a:rPr lang="en-GB" sz="1000" i="1" dirty="0" smtClean="0">
                <a:solidFill>
                  <a:prstClr val="black"/>
                </a:solidFill>
              </a:rPr>
              <a:t>Source: Cyprus Statistical Service, National Accounts 2013</a:t>
            </a:r>
            <a:endParaRPr lang="en-US" sz="1000" i="1" dirty="0">
              <a:solidFill>
                <a:prstClr val="black"/>
              </a:solidFill>
            </a:endParaRPr>
          </a:p>
        </p:txBody>
      </p:sp>
      <p:sp>
        <p:nvSpPr>
          <p:cNvPr id="11" name="Rectangle 10"/>
          <p:cNvSpPr/>
          <p:nvPr/>
        </p:nvSpPr>
        <p:spPr>
          <a:xfrm>
            <a:off x="4067945" y="2292261"/>
            <a:ext cx="504056" cy="1298757"/>
          </a:xfrm>
          <a:prstGeom prst="rect">
            <a:avLst/>
          </a:prstGeom>
          <a:solidFill>
            <a:schemeClr val="accent5">
              <a:lumMod val="60000"/>
              <a:lumOff val="40000"/>
              <a:alpha val="25000"/>
            </a:scheme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5296243" y="1628800"/>
            <a:ext cx="504056" cy="1962218"/>
          </a:xfrm>
          <a:prstGeom prst="rect">
            <a:avLst/>
          </a:prstGeom>
          <a:solidFill>
            <a:schemeClr val="accent5">
              <a:lumMod val="60000"/>
              <a:lumOff val="40000"/>
              <a:alpha val="25000"/>
            </a:scheme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1835696" y="2204864"/>
            <a:ext cx="540060" cy="246221"/>
          </a:xfrm>
          <a:prstGeom prst="rect">
            <a:avLst/>
          </a:prstGeom>
          <a:noFill/>
        </p:spPr>
        <p:txBody>
          <a:bodyPr wrap="square" rtlCol="0">
            <a:spAutoFit/>
          </a:bodyPr>
          <a:lstStyle/>
          <a:p>
            <a:r>
              <a:rPr lang="en-GB" sz="1000" b="1" dirty="0" smtClean="0">
                <a:solidFill>
                  <a:prstClr val="black"/>
                </a:solidFill>
              </a:rPr>
              <a:t>7,8%</a:t>
            </a:r>
            <a:endParaRPr lang="en-US" sz="1000" b="1" dirty="0">
              <a:solidFill>
                <a:prstClr val="black"/>
              </a:solidFill>
            </a:endParaRPr>
          </a:p>
        </p:txBody>
      </p:sp>
      <p:sp>
        <p:nvSpPr>
          <p:cNvPr id="20" name="TextBox 19"/>
          <p:cNvSpPr txBox="1"/>
          <p:nvPr/>
        </p:nvSpPr>
        <p:spPr>
          <a:xfrm>
            <a:off x="5800301" y="1022539"/>
            <a:ext cx="643907" cy="246221"/>
          </a:xfrm>
          <a:prstGeom prst="rect">
            <a:avLst/>
          </a:prstGeom>
          <a:noFill/>
        </p:spPr>
        <p:txBody>
          <a:bodyPr wrap="square" rtlCol="0">
            <a:spAutoFit/>
          </a:bodyPr>
          <a:lstStyle/>
          <a:p>
            <a:r>
              <a:rPr lang="en-GB" sz="1000" b="1" dirty="0" smtClean="0">
                <a:solidFill>
                  <a:prstClr val="black"/>
                </a:solidFill>
              </a:rPr>
              <a:t>89,7%</a:t>
            </a:r>
            <a:endParaRPr lang="en-US" sz="1000" b="1" dirty="0">
              <a:solidFill>
                <a:prstClr val="black"/>
              </a:solidFill>
            </a:endParaRPr>
          </a:p>
        </p:txBody>
      </p:sp>
      <p:sp>
        <p:nvSpPr>
          <p:cNvPr id="21" name="Title 1"/>
          <p:cNvSpPr>
            <a:spLocks noGrp="1"/>
          </p:cNvSpPr>
          <p:nvPr>
            <p:ph type="title"/>
          </p:nvPr>
        </p:nvSpPr>
        <p:spPr>
          <a:xfrm>
            <a:off x="370115" y="116632"/>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33314987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395536" y="1628800"/>
            <a:ext cx="8388000" cy="3096344"/>
          </a:xfrm>
        </p:spPr>
        <p:txBody>
          <a:bodyPr/>
          <a:lstStyle/>
          <a:p>
            <a:pPr marL="342900" indent="-342900">
              <a:lnSpc>
                <a:spcPct val="120000"/>
              </a:lnSpc>
              <a:spcBef>
                <a:spcPts val="1200"/>
              </a:spcBef>
              <a:spcAft>
                <a:spcPts val="1200"/>
              </a:spcAft>
              <a:buAutoNum type="arabicPeriod"/>
            </a:pP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Cyprus at a Glance</a:t>
            </a:r>
          </a:p>
          <a:p>
            <a:pPr marL="342900" indent="-342900">
              <a:lnSpc>
                <a:spcPct val="120000"/>
              </a:lnSpc>
              <a:spcBef>
                <a:spcPts val="1200"/>
              </a:spcBef>
              <a:spcAft>
                <a:spcPts val="1200"/>
              </a:spcAft>
              <a:buFont typeface="Arial" pitchFamily="34" charset="0"/>
              <a:buAutoNum type="arabicPeriod"/>
            </a:pP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The Crisis </a:t>
            </a:r>
            <a:r>
              <a:rPr lang="en-GB"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of March </a:t>
            </a: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2013 and the Road to Recovery</a:t>
            </a:r>
          </a:p>
          <a:p>
            <a:pPr marL="342900" indent="-342900">
              <a:lnSpc>
                <a:spcPct val="120000"/>
              </a:lnSpc>
              <a:spcBef>
                <a:spcPts val="1200"/>
              </a:spcBef>
              <a:spcAft>
                <a:spcPts val="1200"/>
              </a:spcAft>
              <a:buAutoNum type="arabicPeriod"/>
            </a:pP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Current Macroeconomic Outlook.</a:t>
            </a:r>
          </a:p>
          <a:p>
            <a:pPr marL="342900" indent="-342900">
              <a:lnSpc>
                <a:spcPct val="120000"/>
              </a:lnSpc>
              <a:spcBef>
                <a:spcPts val="1200"/>
              </a:spcBef>
              <a:spcAft>
                <a:spcPts val="1200"/>
              </a:spcAft>
              <a:buAutoNum type="arabicPeriod"/>
            </a:pP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Competitive Advantages &amp; Tax Framework</a:t>
            </a:r>
          </a:p>
          <a:p>
            <a:pPr marL="342900" indent="-342900">
              <a:lnSpc>
                <a:spcPct val="120000"/>
              </a:lnSpc>
              <a:spcBef>
                <a:spcPts val="1200"/>
              </a:spcBef>
              <a:spcAft>
                <a:spcPts val="1200"/>
              </a:spcAft>
              <a:buAutoNum type="arabicPeriod"/>
            </a:pPr>
            <a:r>
              <a:rPr lang="en-GB"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Investment Opportunities</a:t>
            </a:r>
          </a:p>
          <a:p>
            <a:pPr lvl="1"/>
            <a:endParaRPr lang="en-GB" dirty="0" smtClean="0"/>
          </a:p>
          <a:p>
            <a:endParaRPr lang="en-GB" dirty="0" smtClean="0"/>
          </a:p>
        </p:txBody>
      </p:sp>
      <p:sp>
        <p:nvSpPr>
          <p:cNvPr id="15" name="Title 14"/>
          <p:cNvSpPr>
            <a:spLocks noGrp="1"/>
          </p:cNvSpPr>
          <p:nvPr>
            <p:ph type="title"/>
          </p:nvPr>
        </p:nvSpPr>
        <p:spPr>
          <a:xfrm>
            <a:off x="395536" y="692696"/>
            <a:ext cx="8388000" cy="541512"/>
          </a:xfrm>
        </p:spPr>
        <p:txBody>
          <a:bodyPr/>
          <a:lstStyle/>
          <a:p>
            <a:r>
              <a:rPr lang="en-GB" dirty="0" smtClean="0"/>
              <a:t>Contents</a:t>
            </a:r>
            <a:endParaRPr lang="en-GB" dirty="0"/>
          </a:p>
        </p:txBody>
      </p:sp>
      <p:sp>
        <p:nvSpPr>
          <p:cNvPr id="4" name="Footer Placeholder 3"/>
          <p:cNvSpPr>
            <a:spLocks noGrp="1"/>
          </p:cNvSpPr>
          <p:nvPr>
            <p:ph type="ftr" sz="quarter" idx="3"/>
          </p:nvPr>
        </p:nvSpPr>
        <p:spPr/>
        <p:txBody>
          <a:bodyPr/>
          <a:lstStyle/>
          <a:p>
            <a:r>
              <a:rPr lang="en-GB" dirty="0" smtClean="0"/>
              <a:t>© 2015 Deloitte Limited</a:t>
            </a:r>
            <a:endParaRPr lang="en-GB" dirty="0"/>
          </a:p>
        </p:txBody>
      </p:sp>
      <p:sp>
        <p:nvSpPr>
          <p:cNvPr id="8" name="Slide Number Placeholder 7"/>
          <p:cNvSpPr>
            <a:spLocks noGrp="1"/>
          </p:cNvSpPr>
          <p:nvPr>
            <p:ph type="sldNum" sz="quarter" idx="4"/>
          </p:nvPr>
        </p:nvSpPr>
        <p:spPr/>
        <p:txBody>
          <a:bodyPr/>
          <a:lstStyle/>
          <a:p>
            <a:fld id="{95CC1D26-A9BD-4BDE-BDD9-08EDBAE96860}" type="slidenum">
              <a:rPr lang="en-GB" smtClean="0"/>
              <a:pPr/>
              <a:t>2</a:t>
            </a:fld>
            <a:endParaRPr lang="en-GB"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95536" y="731055"/>
            <a:ext cx="8388000" cy="537705"/>
          </a:xfrm>
        </p:spPr>
        <p:txBody>
          <a:bodyPr>
            <a:normAutofit/>
          </a:bodyPr>
          <a:lstStyle/>
          <a:p>
            <a:r>
              <a:rPr lang="en-GB" sz="2800" dirty="0" smtClean="0">
                <a:solidFill>
                  <a:schemeClr val="accent1">
                    <a:lumMod val="50000"/>
                  </a:schemeClr>
                </a:solidFill>
              </a:rPr>
              <a:t>Foreign Direct Investment</a:t>
            </a:r>
            <a:endParaRPr lang="en-GB" sz="2800"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20</a:t>
            </a:fld>
            <a:endParaRPr lang="en-GB" dirty="0"/>
          </a:p>
        </p:txBody>
      </p:sp>
      <p:sp>
        <p:nvSpPr>
          <p:cNvPr id="8" name="TextBox 7"/>
          <p:cNvSpPr txBox="1"/>
          <p:nvPr/>
        </p:nvSpPr>
        <p:spPr>
          <a:xfrm>
            <a:off x="323528" y="5860167"/>
            <a:ext cx="8579424"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smtClean="0">
                <a:solidFill>
                  <a:schemeClr val="accent1">
                    <a:lumMod val="50000"/>
                  </a:schemeClr>
                </a:solidFill>
              </a:rPr>
              <a:t>The Foreign Direct Investment in Cyprus suffered a significant drawback in the years 2012 and 2013 due to the crisis.</a:t>
            </a:r>
            <a:endParaRPr lang="en-GB" sz="1600" b="1" dirty="0">
              <a:solidFill>
                <a:schemeClr val="accent1">
                  <a:lumMod val="50000"/>
                </a:schemeClr>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9738" y="1196752"/>
            <a:ext cx="8450733" cy="4505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323528" y="5720187"/>
            <a:ext cx="4104456" cy="246221"/>
          </a:xfrm>
          <a:prstGeom prst="rect">
            <a:avLst/>
          </a:prstGeom>
          <a:noFill/>
        </p:spPr>
        <p:txBody>
          <a:bodyPr wrap="square" rtlCol="0">
            <a:spAutoFit/>
          </a:bodyPr>
          <a:lstStyle/>
          <a:p>
            <a:r>
              <a:rPr lang="en-GB" sz="1000" i="1" dirty="0" smtClean="0"/>
              <a:t>Source: Central Bank of Cyprus Statistics</a:t>
            </a:r>
            <a:endParaRPr lang="en-US" sz="1000" i="1" dirty="0"/>
          </a:p>
        </p:txBody>
      </p:sp>
      <p:sp>
        <p:nvSpPr>
          <p:cNvPr id="10" name="Title 1"/>
          <p:cNvSpPr>
            <a:spLocks noGrp="1"/>
          </p:cNvSpPr>
          <p:nvPr>
            <p:ph type="title"/>
          </p:nvPr>
        </p:nvSpPr>
        <p:spPr>
          <a:xfrm>
            <a:off x="323528" y="188640"/>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20454856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21</a:t>
            </a:fld>
            <a:endParaRPr lang="en-GB" dirty="0"/>
          </a:p>
        </p:txBody>
      </p:sp>
      <p:sp>
        <p:nvSpPr>
          <p:cNvPr id="8" name="TextBox 7"/>
          <p:cNvSpPr txBox="1"/>
          <p:nvPr/>
        </p:nvSpPr>
        <p:spPr>
          <a:xfrm>
            <a:off x="323528" y="5661248"/>
            <a:ext cx="8568952" cy="830997"/>
          </a:xfrm>
          <a:prstGeom prst="rect">
            <a:avLst/>
          </a:prstGeom>
          <a:noFill/>
        </p:spPr>
        <p:txBody>
          <a:bodyPr wrap="square" rtlCol="0">
            <a:spAutoFit/>
          </a:bodyPr>
          <a:lstStyle/>
          <a:p>
            <a:pPr marL="285750" indent="-285750">
              <a:buFont typeface="Arial" panose="020B0604020202020204" pitchFamily="34" charset="0"/>
              <a:buChar char="•"/>
            </a:pPr>
            <a:r>
              <a:rPr lang="en-GB" sz="1600" b="1" dirty="0">
                <a:solidFill>
                  <a:schemeClr val="accent1">
                    <a:lumMod val="50000"/>
                  </a:schemeClr>
                </a:solidFill>
              </a:rPr>
              <a:t>The yield on the 10-year Government Bond suffered a significant increase in 2012 and for most of 2013 reflecting the uncertainty, and started dropping since the end of last year. It currently stands at approximately 4,1%.</a:t>
            </a:r>
          </a:p>
        </p:txBody>
      </p:sp>
      <p:sp>
        <p:nvSpPr>
          <p:cNvPr id="11" name="TextBox 10"/>
          <p:cNvSpPr txBox="1"/>
          <p:nvPr/>
        </p:nvSpPr>
        <p:spPr>
          <a:xfrm>
            <a:off x="971600" y="5487035"/>
            <a:ext cx="4104456" cy="246221"/>
          </a:xfrm>
          <a:prstGeom prst="rect">
            <a:avLst/>
          </a:prstGeom>
          <a:noFill/>
        </p:spPr>
        <p:txBody>
          <a:bodyPr wrap="square" rtlCol="0">
            <a:spAutoFit/>
          </a:bodyPr>
          <a:lstStyle/>
          <a:p>
            <a:r>
              <a:rPr lang="en-GB" sz="1000" i="1" dirty="0" smtClean="0"/>
              <a:t>Source: Bloomberg</a:t>
            </a:r>
            <a:endParaRPr lang="en-US" sz="1000" i="1" dirty="0"/>
          </a:p>
        </p:txBody>
      </p:sp>
      <p:sp>
        <p:nvSpPr>
          <p:cNvPr id="9" name="Text Placeholder 6"/>
          <p:cNvSpPr>
            <a:spLocks noGrp="1"/>
          </p:cNvSpPr>
          <p:nvPr>
            <p:ph type="body" sz="quarter" idx="13"/>
          </p:nvPr>
        </p:nvSpPr>
        <p:spPr>
          <a:xfrm>
            <a:off x="370113" y="476672"/>
            <a:ext cx="8522367" cy="537234"/>
          </a:xfrm>
        </p:spPr>
        <p:txBody>
          <a:bodyPr>
            <a:normAutofit/>
          </a:bodyPr>
          <a:lstStyle/>
          <a:p>
            <a:r>
              <a:rPr lang="en-GB" sz="2800" dirty="0" smtClean="0">
                <a:solidFill>
                  <a:schemeClr val="accent1">
                    <a:lumMod val="50000"/>
                  </a:schemeClr>
                </a:solidFill>
              </a:rPr>
              <a:t>Cyprus 10-year Government Bond Yield</a:t>
            </a:r>
            <a:endParaRPr lang="en-GB" sz="2800" dirty="0">
              <a:solidFill>
                <a:schemeClr val="accent1">
                  <a:lumMod val="50000"/>
                </a:schemeClr>
              </a:solidFill>
            </a:endParaRPr>
          </a:p>
        </p:txBody>
      </p:sp>
      <p:pic>
        <p:nvPicPr>
          <p:cNvPr id="9218" name="Picture 2" descr="C:\Users\Kcharalambides\AppData\Local\Microsoft\Windows\Temporary Internet Files\Content.Outlook\WVQFP3NM\sg2015031739716.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980825"/>
            <a:ext cx="6336704" cy="453728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a:spLocks noGrp="1"/>
          </p:cNvSpPr>
          <p:nvPr>
            <p:ph type="title"/>
          </p:nvPr>
        </p:nvSpPr>
        <p:spPr>
          <a:xfrm>
            <a:off x="370113" y="116632"/>
            <a:ext cx="8522367" cy="541030"/>
          </a:xfrm>
        </p:spPr>
        <p:txBody>
          <a:bodyPr/>
          <a:lstStyle/>
          <a:p>
            <a:r>
              <a:rPr lang="en-GB" dirty="0" smtClean="0"/>
              <a:t>Current Macroeconomic Outlook</a:t>
            </a:r>
            <a:endParaRPr lang="en-GB" dirty="0"/>
          </a:p>
        </p:txBody>
      </p:sp>
    </p:spTree>
    <p:extLst>
      <p:ext uri="{BB962C8B-B14F-4D97-AF65-F5344CB8AC3E}">
        <p14:creationId xmlns:p14="http://schemas.microsoft.com/office/powerpoint/2010/main" xmlns="" val="11670990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ater.jpg"/>
          <p:cNvPicPr>
            <a:picLocks noChangeAspect="1"/>
          </p:cNvPicPr>
          <p:nvPr/>
        </p:nvPicPr>
        <p:blipFill>
          <a:blip r:embed="rId3" cstate="screen"/>
          <a:stretch>
            <a:fillRect/>
          </a:stretch>
        </p:blipFill>
        <p:spPr>
          <a:xfrm>
            <a:off x="0" y="0"/>
            <a:ext cx="9144000" cy="6858000"/>
          </a:xfrm>
          <a:prstGeom prst="rect">
            <a:avLst/>
          </a:prstGeom>
        </p:spPr>
      </p:pic>
      <p:sp>
        <p:nvSpPr>
          <p:cNvPr id="12" name="Text Placeholder 11"/>
          <p:cNvSpPr>
            <a:spLocks noGrp="1"/>
          </p:cNvSpPr>
          <p:nvPr>
            <p:ph type="body" sz="quarter" idx="10"/>
          </p:nvPr>
        </p:nvSpPr>
        <p:spPr>
          <a:xfrm>
            <a:off x="366737" y="1453056"/>
            <a:ext cx="8348667" cy="3200080"/>
          </a:xfrm>
        </p:spPr>
        <p:txBody>
          <a:bodyPr/>
          <a:lstStyle/>
          <a:p>
            <a:r>
              <a:rPr lang="en-GB" sz="4000" b="1" dirty="0" smtClean="0">
                <a:latin typeface="Tahoma" panose="020B0604030504040204" pitchFamily="34" charset="0"/>
                <a:ea typeface="Tahoma" panose="020B0604030504040204" pitchFamily="34" charset="0"/>
                <a:cs typeface="Tahoma" panose="020B0604030504040204" pitchFamily="34" charset="0"/>
              </a:rPr>
              <a:t>Competitive Advantages &amp;</a:t>
            </a:r>
          </a:p>
          <a:p>
            <a:r>
              <a:rPr lang="en-GB" sz="4000" b="1" dirty="0" smtClean="0">
                <a:latin typeface="Tahoma" panose="020B0604030504040204" pitchFamily="34" charset="0"/>
                <a:ea typeface="Tahoma" panose="020B0604030504040204" pitchFamily="34" charset="0"/>
                <a:cs typeface="Tahoma" panose="020B0604030504040204" pitchFamily="34" charset="0"/>
              </a:rPr>
              <a:t>Tax Framework</a:t>
            </a:r>
            <a:endParaRPr lang="en-GB" sz="4000" b="1" dirty="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3"/>
          </p:nvPr>
        </p:nvSpPr>
        <p:spPr/>
        <p:txBody>
          <a:bodyPr/>
          <a:lstStyle/>
          <a:p>
            <a:r>
              <a:rPr lang="en-GB" dirty="0" smtClean="0"/>
              <a:t>© 2015 Deloitte Limited</a:t>
            </a:r>
            <a:endParaRPr lang="en-GB" dirty="0"/>
          </a:p>
        </p:txBody>
      </p:sp>
      <p:sp>
        <p:nvSpPr>
          <p:cNvPr id="3" name="Slide Number Placeholder 2"/>
          <p:cNvSpPr>
            <a:spLocks noGrp="1"/>
          </p:cNvSpPr>
          <p:nvPr>
            <p:ph type="sldNum" sz="quarter" idx="4"/>
          </p:nvPr>
        </p:nvSpPr>
        <p:spPr/>
        <p:txBody>
          <a:bodyPr/>
          <a:lstStyle/>
          <a:p>
            <a:fld id="{95CC1D26-A9BD-4BDE-BDD9-08EDBAE96860}" type="slidenum">
              <a:rPr lang="en-GB" smtClean="0"/>
              <a:pPr/>
              <a:t>22</a:t>
            </a:fld>
            <a:endParaRPr lang="en-GB" dirty="0"/>
          </a:p>
        </p:txBody>
      </p:sp>
    </p:spTree>
    <p:extLst>
      <p:ext uri="{BB962C8B-B14F-4D97-AF65-F5344CB8AC3E}">
        <p14:creationId xmlns:p14="http://schemas.microsoft.com/office/powerpoint/2010/main" xmlns="" val="4467862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295683"/>
            <a:ext cx="8522367" cy="541030"/>
          </a:xfrm>
        </p:spPr>
        <p:txBody>
          <a:bodyPr/>
          <a:lstStyle/>
          <a:p>
            <a:r>
              <a:rPr lang="en-GB" dirty="0" smtClean="0"/>
              <a:t>Competitive Advantages &amp; Tax Framework</a:t>
            </a:r>
            <a:endParaRPr lang="en-GB" dirty="0"/>
          </a:p>
        </p:txBody>
      </p:sp>
      <p:sp>
        <p:nvSpPr>
          <p:cNvPr id="3" name="Text Placeholder 2"/>
          <p:cNvSpPr>
            <a:spLocks noGrp="1"/>
          </p:cNvSpPr>
          <p:nvPr>
            <p:ph type="body" sz="quarter" idx="13"/>
          </p:nvPr>
        </p:nvSpPr>
        <p:spPr>
          <a:xfrm>
            <a:off x="381886" y="836712"/>
            <a:ext cx="8388000" cy="537705"/>
          </a:xfrm>
        </p:spPr>
        <p:txBody>
          <a:bodyPr>
            <a:normAutofit/>
          </a:bodyPr>
          <a:lstStyle/>
          <a:p>
            <a:r>
              <a:rPr lang="en-GB" sz="2400" b="1" dirty="0" smtClean="0">
                <a:solidFill>
                  <a:schemeClr val="accent1">
                    <a:lumMod val="50000"/>
                  </a:schemeClr>
                </a:solidFill>
              </a:rPr>
              <a:t>Republic of Cyprus – Ideal Jurisdiction</a:t>
            </a:r>
            <a:endParaRPr lang="en-GB" sz="2400" b="1"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23</a:t>
            </a:fld>
            <a:endParaRPr lang="en-GB" dirty="0"/>
          </a:p>
        </p:txBody>
      </p:sp>
      <p:sp>
        <p:nvSpPr>
          <p:cNvPr id="7" name="TextBox 6"/>
          <p:cNvSpPr txBox="1"/>
          <p:nvPr/>
        </p:nvSpPr>
        <p:spPr>
          <a:xfrm>
            <a:off x="4078464" y="1394951"/>
            <a:ext cx="4958031" cy="5139869"/>
          </a:xfrm>
          <a:prstGeom prst="rect">
            <a:avLst/>
          </a:prstGeom>
          <a:noFill/>
        </p:spPr>
        <p:txBody>
          <a:bodyPr wrap="square" rtlCol="0">
            <a:spAutoFit/>
          </a:bodyPr>
          <a:lstStyle/>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smtClean="0">
                <a:solidFill>
                  <a:schemeClr val="accent1">
                    <a:lumMod val="50000"/>
                  </a:schemeClr>
                </a:solidFill>
                <a:ea typeface="Tahoma" pitchFamily="34" charset="0"/>
                <a:cs typeface="Tahoma" pitchFamily="34" charset="0"/>
              </a:rPr>
              <a:t>Strategic Location and time zone</a:t>
            </a:r>
            <a:endParaRPr lang="en-GB" sz="1600" b="1" dirty="0">
              <a:solidFill>
                <a:schemeClr val="accent1">
                  <a:lumMod val="50000"/>
                </a:schemeClr>
              </a:solidFill>
              <a:ea typeface="Tahoma" pitchFamily="34" charset="0"/>
              <a:cs typeface="Tahoma" pitchFamily="34" charset="0"/>
            </a:endParaRP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smtClean="0">
                <a:solidFill>
                  <a:schemeClr val="accent1">
                    <a:lumMod val="50000"/>
                  </a:schemeClr>
                </a:solidFill>
                <a:ea typeface="Tahoma" pitchFamily="34" charset="0"/>
                <a:cs typeface="Tahoma" pitchFamily="34" charset="0"/>
              </a:rPr>
              <a:t>Political </a:t>
            </a:r>
            <a:r>
              <a:rPr lang="en-GB" sz="1600" b="1" dirty="0">
                <a:solidFill>
                  <a:schemeClr val="accent1">
                    <a:lumMod val="50000"/>
                  </a:schemeClr>
                </a:solidFill>
                <a:ea typeface="Tahoma" pitchFamily="34" charset="0"/>
                <a:cs typeface="Tahoma" pitchFamily="34" charset="0"/>
              </a:rPr>
              <a:t>stability and well developed ties with ME, Central &amp; Eastern Europe </a:t>
            </a: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a:solidFill>
                  <a:schemeClr val="accent1">
                    <a:lumMod val="50000"/>
                  </a:schemeClr>
                </a:solidFill>
                <a:ea typeface="Tahoma" pitchFamily="34" charset="0"/>
                <a:cs typeface="Tahoma" pitchFamily="34" charset="0"/>
              </a:rPr>
              <a:t>Advanced </a:t>
            </a:r>
            <a:r>
              <a:rPr lang="en-GB" sz="1600" b="1" dirty="0" smtClean="0">
                <a:solidFill>
                  <a:schemeClr val="accent1">
                    <a:lumMod val="50000"/>
                  </a:schemeClr>
                </a:solidFill>
                <a:ea typeface="Tahoma" pitchFamily="34" charset="0"/>
                <a:cs typeface="Tahoma" pitchFamily="34" charset="0"/>
              </a:rPr>
              <a:t>infrastructure – reliable telecommunication system, two international airports (Larnaca &amp; Paphos) and two ports (Limassol &amp; Larnaca).</a:t>
            </a: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a:solidFill>
                  <a:schemeClr val="accent1">
                    <a:lumMod val="50000"/>
                  </a:schemeClr>
                </a:solidFill>
                <a:ea typeface="Tahoma" pitchFamily="34" charset="0"/>
                <a:cs typeface="Tahoma" pitchFamily="34" charset="0"/>
              </a:rPr>
              <a:t>Robust Legal and Regulatory </a:t>
            </a:r>
            <a:r>
              <a:rPr lang="en-GB" sz="1600" b="1" dirty="0" smtClean="0">
                <a:solidFill>
                  <a:schemeClr val="accent1">
                    <a:lumMod val="50000"/>
                  </a:schemeClr>
                </a:solidFill>
                <a:ea typeface="Tahoma" pitchFamily="34" charset="0"/>
                <a:cs typeface="Tahoma" pitchFamily="34" charset="0"/>
              </a:rPr>
              <a:t>Framework with a </a:t>
            </a:r>
            <a:r>
              <a:rPr lang="en-GB" sz="1600" b="1" dirty="0">
                <a:solidFill>
                  <a:schemeClr val="accent1">
                    <a:lumMod val="50000"/>
                  </a:schemeClr>
                </a:solidFill>
                <a:ea typeface="Tahoma" pitchFamily="34" charset="0"/>
                <a:cs typeface="Tahoma" pitchFamily="34" charset="0"/>
              </a:rPr>
              <a:t>w</a:t>
            </a:r>
            <a:r>
              <a:rPr lang="en-GB" sz="1600" b="1" dirty="0" smtClean="0">
                <a:solidFill>
                  <a:schemeClr val="accent1">
                    <a:lumMod val="50000"/>
                  </a:schemeClr>
                </a:solidFill>
                <a:ea typeface="Tahoma" pitchFamily="34" charset="0"/>
                <a:cs typeface="Tahoma" pitchFamily="34" charset="0"/>
              </a:rPr>
              <a:t>ell </a:t>
            </a:r>
            <a:r>
              <a:rPr lang="en-GB" sz="1600" b="1" dirty="0">
                <a:solidFill>
                  <a:schemeClr val="accent1">
                    <a:lumMod val="50000"/>
                  </a:schemeClr>
                </a:solidFill>
                <a:ea typeface="Tahoma" pitchFamily="34" charset="0"/>
                <a:cs typeface="Tahoma" pitchFamily="34" charset="0"/>
              </a:rPr>
              <a:t>developed financial services sector </a:t>
            </a:r>
            <a:r>
              <a:rPr lang="en-GB" sz="1600" b="1" dirty="0" smtClean="0">
                <a:solidFill>
                  <a:schemeClr val="accent1">
                    <a:lumMod val="50000"/>
                  </a:schemeClr>
                </a:solidFill>
                <a:ea typeface="Tahoma" pitchFamily="34" charset="0"/>
                <a:cs typeface="Tahoma" pitchFamily="34" charset="0"/>
              </a:rPr>
              <a:t>– banking, investment </a:t>
            </a:r>
            <a:r>
              <a:rPr lang="en-GB" sz="1600" b="1" dirty="0">
                <a:solidFill>
                  <a:schemeClr val="accent1">
                    <a:lumMod val="50000"/>
                  </a:schemeClr>
                </a:solidFill>
                <a:ea typeface="Tahoma" pitchFamily="34" charset="0"/>
                <a:cs typeface="Tahoma" pitchFamily="34" charset="0"/>
              </a:rPr>
              <a:t>and fund management</a:t>
            </a: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smtClean="0">
                <a:solidFill>
                  <a:schemeClr val="accent1">
                    <a:lumMod val="50000"/>
                  </a:schemeClr>
                </a:solidFill>
                <a:ea typeface="Tahoma" pitchFamily="34" charset="0"/>
                <a:cs typeface="Tahoma" pitchFamily="34" charset="0"/>
              </a:rPr>
              <a:t>Highly </a:t>
            </a:r>
            <a:r>
              <a:rPr lang="en-GB" sz="1600" b="1" dirty="0">
                <a:solidFill>
                  <a:schemeClr val="accent1">
                    <a:lumMod val="50000"/>
                  </a:schemeClr>
                </a:solidFill>
                <a:ea typeface="Tahoma" pitchFamily="34" charset="0"/>
                <a:cs typeface="Tahoma" pitchFamily="34" charset="0"/>
              </a:rPr>
              <a:t>educated and multilingual human talent with tertiary education – </a:t>
            </a:r>
            <a:r>
              <a:rPr lang="en-GB" sz="1600" b="1" dirty="0" smtClean="0">
                <a:solidFill>
                  <a:schemeClr val="accent1">
                    <a:lumMod val="50000"/>
                  </a:schemeClr>
                </a:solidFill>
                <a:ea typeface="Tahoma" pitchFamily="34" charset="0"/>
                <a:cs typeface="Tahoma" pitchFamily="34" charset="0"/>
              </a:rPr>
              <a:t>(39,2% in age group 25 – 64) being higher </a:t>
            </a:r>
            <a:r>
              <a:rPr lang="en-GB" sz="1600" b="1" dirty="0">
                <a:solidFill>
                  <a:schemeClr val="accent1">
                    <a:lumMod val="50000"/>
                  </a:schemeClr>
                </a:solidFill>
                <a:ea typeface="Tahoma" pitchFamily="34" charset="0"/>
                <a:cs typeface="Tahoma" pitchFamily="34" charset="0"/>
              </a:rPr>
              <a:t>than EU28 average and one of the highest in the world</a:t>
            </a:r>
            <a:r>
              <a:rPr lang="en-GB" sz="1600" b="1" dirty="0" smtClean="0">
                <a:solidFill>
                  <a:schemeClr val="accent1">
                    <a:lumMod val="50000"/>
                  </a:schemeClr>
                </a:solidFill>
                <a:ea typeface="Tahoma" pitchFamily="34" charset="0"/>
                <a:cs typeface="Tahoma" pitchFamily="34" charset="0"/>
              </a:rPr>
              <a:t>.</a:t>
            </a:r>
            <a:endParaRPr lang="en-GB" sz="1600" b="1" dirty="0">
              <a:solidFill>
                <a:schemeClr val="accent1">
                  <a:lumMod val="50000"/>
                </a:schemeClr>
              </a:solidFill>
              <a:ea typeface="Tahoma" pitchFamily="34" charset="0"/>
              <a:cs typeface="Tahoma"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1464" y="1377108"/>
            <a:ext cx="3716480" cy="493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83277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295683"/>
            <a:ext cx="8522367" cy="541030"/>
          </a:xfrm>
        </p:spPr>
        <p:txBody>
          <a:bodyPr/>
          <a:lstStyle/>
          <a:p>
            <a:r>
              <a:rPr lang="en-GB" dirty="0" smtClean="0"/>
              <a:t>Competitive Advantages &amp; Tax Framework</a:t>
            </a:r>
            <a:endParaRPr lang="en-GB" dirty="0"/>
          </a:p>
        </p:txBody>
      </p:sp>
      <p:sp>
        <p:nvSpPr>
          <p:cNvPr id="3" name="Text Placeholder 2"/>
          <p:cNvSpPr>
            <a:spLocks noGrp="1"/>
          </p:cNvSpPr>
          <p:nvPr>
            <p:ph type="body" sz="quarter" idx="13"/>
          </p:nvPr>
        </p:nvSpPr>
        <p:spPr>
          <a:xfrm>
            <a:off x="381886" y="836712"/>
            <a:ext cx="8388000" cy="537705"/>
          </a:xfrm>
        </p:spPr>
        <p:txBody>
          <a:bodyPr>
            <a:normAutofit/>
          </a:bodyPr>
          <a:lstStyle/>
          <a:p>
            <a:r>
              <a:rPr lang="en-GB" sz="2400" b="1" dirty="0" smtClean="0">
                <a:solidFill>
                  <a:schemeClr val="accent1">
                    <a:lumMod val="50000"/>
                  </a:schemeClr>
                </a:solidFill>
              </a:rPr>
              <a:t>Republic of Cyprus – Ideal Jurisdiction</a:t>
            </a:r>
            <a:endParaRPr lang="en-GB" sz="2400" b="1"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24</a:t>
            </a:fld>
            <a:endParaRPr lang="en-GB" dirty="0"/>
          </a:p>
        </p:txBody>
      </p:sp>
      <p:sp>
        <p:nvSpPr>
          <p:cNvPr id="7" name="TextBox 6"/>
          <p:cNvSpPr txBox="1"/>
          <p:nvPr/>
        </p:nvSpPr>
        <p:spPr>
          <a:xfrm>
            <a:off x="4211960" y="1643251"/>
            <a:ext cx="4248472" cy="3650230"/>
          </a:xfrm>
          <a:prstGeom prst="rect">
            <a:avLst/>
          </a:prstGeom>
          <a:noFill/>
        </p:spPr>
        <p:txBody>
          <a:bodyPr wrap="square" rtlCol="0">
            <a:spAutoFit/>
          </a:bodyPr>
          <a:lstStyle/>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smtClean="0">
                <a:solidFill>
                  <a:schemeClr val="accent1">
                    <a:lumMod val="50000"/>
                  </a:schemeClr>
                </a:solidFill>
                <a:ea typeface="Tahoma" pitchFamily="34" charset="0"/>
                <a:cs typeface="Tahoma" pitchFamily="34" charset="0"/>
              </a:rPr>
              <a:t>High </a:t>
            </a:r>
            <a:r>
              <a:rPr lang="en-GB" sz="1600" b="1" dirty="0">
                <a:solidFill>
                  <a:schemeClr val="accent1">
                    <a:lumMod val="50000"/>
                  </a:schemeClr>
                </a:solidFill>
                <a:ea typeface="Tahoma" pitchFamily="34" charset="0"/>
                <a:cs typeface="Tahoma" pitchFamily="34" charset="0"/>
              </a:rPr>
              <a:t>quality of professional </a:t>
            </a:r>
            <a:r>
              <a:rPr lang="en-GB" sz="1600" b="1" dirty="0" smtClean="0">
                <a:solidFill>
                  <a:schemeClr val="accent1">
                    <a:lumMod val="50000"/>
                  </a:schemeClr>
                </a:solidFill>
                <a:ea typeface="Tahoma" pitchFamily="34" charset="0"/>
                <a:cs typeface="Tahoma" pitchFamily="34" charset="0"/>
              </a:rPr>
              <a:t>services</a:t>
            </a:r>
            <a:r>
              <a:rPr lang="en-GB" sz="1600" b="1" dirty="0">
                <a:solidFill>
                  <a:schemeClr val="accent1">
                    <a:lumMod val="50000"/>
                  </a:schemeClr>
                </a:solidFill>
                <a:ea typeface="Tahoma" pitchFamily="34" charset="0"/>
                <a:cs typeface="Tahoma" pitchFamily="34" charset="0"/>
              </a:rPr>
              <a:t>: Top quality accounting, auditing, tax, business administration, </a:t>
            </a:r>
            <a:r>
              <a:rPr lang="en-GB" sz="1600" b="1" dirty="0" smtClean="0">
                <a:solidFill>
                  <a:schemeClr val="accent1">
                    <a:lumMod val="50000"/>
                  </a:schemeClr>
                </a:solidFill>
                <a:ea typeface="Tahoma" pitchFamily="34" charset="0"/>
                <a:cs typeface="Tahoma" pitchFamily="34" charset="0"/>
              </a:rPr>
              <a:t>legal,. </a:t>
            </a: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smtClean="0">
                <a:solidFill>
                  <a:schemeClr val="accent1">
                    <a:lumMod val="50000"/>
                  </a:schemeClr>
                </a:solidFill>
                <a:ea typeface="Tahoma" pitchFamily="34" charset="0"/>
                <a:cs typeface="Tahoma" pitchFamily="34" charset="0"/>
              </a:rPr>
              <a:t>Good quality of life – A safe country to live and work – A Mediterranean country with an international business environment</a:t>
            </a:r>
          </a:p>
          <a:p>
            <a:pPr marL="381000" indent="-381000">
              <a:lnSpc>
                <a:spcPct val="120000"/>
              </a:lnSpc>
              <a:spcBef>
                <a:spcPts val="600"/>
              </a:spcBef>
              <a:spcAft>
                <a:spcPts val="600"/>
              </a:spcAft>
              <a:buClr>
                <a:schemeClr val="accent1">
                  <a:lumMod val="75000"/>
                </a:schemeClr>
              </a:buClr>
              <a:buSzPct val="120000"/>
              <a:buFont typeface="Wingdings" pitchFamily="2" charset="2"/>
              <a:buChar char="§"/>
              <a:defRPr/>
            </a:pPr>
            <a:r>
              <a:rPr lang="en-GB" sz="1600" b="1" dirty="0">
                <a:solidFill>
                  <a:schemeClr val="accent1">
                    <a:lumMod val="50000"/>
                  </a:schemeClr>
                </a:solidFill>
                <a:ea typeface="Tahoma" pitchFamily="34" charset="0"/>
                <a:cs typeface="Tahoma" pitchFamily="34" charset="0"/>
              </a:rPr>
              <a:t>Investment </a:t>
            </a:r>
            <a:r>
              <a:rPr lang="en-GB" sz="1600" b="1" dirty="0" smtClean="0">
                <a:solidFill>
                  <a:schemeClr val="accent1">
                    <a:lumMod val="50000"/>
                  </a:schemeClr>
                </a:solidFill>
                <a:ea typeface="Tahoma" pitchFamily="34" charset="0"/>
                <a:cs typeface="Tahoma" pitchFamily="34" charset="0"/>
              </a:rPr>
              <a:t>Incentives in a number of sectors, with huge potential for growth</a:t>
            </a:r>
            <a:r>
              <a:rPr lang="en-GB" sz="1600" dirty="0">
                <a:solidFill>
                  <a:schemeClr val="accent1">
                    <a:lumMod val="50000"/>
                  </a:schemeClr>
                </a:solidFill>
              </a:rPr>
              <a:t> </a:t>
            </a:r>
            <a:r>
              <a:rPr lang="en-GB" sz="1600" b="1" dirty="0" smtClean="0">
                <a:solidFill>
                  <a:schemeClr val="accent1">
                    <a:lumMod val="50000"/>
                  </a:schemeClr>
                </a:solidFill>
              </a:rPr>
              <a:t>e.g. tourism</a:t>
            </a:r>
            <a:r>
              <a:rPr lang="en-GB" sz="1600" b="1" dirty="0">
                <a:solidFill>
                  <a:schemeClr val="accent1">
                    <a:lumMod val="50000"/>
                  </a:schemeClr>
                </a:solidFill>
              </a:rPr>
              <a:t>, natural gas, infrastructure, privatisations, etc</a:t>
            </a:r>
            <a:r>
              <a:rPr lang="en-GB" sz="1600" b="1" dirty="0" smtClean="0">
                <a:solidFill>
                  <a:schemeClr val="accent1">
                    <a:lumMod val="50000"/>
                  </a:schemeClr>
                </a:solidFill>
              </a:rPr>
              <a:t>.</a:t>
            </a:r>
            <a:endParaRPr lang="en-GB" sz="1600" b="1" dirty="0">
              <a:solidFill>
                <a:schemeClr val="accent1">
                  <a:lumMod val="50000"/>
                </a:schemeClr>
              </a:solidFill>
              <a:ea typeface="Tahoma" pitchFamily="34" charset="0"/>
              <a:cs typeface="Tahoma" pitchFamily="34" charset="0"/>
            </a:endParaRPr>
          </a:p>
        </p:txBody>
      </p:sp>
      <p:pic>
        <p:nvPicPr>
          <p:cNvPr id="8" name="Picture 6" descr="http://media2.corbisimages.com/CorbisImage/hover/26/36/4409/26364409/42-26364409.jpg"/>
          <p:cNvPicPr>
            <a:picLocks noChangeAspect="1" noChangeArrowheads="1"/>
          </p:cNvPicPr>
          <p:nvPr/>
        </p:nvPicPr>
        <p:blipFill>
          <a:blip r:embed="rId3" cstate="print"/>
          <a:srcRect/>
          <a:stretch>
            <a:fillRect/>
          </a:stretch>
        </p:blipFill>
        <p:spPr bwMode="auto">
          <a:xfrm>
            <a:off x="529400" y="1556792"/>
            <a:ext cx="3394528" cy="4414081"/>
          </a:xfrm>
          <a:prstGeom prst="rect">
            <a:avLst/>
          </a:prstGeom>
          <a:noFill/>
        </p:spPr>
      </p:pic>
    </p:spTree>
    <p:extLst>
      <p:ext uri="{BB962C8B-B14F-4D97-AF65-F5344CB8AC3E}">
        <p14:creationId xmlns:p14="http://schemas.microsoft.com/office/powerpoint/2010/main" xmlns="" val="4837483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295683"/>
            <a:ext cx="8522367" cy="541030"/>
          </a:xfrm>
        </p:spPr>
        <p:txBody>
          <a:bodyPr/>
          <a:lstStyle/>
          <a:p>
            <a:r>
              <a:rPr lang="en-GB" dirty="0" smtClean="0"/>
              <a:t>Competitive Advantages &amp; Tax Framework</a:t>
            </a:r>
            <a:endParaRPr lang="en-GB" dirty="0"/>
          </a:p>
        </p:txBody>
      </p:sp>
      <p:sp>
        <p:nvSpPr>
          <p:cNvPr id="3" name="Text Placeholder 2"/>
          <p:cNvSpPr>
            <a:spLocks noGrp="1"/>
          </p:cNvSpPr>
          <p:nvPr>
            <p:ph type="body" sz="quarter" idx="13"/>
          </p:nvPr>
        </p:nvSpPr>
        <p:spPr>
          <a:xfrm>
            <a:off x="381886" y="836712"/>
            <a:ext cx="8388000" cy="537705"/>
          </a:xfrm>
        </p:spPr>
        <p:txBody>
          <a:bodyPr>
            <a:normAutofit/>
          </a:bodyPr>
          <a:lstStyle/>
          <a:p>
            <a:r>
              <a:rPr lang="en-GB" sz="2400" b="1" dirty="0" smtClean="0">
                <a:solidFill>
                  <a:schemeClr val="accent1">
                    <a:lumMod val="50000"/>
                  </a:schemeClr>
                </a:solidFill>
              </a:rPr>
              <a:t>Republic of Cyprus – Tax Framework</a:t>
            </a:r>
            <a:endParaRPr lang="en-GB" sz="2400" b="1"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25</a:t>
            </a:fld>
            <a:endParaRPr lang="en-GB" dirty="0"/>
          </a:p>
        </p:txBody>
      </p:sp>
      <p:sp>
        <p:nvSpPr>
          <p:cNvPr id="7" name="TextBox 6"/>
          <p:cNvSpPr txBox="1"/>
          <p:nvPr/>
        </p:nvSpPr>
        <p:spPr>
          <a:xfrm>
            <a:off x="4274608" y="1350511"/>
            <a:ext cx="4617872" cy="5016758"/>
          </a:xfrm>
          <a:prstGeom prst="rect">
            <a:avLst/>
          </a:prstGeom>
          <a:noFill/>
        </p:spPr>
        <p:txBody>
          <a:bodyPr wrap="square" rtlCol="0">
            <a:spAutoFit/>
          </a:bodyPr>
          <a:lstStyle/>
          <a:p>
            <a:pPr marL="381000" indent="-381000">
              <a:spcBef>
                <a:spcPts val="600"/>
              </a:spcBef>
              <a:spcAft>
                <a:spcPts val="600"/>
              </a:spcAft>
              <a:buClr>
                <a:schemeClr val="accent1">
                  <a:lumMod val="50000"/>
                </a:schemeClr>
              </a:buClr>
              <a:buFont typeface="Wingdings" pitchFamily="2" charset="2"/>
              <a:buChar char="§"/>
              <a:defRPr/>
            </a:pPr>
            <a:r>
              <a:rPr lang="en-GB" sz="1600" b="1" dirty="0">
                <a:solidFill>
                  <a:schemeClr val="accent1">
                    <a:lumMod val="50000"/>
                  </a:schemeClr>
                </a:solidFill>
                <a:ea typeface="Tahoma" pitchFamily="34" charset="0"/>
                <a:cs typeface="Tahoma" pitchFamily="34" charset="0"/>
              </a:rPr>
              <a:t>Well developed and attractive tax </a:t>
            </a:r>
            <a:r>
              <a:rPr lang="en-GB" sz="1600" b="1" dirty="0" smtClean="0">
                <a:solidFill>
                  <a:schemeClr val="accent1">
                    <a:lumMod val="50000"/>
                  </a:schemeClr>
                </a:solidFill>
                <a:ea typeface="Tahoma" pitchFamily="34" charset="0"/>
                <a:cs typeface="Tahoma" pitchFamily="34" charset="0"/>
              </a:rPr>
              <a:t>system, </a:t>
            </a:r>
            <a:r>
              <a:rPr lang="en-GB" sz="1600" b="1" dirty="0">
                <a:solidFill>
                  <a:schemeClr val="tx2">
                    <a:lumMod val="75000"/>
                  </a:schemeClr>
                </a:solidFill>
                <a:ea typeface="Tahoma" pitchFamily="34" charset="0"/>
                <a:cs typeface="Tahoma" pitchFamily="34" charset="0"/>
              </a:rPr>
              <a:t>o</a:t>
            </a:r>
            <a:r>
              <a:rPr lang="en-GB" sz="1600" b="1" dirty="0" smtClean="0">
                <a:solidFill>
                  <a:schemeClr val="tx2">
                    <a:lumMod val="75000"/>
                  </a:schemeClr>
                </a:solidFill>
                <a:ea typeface="Tahoma" pitchFamily="34" charset="0"/>
                <a:cs typeface="Tahoma" pitchFamily="34" charset="0"/>
              </a:rPr>
              <a:t>ne of the most favourable in the EU</a:t>
            </a:r>
          </a:p>
          <a:p>
            <a:pPr marL="381000" indent="-381000">
              <a:spcBef>
                <a:spcPts val="600"/>
              </a:spcBef>
              <a:spcAft>
                <a:spcPts val="600"/>
              </a:spcAft>
              <a:buClr>
                <a:schemeClr val="accent1">
                  <a:lumMod val="50000"/>
                </a:schemeClr>
              </a:buClr>
              <a:buFont typeface="Wingdings" pitchFamily="2" charset="2"/>
              <a:buChar char="§"/>
              <a:defRPr/>
            </a:pPr>
            <a:r>
              <a:rPr lang="en-GB" sz="1600" b="1" dirty="0" smtClean="0">
                <a:solidFill>
                  <a:schemeClr val="tx2">
                    <a:lumMod val="75000"/>
                  </a:schemeClr>
                </a:solidFill>
                <a:ea typeface="Tahoma" pitchFamily="34" charset="0"/>
                <a:cs typeface="Tahoma" pitchFamily="34" charset="0"/>
              </a:rPr>
              <a:t>Simplified, effective, transparent and fully compliant with EU laws and regulations.</a:t>
            </a:r>
          </a:p>
          <a:p>
            <a:pPr marL="381000" indent="-381000">
              <a:spcBef>
                <a:spcPts val="600"/>
              </a:spcBef>
              <a:spcAft>
                <a:spcPts val="600"/>
              </a:spcAft>
              <a:buClr>
                <a:schemeClr val="accent1">
                  <a:lumMod val="50000"/>
                </a:schemeClr>
              </a:buClr>
              <a:buFont typeface="Wingdings" pitchFamily="2" charset="2"/>
              <a:buChar char="§"/>
              <a:defRPr/>
            </a:pPr>
            <a:r>
              <a:rPr lang="en-GB" sz="1600" b="1" dirty="0" smtClean="0">
                <a:solidFill>
                  <a:schemeClr val="tx2">
                    <a:lumMod val="75000"/>
                  </a:schemeClr>
                </a:solidFill>
                <a:ea typeface="Tahoma" pitchFamily="34" charset="0"/>
                <a:cs typeface="Tahoma" pitchFamily="34" charset="0"/>
              </a:rPr>
              <a:t>Corporate </a:t>
            </a:r>
            <a:r>
              <a:rPr lang="en-GB" sz="1600" b="1" dirty="0">
                <a:solidFill>
                  <a:schemeClr val="tx2">
                    <a:lumMod val="75000"/>
                  </a:schemeClr>
                </a:solidFill>
                <a:ea typeface="Tahoma" pitchFamily="34" charset="0"/>
                <a:cs typeface="Tahoma" pitchFamily="34" charset="0"/>
              </a:rPr>
              <a:t>tax </a:t>
            </a:r>
            <a:r>
              <a:rPr lang="en-GB" sz="1600" b="1" dirty="0" smtClean="0">
                <a:solidFill>
                  <a:schemeClr val="tx2">
                    <a:lumMod val="75000"/>
                  </a:schemeClr>
                </a:solidFill>
                <a:ea typeface="Tahoma" pitchFamily="34" charset="0"/>
                <a:cs typeface="Tahoma" pitchFamily="34" charset="0"/>
              </a:rPr>
              <a:t>rate at 12,5%</a:t>
            </a:r>
          </a:p>
          <a:p>
            <a:pPr marL="381000" indent="-381000">
              <a:spcBef>
                <a:spcPts val="600"/>
              </a:spcBef>
              <a:spcAft>
                <a:spcPts val="600"/>
              </a:spcAft>
              <a:buClr>
                <a:schemeClr val="accent1">
                  <a:lumMod val="50000"/>
                </a:schemeClr>
              </a:buClr>
              <a:buFont typeface="Wingdings" pitchFamily="2" charset="2"/>
              <a:buChar char="§"/>
              <a:defRPr/>
            </a:pPr>
            <a:r>
              <a:rPr lang="en-GB" sz="1600" b="1" dirty="0">
                <a:solidFill>
                  <a:schemeClr val="tx2">
                    <a:lumMod val="75000"/>
                  </a:schemeClr>
                </a:solidFill>
                <a:ea typeface="Tahoma" pitchFamily="34" charset="0"/>
                <a:cs typeface="Tahoma" pitchFamily="34" charset="0"/>
              </a:rPr>
              <a:t>D</a:t>
            </a:r>
            <a:r>
              <a:rPr lang="en-GB" sz="1600" b="1" dirty="0" smtClean="0">
                <a:solidFill>
                  <a:schemeClr val="tx2">
                    <a:lumMod val="75000"/>
                  </a:schemeClr>
                </a:solidFill>
                <a:ea typeface="Tahoma" pitchFamily="34" charset="0"/>
                <a:cs typeface="Tahoma" pitchFamily="34" charset="0"/>
              </a:rPr>
              <a:t>ividend income, </a:t>
            </a:r>
            <a:r>
              <a:rPr lang="en-GB" sz="1600" b="1" dirty="0">
                <a:solidFill>
                  <a:schemeClr val="tx2">
                    <a:lumMod val="75000"/>
                  </a:schemeClr>
                </a:solidFill>
                <a:ea typeface="Tahoma" pitchFamily="34" charset="0"/>
                <a:cs typeface="Tahoma" pitchFamily="34" charset="0"/>
              </a:rPr>
              <a:t>overseas PE </a:t>
            </a:r>
            <a:r>
              <a:rPr lang="en-GB" sz="1600" b="1" dirty="0" smtClean="0">
                <a:solidFill>
                  <a:schemeClr val="tx2">
                    <a:lumMod val="75000"/>
                  </a:schemeClr>
                </a:solidFill>
                <a:ea typeface="Tahoma" pitchFamily="34" charset="0"/>
                <a:cs typeface="Tahoma" pitchFamily="34" charset="0"/>
              </a:rPr>
              <a:t>profits and profits or gains from the disposal </a:t>
            </a:r>
            <a:r>
              <a:rPr lang="en-GB" sz="1600" b="1" dirty="0">
                <a:solidFill>
                  <a:schemeClr val="tx2">
                    <a:lumMod val="75000"/>
                  </a:schemeClr>
                </a:solidFill>
                <a:ea typeface="Tahoma" pitchFamily="34" charset="0"/>
                <a:cs typeface="Tahoma" pitchFamily="34" charset="0"/>
              </a:rPr>
              <a:t>of </a:t>
            </a:r>
            <a:r>
              <a:rPr lang="en-GB" sz="1600" b="1" dirty="0" smtClean="0">
                <a:solidFill>
                  <a:schemeClr val="tx2">
                    <a:lumMod val="75000"/>
                  </a:schemeClr>
                </a:solidFill>
                <a:ea typeface="Tahoma" pitchFamily="34" charset="0"/>
                <a:cs typeface="Tahoma" pitchFamily="34" charset="0"/>
              </a:rPr>
              <a:t>securities are exempt from taxation.</a:t>
            </a:r>
          </a:p>
          <a:p>
            <a:pPr marL="381000" indent="-381000">
              <a:spcBef>
                <a:spcPts val="600"/>
              </a:spcBef>
              <a:spcAft>
                <a:spcPts val="600"/>
              </a:spcAft>
              <a:buClr>
                <a:schemeClr val="accent1">
                  <a:lumMod val="50000"/>
                </a:schemeClr>
              </a:buClr>
              <a:buFont typeface="Wingdings" pitchFamily="2" charset="2"/>
              <a:buChar char="§"/>
              <a:defRPr/>
            </a:pPr>
            <a:r>
              <a:rPr lang="en-GB" sz="1600" b="1" dirty="0" smtClean="0">
                <a:solidFill>
                  <a:schemeClr val="tx2">
                    <a:lumMod val="75000"/>
                  </a:schemeClr>
                </a:solidFill>
                <a:ea typeface="Tahoma" pitchFamily="34" charset="0"/>
                <a:cs typeface="Tahoma" pitchFamily="34" charset="0"/>
              </a:rPr>
              <a:t>Favourable IP, Royalty &amp; financing structures regime </a:t>
            </a:r>
            <a:endParaRPr lang="en-GB" sz="1600" b="1" dirty="0">
              <a:solidFill>
                <a:schemeClr val="tx2">
                  <a:lumMod val="75000"/>
                </a:schemeClr>
              </a:solidFill>
              <a:ea typeface="Tahoma" pitchFamily="34" charset="0"/>
              <a:cs typeface="Tahoma" pitchFamily="34" charset="0"/>
            </a:endParaRPr>
          </a:p>
          <a:p>
            <a:pPr marL="381000" indent="-381000">
              <a:spcBef>
                <a:spcPts val="600"/>
              </a:spcBef>
              <a:spcAft>
                <a:spcPts val="600"/>
              </a:spcAft>
              <a:buClr>
                <a:schemeClr val="accent1">
                  <a:lumMod val="50000"/>
                </a:schemeClr>
              </a:buClr>
              <a:buFont typeface="Wingdings" pitchFamily="2" charset="2"/>
              <a:buChar char="§"/>
              <a:defRPr/>
            </a:pPr>
            <a:r>
              <a:rPr lang="en-GB" sz="1600" b="1" dirty="0">
                <a:solidFill>
                  <a:schemeClr val="tx2">
                    <a:lumMod val="75000"/>
                  </a:schemeClr>
                </a:solidFill>
                <a:ea typeface="Tahoma" pitchFamily="34" charset="0"/>
                <a:cs typeface="Tahoma" pitchFamily="34" charset="0"/>
              </a:rPr>
              <a:t>Extensive network of double tax </a:t>
            </a:r>
            <a:r>
              <a:rPr lang="en-GB" sz="1600" b="1" dirty="0" smtClean="0">
                <a:solidFill>
                  <a:schemeClr val="tx2">
                    <a:lumMod val="75000"/>
                  </a:schemeClr>
                </a:solidFill>
                <a:ea typeface="Tahoma" pitchFamily="34" charset="0"/>
                <a:cs typeface="Tahoma" pitchFamily="34" charset="0"/>
              </a:rPr>
              <a:t>treaties (currently 54)</a:t>
            </a:r>
            <a:endParaRPr lang="en-GB" sz="1600" b="1" dirty="0">
              <a:solidFill>
                <a:schemeClr val="tx2">
                  <a:lumMod val="75000"/>
                </a:schemeClr>
              </a:solidFill>
              <a:ea typeface="Tahoma" pitchFamily="34" charset="0"/>
              <a:cs typeface="Tahoma" pitchFamily="34" charset="0"/>
            </a:endParaRPr>
          </a:p>
          <a:p>
            <a:pPr marL="381000" indent="-381000">
              <a:spcBef>
                <a:spcPts val="600"/>
              </a:spcBef>
              <a:spcAft>
                <a:spcPts val="600"/>
              </a:spcAft>
              <a:buClr>
                <a:schemeClr val="accent1">
                  <a:lumMod val="50000"/>
                </a:schemeClr>
              </a:buClr>
              <a:buFont typeface="Wingdings" pitchFamily="2" charset="2"/>
              <a:buChar char="§"/>
              <a:defRPr/>
            </a:pPr>
            <a:r>
              <a:rPr lang="en-GB" sz="1600" b="1" dirty="0" smtClean="0">
                <a:solidFill>
                  <a:schemeClr val="tx2">
                    <a:lumMod val="75000"/>
                  </a:schemeClr>
                </a:solidFill>
                <a:ea typeface="Tahoma" pitchFamily="34" charset="0"/>
                <a:cs typeface="Tahoma" pitchFamily="34" charset="0"/>
              </a:rPr>
              <a:t>Ability to use the EU </a:t>
            </a:r>
            <a:r>
              <a:rPr lang="en-GB" sz="1600" b="1" dirty="0">
                <a:solidFill>
                  <a:schemeClr val="tx2">
                    <a:lumMod val="75000"/>
                  </a:schemeClr>
                </a:solidFill>
                <a:ea typeface="Tahoma" pitchFamily="34" charset="0"/>
                <a:cs typeface="Tahoma" pitchFamily="34" charset="0"/>
              </a:rPr>
              <a:t>Directives</a:t>
            </a:r>
          </a:p>
          <a:p>
            <a:pPr marL="381000" indent="-381000">
              <a:spcBef>
                <a:spcPts val="600"/>
              </a:spcBef>
              <a:spcAft>
                <a:spcPts val="600"/>
              </a:spcAft>
              <a:buClr>
                <a:schemeClr val="accent1">
                  <a:lumMod val="50000"/>
                </a:schemeClr>
              </a:buClr>
              <a:buFont typeface="Wingdings" pitchFamily="2" charset="2"/>
              <a:buChar char="§"/>
              <a:defRPr/>
            </a:pPr>
            <a:r>
              <a:rPr lang="en-GB" sz="1600" b="1" dirty="0">
                <a:solidFill>
                  <a:schemeClr val="tx2">
                    <a:lumMod val="75000"/>
                  </a:schemeClr>
                </a:solidFill>
                <a:ea typeface="Tahoma" pitchFamily="34" charset="0"/>
                <a:cs typeface="Tahoma" pitchFamily="34" charset="0"/>
              </a:rPr>
              <a:t>Unilateral credit relief</a:t>
            </a:r>
          </a:p>
          <a:p>
            <a:pPr marL="381000" indent="-381000">
              <a:spcBef>
                <a:spcPts val="600"/>
              </a:spcBef>
              <a:spcAft>
                <a:spcPts val="600"/>
              </a:spcAft>
              <a:buClr>
                <a:schemeClr val="accent1">
                  <a:lumMod val="50000"/>
                </a:schemeClr>
              </a:buClr>
              <a:buFont typeface="Wingdings" pitchFamily="2" charset="2"/>
              <a:buChar char="§"/>
              <a:defRPr/>
            </a:pPr>
            <a:r>
              <a:rPr lang="en-GB" sz="1600" b="1" dirty="0">
                <a:solidFill>
                  <a:schemeClr val="tx2">
                    <a:lumMod val="75000"/>
                  </a:schemeClr>
                </a:solidFill>
                <a:ea typeface="Tahoma" pitchFamily="34" charset="0"/>
                <a:cs typeface="Tahoma" pitchFamily="34" charset="0"/>
              </a:rPr>
              <a:t>Low or zero withholding taxes.</a:t>
            </a:r>
          </a:p>
        </p:txBody>
      </p:sp>
      <p:pic>
        <p:nvPicPr>
          <p:cNvPr id="8" name="Picture 12" descr="http://ts2.mm.bing.net/th?id=I4673448964261445&amp;pid=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7815" y="1462133"/>
            <a:ext cx="3707930" cy="239859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14" descr="http://ts1.mm.bing.net/th?id=I4986938619724364&amp;pid=1.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7815" y="3871201"/>
            <a:ext cx="3707930" cy="23564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83861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water.jpg"/>
          <p:cNvPicPr>
            <a:picLocks noChangeAspect="1"/>
          </p:cNvPicPr>
          <p:nvPr/>
        </p:nvPicPr>
        <p:blipFill>
          <a:blip r:embed="rId3" cstate="screen"/>
          <a:stretch>
            <a:fillRect/>
          </a:stretch>
        </p:blipFill>
        <p:spPr>
          <a:xfrm>
            <a:off x="0" y="0"/>
            <a:ext cx="9144000" cy="6858000"/>
          </a:xfrm>
          <a:prstGeom prst="rect">
            <a:avLst/>
          </a:prstGeom>
        </p:spPr>
      </p:pic>
      <p:sp>
        <p:nvSpPr>
          <p:cNvPr id="12" name="Text Placeholder 11"/>
          <p:cNvSpPr>
            <a:spLocks noGrp="1"/>
          </p:cNvSpPr>
          <p:nvPr>
            <p:ph type="body" sz="quarter" idx="10"/>
          </p:nvPr>
        </p:nvSpPr>
        <p:spPr>
          <a:xfrm>
            <a:off x="366737" y="1669080"/>
            <a:ext cx="8348667" cy="3200080"/>
          </a:xfrm>
        </p:spPr>
        <p:txBody>
          <a:bodyPr/>
          <a:lstStyle/>
          <a:p>
            <a:r>
              <a:rPr lang="en-GB" sz="4000" b="1" dirty="0">
                <a:latin typeface="Tahoma" panose="020B0604030504040204" pitchFamily="34" charset="0"/>
                <a:ea typeface="Tahoma" panose="020B0604030504040204" pitchFamily="34" charset="0"/>
                <a:cs typeface="Tahoma" panose="020B0604030504040204" pitchFamily="34" charset="0"/>
              </a:rPr>
              <a:t>Investment Opportunities</a:t>
            </a:r>
          </a:p>
        </p:txBody>
      </p:sp>
      <p:sp>
        <p:nvSpPr>
          <p:cNvPr id="2" name="Footer Placeholder 1"/>
          <p:cNvSpPr>
            <a:spLocks noGrp="1"/>
          </p:cNvSpPr>
          <p:nvPr>
            <p:ph type="ftr" sz="quarter" idx="3"/>
          </p:nvPr>
        </p:nvSpPr>
        <p:spPr/>
        <p:txBody>
          <a:bodyPr/>
          <a:lstStyle/>
          <a:p>
            <a:r>
              <a:rPr lang="en-GB" dirty="0" smtClean="0"/>
              <a:t>© 2015 Deloitte Limited</a:t>
            </a:r>
            <a:endParaRPr lang="en-GB" dirty="0"/>
          </a:p>
        </p:txBody>
      </p:sp>
      <p:sp>
        <p:nvSpPr>
          <p:cNvPr id="3" name="Slide Number Placeholder 2"/>
          <p:cNvSpPr>
            <a:spLocks noGrp="1"/>
          </p:cNvSpPr>
          <p:nvPr>
            <p:ph type="sldNum" sz="quarter" idx="4"/>
          </p:nvPr>
        </p:nvSpPr>
        <p:spPr/>
        <p:txBody>
          <a:bodyPr/>
          <a:lstStyle/>
          <a:p>
            <a:fld id="{95CC1D26-A9BD-4BDE-BDD9-08EDBAE96860}" type="slidenum">
              <a:rPr lang="en-GB" smtClean="0"/>
              <a:pPr/>
              <a:t>26</a:t>
            </a:fld>
            <a:endParaRPr lang="en-GB" dirty="0"/>
          </a:p>
        </p:txBody>
      </p:sp>
    </p:spTree>
    <p:extLst>
      <p:ext uri="{BB962C8B-B14F-4D97-AF65-F5344CB8AC3E}">
        <p14:creationId xmlns:p14="http://schemas.microsoft.com/office/powerpoint/2010/main" xmlns="" val="16496714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green2.jpg"/>
          <p:cNvPicPr>
            <a:picLocks noChangeAspect="1"/>
          </p:cNvPicPr>
          <p:nvPr/>
        </p:nvPicPr>
        <p:blipFill>
          <a:blip r:embed="rId3" cstate="screen"/>
          <a:stretch>
            <a:fillRect/>
          </a:stretch>
        </p:blipFill>
        <p:spPr>
          <a:xfrm>
            <a:off x="36512" y="0"/>
            <a:ext cx="9144000" cy="6858000"/>
          </a:xfrm>
          <a:prstGeom prst="rect">
            <a:avLst/>
          </a:prstGeom>
        </p:spPr>
      </p:pic>
      <p:sp>
        <p:nvSpPr>
          <p:cNvPr id="5" name="Title 4"/>
          <p:cNvSpPr>
            <a:spLocks noGrp="1"/>
          </p:cNvSpPr>
          <p:nvPr>
            <p:ph type="title"/>
          </p:nvPr>
        </p:nvSpPr>
        <p:spPr>
          <a:xfrm>
            <a:off x="370113" y="295683"/>
            <a:ext cx="5570039" cy="613037"/>
          </a:xfrm>
        </p:spPr>
        <p:txBody>
          <a:bodyPr>
            <a:normAutofit/>
          </a:bodyPr>
          <a:lstStyle/>
          <a:p>
            <a:r>
              <a:rPr lang="en-GB" dirty="0" smtClean="0"/>
              <a:t>Investment Opportunities</a:t>
            </a:r>
            <a:endParaRPr lang="en-GB" dirty="0"/>
          </a:p>
        </p:txBody>
      </p:sp>
      <p:sp>
        <p:nvSpPr>
          <p:cNvPr id="7" name="Text Placeholder 6"/>
          <p:cNvSpPr>
            <a:spLocks noGrp="1"/>
          </p:cNvSpPr>
          <p:nvPr>
            <p:ph type="body" sz="quarter" idx="13"/>
          </p:nvPr>
        </p:nvSpPr>
        <p:spPr>
          <a:xfrm>
            <a:off x="371935" y="836712"/>
            <a:ext cx="7010199" cy="465226"/>
          </a:xfrm>
        </p:spPr>
        <p:txBody>
          <a:bodyPr>
            <a:normAutofit/>
          </a:bodyPr>
          <a:lstStyle/>
          <a:p>
            <a:r>
              <a:rPr lang="en-GB" sz="2800" dirty="0" smtClean="0">
                <a:solidFill>
                  <a:schemeClr val="accent1">
                    <a:lumMod val="50000"/>
                  </a:schemeClr>
                </a:solidFill>
              </a:rPr>
              <a:t>Reasons to invest in Cyprus</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27</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Content Placeholder 5"/>
          <p:cNvSpPr txBox="1">
            <a:spLocks/>
          </p:cNvSpPr>
          <p:nvPr/>
        </p:nvSpPr>
        <p:spPr>
          <a:xfrm>
            <a:off x="365826" y="1340768"/>
            <a:ext cx="8018311" cy="4968552"/>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tabLst/>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lvl="0" algn="just">
              <a:lnSpc>
                <a:spcPct val="110000"/>
              </a:lnSpc>
              <a:spcBef>
                <a:spcPts val="600"/>
              </a:spcBef>
              <a:spcAft>
                <a:spcPts val="600"/>
              </a:spcAft>
            </a:pPr>
            <a:r>
              <a:rPr lang="en-GB" b="1" dirty="0">
                <a:solidFill>
                  <a:schemeClr val="accent1">
                    <a:lumMod val="50000"/>
                  </a:schemeClr>
                </a:solidFill>
              </a:rPr>
              <a:t>Investment Incentives: </a:t>
            </a:r>
            <a:r>
              <a:rPr lang="en-GB" sz="1600" b="1" dirty="0">
                <a:solidFill>
                  <a:schemeClr val="accent1">
                    <a:lumMod val="50000"/>
                  </a:schemeClr>
                </a:solidFill>
              </a:rPr>
              <a:t>A number of measures has been put in place by the Government to stimulate foreign direct investment and economic growth. These measures include:</a:t>
            </a:r>
          </a:p>
          <a:p>
            <a:pPr marL="552450" lvl="1" indent="-285750" algn="just">
              <a:lnSpc>
                <a:spcPct val="110000"/>
              </a:lnSpc>
              <a:spcBef>
                <a:spcPts val="600"/>
              </a:spcBef>
              <a:spcAft>
                <a:spcPts val="600"/>
              </a:spcAft>
              <a:buFont typeface="Wingdings" panose="05000000000000000000" pitchFamily="2" charset="2"/>
              <a:buChar char="§"/>
            </a:pPr>
            <a:r>
              <a:rPr lang="en-GB" sz="1600" b="1" dirty="0">
                <a:solidFill>
                  <a:schemeClr val="accent1">
                    <a:lumMod val="50000"/>
                  </a:schemeClr>
                </a:solidFill>
              </a:rPr>
              <a:t>Reduced the time required to issue planning permission to a maximum of one month for small projects and three months for large projects.</a:t>
            </a:r>
          </a:p>
          <a:p>
            <a:pPr marL="552450" lvl="1" indent="-285750" algn="just">
              <a:lnSpc>
                <a:spcPct val="110000"/>
              </a:lnSpc>
              <a:spcBef>
                <a:spcPts val="600"/>
              </a:spcBef>
              <a:spcAft>
                <a:spcPts val="600"/>
              </a:spcAft>
              <a:buFont typeface="Wingdings" panose="05000000000000000000" pitchFamily="2" charset="2"/>
              <a:buChar char="§"/>
            </a:pPr>
            <a:r>
              <a:rPr lang="en-GB" sz="1600" b="1" dirty="0">
                <a:solidFill>
                  <a:schemeClr val="accent1">
                    <a:lumMod val="50000"/>
                  </a:schemeClr>
                </a:solidFill>
              </a:rPr>
              <a:t>Increased building coefficients by 30% in residential areas for large commercial developments. Coefficient will be increased by 25% on the outskirts of residential areas for large commercial or office developments. It will increase by 20% in certain tourist zones for large-scale property and from 10% to 15% for areas available for golf courses.</a:t>
            </a:r>
          </a:p>
          <a:p>
            <a:pPr marL="552450" lvl="1" indent="-285750" algn="just">
              <a:lnSpc>
                <a:spcPct val="110000"/>
              </a:lnSpc>
              <a:spcBef>
                <a:spcPts val="600"/>
              </a:spcBef>
              <a:spcAft>
                <a:spcPts val="600"/>
              </a:spcAft>
              <a:buFont typeface="Wingdings" panose="05000000000000000000" pitchFamily="2" charset="2"/>
              <a:buChar char="§"/>
            </a:pPr>
            <a:r>
              <a:rPr lang="en-GB" sz="1600" b="1" dirty="0" smtClean="0">
                <a:solidFill>
                  <a:schemeClr val="accent1">
                    <a:lumMod val="50000"/>
                  </a:schemeClr>
                </a:solidFill>
              </a:rPr>
              <a:t>Permits </a:t>
            </a:r>
            <a:r>
              <a:rPr lang="en-GB" sz="1600" b="1" dirty="0">
                <a:solidFill>
                  <a:schemeClr val="accent1">
                    <a:lumMod val="50000"/>
                  </a:schemeClr>
                </a:solidFill>
              </a:rPr>
              <a:t>for joint tourist developments such as condo hotels.</a:t>
            </a:r>
          </a:p>
          <a:p>
            <a:pPr marL="552450" lvl="1" indent="-285750" algn="just">
              <a:lnSpc>
                <a:spcPct val="110000"/>
              </a:lnSpc>
              <a:spcBef>
                <a:spcPts val="600"/>
              </a:spcBef>
              <a:spcAft>
                <a:spcPts val="600"/>
              </a:spcAft>
              <a:buFont typeface="Wingdings" panose="05000000000000000000" pitchFamily="2" charset="2"/>
              <a:buChar char="§"/>
            </a:pPr>
            <a:r>
              <a:rPr lang="en-GB" sz="1600" b="1" dirty="0">
                <a:solidFill>
                  <a:schemeClr val="accent1">
                    <a:lumMod val="50000"/>
                  </a:schemeClr>
                </a:solidFill>
              </a:rPr>
              <a:t>Foreign nationals encouraged to invest in Cyprus by being given permanent residency status (€300k) and citizenship by exception if they invest in real estate, financial assets or companies operating in Cyprus (€5m in total reduced to €3m if through a collective scheme).   </a:t>
            </a:r>
          </a:p>
        </p:txBody>
      </p:sp>
    </p:spTree>
    <p:extLst>
      <p:ext uri="{BB962C8B-B14F-4D97-AF65-F5344CB8AC3E}">
        <p14:creationId xmlns:p14="http://schemas.microsoft.com/office/powerpoint/2010/main" xmlns="" val="1450619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een2.jpg"/>
          <p:cNvPicPr>
            <a:picLocks noChangeAspect="1"/>
          </p:cNvPicPr>
          <p:nvPr/>
        </p:nvPicPr>
        <p:blipFill>
          <a:blip r:embed="rId3" cstate="screen"/>
          <a:stretch>
            <a:fillRect/>
          </a:stretch>
        </p:blipFill>
        <p:spPr>
          <a:xfrm>
            <a:off x="36512" y="0"/>
            <a:ext cx="9144000" cy="6858000"/>
          </a:xfrm>
          <a:prstGeom prst="rect">
            <a:avLst/>
          </a:prstGeom>
        </p:spPr>
      </p:pic>
      <p:sp>
        <p:nvSpPr>
          <p:cNvPr id="5" name="Title 4"/>
          <p:cNvSpPr>
            <a:spLocks noGrp="1"/>
          </p:cNvSpPr>
          <p:nvPr>
            <p:ph type="title"/>
          </p:nvPr>
        </p:nvSpPr>
        <p:spPr>
          <a:xfrm>
            <a:off x="370113" y="295683"/>
            <a:ext cx="5570039" cy="613037"/>
          </a:xfrm>
        </p:spPr>
        <p:txBody>
          <a:bodyPr>
            <a:normAutofit/>
          </a:bodyPr>
          <a:lstStyle/>
          <a:p>
            <a:r>
              <a:rPr lang="en-GB" dirty="0" smtClean="0"/>
              <a:t>Investment Opportunities</a:t>
            </a:r>
            <a:endParaRPr lang="en-GB" dirty="0"/>
          </a:p>
        </p:txBody>
      </p:sp>
      <p:sp>
        <p:nvSpPr>
          <p:cNvPr id="7" name="Text Placeholder 6"/>
          <p:cNvSpPr>
            <a:spLocks noGrp="1"/>
          </p:cNvSpPr>
          <p:nvPr>
            <p:ph type="body" sz="quarter" idx="13"/>
          </p:nvPr>
        </p:nvSpPr>
        <p:spPr>
          <a:xfrm>
            <a:off x="370113" y="908720"/>
            <a:ext cx="7010199" cy="465226"/>
          </a:xfrm>
        </p:spPr>
        <p:txBody>
          <a:bodyPr>
            <a:normAutofit/>
          </a:bodyPr>
          <a:lstStyle/>
          <a:p>
            <a:r>
              <a:rPr lang="en-GB" sz="2800" dirty="0" smtClean="0">
                <a:solidFill>
                  <a:schemeClr val="accent1">
                    <a:lumMod val="50000"/>
                  </a:schemeClr>
                </a:solidFill>
              </a:rPr>
              <a:t>Reasons to invest in Cyprus</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28</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Content Placeholder 5"/>
          <p:cNvSpPr txBox="1">
            <a:spLocks/>
          </p:cNvSpPr>
          <p:nvPr/>
        </p:nvSpPr>
        <p:spPr>
          <a:xfrm>
            <a:off x="370113" y="1556792"/>
            <a:ext cx="8018311" cy="4968552"/>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tabLst/>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lnSpc>
                <a:spcPct val="120000"/>
              </a:lnSpc>
              <a:spcBef>
                <a:spcPts val="600"/>
              </a:spcBef>
              <a:spcAft>
                <a:spcPts val="600"/>
              </a:spcAft>
              <a:buFont typeface="Arial" pitchFamily="34" charset="0"/>
              <a:buChar char="•"/>
            </a:pPr>
            <a:r>
              <a:rPr lang="en-GB" b="1" dirty="0" smtClean="0">
                <a:solidFill>
                  <a:schemeClr val="accent1">
                    <a:lumMod val="50000"/>
                  </a:schemeClr>
                </a:solidFill>
              </a:rPr>
              <a:t>Vote of confidence by international investors:</a:t>
            </a:r>
            <a:r>
              <a:rPr lang="en-GB" dirty="0" smtClean="0">
                <a:solidFill>
                  <a:schemeClr val="accent1">
                    <a:lumMod val="50000"/>
                  </a:schemeClr>
                </a:solidFill>
              </a:rPr>
              <a:t> </a:t>
            </a:r>
          </a:p>
          <a:p>
            <a:pPr marL="552450" lvl="1" indent="-285750" algn="just">
              <a:lnSpc>
                <a:spcPct val="12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Wilbur Ross with a group of investors have recently invested over €400 million in Bank of Cyprus resulting in the acquisition of 19% of the institution’s equity capital, showing confidence in the Cypriot Economy’s potential for growth.</a:t>
            </a:r>
          </a:p>
          <a:p>
            <a:pPr marL="552450" lvl="1" indent="-285750" algn="just">
              <a:lnSpc>
                <a:spcPct val="12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EBRD </a:t>
            </a:r>
            <a:r>
              <a:rPr lang="en-GB" b="1" dirty="0">
                <a:solidFill>
                  <a:schemeClr val="accent1">
                    <a:lumMod val="50000"/>
                  </a:schemeClr>
                </a:solidFill>
              </a:rPr>
              <a:t>invested also in the share capital of Bank of </a:t>
            </a:r>
            <a:r>
              <a:rPr lang="en-GB" b="1" dirty="0" smtClean="0">
                <a:solidFill>
                  <a:schemeClr val="accent1">
                    <a:lumMod val="50000"/>
                  </a:schemeClr>
                </a:solidFill>
              </a:rPr>
              <a:t>Cyprus during the recapitalisation exercise in late 2014.  </a:t>
            </a:r>
          </a:p>
          <a:p>
            <a:pPr marL="558800" lvl="3" indent="-285750" algn="just">
              <a:lnSpc>
                <a:spcPct val="12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International investors, Wargaming.net and North American hedge fund Third Point LLC, acquired a 30% stake each in the share capital of Hellenic Bank. They have also fully supported the Rights Issue for meeting the EBA stress test capital needs.</a:t>
            </a:r>
          </a:p>
        </p:txBody>
      </p:sp>
    </p:spTree>
    <p:extLst>
      <p:ext uri="{BB962C8B-B14F-4D97-AF65-F5344CB8AC3E}">
        <p14:creationId xmlns:p14="http://schemas.microsoft.com/office/powerpoint/2010/main" xmlns="" val="59344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1" y="1412776"/>
            <a:ext cx="8640960" cy="5040560"/>
          </a:xfrm>
        </p:spPr>
        <p:txBody>
          <a:bodyPr/>
          <a:lstStyle/>
          <a:p>
            <a:pPr marL="285750" indent="-285750" algn="just">
              <a:lnSpc>
                <a:spcPct val="120000"/>
              </a:lnSpc>
              <a:spcBef>
                <a:spcPts val="600"/>
              </a:spcBef>
              <a:spcAft>
                <a:spcPts val="600"/>
              </a:spcAft>
              <a:buFont typeface="Arial" panose="020B0604020202020204" pitchFamily="34" charset="0"/>
              <a:buChar char="•"/>
            </a:pPr>
            <a:r>
              <a:rPr lang="en-GB" b="1" dirty="0" smtClean="0">
                <a:solidFill>
                  <a:schemeClr val="accent1">
                    <a:lumMod val="50000"/>
                  </a:schemeClr>
                </a:solidFill>
              </a:rPr>
              <a:t>Hotel &amp; Tourism: </a:t>
            </a:r>
            <a:r>
              <a:rPr lang="en-GB" sz="1600" b="1" dirty="0" smtClean="0">
                <a:solidFill>
                  <a:schemeClr val="accent1">
                    <a:lumMod val="50000"/>
                  </a:schemeClr>
                </a:solidFill>
              </a:rPr>
              <a:t>A number of opportunities exist for investing in large scale development projects related to the Hotel &amp; Tourism sectors. These large scale developments aim to develop further the current infrastructure, add value and reduce seasonality for the Cypriot touristic product. Examples of such projects include:</a:t>
            </a:r>
          </a:p>
          <a:p>
            <a:pPr marL="552450" lvl="1" indent="-285750" algn="just">
              <a:lnSpc>
                <a:spcPct val="120000"/>
              </a:lnSpc>
              <a:spcAft>
                <a:spcPts val="600"/>
              </a:spcAft>
              <a:buFont typeface="Wingdings" panose="05000000000000000000" pitchFamily="2" charset="2"/>
              <a:buChar char="§"/>
            </a:pPr>
            <a:r>
              <a:rPr lang="en-GB" sz="1600" b="1" dirty="0" smtClean="0">
                <a:solidFill>
                  <a:schemeClr val="accent1">
                    <a:lumMod val="50000"/>
                  </a:schemeClr>
                </a:solidFill>
              </a:rPr>
              <a:t>Golf courses;</a:t>
            </a:r>
          </a:p>
          <a:p>
            <a:pPr marL="552450" lvl="1" indent="-285750" algn="just">
              <a:lnSpc>
                <a:spcPct val="120000"/>
              </a:lnSpc>
              <a:spcAft>
                <a:spcPts val="600"/>
              </a:spcAft>
              <a:buFont typeface="Wingdings" panose="05000000000000000000" pitchFamily="2" charset="2"/>
              <a:buChar char="§"/>
            </a:pPr>
            <a:r>
              <a:rPr lang="en-GB" sz="1600" b="1" dirty="0" smtClean="0">
                <a:solidFill>
                  <a:schemeClr val="accent1">
                    <a:lumMod val="50000"/>
                  </a:schemeClr>
                </a:solidFill>
              </a:rPr>
              <a:t>Marinas;</a:t>
            </a:r>
          </a:p>
          <a:p>
            <a:pPr marL="552450" lvl="1" indent="-285750" algn="just">
              <a:lnSpc>
                <a:spcPct val="120000"/>
              </a:lnSpc>
              <a:spcAft>
                <a:spcPts val="600"/>
              </a:spcAft>
              <a:buFont typeface="Wingdings" panose="05000000000000000000" pitchFamily="2" charset="2"/>
              <a:buChar char="§"/>
            </a:pPr>
            <a:r>
              <a:rPr lang="en-GB" sz="1600" b="1" dirty="0" smtClean="0">
                <a:solidFill>
                  <a:schemeClr val="accent1">
                    <a:lumMod val="50000"/>
                  </a:schemeClr>
                </a:solidFill>
              </a:rPr>
              <a:t>Hotels and Condominiums; </a:t>
            </a:r>
          </a:p>
          <a:p>
            <a:pPr marL="552450" lvl="1" indent="-285750" algn="just">
              <a:lnSpc>
                <a:spcPct val="120000"/>
              </a:lnSpc>
              <a:spcAft>
                <a:spcPts val="600"/>
              </a:spcAft>
              <a:buFont typeface="Wingdings" panose="05000000000000000000" pitchFamily="2" charset="2"/>
              <a:buChar char="§"/>
            </a:pPr>
            <a:r>
              <a:rPr lang="en-GB" sz="1600" b="1" dirty="0" smtClean="0">
                <a:solidFill>
                  <a:schemeClr val="accent1">
                    <a:lumMod val="50000"/>
                  </a:schemeClr>
                </a:solidFill>
              </a:rPr>
              <a:t>Theme Parks; and</a:t>
            </a:r>
          </a:p>
          <a:p>
            <a:pPr marL="552450" lvl="1" indent="-285750" algn="just">
              <a:lnSpc>
                <a:spcPct val="120000"/>
              </a:lnSpc>
              <a:spcAft>
                <a:spcPts val="600"/>
              </a:spcAft>
              <a:buFont typeface="Wingdings" panose="05000000000000000000" pitchFamily="2" charset="2"/>
              <a:buChar char="§"/>
            </a:pPr>
            <a:r>
              <a:rPr lang="en-GB" sz="1600" b="1" dirty="0" smtClean="0">
                <a:solidFill>
                  <a:schemeClr val="accent1">
                    <a:lumMod val="50000"/>
                  </a:schemeClr>
                </a:solidFill>
              </a:rPr>
              <a:t>A world-class integrated </a:t>
            </a:r>
            <a:r>
              <a:rPr lang="en-GB" sz="1600" b="1" dirty="0">
                <a:solidFill>
                  <a:schemeClr val="accent1">
                    <a:lumMod val="50000"/>
                  </a:schemeClr>
                </a:solidFill>
              </a:rPr>
              <a:t>c</a:t>
            </a:r>
            <a:r>
              <a:rPr lang="en-GB" sz="1600" b="1" dirty="0" smtClean="0">
                <a:solidFill>
                  <a:schemeClr val="accent1">
                    <a:lumMod val="50000"/>
                  </a:schemeClr>
                </a:solidFill>
              </a:rPr>
              <a:t>asino resort</a:t>
            </a:r>
            <a:r>
              <a:rPr lang="en-GB" dirty="0" smtClean="0">
                <a:solidFill>
                  <a:schemeClr val="accent1">
                    <a:lumMod val="50000"/>
                  </a:schemeClr>
                </a:solidFill>
              </a:rPr>
              <a:t>.</a:t>
            </a:r>
          </a:p>
          <a:p>
            <a:pPr marL="285750" indent="-285750" algn="just">
              <a:lnSpc>
                <a:spcPct val="120000"/>
              </a:lnSpc>
              <a:spcAft>
                <a:spcPts val="600"/>
              </a:spcAft>
              <a:buFont typeface="Wingdings" panose="05000000000000000000" pitchFamily="2" charset="2"/>
              <a:buChar char="§"/>
            </a:pPr>
            <a:r>
              <a:rPr lang="en-GB" b="1" dirty="0">
                <a:solidFill>
                  <a:schemeClr val="accent1">
                    <a:lumMod val="50000"/>
                  </a:schemeClr>
                </a:solidFill>
              </a:rPr>
              <a:t>Medical and Wellness Centres; and </a:t>
            </a:r>
            <a:endParaRPr lang="en-GB" b="1" dirty="0" smtClean="0">
              <a:solidFill>
                <a:schemeClr val="accent1">
                  <a:lumMod val="50000"/>
                </a:schemeClr>
              </a:solidFill>
            </a:endParaRPr>
          </a:p>
          <a:p>
            <a:pPr marL="285750" indent="-285750" algn="just">
              <a:lnSpc>
                <a:spcPct val="120000"/>
              </a:lnSpc>
              <a:spcAft>
                <a:spcPts val="600"/>
              </a:spcAft>
              <a:buFont typeface="Wingdings" panose="05000000000000000000" pitchFamily="2" charset="2"/>
              <a:buChar char="§"/>
            </a:pPr>
            <a:r>
              <a:rPr lang="en-GB" b="1" dirty="0" smtClean="0">
                <a:solidFill>
                  <a:schemeClr val="accent1">
                    <a:lumMod val="50000"/>
                  </a:schemeClr>
                </a:solidFill>
              </a:rPr>
              <a:t>Education</a:t>
            </a:r>
            <a:endParaRPr lang="en-GB" b="1" dirty="0">
              <a:solidFill>
                <a:schemeClr val="accent1">
                  <a:lumMod val="50000"/>
                </a:schemeClr>
              </a:solidFill>
            </a:endParaRPr>
          </a:p>
          <a:p>
            <a:pPr marL="552450" lvl="1" indent="-285750" algn="just">
              <a:lnSpc>
                <a:spcPct val="120000"/>
              </a:lnSpc>
              <a:spcAft>
                <a:spcPts val="600"/>
              </a:spcAft>
              <a:buFont typeface="Wingdings" panose="05000000000000000000" pitchFamily="2" charset="2"/>
              <a:buChar char="§"/>
            </a:pPr>
            <a:endParaRPr lang="en-GB" dirty="0" smtClean="0">
              <a:solidFill>
                <a:schemeClr val="accent1">
                  <a:lumMod val="50000"/>
                </a:schemeClr>
              </a:solidFill>
            </a:endParaRPr>
          </a:p>
        </p:txBody>
      </p:sp>
      <p:sp>
        <p:nvSpPr>
          <p:cNvPr id="9" name="Freeform 22"/>
          <p:cNvSpPr>
            <a:spLocks noChangeAspect="1" noEditPoints="1"/>
          </p:cNvSpPr>
          <p:nvPr/>
        </p:nvSpPr>
        <p:spPr bwMode="auto">
          <a:xfrm>
            <a:off x="5436096" y="2716658"/>
            <a:ext cx="3420379" cy="2703521"/>
          </a:xfrm>
          <a:custGeom>
            <a:avLst/>
            <a:gdLst/>
            <a:ahLst/>
            <a:cxnLst>
              <a:cxn ang="0">
                <a:pos x="0" y="30"/>
              </a:cxn>
              <a:cxn ang="0">
                <a:pos x="0" y="75"/>
              </a:cxn>
              <a:cxn ang="0">
                <a:pos x="11" y="85"/>
              </a:cxn>
              <a:cxn ang="0">
                <a:pos x="16" y="85"/>
              </a:cxn>
              <a:cxn ang="0">
                <a:pos x="16" y="21"/>
              </a:cxn>
              <a:cxn ang="0">
                <a:pos x="11" y="21"/>
              </a:cxn>
              <a:cxn ang="0">
                <a:pos x="0" y="30"/>
              </a:cxn>
              <a:cxn ang="0">
                <a:pos x="91" y="21"/>
              </a:cxn>
              <a:cxn ang="0">
                <a:pos x="87" y="21"/>
              </a:cxn>
              <a:cxn ang="0">
                <a:pos x="87" y="85"/>
              </a:cxn>
              <a:cxn ang="0">
                <a:pos x="92" y="85"/>
              </a:cxn>
              <a:cxn ang="0">
                <a:pos x="102" y="75"/>
              </a:cxn>
              <a:cxn ang="0">
                <a:pos x="102" y="30"/>
              </a:cxn>
              <a:cxn ang="0">
                <a:pos x="91" y="21"/>
              </a:cxn>
              <a:cxn ang="0">
                <a:pos x="20" y="85"/>
              </a:cxn>
              <a:cxn ang="0">
                <a:pos x="83" y="85"/>
              </a:cxn>
              <a:cxn ang="0">
                <a:pos x="83" y="21"/>
              </a:cxn>
              <a:cxn ang="0">
                <a:pos x="20" y="21"/>
              </a:cxn>
              <a:cxn ang="0">
                <a:pos x="20" y="85"/>
              </a:cxn>
              <a:cxn ang="0">
                <a:pos x="32" y="17"/>
              </a:cxn>
              <a:cxn ang="0">
                <a:pos x="35" y="15"/>
              </a:cxn>
              <a:cxn ang="0">
                <a:pos x="35" y="8"/>
              </a:cxn>
              <a:cxn ang="0">
                <a:pos x="37" y="5"/>
              </a:cxn>
              <a:cxn ang="0">
                <a:pos x="66" y="5"/>
              </a:cxn>
              <a:cxn ang="0">
                <a:pos x="69" y="9"/>
              </a:cxn>
              <a:cxn ang="0">
                <a:pos x="69" y="15"/>
              </a:cxn>
              <a:cxn ang="0">
                <a:pos x="71" y="17"/>
              </a:cxn>
              <a:cxn ang="0">
                <a:pos x="73" y="15"/>
              </a:cxn>
              <a:cxn ang="0">
                <a:pos x="73" y="3"/>
              </a:cxn>
              <a:cxn ang="0">
                <a:pos x="70" y="0"/>
              </a:cxn>
              <a:cxn ang="0">
                <a:pos x="33" y="0"/>
              </a:cxn>
              <a:cxn ang="0">
                <a:pos x="30" y="4"/>
              </a:cxn>
              <a:cxn ang="0">
                <a:pos x="30" y="15"/>
              </a:cxn>
              <a:cxn ang="0">
                <a:pos x="32" y="17"/>
              </a:cxn>
            </a:cxnLst>
            <a:rect l="0" t="0" r="r" b="b"/>
            <a:pathLst>
              <a:path w="102" h="85">
                <a:moveTo>
                  <a:pt x="0" y="30"/>
                </a:moveTo>
                <a:cubicBezTo>
                  <a:pt x="0" y="75"/>
                  <a:pt x="0" y="75"/>
                  <a:pt x="0" y="75"/>
                </a:cubicBezTo>
                <a:cubicBezTo>
                  <a:pt x="0" y="82"/>
                  <a:pt x="4" y="85"/>
                  <a:pt x="11" y="85"/>
                </a:cubicBezTo>
                <a:cubicBezTo>
                  <a:pt x="16" y="85"/>
                  <a:pt x="16" y="85"/>
                  <a:pt x="16" y="85"/>
                </a:cubicBezTo>
                <a:cubicBezTo>
                  <a:pt x="16" y="21"/>
                  <a:pt x="16" y="21"/>
                  <a:pt x="16" y="21"/>
                </a:cubicBezTo>
                <a:cubicBezTo>
                  <a:pt x="11" y="21"/>
                  <a:pt x="11" y="21"/>
                  <a:pt x="11" y="21"/>
                </a:cubicBezTo>
                <a:cubicBezTo>
                  <a:pt x="4" y="21"/>
                  <a:pt x="0" y="24"/>
                  <a:pt x="0" y="30"/>
                </a:cubicBezTo>
                <a:close/>
                <a:moveTo>
                  <a:pt x="91" y="21"/>
                </a:moveTo>
                <a:cubicBezTo>
                  <a:pt x="87" y="21"/>
                  <a:pt x="87" y="21"/>
                  <a:pt x="87" y="21"/>
                </a:cubicBezTo>
                <a:cubicBezTo>
                  <a:pt x="87" y="85"/>
                  <a:pt x="87" y="85"/>
                  <a:pt x="87" y="85"/>
                </a:cubicBezTo>
                <a:cubicBezTo>
                  <a:pt x="92" y="85"/>
                  <a:pt x="92" y="85"/>
                  <a:pt x="92" y="85"/>
                </a:cubicBezTo>
                <a:cubicBezTo>
                  <a:pt x="99" y="85"/>
                  <a:pt x="102" y="82"/>
                  <a:pt x="102" y="75"/>
                </a:cubicBezTo>
                <a:cubicBezTo>
                  <a:pt x="102" y="30"/>
                  <a:pt x="102" y="30"/>
                  <a:pt x="102" y="30"/>
                </a:cubicBezTo>
                <a:cubicBezTo>
                  <a:pt x="102" y="23"/>
                  <a:pt x="98" y="21"/>
                  <a:pt x="91" y="21"/>
                </a:cubicBezTo>
                <a:close/>
                <a:moveTo>
                  <a:pt x="20" y="85"/>
                </a:moveTo>
                <a:cubicBezTo>
                  <a:pt x="83" y="85"/>
                  <a:pt x="83" y="85"/>
                  <a:pt x="83" y="85"/>
                </a:cubicBezTo>
                <a:cubicBezTo>
                  <a:pt x="83" y="21"/>
                  <a:pt x="83" y="21"/>
                  <a:pt x="83" y="21"/>
                </a:cubicBezTo>
                <a:cubicBezTo>
                  <a:pt x="20" y="21"/>
                  <a:pt x="20" y="21"/>
                  <a:pt x="20" y="21"/>
                </a:cubicBezTo>
                <a:lnTo>
                  <a:pt x="20" y="85"/>
                </a:lnTo>
                <a:close/>
                <a:moveTo>
                  <a:pt x="32" y="17"/>
                </a:moveTo>
                <a:cubicBezTo>
                  <a:pt x="35" y="17"/>
                  <a:pt x="35" y="17"/>
                  <a:pt x="35" y="15"/>
                </a:cubicBezTo>
                <a:cubicBezTo>
                  <a:pt x="35" y="8"/>
                  <a:pt x="35" y="8"/>
                  <a:pt x="35" y="8"/>
                </a:cubicBezTo>
                <a:cubicBezTo>
                  <a:pt x="35" y="7"/>
                  <a:pt x="35" y="5"/>
                  <a:pt x="37" y="5"/>
                </a:cubicBezTo>
                <a:cubicBezTo>
                  <a:pt x="66" y="5"/>
                  <a:pt x="66" y="5"/>
                  <a:pt x="66" y="5"/>
                </a:cubicBezTo>
                <a:cubicBezTo>
                  <a:pt x="69" y="5"/>
                  <a:pt x="69" y="6"/>
                  <a:pt x="69" y="9"/>
                </a:cubicBezTo>
                <a:cubicBezTo>
                  <a:pt x="69" y="15"/>
                  <a:pt x="69" y="15"/>
                  <a:pt x="69" y="15"/>
                </a:cubicBezTo>
                <a:cubicBezTo>
                  <a:pt x="69" y="17"/>
                  <a:pt x="69" y="17"/>
                  <a:pt x="71" y="17"/>
                </a:cubicBezTo>
                <a:cubicBezTo>
                  <a:pt x="73" y="17"/>
                  <a:pt x="73" y="17"/>
                  <a:pt x="73" y="15"/>
                </a:cubicBezTo>
                <a:cubicBezTo>
                  <a:pt x="73" y="3"/>
                  <a:pt x="73" y="3"/>
                  <a:pt x="73" y="3"/>
                </a:cubicBezTo>
                <a:cubicBezTo>
                  <a:pt x="73" y="2"/>
                  <a:pt x="73" y="0"/>
                  <a:pt x="70" y="0"/>
                </a:cubicBezTo>
                <a:cubicBezTo>
                  <a:pt x="33" y="0"/>
                  <a:pt x="33" y="0"/>
                  <a:pt x="33" y="0"/>
                </a:cubicBezTo>
                <a:cubicBezTo>
                  <a:pt x="31" y="0"/>
                  <a:pt x="30" y="2"/>
                  <a:pt x="30" y="4"/>
                </a:cubicBezTo>
                <a:cubicBezTo>
                  <a:pt x="30" y="15"/>
                  <a:pt x="30" y="15"/>
                  <a:pt x="30" y="15"/>
                </a:cubicBezTo>
                <a:cubicBezTo>
                  <a:pt x="30" y="17"/>
                  <a:pt x="31" y="17"/>
                  <a:pt x="32" y="17"/>
                </a:cubicBezTo>
                <a:close/>
              </a:path>
            </a:pathLst>
          </a:custGeom>
          <a:solidFill>
            <a:srgbClr val="72C7E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Title 4"/>
          <p:cNvSpPr>
            <a:spLocks noGrp="1"/>
          </p:cNvSpPr>
          <p:nvPr>
            <p:ph type="title"/>
          </p:nvPr>
        </p:nvSpPr>
        <p:spPr>
          <a:xfrm>
            <a:off x="370113" y="295683"/>
            <a:ext cx="5570039" cy="613037"/>
          </a:xfrm>
        </p:spPr>
        <p:txBody>
          <a:bodyPr>
            <a:normAutofit/>
          </a:bodyPr>
          <a:lstStyle/>
          <a:p>
            <a:r>
              <a:rPr lang="en-GB" dirty="0" smtClean="0"/>
              <a:t>Investment Opportunities</a:t>
            </a:r>
            <a:endParaRPr lang="en-GB" dirty="0"/>
          </a:p>
        </p:txBody>
      </p:sp>
      <p:sp>
        <p:nvSpPr>
          <p:cNvPr id="7" name="Text Placeholder 6"/>
          <p:cNvSpPr>
            <a:spLocks noGrp="1"/>
          </p:cNvSpPr>
          <p:nvPr>
            <p:ph type="body" sz="quarter" idx="13"/>
          </p:nvPr>
        </p:nvSpPr>
        <p:spPr>
          <a:xfrm>
            <a:off x="370113" y="803534"/>
            <a:ext cx="6794175" cy="609242"/>
          </a:xfrm>
        </p:spPr>
        <p:txBody>
          <a:bodyPr>
            <a:normAutofit/>
          </a:bodyPr>
          <a:lstStyle/>
          <a:p>
            <a:r>
              <a:rPr lang="en-GB" sz="2800" dirty="0" smtClean="0">
                <a:solidFill>
                  <a:schemeClr val="accent1">
                    <a:lumMod val="50000"/>
                  </a:schemeClr>
                </a:solidFill>
              </a:rPr>
              <a:t>Investment Sectors</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29</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2" name="TextBox 1"/>
          <p:cNvSpPr txBox="1"/>
          <p:nvPr/>
        </p:nvSpPr>
        <p:spPr>
          <a:xfrm>
            <a:off x="6084168" y="3429000"/>
            <a:ext cx="2304257" cy="1754326"/>
          </a:xfrm>
          <a:prstGeom prst="rect">
            <a:avLst/>
          </a:prstGeom>
          <a:noFill/>
        </p:spPr>
        <p:txBody>
          <a:bodyPr wrap="square" rtlCol="0">
            <a:spAutoFit/>
          </a:bodyPr>
          <a:lstStyle/>
          <a:p>
            <a:r>
              <a:rPr lang="en-GB" sz="1200" b="1" dirty="0" smtClean="0">
                <a:solidFill>
                  <a:schemeClr val="bg1"/>
                </a:solidFill>
                <a:ea typeface="Tahoma" panose="020B0604030504040204" pitchFamily="34" charset="0"/>
                <a:cs typeface="Tahoma" panose="020B0604030504040204" pitchFamily="34" charset="0"/>
              </a:rPr>
              <a:t>According to the Cyprus Statistical Service, tourist arrivals in  </a:t>
            </a:r>
            <a:r>
              <a:rPr lang="en-GB" sz="1200" b="1" dirty="0">
                <a:solidFill>
                  <a:schemeClr val="bg1"/>
                </a:solidFill>
                <a:ea typeface="Tahoma" panose="020B0604030504040204" pitchFamily="34" charset="0"/>
                <a:cs typeface="Tahoma" panose="020B0604030504040204" pitchFamily="34" charset="0"/>
              </a:rPr>
              <a:t>the period </a:t>
            </a:r>
            <a:r>
              <a:rPr lang="en-GB" sz="1200" b="1" dirty="0" smtClean="0">
                <a:solidFill>
                  <a:schemeClr val="bg1"/>
                </a:solidFill>
                <a:ea typeface="Tahoma" panose="020B0604030504040204" pitchFamily="34" charset="0"/>
                <a:cs typeface="Tahoma" panose="020B0604030504040204" pitchFamily="34" charset="0"/>
              </a:rPr>
              <a:t>January </a:t>
            </a:r>
            <a:r>
              <a:rPr lang="en-GB" sz="1200" b="1" dirty="0">
                <a:solidFill>
                  <a:schemeClr val="bg1"/>
                </a:solidFill>
                <a:ea typeface="Tahoma" panose="020B0604030504040204" pitchFamily="34" charset="0"/>
                <a:cs typeface="Tahoma" panose="020B0604030504040204" pitchFamily="34" charset="0"/>
              </a:rPr>
              <a:t>– </a:t>
            </a:r>
            <a:r>
              <a:rPr lang="en-GB" sz="1200" b="1" dirty="0" smtClean="0">
                <a:solidFill>
                  <a:schemeClr val="bg1"/>
                </a:solidFill>
                <a:ea typeface="Tahoma" panose="020B0604030504040204" pitchFamily="34" charset="0"/>
                <a:cs typeface="Tahoma" panose="020B0604030504040204" pitchFamily="34" charset="0"/>
              </a:rPr>
              <a:t>December </a:t>
            </a:r>
            <a:r>
              <a:rPr lang="en-GB" sz="1200" b="1" dirty="0">
                <a:solidFill>
                  <a:schemeClr val="bg1"/>
                </a:solidFill>
                <a:ea typeface="Tahoma" panose="020B0604030504040204" pitchFamily="34" charset="0"/>
                <a:cs typeface="Tahoma" panose="020B0604030504040204" pitchFamily="34" charset="0"/>
              </a:rPr>
              <a:t>2014 </a:t>
            </a:r>
            <a:r>
              <a:rPr lang="en-GB" sz="1200" b="1" dirty="0" smtClean="0">
                <a:solidFill>
                  <a:schemeClr val="bg1"/>
                </a:solidFill>
                <a:ea typeface="Tahoma" panose="020B0604030504040204" pitchFamily="34" charset="0"/>
                <a:cs typeface="Tahoma" panose="020B0604030504040204" pitchFamily="34" charset="0"/>
              </a:rPr>
              <a:t>increased by 1,5% to </a:t>
            </a:r>
            <a:r>
              <a:rPr lang="en-GB" sz="1200" b="1" dirty="0">
                <a:solidFill>
                  <a:schemeClr val="bg1"/>
                </a:solidFill>
                <a:ea typeface="Tahoma" panose="020B0604030504040204" pitchFamily="34" charset="0"/>
                <a:cs typeface="Tahoma" panose="020B0604030504040204" pitchFamily="34" charset="0"/>
              </a:rPr>
              <a:t> </a:t>
            </a:r>
            <a:r>
              <a:rPr lang="en-GB" sz="1200" b="1" dirty="0" smtClean="0">
                <a:solidFill>
                  <a:schemeClr val="bg1"/>
                </a:solidFill>
                <a:ea typeface="Tahoma" panose="020B0604030504040204" pitchFamily="34" charset="0"/>
                <a:cs typeface="Tahoma" panose="020B0604030504040204" pitchFamily="34" charset="0"/>
              </a:rPr>
              <a:t>2.441.239  </a:t>
            </a:r>
            <a:r>
              <a:rPr lang="en-GB" sz="1200" b="1" dirty="0">
                <a:solidFill>
                  <a:schemeClr val="bg1"/>
                </a:solidFill>
                <a:ea typeface="Tahoma" panose="020B0604030504040204" pitchFamily="34" charset="0"/>
                <a:cs typeface="Tahoma" panose="020B0604030504040204" pitchFamily="34" charset="0"/>
              </a:rPr>
              <a:t>compared </a:t>
            </a:r>
            <a:r>
              <a:rPr lang="en-GB" sz="1200" b="1" dirty="0" smtClean="0">
                <a:solidFill>
                  <a:schemeClr val="bg1"/>
                </a:solidFill>
                <a:ea typeface="Tahoma" panose="020B0604030504040204" pitchFamily="34" charset="0"/>
                <a:cs typeface="Tahoma" panose="020B0604030504040204" pitchFamily="34" charset="0"/>
              </a:rPr>
              <a:t>to 2.405.390  </a:t>
            </a:r>
            <a:r>
              <a:rPr lang="en-GB" sz="1200" b="1" dirty="0">
                <a:solidFill>
                  <a:schemeClr val="bg1"/>
                </a:solidFill>
                <a:ea typeface="Tahoma" panose="020B0604030504040204" pitchFamily="34" charset="0"/>
                <a:cs typeface="Tahoma" panose="020B0604030504040204" pitchFamily="34" charset="0"/>
              </a:rPr>
              <a:t>in the </a:t>
            </a:r>
            <a:r>
              <a:rPr lang="en-GB" sz="1200" b="1" dirty="0" smtClean="0">
                <a:solidFill>
                  <a:schemeClr val="bg1"/>
                </a:solidFill>
                <a:ea typeface="Tahoma" panose="020B0604030504040204" pitchFamily="34" charset="0"/>
                <a:cs typeface="Tahoma" panose="020B0604030504040204" pitchFamily="34" charset="0"/>
              </a:rPr>
              <a:t>corresponding period for 2013</a:t>
            </a:r>
            <a:r>
              <a:rPr lang="en-GB" sz="1200" b="1" dirty="0">
                <a:solidFill>
                  <a:schemeClr val="bg1"/>
                </a:solidFill>
                <a:ea typeface="Tahoma" panose="020B0604030504040204" pitchFamily="34" charset="0"/>
                <a:cs typeface="Tahoma" panose="020B0604030504040204" pitchFamily="34" charset="0"/>
              </a:rPr>
              <a:t>.</a:t>
            </a:r>
            <a:endParaRPr lang="en-US" sz="1200" b="1" dirty="0">
              <a:solidFill>
                <a:schemeClr val="bg1"/>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9213960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water.jpg"/>
          <p:cNvPicPr>
            <a:picLocks noChangeAspect="1"/>
          </p:cNvPicPr>
          <p:nvPr/>
        </p:nvPicPr>
        <p:blipFill>
          <a:blip r:embed="rId3" cstate="screen"/>
          <a:stretch>
            <a:fillRect/>
          </a:stretch>
        </p:blipFill>
        <p:spPr>
          <a:xfrm>
            <a:off x="0" y="0"/>
            <a:ext cx="9144000" cy="6858000"/>
          </a:xfrm>
          <a:prstGeom prst="rect">
            <a:avLst/>
          </a:prstGeom>
        </p:spPr>
      </p:pic>
      <p:sp>
        <p:nvSpPr>
          <p:cNvPr id="12" name="Text Placeholder 11"/>
          <p:cNvSpPr>
            <a:spLocks noGrp="1"/>
          </p:cNvSpPr>
          <p:nvPr>
            <p:ph type="body" sz="quarter" idx="10"/>
          </p:nvPr>
        </p:nvSpPr>
        <p:spPr>
          <a:xfrm>
            <a:off x="366737" y="1453056"/>
            <a:ext cx="8348667" cy="3200080"/>
          </a:xfrm>
        </p:spPr>
        <p:txBody>
          <a:bodyPr/>
          <a:lstStyle/>
          <a:p>
            <a:r>
              <a:rPr lang="en-GB" sz="4000" b="1" dirty="0" smtClean="0">
                <a:latin typeface="Tahoma" panose="020B0604030504040204" pitchFamily="34" charset="0"/>
                <a:ea typeface="Tahoma" panose="020B0604030504040204" pitchFamily="34" charset="0"/>
                <a:cs typeface="Tahoma" panose="020B0604030504040204" pitchFamily="34" charset="0"/>
              </a:rPr>
              <a:t>Cyprus at a Glance</a:t>
            </a:r>
            <a:endParaRPr lang="en-GB" sz="4000" b="1" dirty="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3"/>
          </p:nvPr>
        </p:nvSpPr>
        <p:spPr/>
        <p:txBody>
          <a:bodyPr/>
          <a:lstStyle/>
          <a:p>
            <a:r>
              <a:rPr lang="en-GB" dirty="0" smtClean="0"/>
              <a:t>© 2015 Deloitte Limited</a:t>
            </a:r>
            <a:endParaRPr lang="en-GB" dirty="0"/>
          </a:p>
        </p:txBody>
      </p:sp>
      <p:sp>
        <p:nvSpPr>
          <p:cNvPr id="3" name="Slide Number Placeholder 2"/>
          <p:cNvSpPr>
            <a:spLocks noGrp="1"/>
          </p:cNvSpPr>
          <p:nvPr>
            <p:ph type="sldNum" sz="quarter" idx="4"/>
          </p:nvPr>
        </p:nvSpPr>
        <p:spPr/>
        <p:txBody>
          <a:bodyPr/>
          <a:lstStyle/>
          <a:p>
            <a:fld id="{95CC1D26-A9BD-4BDE-BDD9-08EDBAE96860}" type="slidenum">
              <a:rPr lang="en-GB" smtClean="0"/>
              <a:pPr/>
              <a:t>3</a:t>
            </a:fld>
            <a:endParaRPr lang="en-GB" dirty="0"/>
          </a:p>
        </p:txBody>
      </p:sp>
    </p:spTree>
    <p:extLst>
      <p:ext uri="{BB962C8B-B14F-4D97-AF65-F5344CB8AC3E}">
        <p14:creationId xmlns:p14="http://schemas.microsoft.com/office/powerpoint/2010/main" xmlns="" val="89899875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512" y="1412776"/>
            <a:ext cx="5040560" cy="5040560"/>
          </a:xfrm>
        </p:spPr>
        <p:txBody>
          <a:bodyPr/>
          <a:lstStyle/>
          <a:p>
            <a:pPr marL="552450" lvl="1" indent="-285750" algn="just">
              <a:lnSpc>
                <a:spcPct val="12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Renewable </a:t>
            </a:r>
            <a:r>
              <a:rPr lang="en-GB" b="1" dirty="0">
                <a:solidFill>
                  <a:schemeClr val="accent1">
                    <a:lumMod val="50000"/>
                  </a:schemeClr>
                </a:solidFill>
              </a:rPr>
              <a:t>Energy: </a:t>
            </a:r>
            <a:r>
              <a:rPr lang="en-GB" sz="1600" b="1" dirty="0" smtClean="0">
                <a:solidFill>
                  <a:schemeClr val="accent1">
                    <a:lumMod val="50000"/>
                  </a:schemeClr>
                </a:solidFill>
              </a:rPr>
              <a:t>The </a:t>
            </a:r>
            <a:r>
              <a:rPr lang="en-GB" sz="1600" b="1" dirty="0">
                <a:solidFill>
                  <a:schemeClr val="accent1">
                    <a:lumMod val="50000"/>
                  </a:schemeClr>
                </a:solidFill>
              </a:rPr>
              <a:t>National Action Plan </a:t>
            </a:r>
            <a:r>
              <a:rPr lang="en-GB" sz="1600" b="1" dirty="0" smtClean="0">
                <a:solidFill>
                  <a:schemeClr val="accent1">
                    <a:lumMod val="50000"/>
                  </a:schemeClr>
                </a:solidFill>
              </a:rPr>
              <a:t>issued </a:t>
            </a:r>
            <a:r>
              <a:rPr lang="en-GB" sz="1600" b="1" dirty="0">
                <a:solidFill>
                  <a:schemeClr val="accent1">
                    <a:lumMod val="50000"/>
                  </a:schemeClr>
                </a:solidFill>
              </a:rPr>
              <a:t>by the M</a:t>
            </a:r>
            <a:r>
              <a:rPr lang="en-GB" sz="1600" b="1" dirty="0" smtClean="0">
                <a:solidFill>
                  <a:schemeClr val="accent1">
                    <a:lumMod val="50000"/>
                  </a:schemeClr>
                </a:solidFill>
              </a:rPr>
              <a:t>ECIT, has set a target to </a:t>
            </a:r>
            <a:r>
              <a:rPr lang="en-GB" sz="1600" b="1" dirty="0">
                <a:solidFill>
                  <a:schemeClr val="accent1">
                    <a:lumMod val="50000"/>
                  </a:schemeClr>
                </a:solidFill>
              </a:rPr>
              <a:t>reach </a:t>
            </a:r>
            <a:r>
              <a:rPr lang="en-GB" sz="1600" b="1" dirty="0" smtClean="0">
                <a:solidFill>
                  <a:schemeClr val="accent1">
                    <a:lumMod val="50000"/>
                  </a:schemeClr>
                </a:solidFill>
              </a:rPr>
              <a:t>RES energy production of 657GWh </a:t>
            </a:r>
            <a:r>
              <a:rPr lang="en-GB" sz="1600" b="1" dirty="0">
                <a:solidFill>
                  <a:schemeClr val="accent1">
                    <a:lumMod val="50000"/>
                  </a:schemeClr>
                </a:solidFill>
              </a:rPr>
              <a:t>by 2020, which will be equal to 16% of the total electricity production in Cyprus </a:t>
            </a:r>
            <a:r>
              <a:rPr lang="en-GB" sz="1600" b="1" dirty="0" smtClean="0">
                <a:solidFill>
                  <a:schemeClr val="accent1">
                    <a:lumMod val="50000"/>
                  </a:schemeClr>
                </a:solidFill>
              </a:rPr>
              <a:t>(3</a:t>
            </a:r>
            <a:r>
              <a:rPr lang="en-GB" sz="1600" b="1" dirty="0">
                <a:solidFill>
                  <a:schemeClr val="accent1">
                    <a:lumMod val="50000"/>
                  </a:schemeClr>
                </a:solidFill>
              </a:rPr>
              <a:t>% higher than </a:t>
            </a:r>
            <a:r>
              <a:rPr lang="en-GB" sz="1600" b="1" dirty="0" smtClean="0">
                <a:solidFill>
                  <a:schemeClr val="accent1">
                    <a:lumMod val="50000"/>
                  </a:schemeClr>
                </a:solidFill>
              </a:rPr>
              <a:t>EU target). </a:t>
            </a:r>
          </a:p>
          <a:p>
            <a:pPr marL="552450" lvl="1" indent="-285750" algn="just">
              <a:lnSpc>
                <a:spcPct val="120000"/>
              </a:lnSpc>
              <a:spcBef>
                <a:spcPts val="600"/>
              </a:spcBef>
              <a:spcAft>
                <a:spcPts val="600"/>
              </a:spcAft>
              <a:buFont typeface="Wingdings" panose="05000000000000000000" pitchFamily="2" charset="2"/>
              <a:buChar char="§"/>
            </a:pPr>
            <a:r>
              <a:rPr lang="en-GB" sz="1600" b="1" dirty="0" smtClean="0">
                <a:solidFill>
                  <a:schemeClr val="accent1">
                    <a:lumMod val="50000"/>
                  </a:schemeClr>
                </a:solidFill>
              </a:rPr>
              <a:t>As a result, significant opportunities exist for investment in large scale </a:t>
            </a:r>
            <a:r>
              <a:rPr lang="en-GB" sz="1600" b="1" dirty="0" smtClean="0">
                <a:solidFill>
                  <a:schemeClr val="accent1">
                    <a:lumMod val="40000"/>
                    <a:lumOff val="60000"/>
                  </a:schemeClr>
                </a:solidFill>
              </a:rPr>
              <a:t>solar thermal</a:t>
            </a:r>
            <a:r>
              <a:rPr lang="en-GB" sz="1600" b="1" dirty="0" smtClean="0">
                <a:solidFill>
                  <a:srgbClr val="72C7E7"/>
                </a:solidFill>
              </a:rPr>
              <a:t> </a:t>
            </a:r>
            <a:r>
              <a:rPr lang="en-GB" sz="1600" b="1" dirty="0" smtClean="0">
                <a:solidFill>
                  <a:schemeClr val="accent1">
                    <a:lumMod val="50000"/>
                  </a:schemeClr>
                </a:solidFill>
              </a:rPr>
              <a:t>and </a:t>
            </a:r>
            <a:r>
              <a:rPr lang="en-GB" sz="1600" b="1" dirty="0" smtClean="0">
                <a:solidFill>
                  <a:schemeClr val="accent1">
                    <a:lumMod val="40000"/>
                    <a:lumOff val="60000"/>
                  </a:schemeClr>
                </a:solidFill>
              </a:rPr>
              <a:t>photovoltaic </a:t>
            </a:r>
            <a:r>
              <a:rPr lang="en-GB" sz="1600" b="1" dirty="0" smtClean="0">
                <a:solidFill>
                  <a:schemeClr val="accent1">
                    <a:lumMod val="50000"/>
                  </a:schemeClr>
                </a:solidFill>
              </a:rPr>
              <a:t>projects.</a:t>
            </a:r>
          </a:p>
          <a:p>
            <a:pPr marL="552450" lvl="1" indent="-285750" algn="just">
              <a:lnSpc>
                <a:spcPct val="12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Already have installed capacity:</a:t>
            </a:r>
          </a:p>
          <a:p>
            <a:pPr marL="825500" lvl="3" indent="-285750" algn="just">
              <a:lnSpc>
                <a:spcPct val="120000"/>
              </a:lnSpc>
              <a:spcBef>
                <a:spcPts val="600"/>
              </a:spcBef>
              <a:spcAft>
                <a:spcPts val="600"/>
              </a:spcAft>
              <a:buFont typeface="Wingdings" panose="05000000000000000000" pitchFamily="2" charset="2"/>
              <a:buChar char="v"/>
            </a:pPr>
            <a:r>
              <a:rPr lang="en-GB" sz="1600" b="1" dirty="0" smtClean="0">
                <a:solidFill>
                  <a:schemeClr val="accent1">
                    <a:lumMod val="50000"/>
                  </a:schemeClr>
                </a:solidFill>
              </a:rPr>
              <a:t>Wind</a:t>
            </a:r>
            <a:r>
              <a:rPr lang="en-GB" sz="1600" b="1" dirty="0">
                <a:solidFill>
                  <a:schemeClr val="accent1">
                    <a:lumMod val="50000"/>
                  </a:schemeClr>
                </a:solidFill>
              </a:rPr>
              <a:t> </a:t>
            </a:r>
            <a:r>
              <a:rPr lang="en-GB" sz="1600" b="1" dirty="0" smtClean="0">
                <a:solidFill>
                  <a:schemeClr val="accent1">
                    <a:lumMod val="50000"/>
                  </a:schemeClr>
                </a:solidFill>
              </a:rPr>
              <a:t>- 147 MW</a:t>
            </a:r>
          </a:p>
          <a:p>
            <a:pPr marL="825500" lvl="3" indent="-285750" algn="just">
              <a:lnSpc>
                <a:spcPct val="120000"/>
              </a:lnSpc>
              <a:spcBef>
                <a:spcPts val="600"/>
              </a:spcBef>
              <a:spcAft>
                <a:spcPts val="600"/>
              </a:spcAft>
              <a:buFont typeface="Wingdings" panose="05000000000000000000" pitchFamily="2" charset="2"/>
              <a:buChar char="v"/>
            </a:pPr>
            <a:r>
              <a:rPr lang="en-GB" sz="1600" b="1" dirty="0" smtClean="0">
                <a:solidFill>
                  <a:schemeClr val="accent1">
                    <a:lumMod val="50000"/>
                  </a:schemeClr>
                </a:solidFill>
              </a:rPr>
              <a:t>PVs  - 41,1 MW</a:t>
            </a:r>
          </a:p>
          <a:p>
            <a:pPr marL="825500" lvl="3" indent="-285750" algn="just">
              <a:lnSpc>
                <a:spcPct val="120000"/>
              </a:lnSpc>
              <a:spcBef>
                <a:spcPts val="600"/>
              </a:spcBef>
              <a:spcAft>
                <a:spcPts val="600"/>
              </a:spcAft>
              <a:buFont typeface="Wingdings" panose="05000000000000000000" pitchFamily="2" charset="2"/>
              <a:buChar char="v"/>
            </a:pPr>
            <a:r>
              <a:rPr lang="en-GB" sz="1600" b="1" dirty="0" smtClean="0">
                <a:solidFill>
                  <a:schemeClr val="accent1">
                    <a:lumMod val="50000"/>
                  </a:schemeClr>
                </a:solidFill>
              </a:rPr>
              <a:t>Biomass - 9,7 MW</a:t>
            </a:r>
          </a:p>
        </p:txBody>
      </p:sp>
      <p:sp>
        <p:nvSpPr>
          <p:cNvPr id="5" name="Title 4"/>
          <p:cNvSpPr>
            <a:spLocks noGrp="1"/>
          </p:cNvSpPr>
          <p:nvPr>
            <p:ph type="title"/>
          </p:nvPr>
        </p:nvSpPr>
        <p:spPr>
          <a:xfrm>
            <a:off x="370113" y="295683"/>
            <a:ext cx="5570039" cy="613037"/>
          </a:xfrm>
        </p:spPr>
        <p:txBody>
          <a:bodyPr>
            <a:normAutofit/>
          </a:bodyPr>
          <a:lstStyle/>
          <a:p>
            <a:r>
              <a:rPr lang="en-GB" dirty="0" smtClean="0"/>
              <a:t>Investment Opportunities</a:t>
            </a:r>
            <a:endParaRPr lang="en-GB" dirty="0"/>
          </a:p>
        </p:txBody>
      </p:sp>
      <p:sp>
        <p:nvSpPr>
          <p:cNvPr id="7" name="Text Placeholder 6"/>
          <p:cNvSpPr>
            <a:spLocks noGrp="1"/>
          </p:cNvSpPr>
          <p:nvPr>
            <p:ph type="body" sz="quarter" idx="13"/>
          </p:nvPr>
        </p:nvSpPr>
        <p:spPr>
          <a:xfrm>
            <a:off x="370113" y="803534"/>
            <a:ext cx="6794175" cy="609242"/>
          </a:xfrm>
        </p:spPr>
        <p:txBody>
          <a:bodyPr/>
          <a:lstStyle/>
          <a:p>
            <a:r>
              <a:rPr lang="en-GB" dirty="0" smtClean="0">
                <a:solidFill>
                  <a:schemeClr val="accent1">
                    <a:lumMod val="50000"/>
                  </a:schemeClr>
                </a:solidFill>
              </a:rPr>
              <a:t>Investment Sectors</a:t>
            </a:r>
            <a:endParaRPr lang="en-GB"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30</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pic>
        <p:nvPicPr>
          <p:cNvPr id="9" name="Chart Placeholder 7" descr="Untitled-7.png"/>
          <p:cNvPicPr>
            <a:picLocks noChangeAspect="1"/>
          </p:cNvPicPr>
          <p:nvPr/>
        </p:nvPicPr>
        <p:blipFill>
          <a:blip r:embed="rId3" cstate="screen"/>
          <a:stretch>
            <a:fillRect/>
          </a:stretch>
        </p:blipFill>
        <p:spPr>
          <a:xfrm>
            <a:off x="5570262" y="2276872"/>
            <a:ext cx="3538242" cy="3196670"/>
          </a:xfrm>
          <a:prstGeom prst="rect">
            <a:avLst/>
          </a:prstGeom>
        </p:spPr>
      </p:pic>
      <p:sp>
        <p:nvSpPr>
          <p:cNvPr id="12" name="TextBox 11"/>
          <p:cNvSpPr txBox="1"/>
          <p:nvPr/>
        </p:nvSpPr>
        <p:spPr>
          <a:xfrm>
            <a:off x="6444208" y="2276872"/>
            <a:ext cx="1800200" cy="1938992"/>
          </a:xfrm>
          <a:prstGeom prst="rect">
            <a:avLst/>
          </a:prstGeom>
          <a:noFill/>
        </p:spPr>
        <p:txBody>
          <a:bodyPr wrap="square" rtlCol="0">
            <a:spAutoFit/>
          </a:bodyPr>
          <a:lstStyle/>
          <a:p>
            <a:pPr algn="ctr"/>
            <a:r>
              <a:rPr lang="en-GB" sz="4000" b="1" dirty="0" smtClean="0">
                <a:solidFill>
                  <a:schemeClr val="bg1"/>
                </a:solidFill>
              </a:rPr>
              <a:t>1</a:t>
            </a:r>
            <a:r>
              <a:rPr lang="en-GB" sz="4000" b="1" baseline="30000" dirty="0" smtClean="0">
                <a:solidFill>
                  <a:schemeClr val="bg1"/>
                </a:solidFill>
              </a:rPr>
              <a:t>st</a:t>
            </a:r>
            <a:r>
              <a:rPr lang="en-GB" sz="5400" dirty="0" smtClean="0">
                <a:solidFill>
                  <a:schemeClr val="bg1"/>
                </a:solidFill>
              </a:rPr>
              <a:t/>
            </a:r>
            <a:br>
              <a:rPr lang="en-GB" sz="5400" dirty="0" smtClean="0">
                <a:solidFill>
                  <a:schemeClr val="bg1"/>
                </a:solidFill>
              </a:rPr>
            </a:br>
            <a:r>
              <a:rPr lang="en-GB" sz="1600" b="1" dirty="0" smtClean="0">
                <a:solidFill>
                  <a:schemeClr val="bg1"/>
                </a:solidFill>
              </a:rPr>
              <a:t>in the world for solar </a:t>
            </a:r>
            <a:r>
              <a:rPr lang="en-GB" sz="1600" b="1" dirty="0">
                <a:solidFill>
                  <a:schemeClr val="bg1"/>
                </a:solidFill>
              </a:rPr>
              <a:t>energy use for water heating in households</a:t>
            </a:r>
          </a:p>
        </p:txBody>
      </p:sp>
    </p:spTree>
    <p:extLst>
      <p:ext uri="{BB962C8B-B14F-4D97-AF65-F5344CB8AC3E}">
        <p14:creationId xmlns:p14="http://schemas.microsoft.com/office/powerpoint/2010/main" xmlns="" val="7541134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180528" y="949144"/>
            <a:ext cx="6336704" cy="5227168"/>
          </a:xfrm>
        </p:spPr>
        <p:txBody>
          <a:bodyPr/>
          <a:lstStyle/>
          <a:p>
            <a:pPr marL="531813" lvl="1" indent="0" algn="just">
              <a:lnSpc>
                <a:spcPct val="110000"/>
              </a:lnSpc>
              <a:spcBef>
                <a:spcPts val="600"/>
              </a:spcBef>
              <a:spcAft>
                <a:spcPts val="600"/>
              </a:spcAft>
              <a:buNone/>
            </a:pPr>
            <a:r>
              <a:rPr lang="en-GB" b="1" dirty="0" smtClean="0">
                <a:solidFill>
                  <a:schemeClr val="accent1">
                    <a:lumMod val="50000"/>
                  </a:schemeClr>
                </a:solidFill>
              </a:rPr>
              <a:t>Oil &amp; Gas: </a:t>
            </a:r>
            <a:r>
              <a:rPr lang="en-GB" sz="1600" b="1" dirty="0">
                <a:solidFill>
                  <a:srgbClr val="00B0F0"/>
                </a:solidFill>
              </a:rPr>
              <a:t>D</a:t>
            </a:r>
            <a:r>
              <a:rPr lang="en-GB" sz="1600" b="1" dirty="0" smtClean="0">
                <a:solidFill>
                  <a:srgbClr val="00B0F0"/>
                </a:solidFill>
              </a:rPr>
              <a:t>eep-water </a:t>
            </a:r>
            <a:r>
              <a:rPr lang="en-GB" sz="1600" b="1" dirty="0">
                <a:solidFill>
                  <a:srgbClr val="00B0F0"/>
                </a:solidFill>
              </a:rPr>
              <a:t>natural gas reserves </a:t>
            </a:r>
            <a:r>
              <a:rPr lang="en-GB" sz="1600" b="1" dirty="0">
                <a:solidFill>
                  <a:schemeClr val="accent1">
                    <a:lumMod val="50000"/>
                  </a:schemeClr>
                </a:solidFill>
              </a:rPr>
              <a:t>in Cyprus Exclusive Economic </a:t>
            </a:r>
            <a:r>
              <a:rPr lang="en-GB" sz="1600" b="1" dirty="0" smtClean="0">
                <a:solidFill>
                  <a:schemeClr val="accent1">
                    <a:lumMod val="50000"/>
                  </a:schemeClr>
                </a:solidFill>
              </a:rPr>
              <a:t>Zone bring investment opportunities across the oil &amp; gas supply chain for domestic consumption but mainly in </a:t>
            </a:r>
            <a:r>
              <a:rPr lang="en-GB" sz="1600" b="1" dirty="0" smtClean="0">
                <a:solidFill>
                  <a:srgbClr val="00B0F0"/>
                </a:solidFill>
              </a:rPr>
              <a:t>export and related infrastructure.</a:t>
            </a:r>
            <a:r>
              <a:rPr lang="en-GB" sz="1600" b="1" dirty="0" smtClean="0">
                <a:solidFill>
                  <a:schemeClr val="accent1">
                    <a:lumMod val="50000"/>
                  </a:schemeClr>
                </a:solidFill>
              </a:rPr>
              <a:t> </a:t>
            </a:r>
          </a:p>
          <a:p>
            <a:pPr lvl="3" indent="0" algn="just">
              <a:lnSpc>
                <a:spcPct val="110000"/>
              </a:lnSpc>
              <a:spcBef>
                <a:spcPts val="600"/>
              </a:spcBef>
              <a:spcAft>
                <a:spcPts val="600"/>
              </a:spcAft>
              <a:buNone/>
            </a:pPr>
            <a:r>
              <a:rPr lang="en-GB" sz="1600" b="1" dirty="0">
                <a:solidFill>
                  <a:schemeClr val="accent1">
                    <a:lumMod val="50000"/>
                  </a:schemeClr>
                </a:solidFill>
              </a:rPr>
              <a:t>At present, six </a:t>
            </a:r>
            <a:r>
              <a:rPr lang="en-GB" sz="1600" b="1" dirty="0" smtClean="0">
                <a:solidFill>
                  <a:schemeClr val="accent1">
                    <a:lumMod val="50000"/>
                  </a:schemeClr>
                </a:solidFill>
              </a:rPr>
              <a:t>offshore exploration licences </a:t>
            </a:r>
            <a:r>
              <a:rPr lang="en-GB" sz="1600" b="1" dirty="0">
                <a:solidFill>
                  <a:schemeClr val="accent1">
                    <a:lumMod val="50000"/>
                  </a:schemeClr>
                </a:solidFill>
              </a:rPr>
              <a:t>and Production Sharing Contracts have been granted. The first was for Block 12, issued to Noble Energy in October 2008. In January 2012 Noble Energy announced a natural gas field discovery </a:t>
            </a:r>
            <a:r>
              <a:rPr lang="en-GB" sz="1600" b="1" dirty="0" smtClean="0">
                <a:solidFill>
                  <a:schemeClr val="accent1">
                    <a:lumMod val="50000"/>
                  </a:schemeClr>
                </a:solidFill>
              </a:rPr>
              <a:t>in “Aphrodite” with a current  </a:t>
            </a:r>
            <a:r>
              <a:rPr lang="en-GB" sz="1600" b="1" dirty="0">
                <a:solidFill>
                  <a:schemeClr val="accent1">
                    <a:lumMod val="50000"/>
                  </a:schemeClr>
                </a:solidFill>
              </a:rPr>
              <a:t>estimated resource </a:t>
            </a:r>
            <a:r>
              <a:rPr lang="en-GB" sz="1600" b="1" dirty="0" smtClean="0">
                <a:solidFill>
                  <a:schemeClr val="accent1">
                    <a:lumMod val="50000"/>
                  </a:schemeClr>
                </a:solidFill>
              </a:rPr>
              <a:t>at 4,5 tcf</a:t>
            </a:r>
            <a:r>
              <a:rPr lang="en-GB" sz="1600" b="1" dirty="0">
                <a:solidFill>
                  <a:schemeClr val="accent1">
                    <a:lumMod val="50000"/>
                  </a:schemeClr>
                </a:solidFill>
              </a:rPr>
              <a:t>. Drilling in the </a:t>
            </a:r>
            <a:r>
              <a:rPr lang="en-GB" sz="1600" b="1" dirty="0" smtClean="0">
                <a:solidFill>
                  <a:schemeClr val="accent1">
                    <a:lumMod val="50000"/>
                  </a:schemeClr>
                </a:solidFill>
              </a:rPr>
              <a:t>“Onasagoras” </a:t>
            </a:r>
            <a:r>
              <a:rPr lang="en-GB" sz="1600" b="1" dirty="0">
                <a:solidFill>
                  <a:schemeClr val="accent1">
                    <a:lumMod val="50000"/>
                  </a:schemeClr>
                </a:solidFill>
              </a:rPr>
              <a:t>area of Block 9 by ENI Kogas resulted in </a:t>
            </a:r>
            <a:r>
              <a:rPr lang="fr-FR" sz="1600" b="1" dirty="0">
                <a:solidFill>
                  <a:schemeClr val="accent1">
                    <a:lumMod val="50000"/>
                  </a:schemeClr>
                </a:solidFill>
              </a:rPr>
              <a:t>no exploitable quantities of </a:t>
            </a:r>
            <a:r>
              <a:rPr lang="fr-FR" sz="1600" b="1" dirty="0" smtClean="0">
                <a:solidFill>
                  <a:schemeClr val="accent1">
                    <a:lumMod val="50000"/>
                  </a:schemeClr>
                </a:solidFill>
              </a:rPr>
              <a:t>hydrocarbons and they </a:t>
            </a:r>
            <a:r>
              <a:rPr lang="en-GB" sz="1600" b="1" dirty="0" smtClean="0">
                <a:solidFill>
                  <a:schemeClr val="accent1">
                    <a:lumMod val="50000"/>
                  </a:schemeClr>
                </a:solidFill>
              </a:rPr>
              <a:t>will </a:t>
            </a:r>
            <a:r>
              <a:rPr lang="en-GB" sz="1600" b="1" dirty="0">
                <a:solidFill>
                  <a:schemeClr val="accent1">
                    <a:lumMod val="50000"/>
                  </a:schemeClr>
                </a:solidFill>
              </a:rPr>
              <a:t>move drilling to the </a:t>
            </a:r>
            <a:r>
              <a:rPr lang="en-GB" sz="1600" b="1" dirty="0" smtClean="0">
                <a:solidFill>
                  <a:schemeClr val="accent1">
                    <a:lumMod val="50000"/>
                  </a:schemeClr>
                </a:solidFill>
              </a:rPr>
              <a:t>“Amathousa” </a:t>
            </a:r>
            <a:r>
              <a:rPr lang="en-GB" sz="1600" b="1" dirty="0">
                <a:solidFill>
                  <a:schemeClr val="accent1">
                    <a:lumMod val="50000"/>
                  </a:schemeClr>
                </a:solidFill>
              </a:rPr>
              <a:t>area of Block 9. </a:t>
            </a:r>
          </a:p>
          <a:p>
            <a:pPr lvl="3" indent="0" algn="just">
              <a:lnSpc>
                <a:spcPct val="110000"/>
              </a:lnSpc>
              <a:spcBef>
                <a:spcPts val="600"/>
              </a:spcBef>
              <a:spcAft>
                <a:spcPts val="600"/>
              </a:spcAft>
              <a:buNone/>
            </a:pPr>
            <a:r>
              <a:rPr lang="en-GB" sz="1600" b="1" dirty="0" smtClean="0">
                <a:solidFill>
                  <a:schemeClr val="accent1">
                    <a:lumMod val="50000"/>
                  </a:schemeClr>
                </a:solidFill>
              </a:rPr>
              <a:t>Also, the </a:t>
            </a:r>
            <a:r>
              <a:rPr lang="en-GB" sz="1600" b="1" dirty="0">
                <a:solidFill>
                  <a:schemeClr val="accent1">
                    <a:lumMod val="50000"/>
                  </a:schemeClr>
                </a:solidFill>
              </a:rPr>
              <a:t>construction of a </a:t>
            </a:r>
            <a:r>
              <a:rPr lang="en-GB" sz="1600" b="1" dirty="0" smtClean="0">
                <a:solidFill>
                  <a:schemeClr val="accent1">
                    <a:lumMod val="50000"/>
                  </a:schemeClr>
                </a:solidFill>
              </a:rPr>
              <a:t>€</a:t>
            </a:r>
            <a:r>
              <a:rPr lang="en-GB" sz="1600" b="1" dirty="0">
                <a:solidFill>
                  <a:schemeClr val="accent1">
                    <a:lumMod val="50000"/>
                  </a:schemeClr>
                </a:solidFill>
              </a:rPr>
              <a:t>300m storage and distribution </a:t>
            </a:r>
            <a:r>
              <a:rPr lang="en-GB" sz="1600" b="1" dirty="0" smtClean="0">
                <a:solidFill>
                  <a:schemeClr val="accent1">
                    <a:lumMod val="50000"/>
                  </a:schemeClr>
                </a:solidFill>
              </a:rPr>
              <a:t>terminal of a total capacity of 848k m</a:t>
            </a:r>
            <a:r>
              <a:rPr lang="en-GB" sz="1600" b="1" baseline="30000" dirty="0" smtClean="0">
                <a:solidFill>
                  <a:schemeClr val="accent1">
                    <a:lumMod val="50000"/>
                  </a:schemeClr>
                </a:solidFill>
              </a:rPr>
              <a:t>3</a:t>
            </a:r>
            <a:r>
              <a:rPr lang="en-GB" sz="1600" b="1" dirty="0" smtClean="0">
                <a:solidFill>
                  <a:schemeClr val="accent1">
                    <a:lumMod val="50000"/>
                  </a:schemeClr>
                </a:solidFill>
              </a:rPr>
              <a:t> in Cyprus by VTTI, connecting  Europe and the Black Sea with markets in the Middle East, Asia and </a:t>
            </a:r>
            <a:r>
              <a:rPr lang="en-GB" sz="1600" b="1" dirty="0">
                <a:solidFill>
                  <a:schemeClr val="accent1">
                    <a:lumMod val="50000"/>
                  </a:schemeClr>
                </a:solidFill>
              </a:rPr>
              <a:t>and North </a:t>
            </a:r>
            <a:r>
              <a:rPr lang="en-GB" sz="1600" b="1" dirty="0" smtClean="0">
                <a:solidFill>
                  <a:schemeClr val="accent1">
                    <a:lumMod val="50000"/>
                  </a:schemeClr>
                </a:solidFill>
              </a:rPr>
              <a:t>Africa, is expected to transform Cyprus into a regional </a:t>
            </a:r>
            <a:r>
              <a:rPr lang="en-GB" sz="1600" b="1" dirty="0" smtClean="0">
                <a:solidFill>
                  <a:srgbClr val="00B0F0"/>
                </a:solidFill>
              </a:rPr>
              <a:t>energy hub. </a:t>
            </a:r>
            <a:r>
              <a:rPr lang="en-GB" sz="1600" b="1" dirty="0" smtClean="0">
                <a:solidFill>
                  <a:schemeClr val="accent1">
                    <a:lumMod val="50000"/>
                  </a:schemeClr>
                </a:solidFill>
              </a:rPr>
              <a:t>  </a:t>
            </a:r>
          </a:p>
        </p:txBody>
      </p:sp>
      <p:sp>
        <p:nvSpPr>
          <p:cNvPr id="5" name="Title 4"/>
          <p:cNvSpPr>
            <a:spLocks noGrp="1"/>
          </p:cNvSpPr>
          <p:nvPr>
            <p:ph type="title"/>
          </p:nvPr>
        </p:nvSpPr>
        <p:spPr>
          <a:xfrm>
            <a:off x="370113" y="79659"/>
            <a:ext cx="5570039" cy="613037"/>
          </a:xfrm>
        </p:spPr>
        <p:txBody>
          <a:bodyPr>
            <a:normAutofit/>
          </a:bodyPr>
          <a:lstStyle/>
          <a:p>
            <a:r>
              <a:rPr lang="en-GB" dirty="0" smtClean="0"/>
              <a:t>Investment Opportunities</a:t>
            </a:r>
            <a:endParaRPr lang="en-GB" dirty="0"/>
          </a:p>
        </p:txBody>
      </p:sp>
      <p:sp>
        <p:nvSpPr>
          <p:cNvPr id="7" name="Text Placeholder 6"/>
          <p:cNvSpPr>
            <a:spLocks noGrp="1"/>
          </p:cNvSpPr>
          <p:nvPr>
            <p:ph type="body" sz="quarter" idx="13"/>
          </p:nvPr>
        </p:nvSpPr>
        <p:spPr>
          <a:xfrm>
            <a:off x="395536" y="548680"/>
            <a:ext cx="6794175" cy="393218"/>
          </a:xfrm>
        </p:spPr>
        <p:txBody>
          <a:bodyPr>
            <a:normAutofit lnSpcReduction="10000"/>
          </a:bodyPr>
          <a:lstStyle/>
          <a:p>
            <a:r>
              <a:rPr lang="en-GB" sz="2800" dirty="0" smtClean="0">
                <a:solidFill>
                  <a:schemeClr val="accent1">
                    <a:lumMod val="50000"/>
                  </a:schemeClr>
                </a:solidFill>
              </a:rPr>
              <a:t>Investment Sectors</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31</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grpSp>
        <p:nvGrpSpPr>
          <p:cNvPr id="11" name="Group 10"/>
          <p:cNvGrpSpPr>
            <a:grpSpLocks noChangeAspect="1"/>
          </p:cNvGrpSpPr>
          <p:nvPr/>
        </p:nvGrpSpPr>
        <p:grpSpPr>
          <a:xfrm>
            <a:off x="6300192" y="1383360"/>
            <a:ext cx="2675577" cy="4720076"/>
            <a:chOff x="4233863" y="3643313"/>
            <a:chExt cx="676275" cy="1136651"/>
          </a:xfrm>
        </p:grpSpPr>
        <p:sp>
          <p:nvSpPr>
            <p:cNvPr id="13" name="Freeform 58"/>
            <p:cNvSpPr>
              <a:spLocks/>
            </p:cNvSpPr>
            <p:nvPr/>
          </p:nvSpPr>
          <p:spPr bwMode="auto">
            <a:xfrm>
              <a:off x="4233863" y="4110038"/>
              <a:ext cx="676275" cy="317500"/>
            </a:xfrm>
            <a:custGeom>
              <a:avLst/>
              <a:gdLst/>
              <a:ahLst/>
              <a:cxnLst>
                <a:cxn ang="0">
                  <a:pos x="30" y="28"/>
                </a:cxn>
                <a:cxn ang="0">
                  <a:pos x="50" y="25"/>
                </a:cxn>
                <a:cxn ang="0">
                  <a:pos x="57" y="21"/>
                </a:cxn>
                <a:cxn ang="0">
                  <a:pos x="59" y="18"/>
                </a:cxn>
                <a:cxn ang="0">
                  <a:pos x="57" y="14"/>
                </a:cxn>
                <a:cxn ang="0">
                  <a:pos x="57" y="0"/>
                </a:cxn>
                <a:cxn ang="0">
                  <a:pos x="51" y="3"/>
                </a:cxn>
                <a:cxn ang="0">
                  <a:pos x="30" y="6"/>
                </a:cxn>
                <a:cxn ang="0">
                  <a:pos x="8" y="3"/>
                </a:cxn>
                <a:cxn ang="0">
                  <a:pos x="3" y="0"/>
                </a:cxn>
                <a:cxn ang="0">
                  <a:pos x="3" y="14"/>
                </a:cxn>
                <a:cxn ang="0">
                  <a:pos x="0" y="18"/>
                </a:cxn>
                <a:cxn ang="0">
                  <a:pos x="3" y="22"/>
                </a:cxn>
                <a:cxn ang="0">
                  <a:pos x="9" y="25"/>
                </a:cxn>
                <a:cxn ang="0">
                  <a:pos x="30" y="28"/>
                </a:cxn>
              </a:cxnLst>
              <a:rect l="0" t="0" r="r" b="b"/>
              <a:pathLst>
                <a:path w="59" h="28">
                  <a:moveTo>
                    <a:pt x="30" y="28"/>
                  </a:moveTo>
                  <a:cubicBezTo>
                    <a:pt x="38" y="28"/>
                    <a:pt x="45" y="27"/>
                    <a:pt x="50" y="25"/>
                  </a:cubicBezTo>
                  <a:cubicBezTo>
                    <a:pt x="53" y="24"/>
                    <a:pt x="56" y="22"/>
                    <a:pt x="57" y="21"/>
                  </a:cubicBezTo>
                  <a:cubicBezTo>
                    <a:pt x="58" y="20"/>
                    <a:pt x="59" y="19"/>
                    <a:pt x="59" y="18"/>
                  </a:cubicBezTo>
                  <a:cubicBezTo>
                    <a:pt x="59" y="17"/>
                    <a:pt x="58" y="15"/>
                    <a:pt x="57" y="14"/>
                  </a:cubicBezTo>
                  <a:cubicBezTo>
                    <a:pt x="57" y="0"/>
                    <a:pt x="57" y="0"/>
                    <a:pt x="57" y="0"/>
                  </a:cubicBezTo>
                  <a:cubicBezTo>
                    <a:pt x="57" y="0"/>
                    <a:pt x="53" y="2"/>
                    <a:pt x="51" y="3"/>
                  </a:cubicBezTo>
                  <a:cubicBezTo>
                    <a:pt x="45" y="5"/>
                    <a:pt x="38" y="6"/>
                    <a:pt x="30" y="6"/>
                  </a:cubicBezTo>
                  <a:cubicBezTo>
                    <a:pt x="21" y="6"/>
                    <a:pt x="14" y="5"/>
                    <a:pt x="8" y="3"/>
                  </a:cubicBezTo>
                  <a:cubicBezTo>
                    <a:pt x="6" y="2"/>
                    <a:pt x="4" y="1"/>
                    <a:pt x="3" y="0"/>
                  </a:cubicBezTo>
                  <a:cubicBezTo>
                    <a:pt x="3" y="14"/>
                    <a:pt x="3" y="14"/>
                    <a:pt x="3" y="14"/>
                  </a:cubicBezTo>
                  <a:cubicBezTo>
                    <a:pt x="1" y="15"/>
                    <a:pt x="0" y="17"/>
                    <a:pt x="0" y="18"/>
                  </a:cubicBezTo>
                  <a:cubicBezTo>
                    <a:pt x="0" y="19"/>
                    <a:pt x="2" y="21"/>
                    <a:pt x="3" y="22"/>
                  </a:cubicBezTo>
                  <a:cubicBezTo>
                    <a:pt x="4" y="23"/>
                    <a:pt x="6" y="24"/>
                    <a:pt x="9" y="25"/>
                  </a:cubicBezTo>
                  <a:cubicBezTo>
                    <a:pt x="14" y="27"/>
                    <a:pt x="21" y="28"/>
                    <a:pt x="30" y="28"/>
                  </a:cubicBezTo>
                  <a:close/>
                </a:path>
              </a:pathLst>
            </a:custGeom>
            <a:solidFill>
              <a:srgbClr val="72C7E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59"/>
            <p:cNvSpPr>
              <a:spLocks noEditPoints="1"/>
            </p:cNvSpPr>
            <p:nvPr/>
          </p:nvSpPr>
          <p:spPr bwMode="auto">
            <a:xfrm>
              <a:off x="4233863" y="3643313"/>
              <a:ext cx="676275" cy="500063"/>
            </a:xfrm>
            <a:custGeom>
              <a:avLst/>
              <a:gdLst/>
              <a:ahLst/>
              <a:cxnLst>
                <a:cxn ang="0">
                  <a:pos x="50" y="41"/>
                </a:cxn>
                <a:cxn ang="0">
                  <a:pos x="59" y="34"/>
                </a:cxn>
                <a:cxn ang="0">
                  <a:pos x="57" y="16"/>
                </a:cxn>
                <a:cxn ang="0">
                  <a:pos x="30" y="0"/>
                </a:cxn>
                <a:cxn ang="0">
                  <a:pos x="3" y="16"/>
                </a:cxn>
                <a:cxn ang="0">
                  <a:pos x="0" y="34"/>
                </a:cxn>
                <a:cxn ang="0">
                  <a:pos x="3" y="37"/>
                </a:cxn>
                <a:cxn ang="0">
                  <a:pos x="30" y="44"/>
                </a:cxn>
                <a:cxn ang="0">
                  <a:pos x="7" y="13"/>
                </a:cxn>
                <a:cxn ang="0">
                  <a:pos x="6" y="13"/>
                </a:cxn>
                <a:cxn ang="0">
                  <a:pos x="5" y="12"/>
                </a:cxn>
                <a:cxn ang="0">
                  <a:pos x="5" y="12"/>
                </a:cxn>
                <a:cxn ang="0">
                  <a:pos x="30" y="3"/>
                </a:cxn>
                <a:cxn ang="0">
                  <a:pos x="54" y="12"/>
                </a:cxn>
                <a:cxn ang="0">
                  <a:pos x="54" y="12"/>
                </a:cxn>
                <a:cxn ang="0">
                  <a:pos x="53" y="13"/>
                </a:cxn>
                <a:cxn ang="0">
                  <a:pos x="52" y="13"/>
                </a:cxn>
                <a:cxn ang="0">
                  <a:pos x="51" y="14"/>
                </a:cxn>
                <a:cxn ang="0">
                  <a:pos x="46" y="16"/>
                </a:cxn>
                <a:cxn ang="0">
                  <a:pos x="44" y="16"/>
                </a:cxn>
                <a:cxn ang="0">
                  <a:pos x="42" y="17"/>
                </a:cxn>
                <a:cxn ang="0">
                  <a:pos x="40" y="17"/>
                </a:cxn>
                <a:cxn ang="0">
                  <a:pos x="38" y="17"/>
                </a:cxn>
                <a:cxn ang="0">
                  <a:pos x="35" y="17"/>
                </a:cxn>
                <a:cxn ang="0">
                  <a:pos x="33" y="18"/>
                </a:cxn>
                <a:cxn ang="0">
                  <a:pos x="30" y="18"/>
                </a:cxn>
                <a:cxn ang="0">
                  <a:pos x="26" y="18"/>
                </a:cxn>
                <a:cxn ang="0">
                  <a:pos x="24" y="17"/>
                </a:cxn>
                <a:cxn ang="0">
                  <a:pos x="22" y="17"/>
                </a:cxn>
                <a:cxn ang="0">
                  <a:pos x="19" y="17"/>
                </a:cxn>
                <a:cxn ang="0">
                  <a:pos x="17" y="17"/>
                </a:cxn>
                <a:cxn ang="0">
                  <a:pos x="15" y="16"/>
                </a:cxn>
                <a:cxn ang="0">
                  <a:pos x="13" y="16"/>
                </a:cxn>
                <a:cxn ang="0">
                  <a:pos x="8" y="14"/>
                </a:cxn>
              </a:cxnLst>
              <a:rect l="0" t="0" r="r" b="b"/>
              <a:pathLst>
                <a:path w="59" h="44">
                  <a:moveTo>
                    <a:pt x="30" y="44"/>
                  </a:moveTo>
                  <a:cubicBezTo>
                    <a:pt x="38" y="44"/>
                    <a:pt x="45" y="43"/>
                    <a:pt x="50" y="41"/>
                  </a:cubicBezTo>
                  <a:cubicBezTo>
                    <a:pt x="53" y="40"/>
                    <a:pt x="57" y="37"/>
                    <a:pt x="57" y="37"/>
                  </a:cubicBezTo>
                  <a:cubicBezTo>
                    <a:pt x="58" y="36"/>
                    <a:pt x="59" y="35"/>
                    <a:pt x="59" y="34"/>
                  </a:cubicBezTo>
                  <a:cubicBezTo>
                    <a:pt x="59" y="32"/>
                    <a:pt x="58" y="31"/>
                    <a:pt x="57" y="30"/>
                  </a:cubicBezTo>
                  <a:cubicBezTo>
                    <a:pt x="57" y="16"/>
                    <a:pt x="57" y="16"/>
                    <a:pt x="57" y="16"/>
                  </a:cubicBezTo>
                  <a:cubicBezTo>
                    <a:pt x="58" y="15"/>
                    <a:pt x="59" y="13"/>
                    <a:pt x="59" y="12"/>
                  </a:cubicBezTo>
                  <a:cubicBezTo>
                    <a:pt x="59" y="5"/>
                    <a:pt x="46" y="0"/>
                    <a:pt x="30" y="0"/>
                  </a:cubicBezTo>
                  <a:cubicBezTo>
                    <a:pt x="13" y="0"/>
                    <a:pt x="0" y="5"/>
                    <a:pt x="0" y="12"/>
                  </a:cubicBezTo>
                  <a:cubicBezTo>
                    <a:pt x="0" y="13"/>
                    <a:pt x="1" y="15"/>
                    <a:pt x="3" y="16"/>
                  </a:cubicBezTo>
                  <a:cubicBezTo>
                    <a:pt x="3" y="30"/>
                    <a:pt x="3" y="30"/>
                    <a:pt x="3" y="30"/>
                  </a:cubicBezTo>
                  <a:cubicBezTo>
                    <a:pt x="1" y="31"/>
                    <a:pt x="0" y="32"/>
                    <a:pt x="0" y="34"/>
                  </a:cubicBezTo>
                  <a:cubicBezTo>
                    <a:pt x="0" y="35"/>
                    <a:pt x="1" y="36"/>
                    <a:pt x="3" y="37"/>
                  </a:cubicBezTo>
                  <a:cubicBezTo>
                    <a:pt x="3" y="37"/>
                    <a:pt x="3" y="37"/>
                    <a:pt x="3" y="37"/>
                  </a:cubicBezTo>
                  <a:cubicBezTo>
                    <a:pt x="4" y="39"/>
                    <a:pt x="6" y="40"/>
                    <a:pt x="9" y="41"/>
                  </a:cubicBezTo>
                  <a:cubicBezTo>
                    <a:pt x="14" y="43"/>
                    <a:pt x="21" y="44"/>
                    <a:pt x="30" y="44"/>
                  </a:cubicBezTo>
                  <a:close/>
                  <a:moveTo>
                    <a:pt x="8" y="14"/>
                  </a:moveTo>
                  <a:cubicBezTo>
                    <a:pt x="8" y="14"/>
                    <a:pt x="7" y="14"/>
                    <a:pt x="7" y="13"/>
                  </a:cubicBezTo>
                  <a:cubicBezTo>
                    <a:pt x="7" y="13"/>
                    <a:pt x="7" y="13"/>
                    <a:pt x="7" y="13"/>
                  </a:cubicBezTo>
                  <a:cubicBezTo>
                    <a:pt x="7" y="13"/>
                    <a:pt x="6" y="13"/>
                    <a:pt x="6" y="13"/>
                  </a:cubicBezTo>
                  <a:cubicBezTo>
                    <a:pt x="6" y="13"/>
                    <a:pt x="6" y="13"/>
                    <a:pt x="6" y="13"/>
                  </a:cubicBezTo>
                  <a:cubicBezTo>
                    <a:pt x="6" y="13"/>
                    <a:pt x="6" y="12"/>
                    <a:pt x="5" y="12"/>
                  </a:cubicBezTo>
                  <a:cubicBezTo>
                    <a:pt x="5" y="12"/>
                    <a:pt x="5" y="12"/>
                    <a:pt x="5" y="12"/>
                  </a:cubicBezTo>
                  <a:cubicBezTo>
                    <a:pt x="5" y="12"/>
                    <a:pt x="5" y="12"/>
                    <a:pt x="5" y="12"/>
                  </a:cubicBezTo>
                  <a:cubicBezTo>
                    <a:pt x="5" y="11"/>
                    <a:pt x="5" y="11"/>
                    <a:pt x="5" y="10"/>
                  </a:cubicBezTo>
                  <a:cubicBezTo>
                    <a:pt x="5" y="6"/>
                    <a:pt x="16" y="3"/>
                    <a:pt x="30" y="3"/>
                  </a:cubicBezTo>
                  <a:cubicBezTo>
                    <a:pt x="43" y="3"/>
                    <a:pt x="55" y="6"/>
                    <a:pt x="55" y="10"/>
                  </a:cubicBezTo>
                  <a:cubicBezTo>
                    <a:pt x="55" y="11"/>
                    <a:pt x="54" y="11"/>
                    <a:pt x="54" y="12"/>
                  </a:cubicBezTo>
                  <a:cubicBezTo>
                    <a:pt x="54" y="12"/>
                    <a:pt x="54" y="12"/>
                    <a:pt x="54" y="12"/>
                  </a:cubicBezTo>
                  <a:cubicBezTo>
                    <a:pt x="54" y="12"/>
                    <a:pt x="54" y="12"/>
                    <a:pt x="54" y="12"/>
                  </a:cubicBezTo>
                  <a:cubicBezTo>
                    <a:pt x="54" y="12"/>
                    <a:pt x="53" y="13"/>
                    <a:pt x="53" y="13"/>
                  </a:cubicBezTo>
                  <a:cubicBezTo>
                    <a:pt x="53" y="13"/>
                    <a:pt x="53" y="13"/>
                    <a:pt x="53" y="13"/>
                  </a:cubicBezTo>
                  <a:cubicBezTo>
                    <a:pt x="53" y="13"/>
                    <a:pt x="53" y="13"/>
                    <a:pt x="52" y="13"/>
                  </a:cubicBezTo>
                  <a:cubicBezTo>
                    <a:pt x="52" y="13"/>
                    <a:pt x="52" y="13"/>
                    <a:pt x="52" y="13"/>
                  </a:cubicBezTo>
                  <a:cubicBezTo>
                    <a:pt x="52" y="14"/>
                    <a:pt x="52" y="14"/>
                    <a:pt x="51" y="14"/>
                  </a:cubicBezTo>
                  <a:cubicBezTo>
                    <a:pt x="51" y="14"/>
                    <a:pt x="51" y="14"/>
                    <a:pt x="51" y="14"/>
                  </a:cubicBezTo>
                  <a:cubicBezTo>
                    <a:pt x="50" y="15"/>
                    <a:pt x="48" y="15"/>
                    <a:pt x="46" y="16"/>
                  </a:cubicBezTo>
                  <a:cubicBezTo>
                    <a:pt x="46" y="16"/>
                    <a:pt x="46" y="16"/>
                    <a:pt x="46" y="16"/>
                  </a:cubicBezTo>
                  <a:cubicBezTo>
                    <a:pt x="45" y="16"/>
                    <a:pt x="45" y="16"/>
                    <a:pt x="45" y="16"/>
                  </a:cubicBezTo>
                  <a:cubicBezTo>
                    <a:pt x="44" y="16"/>
                    <a:pt x="44" y="16"/>
                    <a:pt x="44" y="16"/>
                  </a:cubicBezTo>
                  <a:cubicBezTo>
                    <a:pt x="44" y="16"/>
                    <a:pt x="43" y="16"/>
                    <a:pt x="43" y="16"/>
                  </a:cubicBezTo>
                  <a:cubicBezTo>
                    <a:pt x="43" y="17"/>
                    <a:pt x="42" y="17"/>
                    <a:pt x="42" y="17"/>
                  </a:cubicBezTo>
                  <a:cubicBezTo>
                    <a:pt x="42" y="17"/>
                    <a:pt x="41" y="17"/>
                    <a:pt x="41" y="17"/>
                  </a:cubicBezTo>
                  <a:cubicBezTo>
                    <a:pt x="41" y="17"/>
                    <a:pt x="40" y="17"/>
                    <a:pt x="40" y="17"/>
                  </a:cubicBezTo>
                  <a:cubicBezTo>
                    <a:pt x="40" y="17"/>
                    <a:pt x="39" y="17"/>
                    <a:pt x="39" y="17"/>
                  </a:cubicBezTo>
                  <a:cubicBezTo>
                    <a:pt x="38" y="17"/>
                    <a:pt x="38" y="17"/>
                    <a:pt x="38" y="17"/>
                  </a:cubicBezTo>
                  <a:cubicBezTo>
                    <a:pt x="37" y="17"/>
                    <a:pt x="37" y="17"/>
                    <a:pt x="37" y="17"/>
                  </a:cubicBezTo>
                  <a:cubicBezTo>
                    <a:pt x="36" y="17"/>
                    <a:pt x="36" y="17"/>
                    <a:pt x="35" y="17"/>
                  </a:cubicBezTo>
                  <a:cubicBezTo>
                    <a:pt x="35" y="17"/>
                    <a:pt x="35" y="17"/>
                    <a:pt x="34" y="17"/>
                  </a:cubicBezTo>
                  <a:cubicBezTo>
                    <a:pt x="34" y="18"/>
                    <a:pt x="33" y="18"/>
                    <a:pt x="33" y="18"/>
                  </a:cubicBezTo>
                  <a:cubicBezTo>
                    <a:pt x="33" y="18"/>
                    <a:pt x="32" y="18"/>
                    <a:pt x="32" y="18"/>
                  </a:cubicBezTo>
                  <a:cubicBezTo>
                    <a:pt x="31" y="18"/>
                    <a:pt x="30" y="18"/>
                    <a:pt x="30" y="18"/>
                  </a:cubicBezTo>
                  <a:cubicBezTo>
                    <a:pt x="29" y="18"/>
                    <a:pt x="28" y="18"/>
                    <a:pt x="27" y="18"/>
                  </a:cubicBezTo>
                  <a:cubicBezTo>
                    <a:pt x="27" y="18"/>
                    <a:pt x="27" y="18"/>
                    <a:pt x="26" y="18"/>
                  </a:cubicBezTo>
                  <a:cubicBezTo>
                    <a:pt x="26" y="18"/>
                    <a:pt x="25" y="18"/>
                    <a:pt x="25" y="17"/>
                  </a:cubicBezTo>
                  <a:cubicBezTo>
                    <a:pt x="24" y="17"/>
                    <a:pt x="24" y="17"/>
                    <a:pt x="24" y="17"/>
                  </a:cubicBezTo>
                  <a:cubicBezTo>
                    <a:pt x="23" y="17"/>
                    <a:pt x="23" y="17"/>
                    <a:pt x="23" y="17"/>
                  </a:cubicBezTo>
                  <a:cubicBezTo>
                    <a:pt x="22" y="17"/>
                    <a:pt x="22" y="17"/>
                    <a:pt x="22" y="17"/>
                  </a:cubicBezTo>
                  <a:cubicBezTo>
                    <a:pt x="21" y="17"/>
                    <a:pt x="21" y="17"/>
                    <a:pt x="20" y="17"/>
                  </a:cubicBezTo>
                  <a:cubicBezTo>
                    <a:pt x="20" y="17"/>
                    <a:pt x="20" y="17"/>
                    <a:pt x="19" y="17"/>
                  </a:cubicBezTo>
                  <a:cubicBezTo>
                    <a:pt x="19" y="17"/>
                    <a:pt x="19" y="17"/>
                    <a:pt x="18" y="17"/>
                  </a:cubicBezTo>
                  <a:cubicBezTo>
                    <a:pt x="18" y="17"/>
                    <a:pt x="18" y="17"/>
                    <a:pt x="17" y="17"/>
                  </a:cubicBezTo>
                  <a:cubicBezTo>
                    <a:pt x="17" y="17"/>
                    <a:pt x="17" y="17"/>
                    <a:pt x="16" y="16"/>
                  </a:cubicBezTo>
                  <a:cubicBezTo>
                    <a:pt x="16" y="16"/>
                    <a:pt x="16" y="16"/>
                    <a:pt x="15" y="16"/>
                  </a:cubicBezTo>
                  <a:cubicBezTo>
                    <a:pt x="15" y="16"/>
                    <a:pt x="15" y="16"/>
                    <a:pt x="15" y="16"/>
                  </a:cubicBezTo>
                  <a:cubicBezTo>
                    <a:pt x="14" y="16"/>
                    <a:pt x="14" y="16"/>
                    <a:pt x="13" y="16"/>
                  </a:cubicBezTo>
                  <a:cubicBezTo>
                    <a:pt x="13" y="16"/>
                    <a:pt x="13" y="16"/>
                    <a:pt x="13" y="16"/>
                  </a:cubicBezTo>
                  <a:cubicBezTo>
                    <a:pt x="11" y="15"/>
                    <a:pt x="9" y="15"/>
                    <a:pt x="8" y="14"/>
                  </a:cubicBezTo>
                  <a:cubicBezTo>
                    <a:pt x="8" y="14"/>
                    <a:pt x="8" y="14"/>
                    <a:pt x="8" y="14"/>
                  </a:cubicBezTo>
                  <a:close/>
                </a:path>
              </a:pathLst>
            </a:custGeom>
            <a:solidFill>
              <a:srgbClr val="72C7E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60"/>
            <p:cNvSpPr>
              <a:spLocks/>
            </p:cNvSpPr>
            <p:nvPr/>
          </p:nvSpPr>
          <p:spPr bwMode="auto">
            <a:xfrm>
              <a:off x="4233863" y="4394201"/>
              <a:ext cx="676275" cy="385763"/>
            </a:xfrm>
            <a:custGeom>
              <a:avLst/>
              <a:gdLst/>
              <a:ahLst/>
              <a:cxnLst>
                <a:cxn ang="0">
                  <a:pos x="57" y="18"/>
                </a:cxn>
                <a:cxn ang="0">
                  <a:pos x="57" y="0"/>
                </a:cxn>
                <a:cxn ang="0">
                  <a:pos x="51" y="3"/>
                </a:cxn>
                <a:cxn ang="0">
                  <a:pos x="30" y="7"/>
                </a:cxn>
                <a:cxn ang="0">
                  <a:pos x="8" y="3"/>
                </a:cxn>
                <a:cxn ang="0">
                  <a:pos x="3" y="1"/>
                </a:cxn>
                <a:cxn ang="0">
                  <a:pos x="3" y="18"/>
                </a:cxn>
                <a:cxn ang="0">
                  <a:pos x="0" y="23"/>
                </a:cxn>
                <a:cxn ang="0">
                  <a:pos x="30" y="34"/>
                </a:cxn>
                <a:cxn ang="0">
                  <a:pos x="59" y="23"/>
                </a:cxn>
                <a:cxn ang="0">
                  <a:pos x="57" y="18"/>
                </a:cxn>
              </a:cxnLst>
              <a:rect l="0" t="0" r="r" b="b"/>
              <a:pathLst>
                <a:path w="59" h="34">
                  <a:moveTo>
                    <a:pt x="57" y="18"/>
                  </a:moveTo>
                  <a:cubicBezTo>
                    <a:pt x="57" y="0"/>
                    <a:pt x="57" y="0"/>
                    <a:pt x="57" y="0"/>
                  </a:cubicBezTo>
                  <a:cubicBezTo>
                    <a:pt x="55" y="1"/>
                    <a:pt x="53" y="2"/>
                    <a:pt x="51" y="3"/>
                  </a:cubicBezTo>
                  <a:cubicBezTo>
                    <a:pt x="45" y="5"/>
                    <a:pt x="38" y="7"/>
                    <a:pt x="30" y="7"/>
                  </a:cubicBezTo>
                  <a:cubicBezTo>
                    <a:pt x="21" y="7"/>
                    <a:pt x="14" y="5"/>
                    <a:pt x="8" y="3"/>
                  </a:cubicBezTo>
                  <a:cubicBezTo>
                    <a:pt x="6" y="3"/>
                    <a:pt x="4" y="2"/>
                    <a:pt x="3" y="1"/>
                  </a:cubicBezTo>
                  <a:cubicBezTo>
                    <a:pt x="3" y="18"/>
                    <a:pt x="3" y="18"/>
                    <a:pt x="3" y="18"/>
                  </a:cubicBezTo>
                  <a:cubicBezTo>
                    <a:pt x="1" y="19"/>
                    <a:pt x="0" y="21"/>
                    <a:pt x="0" y="23"/>
                  </a:cubicBezTo>
                  <a:cubicBezTo>
                    <a:pt x="0" y="29"/>
                    <a:pt x="13" y="34"/>
                    <a:pt x="30" y="34"/>
                  </a:cubicBezTo>
                  <a:cubicBezTo>
                    <a:pt x="46" y="34"/>
                    <a:pt x="59" y="29"/>
                    <a:pt x="59" y="23"/>
                  </a:cubicBezTo>
                  <a:cubicBezTo>
                    <a:pt x="59" y="21"/>
                    <a:pt x="58" y="19"/>
                    <a:pt x="57" y="18"/>
                  </a:cubicBezTo>
                  <a:close/>
                </a:path>
              </a:pathLst>
            </a:custGeom>
            <a:solidFill>
              <a:srgbClr val="72C7E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extBox 1"/>
          <p:cNvSpPr txBox="1"/>
          <p:nvPr/>
        </p:nvSpPr>
        <p:spPr>
          <a:xfrm>
            <a:off x="6480215" y="2276872"/>
            <a:ext cx="2448272" cy="1323439"/>
          </a:xfrm>
          <a:prstGeom prst="rect">
            <a:avLst/>
          </a:prstGeom>
          <a:noFill/>
        </p:spPr>
        <p:txBody>
          <a:bodyPr wrap="square" rtlCol="0">
            <a:spAutoFit/>
          </a:bodyPr>
          <a:lstStyle/>
          <a:p>
            <a:pPr algn="ctr"/>
            <a:r>
              <a:rPr lang="en-GB" sz="1600" b="1" dirty="0">
                <a:solidFill>
                  <a:schemeClr val="bg1"/>
                </a:solidFill>
              </a:rPr>
              <a:t>The first </a:t>
            </a:r>
            <a:r>
              <a:rPr lang="en-GB" sz="1600" b="1" dirty="0" smtClean="0">
                <a:solidFill>
                  <a:schemeClr val="bg1"/>
                </a:solidFill>
              </a:rPr>
              <a:t>license (Block 12) was </a:t>
            </a:r>
            <a:r>
              <a:rPr lang="en-GB" sz="1600" b="1" dirty="0">
                <a:solidFill>
                  <a:schemeClr val="bg1"/>
                </a:solidFill>
              </a:rPr>
              <a:t>issued to Noble Energy in </a:t>
            </a:r>
            <a:r>
              <a:rPr lang="en-GB" sz="1600" b="1" dirty="0" smtClean="0">
                <a:solidFill>
                  <a:schemeClr val="bg1"/>
                </a:solidFill>
              </a:rPr>
              <a:t>Oct </a:t>
            </a:r>
            <a:r>
              <a:rPr lang="en-GB" sz="1600" b="1" dirty="0">
                <a:solidFill>
                  <a:schemeClr val="bg1"/>
                </a:solidFill>
              </a:rPr>
              <a:t>2008</a:t>
            </a:r>
            <a:r>
              <a:rPr lang="en-GB" sz="1600" b="1" dirty="0" smtClean="0">
                <a:solidFill>
                  <a:schemeClr val="bg1"/>
                </a:solidFill>
              </a:rPr>
              <a:t>.</a:t>
            </a:r>
          </a:p>
          <a:p>
            <a:pPr algn="ctr"/>
            <a:r>
              <a:rPr lang="en-GB" sz="1600" b="1" dirty="0" smtClean="0">
                <a:solidFill>
                  <a:schemeClr val="bg1"/>
                </a:solidFill>
              </a:rPr>
              <a:t> </a:t>
            </a:r>
            <a:endParaRPr lang="en-US" sz="1600" b="1" dirty="0">
              <a:solidFill>
                <a:schemeClr val="bg1"/>
              </a:solidFill>
            </a:endParaRPr>
          </a:p>
        </p:txBody>
      </p:sp>
      <p:sp>
        <p:nvSpPr>
          <p:cNvPr id="16" name="TextBox 15"/>
          <p:cNvSpPr txBox="1"/>
          <p:nvPr/>
        </p:nvSpPr>
        <p:spPr>
          <a:xfrm>
            <a:off x="6311475" y="3562728"/>
            <a:ext cx="2758865" cy="1077218"/>
          </a:xfrm>
          <a:prstGeom prst="rect">
            <a:avLst/>
          </a:prstGeom>
          <a:noFill/>
        </p:spPr>
        <p:txBody>
          <a:bodyPr wrap="square" rtlCol="0">
            <a:spAutoFit/>
          </a:bodyPr>
          <a:lstStyle/>
          <a:p>
            <a:pPr algn="ctr"/>
            <a:r>
              <a:rPr lang="en-GB" sz="1600" b="1" dirty="0">
                <a:solidFill>
                  <a:schemeClr val="bg1"/>
                </a:solidFill>
              </a:rPr>
              <a:t>In </a:t>
            </a:r>
            <a:r>
              <a:rPr lang="en-GB" sz="1600" b="1" dirty="0" smtClean="0">
                <a:solidFill>
                  <a:schemeClr val="bg1"/>
                </a:solidFill>
              </a:rPr>
              <a:t>Jan 2013, an ENI-KOGAS consortium was </a:t>
            </a:r>
            <a:r>
              <a:rPr lang="en-GB" sz="1600" b="1" dirty="0">
                <a:solidFill>
                  <a:schemeClr val="bg1"/>
                </a:solidFill>
              </a:rPr>
              <a:t>issued </a:t>
            </a:r>
            <a:r>
              <a:rPr lang="en-GB" sz="1600" b="1" dirty="0" smtClean="0">
                <a:solidFill>
                  <a:schemeClr val="bg1"/>
                </a:solidFill>
              </a:rPr>
              <a:t>with licences </a:t>
            </a:r>
            <a:r>
              <a:rPr lang="en-GB" sz="1600" b="1" dirty="0">
                <a:solidFill>
                  <a:schemeClr val="bg1"/>
                </a:solidFill>
              </a:rPr>
              <a:t>for Blocks </a:t>
            </a:r>
            <a:r>
              <a:rPr lang="en-GB" sz="1600" b="1" dirty="0" smtClean="0">
                <a:solidFill>
                  <a:schemeClr val="bg1"/>
                </a:solidFill>
              </a:rPr>
              <a:t>2, 3 </a:t>
            </a:r>
            <a:r>
              <a:rPr lang="en-GB" sz="1600" b="1" dirty="0">
                <a:solidFill>
                  <a:schemeClr val="bg1"/>
                </a:solidFill>
              </a:rPr>
              <a:t>and 9.</a:t>
            </a:r>
            <a:endParaRPr lang="en-US" sz="1600" b="1" dirty="0">
              <a:solidFill>
                <a:schemeClr val="bg1"/>
              </a:solidFill>
            </a:endParaRPr>
          </a:p>
        </p:txBody>
      </p:sp>
      <p:sp>
        <p:nvSpPr>
          <p:cNvPr id="17" name="TextBox 16"/>
          <p:cNvSpPr txBox="1"/>
          <p:nvPr/>
        </p:nvSpPr>
        <p:spPr>
          <a:xfrm>
            <a:off x="6383483" y="4783455"/>
            <a:ext cx="2664296" cy="1077218"/>
          </a:xfrm>
          <a:prstGeom prst="rect">
            <a:avLst/>
          </a:prstGeom>
          <a:noFill/>
        </p:spPr>
        <p:txBody>
          <a:bodyPr wrap="square" rtlCol="0">
            <a:spAutoFit/>
          </a:bodyPr>
          <a:lstStyle/>
          <a:p>
            <a:pPr algn="ctr"/>
            <a:r>
              <a:rPr lang="en-GB" sz="1600" b="1" dirty="0" smtClean="0">
                <a:solidFill>
                  <a:schemeClr val="bg1"/>
                </a:solidFill>
              </a:rPr>
              <a:t>TOTAL </a:t>
            </a:r>
            <a:r>
              <a:rPr lang="en-GB" sz="1600" b="1" dirty="0">
                <a:solidFill>
                  <a:schemeClr val="bg1"/>
                </a:solidFill>
              </a:rPr>
              <a:t>E&amp;P was issued with licences</a:t>
            </a:r>
          </a:p>
          <a:p>
            <a:pPr algn="ctr"/>
            <a:r>
              <a:rPr lang="en-GB" sz="1600" b="1" dirty="0">
                <a:solidFill>
                  <a:schemeClr val="bg1"/>
                </a:solidFill>
              </a:rPr>
              <a:t>for Blocks 10 and 11 in February 2013.</a:t>
            </a:r>
            <a:endParaRPr lang="en-US" sz="1600" b="1" dirty="0">
              <a:solidFill>
                <a:schemeClr val="bg1"/>
              </a:solidFill>
            </a:endParaRPr>
          </a:p>
        </p:txBody>
      </p:sp>
    </p:spTree>
    <p:extLst>
      <p:ext uri="{BB962C8B-B14F-4D97-AF65-F5344CB8AC3E}">
        <p14:creationId xmlns:p14="http://schemas.microsoft.com/office/powerpoint/2010/main" xmlns="" val="27036769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151666"/>
            <a:ext cx="8522367" cy="469022"/>
          </a:xfrm>
        </p:spPr>
        <p:txBody>
          <a:bodyPr/>
          <a:lstStyle/>
          <a:p>
            <a:r>
              <a:rPr lang="en-GB" dirty="0"/>
              <a:t>The Cyprus Economy </a:t>
            </a:r>
            <a:r>
              <a:rPr lang="en-GB" dirty="0" smtClean="0"/>
              <a:t>Outlook</a:t>
            </a:r>
            <a:endParaRPr lang="en-GB" dirty="0"/>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32</a:t>
            </a:fld>
            <a:endParaRPr lang="en-GB" dirty="0"/>
          </a:p>
        </p:txBody>
      </p:sp>
      <p:sp>
        <p:nvSpPr>
          <p:cNvPr id="8" name="TextBox 7"/>
          <p:cNvSpPr txBox="1"/>
          <p:nvPr/>
        </p:nvSpPr>
        <p:spPr>
          <a:xfrm>
            <a:off x="251520" y="5305563"/>
            <a:ext cx="8651432" cy="584775"/>
          </a:xfrm>
          <a:prstGeom prst="rect">
            <a:avLst/>
          </a:prstGeom>
          <a:noFill/>
        </p:spPr>
        <p:txBody>
          <a:bodyPr wrap="square" rtlCol="0">
            <a:spAutoFit/>
          </a:bodyPr>
          <a:lstStyle/>
          <a:p>
            <a:pPr marL="285750" indent="-285750" algn="just">
              <a:buFont typeface="Arial" panose="020B0604020202020204" pitchFamily="34" charset="0"/>
              <a:buChar char="•"/>
            </a:pPr>
            <a:r>
              <a:rPr lang="en-GB" sz="1600" b="1" dirty="0" smtClean="0"/>
              <a:t>The Economic Sentiment Indicator shows a steadily rising index for Cyprus converging with both the EU-28 and the Euro-19 member states average. </a:t>
            </a:r>
          </a:p>
        </p:txBody>
      </p:sp>
      <p:sp>
        <p:nvSpPr>
          <p:cNvPr id="11" name="TextBox 10"/>
          <p:cNvSpPr txBox="1"/>
          <p:nvPr/>
        </p:nvSpPr>
        <p:spPr>
          <a:xfrm>
            <a:off x="1043608" y="4406915"/>
            <a:ext cx="4104456" cy="246221"/>
          </a:xfrm>
          <a:prstGeom prst="rect">
            <a:avLst/>
          </a:prstGeom>
          <a:noFill/>
        </p:spPr>
        <p:txBody>
          <a:bodyPr wrap="square" rtlCol="0">
            <a:spAutoFit/>
          </a:bodyPr>
          <a:lstStyle/>
          <a:p>
            <a:r>
              <a:rPr lang="en-GB" sz="1000" i="1" dirty="0" smtClean="0"/>
              <a:t>Source: Eurostat</a:t>
            </a:r>
            <a:endParaRPr lang="en-US" sz="1000" i="1"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354243905"/>
              </p:ext>
            </p:extLst>
          </p:nvPr>
        </p:nvGraphicFramePr>
        <p:xfrm>
          <a:off x="1043608" y="952865"/>
          <a:ext cx="6768752" cy="4060311"/>
        </p:xfrm>
        <a:graphic>
          <a:graphicData uri="http://schemas.openxmlformats.org/presentationml/2006/ole">
            <p:oleObj spid="_x0000_s7337" name="Worksheet" r:id="rId4" imgW="4570541" imgH="2741498" progId="Excel.Sheet.8">
              <p:link updateAutomatic="1"/>
            </p:oleObj>
          </a:graphicData>
        </a:graphic>
      </p:graphicFrame>
    </p:spTree>
    <p:extLst>
      <p:ext uri="{BB962C8B-B14F-4D97-AF65-F5344CB8AC3E}">
        <p14:creationId xmlns:p14="http://schemas.microsoft.com/office/powerpoint/2010/main" xmlns="" val="178527507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836712"/>
            <a:ext cx="8522367" cy="5184576"/>
          </a:xfrm>
        </p:spPr>
        <p:txBody>
          <a:bodyPr/>
          <a:lstStyle/>
          <a:p>
            <a:pPr lvl="1" indent="0" algn="just">
              <a:lnSpc>
                <a:spcPct val="110000"/>
              </a:lnSpc>
              <a:spcBef>
                <a:spcPts val="600"/>
              </a:spcBef>
              <a:spcAft>
                <a:spcPts val="600"/>
              </a:spcAft>
              <a:buNone/>
            </a:pPr>
            <a:endParaRPr lang="en-GB" b="1" dirty="0" smtClean="0">
              <a:solidFill>
                <a:schemeClr val="accent1">
                  <a:lumMod val="50000"/>
                </a:schemeClr>
              </a:solidFill>
            </a:endParaRPr>
          </a:p>
          <a:p>
            <a:pPr marL="552450" lvl="1" indent="-285750" algn="just">
              <a:lnSpc>
                <a:spcPct val="11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We should not let the economy to derail again, but keep the measures and the discipline, even after exiting from the Programme.</a:t>
            </a:r>
            <a:endParaRPr lang="en-GB" b="1" dirty="0">
              <a:solidFill>
                <a:schemeClr val="accent1">
                  <a:lumMod val="50000"/>
                </a:schemeClr>
              </a:solidFill>
            </a:endParaRPr>
          </a:p>
          <a:p>
            <a:pPr marL="552450" lvl="1" indent="-285750" algn="just">
              <a:lnSpc>
                <a:spcPct val="11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Keep interest rates low and even lower to finance growth</a:t>
            </a:r>
            <a:endParaRPr lang="en-GB" b="1" dirty="0">
              <a:solidFill>
                <a:schemeClr val="accent1">
                  <a:lumMod val="50000"/>
                </a:schemeClr>
              </a:solidFill>
            </a:endParaRPr>
          </a:p>
          <a:p>
            <a:pPr marL="552450" lvl="1" indent="-285750" algn="just">
              <a:lnSpc>
                <a:spcPct val="11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Adopt a One stop shop approach for large scale projects, reduce bureaucratic procedures and introduce more coordination between the government departments involved.</a:t>
            </a:r>
            <a:endParaRPr lang="en-GB" b="1" dirty="0">
              <a:solidFill>
                <a:schemeClr val="accent1">
                  <a:lumMod val="50000"/>
                </a:schemeClr>
              </a:solidFill>
            </a:endParaRPr>
          </a:p>
          <a:p>
            <a:pPr marL="552450" lvl="1" indent="-285750" algn="just">
              <a:lnSpc>
                <a:spcPct val="11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Promote Cyprus to the markets abroad and restore confidence of international investors.</a:t>
            </a:r>
          </a:p>
          <a:p>
            <a:pPr marL="552450" lvl="1" indent="-285750" algn="just">
              <a:lnSpc>
                <a:spcPct val="110000"/>
              </a:lnSpc>
              <a:spcBef>
                <a:spcPts val="600"/>
              </a:spcBef>
              <a:spcAft>
                <a:spcPts val="600"/>
              </a:spcAft>
              <a:buFont typeface="Wingdings" panose="05000000000000000000" pitchFamily="2" charset="2"/>
              <a:buChar char="§"/>
            </a:pPr>
            <a:r>
              <a:rPr lang="en-GB" b="1" dirty="0" smtClean="0">
                <a:solidFill>
                  <a:schemeClr val="accent1">
                    <a:lumMod val="50000"/>
                  </a:schemeClr>
                </a:solidFill>
              </a:rPr>
              <a:t>We rely to a great extent on our Russian friends who already know the Cyprus market and they will certainly have an advantage in the process.</a:t>
            </a:r>
          </a:p>
          <a:p>
            <a:pPr lvl="1" indent="0" algn="just">
              <a:lnSpc>
                <a:spcPct val="110000"/>
              </a:lnSpc>
              <a:spcBef>
                <a:spcPts val="600"/>
              </a:spcBef>
              <a:spcAft>
                <a:spcPts val="600"/>
              </a:spcAft>
              <a:buNone/>
            </a:pPr>
            <a:r>
              <a:rPr lang="en-GB" sz="2000" b="1" dirty="0" smtClean="0">
                <a:solidFill>
                  <a:schemeClr val="accent1">
                    <a:lumMod val="60000"/>
                    <a:lumOff val="40000"/>
                  </a:schemeClr>
                </a:solidFill>
              </a:rPr>
              <a:t>You are all very welcome and warmly invited to do business in Cyprus or through Cyprus!!</a:t>
            </a:r>
          </a:p>
          <a:p>
            <a:pPr lvl="1" indent="0" algn="just">
              <a:lnSpc>
                <a:spcPct val="110000"/>
              </a:lnSpc>
              <a:spcBef>
                <a:spcPts val="600"/>
              </a:spcBef>
              <a:spcAft>
                <a:spcPts val="600"/>
              </a:spcAft>
              <a:buNone/>
            </a:pPr>
            <a:r>
              <a:rPr lang="en-GB" sz="2000" b="1" dirty="0" smtClean="0">
                <a:solidFill>
                  <a:schemeClr val="accent1">
                    <a:lumMod val="50000"/>
                  </a:schemeClr>
                </a:solidFill>
              </a:rPr>
              <a:t>Thank  you for your attention!!</a:t>
            </a:r>
            <a:endParaRPr lang="en-GB" sz="2000" b="1" dirty="0">
              <a:solidFill>
                <a:schemeClr val="accent1">
                  <a:lumMod val="50000"/>
                </a:schemeClr>
              </a:solidFill>
            </a:endParaRPr>
          </a:p>
        </p:txBody>
      </p:sp>
      <p:sp>
        <p:nvSpPr>
          <p:cNvPr id="5" name="Title 4"/>
          <p:cNvSpPr>
            <a:spLocks noGrp="1"/>
          </p:cNvSpPr>
          <p:nvPr>
            <p:ph type="title"/>
          </p:nvPr>
        </p:nvSpPr>
        <p:spPr/>
        <p:txBody>
          <a:bodyPr/>
          <a:lstStyle/>
          <a:p>
            <a:r>
              <a:rPr lang="en-GB" dirty="0" smtClean="0"/>
              <a:t>Concluding Remarks</a:t>
            </a:r>
            <a:endParaRPr lang="en-GB" dirty="0"/>
          </a:p>
        </p:txBody>
      </p:sp>
      <p:sp>
        <p:nvSpPr>
          <p:cNvPr id="13" name="Slide Number Placeholder 12"/>
          <p:cNvSpPr>
            <a:spLocks noGrp="1"/>
          </p:cNvSpPr>
          <p:nvPr>
            <p:ph type="sldNum" sz="quarter" idx="4"/>
          </p:nvPr>
        </p:nvSpPr>
        <p:spPr/>
        <p:txBody>
          <a:bodyPr/>
          <a:lstStyle/>
          <a:p>
            <a:fld id="{95CC1D26-A9BD-4BDE-BDD9-08EDBAE96860}" type="slidenum">
              <a:rPr lang="en-GB" smtClean="0"/>
              <a:pPr/>
              <a:t>33</a:t>
            </a:fld>
            <a:endParaRPr lang="en-GB" dirty="0"/>
          </a:p>
        </p:txBody>
      </p:sp>
      <p:sp>
        <p:nvSpPr>
          <p:cNvPr id="8" name="Footer Placeholder 7"/>
          <p:cNvSpPr>
            <a:spLocks noGrp="1"/>
          </p:cNvSpPr>
          <p:nvPr>
            <p:ph type="ftr" sz="quarter" idx="3"/>
          </p:nvPr>
        </p:nvSpPr>
        <p:spPr/>
        <p:txBody>
          <a:bodyPr/>
          <a:lstStyle/>
          <a:p>
            <a:r>
              <a:rPr lang="en-GB" dirty="0" smtClean="0"/>
              <a:t>© 2015 Deloitte Limited</a:t>
            </a:r>
            <a:endParaRPr lang="en-GB" dirty="0"/>
          </a:p>
        </p:txBody>
      </p:sp>
    </p:spTree>
    <p:extLst>
      <p:ext uri="{BB962C8B-B14F-4D97-AF65-F5344CB8AC3E}">
        <p14:creationId xmlns:p14="http://schemas.microsoft.com/office/powerpoint/2010/main" xmlns="" val="3839210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77934" y="1802679"/>
            <a:ext cx="8442538" cy="4362625"/>
            <a:chOff x="374650" y="1223947"/>
            <a:chExt cx="4140000" cy="2110447"/>
          </a:xfrm>
        </p:grpSpPr>
        <p:sp>
          <p:nvSpPr>
            <p:cNvPr id="34" name="Rectangle 33"/>
            <p:cNvSpPr/>
            <p:nvPr/>
          </p:nvSpPr>
          <p:spPr>
            <a:xfrm>
              <a:off x="374650" y="1562087"/>
              <a:ext cx="4140000" cy="17723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0" tIns="72000" rIns="108000" rtlCol="0" anchor="t" anchorCtr="0"/>
            <a:lstStyle/>
            <a:p>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Nicos S. Kyriakides</a:t>
              </a:r>
            </a:p>
            <a:p>
              <a:endPar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Deloitte Limited</a:t>
              </a:r>
            </a:p>
            <a:p>
              <a:endPar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Partner </a:t>
              </a:r>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 charge of Limassol Office</a:t>
              </a:r>
            </a:p>
            <a:p>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Head of Financial Advisory </a:t>
              </a:r>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Services</a:t>
              </a:r>
            </a:p>
            <a:p>
              <a:endPar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Maximos </a:t>
              </a:r>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Plaza, Tower 1, 5th Floor, </a:t>
              </a:r>
              <a:endPar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213 </a:t>
              </a:r>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Arch. Makariou III Avenue, CY-3030 </a:t>
              </a:r>
              <a:endPar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Limassol</a:t>
              </a:r>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Cyprus</a:t>
              </a:r>
            </a:p>
            <a:p>
              <a:endPar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GB" sz="14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Main</a:t>
              </a:r>
              <a:r>
                <a:rPr lang="en-GB" sz="1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+ 357 25 868686 | Fax: +357 25 868600 | Mob: +357 99 611827</a:t>
              </a:r>
            </a:p>
            <a:p>
              <a:endParaRPr lang="en-GB" sz="1400" dirty="0" smtClean="0">
                <a:solidFill>
                  <a:schemeClr val="tx2"/>
                </a:solidFill>
              </a:endParaRPr>
            </a:p>
            <a:p>
              <a:r>
                <a:rPr lang="en-GB" sz="1400" b="1" i="1" dirty="0" smtClean="0">
                  <a:solidFill>
                    <a:srgbClr val="72C7E7"/>
                  </a:solidFill>
                  <a:latin typeface="Tahoma" panose="020B0604030504040204" pitchFamily="34" charset="0"/>
                  <a:ea typeface="Tahoma" panose="020B0604030504040204" pitchFamily="34" charset="0"/>
                  <a:cs typeface="Tahoma" panose="020B0604030504040204" pitchFamily="34" charset="0"/>
                  <a:hlinkClick r:id="rId3"/>
                </a:rPr>
                <a:t>nkyriakides@deloitte.com</a:t>
              </a:r>
              <a:r>
                <a:rPr lang="en-GB" sz="1400" b="1" i="1" dirty="0">
                  <a:solidFill>
                    <a:srgbClr val="72C7E7"/>
                  </a:solidFill>
                  <a:latin typeface="Tahoma" panose="020B0604030504040204" pitchFamily="34" charset="0"/>
                  <a:ea typeface="Tahoma" panose="020B0604030504040204" pitchFamily="34" charset="0"/>
                  <a:cs typeface="Tahoma" panose="020B0604030504040204" pitchFamily="34" charset="0"/>
                </a:rPr>
                <a:t> | </a:t>
              </a:r>
              <a:r>
                <a:rPr lang="en-GB" sz="1400" b="1" i="1" dirty="0">
                  <a:solidFill>
                    <a:srgbClr val="72C7E7"/>
                  </a:solidFill>
                  <a:latin typeface="Tahoma" panose="020B0604030504040204" pitchFamily="34" charset="0"/>
                  <a:ea typeface="Tahoma" panose="020B0604030504040204" pitchFamily="34" charset="0"/>
                  <a:cs typeface="Tahoma" panose="020B0604030504040204" pitchFamily="34" charset="0"/>
                  <a:hlinkClick r:id="rId4"/>
                </a:rPr>
                <a:t>www.deloitte.com/cy</a:t>
              </a:r>
              <a:endParaRPr lang="en-GB" sz="1400" b="1" i="1" dirty="0">
                <a:solidFill>
                  <a:srgbClr val="72C7E7"/>
                </a:solidFill>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p:nvSpPr>
          <p:spPr>
            <a:xfrm>
              <a:off x="374650" y="1223947"/>
              <a:ext cx="4140000" cy="3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t>Contact Details</a:t>
              </a:r>
              <a:endParaRPr lang="en-GB" sz="1400" b="1" dirty="0"/>
            </a:p>
          </p:txBody>
        </p:sp>
      </p:gr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34</a:t>
            </a:fld>
            <a:endParaRPr lang="en-GB" dirty="0"/>
          </a:p>
        </p:txBody>
      </p:sp>
      <p:sp>
        <p:nvSpPr>
          <p:cNvPr id="4" name="Title 3"/>
          <p:cNvSpPr>
            <a:spLocks noGrp="1"/>
          </p:cNvSpPr>
          <p:nvPr>
            <p:ph type="title"/>
          </p:nvPr>
        </p:nvSpPr>
        <p:spPr>
          <a:xfrm>
            <a:off x="377934" y="764704"/>
            <a:ext cx="8388000" cy="469492"/>
          </a:xfrm>
        </p:spPr>
        <p:txBody>
          <a:bodyPr/>
          <a:lstStyle/>
          <a:p>
            <a:r>
              <a:rPr lang="en-GB" dirty="0" smtClean="0"/>
              <a:t>Thank you for your attention!</a:t>
            </a:r>
            <a:endParaRPr lang="en-US" dirty="0"/>
          </a:p>
        </p:txBody>
      </p:sp>
      <p:pic>
        <p:nvPicPr>
          <p:cNvPr id="1026" name="Picture 2" descr="H:\Fas\Proposals\Material for proposals\Team Photos\Nikos Kyriakides\Picture1_latest.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39552" y="2555171"/>
            <a:ext cx="1013420" cy="10442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82399" y="692696"/>
            <a:ext cx="8012113" cy="5902823"/>
          </a:xfrm>
        </p:spPr>
        <p:txBody>
          <a:bodyPr anchor="b" anchorCtr="0">
            <a:normAutofit/>
          </a:bodyPr>
          <a:lstStyle/>
          <a:p>
            <a:pPr>
              <a:spcBef>
                <a:spcPts val="0"/>
              </a:spcBef>
            </a:pPr>
            <a:r>
              <a:rPr lang="en-GB" sz="900" dirty="0"/>
              <a:t>Deloitte refers to one or more Deloitte </a:t>
            </a:r>
            <a:r>
              <a:rPr lang="en-GB" sz="900" dirty="0" err="1"/>
              <a:t>Touche</a:t>
            </a:r>
            <a:r>
              <a:rPr lang="en-GB" sz="900" dirty="0"/>
              <a:t> Tohmatsu Limited, a UK private company limited by guarantee, and its network of member firms, each of which is a legally separate and independent entity. Please see www.deloitte/com/about for a detailed description of the legal structure of Deloitte Tohmatsu Limited and its member firms.</a:t>
            </a:r>
          </a:p>
          <a:p>
            <a:pPr>
              <a:spcBef>
                <a:spcPts val="0"/>
              </a:spcBef>
            </a:pPr>
            <a:endParaRPr lang="en-GB" sz="900" dirty="0"/>
          </a:p>
          <a:p>
            <a:pPr>
              <a:spcBef>
                <a:spcPts val="0"/>
              </a:spcBef>
            </a:pPr>
            <a:r>
              <a:rPr lang="en-GB" sz="900" dirty="0"/>
              <a:t>Deloitte provides audit, tax, consulting, and financial advisory services to public and private clients spanning multiple industries, with a globally connected network of member firms in more than 150 countries. Deloitte brings world-class capabilities and high-quality service to clients, delivering the insights they need to address their most complex business challenges. Deloitte has in the region of 200,000 professionals, all committed to becoming the standard of excellence.</a:t>
            </a:r>
          </a:p>
          <a:p>
            <a:pPr>
              <a:spcBef>
                <a:spcPts val="0"/>
              </a:spcBef>
            </a:pPr>
            <a:endParaRPr lang="en-GB" sz="900" dirty="0"/>
          </a:p>
          <a:p>
            <a:pPr>
              <a:spcBef>
                <a:spcPts val="0"/>
              </a:spcBef>
            </a:pPr>
            <a:r>
              <a:rPr lang="en-GB" sz="900" dirty="0"/>
              <a:t>Deloitte Limited is the Cyprus member firm DTTL. Deloitte Cyprus is among the nation's leading professional services firms, with more than 500 professionals, operating out of offices in all major cities. For more information, please visit the Cyprus firm's website at www.deloitte.com/cy.</a:t>
            </a:r>
          </a:p>
          <a:p>
            <a:pPr>
              <a:spcBef>
                <a:spcPts val="0"/>
              </a:spcBef>
            </a:pPr>
            <a:endParaRPr lang="en-GB" sz="900" dirty="0"/>
          </a:p>
          <a:p>
            <a:pPr>
              <a:spcBef>
                <a:spcPts val="0"/>
              </a:spcBef>
            </a:pPr>
            <a:r>
              <a:rPr lang="en-GB" sz="900" dirty="0"/>
              <a:t>Deloitte Limited is a private company, registered in Cyprus (Reg. No. 162812). Offices: Nicosia, Limassol, </a:t>
            </a:r>
            <a:r>
              <a:rPr lang="en-GB" sz="900" dirty="0" err="1"/>
              <a:t>Larnaca</a:t>
            </a:r>
            <a:r>
              <a:rPr lang="en-GB" sz="900" dirty="0"/>
              <a:t>.</a:t>
            </a:r>
          </a:p>
          <a:p>
            <a:pPr>
              <a:spcBef>
                <a:spcPts val="0"/>
              </a:spcBef>
            </a:pPr>
            <a:endParaRPr lang="en-GB" sz="900" dirty="0"/>
          </a:p>
          <a:p>
            <a:pPr>
              <a:spcBef>
                <a:spcPts val="0"/>
              </a:spcBef>
            </a:pPr>
            <a:r>
              <a:rPr lang="en-GB" sz="900" dirty="0"/>
              <a:t>This communications contains general information only, and none of Deloitte </a:t>
            </a:r>
            <a:r>
              <a:rPr lang="en-GB" sz="900" dirty="0" err="1"/>
              <a:t>Touche</a:t>
            </a:r>
            <a:r>
              <a:rPr lang="en-GB" sz="900" dirty="0"/>
              <a:t> Tohmatsu Limited, its member firms, or their related entities </a:t>
            </a:r>
          </a:p>
          <a:p>
            <a:pPr>
              <a:spcBef>
                <a:spcPts val="0"/>
              </a:spcBef>
            </a:pPr>
            <a:r>
              <a:rPr lang="en-GB" sz="900" dirty="0"/>
              <a:t>(collectively, the “Deloitte network”) is, by means of this communication, rendering professional advice or services. No entity in the Deloitte network </a:t>
            </a:r>
          </a:p>
          <a:p>
            <a:pPr>
              <a:spcBef>
                <a:spcPts val="0"/>
              </a:spcBef>
            </a:pPr>
            <a:r>
              <a:rPr lang="en-GB" sz="900" dirty="0"/>
              <a:t>shall be responsible for any loss whatsoever sustained by any person who relies on this communication.</a:t>
            </a:r>
          </a:p>
          <a:p>
            <a:pPr>
              <a:spcBef>
                <a:spcPts val="0"/>
              </a:spcBef>
            </a:pPr>
            <a:endParaRPr lang="en-GB" sz="900" dirty="0"/>
          </a:p>
          <a:p>
            <a:pPr>
              <a:spcBef>
                <a:spcPts val="0"/>
              </a:spcBef>
            </a:pPr>
            <a:r>
              <a:rPr lang="en-GB" sz="900" dirty="0" smtClean="0"/>
              <a:t>© 2015 </a:t>
            </a:r>
            <a:r>
              <a:rPr lang="en-GB" sz="900" dirty="0"/>
              <a:t>Deloitte Limited</a:t>
            </a:r>
          </a:p>
          <a:p>
            <a:pPr>
              <a:spcBef>
                <a:spcPts val="0"/>
              </a:spcBef>
            </a:pPr>
            <a:endParaRPr lang="en-GB" sz="900" dirty="0"/>
          </a:p>
        </p:txBody>
      </p:sp>
      <p:pic>
        <p:nvPicPr>
          <p:cNvPr id="3" name="Picture 2" descr="DEL_PRI_RGB.gif"/>
          <p:cNvPicPr>
            <a:picLocks noChangeAspect="1"/>
          </p:cNvPicPr>
          <p:nvPr/>
        </p:nvPicPr>
        <p:blipFill>
          <a:blip r:embed="rId3" cstate="print"/>
          <a:stretch>
            <a:fillRect/>
          </a:stretch>
        </p:blipFill>
        <p:spPr>
          <a:xfrm>
            <a:off x="329632" y="3284984"/>
            <a:ext cx="1720800" cy="322531"/>
          </a:xfrm>
          <a:prstGeom prst="rect">
            <a:avLst/>
          </a:prstGeom>
        </p:spPr>
      </p:pic>
      <p:sp>
        <p:nvSpPr>
          <p:cNvPr id="5" name="Slide Number Placeholder 4"/>
          <p:cNvSpPr>
            <a:spLocks noGrp="1"/>
          </p:cNvSpPr>
          <p:nvPr>
            <p:ph type="sldNum" sz="quarter" idx="4"/>
          </p:nvPr>
        </p:nvSpPr>
        <p:spPr/>
        <p:txBody>
          <a:bodyPr/>
          <a:lstStyle/>
          <a:p>
            <a:fld id="{95CC1D26-A9BD-4BDE-BDD9-08EDBAE96860}" type="slidenum">
              <a:rPr lang="en-GB" smtClean="0"/>
              <a:pPr/>
              <a:t>35</a:t>
            </a:fld>
            <a:endParaRPr lang="en-GB"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2" y="295683"/>
            <a:ext cx="8522367" cy="541030"/>
          </a:xfrm>
        </p:spPr>
        <p:txBody>
          <a:bodyPr/>
          <a:lstStyle/>
          <a:p>
            <a:r>
              <a:rPr lang="en-GB" dirty="0" smtClean="0"/>
              <a:t>Cyprus at a Glance</a:t>
            </a:r>
            <a:endParaRPr lang="en-GB" dirty="0"/>
          </a:p>
        </p:txBody>
      </p:sp>
      <p:sp>
        <p:nvSpPr>
          <p:cNvPr id="3" name="Text Placeholder 2"/>
          <p:cNvSpPr>
            <a:spLocks noGrp="1"/>
          </p:cNvSpPr>
          <p:nvPr>
            <p:ph type="body" sz="quarter" idx="13"/>
          </p:nvPr>
        </p:nvSpPr>
        <p:spPr>
          <a:xfrm>
            <a:off x="378000" y="764704"/>
            <a:ext cx="8388000" cy="537705"/>
          </a:xfrm>
        </p:spPr>
        <p:txBody>
          <a:bodyPr>
            <a:normAutofit/>
          </a:bodyPr>
          <a:lstStyle/>
          <a:p>
            <a:r>
              <a:rPr lang="en-GB" sz="2400" b="1" dirty="0" smtClean="0">
                <a:solidFill>
                  <a:schemeClr val="accent1">
                    <a:lumMod val="50000"/>
                  </a:schemeClr>
                </a:solidFill>
              </a:rPr>
              <a:t>Republic of Cyprus – Basic Data</a:t>
            </a:r>
            <a:endParaRPr lang="en-GB" sz="2400" b="1" dirty="0">
              <a:solidFill>
                <a:schemeClr val="accent1">
                  <a:lumMod val="50000"/>
                </a:schemeClr>
              </a:solidFill>
            </a:endParaRPr>
          </a:p>
        </p:txBody>
      </p:sp>
      <p:sp>
        <p:nvSpPr>
          <p:cNvPr id="5" name="Footer Placeholder 4"/>
          <p:cNvSpPr>
            <a:spLocks noGrp="1"/>
          </p:cNvSpPr>
          <p:nvPr>
            <p:ph type="ftr" sz="quarter" idx="3"/>
          </p:nvPr>
        </p:nvSpPr>
        <p:spPr/>
        <p:txBody>
          <a:bodyPr/>
          <a:lstStyle/>
          <a:p>
            <a:r>
              <a:rPr lang="en-GB" dirty="0" smtClean="0"/>
              <a:t>© 2015 Deloitte Limited</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4</a:t>
            </a:fld>
            <a:endParaRPr lang="en-GB" dirty="0"/>
          </a:p>
        </p:txBody>
      </p:sp>
      <p:sp>
        <p:nvSpPr>
          <p:cNvPr id="7" name="TextBox 6"/>
          <p:cNvSpPr txBox="1"/>
          <p:nvPr/>
        </p:nvSpPr>
        <p:spPr>
          <a:xfrm>
            <a:off x="3707904" y="1268760"/>
            <a:ext cx="5184576" cy="5139869"/>
          </a:xfrm>
          <a:prstGeom prst="rect">
            <a:avLst/>
          </a:prstGeom>
          <a:noFill/>
        </p:spPr>
        <p:txBody>
          <a:bodyPr wrap="square" rtlCol="0">
            <a:spAutoFit/>
          </a:bodyPr>
          <a:lstStyle/>
          <a:p>
            <a:pPr marL="171450" indent="-171450" algn="just">
              <a:lnSpc>
                <a:spcPct val="120000"/>
              </a:lnSpc>
              <a:spcBef>
                <a:spcPts val="600"/>
              </a:spcBef>
              <a:spcAft>
                <a:spcPts val="600"/>
              </a:spcAft>
              <a:buFont typeface="Arial" panose="020B0604020202020204" pitchFamily="34" charset="0"/>
              <a:buChar char="•"/>
            </a:pPr>
            <a:r>
              <a:rPr lang="en-GB" sz="1600" b="1" dirty="0">
                <a:solidFill>
                  <a:schemeClr val="accent1">
                    <a:lumMod val="50000"/>
                  </a:schemeClr>
                </a:solidFill>
              </a:rPr>
              <a:t>Cyprus is </a:t>
            </a:r>
            <a:r>
              <a:rPr lang="en-GB" sz="1600" b="1" dirty="0" smtClean="0">
                <a:solidFill>
                  <a:schemeClr val="accent1">
                    <a:lumMod val="50000"/>
                  </a:schemeClr>
                </a:solidFill>
              </a:rPr>
              <a:t>the south eastern outpost of the EU, located </a:t>
            </a:r>
            <a:r>
              <a:rPr lang="en-GB" sz="1600" b="1" dirty="0">
                <a:solidFill>
                  <a:schemeClr val="accent1">
                    <a:lumMod val="50000"/>
                  </a:schemeClr>
                </a:solidFill>
              </a:rPr>
              <a:t>in the east </a:t>
            </a:r>
            <a:r>
              <a:rPr lang="en-GB" sz="1600" b="1" dirty="0" smtClean="0">
                <a:solidFill>
                  <a:schemeClr val="accent1">
                    <a:lumMod val="50000"/>
                  </a:schemeClr>
                </a:solidFill>
              </a:rPr>
              <a:t>Mediterranean at the crossroads of three continents; Europe Asia and Africa.</a:t>
            </a:r>
          </a:p>
          <a:p>
            <a:pPr marL="171450" indent="-171450" algn="just">
              <a:lnSpc>
                <a:spcPct val="120000"/>
              </a:lnSpc>
              <a:spcBef>
                <a:spcPts val="600"/>
              </a:spcBef>
              <a:spcAft>
                <a:spcPts val="600"/>
              </a:spcAft>
              <a:buFont typeface="Arial" panose="020B0604020202020204" pitchFamily="34" charset="0"/>
              <a:buChar char="•"/>
            </a:pPr>
            <a:r>
              <a:rPr lang="en-GB" sz="1600" b="1" dirty="0" smtClean="0">
                <a:solidFill>
                  <a:schemeClr val="accent1">
                    <a:lumMod val="50000"/>
                  </a:schemeClr>
                </a:solidFill>
              </a:rPr>
              <a:t>It is the </a:t>
            </a:r>
            <a:r>
              <a:rPr lang="en-GB" sz="1600" b="1" dirty="0">
                <a:solidFill>
                  <a:schemeClr val="accent1">
                    <a:lumMod val="50000"/>
                  </a:schemeClr>
                </a:solidFill>
              </a:rPr>
              <a:t>third largest and third most populous island in the Mediterranean</a:t>
            </a:r>
            <a:r>
              <a:rPr lang="en-GB" sz="1600" b="1" dirty="0" smtClean="0">
                <a:solidFill>
                  <a:schemeClr val="accent1">
                    <a:lumMod val="50000"/>
                  </a:schemeClr>
                </a:solidFill>
              </a:rPr>
              <a:t>.</a:t>
            </a:r>
          </a:p>
          <a:p>
            <a:pPr marL="171450" indent="-171450" algn="just">
              <a:lnSpc>
                <a:spcPct val="120000"/>
              </a:lnSpc>
              <a:spcBef>
                <a:spcPts val="600"/>
              </a:spcBef>
              <a:spcAft>
                <a:spcPts val="600"/>
              </a:spcAft>
              <a:buFont typeface="Arial" panose="020B0604020202020204" pitchFamily="34" charset="0"/>
              <a:buChar char="•"/>
            </a:pPr>
            <a:r>
              <a:rPr lang="en-GB" sz="1600" b="1" dirty="0" smtClean="0">
                <a:solidFill>
                  <a:schemeClr val="accent1">
                    <a:lumMod val="50000"/>
                  </a:schemeClr>
                </a:solidFill>
              </a:rPr>
              <a:t>It </a:t>
            </a:r>
            <a:r>
              <a:rPr lang="en-GB" sz="1600" b="1" dirty="0">
                <a:solidFill>
                  <a:schemeClr val="accent1">
                    <a:lumMod val="50000"/>
                  </a:schemeClr>
                </a:solidFill>
              </a:rPr>
              <a:t>covers an area of 9,251 Km² and its total population was 866,000 as per the last census in 2012. (1.100.000 including the occupied areas).</a:t>
            </a:r>
          </a:p>
          <a:p>
            <a:pPr marL="171450" indent="-171450" algn="just">
              <a:lnSpc>
                <a:spcPct val="120000"/>
              </a:lnSpc>
              <a:spcBef>
                <a:spcPts val="600"/>
              </a:spcBef>
              <a:spcAft>
                <a:spcPts val="600"/>
              </a:spcAft>
              <a:buFont typeface="Arial" panose="020B0604020202020204" pitchFamily="34" charset="0"/>
              <a:buChar char="•"/>
            </a:pPr>
            <a:r>
              <a:rPr lang="en-GB" sz="1600" b="1" dirty="0" smtClean="0">
                <a:solidFill>
                  <a:schemeClr val="accent1">
                    <a:lumMod val="50000"/>
                  </a:schemeClr>
                </a:solidFill>
              </a:rPr>
              <a:t>The </a:t>
            </a:r>
            <a:r>
              <a:rPr lang="en-GB" sz="1600" b="1" dirty="0">
                <a:solidFill>
                  <a:schemeClr val="accent1">
                    <a:lumMod val="50000"/>
                  </a:schemeClr>
                </a:solidFill>
              </a:rPr>
              <a:t>Republic of Cyprus is </a:t>
            </a:r>
            <a:r>
              <a:rPr lang="en-GB" sz="1600" b="1" dirty="0" smtClean="0">
                <a:solidFill>
                  <a:schemeClr val="accent1">
                    <a:lumMod val="50000"/>
                  </a:schemeClr>
                </a:solidFill>
              </a:rPr>
              <a:t>an independent state with a presidential system, and a </a:t>
            </a:r>
            <a:r>
              <a:rPr lang="en-GB" sz="1600" b="1" dirty="0">
                <a:solidFill>
                  <a:schemeClr val="accent1">
                    <a:lumMod val="50000"/>
                  </a:schemeClr>
                </a:solidFill>
              </a:rPr>
              <a:t>member state of the EU since </a:t>
            </a:r>
            <a:r>
              <a:rPr lang="en-GB" sz="1600" b="1" dirty="0" smtClean="0">
                <a:solidFill>
                  <a:schemeClr val="accent1">
                    <a:lumMod val="50000"/>
                  </a:schemeClr>
                </a:solidFill>
              </a:rPr>
              <a:t>2004.</a:t>
            </a:r>
          </a:p>
          <a:p>
            <a:pPr marL="171450" indent="-171450" algn="just">
              <a:lnSpc>
                <a:spcPct val="120000"/>
              </a:lnSpc>
              <a:spcBef>
                <a:spcPts val="600"/>
              </a:spcBef>
              <a:spcAft>
                <a:spcPts val="600"/>
              </a:spcAft>
              <a:buFont typeface="Arial" panose="020B0604020202020204" pitchFamily="34" charset="0"/>
              <a:buChar char="•"/>
            </a:pPr>
            <a:r>
              <a:rPr lang="en-GB" sz="1600" b="1" dirty="0" smtClean="0">
                <a:solidFill>
                  <a:schemeClr val="accent1">
                    <a:lumMod val="50000"/>
                  </a:schemeClr>
                </a:solidFill>
              </a:rPr>
              <a:t>Cyprus has </a:t>
            </a:r>
            <a:r>
              <a:rPr lang="en-GB" sz="1600" b="1" dirty="0">
                <a:solidFill>
                  <a:schemeClr val="accent1">
                    <a:lumMod val="50000"/>
                  </a:schemeClr>
                </a:solidFill>
              </a:rPr>
              <a:t>joined the Eurozone </a:t>
            </a:r>
            <a:r>
              <a:rPr lang="en-GB" sz="1600" b="1" dirty="0" smtClean="0">
                <a:solidFill>
                  <a:schemeClr val="accent1">
                    <a:lumMod val="50000"/>
                  </a:schemeClr>
                </a:solidFill>
              </a:rPr>
              <a:t>since </a:t>
            </a:r>
            <a:r>
              <a:rPr lang="en-GB" sz="1600" b="1" dirty="0">
                <a:solidFill>
                  <a:schemeClr val="accent1">
                    <a:lumMod val="50000"/>
                  </a:schemeClr>
                </a:solidFill>
              </a:rPr>
              <a:t>1 January </a:t>
            </a:r>
            <a:r>
              <a:rPr lang="en-GB" sz="1600" b="1" dirty="0" smtClean="0">
                <a:solidFill>
                  <a:schemeClr val="accent1">
                    <a:lumMod val="50000"/>
                  </a:schemeClr>
                </a:solidFill>
              </a:rPr>
              <a:t>2008 and as a result its official currency is the Euro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8694" y="1412776"/>
            <a:ext cx="3256257"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41608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ater.jpg"/>
          <p:cNvPicPr>
            <a:picLocks noChangeAspect="1"/>
          </p:cNvPicPr>
          <p:nvPr/>
        </p:nvPicPr>
        <p:blipFill>
          <a:blip r:embed="rId3" cstate="screen"/>
          <a:stretch>
            <a:fillRect/>
          </a:stretch>
        </p:blipFill>
        <p:spPr>
          <a:xfrm>
            <a:off x="0" y="0"/>
            <a:ext cx="9144000" cy="6858000"/>
          </a:xfrm>
          <a:prstGeom prst="rect">
            <a:avLst/>
          </a:prstGeom>
        </p:spPr>
      </p:pic>
      <p:sp>
        <p:nvSpPr>
          <p:cNvPr id="12" name="Text Placeholder 11"/>
          <p:cNvSpPr>
            <a:spLocks noGrp="1"/>
          </p:cNvSpPr>
          <p:nvPr>
            <p:ph type="body" sz="quarter" idx="10"/>
          </p:nvPr>
        </p:nvSpPr>
        <p:spPr>
          <a:xfrm>
            <a:off x="366737" y="1021008"/>
            <a:ext cx="8348667" cy="1543896"/>
          </a:xfrm>
        </p:spPr>
        <p:txBody>
          <a:bodyPr/>
          <a:lstStyle/>
          <a:p>
            <a:pPr>
              <a:lnSpc>
                <a:spcPct val="120000"/>
              </a:lnSpc>
              <a:spcBef>
                <a:spcPts val="600"/>
              </a:spcBef>
              <a:spcAft>
                <a:spcPts val="600"/>
              </a:spcAft>
            </a:pPr>
            <a:r>
              <a:rPr lang="en-GB" sz="3600" b="1" dirty="0" smtClean="0">
                <a:latin typeface="Tahoma" panose="020B0604030504040204" pitchFamily="34" charset="0"/>
                <a:ea typeface="Tahoma" panose="020B0604030504040204" pitchFamily="34" charset="0"/>
                <a:cs typeface="Tahoma" panose="020B0604030504040204" pitchFamily="34" charset="0"/>
              </a:rPr>
              <a:t>The </a:t>
            </a:r>
            <a:r>
              <a:rPr lang="en-GB" sz="36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Crisis of March 2013 and </a:t>
            </a:r>
            <a:r>
              <a:rPr lang="en-GB" sz="36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Road </a:t>
            </a:r>
            <a:r>
              <a:rPr lang="en-GB" sz="36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to Recovery</a:t>
            </a:r>
          </a:p>
          <a:p>
            <a:pPr>
              <a:lnSpc>
                <a:spcPct val="120000"/>
              </a:lnSpc>
              <a:spcBef>
                <a:spcPts val="600"/>
              </a:spcBef>
              <a:spcAft>
                <a:spcPts val="600"/>
              </a:spcAft>
            </a:pP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3"/>
          </p:nvPr>
        </p:nvSpPr>
        <p:spPr/>
        <p:txBody>
          <a:bodyPr/>
          <a:lstStyle/>
          <a:p>
            <a:r>
              <a:rPr lang="en-GB" dirty="0" smtClean="0"/>
              <a:t>© 2015 Deloitte Limited</a:t>
            </a:r>
            <a:endParaRPr lang="en-GB" dirty="0"/>
          </a:p>
        </p:txBody>
      </p:sp>
      <p:sp>
        <p:nvSpPr>
          <p:cNvPr id="3" name="Slide Number Placeholder 2"/>
          <p:cNvSpPr>
            <a:spLocks noGrp="1"/>
          </p:cNvSpPr>
          <p:nvPr>
            <p:ph type="sldNum" sz="quarter" idx="4"/>
          </p:nvPr>
        </p:nvSpPr>
        <p:spPr/>
        <p:txBody>
          <a:bodyPr/>
          <a:lstStyle/>
          <a:p>
            <a:fld id="{95CC1D26-A9BD-4BDE-BDD9-08EDBAE96860}" type="slidenum">
              <a:rPr lang="en-GB" smtClean="0"/>
              <a:pPr/>
              <a:t>5</a:t>
            </a:fld>
            <a:endParaRPr lang="en-GB" dirty="0"/>
          </a:p>
        </p:txBody>
      </p:sp>
    </p:spTree>
    <p:extLst>
      <p:ext uri="{BB962C8B-B14F-4D97-AF65-F5344CB8AC3E}">
        <p14:creationId xmlns:p14="http://schemas.microsoft.com/office/powerpoint/2010/main" xmlns="" val="871453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628800"/>
            <a:ext cx="8640960" cy="4635648"/>
          </a:xfrm>
        </p:spPr>
        <p:txBody>
          <a:bodyPr/>
          <a:lstStyle/>
          <a:p>
            <a:pPr marL="273050" algn="just">
              <a:lnSpc>
                <a:spcPct val="120000"/>
              </a:lnSpc>
              <a:spcBef>
                <a:spcPts val="600"/>
              </a:spcBef>
              <a:spcAft>
                <a:spcPts val="600"/>
              </a:spcAft>
            </a:pPr>
            <a:r>
              <a:rPr lang="en-GB" sz="1600" b="1" dirty="0" smtClean="0">
                <a:solidFill>
                  <a:schemeClr val="accent1">
                    <a:lumMod val="50000"/>
                  </a:schemeClr>
                </a:solidFill>
              </a:rPr>
              <a:t>The banking crisis caused by the large size of the sector.</a:t>
            </a:r>
          </a:p>
          <a:p>
            <a:pPr marL="273050" algn="just">
              <a:lnSpc>
                <a:spcPct val="120000"/>
              </a:lnSpc>
              <a:spcBef>
                <a:spcPts val="600"/>
              </a:spcBef>
              <a:spcAft>
                <a:spcPts val="600"/>
              </a:spcAft>
            </a:pPr>
            <a:r>
              <a:rPr lang="en-GB" sz="1600" b="1" dirty="0" smtClean="0">
                <a:solidFill>
                  <a:schemeClr val="accent1">
                    <a:lumMod val="50000"/>
                  </a:schemeClr>
                </a:solidFill>
              </a:rPr>
              <a:t>Main contributors leading </a:t>
            </a:r>
            <a:r>
              <a:rPr lang="en-GB" sz="1600" b="1" dirty="0">
                <a:solidFill>
                  <a:schemeClr val="accent1">
                    <a:lumMod val="50000"/>
                  </a:schemeClr>
                </a:solidFill>
              </a:rPr>
              <a:t>to the </a:t>
            </a:r>
            <a:r>
              <a:rPr lang="en-GB" sz="1600" b="1" dirty="0" smtClean="0">
                <a:solidFill>
                  <a:schemeClr val="accent1">
                    <a:lumMod val="50000"/>
                  </a:schemeClr>
                </a:solidFill>
              </a:rPr>
              <a:t>Eurogroup Decision </a:t>
            </a:r>
            <a:r>
              <a:rPr lang="en-GB" sz="1600" b="1" dirty="0">
                <a:solidFill>
                  <a:schemeClr val="accent1">
                    <a:lumMod val="50000"/>
                  </a:schemeClr>
                </a:solidFill>
              </a:rPr>
              <a:t>of March </a:t>
            </a:r>
            <a:r>
              <a:rPr lang="en-GB" sz="1600" b="1" dirty="0" smtClean="0">
                <a:solidFill>
                  <a:schemeClr val="accent1">
                    <a:lumMod val="50000"/>
                  </a:schemeClr>
                </a:solidFill>
              </a:rPr>
              <a:t>2013:</a:t>
            </a:r>
            <a:endParaRPr lang="en-GB" sz="1600" b="1" dirty="0">
              <a:solidFill>
                <a:schemeClr val="accent1">
                  <a:lumMod val="50000"/>
                </a:schemeClr>
              </a:solidFill>
            </a:endParaRPr>
          </a:p>
          <a:p>
            <a:pPr marL="552450" lvl="1" indent="-285750" algn="just">
              <a:lnSpc>
                <a:spcPct val="120000"/>
              </a:lnSpc>
              <a:spcBef>
                <a:spcPts val="600"/>
              </a:spcBef>
              <a:spcAft>
                <a:spcPts val="600"/>
              </a:spcAft>
            </a:pPr>
            <a:r>
              <a:rPr lang="en-GB" sz="1600" b="1" dirty="0" smtClean="0">
                <a:solidFill>
                  <a:schemeClr val="accent1">
                    <a:lumMod val="50000"/>
                  </a:schemeClr>
                </a:solidFill>
              </a:rPr>
              <a:t>Accumulated </a:t>
            </a:r>
            <a:r>
              <a:rPr lang="en-GB" sz="1600" b="1" dirty="0">
                <a:solidFill>
                  <a:schemeClr val="accent1">
                    <a:lumMod val="50000"/>
                  </a:schemeClr>
                </a:solidFill>
              </a:rPr>
              <a:t>imbalances from large deposit inflows to the two </a:t>
            </a:r>
            <a:r>
              <a:rPr lang="en-GB" sz="1600" b="1" dirty="0" smtClean="0">
                <a:solidFill>
                  <a:schemeClr val="accent1">
                    <a:lumMod val="50000"/>
                  </a:schemeClr>
                </a:solidFill>
              </a:rPr>
              <a:t>major Cypriot </a:t>
            </a:r>
            <a:r>
              <a:rPr lang="en-GB" sz="1600" b="1" dirty="0">
                <a:solidFill>
                  <a:schemeClr val="accent1">
                    <a:lumMod val="50000"/>
                  </a:schemeClr>
                </a:solidFill>
              </a:rPr>
              <a:t>Banks (BOCY and CPB</a:t>
            </a:r>
            <a:r>
              <a:rPr lang="en-GB" sz="1600" b="1" dirty="0" smtClean="0">
                <a:solidFill>
                  <a:schemeClr val="accent1">
                    <a:lumMod val="50000"/>
                  </a:schemeClr>
                </a:solidFill>
              </a:rPr>
              <a:t>);</a:t>
            </a:r>
          </a:p>
          <a:p>
            <a:pPr marL="552450" lvl="1" indent="-285750" algn="just">
              <a:lnSpc>
                <a:spcPct val="120000"/>
              </a:lnSpc>
              <a:spcBef>
                <a:spcPts val="600"/>
              </a:spcBef>
              <a:spcAft>
                <a:spcPts val="600"/>
              </a:spcAft>
            </a:pPr>
            <a:r>
              <a:rPr lang="en-GB" sz="1600" b="1" dirty="0" smtClean="0">
                <a:solidFill>
                  <a:schemeClr val="accent1">
                    <a:lumMod val="50000"/>
                  </a:schemeClr>
                </a:solidFill>
              </a:rPr>
              <a:t>The banks</a:t>
            </a:r>
            <a:r>
              <a:rPr lang="en-GB" sz="1600" b="1" dirty="0">
                <a:solidFill>
                  <a:schemeClr val="accent1">
                    <a:lumMod val="50000"/>
                  </a:schemeClr>
                </a:solidFill>
              </a:rPr>
              <a:t>’ exposure to the Greek economy (loan operations and investments in Greek Government </a:t>
            </a:r>
            <a:r>
              <a:rPr lang="en-GB" sz="1600" b="1" dirty="0" smtClean="0">
                <a:solidFill>
                  <a:schemeClr val="accent1">
                    <a:lumMod val="50000"/>
                  </a:schemeClr>
                </a:solidFill>
              </a:rPr>
              <a:t>Bonds) and the haircut of the Greek public debt;</a:t>
            </a:r>
          </a:p>
          <a:p>
            <a:pPr marL="552450" lvl="1" indent="-285750" algn="just">
              <a:lnSpc>
                <a:spcPct val="120000"/>
              </a:lnSpc>
              <a:spcBef>
                <a:spcPts val="600"/>
              </a:spcBef>
              <a:spcAft>
                <a:spcPts val="600"/>
              </a:spcAft>
            </a:pPr>
            <a:r>
              <a:rPr lang="en-GB" sz="1600" b="1" dirty="0" smtClean="0">
                <a:solidFill>
                  <a:schemeClr val="accent1">
                    <a:lumMod val="50000"/>
                  </a:schemeClr>
                </a:solidFill>
              </a:rPr>
              <a:t>The excessive credit expansion abroad and domestically deteriorating </a:t>
            </a:r>
            <a:r>
              <a:rPr lang="en-GB" sz="1600" b="1" dirty="0">
                <a:solidFill>
                  <a:schemeClr val="accent1">
                    <a:lumMod val="50000"/>
                  </a:schemeClr>
                </a:solidFill>
              </a:rPr>
              <a:t>loan quality in Cyprus (especially for real estate projects</a:t>
            </a:r>
            <a:r>
              <a:rPr lang="en-GB" sz="1600" b="1" dirty="0" smtClean="0">
                <a:solidFill>
                  <a:schemeClr val="accent1">
                    <a:lumMod val="50000"/>
                  </a:schemeClr>
                </a:solidFill>
              </a:rPr>
              <a:t>), </a:t>
            </a:r>
            <a:r>
              <a:rPr lang="en-GB" sz="1600" b="1" dirty="0">
                <a:solidFill>
                  <a:schemeClr val="accent1">
                    <a:lumMod val="50000"/>
                  </a:schemeClr>
                </a:solidFill>
              </a:rPr>
              <a:t>eroding depositor </a:t>
            </a:r>
            <a:r>
              <a:rPr lang="en-GB" sz="1600" b="1" dirty="0" smtClean="0">
                <a:solidFill>
                  <a:schemeClr val="accent1">
                    <a:lumMod val="50000"/>
                  </a:schemeClr>
                </a:solidFill>
              </a:rPr>
              <a:t>confidence;</a:t>
            </a:r>
          </a:p>
          <a:p>
            <a:pPr marL="552450" lvl="1" indent="-285750" algn="just">
              <a:lnSpc>
                <a:spcPct val="120000"/>
              </a:lnSpc>
              <a:spcBef>
                <a:spcPts val="600"/>
              </a:spcBef>
              <a:spcAft>
                <a:spcPts val="600"/>
              </a:spcAft>
            </a:pPr>
            <a:r>
              <a:rPr lang="en-GB" sz="1600" b="1" dirty="0" smtClean="0">
                <a:solidFill>
                  <a:schemeClr val="accent1">
                    <a:lumMod val="50000"/>
                  </a:schemeClr>
                </a:solidFill>
              </a:rPr>
              <a:t>Rapid fiscal deterioration and reduced economic activity due to international financial crisis and bursting of the housing bubble; and </a:t>
            </a:r>
          </a:p>
          <a:p>
            <a:pPr marL="552450" lvl="1" indent="-285750" algn="just">
              <a:lnSpc>
                <a:spcPct val="120000"/>
              </a:lnSpc>
              <a:spcBef>
                <a:spcPts val="600"/>
              </a:spcBef>
              <a:spcAft>
                <a:spcPts val="600"/>
              </a:spcAft>
            </a:pPr>
            <a:r>
              <a:rPr lang="en-GB" sz="1600" b="1" dirty="0">
                <a:solidFill>
                  <a:schemeClr val="accent1">
                    <a:lumMod val="50000"/>
                  </a:schemeClr>
                </a:solidFill>
              </a:rPr>
              <a:t>W</a:t>
            </a:r>
            <a:r>
              <a:rPr lang="en-GB" sz="1600" b="1" dirty="0" smtClean="0">
                <a:solidFill>
                  <a:schemeClr val="accent1">
                    <a:lumMod val="50000"/>
                  </a:schemeClr>
                </a:solidFill>
              </a:rPr>
              <a:t>eak </a:t>
            </a:r>
            <a:r>
              <a:rPr lang="en-GB" sz="1600" b="1" dirty="0">
                <a:solidFill>
                  <a:schemeClr val="accent1">
                    <a:lumMod val="50000"/>
                  </a:schemeClr>
                </a:solidFill>
              </a:rPr>
              <a:t>prudential </a:t>
            </a:r>
            <a:r>
              <a:rPr lang="en-GB" sz="1600" b="1" dirty="0" smtClean="0">
                <a:solidFill>
                  <a:schemeClr val="accent1">
                    <a:lumMod val="50000"/>
                  </a:schemeClr>
                </a:solidFill>
              </a:rPr>
              <a:t>supervision.</a:t>
            </a:r>
          </a:p>
        </p:txBody>
      </p:sp>
      <p:sp>
        <p:nvSpPr>
          <p:cNvPr id="5"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
        <p:nvSpPr>
          <p:cNvPr id="7" name="Text Placeholder 6"/>
          <p:cNvSpPr>
            <a:spLocks noGrp="1"/>
          </p:cNvSpPr>
          <p:nvPr>
            <p:ph type="body" sz="quarter" idx="13"/>
          </p:nvPr>
        </p:nvSpPr>
        <p:spPr>
          <a:xfrm>
            <a:off x="395536" y="980728"/>
            <a:ext cx="8522367" cy="537234"/>
          </a:xfrm>
        </p:spPr>
        <p:txBody>
          <a:bodyPr>
            <a:normAutofit/>
          </a:bodyPr>
          <a:lstStyle/>
          <a:p>
            <a:r>
              <a:rPr lang="en-GB" sz="2800" dirty="0" smtClean="0">
                <a:solidFill>
                  <a:schemeClr val="accent1">
                    <a:lumMod val="50000"/>
                  </a:schemeClr>
                </a:solidFill>
              </a:rPr>
              <a:t>The events of March 2013</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6</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Tree>
    <p:extLst>
      <p:ext uri="{BB962C8B-B14F-4D97-AF65-F5344CB8AC3E}">
        <p14:creationId xmlns:p14="http://schemas.microsoft.com/office/powerpoint/2010/main" xmlns="" val="13134355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5536" y="1484784"/>
            <a:ext cx="8424936" cy="4635648"/>
          </a:xfrm>
        </p:spPr>
        <p:txBody>
          <a:bodyPr/>
          <a:lstStyle/>
          <a:p>
            <a:pPr algn="just">
              <a:spcBef>
                <a:spcPts val="600"/>
              </a:spcBef>
              <a:spcAft>
                <a:spcPts val="600"/>
              </a:spcAft>
            </a:pPr>
            <a:r>
              <a:rPr lang="en-GB" sz="1600" b="1" dirty="0" smtClean="0">
                <a:solidFill>
                  <a:schemeClr val="accent1">
                    <a:lumMod val="50000"/>
                  </a:schemeClr>
                </a:solidFill>
              </a:rPr>
              <a:t>The Eurogroup decision led to:</a:t>
            </a:r>
          </a:p>
          <a:p>
            <a:pPr marL="285750" indent="-285750" algn="just">
              <a:spcBef>
                <a:spcPts val="600"/>
              </a:spcBef>
              <a:spcAft>
                <a:spcPts val="600"/>
              </a:spcAft>
              <a:buFont typeface="Arial" panose="020B0604020202020204" pitchFamily="34" charset="0"/>
              <a:buChar char="•"/>
            </a:pPr>
            <a:r>
              <a:rPr lang="en-GB" sz="1600" b="1" dirty="0" smtClean="0">
                <a:solidFill>
                  <a:schemeClr val="accent1">
                    <a:lumMod val="50000"/>
                  </a:schemeClr>
                </a:solidFill>
              </a:rPr>
              <a:t>The </a:t>
            </a:r>
            <a:r>
              <a:rPr lang="en-GB" sz="1600" b="1" dirty="0">
                <a:solidFill>
                  <a:schemeClr val="accent1">
                    <a:lumMod val="50000"/>
                  </a:schemeClr>
                </a:solidFill>
              </a:rPr>
              <a:t>Greek operations of the two main banks and HB were sold out to Bank of Piraeus, thus ring fencing Cyprus banking sector from Greece.</a:t>
            </a:r>
          </a:p>
          <a:p>
            <a:pPr marL="285750" indent="-285750" algn="just">
              <a:spcBef>
                <a:spcPts val="600"/>
              </a:spcBef>
              <a:spcAft>
                <a:spcPts val="600"/>
              </a:spcAft>
              <a:buFont typeface="Arial" panose="020B0604020202020204" pitchFamily="34" charset="0"/>
              <a:buChar char="•"/>
            </a:pPr>
            <a:r>
              <a:rPr lang="en-GB" sz="1600" b="1" dirty="0">
                <a:solidFill>
                  <a:schemeClr val="accent1">
                    <a:lumMod val="50000"/>
                  </a:schemeClr>
                </a:solidFill>
              </a:rPr>
              <a:t>Subsequently, the two main banks were subject to a restructuring by means of </a:t>
            </a:r>
            <a:r>
              <a:rPr lang="en-GB" sz="1600" b="1" dirty="0" smtClean="0">
                <a:solidFill>
                  <a:schemeClr val="accent1">
                    <a:lumMod val="50000"/>
                  </a:schemeClr>
                </a:solidFill>
              </a:rPr>
              <a:t>resolution, which involved </a:t>
            </a:r>
            <a:r>
              <a:rPr lang="en-GB" sz="1600" b="1" dirty="0">
                <a:solidFill>
                  <a:schemeClr val="accent1">
                    <a:lumMod val="50000"/>
                  </a:schemeClr>
                </a:solidFill>
              </a:rPr>
              <a:t>the immediate bail-in of </a:t>
            </a:r>
            <a:r>
              <a:rPr lang="en-GB" sz="1600" b="1" dirty="0" smtClean="0">
                <a:solidFill>
                  <a:schemeClr val="accent1">
                    <a:lumMod val="50000"/>
                  </a:schemeClr>
                </a:solidFill>
              </a:rPr>
              <a:t>subordinated </a:t>
            </a:r>
            <a:r>
              <a:rPr lang="en-GB" sz="1600" b="1" dirty="0">
                <a:solidFill>
                  <a:schemeClr val="accent1">
                    <a:lumMod val="50000"/>
                  </a:schemeClr>
                </a:solidFill>
              </a:rPr>
              <a:t>debt. </a:t>
            </a:r>
          </a:p>
          <a:p>
            <a:pPr marL="285750" indent="-285750" algn="just">
              <a:spcBef>
                <a:spcPts val="600"/>
              </a:spcBef>
              <a:spcAft>
                <a:spcPts val="600"/>
              </a:spcAft>
              <a:buFont typeface="Arial" panose="020B0604020202020204" pitchFamily="34" charset="0"/>
              <a:buChar char="•"/>
            </a:pPr>
            <a:r>
              <a:rPr lang="en-GB" sz="1600" b="1" dirty="0">
                <a:solidFill>
                  <a:schemeClr val="accent1">
                    <a:lumMod val="50000"/>
                  </a:schemeClr>
                </a:solidFill>
              </a:rPr>
              <a:t>U</a:t>
            </a:r>
            <a:r>
              <a:rPr lang="en-GB" sz="1600" b="1" dirty="0" smtClean="0">
                <a:solidFill>
                  <a:schemeClr val="accent1">
                    <a:lumMod val="50000"/>
                  </a:schemeClr>
                </a:solidFill>
              </a:rPr>
              <a:t>ninsured </a:t>
            </a:r>
            <a:r>
              <a:rPr lang="en-GB" sz="1600" b="1" dirty="0">
                <a:solidFill>
                  <a:schemeClr val="accent1">
                    <a:lumMod val="50000"/>
                  </a:schemeClr>
                </a:solidFill>
              </a:rPr>
              <a:t>deposits </a:t>
            </a:r>
            <a:r>
              <a:rPr lang="en-GB" sz="1600" b="1" dirty="0" smtClean="0">
                <a:solidFill>
                  <a:schemeClr val="accent1">
                    <a:lumMod val="50000"/>
                  </a:schemeClr>
                </a:solidFill>
              </a:rPr>
              <a:t>were </a:t>
            </a:r>
            <a:r>
              <a:rPr lang="en-GB" sz="1600" b="1" dirty="0">
                <a:solidFill>
                  <a:schemeClr val="accent1">
                    <a:lumMod val="50000"/>
                  </a:schemeClr>
                </a:solidFill>
              </a:rPr>
              <a:t>subject to </a:t>
            </a:r>
            <a:r>
              <a:rPr lang="en-GB" sz="1600" b="1" dirty="0" smtClean="0">
                <a:solidFill>
                  <a:schemeClr val="accent1">
                    <a:lumMod val="50000"/>
                  </a:schemeClr>
                </a:solidFill>
              </a:rPr>
              <a:t>a bail-in, implying </a:t>
            </a:r>
            <a:r>
              <a:rPr lang="en-GB" sz="1600" b="1" dirty="0">
                <a:solidFill>
                  <a:schemeClr val="accent1">
                    <a:lumMod val="50000"/>
                  </a:schemeClr>
                </a:solidFill>
              </a:rPr>
              <a:t>a deposit-to-share </a:t>
            </a:r>
            <a:r>
              <a:rPr lang="en-GB" sz="1600" b="1" dirty="0" smtClean="0">
                <a:solidFill>
                  <a:schemeClr val="accent1">
                    <a:lumMod val="50000"/>
                  </a:schemeClr>
                </a:solidFill>
              </a:rPr>
              <a:t>swap, which </a:t>
            </a:r>
            <a:r>
              <a:rPr lang="en-GB" sz="1600" b="1" dirty="0">
                <a:solidFill>
                  <a:schemeClr val="accent1">
                    <a:lumMod val="50000"/>
                  </a:schemeClr>
                </a:solidFill>
              </a:rPr>
              <a:t>at </a:t>
            </a:r>
            <a:r>
              <a:rPr lang="en-GB" sz="1600" b="1" dirty="0" smtClean="0">
                <a:solidFill>
                  <a:schemeClr val="accent1">
                    <a:lumMod val="50000"/>
                  </a:schemeClr>
                </a:solidFill>
              </a:rPr>
              <a:t>Bank </a:t>
            </a:r>
            <a:r>
              <a:rPr lang="en-GB" sz="1600" b="1" dirty="0">
                <a:solidFill>
                  <a:schemeClr val="accent1">
                    <a:lumMod val="50000"/>
                  </a:schemeClr>
                </a:solidFill>
              </a:rPr>
              <a:t>of Cyprus eventually </a:t>
            </a:r>
            <a:r>
              <a:rPr lang="en-GB" sz="1600" b="1" dirty="0" smtClean="0">
                <a:solidFill>
                  <a:schemeClr val="accent1">
                    <a:lumMod val="50000"/>
                  </a:schemeClr>
                </a:solidFill>
              </a:rPr>
              <a:t>reached 47,5%.</a:t>
            </a:r>
          </a:p>
          <a:p>
            <a:pPr marL="285750" indent="-285750" algn="just">
              <a:spcBef>
                <a:spcPts val="600"/>
              </a:spcBef>
              <a:spcAft>
                <a:spcPts val="600"/>
              </a:spcAft>
              <a:buFont typeface="Arial" panose="020B0604020202020204" pitchFamily="34" charset="0"/>
              <a:buChar char="•"/>
            </a:pPr>
            <a:r>
              <a:rPr lang="en-GB" sz="1600" b="1" dirty="0" smtClean="0">
                <a:solidFill>
                  <a:schemeClr val="accent1">
                    <a:lumMod val="50000"/>
                  </a:schemeClr>
                </a:solidFill>
              </a:rPr>
              <a:t>The </a:t>
            </a:r>
            <a:r>
              <a:rPr lang="en-GB" sz="1600" b="1" dirty="0">
                <a:solidFill>
                  <a:schemeClr val="accent1">
                    <a:lumMod val="50000"/>
                  </a:schemeClr>
                </a:solidFill>
              </a:rPr>
              <a:t>capital </a:t>
            </a:r>
            <a:r>
              <a:rPr lang="en-GB" sz="1600" b="1" dirty="0" smtClean="0">
                <a:solidFill>
                  <a:schemeClr val="accent1">
                    <a:lumMod val="50000"/>
                  </a:schemeClr>
                </a:solidFill>
              </a:rPr>
              <a:t>required for CPB </a:t>
            </a:r>
            <a:r>
              <a:rPr lang="en-GB" sz="1600" b="1" dirty="0">
                <a:solidFill>
                  <a:schemeClr val="accent1">
                    <a:lumMod val="50000"/>
                  </a:schemeClr>
                </a:solidFill>
              </a:rPr>
              <a:t>and of </a:t>
            </a:r>
            <a:r>
              <a:rPr lang="en-GB" sz="1600" b="1" dirty="0" smtClean="0">
                <a:solidFill>
                  <a:schemeClr val="accent1">
                    <a:lumMod val="50000"/>
                  </a:schemeClr>
                </a:solidFill>
              </a:rPr>
              <a:t>BOCY to be adequately capitalised exceeded 50</a:t>
            </a:r>
            <a:r>
              <a:rPr lang="en-GB" sz="1600" b="1" dirty="0">
                <a:solidFill>
                  <a:schemeClr val="accent1">
                    <a:lumMod val="50000"/>
                  </a:schemeClr>
                </a:solidFill>
              </a:rPr>
              <a:t>% of Cypriot </a:t>
            </a:r>
            <a:r>
              <a:rPr lang="en-GB" sz="1600" b="1" dirty="0" smtClean="0">
                <a:solidFill>
                  <a:schemeClr val="accent1">
                    <a:lumMod val="50000"/>
                  </a:schemeClr>
                </a:solidFill>
              </a:rPr>
              <a:t>GDP and was covered </a:t>
            </a:r>
            <a:r>
              <a:rPr lang="en-GB" sz="1600" b="1" dirty="0">
                <a:solidFill>
                  <a:schemeClr val="accent1">
                    <a:lumMod val="50000"/>
                  </a:schemeClr>
                </a:solidFill>
              </a:rPr>
              <a:t>exclusively through the contributions of uninsured depositors with full contribution of equity shareholders and bond holders</a:t>
            </a:r>
            <a:r>
              <a:rPr lang="en-GB" sz="1600" b="1" dirty="0" smtClean="0">
                <a:solidFill>
                  <a:schemeClr val="accent1">
                    <a:lumMod val="50000"/>
                  </a:schemeClr>
                </a:solidFill>
              </a:rPr>
              <a:t>.</a:t>
            </a:r>
          </a:p>
          <a:p>
            <a:pPr marL="285750" indent="-285750" algn="just">
              <a:spcBef>
                <a:spcPts val="600"/>
              </a:spcBef>
              <a:spcAft>
                <a:spcPts val="600"/>
              </a:spcAft>
              <a:buFont typeface="Arial" panose="020B0604020202020204" pitchFamily="34" charset="0"/>
              <a:buChar char="•"/>
            </a:pPr>
            <a:r>
              <a:rPr lang="en-GB" sz="1600" b="1" dirty="0" smtClean="0">
                <a:solidFill>
                  <a:schemeClr val="accent1">
                    <a:lumMod val="50000"/>
                  </a:schemeClr>
                </a:solidFill>
              </a:rPr>
              <a:t>The third largest bank was bailed out from funds borrowed from Troika</a:t>
            </a:r>
            <a:endParaRPr lang="en-GB" sz="1600" b="1" dirty="0">
              <a:solidFill>
                <a:schemeClr val="accent1">
                  <a:lumMod val="50000"/>
                </a:schemeClr>
              </a:solidFill>
            </a:endParaRPr>
          </a:p>
        </p:txBody>
      </p:sp>
      <p:sp>
        <p:nvSpPr>
          <p:cNvPr id="7" name="Text Placeholder 6"/>
          <p:cNvSpPr>
            <a:spLocks noGrp="1"/>
          </p:cNvSpPr>
          <p:nvPr>
            <p:ph type="body" sz="quarter" idx="13"/>
          </p:nvPr>
        </p:nvSpPr>
        <p:spPr>
          <a:xfrm>
            <a:off x="323528" y="836712"/>
            <a:ext cx="8522367" cy="537234"/>
          </a:xfrm>
        </p:spPr>
        <p:txBody>
          <a:bodyPr>
            <a:normAutofit/>
          </a:bodyPr>
          <a:lstStyle/>
          <a:p>
            <a:r>
              <a:rPr lang="en-GB" sz="2800" dirty="0" smtClean="0">
                <a:solidFill>
                  <a:schemeClr val="accent1">
                    <a:lumMod val="50000"/>
                  </a:schemeClr>
                </a:solidFill>
              </a:rPr>
              <a:t>The events of March 2013</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7</a:t>
            </a:fld>
            <a:endParaRPr lang="en-GB" dirty="0"/>
          </a:p>
        </p:txBody>
      </p:sp>
      <p:sp>
        <p:nvSpPr>
          <p:cNvPr id="10" name="Footer Placeholder 9"/>
          <p:cNvSpPr>
            <a:spLocks noGrp="1"/>
          </p:cNvSpPr>
          <p:nvPr>
            <p:ph type="ftr" sz="quarter" idx="3"/>
          </p:nvPr>
        </p:nvSpPr>
        <p:spPr>
          <a:xfrm>
            <a:off x="251520" y="6381328"/>
            <a:ext cx="7559473" cy="252000"/>
          </a:xfrm>
        </p:spPr>
        <p:txBody>
          <a:bodyPr/>
          <a:lstStyle/>
          <a:p>
            <a:r>
              <a:rPr lang="en-GB" dirty="0" smtClean="0"/>
              <a:t>© 2015 Deloitte Limited</a:t>
            </a:r>
            <a:endParaRPr lang="en-GB" dirty="0"/>
          </a:p>
        </p:txBody>
      </p:sp>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19358513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512" y="1412776"/>
            <a:ext cx="8784975" cy="4824536"/>
          </a:xfrm>
        </p:spPr>
        <p:txBody>
          <a:bodyPr/>
          <a:lstStyle/>
          <a:p>
            <a:pPr marL="285750" indent="-285750" algn="just">
              <a:lnSpc>
                <a:spcPct val="120000"/>
              </a:lnSpc>
              <a:spcAft>
                <a:spcPts val="1200"/>
              </a:spcAft>
              <a:buFont typeface="Arial" panose="020B0604020202020204" pitchFamily="34" charset="0"/>
              <a:buChar char="•"/>
            </a:pPr>
            <a:r>
              <a:rPr lang="en-GB" sz="1600" b="1" dirty="0" smtClean="0">
                <a:solidFill>
                  <a:schemeClr val="accent1">
                    <a:lumMod val="50000"/>
                  </a:schemeClr>
                </a:solidFill>
              </a:rPr>
              <a:t>After the announcement of the banks’ resolution on 25 March 2013, in </a:t>
            </a:r>
            <a:r>
              <a:rPr lang="en-GB" sz="1600" b="1" dirty="0">
                <a:solidFill>
                  <a:schemeClr val="accent1">
                    <a:lumMod val="50000"/>
                  </a:schemeClr>
                </a:solidFill>
              </a:rPr>
              <a:t>order to prevent massive liquidity outflows and a collapse of the banking system, </a:t>
            </a:r>
            <a:r>
              <a:rPr lang="en-GB" sz="1600" b="1" dirty="0" smtClean="0">
                <a:solidFill>
                  <a:schemeClr val="accent1">
                    <a:lumMod val="50000"/>
                  </a:schemeClr>
                </a:solidFill>
              </a:rPr>
              <a:t>Cypriot authorities imposed capital controls of a temporary </a:t>
            </a:r>
            <a:r>
              <a:rPr lang="en-GB" sz="1600" b="1" dirty="0">
                <a:solidFill>
                  <a:schemeClr val="accent1">
                    <a:lumMod val="50000"/>
                  </a:schemeClr>
                </a:solidFill>
              </a:rPr>
              <a:t>nature, on funds held in the system at the </a:t>
            </a:r>
            <a:r>
              <a:rPr lang="en-GB" sz="1600" b="1" dirty="0" smtClean="0">
                <a:solidFill>
                  <a:schemeClr val="accent1">
                    <a:lumMod val="50000"/>
                  </a:schemeClr>
                </a:solidFill>
              </a:rPr>
              <a:t>time.</a:t>
            </a:r>
          </a:p>
          <a:p>
            <a:pPr marL="285750" indent="-285750" algn="just">
              <a:lnSpc>
                <a:spcPct val="120000"/>
              </a:lnSpc>
              <a:spcAft>
                <a:spcPts val="1200"/>
              </a:spcAft>
              <a:buFont typeface="Arial" panose="020B0604020202020204" pitchFamily="34" charset="0"/>
              <a:buChar char="•"/>
            </a:pPr>
            <a:r>
              <a:rPr lang="en-GB" sz="1600" b="1" dirty="0" smtClean="0">
                <a:solidFill>
                  <a:schemeClr val="accent1">
                    <a:lumMod val="50000"/>
                  </a:schemeClr>
                </a:solidFill>
              </a:rPr>
              <a:t>New </a:t>
            </a:r>
            <a:r>
              <a:rPr lang="en-GB" sz="1600" b="1" dirty="0">
                <a:solidFill>
                  <a:schemeClr val="accent1">
                    <a:lumMod val="50000"/>
                  </a:schemeClr>
                </a:solidFill>
              </a:rPr>
              <a:t>funds injected into the Cypriot economy </a:t>
            </a:r>
            <a:r>
              <a:rPr lang="en-GB" sz="1600" b="1" dirty="0" smtClean="0">
                <a:solidFill>
                  <a:schemeClr val="accent1">
                    <a:lumMod val="50000"/>
                  </a:schemeClr>
                </a:solidFill>
              </a:rPr>
              <a:t>after March 2013 are not </a:t>
            </a:r>
            <a:r>
              <a:rPr lang="en-GB" sz="1600" b="1" dirty="0">
                <a:solidFill>
                  <a:schemeClr val="accent1">
                    <a:lumMod val="50000"/>
                  </a:schemeClr>
                </a:solidFill>
              </a:rPr>
              <a:t>subject to any restrictions</a:t>
            </a:r>
            <a:endParaRPr lang="en-GB" sz="1600" b="1" dirty="0" smtClean="0">
              <a:solidFill>
                <a:schemeClr val="accent1">
                  <a:lumMod val="50000"/>
                </a:schemeClr>
              </a:solidFill>
            </a:endParaRPr>
          </a:p>
          <a:p>
            <a:pPr marL="285750" indent="-285750" algn="just">
              <a:lnSpc>
                <a:spcPct val="120000"/>
              </a:lnSpc>
              <a:spcAft>
                <a:spcPts val="1200"/>
              </a:spcAft>
              <a:buFont typeface="Arial" panose="020B0604020202020204" pitchFamily="34" charset="0"/>
              <a:buChar char="•"/>
            </a:pPr>
            <a:r>
              <a:rPr lang="en-GB" sz="1600" b="1" dirty="0" smtClean="0">
                <a:solidFill>
                  <a:schemeClr val="accent1">
                    <a:lumMod val="50000"/>
                  </a:schemeClr>
                </a:solidFill>
              </a:rPr>
              <a:t>The capital controls imposed started gradually to be relaxed. </a:t>
            </a:r>
          </a:p>
          <a:p>
            <a:pPr marL="285750" indent="-285750" algn="just">
              <a:lnSpc>
                <a:spcPct val="120000"/>
              </a:lnSpc>
              <a:spcAft>
                <a:spcPts val="1200"/>
              </a:spcAft>
              <a:buFont typeface="Arial" panose="020B0604020202020204" pitchFamily="34" charset="0"/>
              <a:buChar char="•"/>
            </a:pPr>
            <a:r>
              <a:rPr lang="en-GB" sz="1600" b="1" dirty="0" smtClean="0">
                <a:solidFill>
                  <a:schemeClr val="accent1">
                    <a:lumMod val="50000"/>
                  </a:schemeClr>
                </a:solidFill>
              </a:rPr>
              <a:t>In June </a:t>
            </a:r>
            <a:r>
              <a:rPr lang="en-GB" sz="1600" b="1" dirty="0">
                <a:solidFill>
                  <a:schemeClr val="accent1">
                    <a:lumMod val="50000"/>
                  </a:schemeClr>
                </a:solidFill>
              </a:rPr>
              <a:t>2014, </a:t>
            </a:r>
            <a:r>
              <a:rPr lang="en-GB" sz="1600" b="1" dirty="0" smtClean="0">
                <a:solidFill>
                  <a:schemeClr val="accent1">
                    <a:lumMod val="50000"/>
                  </a:schemeClr>
                </a:solidFill>
              </a:rPr>
              <a:t>all domestic </a:t>
            </a:r>
            <a:r>
              <a:rPr lang="en-GB" sz="1600" b="1" dirty="0">
                <a:solidFill>
                  <a:schemeClr val="accent1">
                    <a:lumMod val="50000"/>
                  </a:schemeClr>
                </a:solidFill>
              </a:rPr>
              <a:t>capital </a:t>
            </a:r>
            <a:r>
              <a:rPr lang="en-GB" sz="1600" b="1" dirty="0" smtClean="0">
                <a:solidFill>
                  <a:schemeClr val="accent1">
                    <a:lumMod val="50000"/>
                  </a:schemeClr>
                </a:solidFill>
              </a:rPr>
              <a:t>controls were lifted. </a:t>
            </a:r>
            <a:endParaRPr lang="en-GB" sz="1600" b="1" dirty="0">
              <a:solidFill>
                <a:schemeClr val="accent1">
                  <a:lumMod val="50000"/>
                </a:schemeClr>
              </a:solidFill>
            </a:endParaRPr>
          </a:p>
          <a:p>
            <a:pPr marL="285750" lvl="0" indent="-285750" algn="just">
              <a:lnSpc>
                <a:spcPct val="120000"/>
              </a:lnSpc>
              <a:spcAft>
                <a:spcPts val="1200"/>
              </a:spcAft>
              <a:buFont typeface="Arial" panose="020B0604020202020204" pitchFamily="34" charset="0"/>
              <a:buChar char="•"/>
            </a:pPr>
            <a:r>
              <a:rPr lang="en-GB" sz="1600" b="1" dirty="0">
                <a:solidFill>
                  <a:schemeClr val="accent1">
                    <a:lumMod val="50000"/>
                  </a:schemeClr>
                </a:solidFill>
              </a:rPr>
              <a:t>F</a:t>
            </a:r>
            <a:r>
              <a:rPr lang="en-GB" sz="1600" b="1" dirty="0" smtClean="0">
                <a:solidFill>
                  <a:schemeClr val="accent1">
                    <a:lumMod val="50000"/>
                  </a:schemeClr>
                </a:solidFill>
              </a:rPr>
              <a:t>oreign </a:t>
            </a:r>
            <a:r>
              <a:rPr lang="en-GB" sz="1600" b="1" dirty="0">
                <a:solidFill>
                  <a:schemeClr val="accent1">
                    <a:lumMod val="50000"/>
                  </a:schemeClr>
                </a:solidFill>
              </a:rPr>
              <a:t>banks </a:t>
            </a:r>
            <a:r>
              <a:rPr lang="en-GB" sz="1600" b="1" dirty="0" smtClean="0">
                <a:solidFill>
                  <a:schemeClr val="accent1">
                    <a:lumMod val="50000"/>
                  </a:schemeClr>
                </a:solidFill>
              </a:rPr>
              <a:t>are allowed to </a:t>
            </a:r>
            <a:r>
              <a:rPr lang="en-GB" sz="1600" b="1" dirty="0">
                <a:solidFill>
                  <a:schemeClr val="accent1">
                    <a:lumMod val="50000"/>
                  </a:schemeClr>
                </a:solidFill>
              </a:rPr>
              <a:t>continue serving their international clients without any significant restrictions.</a:t>
            </a:r>
          </a:p>
          <a:p>
            <a:pPr marL="285750" indent="-285750" algn="just">
              <a:lnSpc>
                <a:spcPct val="120000"/>
              </a:lnSpc>
              <a:spcAft>
                <a:spcPts val="1200"/>
              </a:spcAft>
              <a:buFont typeface="Arial" panose="020B0604020202020204" pitchFamily="34" charset="0"/>
              <a:buChar char="•"/>
            </a:pPr>
            <a:r>
              <a:rPr lang="en-GB" sz="1600" b="1" dirty="0">
                <a:solidFill>
                  <a:schemeClr val="accent1">
                    <a:lumMod val="50000"/>
                  </a:schemeClr>
                </a:solidFill>
              </a:rPr>
              <a:t>All </a:t>
            </a:r>
            <a:r>
              <a:rPr lang="en-GB" sz="1600" b="1" dirty="0" smtClean="0">
                <a:solidFill>
                  <a:schemeClr val="accent1">
                    <a:lumMod val="50000"/>
                  </a:schemeClr>
                </a:solidFill>
              </a:rPr>
              <a:t>remaining restrictive </a:t>
            </a:r>
            <a:r>
              <a:rPr lang="en-GB" sz="1600" b="1" dirty="0">
                <a:solidFill>
                  <a:schemeClr val="accent1">
                    <a:lumMod val="50000"/>
                  </a:schemeClr>
                </a:solidFill>
              </a:rPr>
              <a:t>measures for funds that were present in the Cypriot banking system before March 2013, are expected to be lifted </a:t>
            </a:r>
            <a:r>
              <a:rPr lang="en-GB" sz="1600" b="1" dirty="0" smtClean="0">
                <a:solidFill>
                  <a:schemeClr val="accent1">
                    <a:lumMod val="50000"/>
                  </a:schemeClr>
                </a:solidFill>
              </a:rPr>
              <a:t>shortly after </a:t>
            </a:r>
            <a:r>
              <a:rPr lang="en-GB" sz="1600" b="1" dirty="0">
                <a:solidFill>
                  <a:schemeClr val="accent1">
                    <a:lumMod val="50000"/>
                  </a:schemeClr>
                </a:solidFill>
              </a:rPr>
              <a:t>31 March 2015. </a:t>
            </a:r>
            <a:endParaRPr lang="en-GB" dirty="0" smtClean="0">
              <a:solidFill>
                <a:schemeClr val="accent1">
                  <a:lumMod val="50000"/>
                </a:schemeClr>
              </a:solidFill>
            </a:endParaRPr>
          </a:p>
          <a:p>
            <a:pPr algn="just"/>
            <a:r>
              <a:rPr lang="en-GB" dirty="0" smtClean="0"/>
              <a:t>  </a:t>
            </a:r>
            <a:endParaRPr lang="en-GB" dirty="0"/>
          </a:p>
        </p:txBody>
      </p:sp>
      <p:sp>
        <p:nvSpPr>
          <p:cNvPr id="7" name="Text Placeholder 6"/>
          <p:cNvSpPr>
            <a:spLocks noGrp="1"/>
          </p:cNvSpPr>
          <p:nvPr>
            <p:ph type="body" sz="quarter" idx="13"/>
          </p:nvPr>
        </p:nvSpPr>
        <p:spPr>
          <a:xfrm>
            <a:off x="323528" y="836712"/>
            <a:ext cx="8522367" cy="537234"/>
          </a:xfrm>
        </p:spPr>
        <p:txBody>
          <a:bodyPr>
            <a:normAutofit/>
          </a:bodyPr>
          <a:lstStyle/>
          <a:p>
            <a:r>
              <a:rPr lang="en-GB" sz="2800" dirty="0" smtClean="0">
                <a:solidFill>
                  <a:schemeClr val="accent1">
                    <a:lumMod val="50000"/>
                  </a:schemeClr>
                </a:solidFill>
              </a:rPr>
              <a:t>Restrictions in place</a:t>
            </a:r>
            <a:endParaRPr lang="en-GB" sz="2800"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8</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13432366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1" y="1268760"/>
            <a:ext cx="8640960" cy="5184576"/>
          </a:xfrm>
        </p:spPr>
        <p:txBody>
          <a:bodyPr/>
          <a:lstStyle/>
          <a:p>
            <a:pPr marL="273050" lvl="1" indent="0" algn="just">
              <a:spcBef>
                <a:spcPts val="600"/>
              </a:spcBef>
              <a:spcAft>
                <a:spcPts val="600"/>
              </a:spcAft>
              <a:buNone/>
            </a:pPr>
            <a:r>
              <a:rPr lang="en-GB" sz="1600" b="1" dirty="0">
                <a:solidFill>
                  <a:schemeClr val="accent1">
                    <a:lumMod val="50000"/>
                  </a:schemeClr>
                </a:solidFill>
              </a:rPr>
              <a:t>Following the events described earlier, an economic adjustment was needed to recapitalise banks and provide financing for the government.</a:t>
            </a:r>
          </a:p>
          <a:p>
            <a:pPr marL="273050" algn="just">
              <a:spcBef>
                <a:spcPts val="600"/>
              </a:spcBef>
              <a:spcAft>
                <a:spcPts val="600"/>
              </a:spcAft>
            </a:pPr>
            <a:r>
              <a:rPr lang="en-GB" sz="1600" b="1" dirty="0">
                <a:solidFill>
                  <a:schemeClr val="accent1">
                    <a:lumMod val="50000"/>
                  </a:schemeClr>
                </a:solidFill>
              </a:rPr>
              <a:t>The program </a:t>
            </a:r>
            <a:r>
              <a:rPr lang="en-GB" sz="1600" b="1" dirty="0" smtClean="0">
                <a:solidFill>
                  <a:schemeClr val="accent1">
                    <a:lumMod val="50000"/>
                  </a:schemeClr>
                </a:solidFill>
              </a:rPr>
              <a:t>which was agreed with our lenders; IMF</a:t>
            </a:r>
            <a:r>
              <a:rPr lang="en-GB" sz="1600" b="1" dirty="0">
                <a:solidFill>
                  <a:schemeClr val="accent1">
                    <a:lumMod val="50000"/>
                  </a:schemeClr>
                </a:solidFill>
              </a:rPr>
              <a:t>, EC, ECB </a:t>
            </a:r>
            <a:r>
              <a:rPr lang="en-GB" sz="1600" b="1" dirty="0" smtClean="0">
                <a:solidFill>
                  <a:schemeClr val="accent1">
                    <a:lumMod val="50000"/>
                  </a:schemeClr>
                </a:solidFill>
              </a:rPr>
              <a:t>and is monitored by them, addresses </a:t>
            </a:r>
            <a:r>
              <a:rPr lang="en-GB" sz="1600" b="1" dirty="0">
                <a:solidFill>
                  <a:schemeClr val="accent1">
                    <a:lumMod val="50000"/>
                  </a:schemeClr>
                </a:solidFill>
              </a:rPr>
              <a:t>short-term and medium-term financial, fiscal and structural challenges with measures under 3 pillars:</a:t>
            </a:r>
          </a:p>
          <a:p>
            <a:pPr marL="552450" lvl="1" indent="-285750" algn="just">
              <a:spcBef>
                <a:spcPts val="600"/>
              </a:spcBef>
              <a:spcAft>
                <a:spcPts val="600"/>
              </a:spcAft>
              <a:buFont typeface="Wingdings" panose="05000000000000000000" pitchFamily="2" charset="2"/>
              <a:buChar char="§"/>
            </a:pPr>
            <a:r>
              <a:rPr lang="en-GB" sz="1600" b="1" dirty="0">
                <a:solidFill>
                  <a:srgbClr val="00B0F0"/>
                </a:solidFill>
              </a:rPr>
              <a:t>Banking </a:t>
            </a:r>
            <a:r>
              <a:rPr lang="en-GB" sz="1600" b="1" dirty="0" smtClean="0">
                <a:solidFill>
                  <a:srgbClr val="00B0F0"/>
                </a:solidFill>
              </a:rPr>
              <a:t>sector: </a:t>
            </a:r>
            <a:r>
              <a:rPr lang="en-GB" sz="1600" b="1" dirty="0" smtClean="0">
                <a:solidFill>
                  <a:schemeClr val="accent1">
                    <a:lumMod val="50000"/>
                  </a:schemeClr>
                </a:solidFill>
              </a:rPr>
              <a:t>Enhanced </a:t>
            </a:r>
            <a:r>
              <a:rPr lang="en-GB" sz="1600" b="1" dirty="0">
                <a:solidFill>
                  <a:schemeClr val="accent1">
                    <a:lumMod val="50000"/>
                  </a:schemeClr>
                </a:solidFill>
              </a:rPr>
              <a:t>supervision, </a:t>
            </a:r>
            <a:r>
              <a:rPr lang="en-GB" sz="1600" b="1" dirty="0" smtClean="0">
                <a:solidFill>
                  <a:schemeClr val="accent1">
                    <a:lumMod val="50000"/>
                  </a:schemeClr>
                </a:solidFill>
              </a:rPr>
              <a:t>greater liquidity and recapitalisation of banks to rebuild confidence in the banks by depositors and the market.</a:t>
            </a:r>
            <a:endParaRPr lang="en-GB" sz="1600" b="1" dirty="0">
              <a:solidFill>
                <a:schemeClr val="accent1">
                  <a:lumMod val="50000"/>
                </a:schemeClr>
              </a:solidFill>
            </a:endParaRPr>
          </a:p>
          <a:p>
            <a:pPr marL="552450" lvl="1" indent="-285750" algn="just">
              <a:spcBef>
                <a:spcPts val="600"/>
              </a:spcBef>
              <a:spcAft>
                <a:spcPts val="600"/>
              </a:spcAft>
              <a:buFont typeface="Wingdings" panose="05000000000000000000" pitchFamily="2" charset="2"/>
              <a:buChar char="§"/>
            </a:pPr>
            <a:r>
              <a:rPr lang="en-GB" sz="1600" b="1" dirty="0" smtClean="0">
                <a:solidFill>
                  <a:srgbClr val="00B0F0"/>
                </a:solidFill>
              </a:rPr>
              <a:t>Public finances: </a:t>
            </a:r>
            <a:r>
              <a:rPr lang="en-GB" sz="1600" b="1" dirty="0">
                <a:solidFill>
                  <a:schemeClr val="accent1">
                    <a:lumMod val="50000"/>
                  </a:schemeClr>
                </a:solidFill>
              </a:rPr>
              <a:t>F</a:t>
            </a:r>
            <a:r>
              <a:rPr lang="en-GB" sz="1600" b="1" dirty="0" smtClean="0">
                <a:solidFill>
                  <a:schemeClr val="accent1">
                    <a:lumMod val="50000"/>
                  </a:schemeClr>
                </a:solidFill>
              </a:rPr>
              <a:t>iscal </a:t>
            </a:r>
            <a:r>
              <a:rPr lang="en-GB" sz="1600" b="1" dirty="0">
                <a:solidFill>
                  <a:schemeClr val="accent1">
                    <a:lumMod val="50000"/>
                  </a:schemeClr>
                </a:solidFill>
              </a:rPr>
              <a:t>consolidation </a:t>
            </a:r>
            <a:r>
              <a:rPr lang="en-GB" sz="1600" b="1" dirty="0" smtClean="0">
                <a:solidFill>
                  <a:schemeClr val="accent1">
                    <a:lumMod val="50000"/>
                  </a:schemeClr>
                </a:solidFill>
              </a:rPr>
              <a:t>for correcting </a:t>
            </a:r>
            <a:r>
              <a:rPr lang="en-GB" sz="1600" b="1" dirty="0">
                <a:solidFill>
                  <a:schemeClr val="accent1">
                    <a:lumMod val="50000"/>
                  </a:schemeClr>
                </a:solidFill>
              </a:rPr>
              <a:t>the excessive </a:t>
            </a:r>
            <a:r>
              <a:rPr lang="en-GB" sz="1600" b="1" dirty="0" smtClean="0">
                <a:solidFill>
                  <a:schemeClr val="accent1">
                    <a:lumMod val="50000"/>
                  </a:schemeClr>
                </a:solidFill>
              </a:rPr>
              <a:t>general government </a:t>
            </a:r>
            <a:r>
              <a:rPr lang="en-GB" sz="1600" b="1" dirty="0">
                <a:solidFill>
                  <a:schemeClr val="accent1">
                    <a:lumMod val="50000"/>
                  </a:schemeClr>
                </a:solidFill>
              </a:rPr>
              <a:t>deficit by </a:t>
            </a:r>
            <a:r>
              <a:rPr lang="en-GB" sz="1600" b="1" dirty="0" smtClean="0">
                <a:solidFill>
                  <a:schemeClr val="accent1">
                    <a:lumMod val="50000"/>
                  </a:schemeClr>
                </a:solidFill>
              </a:rPr>
              <a:t>year 2016 </a:t>
            </a:r>
            <a:r>
              <a:rPr lang="en-GB" sz="1600" b="1" dirty="0">
                <a:solidFill>
                  <a:schemeClr val="accent1">
                    <a:lumMod val="50000"/>
                  </a:schemeClr>
                </a:solidFill>
              </a:rPr>
              <a:t>and </a:t>
            </a:r>
            <a:r>
              <a:rPr lang="en-GB" sz="1600" b="1" dirty="0" smtClean="0">
                <a:solidFill>
                  <a:schemeClr val="accent1">
                    <a:lumMod val="50000"/>
                  </a:schemeClr>
                </a:solidFill>
              </a:rPr>
              <a:t>achieving </a:t>
            </a:r>
            <a:r>
              <a:rPr lang="en-GB" sz="1600" b="1" dirty="0">
                <a:solidFill>
                  <a:schemeClr val="accent1">
                    <a:lumMod val="50000"/>
                  </a:schemeClr>
                </a:solidFill>
              </a:rPr>
              <a:t>surpluses </a:t>
            </a:r>
            <a:r>
              <a:rPr lang="en-GB" sz="1600" b="1" dirty="0" smtClean="0">
                <a:solidFill>
                  <a:schemeClr val="accent1">
                    <a:lumMod val="50000"/>
                  </a:schemeClr>
                </a:solidFill>
              </a:rPr>
              <a:t>thereafter.</a:t>
            </a:r>
            <a:endParaRPr lang="en-GB" sz="1600" b="1" dirty="0">
              <a:solidFill>
                <a:schemeClr val="accent1">
                  <a:lumMod val="50000"/>
                </a:schemeClr>
              </a:solidFill>
            </a:endParaRPr>
          </a:p>
          <a:p>
            <a:pPr marL="552450" lvl="1" indent="-285750" algn="just">
              <a:spcBef>
                <a:spcPts val="600"/>
              </a:spcBef>
              <a:spcAft>
                <a:spcPts val="600"/>
              </a:spcAft>
              <a:buFont typeface="Wingdings" panose="05000000000000000000" pitchFamily="2" charset="2"/>
              <a:buChar char="§"/>
            </a:pPr>
            <a:r>
              <a:rPr lang="en-GB" sz="1600" b="1" dirty="0" smtClean="0">
                <a:solidFill>
                  <a:srgbClr val="00B0F0"/>
                </a:solidFill>
              </a:rPr>
              <a:t>Structural measures:</a:t>
            </a:r>
            <a:r>
              <a:rPr lang="en-GB" sz="1600" b="1" dirty="0" smtClean="0">
                <a:solidFill>
                  <a:schemeClr val="accent1">
                    <a:lumMod val="50000"/>
                  </a:schemeClr>
                </a:solidFill>
              </a:rPr>
              <a:t> </a:t>
            </a:r>
            <a:r>
              <a:rPr lang="en-GB" sz="1600" b="1" dirty="0">
                <a:solidFill>
                  <a:schemeClr val="accent1">
                    <a:lumMod val="50000"/>
                  </a:schemeClr>
                </a:solidFill>
              </a:rPr>
              <a:t>A</a:t>
            </a:r>
            <a:r>
              <a:rPr lang="en-GB" sz="1600" b="1" dirty="0" smtClean="0">
                <a:solidFill>
                  <a:schemeClr val="accent1">
                    <a:lumMod val="50000"/>
                  </a:schemeClr>
                </a:solidFill>
              </a:rPr>
              <a:t>imed at enhancing competitiveness and returning to a  </a:t>
            </a:r>
            <a:r>
              <a:rPr lang="en-GB" sz="1600" b="1" dirty="0">
                <a:solidFill>
                  <a:schemeClr val="accent1">
                    <a:lumMod val="50000"/>
                  </a:schemeClr>
                </a:solidFill>
              </a:rPr>
              <a:t>sustainable and </a:t>
            </a:r>
            <a:r>
              <a:rPr lang="en-GB" sz="1600" b="1" dirty="0" smtClean="0">
                <a:solidFill>
                  <a:schemeClr val="accent1">
                    <a:lumMod val="50000"/>
                  </a:schemeClr>
                </a:solidFill>
              </a:rPr>
              <a:t>balanced growth path. Such measures include the enhancement </a:t>
            </a:r>
            <a:r>
              <a:rPr lang="en-GB" sz="1600" b="1" dirty="0">
                <a:solidFill>
                  <a:schemeClr val="accent1">
                    <a:lumMod val="50000"/>
                  </a:schemeClr>
                </a:solidFill>
              </a:rPr>
              <a:t>of </a:t>
            </a:r>
            <a:r>
              <a:rPr lang="en-GB" sz="1600" b="1" dirty="0" smtClean="0">
                <a:solidFill>
                  <a:schemeClr val="accent1">
                    <a:lumMod val="50000"/>
                  </a:schemeClr>
                </a:solidFill>
              </a:rPr>
              <a:t>the Budgetary Framework </a:t>
            </a:r>
            <a:r>
              <a:rPr lang="en-GB" sz="1600" b="1" dirty="0">
                <a:solidFill>
                  <a:schemeClr val="accent1">
                    <a:lumMod val="50000"/>
                  </a:schemeClr>
                </a:solidFill>
              </a:rPr>
              <a:t>to safeguard fiscal </a:t>
            </a:r>
            <a:r>
              <a:rPr lang="en-GB" sz="1600" b="1" dirty="0" smtClean="0">
                <a:solidFill>
                  <a:schemeClr val="accent1">
                    <a:lumMod val="50000"/>
                  </a:schemeClr>
                </a:solidFill>
              </a:rPr>
              <a:t>discipline, labour </a:t>
            </a:r>
            <a:r>
              <a:rPr lang="en-GB" sz="1600" b="1" dirty="0">
                <a:solidFill>
                  <a:schemeClr val="accent1">
                    <a:lumMod val="50000"/>
                  </a:schemeClr>
                </a:solidFill>
              </a:rPr>
              <a:t>market </a:t>
            </a:r>
            <a:r>
              <a:rPr lang="en-GB" sz="1600" b="1" dirty="0" smtClean="0">
                <a:solidFill>
                  <a:schemeClr val="accent1">
                    <a:lumMod val="50000"/>
                  </a:schemeClr>
                </a:solidFill>
              </a:rPr>
              <a:t>reforms </a:t>
            </a:r>
            <a:r>
              <a:rPr lang="en-GB" sz="1600" b="1" dirty="0">
                <a:solidFill>
                  <a:schemeClr val="accent1">
                    <a:lumMod val="50000"/>
                  </a:schemeClr>
                </a:solidFill>
              </a:rPr>
              <a:t>to contain wage </a:t>
            </a:r>
            <a:r>
              <a:rPr lang="en-GB" sz="1600" b="1" dirty="0" smtClean="0">
                <a:solidFill>
                  <a:schemeClr val="accent1">
                    <a:lumMod val="50000"/>
                  </a:schemeClr>
                </a:solidFill>
              </a:rPr>
              <a:t>costs, pension reforms </a:t>
            </a:r>
            <a:r>
              <a:rPr lang="en-GB" sz="1600" b="1" dirty="0">
                <a:solidFill>
                  <a:schemeClr val="accent1">
                    <a:lumMod val="50000"/>
                  </a:schemeClr>
                </a:solidFill>
              </a:rPr>
              <a:t>to ensure long-term </a:t>
            </a:r>
            <a:r>
              <a:rPr lang="en-GB" sz="1600" b="1" dirty="0" smtClean="0">
                <a:solidFill>
                  <a:schemeClr val="accent1">
                    <a:lumMod val="50000"/>
                  </a:schemeClr>
                </a:solidFill>
              </a:rPr>
              <a:t>sustainability, health </a:t>
            </a:r>
            <a:r>
              <a:rPr lang="en-GB" sz="1600" b="1" dirty="0">
                <a:solidFill>
                  <a:schemeClr val="accent1">
                    <a:lumMod val="50000"/>
                  </a:schemeClr>
                </a:solidFill>
              </a:rPr>
              <a:t>care sector </a:t>
            </a:r>
            <a:r>
              <a:rPr lang="en-GB" sz="1600" b="1" dirty="0" smtClean="0">
                <a:solidFill>
                  <a:schemeClr val="accent1">
                    <a:lumMod val="50000"/>
                  </a:schemeClr>
                </a:solidFill>
              </a:rPr>
              <a:t>reform and reform </a:t>
            </a:r>
            <a:r>
              <a:rPr lang="en-GB" sz="1600" b="1" dirty="0">
                <a:solidFill>
                  <a:schemeClr val="accent1">
                    <a:lumMod val="50000"/>
                  </a:schemeClr>
                </a:solidFill>
              </a:rPr>
              <a:t>of the public </a:t>
            </a:r>
            <a:r>
              <a:rPr lang="en-GB" sz="1600" b="1" dirty="0" smtClean="0">
                <a:solidFill>
                  <a:schemeClr val="accent1">
                    <a:lumMod val="50000"/>
                  </a:schemeClr>
                </a:solidFill>
              </a:rPr>
              <a:t>sector </a:t>
            </a:r>
            <a:r>
              <a:rPr lang="en-GB" sz="1600" b="1" dirty="0">
                <a:solidFill>
                  <a:schemeClr val="accent1">
                    <a:lumMod val="50000"/>
                  </a:schemeClr>
                </a:solidFill>
              </a:rPr>
              <a:t>to improve </a:t>
            </a:r>
            <a:r>
              <a:rPr lang="en-GB" sz="1600" b="1" dirty="0" smtClean="0">
                <a:solidFill>
                  <a:schemeClr val="accent1">
                    <a:lumMod val="50000"/>
                  </a:schemeClr>
                </a:solidFill>
              </a:rPr>
              <a:t>service </a:t>
            </a:r>
            <a:r>
              <a:rPr lang="en-GB" sz="1600" b="1" dirty="0">
                <a:solidFill>
                  <a:schemeClr val="accent1">
                    <a:lumMod val="50000"/>
                  </a:schemeClr>
                </a:solidFill>
              </a:rPr>
              <a:t>to </a:t>
            </a:r>
            <a:r>
              <a:rPr lang="en-GB" sz="1600" b="1" dirty="0" smtClean="0">
                <a:solidFill>
                  <a:schemeClr val="accent1">
                    <a:lumMod val="50000"/>
                  </a:schemeClr>
                </a:solidFill>
              </a:rPr>
              <a:t>businesses </a:t>
            </a:r>
            <a:r>
              <a:rPr lang="en-GB" sz="1600" b="1" dirty="0">
                <a:solidFill>
                  <a:schemeClr val="accent1">
                    <a:lumMod val="50000"/>
                  </a:schemeClr>
                </a:solidFill>
              </a:rPr>
              <a:t>and </a:t>
            </a:r>
            <a:r>
              <a:rPr lang="en-GB" sz="1600" b="1" dirty="0" smtClean="0">
                <a:solidFill>
                  <a:schemeClr val="tx1"/>
                </a:solidFill>
              </a:rPr>
              <a:t>citizens. </a:t>
            </a:r>
            <a:endParaRPr lang="en-GB" sz="1600" b="1" dirty="0">
              <a:solidFill>
                <a:schemeClr val="tx1"/>
              </a:solidFill>
            </a:endParaRPr>
          </a:p>
          <a:p>
            <a:pPr marL="273050" algn="just">
              <a:spcBef>
                <a:spcPts val="600"/>
              </a:spcBef>
            </a:pPr>
            <a:r>
              <a:rPr lang="en-GB" sz="1600" b="1" i="0" dirty="0" smtClean="0">
                <a:solidFill>
                  <a:schemeClr val="tx1"/>
                </a:solidFill>
              </a:rPr>
              <a:t>Also</a:t>
            </a:r>
            <a:r>
              <a:rPr lang="en-GB" sz="1600" b="1" i="0" dirty="0">
                <a:solidFill>
                  <a:schemeClr val="tx1"/>
                </a:solidFill>
              </a:rPr>
              <a:t>, the privatisation of state owned monopolies is expected to enhance competitiveness in key sectors and raise a significant amount for the repayment of government </a:t>
            </a:r>
            <a:r>
              <a:rPr lang="en-GB" sz="1600" b="1" i="0" dirty="0" smtClean="0">
                <a:solidFill>
                  <a:schemeClr val="tx1"/>
                </a:solidFill>
              </a:rPr>
              <a:t>debt.</a:t>
            </a:r>
            <a:r>
              <a:rPr lang="en-US" sz="1600" b="1" dirty="0">
                <a:solidFill>
                  <a:schemeClr val="tx1"/>
                </a:solidFill>
              </a:rPr>
              <a:t> </a:t>
            </a:r>
            <a:r>
              <a:rPr lang="en-US" sz="1600" b="1" dirty="0" smtClean="0">
                <a:solidFill>
                  <a:schemeClr val="tx1"/>
                </a:solidFill>
              </a:rPr>
              <a:t>A total revenue target of the Privatisations Programme is €1,4bln.</a:t>
            </a:r>
            <a:endParaRPr lang="en-US" sz="1600" b="1" dirty="0">
              <a:solidFill>
                <a:schemeClr val="tx1"/>
              </a:solidFill>
            </a:endParaRPr>
          </a:p>
          <a:p>
            <a:pPr lvl="2" indent="0" algn="just">
              <a:spcBef>
                <a:spcPts val="600"/>
              </a:spcBef>
              <a:spcAft>
                <a:spcPts val="600"/>
              </a:spcAft>
              <a:buNone/>
            </a:pPr>
            <a:endParaRPr lang="en-GB" sz="1600" b="1" i="0" dirty="0">
              <a:solidFill>
                <a:schemeClr val="accent1">
                  <a:lumMod val="50000"/>
                </a:schemeClr>
              </a:solidFill>
            </a:endParaRPr>
          </a:p>
          <a:p>
            <a:pPr marL="552450" lvl="1" indent="-285750" algn="just">
              <a:buFont typeface="Wingdings" panose="05000000000000000000" pitchFamily="2" charset="2"/>
              <a:buChar char="§"/>
            </a:pPr>
            <a:endParaRPr lang="en-GB" dirty="0" smtClean="0"/>
          </a:p>
        </p:txBody>
      </p:sp>
      <p:sp>
        <p:nvSpPr>
          <p:cNvPr id="7" name="Text Placeholder 6"/>
          <p:cNvSpPr>
            <a:spLocks noGrp="1"/>
          </p:cNvSpPr>
          <p:nvPr>
            <p:ph type="body" sz="quarter" idx="13"/>
          </p:nvPr>
        </p:nvSpPr>
        <p:spPr>
          <a:xfrm>
            <a:off x="370113" y="803534"/>
            <a:ext cx="8522367" cy="537234"/>
          </a:xfrm>
        </p:spPr>
        <p:txBody>
          <a:bodyPr>
            <a:normAutofit/>
          </a:bodyPr>
          <a:lstStyle/>
          <a:p>
            <a:r>
              <a:rPr lang="en-GB" dirty="0" smtClean="0">
                <a:solidFill>
                  <a:schemeClr val="accent1">
                    <a:lumMod val="50000"/>
                  </a:schemeClr>
                </a:solidFill>
              </a:rPr>
              <a:t>The Economic Adjustment Programme</a:t>
            </a:r>
            <a:endParaRPr lang="en-GB" dirty="0">
              <a:solidFill>
                <a:schemeClr val="accent1">
                  <a:lumMod val="50000"/>
                </a:schemeClr>
              </a:solidFill>
            </a:endParaRPr>
          </a:p>
        </p:txBody>
      </p:sp>
      <p:sp>
        <p:nvSpPr>
          <p:cNvPr id="8" name="Slide Number Placeholder 7"/>
          <p:cNvSpPr>
            <a:spLocks noGrp="1"/>
          </p:cNvSpPr>
          <p:nvPr>
            <p:ph type="sldNum" sz="quarter" idx="4"/>
          </p:nvPr>
        </p:nvSpPr>
        <p:spPr/>
        <p:txBody>
          <a:bodyPr/>
          <a:lstStyle/>
          <a:p>
            <a:fld id="{95CC1D26-A9BD-4BDE-BDD9-08EDBAE96860}" type="slidenum">
              <a:rPr lang="en-GB" smtClean="0"/>
              <a:pPr/>
              <a:t>9</a:t>
            </a:fld>
            <a:endParaRPr lang="en-GB" dirty="0"/>
          </a:p>
        </p:txBody>
      </p:sp>
      <p:sp>
        <p:nvSpPr>
          <p:cNvPr id="10" name="Footer Placeholder 9"/>
          <p:cNvSpPr>
            <a:spLocks noGrp="1"/>
          </p:cNvSpPr>
          <p:nvPr>
            <p:ph type="ftr" sz="quarter" idx="3"/>
          </p:nvPr>
        </p:nvSpPr>
        <p:spPr/>
        <p:txBody>
          <a:bodyPr/>
          <a:lstStyle/>
          <a:p>
            <a:r>
              <a:rPr lang="en-GB" dirty="0" smtClean="0"/>
              <a:t>© 2015 Deloitte Limited</a:t>
            </a:r>
            <a:endParaRPr lang="en-GB" dirty="0"/>
          </a:p>
        </p:txBody>
      </p:sp>
      <p:sp>
        <p:nvSpPr>
          <p:cNvPr id="9" name="Title 4"/>
          <p:cNvSpPr>
            <a:spLocks noGrp="1"/>
          </p:cNvSpPr>
          <p:nvPr>
            <p:ph type="title"/>
          </p:nvPr>
        </p:nvSpPr>
        <p:spPr>
          <a:xfrm>
            <a:off x="370113" y="295683"/>
            <a:ext cx="8666383" cy="541029"/>
          </a:xfrm>
        </p:spPr>
        <p:txBody>
          <a:bodyPr>
            <a:noAutofit/>
          </a:bodyPr>
          <a:lstStyle/>
          <a:p>
            <a:r>
              <a:rPr lang="en-GB" dirty="0"/>
              <a:t>The C</a:t>
            </a:r>
            <a:r>
              <a:rPr lang="en-GB" dirty="0" smtClean="0"/>
              <a:t>risis </a:t>
            </a:r>
            <a:r>
              <a:rPr lang="en-GB" dirty="0"/>
              <a:t>of March </a:t>
            </a:r>
            <a:r>
              <a:rPr lang="en-GB" dirty="0" smtClean="0"/>
              <a:t>2013 and Road to Recovery</a:t>
            </a:r>
            <a:endParaRPr lang="en-GB" dirty="0"/>
          </a:p>
        </p:txBody>
      </p:sp>
    </p:spTree>
    <p:extLst>
      <p:ext uri="{BB962C8B-B14F-4D97-AF65-F5344CB8AC3E}">
        <p14:creationId xmlns:p14="http://schemas.microsoft.com/office/powerpoint/2010/main" xmlns="" val="209322861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0991f6eb-516e-4bfe-9131-b0d64a28c1d5.mdb"/>
</p:tagLst>
</file>

<file path=ppt/theme/theme1.xml><?xml version="1.0" encoding="utf-8"?>
<a:theme xmlns:a="http://schemas.openxmlformats.org/drawingml/2006/main" name="Deloitte Presentation Screen Template Apr2014">
  <a:themeElements>
    <a:clrScheme name="Custom 98">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90236D0C53AC4D43B4F8F1A7211934BE" ma:contentTypeVersion="7" ma:contentTypeDescription="Intranet Attachment - Content Type" ma:contentTypeScope="" ma:versionID="cc7ff05cdb0cad115b161c7f5313394b">
  <xsd:schema xmlns:xsd="http://www.w3.org/2001/XMLSchema" xmlns:xs="http://www.w3.org/2001/XMLSchema" xmlns:p="http://schemas.microsoft.com/office/2006/metadata/properties" xmlns:ns1="http://schemas.microsoft.com/sharepoint/v3" xmlns:ns2="8DD08C88-CC4C-4D35-9129-A70DAA36BE5E" xmlns:ns3="9bfc7439-a7e5-4d3a-9050-4a8678cc6505" xmlns:ns4="83DDB362-4C05-4E52-A8D9-EF2F47978B8D" xmlns:ns5="7D1768DD-F29E-4DC2-9191-F2636B9FA92C" xmlns:ns6="5a51c775-c49c-428b-8c1e-2f89178d00f4" xmlns:ns7="c59a5b70-8625-4de8-ace0-fab386f0c5b7" xmlns:ns8="39C40E9B-856B-46A7-8793-65A6FC1828D8" targetNamespace="http://schemas.microsoft.com/office/2006/metadata/properties" ma:root="true" ma:fieldsID="2dc10d0002ba8bef07f6f65d16343319" ns1:_="" ns2:_="" ns3:_="" ns4:_="" ns5:_="" ns6:_="" ns7:_="" ns8:_="">
    <xsd:import namespace="http://schemas.microsoft.com/sharepoint/v3"/>
    <xsd:import namespace="8DD08C88-CC4C-4D35-9129-A70DAA36BE5E"/>
    <xsd:import namespace="9bfc7439-a7e5-4d3a-9050-4a8678cc6505"/>
    <xsd:import namespace="83DDB362-4C05-4E52-A8D9-EF2F47978B8D"/>
    <xsd:import namespace="7D1768DD-F29E-4DC2-9191-F2636B9FA92C"/>
    <xsd:import namespace="5a51c775-c49c-428b-8c1e-2f89178d00f4"/>
    <xsd:import namespace="c59a5b70-8625-4de8-ace0-fab386f0c5b7"/>
    <xsd:import namespace="39C40E9B-856B-46A7-8793-65A6FC1828D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bfc7439-a7e5-4d3a-9050-4a8678cc650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59a5b70-8625-4de8-ace0-fab386f0c5b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1f5c4e34-7755-44c7-9b7c-3d0753fc80dc}" ma:internalName="TaxCatchAll" ma:showField="CatchAllData" ma:web="c59a5b70-8625-4de8-ace0-fab386f0c5b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c59a5b70-8625-4de8-ace0-fab386f0c5b7" xsi:nil="true"/>
    <Description xmlns="9bfc7439-a7e5-4d3a-9050-4a8678cc6505" xsi:nil="true"/>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Cyprus (CY) (2430)</TermName>
          <TermId xmlns="http://schemas.microsoft.com/office/infopath/2007/PartnerControls">d7309c8c-b486-4d93-a158-c0e797cc37f4</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PublishingStartDate xmlns="http://schemas.microsoft.com/sharepoint/v3" xsi:nil="true"/>
    <TaxKeywordTaxHTField xmlns="c59a5b70-8625-4de8-ace0-fab386f0c5b7">
      <Terms xmlns="http://schemas.microsoft.com/office/infopath/2007/PartnerControls"/>
    </TaxKeywordTaxHTField>
    <Local_x0020_IndustryTaxHTField0 xmlns="83DDB362-4C05-4E52-A8D9-EF2F47978B8D">
      <Terms xmlns="http://schemas.microsoft.com/office/infopath/2007/PartnerControls"/>
    </Local_x0020_IndustryTaxHTField0>
    <SearchComment xmlns="c59a5b70-8625-4de8-ace0-fab386f0c5b7" xsi:nil="true"/>
    <Global_x0020_IndustryTaxHTField0 xmlns="83DDB362-4C05-4E52-A8D9-EF2F47978B8D">
      <Terms xmlns="http://schemas.microsoft.com/office/infopath/2007/PartnerControls"/>
    </Global_x0020_IndustryTaxHTField0>
    <TaxCatchAll xmlns="c59a5b70-8625-4de8-ace0-fab386f0c5b7">
      <Value>17</Value>
      <Value>2</Value>
    </TaxCatchAll>
    <PublishingContact xmlns="http://schemas.microsoft.com/sharepoint/v3">
      <UserInfo>
        <DisplayName/>
        <AccountId xsi:nil="true"/>
        <AccountType/>
      </UserInfo>
    </PublishingContact>
    <_dlc_DocId xmlns="c59a5b70-8625-4de8-ace0-fab386f0c5b7">KH47KUMQJA6M-92-76</_dlc_DocId>
    <_dlc_DocIdUrl xmlns="c59a5b70-8625-4de8-ace0-fab386f0c5b7">
      <Url>https://cy.deloitteresources.com/marketing/ourbrand/_layouts/DocIdRedir.aspx?ID=KH47KUMQJA6M-92-76</Url>
      <Description>KH47KUMQJA6M-92-76</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23A60B-43D8-4A7E-9CDE-28782186CA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9bfc7439-a7e5-4d3a-9050-4a8678cc6505"/>
    <ds:schemaRef ds:uri="83DDB362-4C05-4E52-A8D9-EF2F47978B8D"/>
    <ds:schemaRef ds:uri="7D1768DD-F29E-4DC2-9191-F2636B9FA92C"/>
    <ds:schemaRef ds:uri="5a51c775-c49c-428b-8c1e-2f89178d00f4"/>
    <ds:schemaRef ds:uri="c59a5b70-8625-4de8-ace0-fab386f0c5b7"/>
    <ds:schemaRef ds:uri="39C40E9B-856B-46A7-8793-65A6FC1828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CF08E-687B-4873-8D03-B7286CC790C8}">
  <ds:schemaRefs>
    <ds:schemaRef ds:uri="http://schemas.microsoft.com/sharepoint/events"/>
  </ds:schemaRefs>
</ds:datastoreItem>
</file>

<file path=customXml/itemProps3.xml><?xml version="1.0" encoding="utf-8"?>
<ds:datastoreItem xmlns:ds="http://schemas.openxmlformats.org/officeDocument/2006/customXml" ds:itemID="{28E035CE-4AAD-4617-9FB9-E954D60E883D}">
  <ds:schemaRefs>
    <ds:schemaRef ds:uri="7D1768DD-F29E-4DC2-9191-F2636B9FA92C"/>
    <ds:schemaRef ds:uri="http://schemas.microsoft.com/office/2006/metadata/properties"/>
    <ds:schemaRef ds:uri="http://purl.org/dc/dcmitype/"/>
    <ds:schemaRef ds:uri="http://purl.org/dc/terms/"/>
    <ds:schemaRef ds:uri="39C40E9B-856B-46A7-8793-65A6FC1828D8"/>
    <ds:schemaRef ds:uri="5a51c775-c49c-428b-8c1e-2f89178d00f4"/>
    <ds:schemaRef ds:uri="http://purl.org/dc/elements/1.1/"/>
    <ds:schemaRef ds:uri="c59a5b70-8625-4de8-ace0-fab386f0c5b7"/>
    <ds:schemaRef ds:uri="http://www.w3.org/XML/1998/namespace"/>
    <ds:schemaRef ds:uri="8DD08C88-CC4C-4D35-9129-A70DAA36BE5E"/>
    <ds:schemaRef ds:uri="83DDB362-4C05-4E52-A8D9-EF2F47978B8D"/>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
    <ds:schemaRef ds:uri="9bfc7439-a7e5-4d3a-9050-4a8678cc6505"/>
  </ds:schemaRefs>
</ds:datastoreItem>
</file>

<file path=customXml/itemProps4.xml><?xml version="1.0" encoding="utf-8"?>
<ds:datastoreItem xmlns:ds="http://schemas.openxmlformats.org/officeDocument/2006/customXml" ds:itemID="{08BDBBAE-D25C-439A-A4F7-4AF811D2F3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 Presentation Screen Template Apr2014</Template>
  <TotalTime>3959</TotalTime>
  <Words>3562</Words>
  <Application>Microsoft Office PowerPoint</Application>
  <PresentationFormat>On-screen Show (4:3)</PresentationFormat>
  <Paragraphs>325</Paragraphs>
  <Slides>35</Slides>
  <Notes>35</Notes>
  <HiddenSlides>0</HiddenSlides>
  <MMClips>0</MMClips>
  <ScaleCrop>false</ScaleCrop>
  <HeadingPairs>
    <vt:vector size="6" baseType="variant">
      <vt:variant>
        <vt:lpstr>Theme</vt:lpstr>
      </vt:variant>
      <vt:variant>
        <vt:i4>1</vt:i4>
      </vt:variant>
      <vt:variant>
        <vt:lpstr>Links</vt:lpstr>
      </vt:variant>
      <vt:variant>
        <vt:i4>6</vt:i4>
      </vt:variant>
      <vt:variant>
        <vt:lpstr>Slide Titles</vt:lpstr>
      </vt:variant>
      <vt:variant>
        <vt:i4>35</vt:i4>
      </vt:variant>
    </vt:vector>
  </HeadingPairs>
  <TitlesOfParts>
    <vt:vector size="42" baseType="lpstr">
      <vt:lpstr>Deloitte Presentation Screen Template Apr2014</vt:lpstr>
      <vt:lpstr>\\cylimss59\Depts\Fas\Other\Library\Presentations\Unique Conference (March 2015)\Presentation Cyprus\Presentation tablesv0.4.xlsx!Deposits![Presentation tablesv0.4.xlsx]Deposits Chart 2</vt:lpstr>
      <vt:lpstr>\\cylimss59\Depts\Fas\Other\Library\Presentations\Unique Conference (March 2015)\Presentation Cyprus\Presentation tablesv0.3.xlsx!Actual and Forecast!R2C2:R25C9</vt:lpstr>
      <vt:lpstr>\\cylimss59\Depts\Fas\Other\Library\Presentations\Unique Conference (March 2015)\Presentation Cyprus\Presentation tablesv0.3.xlsx!Actual and Forecast!R2C2:R25C9</vt:lpstr>
      <vt:lpstr>\\cylimss59\Depts\Fas\Other\Library\Presentations\Unique Conference (March 2015)\Presentation Cyprus\Presentation tablesv0.3.xlsx!Actual and Forecast!R27C2:R63C9</vt:lpstr>
      <vt:lpstr>\\cylimss59\Depts\Fas\Other\Library\Presentations\Unique Conference (March 2015)\Presentation Cyprus\Presentation tablesv0.4.xlsx!GDP sectors![Presentation tablesv0.4.xlsx]GDP sectors Chart 2</vt:lpstr>
      <vt:lpstr>C:\Users\Kcharalambides\Desktop\Unique Conference (March 2015)\Presentation Cyprus\Research\Eurostat_Table_teibs010FlagDesc_5a846d57-14d1-4e96-9af7-f8a33c5deac0.xls!Sheet0 (2)![Eurostat_Table_teibs010FlagDesc_5a846d57-14d1-4e96-9af7-f8a33c5deac0.xls]Sheet0 (2) Chart 1</vt:lpstr>
      <vt:lpstr>The Cyprus Economy</vt:lpstr>
      <vt:lpstr>Contents</vt:lpstr>
      <vt:lpstr>Slide 3</vt:lpstr>
      <vt:lpstr>Cyprus at a Glance</vt:lpstr>
      <vt:lpstr>Slide 5</vt:lpstr>
      <vt:lpstr>The Crisis of March 2013 and Road to Recovery</vt:lpstr>
      <vt:lpstr>The Crisis of March 2013 and Road to Recovery</vt:lpstr>
      <vt:lpstr>The Crisis of March 2013 and Road to Recovery</vt:lpstr>
      <vt:lpstr>The Crisis of March 2013 and Road to Recovery</vt:lpstr>
      <vt:lpstr>The Crisis of March 2013 and Road to Recovery</vt:lpstr>
      <vt:lpstr>The Crisis of March 2013 and Road to Recovery</vt:lpstr>
      <vt:lpstr>The Crisis of March 2013 and Road to Recovery</vt:lpstr>
      <vt:lpstr>The Crisis of March 2013 and Road to Recovery</vt:lpstr>
      <vt:lpstr>Slide 14</vt:lpstr>
      <vt:lpstr>Current Macroeconomic Outlook</vt:lpstr>
      <vt:lpstr>Current Macroeconomic Outlook</vt:lpstr>
      <vt:lpstr>Current Macroeconomic Outlook</vt:lpstr>
      <vt:lpstr>Current Macroeconomic Outlook</vt:lpstr>
      <vt:lpstr>Current Macroeconomic Outlook</vt:lpstr>
      <vt:lpstr>Current Macroeconomic Outlook</vt:lpstr>
      <vt:lpstr>Current Macroeconomic Outlook</vt:lpstr>
      <vt:lpstr>Slide 22</vt:lpstr>
      <vt:lpstr>Competitive Advantages &amp; Tax Framework</vt:lpstr>
      <vt:lpstr>Competitive Advantages &amp; Tax Framework</vt:lpstr>
      <vt:lpstr>Competitive Advantages &amp; Tax Framework</vt:lpstr>
      <vt:lpstr>Slide 26</vt:lpstr>
      <vt:lpstr>Investment Opportunities</vt:lpstr>
      <vt:lpstr>Investment Opportunities</vt:lpstr>
      <vt:lpstr>Investment Opportunities</vt:lpstr>
      <vt:lpstr>Investment Opportunities</vt:lpstr>
      <vt:lpstr>Investment Opportunities</vt:lpstr>
      <vt:lpstr>The Cyprus Economy Outlook</vt:lpstr>
      <vt:lpstr>Concluding Remarks</vt:lpstr>
      <vt:lpstr>Thank you for your attention!</vt:lpstr>
      <vt:lpstr>Slide 35</vt:lpstr>
    </vt:vector>
  </TitlesOfParts>
  <Company>Deloitte Touche Tohmatsu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dc:title>
  <dc:creator>Michaelidou, Mary (CY - Nicosia)</dc:creator>
  <cp:lastModifiedBy>ConEq</cp:lastModifiedBy>
  <cp:revision>298</cp:revision>
  <cp:lastPrinted>2015-03-17T05:45:08Z</cp:lastPrinted>
  <dcterms:created xsi:type="dcterms:W3CDTF">2014-07-21T12:27:27Z</dcterms:created>
  <dcterms:modified xsi:type="dcterms:W3CDTF">2015-03-20T06:57:48Z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0x01010045A37AAC9C7144A6950E04930CA3134B0090236D0C53AC4D43B4F8F1A7211934BE</vt:lpwstr>
  </property>
  <property fmtid="{D5CDD505-2E9C-101B-9397-08002B2CF9AE}" pid="3" name="_dlc_DocIdItemGuid">
    <vt:lpwstr>cbd0dad5-aa50-497e-bd90-a43080956280</vt:lpwstr>
  </property>
  <property fmtid="{D5CDD505-2E9C-101B-9397-08002B2CF9AE}" pid="4" name="Local Content Type">
    <vt:lpwstr/>
  </property>
  <property fmtid="{D5CDD505-2E9C-101B-9397-08002B2CF9AE}" pid="5" name="TaxKeyword">
    <vt:lpwstr/>
  </property>
  <property fmtid="{D5CDD505-2E9C-101B-9397-08002B2CF9AE}" pid="6" name="Global Client Services">
    <vt:lpwstr/>
  </property>
  <property fmtid="{D5CDD505-2E9C-101B-9397-08002B2CF9AE}" pid="7" name="Geography">
    <vt:lpwstr>17;#Cyprus (CY) (2430)|d7309c8c-b486-4d93-a158-c0e797cc37f4</vt:lpwstr>
  </property>
  <property fmtid="{D5CDD505-2E9C-101B-9397-08002B2CF9AE}" pid="8" name="Local Industry">
    <vt:lpwstr/>
  </property>
  <property fmtid="{D5CDD505-2E9C-101B-9397-08002B2CF9AE}" pid="9" name="Global Industry">
    <vt:lpwstr/>
  </property>
  <property fmtid="{D5CDD505-2E9C-101B-9397-08002B2CF9AE}" pid="10" name="LanguageB">
    <vt:lpwstr>2;#English|b169a262-1aaa-4ccb-9acf-78a36c1d9bab</vt:lpwstr>
  </property>
  <property fmtid="{D5CDD505-2E9C-101B-9397-08002B2CF9AE}" pid="11" name="Global Content Type">
    <vt:lpwstr/>
  </property>
  <property fmtid="{D5CDD505-2E9C-101B-9397-08002B2CF9AE}" pid="12" name="Local Client Services">
    <vt:lpwstr/>
  </property>
</Properties>
</file>