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sldIdLst>
    <p:sldId id="435" r:id="rId2"/>
    <p:sldId id="440" r:id="rId3"/>
    <p:sldId id="441" r:id="rId4"/>
    <p:sldId id="427" r:id="rId5"/>
    <p:sldId id="438" r:id="rId6"/>
    <p:sldId id="430" r:id="rId7"/>
    <p:sldId id="439" r:id="rId8"/>
    <p:sldId id="417" r:id="rId9"/>
    <p:sldId id="431" r:id="rId10"/>
    <p:sldId id="418" r:id="rId11"/>
    <p:sldId id="420" r:id="rId12"/>
    <p:sldId id="421" r:id="rId13"/>
    <p:sldId id="423" r:id="rId14"/>
    <p:sldId id="432" r:id="rId15"/>
    <p:sldId id="424" r:id="rId16"/>
    <p:sldId id="426" r:id="rId17"/>
    <p:sldId id="429" r:id="rId1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D31B275-E268-47E0-ADDE-39ADC8EC1DB9}">
          <p14:sldIdLst>
            <p14:sldId id="435"/>
            <p14:sldId id="440"/>
            <p14:sldId id="441"/>
            <p14:sldId id="427"/>
            <p14:sldId id="438"/>
            <p14:sldId id="430"/>
            <p14:sldId id="439"/>
            <p14:sldId id="417"/>
            <p14:sldId id="431"/>
          </p14:sldIdLst>
        </p14:section>
        <p14:section name="Untitled Section" id="{D2C4A6D0-5AA3-445D-892F-BFFE9787F48D}">
          <p14:sldIdLst>
            <p14:sldId id="418"/>
            <p14:sldId id="420"/>
            <p14:sldId id="421"/>
            <p14:sldId id="423"/>
            <p14:sldId id="432"/>
            <p14:sldId id="424"/>
            <p14:sldId id="426"/>
            <p14:sldId id="429"/>
          </p14:sldIdLst>
        </p14:section>
      </p14:sectionLst>
    </p:ext>
    <p:ext uri="{EFAFB233-063F-42B5-8137-9DF3F51BA10A}">
      <p15:sldGuideLst xmlns:p15="http://schemas.microsoft.com/office/powerpoint/2012/main" xmlns="">
        <p15:guide id="1" orient="horz" pos="1145">
          <p15:clr>
            <a:srgbClr val="A4A3A4"/>
          </p15:clr>
        </p15:guide>
        <p15:guide id="2" pos="2880">
          <p15:clr>
            <a:srgbClr val="A4A3A4"/>
          </p15:clr>
        </p15:guide>
        <p15:guide id="3" orient="horz" pos="720">
          <p15:clr>
            <a:srgbClr val="A4A3A4"/>
          </p15:clr>
        </p15:guide>
        <p15:guide id="4" orient="horz" pos="912">
          <p15:clr>
            <a:srgbClr val="A4A3A4"/>
          </p15:clr>
        </p15:guide>
        <p15:guide id="5" pos="240">
          <p15:clr>
            <a:srgbClr val="A4A3A4"/>
          </p15:clr>
        </p15:guide>
        <p15:guide id="6" pos="5520">
          <p15:clr>
            <a:srgbClr val="A4A3A4"/>
          </p15:clr>
        </p15:guide>
        <p15:guide id="7" orient="horz" pos="1152">
          <p15:clr>
            <a:srgbClr val="A4A3A4"/>
          </p15:clr>
        </p15:guide>
        <p15:guide id="8" orient="horz" pos="100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gela Pietrobon" initials="" lastIdx="92" clrIdx="0"/>
  <p:cmAuthor id="1" name="Bahari, Bani (CA - British Columbia)" initials="BB(-BC" lastIdx="13" clrIdx="1"/>
  <p:cmAuthor id="2" name="Rosenblood, Mike (CA - British Columbia)" initials="MR" lastIdx="42" clrIdx="2">
    <p:extLst/>
  </p:cmAuthor>
  <p:cmAuthor id="3" name="Karen Kim" initials="KK" lastIdx="19"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FF3399"/>
    <a:srgbClr val="FF99CC"/>
    <a:srgbClr val="00CC00"/>
    <a:srgbClr val="1462FF"/>
    <a:srgbClr val="F9F9F9"/>
    <a:srgbClr val="575757"/>
    <a:srgbClr val="EBFAFF"/>
    <a:srgbClr val="FBFEFF"/>
    <a:srgbClr val="8ED2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98" autoAdjust="0"/>
    <p:restoredTop sz="91620" autoAdjust="0"/>
  </p:normalViewPr>
  <p:slideViewPr>
    <p:cSldViewPr showGuides="1">
      <p:cViewPr varScale="1">
        <p:scale>
          <a:sx n="74" d="100"/>
          <a:sy n="74" d="100"/>
        </p:scale>
        <p:origin x="-1506" y="-90"/>
      </p:cViewPr>
      <p:guideLst>
        <p:guide orient="horz" pos="1145"/>
        <p:guide orient="horz" pos="720"/>
        <p:guide orient="horz" pos="912"/>
        <p:guide orient="horz" pos="1152"/>
        <p:guide orient="horz" pos="1008"/>
        <p:guide pos="2880"/>
        <p:guide pos="240"/>
        <p:guide pos="5520"/>
      </p:guideLst>
    </p:cSldViewPr>
  </p:slideViewPr>
  <p:notesTextViewPr>
    <p:cViewPr>
      <p:scale>
        <a:sx n="100" d="100"/>
        <a:sy n="100" d="100"/>
      </p:scale>
      <p:origin x="0" y="0"/>
    </p:cViewPr>
  </p:notesTextViewPr>
  <p:sorterViewPr>
    <p:cViewPr>
      <p:scale>
        <a:sx n="140" d="100"/>
        <a:sy n="1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CA"/>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4"/>
              </a:solidFill>
            </c:spPr>
          </c:dPt>
          <c:dPt>
            <c:idx val="1"/>
            <c:bubble3D val="0"/>
            <c:spPr>
              <a:solidFill>
                <a:schemeClr val="accent3"/>
              </a:solidFill>
            </c:spPr>
          </c:dPt>
          <c:dPt>
            <c:idx val="2"/>
            <c:bubble3D val="0"/>
            <c:spPr>
              <a:solidFill>
                <a:schemeClr val="accent1"/>
              </a:solidFill>
            </c:spPr>
          </c:dPt>
          <c:dPt>
            <c:idx val="3"/>
            <c:bubble3D val="0"/>
            <c:spPr>
              <a:solidFill>
                <a:schemeClr val="bg1">
                  <a:lumMod val="75000"/>
                </a:schemeClr>
              </a:solidFill>
            </c:spPr>
          </c:dPt>
          <c:cat>
            <c:strRef>
              <c:f>Sheet1!$A$2:$A$4</c:f>
              <c:strCache>
                <c:ptCount val="3"/>
                <c:pt idx="0">
                  <c:v>1st Qtr</c:v>
                </c:pt>
                <c:pt idx="1">
                  <c:v>2nd Qtr</c:v>
                </c:pt>
                <c:pt idx="2">
                  <c:v>3rd Qtr</c:v>
                </c:pt>
              </c:strCache>
            </c:strRef>
          </c:cat>
          <c:val>
            <c:numRef>
              <c:f>Sheet1!$B$2:$B$4</c:f>
              <c:numCache>
                <c:formatCode>0%</c:formatCode>
                <c:ptCount val="3"/>
                <c:pt idx="0">
                  <c:v>0.4</c:v>
                </c:pt>
                <c:pt idx="1">
                  <c:v>0.2</c:v>
                </c:pt>
                <c:pt idx="2">
                  <c:v>0.4</c:v>
                </c:pt>
              </c:numCache>
            </c:numRef>
          </c:val>
        </c:ser>
        <c:dLbls>
          <c:showLegendKey val="0"/>
          <c:showVal val="0"/>
          <c:showCatName val="0"/>
          <c:showSerName val="0"/>
          <c:showPercent val="0"/>
          <c:showBubbleSize val="0"/>
          <c:showLeaderLines val="1"/>
        </c:dLbls>
        <c:firstSliceAng val="0"/>
        <c:holeSize val="58"/>
      </c:doughnutChart>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74" tIns="46587" rIns="93174" bIns="46587" rtlCol="0"/>
          <a:lstStyle>
            <a:lvl1pPr algn="l">
              <a:defRPr sz="1200"/>
            </a:lvl1pPr>
          </a:lstStyle>
          <a:p>
            <a:endParaRPr lang="en-GB" dirty="0"/>
          </a:p>
        </p:txBody>
      </p:sp>
      <p:sp>
        <p:nvSpPr>
          <p:cNvPr id="3" name="Date Placeholder 2"/>
          <p:cNvSpPr>
            <a:spLocks noGrp="1"/>
          </p:cNvSpPr>
          <p:nvPr>
            <p:ph type="dt" idx="1"/>
          </p:nvPr>
        </p:nvSpPr>
        <p:spPr>
          <a:xfrm>
            <a:off x="3970938" y="1"/>
            <a:ext cx="3037840" cy="464820"/>
          </a:xfrm>
          <a:prstGeom prst="rect">
            <a:avLst/>
          </a:prstGeom>
        </p:spPr>
        <p:txBody>
          <a:bodyPr vert="horz" lIns="93174" tIns="46587" rIns="93174" bIns="46587" rtlCol="0"/>
          <a:lstStyle>
            <a:lvl1pPr algn="r">
              <a:defRPr sz="1200"/>
            </a:lvl1pPr>
          </a:lstStyle>
          <a:p>
            <a:fld id="{0BA5BBE4-AEA3-489A-A28E-0C2FAF2506E3}" type="datetimeFigureOut">
              <a:rPr lang="en-US" smtClean="0"/>
              <a:pPr/>
              <a:t>10/20/2015</a:t>
            </a:fld>
            <a:endParaRPr lang="en-GB" dirty="0"/>
          </a:p>
        </p:txBody>
      </p:sp>
      <p:sp>
        <p:nvSpPr>
          <p:cNvPr id="4" name="Slide Image Placeholder 3"/>
          <p:cNvSpPr>
            <a:spLocks noGrp="1" noRot="1" noChangeAspect="1"/>
          </p:cNvSpPr>
          <p:nvPr>
            <p:ph type="sldImg" idx="2"/>
          </p:nvPr>
        </p:nvSpPr>
        <p:spPr>
          <a:xfrm>
            <a:off x="1182688" y="698500"/>
            <a:ext cx="4645025" cy="3484563"/>
          </a:xfrm>
          <a:prstGeom prst="rect">
            <a:avLst/>
          </a:prstGeom>
          <a:noFill/>
          <a:ln w="12700">
            <a:solidFill>
              <a:prstClr val="black"/>
            </a:solidFill>
          </a:ln>
        </p:spPr>
        <p:txBody>
          <a:bodyPr vert="horz" lIns="93174" tIns="46587" rIns="93174" bIns="46587" rtlCol="0" anchor="ctr"/>
          <a:lstStyle/>
          <a:p>
            <a:endParaRPr lang="en-GB"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4" tIns="46587" rIns="93174" bIns="4658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829967"/>
            <a:ext cx="3037840" cy="464820"/>
          </a:xfrm>
          <a:prstGeom prst="rect">
            <a:avLst/>
          </a:prstGeom>
        </p:spPr>
        <p:txBody>
          <a:bodyPr vert="horz" lIns="93174" tIns="46587" rIns="93174" bIns="46587" rtlCol="0" anchor="b"/>
          <a:lstStyle>
            <a:lvl1pPr algn="l">
              <a:defRPr sz="1200"/>
            </a:lvl1pPr>
          </a:lstStyle>
          <a:p>
            <a:endParaRPr lang="en-GB"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4" tIns="46587" rIns="93174" bIns="46587" rtlCol="0" anchor="b"/>
          <a:lstStyle>
            <a:lvl1pPr algn="r">
              <a:defRPr sz="1200"/>
            </a:lvl1pPr>
          </a:lstStyle>
          <a:p>
            <a:fld id="{C0F4A2C8-6C88-4E71-83EE-698B9D4FE22F}" type="slidenum">
              <a:rPr lang="en-GB" smtClean="0"/>
              <a:pPr/>
              <a:t>‹#›</a:t>
            </a:fld>
            <a:endParaRPr lang="en-GB" dirty="0"/>
          </a:p>
        </p:txBody>
      </p:sp>
    </p:spTree>
    <p:extLst>
      <p:ext uri="{BB962C8B-B14F-4D97-AF65-F5344CB8AC3E}">
        <p14:creationId xmlns:p14="http://schemas.microsoft.com/office/powerpoint/2010/main" val="1225625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GB" smtClean="0"/>
              <a:pPr/>
              <a:t>1</a:t>
            </a:fld>
            <a:endParaRPr lang="en-GB" dirty="0"/>
          </a:p>
        </p:txBody>
      </p:sp>
    </p:spTree>
    <p:extLst>
      <p:ext uri="{BB962C8B-B14F-4D97-AF65-F5344CB8AC3E}">
        <p14:creationId xmlns:p14="http://schemas.microsoft.com/office/powerpoint/2010/main" val="813413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Call out:</a:t>
            </a:r>
            <a:r>
              <a:rPr lang="en-US" baseline="0" dirty="0" smtClean="0"/>
              <a:t> this doesn’t sufficiently show how to scale tools – </a:t>
            </a:r>
          </a:p>
          <a:p>
            <a:r>
              <a:rPr lang="en-US" baseline="0" dirty="0" smtClean="0"/>
              <a:t>We still need to figure out how to show that</a:t>
            </a:r>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GB" smtClean="0"/>
              <a:pPr/>
              <a:t>2</a:t>
            </a:fld>
            <a:endParaRPr lang="en-GB" dirty="0"/>
          </a:p>
        </p:txBody>
      </p:sp>
    </p:spTree>
    <p:extLst>
      <p:ext uri="{BB962C8B-B14F-4D97-AF65-F5344CB8AC3E}">
        <p14:creationId xmlns:p14="http://schemas.microsoft.com/office/powerpoint/2010/main" val="4048684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3) Identifying areas of risk – reporting and insights regarding project status </a:t>
            </a:r>
          </a:p>
          <a:p>
            <a:r>
              <a:rPr lang="en-US" baseline="0" dirty="0" smtClean="0"/>
              <a:t>Project reviews relative to project risk or to help manage </a:t>
            </a:r>
          </a:p>
          <a:p>
            <a:r>
              <a:rPr lang="en-US" b="1" baseline="0" dirty="0" smtClean="0"/>
              <a:t>Ensure project aligns with overall outcomes</a:t>
            </a:r>
          </a:p>
          <a:p>
            <a:r>
              <a:rPr lang="en-US" b="1" baseline="0" dirty="0" smtClean="0"/>
              <a:t>Ensure project management activities and templates are executed at project and program level </a:t>
            </a:r>
          </a:p>
          <a:p>
            <a:r>
              <a:rPr lang="en-US" baseline="0" dirty="0" smtClean="0"/>
              <a:t>Adding their party reviews</a:t>
            </a:r>
          </a:p>
        </p:txBody>
      </p:sp>
      <p:sp>
        <p:nvSpPr>
          <p:cNvPr id="4" name="Slide Number Placeholder 3"/>
          <p:cNvSpPr>
            <a:spLocks noGrp="1"/>
          </p:cNvSpPr>
          <p:nvPr>
            <p:ph type="sldNum" sz="quarter" idx="10"/>
          </p:nvPr>
        </p:nvSpPr>
        <p:spPr/>
        <p:txBody>
          <a:bodyPr/>
          <a:lstStyle/>
          <a:p>
            <a:fld id="{C0F4A2C8-6C88-4E71-83EE-698B9D4FE22F}" type="slidenum">
              <a:rPr lang="en-GB" smtClean="0"/>
              <a:pPr/>
              <a:t>3</a:t>
            </a:fld>
            <a:endParaRPr lang="en-GB" dirty="0"/>
          </a:p>
        </p:txBody>
      </p:sp>
    </p:spTree>
    <p:extLst>
      <p:ext uri="{BB962C8B-B14F-4D97-AF65-F5344CB8AC3E}">
        <p14:creationId xmlns:p14="http://schemas.microsoft.com/office/powerpoint/2010/main" val="3212999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GB" smtClean="0"/>
              <a:pPr/>
              <a:t>4</a:t>
            </a:fld>
            <a:endParaRPr lang="en-GB" dirty="0"/>
          </a:p>
        </p:txBody>
      </p:sp>
    </p:spTree>
    <p:extLst>
      <p:ext uri="{BB962C8B-B14F-4D97-AF65-F5344CB8AC3E}">
        <p14:creationId xmlns:p14="http://schemas.microsoft.com/office/powerpoint/2010/main" val="1098195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xfrm>
            <a:off x="1181100" y="696913"/>
            <a:ext cx="4648200" cy="3486150"/>
          </a:xfrm>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dirty="0" smtClean="0"/>
          </a:p>
        </p:txBody>
      </p:sp>
      <p:sp>
        <p:nvSpPr>
          <p:cNvPr id="845827" name="Slide Number Placeholder 3"/>
          <p:cNvSpPr>
            <a:spLocks noGrp="1"/>
          </p:cNvSpPr>
          <p:nvPr>
            <p:ph type="sldNum" sz="quarter" idx="5"/>
          </p:nvPr>
        </p:nvSpPr>
        <p:spPr>
          <a:noFill/>
        </p:spPr>
        <p:txBody>
          <a:bodyPr/>
          <a:lstStyle/>
          <a:p>
            <a:fld id="{A559B68C-5915-4D23-A2C6-5B96549FD7A0}" type="slidenum">
              <a:rPr lang="en-US" smtClean="0">
                <a:solidFill>
                  <a:prstClr val="black"/>
                </a:solidFill>
              </a:rPr>
              <a:pPr/>
              <a:t>5</a:t>
            </a:fld>
            <a:endParaRPr lang="en-US" dirty="0" smtClean="0">
              <a:solidFill>
                <a:prstClr val="black"/>
              </a:solidFill>
            </a:endParaRPr>
          </a:p>
        </p:txBody>
      </p:sp>
    </p:spTree>
    <p:extLst>
      <p:ext uri="{BB962C8B-B14F-4D97-AF65-F5344CB8AC3E}">
        <p14:creationId xmlns:p14="http://schemas.microsoft.com/office/powerpoint/2010/main" val="2588351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Call out:</a:t>
            </a:r>
            <a:r>
              <a:rPr lang="en-US" baseline="0" dirty="0" smtClean="0"/>
              <a:t> this doesn’t sufficiently show how to scale tools – </a:t>
            </a:r>
          </a:p>
          <a:p>
            <a:r>
              <a:rPr lang="en-US" baseline="0" dirty="0" smtClean="0"/>
              <a:t>We still need to figure out how to show that</a:t>
            </a:r>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GB" smtClean="0"/>
              <a:pPr/>
              <a:t>6</a:t>
            </a:fld>
            <a:endParaRPr lang="en-GB" dirty="0"/>
          </a:p>
        </p:txBody>
      </p:sp>
    </p:spTree>
    <p:extLst>
      <p:ext uri="{BB962C8B-B14F-4D97-AF65-F5344CB8AC3E}">
        <p14:creationId xmlns:p14="http://schemas.microsoft.com/office/powerpoint/2010/main" val="4048684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Call out:</a:t>
            </a:r>
            <a:r>
              <a:rPr lang="en-US" baseline="0" dirty="0" smtClean="0"/>
              <a:t> this doesn’t sufficiently show how to scale tools – </a:t>
            </a:r>
          </a:p>
          <a:p>
            <a:r>
              <a:rPr lang="en-US" baseline="0" dirty="0" smtClean="0"/>
              <a:t>We still need to figure out how to show that</a:t>
            </a:r>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GB" smtClean="0"/>
              <a:pPr/>
              <a:t>7</a:t>
            </a:fld>
            <a:endParaRPr lang="en-GB" dirty="0"/>
          </a:p>
        </p:txBody>
      </p:sp>
    </p:spTree>
    <p:extLst>
      <p:ext uri="{BB962C8B-B14F-4D97-AF65-F5344CB8AC3E}">
        <p14:creationId xmlns:p14="http://schemas.microsoft.com/office/powerpoint/2010/main" val="4259703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374400" y="1812924"/>
            <a:ext cx="4628956" cy="842400"/>
          </a:xfrm>
        </p:spPr>
        <p:txBody>
          <a:bodyPr>
            <a:noAutofit/>
          </a:bodyPr>
          <a:lstStyle>
            <a:lvl1pPr>
              <a:defRPr sz="2800">
                <a:solidFill>
                  <a:schemeClr val="accent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74400" y="4357694"/>
            <a:ext cx="4628561" cy="1143008"/>
          </a:xfrm>
        </p:spPr>
        <p:txBody>
          <a:bodyPr>
            <a:normAutofit/>
          </a:bodyPr>
          <a:lstStyle>
            <a:lvl1pPr marL="0" indent="0" algn="l">
              <a:lnSpc>
                <a:spcPct val="120000"/>
              </a:lnSpc>
              <a:spcBef>
                <a:spcPts val="0"/>
              </a:spcBef>
              <a:spcAft>
                <a:spcPts val="0"/>
              </a:spcAft>
              <a:buNone/>
              <a:defRPr sz="1400" b="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14"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smtClean="0"/>
              <a:t>IM/IT Capital Investment Branch of the OCIO - Final Deliverable</a:t>
            </a:r>
            <a:endParaRPr lang="en-GB" dirty="0"/>
          </a:p>
        </p:txBody>
      </p:sp>
      <p:sp>
        <p:nvSpPr>
          <p:cNvPr id="8" name="Text Placeholder 5"/>
          <p:cNvSpPr>
            <a:spLocks noGrp="1"/>
          </p:cNvSpPr>
          <p:nvPr>
            <p:ph type="body" sz="quarter" idx="10"/>
          </p:nvPr>
        </p:nvSpPr>
        <p:spPr>
          <a:xfrm>
            <a:off x="375050" y="2663187"/>
            <a:ext cx="4629600" cy="1699200"/>
          </a:xfrm>
        </p:spPr>
        <p:txBody>
          <a:bodyPr>
            <a:noAutofit/>
          </a:bodyPr>
          <a:lstStyle>
            <a:lvl1pPr marL="0" indent="0">
              <a:buNone/>
              <a:defRPr sz="2800">
                <a:solidFill>
                  <a:schemeClr val="accent2"/>
                </a:solidFill>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x and Background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566710" y="1812925"/>
            <a:ext cx="4619657" cy="4187843"/>
          </a:xfrm>
        </p:spPr>
        <p:txBody>
          <a:bodyPr/>
          <a:lstStyle>
            <a:lvl1pPr marL="0" indent="0">
              <a:buNone/>
              <a:defRPr b="0"/>
            </a:lvl1pPr>
            <a:lvl2pPr marL="266700" indent="-266700">
              <a:buFont typeface="Arial" pitchFamily="34" charset="0"/>
              <a:buChar char="•"/>
              <a:tabLst/>
              <a:defRPr/>
            </a:lvl2pPr>
            <a:lvl3pPr marL="266700" indent="-266700">
              <a:buFont typeface="Arial" pitchFamily="34" charset="0"/>
              <a:buChar char="•"/>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7" name="Text Placeholder 8"/>
          <p:cNvSpPr>
            <a:spLocks noGrp="1"/>
          </p:cNvSpPr>
          <p:nvPr>
            <p:ph type="body" sz="quarter" idx="13"/>
          </p:nvPr>
        </p:nvSpPr>
        <p:spPr>
          <a:xfrm>
            <a:off x="566710" y="722451"/>
            <a:ext cx="4619916" cy="1090474"/>
          </a:xfrm>
        </p:spPr>
        <p:txBody>
          <a:bodyPr anchor="ctr" anchorCtr="0">
            <a:normAutofit/>
          </a:bodyPr>
          <a:lstStyle>
            <a:lvl1pPr marL="0" indent="0">
              <a:buNone/>
              <a:defRPr sz="3000" b="0">
                <a:solidFill>
                  <a:schemeClr val="accent3"/>
                </a:solidFill>
              </a:defRPr>
            </a:lvl1pPr>
          </a:lstStyle>
          <a:p>
            <a:pPr lvl="0"/>
            <a:r>
              <a:rPr lang="en-US" smtClean="0"/>
              <a:t>Click to edit Master text styles</a:t>
            </a:r>
          </a:p>
        </p:txBody>
      </p:sp>
      <p:sp>
        <p:nvSpPr>
          <p:cNvPr id="19"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chemeClr val="bg1"/>
                </a:solidFill>
              </a:defRPr>
            </a:lvl1pPr>
          </a:lstStyle>
          <a:p>
            <a:r>
              <a:rPr lang="en-US" dirty="0" smtClean="0"/>
              <a:t>IM/IT Capital Investment Branch of the OCIO - Final Deliverable</a:t>
            </a:r>
            <a:endParaRPr lang="en-GB"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ey Statement Slide 1">
    <p:bg>
      <p:bgPr>
        <a:solidFill>
          <a:schemeClr val="accent3"/>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113" y="295200"/>
            <a:ext cx="6845093" cy="5988439"/>
          </a:xfrm>
        </p:spPr>
        <p:txBody>
          <a:bodyPr>
            <a:noAutofit/>
          </a:bodyPr>
          <a:lstStyle>
            <a:lvl1pPr marL="0" indent="0">
              <a:buNone/>
              <a:defRPr sz="3000" b="0">
                <a:solidFill>
                  <a:schemeClr val="bg1"/>
                </a:solidFill>
              </a:defRPr>
            </a:lvl1pPr>
            <a:lvl2pPr marL="0" indent="0">
              <a:buNone/>
              <a:tabLst/>
              <a:defRPr sz="3000" b="0">
                <a:solidFill>
                  <a:schemeClr val="bg1"/>
                </a:solidFill>
              </a:defRPr>
            </a:lvl2pPr>
            <a:lvl3pPr marL="274638" indent="-274638">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smtClean="0"/>
              <a:t>Click to edit Master text styles</a:t>
            </a:r>
          </a:p>
        </p:txBody>
      </p:sp>
      <p:sp>
        <p:nvSpPr>
          <p:cNvPr id="19"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chemeClr val="bg1"/>
                </a:solidFill>
              </a:defRPr>
            </a:lvl1pPr>
          </a:lstStyle>
          <a:p>
            <a:r>
              <a:rPr lang="en-US" dirty="0" smtClean="0"/>
              <a:t>IM/IT Capital Investment Branch of the OCIO - Final Deliverable</a:t>
            </a:r>
            <a:endParaRPr lang="en-GB"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ey Statement Slide 2">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113" y="295200"/>
            <a:ext cx="6845093" cy="5988439"/>
          </a:xfrm>
        </p:spPr>
        <p:txBody>
          <a:bodyPr>
            <a:noAutofit/>
          </a:bodyPr>
          <a:lstStyle>
            <a:lvl1pPr marL="0" indent="0">
              <a:buNone/>
              <a:defRPr sz="3000" b="0">
                <a:solidFill>
                  <a:schemeClr val="bg1"/>
                </a:solidFill>
              </a:defRPr>
            </a:lvl1pPr>
            <a:lvl2pPr marL="0" indent="0">
              <a:buNone/>
              <a:tabLst/>
              <a:defRPr sz="3000" b="0">
                <a:solidFill>
                  <a:schemeClr val="bg1"/>
                </a:solidFill>
              </a:defRPr>
            </a:lvl2pPr>
            <a:lvl3pPr marL="274638" indent="-274638">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smtClean="0"/>
              <a:t>Click to edit Master text styles</a:t>
            </a:r>
          </a:p>
        </p:txBody>
      </p:sp>
      <p:sp>
        <p:nvSpPr>
          <p:cNvPr id="19"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chemeClr val="bg1"/>
                </a:solidFill>
              </a:defRPr>
            </a:lvl1pPr>
          </a:lstStyle>
          <a:p>
            <a:r>
              <a:rPr lang="en-US" dirty="0" smtClean="0"/>
              <a:t>IM/IT Capital Investment Branch of the OCIO - Final Deliverable</a:t>
            </a:r>
            <a:endParaRPr lang="en-GB" dirty="0"/>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ey Statement Slide 3">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113" y="295200"/>
            <a:ext cx="6845093" cy="5988439"/>
          </a:xfrm>
        </p:spPr>
        <p:txBody>
          <a:bodyPr>
            <a:noAutofit/>
          </a:bodyPr>
          <a:lstStyle>
            <a:lvl1pPr marL="0" indent="0">
              <a:buNone/>
              <a:defRPr sz="3000" b="0">
                <a:solidFill>
                  <a:schemeClr val="bg1"/>
                </a:solidFill>
              </a:defRPr>
            </a:lvl1pPr>
            <a:lvl2pPr marL="0" indent="0">
              <a:buNone/>
              <a:tabLst/>
              <a:defRPr sz="3000" b="0">
                <a:solidFill>
                  <a:schemeClr val="bg1"/>
                </a:solidFill>
              </a:defRPr>
            </a:lvl2pPr>
            <a:lvl3pPr marL="274638" indent="-274638">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smtClean="0"/>
              <a:t>Click to edit Master text styles</a:t>
            </a:r>
          </a:p>
        </p:txBody>
      </p:sp>
      <p:sp>
        <p:nvSpPr>
          <p:cNvPr id="19"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chemeClr val="bg1"/>
                </a:solidFill>
              </a:defRPr>
            </a:lvl1pPr>
          </a:lstStyle>
          <a:p>
            <a:r>
              <a:rPr lang="en-US" dirty="0" smtClean="0"/>
              <a:t>IM/IT Capital Investment Branch of the OCIO - Final Deliverable</a:t>
            </a:r>
            <a:endParaRPr lang="en-GB"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nts 1">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113" y="1812925"/>
            <a:ext cx="8388000" cy="4345990"/>
          </a:xfrm>
        </p:spPr>
        <p:txBody>
          <a:bodyPr>
            <a:noAutofit/>
          </a:bodyPr>
          <a:lstStyle>
            <a:lvl1pPr marL="0" indent="0">
              <a:spcBef>
                <a:spcPts val="1800"/>
              </a:spcBef>
              <a:spcAft>
                <a:spcPts val="0"/>
              </a:spcAft>
              <a:buNone/>
              <a:defRPr sz="1800" b="0">
                <a:solidFill>
                  <a:schemeClr val="bg1"/>
                </a:solidFill>
              </a:defRPr>
            </a:lvl1pPr>
            <a:lvl2pPr marL="268288" indent="-268288">
              <a:spcBef>
                <a:spcPts val="600"/>
              </a:spcBef>
              <a:spcAft>
                <a:spcPts val="0"/>
              </a:spcAft>
              <a:buFont typeface="Arial" pitchFamily="34" charset="0"/>
              <a:buChar char="•"/>
              <a:tabLst/>
              <a:defRPr sz="1800" b="0">
                <a:solidFill>
                  <a:schemeClr val="bg1"/>
                </a:solidFill>
              </a:defRPr>
            </a:lvl2pPr>
            <a:lvl3pPr marL="274638" indent="-274638">
              <a:spcBef>
                <a:spcPts val="600"/>
              </a:spcBef>
              <a:spcAft>
                <a:spcPts val="0"/>
              </a:spcAft>
              <a:buFont typeface="Arial" pitchFamily="34" charset="0"/>
              <a:buChar char="•"/>
              <a:defRPr sz="1800" b="0">
                <a:solidFill>
                  <a:schemeClr val="bg1"/>
                </a:solidFill>
              </a:defRPr>
            </a:lvl3pPr>
            <a:lvl4pPr>
              <a:spcBef>
                <a:spcPts val="600"/>
              </a:spcBef>
              <a:spcAft>
                <a:spcPts val="0"/>
              </a:spcAft>
              <a:buFont typeface="Arial" pitchFamily="34" charset="0"/>
              <a:buChar char="−"/>
              <a:defRPr sz="1800" b="0">
                <a:solidFill>
                  <a:schemeClr val="bg1"/>
                </a:solidFill>
              </a:defRPr>
            </a:lvl4pPr>
            <a:lvl5pPr marL="806450" indent="-266700">
              <a:spcBef>
                <a:spcPts val="600"/>
              </a:spcBef>
              <a:spcAft>
                <a:spcPts val="0"/>
              </a:spcAft>
              <a:buFont typeface="Arial" pitchFamily="34" charset="0"/>
              <a:buChar char="−"/>
              <a:defRPr sz="1800" b="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370113" y="295200"/>
            <a:ext cx="8388000" cy="1441410"/>
          </a:xfrm>
          <a:prstGeom prst="rect">
            <a:avLst/>
          </a:prstGeom>
        </p:spPr>
        <p:txBody>
          <a:bodyPr vert="horz" lIns="0" tIns="0" rIns="0" bIns="0" rtlCol="0" anchor="t" anchorCtr="0">
            <a:normAutofit/>
          </a:bodyPr>
          <a:lstStyle>
            <a:lvl1pPr>
              <a:defRPr sz="3000">
                <a:solidFill>
                  <a:schemeClr val="accent3"/>
                </a:solidFill>
              </a:defRPr>
            </a:lvl1pPr>
          </a:lstStyle>
          <a:p>
            <a:r>
              <a:rPr lang="en-US" smtClean="0"/>
              <a:t>Click to edit Master title style</a:t>
            </a:r>
            <a:endParaRPr lang="en-GB" dirty="0"/>
          </a:p>
        </p:txBody>
      </p:sp>
      <p:sp>
        <p:nvSpPr>
          <p:cNvPr id="19"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pPr/>
              <a:t>‹#›</a:t>
            </a:fld>
            <a:endParaRPr lang="en-GB" dirty="0"/>
          </a:p>
        </p:txBody>
      </p:sp>
      <p:sp>
        <p:nvSpPr>
          <p:cNvPr id="6"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chemeClr val="bg1"/>
                </a:solidFill>
              </a:defRPr>
            </a:lvl1pPr>
          </a:lstStyle>
          <a:p>
            <a:r>
              <a:rPr lang="en-US" dirty="0" smtClean="0"/>
              <a:t>IM/IT Capital Investment Branch of the OCIO - Final Deliverable</a:t>
            </a:r>
            <a:endParaRPr lang="en-GB" dirty="0"/>
          </a:p>
        </p:txBody>
      </p:sp>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nts 2">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735808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Content Placeholder 2"/>
          <p:cNvSpPr>
            <a:spLocks noGrp="1"/>
          </p:cNvSpPr>
          <p:nvPr>
            <p:ph idx="1"/>
          </p:nvPr>
        </p:nvSpPr>
        <p:spPr>
          <a:xfrm>
            <a:off x="370113" y="1812925"/>
            <a:ext cx="8388000" cy="4345990"/>
          </a:xfrm>
        </p:spPr>
        <p:txBody>
          <a:bodyPr>
            <a:noAutofit/>
          </a:bodyPr>
          <a:lstStyle>
            <a:lvl1pPr marL="0" indent="0">
              <a:spcBef>
                <a:spcPts val="1800"/>
              </a:spcBef>
              <a:spcAft>
                <a:spcPts val="0"/>
              </a:spcAft>
              <a:buNone/>
              <a:defRPr sz="1800" b="0">
                <a:solidFill>
                  <a:schemeClr val="tx2"/>
                </a:solidFill>
              </a:defRPr>
            </a:lvl1pPr>
            <a:lvl2pPr marL="268288" indent="-268288">
              <a:spcBef>
                <a:spcPts val="600"/>
              </a:spcBef>
              <a:spcAft>
                <a:spcPts val="0"/>
              </a:spcAft>
              <a:buFont typeface="Arial" pitchFamily="34" charset="0"/>
              <a:buChar char="•"/>
              <a:tabLst/>
              <a:defRPr sz="1800" b="0">
                <a:solidFill>
                  <a:schemeClr val="tx2"/>
                </a:solidFill>
              </a:defRPr>
            </a:lvl2pPr>
            <a:lvl3pPr marL="274638" indent="-274638">
              <a:spcBef>
                <a:spcPts val="600"/>
              </a:spcBef>
              <a:spcAft>
                <a:spcPts val="0"/>
              </a:spcAft>
              <a:buFont typeface="Arial" pitchFamily="34" charset="0"/>
              <a:buChar char="•"/>
              <a:defRPr sz="1800" b="0">
                <a:solidFill>
                  <a:schemeClr val="tx2"/>
                </a:solidFill>
              </a:defRPr>
            </a:lvl3pPr>
            <a:lvl4pPr>
              <a:spcBef>
                <a:spcPts val="600"/>
              </a:spcBef>
              <a:spcAft>
                <a:spcPts val="0"/>
              </a:spcAft>
              <a:buFont typeface="Arial" pitchFamily="34" charset="0"/>
              <a:buChar char="−"/>
              <a:defRPr sz="1800" b="0">
                <a:solidFill>
                  <a:schemeClr val="tx2"/>
                </a:solidFill>
              </a:defRPr>
            </a:lvl4pPr>
            <a:lvl5pPr marL="806450" indent="-266700">
              <a:spcBef>
                <a:spcPts val="600"/>
              </a:spcBef>
              <a:spcAft>
                <a:spcPts val="0"/>
              </a:spcAft>
              <a:buFont typeface="Arial" pitchFamily="34" charset="0"/>
              <a:buChar char="−"/>
              <a:defRPr sz="1800" b="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370113" y="295200"/>
            <a:ext cx="8388000" cy="1441410"/>
          </a:xfrm>
          <a:prstGeom prst="rect">
            <a:avLst/>
          </a:prstGeom>
        </p:spPr>
        <p:txBody>
          <a:bodyPr vert="horz" lIns="0" tIns="0" rIns="0" bIns="0" rtlCol="0" anchor="t" anchorCtr="0">
            <a:normAutofit/>
          </a:bodyPr>
          <a:lstStyle>
            <a:lvl1pPr>
              <a:defRPr sz="3000">
                <a:solidFill>
                  <a:schemeClr val="accent2"/>
                </a:solidFill>
              </a:defRPr>
            </a:lvl1pPr>
          </a:lstStyle>
          <a:p>
            <a:r>
              <a:rPr lang="en-US" smtClean="0"/>
              <a:t>Click to edit Master title style</a:t>
            </a:r>
            <a:endParaRPr lang="en-GB" dirty="0"/>
          </a:p>
        </p:txBody>
      </p:sp>
      <p:sp>
        <p:nvSpPr>
          <p:cNvPr id="19"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smtClean="0"/>
              <a:t>IM/IT Capital Investment Branch of the OCIO - Final Deliverable</a:t>
            </a:r>
            <a:endParaRPr lang="en-GB" dirty="0"/>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with Image 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6736" y="1812925"/>
            <a:ext cx="8348667" cy="758819"/>
          </a:xfrm>
        </p:spPr>
        <p:txBody>
          <a:bodyPr anchor="t">
            <a:noAutofit/>
          </a:bodyPr>
          <a:lstStyle>
            <a:lvl1pPr algn="l">
              <a:defRPr sz="4800" b="0" cap="none" baseline="0">
                <a:solidFill>
                  <a:schemeClr val="accent2"/>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5"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smtClean="0"/>
              <a:t>IM/IT Capital Investment Branch of the OCIO - Final Deliverable</a:t>
            </a:r>
            <a:endParaRPr lang="en-GB" dirty="0"/>
          </a:p>
        </p:txBody>
      </p:sp>
      <p:sp>
        <p:nvSpPr>
          <p:cNvPr id="6" name="Text Placeholder 5"/>
          <p:cNvSpPr>
            <a:spLocks noGrp="1"/>
          </p:cNvSpPr>
          <p:nvPr>
            <p:ph type="body" sz="quarter" idx="10"/>
          </p:nvPr>
        </p:nvSpPr>
        <p:spPr>
          <a:xfrm>
            <a:off x="366737" y="2571744"/>
            <a:ext cx="8348667" cy="3200080"/>
          </a:xfrm>
        </p:spPr>
        <p:txBody>
          <a:bodyPr>
            <a:noAutofit/>
          </a:bodyPr>
          <a:lstStyle>
            <a:lvl1pPr marL="0" indent="0">
              <a:buNone/>
              <a:defRPr sz="4800">
                <a:solidFill>
                  <a:srgbClr val="575757"/>
                </a:solidFill>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with Image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6737" y="1812925"/>
            <a:ext cx="2776504" cy="544505"/>
          </a:xfrm>
        </p:spPr>
        <p:txBody>
          <a:bodyPr anchor="t">
            <a:noAutofit/>
          </a:bodyPr>
          <a:lstStyle>
            <a:lvl1pPr algn="l">
              <a:defRPr sz="3600" b="0" cap="none" baseline="0">
                <a:solidFill>
                  <a:schemeClr val="accent2"/>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5"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smtClean="0"/>
              <a:t>IM/IT Capital Investment Branch of the OCIO - Final Deliverable</a:t>
            </a:r>
            <a:endParaRPr lang="en-GB" dirty="0"/>
          </a:p>
        </p:txBody>
      </p:sp>
      <p:sp>
        <p:nvSpPr>
          <p:cNvPr id="6" name="Text Placeholder 5"/>
          <p:cNvSpPr>
            <a:spLocks noGrp="1"/>
          </p:cNvSpPr>
          <p:nvPr>
            <p:ph type="body" sz="quarter" idx="10"/>
          </p:nvPr>
        </p:nvSpPr>
        <p:spPr>
          <a:xfrm>
            <a:off x="366737" y="2374056"/>
            <a:ext cx="2776503" cy="3555274"/>
          </a:xfrm>
        </p:spPr>
        <p:txBody>
          <a:bodyPr>
            <a:noAutofit/>
          </a:bodyPr>
          <a:lstStyle>
            <a:lvl1pPr marL="0" indent="0">
              <a:buNone/>
              <a:defRPr sz="3600">
                <a:solidFill>
                  <a:srgbClr val="575757"/>
                </a:solidFill>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ax - Caveat">
    <p:spTree>
      <p:nvGrpSpPr>
        <p:cNvPr id="1" name=""/>
        <p:cNvGrpSpPr/>
        <p:nvPr/>
      </p:nvGrpSpPr>
      <p:grpSpPr>
        <a:xfrm>
          <a:off x="0" y="0"/>
          <a:ext cx="0" cy="0"/>
          <a:chOff x="0" y="0"/>
          <a:chExt cx="0" cy="0"/>
        </a:xfrm>
      </p:grpSpPr>
      <p:sp>
        <p:nvSpPr>
          <p:cNvPr id="2" name="TextBox 1"/>
          <p:cNvSpPr txBox="1"/>
          <p:nvPr/>
        </p:nvSpPr>
        <p:spPr>
          <a:xfrm>
            <a:off x="397775" y="1228045"/>
            <a:ext cx="8348450" cy="5009070"/>
          </a:xfrm>
          <a:prstGeom prst="rect">
            <a:avLst/>
          </a:prstGeom>
          <a:noFill/>
        </p:spPr>
        <p:txBody>
          <a:bodyPr wrap="square" lIns="0" tIns="0" rIns="0" bIns="0" rtlCol="0">
            <a:noAutofit/>
          </a:bodyPr>
          <a:lstStyle/>
          <a:p>
            <a:pPr marL="0" marR="0" lvl="0" indent="0" algn="l" defTabSz="914400" rtl="0" eaLnBrk="1" fontAlgn="base" latinLnBrk="0" hangingPunct="1">
              <a:lnSpc>
                <a:spcPct val="100000"/>
              </a:lnSpc>
              <a:spcBef>
                <a:spcPct val="0"/>
              </a:spcBef>
              <a:spcAft>
                <a:spcPts val="1200"/>
              </a:spcAft>
              <a:buClrTx/>
              <a:buSzTx/>
              <a:buFontTx/>
              <a:buNone/>
              <a:tabLst>
                <a:tab pos="5715000" algn="l"/>
              </a:tabLst>
              <a:defRPr/>
            </a:pPr>
            <a:r>
              <a:rPr kumimoji="0" lang="en-US" sz="1200" b="0" i="0" u="none" strike="noStrike" kern="0" cap="none" spc="0" normalizeH="0" baseline="0" noProof="0" dirty="0" smtClean="0">
                <a:ln>
                  <a:noFill/>
                </a:ln>
                <a:solidFill>
                  <a:srgbClr val="002776"/>
                </a:solidFill>
                <a:effectLst/>
                <a:uLnTx/>
                <a:uFillTx/>
                <a:latin typeface="Arial" pitchFamily="34" charset="0"/>
                <a:ea typeface="+mn-ea"/>
                <a:cs typeface="Arial" pitchFamily="34" charset="0"/>
              </a:rPr>
              <a:t>The views expressed in this presentation are based upon (1) the relevant federal, provincial and territorial tax legislation in force and publicly announced prospective as of the date of this presentation, (2) relevant jurisprudence, and (3) current administrative practices and policies of the Canada Revenue Agency (“CRA”) and the provincial/territorial tax administrations; all of the aforementioned may change, which changes could have retroactive effect, and such changes could invalidate the views provided herein. Furthermore, the CRA and/or the relevant provincial/territorial tax administrations may not agree with our views. The views expressed herein are not binding on the tax authorities or courts and do not constitute representation, warranty or guarantee that tax authorities or courts will concur with our views.</a:t>
            </a:r>
          </a:p>
          <a:p>
            <a:pPr marL="0" marR="0" lvl="0" indent="0" algn="l" defTabSz="914400" rtl="0" eaLnBrk="1" fontAlgn="base" latinLnBrk="0" hangingPunct="1">
              <a:lnSpc>
                <a:spcPct val="100000"/>
              </a:lnSpc>
              <a:spcBef>
                <a:spcPct val="0"/>
              </a:spcBef>
              <a:spcAft>
                <a:spcPts val="1200"/>
              </a:spcAft>
              <a:buClrTx/>
              <a:buSzTx/>
              <a:buFontTx/>
              <a:buNone/>
              <a:tabLst>
                <a:tab pos="5715000" algn="l"/>
              </a:tabLst>
              <a:defRPr/>
            </a:pPr>
            <a:r>
              <a:rPr kumimoji="0" lang="en-US" sz="1200" b="0" i="0" u="none" strike="noStrike" kern="0" cap="none" spc="0" normalizeH="0" baseline="0" noProof="0" dirty="0" smtClean="0">
                <a:ln>
                  <a:noFill/>
                </a:ln>
                <a:solidFill>
                  <a:srgbClr val="002776"/>
                </a:solidFill>
                <a:effectLst/>
                <a:uLnTx/>
                <a:uFillTx/>
                <a:latin typeface="Arial" pitchFamily="34" charset="0"/>
                <a:ea typeface="+mn-ea"/>
                <a:cs typeface="Arial" pitchFamily="34" charset="0"/>
              </a:rPr>
              <a:t>We limit our views to a consideration of those authorities noted above as they apply to the particular matters about which our views were requested. We have not considered the application of other laws, nor any other matters not specified herein. We express no views on non-tax issues.</a:t>
            </a:r>
          </a:p>
          <a:p>
            <a:pPr marL="0" marR="0" lvl="0" indent="0" algn="l" defTabSz="914400" rtl="0" eaLnBrk="1" fontAlgn="base" latinLnBrk="0" hangingPunct="1">
              <a:lnSpc>
                <a:spcPct val="100000"/>
              </a:lnSpc>
              <a:spcBef>
                <a:spcPct val="0"/>
              </a:spcBef>
              <a:spcAft>
                <a:spcPts val="1200"/>
              </a:spcAft>
              <a:buClrTx/>
              <a:buSzTx/>
              <a:buFontTx/>
              <a:buNone/>
              <a:tabLst>
                <a:tab pos="5715000" algn="l"/>
              </a:tabLst>
              <a:defRPr/>
            </a:pPr>
            <a:r>
              <a:rPr kumimoji="0" lang="en-US" sz="1200" b="0" i="0" u="none" strike="noStrike" kern="0" cap="none" spc="0" normalizeH="0" baseline="0" noProof="0" dirty="0" smtClean="0">
                <a:ln>
                  <a:noFill/>
                </a:ln>
                <a:solidFill>
                  <a:srgbClr val="002776"/>
                </a:solidFill>
                <a:effectLst/>
                <a:uLnTx/>
                <a:uFillTx/>
                <a:latin typeface="Arial" pitchFamily="34" charset="0"/>
                <a:ea typeface="+mn-ea"/>
                <a:cs typeface="Arial" pitchFamily="34" charset="0"/>
              </a:rPr>
              <a:t>We have no responsibility to update this presentation to reflect factual errors, factual changes, or changes in the above noted tax legislation, jurisprudence or current administrative practices and policies of the tax authorities noted occurring after the date of this presentation.</a:t>
            </a:r>
          </a:p>
          <a:p>
            <a:pPr marL="0" marR="0" lvl="0" indent="0" algn="l" defTabSz="914400" rtl="0" eaLnBrk="1" fontAlgn="base" latinLnBrk="0" hangingPunct="1">
              <a:lnSpc>
                <a:spcPct val="100000"/>
              </a:lnSpc>
              <a:spcBef>
                <a:spcPct val="0"/>
              </a:spcBef>
              <a:spcAft>
                <a:spcPts val="1200"/>
              </a:spcAft>
              <a:buClrTx/>
              <a:buSzTx/>
              <a:buFontTx/>
              <a:buNone/>
              <a:tabLst>
                <a:tab pos="5715000" algn="l"/>
              </a:tabLst>
              <a:defRPr/>
            </a:pPr>
            <a:r>
              <a:rPr kumimoji="0" lang="en-US" sz="1200" b="0" i="0" u="none" strike="noStrike" kern="0" cap="none" spc="0" normalizeH="0" baseline="0" noProof="0" dirty="0" smtClean="0">
                <a:ln>
                  <a:noFill/>
                </a:ln>
                <a:solidFill>
                  <a:srgbClr val="002776"/>
                </a:solidFill>
                <a:effectLst/>
                <a:uLnTx/>
                <a:uFillTx/>
                <a:latin typeface="Arial" pitchFamily="34" charset="0"/>
                <a:ea typeface="+mn-ea"/>
                <a:cs typeface="Arial" pitchFamily="34" charset="0"/>
              </a:rPr>
              <a:t>In rendering our views, we assume that all of the agreements, elections and statements necessary to implement the transaction(s) have been, or will be, validly executed by duly authorized persons and that such agreements, elections and statements are, or will be, legally valid and binding obligations of the parties thereto in accordance with their terms and will accurately reflect the transaction(s) as described herein. Where applicable, we have also assumed the completeness and accuracy of information and any facts provided to us and that assumptions made are appropriate. We have not performed any procedures to confirm the accuracy of any financial or other information provided to us.</a:t>
            </a:r>
            <a:endParaRPr kumimoji="0" lang="en-CA" sz="2000" b="0" i="0" u="none" strike="noStrike" kern="0" cap="none" spc="0" normalizeH="0" baseline="0" noProof="0" dirty="0" smtClean="0">
              <a:ln>
                <a:noFill/>
              </a:ln>
              <a:solidFill>
                <a:srgbClr val="002776"/>
              </a:solidFill>
              <a:effectLst/>
              <a:uLnTx/>
              <a:uFillTx/>
              <a:latin typeface="Arial" pitchFamily="34" charset="0"/>
              <a:ea typeface="+mn-ea"/>
              <a:cs typeface="Arial" pitchFamily="34" charset="0"/>
            </a:endParaRPr>
          </a:p>
        </p:txBody>
      </p:sp>
      <p:sp>
        <p:nvSpPr>
          <p:cNvPr id="6" name="Slide Number Placeholder 5"/>
          <p:cNvSpPr>
            <a:spLocks noGrp="1"/>
          </p:cNvSpPr>
          <p:nvPr>
            <p:ph type="sldNum" sz="quarter" idx="10"/>
          </p:nvPr>
        </p:nvSpPr>
        <p:spPr/>
        <p:txBody>
          <a:bodyPr/>
          <a:lstStyle/>
          <a:p>
            <a:pPr>
              <a:defRPr/>
            </a:pPr>
            <a:fld id="{15DF429A-D22D-4B76-8F46-BAEACD7C55BF}" type="slidenum">
              <a:rPr lang="en-CA" noProof="0" smtClean="0"/>
              <a:pPr>
                <a:defRPr/>
              </a:pPr>
              <a:t>‹#›</a:t>
            </a:fld>
            <a:endParaRPr lang="en-CA" noProof="0" dirty="0"/>
          </a:p>
        </p:txBody>
      </p:sp>
      <p:sp>
        <p:nvSpPr>
          <p:cNvPr id="8" name="TextBox 7"/>
          <p:cNvSpPr txBox="1"/>
          <p:nvPr/>
        </p:nvSpPr>
        <p:spPr>
          <a:xfrm>
            <a:off x="384048" y="301752"/>
            <a:ext cx="8348450" cy="621792"/>
          </a:xfrm>
          <a:prstGeom prst="rect">
            <a:avLst/>
          </a:prstGeom>
          <a:noFill/>
        </p:spPr>
        <p:txBody>
          <a:bodyPr wrap="square" lIns="0" tIns="0" rIns="0" bIns="0" rtlCol="0">
            <a:noAutofit/>
          </a:bodyPr>
          <a:lstStyle/>
          <a:p>
            <a:pPr>
              <a:lnSpc>
                <a:spcPts val="2700"/>
              </a:lnSpc>
              <a:spcAft>
                <a:spcPts val="0"/>
              </a:spcAft>
            </a:pPr>
            <a:r>
              <a:rPr lang="en-US" sz="2400" b="1" dirty="0" smtClean="0"/>
              <a:t>Note</a:t>
            </a:r>
            <a:endParaRPr lang="en-US" sz="2400" b="1" dirty="0"/>
          </a:p>
        </p:txBody>
      </p:sp>
      <p:sp>
        <p:nvSpPr>
          <p:cNvPr id="9" name="TextBox 8"/>
          <p:cNvSpPr txBox="1"/>
          <p:nvPr userDrawn="1"/>
        </p:nvSpPr>
        <p:spPr>
          <a:xfrm>
            <a:off x="397775" y="1228045"/>
            <a:ext cx="8348450" cy="5009070"/>
          </a:xfrm>
          <a:prstGeom prst="rect">
            <a:avLst/>
          </a:prstGeom>
          <a:noFill/>
        </p:spPr>
        <p:txBody>
          <a:bodyPr wrap="square" lIns="0" tIns="0" rIns="0" bIns="0" rtlCol="0">
            <a:noAutofit/>
          </a:bodyPr>
          <a:lstStyle/>
          <a:p>
            <a:pPr marL="0" marR="0" lvl="0" indent="0" algn="l" defTabSz="914400" rtl="0" eaLnBrk="1" fontAlgn="base" latinLnBrk="0" hangingPunct="1">
              <a:lnSpc>
                <a:spcPct val="100000"/>
              </a:lnSpc>
              <a:spcBef>
                <a:spcPct val="0"/>
              </a:spcBef>
              <a:spcAft>
                <a:spcPts val="1200"/>
              </a:spcAft>
              <a:buClrTx/>
              <a:buSzTx/>
              <a:buFontTx/>
              <a:buNone/>
              <a:tabLst>
                <a:tab pos="5715000" algn="l"/>
              </a:tabLst>
              <a:defRPr/>
            </a:pPr>
            <a:r>
              <a:rPr kumimoji="0" lang="en-US" sz="1200" b="0" i="0" u="none" strike="noStrike" kern="0" cap="none" spc="0" normalizeH="0" baseline="0" noProof="0" dirty="0" smtClean="0">
                <a:ln>
                  <a:noFill/>
                </a:ln>
                <a:solidFill>
                  <a:srgbClr val="002776"/>
                </a:solidFill>
                <a:effectLst/>
                <a:uLnTx/>
                <a:uFillTx/>
                <a:latin typeface="Arial" pitchFamily="34" charset="0"/>
                <a:ea typeface="+mn-ea"/>
                <a:cs typeface="Arial" pitchFamily="34" charset="0"/>
              </a:rPr>
              <a:t>The views expressed in this presentation are based upon (1) the relevant federal, provincial and territorial tax legislation in force and publicly announced prospective as of the date of this presentation, (2) relevant jurisprudence, and (3) current administrative practices and policies of the Canada Revenue Agency (“CRA”) and the provincial/territorial tax administrations; all of the aforementioned may change, which changes could have retroactive effect, and such changes could invalidate the views provided herein. Furthermore, the CRA and/or the relevant provincial/territorial tax administrations may not agree with our views. The views expressed herein are not binding on the tax authorities or courts and do not constitute representation, warranty or guarantee that tax authorities or courts will concur with our views.</a:t>
            </a:r>
          </a:p>
          <a:p>
            <a:pPr marL="0" marR="0" lvl="0" indent="0" algn="l" defTabSz="914400" rtl="0" eaLnBrk="1" fontAlgn="base" latinLnBrk="0" hangingPunct="1">
              <a:lnSpc>
                <a:spcPct val="100000"/>
              </a:lnSpc>
              <a:spcBef>
                <a:spcPct val="0"/>
              </a:spcBef>
              <a:spcAft>
                <a:spcPts val="1200"/>
              </a:spcAft>
              <a:buClrTx/>
              <a:buSzTx/>
              <a:buFontTx/>
              <a:buNone/>
              <a:tabLst>
                <a:tab pos="5715000" algn="l"/>
              </a:tabLst>
              <a:defRPr/>
            </a:pPr>
            <a:r>
              <a:rPr kumimoji="0" lang="en-US" sz="1200" b="0" i="0" u="none" strike="noStrike" kern="0" cap="none" spc="0" normalizeH="0" baseline="0" noProof="0" dirty="0" smtClean="0">
                <a:ln>
                  <a:noFill/>
                </a:ln>
                <a:solidFill>
                  <a:srgbClr val="002776"/>
                </a:solidFill>
                <a:effectLst/>
                <a:uLnTx/>
                <a:uFillTx/>
                <a:latin typeface="Arial" pitchFamily="34" charset="0"/>
                <a:ea typeface="+mn-ea"/>
                <a:cs typeface="Arial" pitchFamily="34" charset="0"/>
              </a:rPr>
              <a:t>We limit our views to a consideration of those authorities noted above as they apply to the particular matters about which our views were requested. We have not considered the application of other laws, nor any other matters not specified herein. We express no views on non-tax issues.</a:t>
            </a:r>
          </a:p>
          <a:p>
            <a:pPr marL="0" marR="0" lvl="0" indent="0" algn="l" defTabSz="914400" rtl="0" eaLnBrk="1" fontAlgn="base" latinLnBrk="0" hangingPunct="1">
              <a:lnSpc>
                <a:spcPct val="100000"/>
              </a:lnSpc>
              <a:spcBef>
                <a:spcPct val="0"/>
              </a:spcBef>
              <a:spcAft>
                <a:spcPts val="1200"/>
              </a:spcAft>
              <a:buClrTx/>
              <a:buSzTx/>
              <a:buFontTx/>
              <a:buNone/>
              <a:tabLst>
                <a:tab pos="5715000" algn="l"/>
              </a:tabLst>
              <a:defRPr/>
            </a:pPr>
            <a:r>
              <a:rPr kumimoji="0" lang="en-US" sz="1200" b="0" i="0" u="none" strike="noStrike" kern="0" cap="none" spc="0" normalizeH="0" baseline="0" noProof="0" dirty="0" smtClean="0">
                <a:ln>
                  <a:noFill/>
                </a:ln>
                <a:solidFill>
                  <a:srgbClr val="002776"/>
                </a:solidFill>
                <a:effectLst/>
                <a:uLnTx/>
                <a:uFillTx/>
                <a:latin typeface="Arial" pitchFamily="34" charset="0"/>
                <a:ea typeface="+mn-ea"/>
                <a:cs typeface="Arial" pitchFamily="34" charset="0"/>
              </a:rPr>
              <a:t>We have no responsibility to update this presentation to reflect factual errors, factual changes, or changes in the above noted tax legislation, jurisprudence or current administrative practices and policies of the tax authorities noted occurring after the date of this presentation.</a:t>
            </a:r>
          </a:p>
          <a:p>
            <a:pPr marL="0" marR="0" lvl="0" indent="0" algn="l" defTabSz="914400" rtl="0" eaLnBrk="1" fontAlgn="base" latinLnBrk="0" hangingPunct="1">
              <a:lnSpc>
                <a:spcPct val="100000"/>
              </a:lnSpc>
              <a:spcBef>
                <a:spcPct val="0"/>
              </a:spcBef>
              <a:spcAft>
                <a:spcPts val="1200"/>
              </a:spcAft>
              <a:buClrTx/>
              <a:buSzTx/>
              <a:buFontTx/>
              <a:buNone/>
              <a:tabLst>
                <a:tab pos="5715000" algn="l"/>
              </a:tabLst>
              <a:defRPr/>
            </a:pPr>
            <a:r>
              <a:rPr kumimoji="0" lang="en-US" sz="1200" b="0" i="0" u="none" strike="noStrike" kern="0" cap="none" spc="0" normalizeH="0" baseline="0" noProof="0" dirty="0" smtClean="0">
                <a:ln>
                  <a:noFill/>
                </a:ln>
                <a:solidFill>
                  <a:srgbClr val="002776"/>
                </a:solidFill>
                <a:effectLst/>
                <a:uLnTx/>
                <a:uFillTx/>
                <a:latin typeface="Arial" pitchFamily="34" charset="0"/>
                <a:ea typeface="+mn-ea"/>
                <a:cs typeface="Arial" pitchFamily="34" charset="0"/>
              </a:rPr>
              <a:t>In rendering our views, we assume that all of the agreements, elections and statements necessary to implement the transaction(s) have been, or will be, validly executed by duly authorized persons and that such agreements, elections and statements are, or will be, legally valid and binding obligations of the parties thereto in accordance with their terms and will accurately reflect the transaction(s) as described herein. Where applicable, we have also assumed the completeness and accuracy of information and any facts provided to us and that assumptions made are appropriate. We have not performed any procedures to confirm the accuracy of any financial or other information provided to us.</a:t>
            </a:r>
            <a:endParaRPr kumimoji="0" lang="en-CA" sz="2000" b="0" i="0" u="none" strike="noStrike" kern="0" cap="none" spc="0" normalizeH="0" baseline="0" noProof="0" dirty="0" smtClean="0">
              <a:ln>
                <a:noFill/>
              </a:ln>
              <a:solidFill>
                <a:srgbClr val="002776"/>
              </a:solidFill>
              <a:effectLst/>
              <a:uLnTx/>
              <a:uFillTx/>
              <a:latin typeface="Arial" pitchFamily="34" charset="0"/>
              <a:ea typeface="+mn-ea"/>
              <a:cs typeface="Arial" pitchFamily="34" charset="0"/>
            </a:endParaRPr>
          </a:p>
        </p:txBody>
      </p:sp>
      <p:sp>
        <p:nvSpPr>
          <p:cNvPr id="10" name="TextBox 9"/>
          <p:cNvSpPr txBox="1"/>
          <p:nvPr userDrawn="1"/>
        </p:nvSpPr>
        <p:spPr>
          <a:xfrm>
            <a:off x="384048" y="301752"/>
            <a:ext cx="8348450" cy="621792"/>
          </a:xfrm>
          <a:prstGeom prst="rect">
            <a:avLst/>
          </a:prstGeom>
          <a:noFill/>
        </p:spPr>
        <p:txBody>
          <a:bodyPr wrap="square" lIns="0" tIns="0" rIns="0" bIns="0" rtlCol="0">
            <a:noAutofit/>
          </a:bodyPr>
          <a:lstStyle/>
          <a:p>
            <a:pPr>
              <a:lnSpc>
                <a:spcPts val="2700"/>
              </a:lnSpc>
              <a:spcAft>
                <a:spcPts val="0"/>
              </a:spcAft>
            </a:pPr>
            <a:r>
              <a:rPr lang="en-US" sz="2400" b="1" dirty="0" smtClean="0"/>
              <a:t>Note</a:t>
            </a:r>
            <a:endParaRPr lang="en-US" sz="2400" b="1" dirty="0"/>
          </a:p>
        </p:txBody>
      </p:sp>
      <p:sp>
        <p:nvSpPr>
          <p:cNvPr id="11"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smtClean="0"/>
              <a:t>IM/IT Capital Investment Branch of the OCIO - Final Deliverable</a:t>
            </a:r>
            <a:endParaRPr lang="en-GB" dirty="0"/>
          </a:p>
        </p:txBody>
      </p:sp>
    </p:spTree>
    <p:extLst>
      <p:ext uri="{BB962C8B-B14F-4D97-AF65-F5344CB8AC3E}">
        <p14:creationId xmlns:p14="http://schemas.microsoft.com/office/powerpoint/2010/main" val="411007403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12"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smtClean="0"/>
              <a:t>IM/IT Capital Investment Branch of the OCIO - Final Deliverable</a:t>
            </a:r>
            <a:endParaRPr lang="en-GB"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p:nvPr>
        </p:nvSpPr>
        <p:spPr>
          <a:xfrm>
            <a:off x="375615" y="1812924"/>
            <a:ext cx="2772000" cy="842400"/>
          </a:xfrm>
        </p:spPr>
        <p:txBody>
          <a:bodyPr/>
          <a:lstStyle>
            <a:lvl1pPr>
              <a:defRPr sz="2800">
                <a:solidFill>
                  <a:schemeClr val="accent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75615" y="4357694"/>
            <a:ext cx="2772000" cy="1048554"/>
          </a:xfrm>
        </p:spPr>
        <p:txBody>
          <a:bodyPr>
            <a:normAutofit/>
          </a:bodyPr>
          <a:lstStyle>
            <a:lvl1pPr marL="0" indent="0" algn="l">
              <a:lnSpc>
                <a:spcPct val="120000"/>
              </a:lnSpc>
              <a:spcBef>
                <a:spcPts val="0"/>
              </a:spcBef>
              <a:buNone/>
              <a:defRPr sz="1400" b="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14"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9"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smtClean="0"/>
              <a:t>IM/IT Capital Investment Branch of the OCIO - Final Deliverable</a:t>
            </a:r>
            <a:endParaRPr lang="en-GB" dirty="0"/>
          </a:p>
        </p:txBody>
      </p:sp>
      <p:sp>
        <p:nvSpPr>
          <p:cNvPr id="11" name="Text Placeholder 5"/>
          <p:cNvSpPr>
            <a:spLocks noGrp="1"/>
          </p:cNvSpPr>
          <p:nvPr>
            <p:ph type="body" sz="quarter" idx="10"/>
          </p:nvPr>
        </p:nvSpPr>
        <p:spPr>
          <a:xfrm>
            <a:off x="375050" y="2663187"/>
            <a:ext cx="2772000" cy="1699200"/>
          </a:xfrm>
        </p:spPr>
        <p:txBody>
          <a:bodyPr>
            <a:noAutofit/>
          </a:bodyPr>
          <a:lstStyle>
            <a:lvl1pPr marL="0" indent="0">
              <a:buNone/>
              <a:defRPr sz="2800">
                <a:solidFill>
                  <a:schemeClr val="accent2"/>
                </a:solidFill>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2" name="Title 1"/>
          <p:cNvSpPr>
            <a:spLocks noGrp="1"/>
          </p:cNvSpPr>
          <p:nvPr>
            <p:ph type="ctrTitle"/>
          </p:nvPr>
        </p:nvSpPr>
        <p:spPr>
          <a:xfrm>
            <a:off x="621838" y="1093316"/>
            <a:ext cx="4878856" cy="849600"/>
          </a:xfrm>
        </p:spPr>
        <p:txBody>
          <a:bodyPr/>
          <a:lstStyle>
            <a:lvl1pPr>
              <a:defRPr sz="2800">
                <a:solidFill>
                  <a:schemeClr val="accent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621838" y="2668126"/>
            <a:ext cx="4878856" cy="388186"/>
          </a:xfrm>
        </p:spPr>
        <p:txBody>
          <a:bodyPr>
            <a:normAutofit/>
          </a:bodyPr>
          <a:lstStyle>
            <a:lvl1pPr marL="0" indent="0" algn="l">
              <a:spcBef>
                <a:spcPts val="0"/>
              </a:spcBef>
              <a:buNone/>
              <a:defRPr sz="1400" b="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14"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9"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smtClean="0"/>
              <a:t>IM/IT Capital Investment Branch of the OCIO - Final Deliverable</a:t>
            </a:r>
            <a:endParaRPr lang="en-GB" dirty="0"/>
          </a:p>
        </p:txBody>
      </p:sp>
      <p:sp>
        <p:nvSpPr>
          <p:cNvPr id="11" name="Text Placeholder 5"/>
          <p:cNvSpPr>
            <a:spLocks noGrp="1"/>
          </p:cNvSpPr>
          <p:nvPr>
            <p:ph type="body" sz="quarter" idx="10"/>
          </p:nvPr>
        </p:nvSpPr>
        <p:spPr>
          <a:xfrm>
            <a:off x="621838" y="1953740"/>
            <a:ext cx="4878856" cy="702000"/>
          </a:xfrm>
        </p:spPr>
        <p:txBody>
          <a:bodyPr>
            <a:noAutofit/>
          </a:bodyPr>
          <a:lstStyle>
            <a:lvl1pPr marL="0" indent="0">
              <a:buNone/>
              <a:defRPr sz="2800">
                <a:solidFill>
                  <a:schemeClr val="accent2"/>
                </a:solidFill>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370113" y="765175"/>
            <a:ext cx="8388000" cy="969282"/>
          </a:xfrm>
        </p:spPr>
        <p:txBody>
          <a:bodyPr>
            <a:normAutofit/>
          </a:bodyPr>
          <a:lstStyle>
            <a:lvl1pPr marL="0" indent="0">
              <a:buNone/>
              <a:defRPr sz="3000" b="0">
                <a:solidFill>
                  <a:schemeClr val="accent5"/>
                </a:solidFill>
              </a:defRPr>
            </a:lvl1pPr>
          </a:lstStyle>
          <a:p>
            <a:pPr lvl="0"/>
            <a:r>
              <a:rPr lang="en-US" smtClean="0"/>
              <a:t>Click to edit Master text styles</a:t>
            </a:r>
          </a:p>
        </p:txBody>
      </p:sp>
      <p:sp>
        <p:nvSpPr>
          <p:cNvPr id="14" name="Title Placeholder 1"/>
          <p:cNvSpPr>
            <a:spLocks noGrp="1"/>
          </p:cNvSpPr>
          <p:nvPr>
            <p:ph type="title"/>
          </p:nvPr>
        </p:nvSpPr>
        <p:spPr>
          <a:xfrm>
            <a:off x="370113" y="295683"/>
            <a:ext cx="8388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20" name="Text Placeholder 19"/>
          <p:cNvSpPr>
            <a:spLocks noGrp="1"/>
          </p:cNvSpPr>
          <p:nvPr>
            <p:ph type="body" sz="quarter" idx="14"/>
          </p:nvPr>
        </p:nvSpPr>
        <p:spPr>
          <a:xfrm>
            <a:off x="370800" y="1803543"/>
            <a:ext cx="8388000" cy="4536000"/>
          </a:xfrm>
        </p:spPr>
        <p:txBody>
          <a:bodyPr/>
          <a:lstStyle>
            <a:lvl1pPr marL="0" indent="0">
              <a:buNone/>
              <a:defRPr/>
            </a:lvl1pPr>
            <a:lvl2pPr marL="266700" indent="-266700">
              <a:buFont typeface="Arial" pitchFamily="34"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smtClean="0"/>
              <a:t>IM/IT Capital Investment Branch of the OCIO - Final Deliverable</a:t>
            </a:r>
            <a:endParaRPr lang="en-GB" dirty="0"/>
          </a:p>
        </p:txBody>
      </p:sp>
      <p:sp>
        <p:nvSpPr>
          <p:cNvPr id="6"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face Layou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70113" y="295682"/>
            <a:ext cx="8388000" cy="990177"/>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20" name="Text Placeholder 19"/>
          <p:cNvSpPr>
            <a:spLocks noGrp="1"/>
          </p:cNvSpPr>
          <p:nvPr>
            <p:ph type="body" sz="quarter" idx="14"/>
          </p:nvPr>
        </p:nvSpPr>
        <p:spPr>
          <a:xfrm>
            <a:off x="370800" y="1805667"/>
            <a:ext cx="8388000" cy="4545033"/>
          </a:xfrm>
        </p:spPr>
        <p:txBody>
          <a:bodyPr/>
          <a:lstStyle>
            <a:lvl1pPr marL="0" indent="0" algn="l">
              <a:buNone/>
              <a:defRPr/>
            </a:lvl1pPr>
            <a:lvl2pPr marL="266700" indent="-266700">
              <a:buFont typeface="Arial" pitchFamily="34"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smtClean="0"/>
              <a:t>IM/IT Capital Investment Branch of the OCIO - Final Deliverable</a:t>
            </a:r>
            <a:endParaRPr lang="en-GB" dirty="0"/>
          </a:p>
        </p:txBody>
      </p:sp>
      <p:sp>
        <p:nvSpPr>
          <p:cNvPr id="6"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amp; Conten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70113" y="295683"/>
            <a:ext cx="8388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9" name="Text Placeholder 8"/>
          <p:cNvSpPr>
            <a:spLocks noGrp="1"/>
          </p:cNvSpPr>
          <p:nvPr>
            <p:ph type="body" sz="quarter" idx="13"/>
          </p:nvPr>
        </p:nvSpPr>
        <p:spPr>
          <a:xfrm>
            <a:off x="370113" y="765175"/>
            <a:ext cx="8388000" cy="969282"/>
          </a:xfrm>
        </p:spPr>
        <p:txBody>
          <a:bodyPr>
            <a:normAutofit/>
          </a:bodyPr>
          <a:lstStyle>
            <a:lvl1pPr marL="0" indent="0">
              <a:buNone/>
              <a:defRPr sz="3000" b="0">
                <a:solidFill>
                  <a:schemeClr val="accent5"/>
                </a:solidFill>
              </a:defRPr>
            </a:lvl1pPr>
          </a:lstStyle>
          <a:p>
            <a:pPr lvl="0"/>
            <a:r>
              <a:rPr lang="en-US" smtClean="0"/>
              <a:t>Click to edit Master text styles</a:t>
            </a:r>
          </a:p>
        </p:txBody>
      </p:sp>
      <p:sp>
        <p:nvSpPr>
          <p:cNvPr id="20" name="Text Placeholder 19"/>
          <p:cNvSpPr>
            <a:spLocks noGrp="1"/>
          </p:cNvSpPr>
          <p:nvPr>
            <p:ph type="body" sz="quarter" idx="14"/>
          </p:nvPr>
        </p:nvSpPr>
        <p:spPr>
          <a:xfrm>
            <a:off x="370800" y="1803543"/>
            <a:ext cx="4140000" cy="4536000"/>
          </a:xfrm>
        </p:spPr>
        <p:txBody>
          <a:bodyPr/>
          <a:lstStyle>
            <a:lvl4pPr marL="539750" indent="-273050">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smtClean="0"/>
              <a:t>IM/IT Capital Investment Branch of the OCIO - Final Deliverable</a:t>
            </a:r>
            <a:endParaRPr lang="en-GB" dirty="0"/>
          </a:p>
        </p:txBody>
      </p:sp>
      <p:sp>
        <p:nvSpPr>
          <p:cNvPr id="6"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8" name="Chart Placeholder 7"/>
          <p:cNvSpPr>
            <a:spLocks noGrp="1"/>
          </p:cNvSpPr>
          <p:nvPr>
            <p:ph type="chart" sz="quarter" idx="15"/>
          </p:nvPr>
        </p:nvSpPr>
        <p:spPr>
          <a:xfrm>
            <a:off x="4643437" y="1803543"/>
            <a:ext cx="4140000" cy="4536000"/>
          </a:xfrm>
        </p:spPr>
        <p:txBody>
          <a:bodyPr/>
          <a:lstStyle/>
          <a:p>
            <a:r>
              <a:rPr lang="en-US" dirty="0" smtClean="0"/>
              <a:t>Click icon to add chart</a:t>
            </a:r>
            <a:endParaRPr lang="en-GB"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0" indent="0">
              <a:buNone/>
              <a:defRPr b="0"/>
            </a:lvl1pPr>
            <a:lvl2pPr marL="266700" indent="-266700">
              <a:buFont typeface="Arial" pitchFamily="34" charset="0"/>
              <a:buChar char="•"/>
              <a:tabLst/>
              <a:defRPr/>
            </a:lvl2pPr>
            <a:lvl3pPr marL="266700" indent="-266700">
              <a:buFont typeface="Arial" pitchFamily="34" charset="0"/>
              <a:buChar char="•"/>
              <a:defRPr i="1"/>
            </a:lvl3pPr>
            <a:lvl4pPr marL="539750" indent="-273050">
              <a:buFont typeface="Arial" pitchFamily="34" charset="0"/>
              <a:buChar char="−"/>
              <a:defRPr i="0"/>
            </a:lvl4pPr>
            <a:lvl5pPr marL="806450" indent="-2667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370113" y="295683"/>
            <a:ext cx="8388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17" name="Text Placeholder 8"/>
          <p:cNvSpPr>
            <a:spLocks noGrp="1"/>
          </p:cNvSpPr>
          <p:nvPr>
            <p:ph type="body" sz="quarter" idx="13"/>
          </p:nvPr>
        </p:nvSpPr>
        <p:spPr>
          <a:xfrm>
            <a:off x="370113" y="765175"/>
            <a:ext cx="8388000" cy="969282"/>
          </a:xfrm>
        </p:spPr>
        <p:txBody>
          <a:bodyPr>
            <a:normAutofit/>
          </a:bodyPr>
          <a:lstStyle>
            <a:lvl1pPr marL="0" indent="0">
              <a:buNone/>
              <a:defRPr sz="3000" b="0">
                <a:solidFill>
                  <a:schemeClr val="accent5"/>
                </a:solidFill>
              </a:defRPr>
            </a:lvl1pPr>
          </a:lstStyle>
          <a:p>
            <a:pPr lvl="0"/>
            <a:r>
              <a:rPr lang="en-US" smtClean="0"/>
              <a:t>Click to edit Master text styles</a:t>
            </a:r>
          </a:p>
        </p:txBody>
      </p:sp>
      <p:sp>
        <p:nvSpPr>
          <p:cNvPr id="19"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smtClean="0"/>
              <a:t>IM/IT Capital Investment Branch of the OCIO - Final Deliverable</a:t>
            </a:r>
            <a:endParaRPr lang="en-GB"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alificatio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787" y="2238199"/>
            <a:ext cx="4122000" cy="1800000"/>
          </a:xfrm>
        </p:spPr>
        <p:txBody>
          <a:bodyPr/>
          <a:lstStyle>
            <a:lvl1pPr marL="0" indent="0">
              <a:spcBef>
                <a:spcPts val="600"/>
              </a:spcBef>
              <a:buNone/>
              <a:defRPr b="0"/>
            </a:lvl1pPr>
            <a:lvl2pPr marL="271463" indent="-271463">
              <a:spcBef>
                <a:spcPts val="600"/>
              </a:spcBef>
              <a:buFont typeface="Arial" pitchFamily="34" charset="0"/>
              <a:buChar char="•"/>
              <a:tabLst/>
              <a:defRPr/>
            </a:lvl2pPr>
            <a:lvl3pPr marL="274638" indent="-274638">
              <a:spcBef>
                <a:spcPts val="600"/>
              </a:spcBef>
              <a:buFont typeface="Arial" pitchFamily="34" charset="0"/>
              <a:buChar char="•"/>
              <a:defRPr i="1"/>
            </a:lvl3pPr>
            <a:lvl4pPr marL="534988" indent="-263525">
              <a:spcBef>
                <a:spcPts val="600"/>
              </a:spcBef>
              <a:buFont typeface="Arial" pitchFamily="34" charset="0"/>
              <a:buChar char="−"/>
              <a:defRPr i="0"/>
            </a:lvl4pPr>
            <a:lvl5pPr marL="806450" indent="-271463">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370113" y="295683"/>
            <a:ext cx="8388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17" name="Text Placeholder 8"/>
          <p:cNvSpPr>
            <a:spLocks noGrp="1"/>
          </p:cNvSpPr>
          <p:nvPr>
            <p:ph type="body" sz="quarter" idx="13"/>
          </p:nvPr>
        </p:nvSpPr>
        <p:spPr>
          <a:xfrm>
            <a:off x="370113" y="765175"/>
            <a:ext cx="8388000" cy="969282"/>
          </a:xfrm>
        </p:spPr>
        <p:txBody>
          <a:bodyPr>
            <a:normAutofit/>
          </a:bodyPr>
          <a:lstStyle>
            <a:lvl1pPr marL="0" indent="0">
              <a:buNone/>
              <a:defRPr sz="3000" b="0">
                <a:solidFill>
                  <a:schemeClr val="accent5"/>
                </a:solidFill>
              </a:defRPr>
            </a:lvl1pPr>
          </a:lstStyle>
          <a:p>
            <a:pPr lvl="0"/>
            <a:r>
              <a:rPr lang="en-US" smtClean="0"/>
              <a:t>Click to edit Master text styles</a:t>
            </a:r>
          </a:p>
        </p:txBody>
      </p:sp>
      <p:sp>
        <p:nvSpPr>
          <p:cNvPr id="19"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smtClean="0"/>
              <a:t>IM/IT Capital Investment Branch of the OCIO - Final Deliverable</a:t>
            </a:r>
            <a:endParaRPr lang="en-GB" dirty="0"/>
          </a:p>
        </p:txBody>
      </p:sp>
      <p:sp>
        <p:nvSpPr>
          <p:cNvPr id="9" name="Text Placeholder 8"/>
          <p:cNvSpPr>
            <a:spLocks noGrp="1"/>
          </p:cNvSpPr>
          <p:nvPr>
            <p:ph type="body" sz="quarter" idx="14"/>
          </p:nvPr>
        </p:nvSpPr>
        <p:spPr>
          <a:xfrm>
            <a:off x="371788" y="1809583"/>
            <a:ext cx="4122000" cy="357187"/>
          </a:xfrm>
          <a:solidFill>
            <a:schemeClr val="accent3"/>
          </a:solidFill>
        </p:spPr>
        <p:txBody>
          <a:bodyPr anchor="ctr" anchorCtr="0"/>
          <a:lstStyle>
            <a:lvl1pPr marL="87313" indent="0">
              <a:buNone/>
              <a:defRPr>
                <a:solidFill>
                  <a:schemeClr val="bg1"/>
                </a:solidFill>
              </a:defRPr>
            </a:lvl1pPr>
          </a:lstStyle>
          <a:p>
            <a:pPr lvl="0"/>
            <a:r>
              <a:rPr lang="en-US" smtClean="0"/>
              <a:t>Click to edit Master text styles</a:t>
            </a:r>
          </a:p>
        </p:txBody>
      </p:sp>
      <p:sp>
        <p:nvSpPr>
          <p:cNvPr id="10" name="Content Placeholder 2"/>
          <p:cNvSpPr>
            <a:spLocks noGrp="1"/>
          </p:cNvSpPr>
          <p:nvPr>
            <p:ph idx="15"/>
          </p:nvPr>
        </p:nvSpPr>
        <p:spPr>
          <a:xfrm>
            <a:off x="371787" y="4487651"/>
            <a:ext cx="4122000" cy="1800000"/>
          </a:xfrm>
        </p:spPr>
        <p:txBody>
          <a:bodyPr/>
          <a:lstStyle>
            <a:lvl1pPr marL="0" indent="0">
              <a:spcBef>
                <a:spcPts val="600"/>
              </a:spcBef>
              <a:buNone/>
              <a:defRPr b="0"/>
            </a:lvl1pPr>
            <a:lvl2pPr marL="271463" indent="-271463">
              <a:spcBef>
                <a:spcPts val="600"/>
              </a:spcBef>
              <a:buFont typeface="Arial" pitchFamily="34" charset="0"/>
              <a:buChar char="•"/>
              <a:tabLst/>
              <a:defRPr/>
            </a:lvl2pPr>
            <a:lvl3pPr marL="274638" indent="-274638">
              <a:spcBef>
                <a:spcPts val="600"/>
              </a:spcBef>
              <a:buFont typeface="Arial" pitchFamily="34" charset="0"/>
              <a:buChar char="•"/>
              <a:defRPr i="1"/>
            </a:lvl3pPr>
            <a:lvl4pPr marL="534988" indent="-263525">
              <a:spcBef>
                <a:spcPts val="600"/>
              </a:spcBef>
              <a:buFont typeface="Arial" pitchFamily="34" charset="0"/>
              <a:buChar char="−"/>
              <a:defRPr i="0"/>
            </a:lvl4pPr>
            <a:lvl5pPr marL="806450" indent="-271463">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Text Placeholder 8"/>
          <p:cNvSpPr>
            <a:spLocks noGrp="1"/>
          </p:cNvSpPr>
          <p:nvPr>
            <p:ph type="body" sz="quarter" idx="16"/>
          </p:nvPr>
        </p:nvSpPr>
        <p:spPr>
          <a:xfrm>
            <a:off x="371788" y="4059035"/>
            <a:ext cx="4122000" cy="357187"/>
          </a:xfrm>
          <a:solidFill>
            <a:schemeClr val="accent3"/>
          </a:solidFill>
        </p:spPr>
        <p:txBody>
          <a:bodyPr anchor="ctr" anchorCtr="0"/>
          <a:lstStyle>
            <a:lvl1pPr marL="87313" indent="0">
              <a:buNone/>
              <a:defRPr>
                <a:solidFill>
                  <a:schemeClr val="bg1"/>
                </a:solidFill>
              </a:defRPr>
            </a:lvl1pPr>
          </a:lstStyle>
          <a:p>
            <a:pPr lvl="0"/>
            <a:r>
              <a:rPr lang="en-US" smtClean="0"/>
              <a:t>Click to edit Master text styles</a:t>
            </a:r>
          </a:p>
        </p:txBody>
      </p:sp>
      <p:sp>
        <p:nvSpPr>
          <p:cNvPr id="12" name="Content Placeholder 2"/>
          <p:cNvSpPr>
            <a:spLocks noGrp="1"/>
          </p:cNvSpPr>
          <p:nvPr>
            <p:ph idx="17"/>
          </p:nvPr>
        </p:nvSpPr>
        <p:spPr>
          <a:xfrm>
            <a:off x="4620781" y="2238199"/>
            <a:ext cx="4122000" cy="1800000"/>
          </a:xfrm>
        </p:spPr>
        <p:txBody>
          <a:bodyPr/>
          <a:lstStyle>
            <a:lvl1pPr marL="0" indent="0">
              <a:spcBef>
                <a:spcPts val="600"/>
              </a:spcBef>
              <a:buNone/>
              <a:defRPr b="0"/>
            </a:lvl1pPr>
            <a:lvl2pPr marL="271463" indent="-271463">
              <a:spcBef>
                <a:spcPts val="600"/>
              </a:spcBef>
              <a:buFont typeface="Arial" pitchFamily="34" charset="0"/>
              <a:buChar char="•"/>
              <a:tabLst/>
              <a:defRPr/>
            </a:lvl2pPr>
            <a:lvl3pPr marL="274638" indent="-274638">
              <a:spcBef>
                <a:spcPts val="600"/>
              </a:spcBef>
              <a:buFont typeface="Arial" pitchFamily="34" charset="0"/>
              <a:buChar char="•"/>
              <a:defRPr i="1"/>
            </a:lvl3pPr>
            <a:lvl4pPr marL="534988" indent="-263525">
              <a:spcBef>
                <a:spcPts val="600"/>
              </a:spcBef>
              <a:buFont typeface="Arial" pitchFamily="34" charset="0"/>
              <a:buChar char="−"/>
              <a:defRPr i="0"/>
            </a:lvl4pPr>
            <a:lvl5pPr marL="806450" indent="-271463">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3" name="Text Placeholder 8"/>
          <p:cNvSpPr>
            <a:spLocks noGrp="1"/>
          </p:cNvSpPr>
          <p:nvPr>
            <p:ph type="body" sz="quarter" idx="18"/>
          </p:nvPr>
        </p:nvSpPr>
        <p:spPr>
          <a:xfrm>
            <a:off x="4620781" y="1809583"/>
            <a:ext cx="4122000" cy="357187"/>
          </a:xfrm>
          <a:solidFill>
            <a:schemeClr val="accent3"/>
          </a:solidFill>
        </p:spPr>
        <p:txBody>
          <a:bodyPr anchor="ctr" anchorCtr="0"/>
          <a:lstStyle>
            <a:lvl1pPr marL="87313" indent="0">
              <a:buNone/>
              <a:defRPr>
                <a:solidFill>
                  <a:schemeClr val="bg1"/>
                </a:solidFill>
              </a:defRPr>
            </a:lvl1pPr>
          </a:lstStyle>
          <a:p>
            <a:pPr lvl="0"/>
            <a:r>
              <a:rPr lang="en-US" smtClean="0"/>
              <a:t>Click to edit Master text styles</a:t>
            </a:r>
          </a:p>
        </p:txBody>
      </p:sp>
      <p:sp>
        <p:nvSpPr>
          <p:cNvPr id="14" name="Content Placeholder 2"/>
          <p:cNvSpPr>
            <a:spLocks noGrp="1"/>
          </p:cNvSpPr>
          <p:nvPr>
            <p:ph idx="19"/>
          </p:nvPr>
        </p:nvSpPr>
        <p:spPr>
          <a:xfrm>
            <a:off x="4620781" y="4487651"/>
            <a:ext cx="4122000" cy="1800000"/>
          </a:xfrm>
        </p:spPr>
        <p:txBody>
          <a:bodyPr/>
          <a:lstStyle>
            <a:lvl1pPr marL="0" indent="0">
              <a:spcBef>
                <a:spcPts val="600"/>
              </a:spcBef>
              <a:buNone/>
              <a:defRPr b="0"/>
            </a:lvl1pPr>
            <a:lvl2pPr marL="271463" indent="-271463">
              <a:spcBef>
                <a:spcPts val="600"/>
              </a:spcBef>
              <a:buFont typeface="Arial" pitchFamily="34" charset="0"/>
              <a:buChar char="•"/>
              <a:tabLst/>
              <a:defRPr/>
            </a:lvl2pPr>
            <a:lvl3pPr marL="274638" indent="-274638">
              <a:spcBef>
                <a:spcPts val="600"/>
              </a:spcBef>
              <a:buFont typeface="Arial" pitchFamily="34" charset="0"/>
              <a:buChar char="•"/>
              <a:defRPr i="1"/>
            </a:lvl3pPr>
            <a:lvl4pPr marL="534988" indent="-263525">
              <a:spcBef>
                <a:spcPts val="600"/>
              </a:spcBef>
              <a:buFont typeface="Arial" pitchFamily="34" charset="0"/>
              <a:buChar char="−"/>
              <a:defRPr i="0"/>
            </a:lvl4pPr>
            <a:lvl5pPr marL="806450" indent="-271463">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Text Placeholder 8"/>
          <p:cNvSpPr>
            <a:spLocks noGrp="1"/>
          </p:cNvSpPr>
          <p:nvPr>
            <p:ph type="body" sz="quarter" idx="20"/>
          </p:nvPr>
        </p:nvSpPr>
        <p:spPr>
          <a:xfrm>
            <a:off x="4620781" y="4059035"/>
            <a:ext cx="4122000" cy="357187"/>
          </a:xfrm>
          <a:solidFill>
            <a:schemeClr val="accent3"/>
          </a:solidFill>
        </p:spPr>
        <p:txBody>
          <a:bodyPr anchor="ctr" anchorCtr="0"/>
          <a:lstStyle>
            <a:lvl1pPr marL="87313" indent="0">
              <a:buNone/>
              <a:defRPr>
                <a:solidFill>
                  <a:schemeClr val="bg1"/>
                </a:solidFill>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for Background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113" y="1809101"/>
            <a:ext cx="4059011" cy="4536504"/>
          </a:xfrm>
        </p:spPr>
        <p:txBody>
          <a:bodyPr/>
          <a:lstStyle>
            <a:lvl1pPr marL="0" indent="0">
              <a:buNone/>
              <a:defRPr b="0"/>
            </a:lvl1pPr>
            <a:lvl2pPr marL="266700" indent="-266700">
              <a:buFont typeface="Arial" pitchFamily="34" charset="0"/>
              <a:buChar char="•"/>
              <a:tabLst/>
              <a:defRPr/>
            </a:lvl2pPr>
            <a:lvl3pPr marL="266700" indent="-266700">
              <a:buFont typeface="Arial" pitchFamily="34" charset="0"/>
              <a:buChar char="•"/>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370113" y="295683"/>
            <a:ext cx="4059011"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17" name="Text Placeholder 8"/>
          <p:cNvSpPr>
            <a:spLocks noGrp="1"/>
          </p:cNvSpPr>
          <p:nvPr>
            <p:ph type="body" sz="quarter" idx="13"/>
          </p:nvPr>
        </p:nvSpPr>
        <p:spPr>
          <a:xfrm>
            <a:off x="370113" y="765175"/>
            <a:ext cx="4059011" cy="969282"/>
          </a:xfrm>
        </p:spPr>
        <p:txBody>
          <a:bodyPr>
            <a:normAutofit/>
          </a:bodyPr>
          <a:lstStyle>
            <a:lvl1pPr marL="0" indent="0">
              <a:buNone/>
              <a:defRPr sz="3000" b="0">
                <a:solidFill>
                  <a:schemeClr val="accent5"/>
                </a:solidFill>
              </a:defRPr>
            </a:lvl1pPr>
          </a:lstStyle>
          <a:p>
            <a:pPr lvl="0"/>
            <a:r>
              <a:rPr lang="en-US" smtClean="0"/>
              <a:t>Click to edit Master text styles</a:t>
            </a:r>
          </a:p>
        </p:txBody>
      </p:sp>
      <p:sp>
        <p:nvSpPr>
          <p:cNvPr id="19"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smtClean="0"/>
              <a:t>IM/IT Capital Investment Branch of the OCIO - Final Deliverable</a:t>
            </a:r>
            <a:endParaRPr lang="en-GB"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0113" y="295683"/>
            <a:ext cx="8388000" cy="1516183"/>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370113" y="1809101"/>
            <a:ext cx="8388000" cy="4536504"/>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smtClean="0"/>
              <a:t>IM/IT Capital Investment Branch of the OCIO - Final Deliverable</a:t>
            </a:r>
            <a:endParaRPr lang="en-GB" dirty="0"/>
          </a:p>
        </p:txBody>
      </p:sp>
      <p:sp>
        <p:nvSpPr>
          <p:cNvPr id="8"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77" r:id="rId3"/>
    <p:sldLayoutId id="2147483650" r:id="rId4"/>
    <p:sldLayoutId id="2147483678" r:id="rId5"/>
    <p:sldLayoutId id="2147483674" r:id="rId6"/>
    <p:sldLayoutId id="2147483660" r:id="rId7"/>
    <p:sldLayoutId id="2147483679" r:id="rId8"/>
    <p:sldLayoutId id="2147483672" r:id="rId9"/>
    <p:sldLayoutId id="2147483673" r:id="rId10"/>
    <p:sldLayoutId id="2147483671" r:id="rId11"/>
    <p:sldLayoutId id="2147483675" r:id="rId12"/>
    <p:sldLayoutId id="2147483676" r:id="rId13"/>
    <p:sldLayoutId id="2147483663" r:id="rId14"/>
    <p:sldLayoutId id="2147483665" r:id="rId15"/>
    <p:sldLayoutId id="2147483669" r:id="rId16"/>
    <p:sldLayoutId id="2147483670" r:id="rId17"/>
    <p:sldLayoutId id="2147483680" r:id="rId18"/>
    <p:sldLayoutId id="2147483652" r:id="rId19"/>
  </p:sldLayoutIdLst>
  <p:transition>
    <p:fade/>
  </p:transition>
  <p:timing>
    <p:tnLst>
      <p:par>
        <p:cTn id="1" dur="indefinite" restart="never" nodeType="tmRoot"/>
      </p:par>
    </p:tnLst>
  </p:timing>
  <p:hf hdr="0" dt="0"/>
  <p:txStyles>
    <p:titleStyle>
      <a:lvl1pPr algn="l" defTabSz="914400" rtl="0" eaLnBrk="1" latinLnBrk="0" hangingPunct="1">
        <a:spcBef>
          <a:spcPct val="0"/>
        </a:spcBef>
        <a:buNone/>
        <a:defRPr sz="3000" kern="1200">
          <a:solidFill>
            <a:schemeClr val="accent2"/>
          </a:solidFill>
          <a:latin typeface="+mj-lt"/>
          <a:ea typeface="+mj-ea"/>
          <a:cs typeface="+mj-cs"/>
        </a:defRPr>
      </a:lvl1pPr>
    </p:titleStyle>
    <p:body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18" Type="http://schemas.openxmlformats.org/officeDocument/2006/relationships/image" Target="../media/image13.png"/><Relationship Id="rId3" Type="http://schemas.openxmlformats.org/officeDocument/2006/relationships/tags" Target="../tags/tag2.xml"/><Relationship Id="rId21" Type="http://schemas.openxmlformats.org/officeDocument/2006/relationships/image" Target="../media/image16.png"/><Relationship Id="rId7" Type="http://schemas.openxmlformats.org/officeDocument/2006/relationships/image" Target="../media/image4.png"/><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tags" Target="../tags/tag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vmlDrawing" Target="../drawings/vmlDrawing1.vml"/><Relationship Id="rId6" Type="http://schemas.openxmlformats.org/officeDocument/2006/relationships/image" Target="../media/image3.png"/><Relationship Id="rId11" Type="http://schemas.openxmlformats.org/officeDocument/2006/relationships/chart" Target="../charts/chart1.xml"/><Relationship Id="rId24" Type="http://schemas.openxmlformats.org/officeDocument/2006/relationships/image" Target="../media/image19.png"/><Relationship Id="rId5" Type="http://schemas.openxmlformats.org/officeDocument/2006/relationships/notesSlide" Target="../notesSlides/notesSlide5.xml"/><Relationship Id="rId15" Type="http://schemas.openxmlformats.org/officeDocument/2006/relationships/image" Target="../media/image10.png"/><Relationship Id="rId23" Type="http://schemas.openxmlformats.org/officeDocument/2006/relationships/image" Target="../media/image18.png"/><Relationship Id="rId10" Type="http://schemas.openxmlformats.org/officeDocument/2006/relationships/oleObject" Target="../embeddings/oleObject1.bin"/><Relationship Id="rId19" Type="http://schemas.openxmlformats.org/officeDocument/2006/relationships/image" Target="../media/image14.png"/><Relationship Id="rId4" Type="http://schemas.openxmlformats.org/officeDocument/2006/relationships/slideLayout" Target="../slideLayouts/slideLayout4.xml"/><Relationship Id="rId9" Type="http://schemas.openxmlformats.org/officeDocument/2006/relationships/image" Target="../media/image6.png"/><Relationship Id="rId14" Type="http://schemas.openxmlformats.org/officeDocument/2006/relationships/image" Target="../media/image9.png"/><Relationship Id="rId22"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74400" y="1812924"/>
            <a:ext cx="5416800" cy="842400"/>
          </a:xfrm>
        </p:spPr>
        <p:txBody>
          <a:bodyPr/>
          <a:lstStyle/>
          <a:p>
            <a:r>
              <a:rPr lang="en-GB" b="1" dirty="0" smtClean="0"/>
              <a:t>IM/IT Capital Investment Branch of the OCIO</a:t>
            </a:r>
            <a:endParaRPr lang="en-GB" b="1" dirty="0"/>
          </a:p>
        </p:txBody>
      </p:sp>
      <p:sp>
        <p:nvSpPr>
          <p:cNvPr id="7" name="Subtitle 6"/>
          <p:cNvSpPr>
            <a:spLocks noGrp="1"/>
          </p:cNvSpPr>
          <p:nvPr>
            <p:ph type="subTitle" idx="1"/>
          </p:nvPr>
        </p:nvSpPr>
        <p:spPr/>
        <p:txBody>
          <a:bodyPr/>
          <a:lstStyle/>
          <a:p>
            <a:r>
              <a:rPr lang="en-GB" b="1" dirty="0" smtClean="0"/>
              <a:t>May 2015</a:t>
            </a:r>
            <a:endParaRPr lang="en-GB" b="1" dirty="0"/>
          </a:p>
        </p:txBody>
      </p:sp>
      <p:sp>
        <p:nvSpPr>
          <p:cNvPr id="14" name="Text Placeholder 13"/>
          <p:cNvSpPr>
            <a:spLocks noGrp="1"/>
          </p:cNvSpPr>
          <p:nvPr>
            <p:ph type="body" sz="quarter" idx="10"/>
          </p:nvPr>
        </p:nvSpPr>
        <p:spPr/>
        <p:txBody>
          <a:bodyPr/>
          <a:lstStyle/>
          <a:p>
            <a:endParaRPr lang="en-GB" b="1" dirty="0"/>
          </a:p>
          <a:p>
            <a:r>
              <a:rPr lang="en-GB" b="1" dirty="0" smtClean="0"/>
              <a:t>IM/IT Capital Project Management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304800"/>
            <a:ext cx="1905000" cy="560649"/>
          </a:xfrm>
          <a:prstGeom prst="rect">
            <a:avLst/>
          </a:prstGeom>
        </p:spPr>
      </p:pic>
      <p:pic>
        <p:nvPicPr>
          <p:cNvPr id="8" name="Picture 1" descr="C:\Documents and Settings\mandng\Desktop\DHS Proposal Formatting\cubes_blue_stacked_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6255" y="2995550"/>
            <a:ext cx="5155719" cy="386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259437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b="1" dirty="0" smtClean="0"/>
              <a:t>Organizational Change Management Plan and Communication Plan are </a:t>
            </a:r>
            <a:r>
              <a:rPr lang="en-US" sz="2000" b="1" dirty="0"/>
              <a:t>mandatory documents for </a:t>
            </a:r>
            <a:r>
              <a:rPr lang="en-US" sz="2000" b="1" dirty="0" smtClean="0"/>
              <a:t>the planning phase of IM/IT </a:t>
            </a:r>
            <a:r>
              <a:rPr lang="en-US" sz="2000" b="1" dirty="0"/>
              <a:t>projects</a:t>
            </a:r>
            <a:endParaRPr lang="en-US" sz="2000" dirty="0"/>
          </a:p>
        </p:txBody>
      </p:sp>
      <p:sp>
        <p:nvSpPr>
          <p:cNvPr id="5" name="Footer Placeholder 4"/>
          <p:cNvSpPr>
            <a:spLocks noGrp="1"/>
          </p:cNvSpPr>
          <p:nvPr>
            <p:ph type="ftr" sz="quarter" idx="3"/>
          </p:nvPr>
        </p:nvSpPr>
        <p:spPr/>
        <p:txBody>
          <a:bodyPr/>
          <a:lstStyle/>
          <a:p>
            <a:r>
              <a:rPr lang="en-US" dirty="0" smtClean="0"/>
              <a:t>IM/IT Capital Investment Branch of the OCIO </a:t>
            </a:r>
            <a:r>
              <a:rPr lang="en-US" dirty="0"/>
              <a:t>– IM/IT Capital Project Management</a:t>
            </a:r>
            <a:endParaRPr lang="en-GB" dirty="0"/>
          </a:p>
        </p:txBody>
      </p:sp>
      <p:sp>
        <p:nvSpPr>
          <p:cNvPr id="6" name="Slide Number Placeholder 5"/>
          <p:cNvSpPr>
            <a:spLocks noGrp="1"/>
          </p:cNvSpPr>
          <p:nvPr>
            <p:ph type="sldNum" sz="quarter" idx="4"/>
          </p:nvPr>
        </p:nvSpPr>
        <p:spPr/>
        <p:txBody>
          <a:bodyPr/>
          <a:lstStyle/>
          <a:p>
            <a:fld id="{95CC1D26-A9BD-4BDE-BDD9-08EDBAE96860}" type="slidenum">
              <a:rPr lang="en-GB" smtClean="0"/>
              <a:pPr/>
              <a:t>10</a:t>
            </a:fld>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3430919564"/>
              </p:ext>
            </p:extLst>
          </p:nvPr>
        </p:nvGraphicFramePr>
        <p:xfrm>
          <a:off x="381000" y="1143000"/>
          <a:ext cx="8381999" cy="4556760"/>
        </p:xfrm>
        <a:graphic>
          <a:graphicData uri="http://schemas.openxmlformats.org/drawingml/2006/table">
            <a:tbl>
              <a:tblPr/>
              <a:tblGrid>
                <a:gridCol w="673928"/>
                <a:gridCol w="336965"/>
                <a:gridCol w="1263618"/>
                <a:gridCol w="2948442"/>
                <a:gridCol w="2274512"/>
                <a:gridCol w="884534"/>
              </a:tblGrid>
              <a:tr h="228600">
                <a:tc>
                  <a:txBody>
                    <a:bodyPr/>
                    <a:lstStyle/>
                    <a:p>
                      <a:pPr algn="ctr" fontAlgn="ctr"/>
                      <a:r>
                        <a:rPr lang="en-US" sz="1200" b="1" i="0" u="none" strike="noStrike" dirty="0">
                          <a:solidFill>
                            <a:schemeClr val="bg2"/>
                          </a:solidFill>
                          <a:effectLst/>
                          <a:latin typeface="Arial"/>
                        </a:rPr>
                        <a:t>Project Phase</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Tool Name</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What is the tool?</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baseline="0" dirty="0" smtClean="0">
                          <a:solidFill>
                            <a:schemeClr val="bg2"/>
                          </a:solidFill>
                          <a:effectLst/>
                          <a:latin typeface="Arial"/>
                        </a:rPr>
                        <a:t>Why is the tool used?</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MAO</a:t>
                      </a:r>
                      <a:r>
                        <a:rPr lang="en-US" sz="1200" b="1" i="0" u="none" strike="noStrike" baseline="0" dirty="0" smtClean="0">
                          <a:solidFill>
                            <a:schemeClr val="bg2"/>
                          </a:solidFill>
                          <a:effectLst/>
                          <a:latin typeface="Arial"/>
                        </a:rPr>
                        <a:t>?</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r>
              <a:tr h="2011680">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ysClr val="window" lastClr="FFFFFF"/>
                          </a:solidFill>
                          <a:effectLst/>
                          <a:uLnTx/>
                          <a:uFillTx/>
                          <a:latin typeface="+mn-lt"/>
                          <a:ea typeface="+mn-ea"/>
                          <a:cs typeface="+mn-cs"/>
                        </a:rPr>
                        <a:t>Initiate or Plan</a:t>
                      </a:r>
                      <a:endParaRPr kumimoji="0" lang="en-GB" sz="1200" b="1" i="0" u="none" strike="noStrike" kern="0" cap="none" spc="0" normalizeH="0" baseline="0" noProof="0" dirty="0">
                        <a:ln>
                          <a:noFill/>
                        </a:ln>
                        <a:solidFill>
                          <a:sysClr val="window" lastClr="FFFFFF"/>
                        </a:solidFill>
                        <a:effectLst/>
                        <a:uLnTx/>
                        <a:uFillTx/>
                        <a:latin typeface="+mn-lt"/>
                        <a:ea typeface="+mn-ea"/>
                        <a:cs typeface="+mn-cs"/>
                      </a:endParaRPr>
                    </a:p>
                  </a:txBody>
                  <a:tcPr marL="45720" marR="45720" vert="vert27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002776"/>
                    </a:solidFill>
                  </a:tcPr>
                </a:tc>
                <a:tc>
                  <a:txBody>
                    <a:bodyPr/>
                    <a:lstStyle/>
                    <a:p>
                      <a:pPr marL="0" algn="ctr" defTabSz="914400" rtl="0" eaLnBrk="1" fontAlgn="ctr" latinLnBrk="0" hangingPunct="1"/>
                      <a:r>
                        <a:rPr lang="en-US" sz="1100" b="1" i="0" u="none" strike="noStrike" kern="1200" dirty="0" smtClean="0">
                          <a:solidFill>
                            <a:srgbClr val="002776"/>
                          </a:solidFill>
                          <a:effectLst/>
                          <a:latin typeface="Arial"/>
                          <a:ea typeface="+mn-ea"/>
                          <a:cs typeface="+mn-cs"/>
                        </a:rPr>
                        <a:t>5</a:t>
                      </a:r>
                      <a:endParaRPr lang="en-US" sz="1100" b="1" i="0" u="none" strike="noStrike" kern="1200" dirty="0">
                        <a:solidFill>
                          <a:srgbClr val="002776"/>
                        </a:solidFill>
                        <a:effectLst/>
                        <a:latin typeface="Arial"/>
                        <a:ea typeface="+mn-ea"/>
                        <a:cs typeface="+mn-cs"/>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b="1" i="0" u="none" strike="noStrike" kern="1200" dirty="0" smtClean="0">
                          <a:solidFill>
                            <a:srgbClr val="002776"/>
                          </a:solidFill>
                          <a:effectLst/>
                          <a:latin typeface="+mn-lt"/>
                          <a:ea typeface="+mn-ea"/>
                          <a:cs typeface="+mn-cs"/>
                        </a:rPr>
                        <a:t>Organization Change Management Plan</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kern="1200" dirty="0" smtClean="0">
                          <a:solidFill>
                            <a:schemeClr val="accent1"/>
                          </a:solidFill>
                          <a:latin typeface="+mn-lt"/>
                          <a:ea typeface="+mn-ea"/>
                          <a:cs typeface="+mn-cs"/>
                        </a:rPr>
                        <a:t>The Organizational Change Management Plan is the plan</a:t>
                      </a:r>
                      <a:r>
                        <a:rPr lang="en-US" sz="1100" kern="1200" baseline="0" dirty="0" smtClean="0">
                          <a:solidFill>
                            <a:schemeClr val="accent1"/>
                          </a:solidFill>
                          <a:latin typeface="+mn-lt"/>
                          <a:ea typeface="+mn-ea"/>
                          <a:cs typeface="+mn-cs"/>
                        </a:rPr>
                        <a:t> to describe how </a:t>
                      </a:r>
                      <a:r>
                        <a:rPr lang="en-US" sz="1100" kern="1200" dirty="0" smtClean="0">
                          <a:solidFill>
                            <a:schemeClr val="accent1"/>
                          </a:solidFill>
                          <a:latin typeface="+mn-lt"/>
                          <a:ea typeface="+mn-ea"/>
                          <a:cs typeface="+mn-cs"/>
                        </a:rPr>
                        <a:t>the adoption and sustainability of the organizational change will be achieved</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kern="1200" dirty="0" smtClean="0">
                          <a:solidFill>
                            <a:schemeClr val="accent1"/>
                          </a:solidFill>
                          <a:latin typeface="+mn-lt"/>
                          <a:ea typeface="+mn-ea"/>
                          <a:cs typeface="+mn-cs"/>
                        </a:rPr>
                        <a:t>The Change Management Plan identifies the necessary activities to drive change in the organization, including stakeholder engagement, leadership alignment, communication, and training and knowledge transfer activities designed to address the needs of different stakeholder groups</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accent1"/>
                          </a:solidFill>
                          <a:effectLst/>
                          <a:latin typeface="+mn-lt"/>
                          <a:ea typeface="+mn-ea"/>
                          <a:cs typeface="+mn-cs"/>
                          <a:sym typeface="Wingdings"/>
                        </a:rPr>
                        <a:t>M</a:t>
                      </a:r>
                      <a:endParaRPr lang="en-US" sz="1100" b="0" i="0" u="none" strike="noStrike" dirty="0" smtClean="0">
                        <a:solidFill>
                          <a:schemeClr val="accent1"/>
                        </a:solidFill>
                        <a:effectLst/>
                        <a:latin typeface="+mn-lt"/>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20000"/>
                        <a:lumOff val="80000"/>
                      </a:schemeClr>
                    </a:solidFill>
                  </a:tcPr>
                </a:tc>
              </a:tr>
              <a:tr h="1645920">
                <a:tc vMerge="1">
                  <a:txBody>
                    <a:bodyPr/>
                    <a:lstStyle/>
                    <a:p>
                      <a:pPr algn="ctr" fontAlgn="ctr"/>
                      <a:endParaRPr lang="en-US" sz="1200" b="1" i="0" u="none" strike="noStrike" dirty="0">
                        <a:solidFill>
                          <a:srgbClr val="FFFFFF"/>
                        </a:solidFill>
                        <a:effectLst/>
                        <a:latin typeface="Arial"/>
                      </a:endParaRPr>
                    </a:p>
                  </a:txBody>
                  <a:tcPr marL="45720" marR="45720" vert="vert27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002776"/>
                    </a:solidFill>
                  </a:tcPr>
                </a:tc>
                <a:tc>
                  <a:txBody>
                    <a:bodyPr/>
                    <a:lstStyle/>
                    <a:p>
                      <a:pPr marL="0" algn="ctr" fontAlgn="ctr"/>
                      <a:r>
                        <a:rPr lang="en-US" sz="1100" b="1" i="0" u="none" strike="noStrike" dirty="0" smtClean="0">
                          <a:solidFill>
                            <a:srgbClr val="002776"/>
                          </a:solidFill>
                          <a:effectLst/>
                          <a:latin typeface="Arial"/>
                        </a:rPr>
                        <a:t>6</a:t>
                      </a:r>
                      <a:endParaRPr lang="en-US" sz="1100" b="1" i="0" u="none" strike="noStrike" dirty="0">
                        <a:solidFill>
                          <a:srgbClr val="002776"/>
                        </a:solidFill>
                        <a:effectLst/>
                        <a:latin typeface="Arial"/>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b="1" i="0" u="none" strike="noStrike" kern="1200" dirty="0" smtClean="0">
                          <a:solidFill>
                            <a:srgbClr val="002776"/>
                          </a:solidFill>
                          <a:effectLst/>
                          <a:latin typeface="+mn-lt"/>
                          <a:ea typeface="+mn-ea"/>
                          <a:cs typeface="+mn-cs"/>
                        </a:rPr>
                        <a:t>Communication Plan Tracker</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dirty="0" smtClean="0">
                          <a:solidFill>
                            <a:schemeClr val="accent1"/>
                          </a:solidFill>
                        </a:rPr>
                        <a:t>The Communication Plan determines the overall communication approach</a:t>
                      </a:r>
                      <a:r>
                        <a:rPr lang="en-US" sz="1100" baseline="0" dirty="0" smtClean="0">
                          <a:solidFill>
                            <a:schemeClr val="accent1"/>
                          </a:solidFill>
                        </a:rPr>
                        <a:t> and guides the development and execution of communication with different stakeholder groups across the project</a:t>
                      </a:r>
                    </a:p>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dirty="0" smtClean="0">
                          <a:solidFill>
                            <a:schemeClr val="accent1"/>
                          </a:solidFill>
                        </a:rPr>
                        <a:t>The Communication Plan</a:t>
                      </a:r>
                      <a:r>
                        <a:rPr lang="en-US" sz="1100" baseline="0" dirty="0" smtClean="0">
                          <a:solidFill>
                            <a:schemeClr val="accent1"/>
                          </a:solidFill>
                        </a:rPr>
                        <a:t> T</a:t>
                      </a:r>
                      <a:r>
                        <a:rPr lang="en-US" sz="1100" dirty="0" smtClean="0">
                          <a:solidFill>
                            <a:schemeClr val="accent1"/>
                          </a:solidFill>
                        </a:rPr>
                        <a:t>racker is used to track communication activities</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kern="1200" dirty="0" smtClean="0">
                          <a:solidFill>
                            <a:schemeClr val="accent1"/>
                          </a:solidFill>
                          <a:latin typeface="+mn-lt"/>
                          <a:ea typeface="+mn-ea"/>
                          <a:cs typeface="+mn-cs"/>
                        </a:rPr>
                        <a:t>The communication plan supports coordination and timely communication of key messages to stakeholders throughout the project </a:t>
                      </a:r>
                    </a:p>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kern="1200" dirty="0" smtClean="0">
                          <a:solidFill>
                            <a:schemeClr val="accent1"/>
                          </a:solidFill>
                          <a:latin typeface="+mn-lt"/>
                          <a:ea typeface="+mn-ea"/>
                          <a:cs typeface="+mn-cs"/>
                        </a:rPr>
                        <a:t>The Communication Plan is developed based on the Change Management and Communication Strategies</a:t>
                      </a:r>
                      <a:r>
                        <a:rPr lang="en-US" sz="1100" kern="1200" baseline="0" dirty="0" smtClean="0">
                          <a:solidFill>
                            <a:schemeClr val="accent1"/>
                          </a:solidFill>
                          <a:latin typeface="+mn-lt"/>
                          <a:ea typeface="+mn-ea"/>
                          <a:cs typeface="+mn-cs"/>
                        </a:rPr>
                        <a:t> and </a:t>
                      </a:r>
                      <a:r>
                        <a:rPr lang="en-US" sz="1100" kern="1200" dirty="0" smtClean="0">
                          <a:solidFill>
                            <a:schemeClr val="accent1"/>
                          </a:solidFill>
                          <a:latin typeface="+mn-lt"/>
                          <a:ea typeface="+mn-ea"/>
                          <a:cs typeface="+mn-cs"/>
                        </a:rPr>
                        <a:t>can be a section within the Organizational Change Management Plan</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2776"/>
                          </a:solidFill>
                          <a:effectLst/>
                          <a:latin typeface="+mn-lt"/>
                        </a:rPr>
                        <a:t>M</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20000"/>
                        <a:lumOff val="80000"/>
                      </a:schemeClr>
                    </a:solidFill>
                  </a:tcPr>
                </a:tc>
              </a:tr>
            </a:tbl>
          </a:graphicData>
        </a:graphic>
      </p:graphicFrame>
      <p:grpSp>
        <p:nvGrpSpPr>
          <p:cNvPr id="15" name="Group 14"/>
          <p:cNvGrpSpPr/>
          <p:nvPr/>
        </p:nvGrpSpPr>
        <p:grpSpPr>
          <a:xfrm>
            <a:off x="4657950" y="6182368"/>
            <a:ext cx="4017349" cy="323165"/>
            <a:chOff x="4657950" y="6182368"/>
            <a:chExt cx="4017349" cy="323165"/>
          </a:xfrm>
        </p:grpSpPr>
        <p:sp>
          <p:nvSpPr>
            <p:cNvPr id="16" name="TextBox 15"/>
            <p:cNvSpPr txBox="1"/>
            <p:nvPr/>
          </p:nvSpPr>
          <p:spPr>
            <a:xfrm>
              <a:off x="4657950" y="6182368"/>
              <a:ext cx="1001805" cy="323165"/>
            </a:xfrm>
            <a:prstGeom prst="rect">
              <a:avLst/>
            </a:prstGeom>
            <a:noFill/>
          </p:spPr>
          <p:txBody>
            <a:bodyPr wrap="square" rtlCol="0" anchor="ctr">
              <a:spAutoFit/>
            </a:bodyPr>
            <a:lstStyle/>
            <a:p>
              <a:pPr>
                <a:lnSpc>
                  <a:spcPct val="150000"/>
                </a:lnSpc>
              </a:pPr>
              <a:r>
                <a:rPr lang="en-US" sz="1000" b="1" dirty="0" smtClean="0">
                  <a:solidFill>
                    <a:schemeClr val="accent1"/>
                  </a:solidFill>
                </a:rPr>
                <a:t>M</a:t>
              </a:r>
              <a:r>
                <a:rPr lang="en-US" sz="1000" dirty="0" smtClean="0">
                  <a:solidFill>
                    <a:schemeClr val="accent1"/>
                  </a:solidFill>
                </a:rPr>
                <a:t>: Mandatory</a:t>
              </a:r>
            </a:p>
          </p:txBody>
        </p:sp>
        <p:sp>
          <p:nvSpPr>
            <p:cNvPr id="17" name="Rectangle 16"/>
            <p:cNvSpPr/>
            <p:nvPr/>
          </p:nvSpPr>
          <p:spPr>
            <a:xfrm>
              <a:off x="5597555" y="6267750"/>
              <a:ext cx="146797" cy="152400"/>
            </a:xfrm>
            <a:prstGeom prst="rect">
              <a:avLst/>
            </a:prstGeom>
            <a:solidFill>
              <a:schemeClr val="accent3">
                <a:lumMod val="20000"/>
                <a:lumOff val="8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6243728" y="6182368"/>
              <a:ext cx="1001805" cy="323165"/>
            </a:xfrm>
            <a:prstGeom prst="rect">
              <a:avLst/>
            </a:prstGeom>
            <a:noFill/>
          </p:spPr>
          <p:txBody>
            <a:bodyPr wrap="square" rtlCol="0">
              <a:spAutoFit/>
            </a:bodyPr>
            <a:lstStyle/>
            <a:p>
              <a:pPr>
                <a:lnSpc>
                  <a:spcPct val="150000"/>
                </a:lnSpc>
              </a:pPr>
              <a:r>
                <a:rPr lang="en-US" sz="1000" b="1" dirty="0" smtClean="0">
                  <a:solidFill>
                    <a:schemeClr val="accent1"/>
                  </a:solidFill>
                </a:rPr>
                <a:t>A</a:t>
              </a:r>
              <a:r>
                <a:rPr lang="en-US" sz="1000" dirty="0" smtClean="0">
                  <a:solidFill>
                    <a:schemeClr val="accent1"/>
                  </a:solidFill>
                </a:rPr>
                <a:t>: Advised</a:t>
              </a:r>
            </a:p>
          </p:txBody>
        </p:sp>
        <p:sp>
          <p:nvSpPr>
            <p:cNvPr id="21" name="Rectangle 20"/>
            <p:cNvSpPr/>
            <p:nvPr/>
          </p:nvSpPr>
          <p:spPr>
            <a:xfrm>
              <a:off x="7010400" y="6267750"/>
              <a:ext cx="146797" cy="152400"/>
            </a:xfrm>
            <a:prstGeom prst="rect">
              <a:avLst/>
            </a:prstGeom>
            <a:solidFill>
              <a:schemeClr val="accent2">
                <a:lumMod val="20000"/>
                <a:lumOff val="8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7673494" y="6182368"/>
              <a:ext cx="1001805" cy="323165"/>
            </a:xfrm>
            <a:prstGeom prst="rect">
              <a:avLst/>
            </a:prstGeom>
            <a:noFill/>
          </p:spPr>
          <p:txBody>
            <a:bodyPr wrap="square" rtlCol="0">
              <a:spAutoFit/>
            </a:bodyPr>
            <a:lstStyle/>
            <a:p>
              <a:pPr>
                <a:lnSpc>
                  <a:spcPct val="150000"/>
                </a:lnSpc>
              </a:pPr>
              <a:r>
                <a:rPr lang="en-US" sz="1000" b="1" dirty="0" smtClean="0">
                  <a:solidFill>
                    <a:schemeClr val="accent1"/>
                  </a:solidFill>
                </a:rPr>
                <a:t>O:</a:t>
              </a:r>
              <a:r>
                <a:rPr lang="en-US" sz="1000" dirty="0" smtClean="0">
                  <a:solidFill>
                    <a:schemeClr val="accent1"/>
                  </a:solidFill>
                </a:rPr>
                <a:t> Optional</a:t>
              </a:r>
            </a:p>
          </p:txBody>
        </p:sp>
        <p:sp>
          <p:nvSpPr>
            <p:cNvPr id="23" name="Rectangle 22"/>
            <p:cNvSpPr/>
            <p:nvPr/>
          </p:nvSpPr>
          <p:spPr>
            <a:xfrm>
              <a:off x="8463803" y="6267750"/>
              <a:ext cx="146797" cy="152400"/>
            </a:xfrm>
            <a:prstGeom prst="rect">
              <a:avLst/>
            </a:prstGeom>
            <a:solidFill>
              <a:schemeClr val="accent5">
                <a:lumMod val="20000"/>
                <a:lumOff val="8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716550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b="1" dirty="0" smtClean="0"/>
              <a:t>Quality Management Plan and Deliverable Log are advised; Personal and Confidential Management Plan is optional</a:t>
            </a:r>
            <a:endParaRPr lang="en-US" sz="2000" dirty="0"/>
          </a:p>
        </p:txBody>
      </p:sp>
      <p:sp>
        <p:nvSpPr>
          <p:cNvPr id="5" name="Footer Placeholder 4"/>
          <p:cNvSpPr>
            <a:spLocks noGrp="1"/>
          </p:cNvSpPr>
          <p:nvPr>
            <p:ph type="ftr" sz="quarter" idx="3"/>
          </p:nvPr>
        </p:nvSpPr>
        <p:spPr/>
        <p:txBody>
          <a:bodyPr/>
          <a:lstStyle/>
          <a:p>
            <a:r>
              <a:rPr lang="en-US" dirty="0" smtClean="0"/>
              <a:t>IM/IT Capital Investment Branch of the OCIO </a:t>
            </a:r>
            <a:r>
              <a:rPr lang="en-US" dirty="0"/>
              <a:t>– IM/IT Capital Project Management</a:t>
            </a:r>
            <a:endParaRPr lang="en-GB" dirty="0"/>
          </a:p>
        </p:txBody>
      </p:sp>
      <p:sp>
        <p:nvSpPr>
          <p:cNvPr id="6" name="Slide Number Placeholder 5"/>
          <p:cNvSpPr>
            <a:spLocks noGrp="1"/>
          </p:cNvSpPr>
          <p:nvPr>
            <p:ph type="sldNum" sz="quarter" idx="4"/>
          </p:nvPr>
        </p:nvSpPr>
        <p:spPr/>
        <p:txBody>
          <a:bodyPr/>
          <a:lstStyle/>
          <a:p>
            <a:fld id="{95CC1D26-A9BD-4BDE-BDD9-08EDBAE96860}" type="slidenum">
              <a:rPr lang="en-GB" smtClean="0"/>
              <a:pPr/>
              <a:t>11</a:t>
            </a:fld>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1860382042"/>
              </p:ext>
            </p:extLst>
          </p:nvPr>
        </p:nvGraphicFramePr>
        <p:xfrm>
          <a:off x="381000" y="998915"/>
          <a:ext cx="8381999" cy="5206485"/>
        </p:xfrm>
        <a:graphic>
          <a:graphicData uri="http://schemas.openxmlformats.org/drawingml/2006/table">
            <a:tbl>
              <a:tblPr/>
              <a:tblGrid>
                <a:gridCol w="673928"/>
                <a:gridCol w="336965"/>
                <a:gridCol w="1263618"/>
                <a:gridCol w="3059489"/>
                <a:gridCol w="2163465"/>
                <a:gridCol w="884534"/>
              </a:tblGrid>
              <a:tr h="354244">
                <a:tc>
                  <a:txBody>
                    <a:bodyPr/>
                    <a:lstStyle/>
                    <a:p>
                      <a:pPr algn="ctr" fontAlgn="ctr"/>
                      <a:r>
                        <a:rPr lang="en-US" sz="1200" b="1" i="0" u="none" strike="noStrike" dirty="0">
                          <a:solidFill>
                            <a:schemeClr val="bg2"/>
                          </a:solidFill>
                          <a:effectLst/>
                          <a:latin typeface="Arial"/>
                        </a:rPr>
                        <a:t>Project Phase</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Tool Name</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What is the tool?</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baseline="0" dirty="0" smtClean="0">
                          <a:solidFill>
                            <a:schemeClr val="bg2"/>
                          </a:solidFill>
                          <a:effectLst/>
                          <a:latin typeface="Arial"/>
                        </a:rPr>
                        <a:t>Why is the tool used?</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MAO</a:t>
                      </a:r>
                      <a:r>
                        <a:rPr lang="en-US" sz="1200" b="1" i="0" u="none" strike="noStrike" baseline="0" dirty="0" smtClean="0">
                          <a:solidFill>
                            <a:schemeClr val="bg2"/>
                          </a:solidFill>
                          <a:effectLst/>
                          <a:latin typeface="Arial"/>
                        </a:rPr>
                        <a:t>?</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r>
              <a:tr h="1225095">
                <a:tc rowSpan="3">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ysClr val="window" lastClr="FFFFFF"/>
                          </a:solidFill>
                          <a:effectLst/>
                          <a:uLnTx/>
                          <a:uFillTx/>
                          <a:latin typeface="+mn-lt"/>
                          <a:ea typeface="+mn-ea"/>
                          <a:cs typeface="+mn-cs"/>
                        </a:rPr>
                        <a:t>Initiate or Plan</a:t>
                      </a:r>
                      <a:endParaRPr kumimoji="0" lang="en-GB" sz="1200" b="1" i="0" u="none" strike="noStrike" kern="0" cap="none" spc="0" normalizeH="0" baseline="0" noProof="0" dirty="0">
                        <a:ln>
                          <a:noFill/>
                        </a:ln>
                        <a:solidFill>
                          <a:sysClr val="window" lastClr="FFFFFF"/>
                        </a:solidFill>
                        <a:effectLst/>
                        <a:uLnTx/>
                        <a:uFillTx/>
                        <a:latin typeface="+mn-lt"/>
                        <a:ea typeface="+mn-ea"/>
                        <a:cs typeface="+mn-cs"/>
                      </a:endParaRPr>
                    </a:p>
                  </a:txBody>
                  <a:tcPr marL="45720" marR="45720" vert="vert27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002776"/>
                    </a:solidFill>
                  </a:tcPr>
                </a:tc>
                <a:tc>
                  <a:txBody>
                    <a:bodyPr/>
                    <a:lstStyle/>
                    <a:p>
                      <a:pPr marL="0" algn="ctr" defTabSz="914400" rtl="0" eaLnBrk="1" fontAlgn="ctr" latinLnBrk="0" hangingPunct="1"/>
                      <a:r>
                        <a:rPr lang="en-US" sz="1100" b="1" i="0" u="none" strike="noStrike" kern="1200" dirty="0" smtClean="0">
                          <a:solidFill>
                            <a:srgbClr val="002776"/>
                          </a:solidFill>
                          <a:effectLst/>
                          <a:latin typeface="Arial"/>
                          <a:ea typeface="+mn-ea"/>
                          <a:cs typeface="+mn-cs"/>
                        </a:rPr>
                        <a:t>7</a:t>
                      </a:r>
                      <a:endParaRPr lang="en-US" sz="1100" b="1" i="0" u="none" strike="noStrike" kern="1200" dirty="0">
                        <a:solidFill>
                          <a:srgbClr val="002776"/>
                        </a:solidFill>
                        <a:effectLst/>
                        <a:latin typeface="Arial"/>
                        <a:ea typeface="+mn-ea"/>
                        <a:cs typeface="+mn-cs"/>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b="1" i="0" u="none" strike="noStrike" kern="1200" dirty="0" smtClean="0">
                          <a:solidFill>
                            <a:srgbClr val="002776"/>
                          </a:solidFill>
                          <a:effectLst/>
                          <a:latin typeface="+mn-lt"/>
                          <a:ea typeface="+mn-ea"/>
                          <a:cs typeface="+mn-cs"/>
                        </a:rPr>
                        <a:t>Quality Management Plan</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dirty="0" smtClean="0">
                          <a:solidFill>
                            <a:schemeClr val="accent1"/>
                          </a:solidFill>
                        </a:rPr>
                        <a:t>The Quality Management Plan defines the project’s overall quality program objectives, as well as specific plans for quality assurance, quality control, and quality support</a:t>
                      </a:r>
                      <a:endParaRPr lang="en-US" sz="1100" kern="1200" dirty="0" smtClean="0">
                        <a:solidFill>
                          <a:schemeClr val="accent1"/>
                        </a:solidFill>
                        <a:latin typeface="+mn-lt"/>
                        <a:ea typeface="+mn-ea"/>
                        <a:cs typeface="+mn-cs"/>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kern="1200" dirty="0" smtClean="0">
                          <a:solidFill>
                            <a:schemeClr val="accent1"/>
                          </a:solidFill>
                          <a:latin typeface="+mn-lt"/>
                          <a:ea typeface="+mn-ea"/>
                          <a:cs typeface="+mn-cs"/>
                        </a:rPr>
                        <a:t>The Quality Management Plan describes how </a:t>
                      </a:r>
                      <a:r>
                        <a:rPr lang="en-US" sz="1100" kern="1200" baseline="0" dirty="0" smtClean="0">
                          <a:solidFill>
                            <a:schemeClr val="accent1"/>
                          </a:solidFill>
                          <a:latin typeface="+mn-lt"/>
                          <a:ea typeface="+mn-ea"/>
                          <a:cs typeface="+mn-cs"/>
                        </a:rPr>
                        <a:t>the project will deliver work at the desired level of quality and describes how quality management will be executed for the project</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2776"/>
                          </a:solidFill>
                          <a:effectLst/>
                          <a:latin typeface="+mn-lt"/>
                        </a:rPr>
                        <a:t>A</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2">
                        <a:lumMod val="20000"/>
                        <a:lumOff val="80000"/>
                      </a:schemeClr>
                    </a:solidFill>
                  </a:tcPr>
                </a:tc>
              </a:tr>
              <a:tr h="1785981">
                <a:tc vMerge="1">
                  <a:txBody>
                    <a:bodyPr/>
                    <a:lstStyle/>
                    <a:p>
                      <a:endParaRPr lang="en-US"/>
                    </a:p>
                  </a:txBody>
                  <a:tcPr/>
                </a:tc>
                <a:tc>
                  <a:txBody>
                    <a:bodyPr/>
                    <a:lstStyle/>
                    <a:p>
                      <a:pPr marL="0" algn="ctr" defTabSz="914400" rtl="0" eaLnBrk="1" fontAlgn="ctr" latinLnBrk="0" hangingPunct="1"/>
                      <a:r>
                        <a:rPr lang="en-US" sz="1100" b="1" i="0" u="none" strike="noStrike" kern="1200" dirty="0" smtClean="0">
                          <a:solidFill>
                            <a:srgbClr val="002776"/>
                          </a:solidFill>
                          <a:effectLst/>
                          <a:latin typeface="Arial"/>
                          <a:ea typeface="+mn-ea"/>
                          <a:cs typeface="+mn-cs"/>
                        </a:rPr>
                        <a:t>8</a:t>
                      </a:r>
                      <a:endParaRPr lang="en-US" sz="1100" b="1" i="0" u="none" strike="noStrike" kern="1200" dirty="0">
                        <a:solidFill>
                          <a:srgbClr val="002776"/>
                        </a:solidFill>
                        <a:effectLst/>
                        <a:latin typeface="Arial"/>
                        <a:ea typeface="+mn-ea"/>
                        <a:cs typeface="+mn-cs"/>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b="1" i="0" u="none" strike="noStrike" kern="1200" dirty="0" smtClean="0">
                          <a:solidFill>
                            <a:srgbClr val="002776"/>
                          </a:solidFill>
                          <a:effectLst/>
                          <a:latin typeface="+mn-lt"/>
                          <a:ea typeface="+mn-ea"/>
                          <a:cs typeface="+mn-cs"/>
                        </a:rPr>
                        <a:t>Deliverable</a:t>
                      </a:r>
                      <a:r>
                        <a:rPr lang="en-US" sz="1100" b="1" i="0" u="none" strike="noStrike" kern="1200" baseline="0" dirty="0" smtClean="0">
                          <a:solidFill>
                            <a:srgbClr val="002776"/>
                          </a:solidFill>
                          <a:effectLst/>
                          <a:latin typeface="+mn-lt"/>
                          <a:ea typeface="+mn-ea"/>
                          <a:cs typeface="+mn-cs"/>
                        </a:rPr>
                        <a:t> Log</a:t>
                      </a:r>
                      <a:endParaRPr lang="en-US" sz="1100" b="1" i="0" u="none" strike="noStrike" kern="1200" dirty="0" smtClean="0">
                        <a:solidFill>
                          <a:srgbClr val="002776"/>
                        </a:solidFill>
                        <a:effectLst/>
                        <a:latin typeface="+mn-lt"/>
                        <a:ea typeface="+mn-ea"/>
                        <a:cs typeface="+mn-cs"/>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kern="1200" dirty="0" smtClean="0">
                          <a:solidFill>
                            <a:schemeClr val="accent1"/>
                          </a:solidFill>
                          <a:latin typeface="+mn-lt"/>
                          <a:ea typeface="+mn-ea"/>
                          <a:cs typeface="+mn-cs"/>
                        </a:rPr>
                        <a:t>The Deliverable Log defines the complete list of deliverables for a project, and includes the key steps for deliverable review, sign-off and formal acceptance</a:t>
                      </a:r>
                    </a:p>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kern="1200" dirty="0" smtClean="0">
                          <a:solidFill>
                            <a:schemeClr val="accent1"/>
                          </a:solidFill>
                          <a:latin typeface="+mn-lt"/>
                          <a:ea typeface="+mn-ea"/>
                          <a:cs typeface="+mn-cs"/>
                        </a:rPr>
                        <a:t>It can be created at</a:t>
                      </a:r>
                      <a:r>
                        <a:rPr lang="en-US" sz="1100" kern="1200" baseline="0" dirty="0" smtClean="0">
                          <a:solidFill>
                            <a:schemeClr val="accent1"/>
                          </a:solidFill>
                          <a:latin typeface="+mn-lt"/>
                          <a:ea typeface="+mn-ea"/>
                          <a:cs typeface="+mn-cs"/>
                        </a:rPr>
                        <a:t> the</a:t>
                      </a:r>
                      <a:r>
                        <a:rPr lang="en-US" sz="1100" kern="1200" dirty="0" smtClean="0">
                          <a:solidFill>
                            <a:schemeClr val="accent1"/>
                          </a:solidFill>
                          <a:latin typeface="+mn-lt"/>
                          <a:ea typeface="+mn-ea"/>
                          <a:cs typeface="+mn-cs"/>
                        </a:rPr>
                        <a:t> beginning of a project</a:t>
                      </a:r>
                      <a:r>
                        <a:rPr lang="en-US" sz="1100" kern="1200" baseline="0" dirty="0" smtClean="0">
                          <a:solidFill>
                            <a:schemeClr val="accent1"/>
                          </a:solidFill>
                          <a:latin typeface="+mn-lt"/>
                          <a:ea typeface="+mn-ea"/>
                          <a:cs typeface="+mn-cs"/>
                        </a:rPr>
                        <a:t> and or iterated as planning for subsequent phases is completed; regardless of development, the log should provide </a:t>
                      </a:r>
                      <a:r>
                        <a:rPr lang="en-US" sz="1100" kern="1200" dirty="0" smtClean="0">
                          <a:solidFill>
                            <a:schemeClr val="accent1"/>
                          </a:solidFill>
                          <a:latin typeface="+mn-lt"/>
                          <a:ea typeface="+mn-ea"/>
                          <a:cs typeface="+mn-cs"/>
                        </a:rPr>
                        <a:t>one comprehensive record for the entire project</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kern="1200" baseline="0" dirty="0" smtClean="0">
                          <a:solidFill>
                            <a:schemeClr val="accent1"/>
                          </a:solidFill>
                          <a:latin typeface="+mn-lt"/>
                          <a:ea typeface="+mn-ea"/>
                          <a:cs typeface="+mn-cs"/>
                        </a:rPr>
                        <a:t>The Deliverable Log tracks deliverable progress and provides visibility of the progress of every deliverable through to completion</a:t>
                      </a:r>
                    </a:p>
                    <a:p>
                      <a:pPr marL="91440" marR="0" indent="0" algn="l" defTabSz="914400" rtl="0" eaLnBrk="1" fontAlgn="ctr" latinLnBrk="0" hangingPunct="1">
                        <a:lnSpc>
                          <a:spcPct val="100000"/>
                        </a:lnSpc>
                        <a:spcBef>
                          <a:spcPts val="600"/>
                        </a:spcBef>
                        <a:spcAft>
                          <a:spcPts val="0"/>
                        </a:spcAft>
                        <a:buClrTx/>
                        <a:buSzTx/>
                        <a:buFont typeface="Arial" panose="020B0604020202020204" pitchFamily="34" charset="0"/>
                        <a:buNone/>
                        <a:tabLst/>
                        <a:defRPr/>
                      </a:pPr>
                      <a:r>
                        <a:rPr lang="en-US" sz="1100" b="1" kern="1200" baseline="0" dirty="0" smtClean="0">
                          <a:solidFill>
                            <a:schemeClr val="accent1"/>
                          </a:solidFill>
                          <a:latin typeface="+mn-lt"/>
                          <a:ea typeface="+mn-ea"/>
                          <a:cs typeface="+mn-cs"/>
                        </a:rPr>
                        <a:t>NOTE</a:t>
                      </a:r>
                      <a:r>
                        <a:rPr lang="en-US" sz="1100" kern="1200" baseline="0" dirty="0" smtClean="0">
                          <a:solidFill>
                            <a:schemeClr val="accent1"/>
                          </a:solidFill>
                          <a:latin typeface="+mn-lt"/>
                          <a:ea typeface="+mn-ea"/>
                          <a:cs typeface="+mn-cs"/>
                        </a:rPr>
                        <a:t>: this log is explicitly linked to the Deliverable Overview and Acceptance Forms for each deliverable</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2776"/>
                          </a:solidFill>
                          <a:effectLst/>
                          <a:latin typeface="+mn-lt"/>
                          <a:ea typeface="+mn-ea"/>
                          <a:cs typeface="+mn-cs"/>
                          <a:sym typeface="Wingdings"/>
                        </a:rPr>
                        <a:t>A</a:t>
                      </a:r>
                      <a:endParaRPr lang="en-US" sz="1100" b="0" i="0" u="none" strike="noStrike" dirty="0" smtClean="0">
                        <a:solidFill>
                          <a:srgbClr val="002776"/>
                        </a:solidFill>
                        <a:effectLst/>
                        <a:latin typeface="+mn-lt"/>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2">
                        <a:lumMod val="20000"/>
                        <a:lumOff val="80000"/>
                      </a:schemeClr>
                    </a:solidFill>
                  </a:tcPr>
                </a:tc>
              </a:tr>
              <a:tr h="1731765">
                <a:tc vMerge="1">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1" i="0" u="none" strike="noStrike" kern="0" cap="none" spc="0" normalizeH="0" baseline="0" noProof="0" dirty="0">
                        <a:ln>
                          <a:noFill/>
                        </a:ln>
                        <a:solidFill>
                          <a:sysClr val="window" lastClr="FFFFFF"/>
                        </a:solidFill>
                        <a:effectLst/>
                        <a:uLnTx/>
                        <a:uFillTx/>
                        <a:latin typeface="+mn-lt"/>
                        <a:ea typeface="+mn-ea"/>
                        <a:cs typeface="+mn-cs"/>
                      </a:endParaRPr>
                    </a:p>
                  </a:txBody>
                  <a:tcPr marL="45720" marR="45720" vert="vert27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002776"/>
                    </a:solidFill>
                  </a:tcPr>
                </a:tc>
                <a:tc>
                  <a:txBody>
                    <a:bodyPr/>
                    <a:lstStyle/>
                    <a:p>
                      <a:pPr marL="0" algn="ctr" defTabSz="914400" rtl="0" eaLnBrk="1" fontAlgn="ctr" latinLnBrk="0" hangingPunct="1"/>
                      <a:r>
                        <a:rPr lang="en-US" sz="1100" b="1" i="0" u="none" strike="noStrike" kern="1200" dirty="0" smtClean="0">
                          <a:solidFill>
                            <a:srgbClr val="002776"/>
                          </a:solidFill>
                          <a:effectLst/>
                          <a:latin typeface="Arial"/>
                          <a:ea typeface="+mn-ea"/>
                          <a:cs typeface="+mn-cs"/>
                        </a:rPr>
                        <a:t>9</a:t>
                      </a:r>
                      <a:endParaRPr lang="en-US" sz="1100" b="1" i="0" u="none" strike="noStrike" kern="1200" dirty="0">
                        <a:solidFill>
                          <a:srgbClr val="002776"/>
                        </a:solidFill>
                        <a:effectLst/>
                        <a:latin typeface="Arial"/>
                        <a:ea typeface="+mn-ea"/>
                        <a:cs typeface="+mn-cs"/>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b="1" i="0" u="none" strike="noStrike" kern="1200" dirty="0" smtClean="0">
                          <a:solidFill>
                            <a:srgbClr val="002776"/>
                          </a:solidFill>
                          <a:effectLst/>
                          <a:latin typeface="+mn-lt"/>
                          <a:ea typeface="+mn-ea"/>
                          <a:cs typeface="+mn-cs"/>
                        </a:rPr>
                        <a:t>Personal and Confidential</a:t>
                      </a:r>
                      <a:r>
                        <a:rPr lang="en-US" sz="1100" b="1" i="0" u="none" strike="noStrike" kern="1200" baseline="0" dirty="0" smtClean="0">
                          <a:solidFill>
                            <a:srgbClr val="002776"/>
                          </a:solidFill>
                          <a:effectLst/>
                          <a:latin typeface="+mn-lt"/>
                          <a:ea typeface="+mn-ea"/>
                          <a:cs typeface="+mn-cs"/>
                        </a:rPr>
                        <a:t> Management Plan</a:t>
                      </a:r>
                      <a:endParaRPr lang="en-US" sz="1100" b="1" i="0" u="none" strike="noStrike" kern="1200" dirty="0" smtClean="0">
                        <a:solidFill>
                          <a:srgbClr val="002776"/>
                        </a:solidFill>
                        <a:effectLst/>
                        <a:latin typeface="+mn-lt"/>
                        <a:ea typeface="+mn-ea"/>
                        <a:cs typeface="+mn-cs"/>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dirty="0" smtClean="0">
                          <a:solidFill>
                            <a:schemeClr val="accent1"/>
                          </a:solidFill>
                        </a:rPr>
                        <a:t>The Personal and Confidential</a:t>
                      </a:r>
                      <a:r>
                        <a:rPr lang="en-US" sz="1100" baseline="0" dirty="0" smtClean="0">
                          <a:solidFill>
                            <a:schemeClr val="accent1"/>
                          </a:solidFill>
                        </a:rPr>
                        <a:t> Management Plan </a:t>
                      </a:r>
                      <a:r>
                        <a:rPr lang="en-US" sz="1100" dirty="0" smtClean="0">
                          <a:solidFill>
                            <a:schemeClr val="accent1"/>
                          </a:solidFill>
                        </a:rPr>
                        <a:t>develops and documents the strategy for managing and safeguarding</a:t>
                      </a:r>
                      <a:r>
                        <a:rPr lang="en-US" sz="1100" baseline="0" dirty="0" smtClean="0">
                          <a:solidFill>
                            <a:schemeClr val="accent1"/>
                          </a:solidFill>
                        </a:rPr>
                        <a:t> </a:t>
                      </a:r>
                      <a:r>
                        <a:rPr lang="en-US" sz="1100" dirty="0" smtClean="0">
                          <a:solidFill>
                            <a:schemeClr val="accent1"/>
                          </a:solidFill>
                        </a:rPr>
                        <a:t>sensitive</a:t>
                      </a:r>
                      <a:r>
                        <a:rPr lang="en-US" sz="1100" baseline="0" dirty="0" smtClean="0">
                          <a:solidFill>
                            <a:schemeClr val="accent1"/>
                          </a:solidFill>
                        </a:rPr>
                        <a:t> data</a:t>
                      </a:r>
                    </a:p>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dirty="0" smtClean="0">
                          <a:solidFill>
                            <a:schemeClr val="accent1"/>
                          </a:solidFill>
                        </a:rPr>
                        <a:t>It serves as standard operating procedure for the team with respect to data elements, access procedures, transfer, storage, retention and destruction, safeguards, on-boarding, and off-boarding</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kern="1200" dirty="0" smtClean="0">
                          <a:solidFill>
                            <a:schemeClr val="accent1"/>
                          </a:solidFill>
                          <a:latin typeface="+mn-lt"/>
                          <a:ea typeface="+mn-ea"/>
                          <a:cs typeface="+mn-cs"/>
                        </a:rPr>
                        <a:t>This plan is required</a:t>
                      </a:r>
                      <a:r>
                        <a:rPr lang="en-US" sz="1100" kern="1200" baseline="0" dirty="0" smtClean="0">
                          <a:solidFill>
                            <a:schemeClr val="accent1"/>
                          </a:solidFill>
                          <a:latin typeface="+mn-lt"/>
                          <a:ea typeface="+mn-ea"/>
                          <a:cs typeface="+mn-cs"/>
                        </a:rPr>
                        <a:t> </a:t>
                      </a:r>
                      <a:r>
                        <a:rPr lang="en-US" sz="1100" kern="1200" dirty="0" smtClean="0">
                          <a:solidFill>
                            <a:schemeClr val="accent1"/>
                          </a:solidFill>
                          <a:latin typeface="+mn-lt"/>
                          <a:ea typeface="+mn-ea"/>
                          <a:cs typeface="+mn-cs"/>
                        </a:rPr>
                        <a:t>for projects that deal with sensitive</a:t>
                      </a:r>
                      <a:r>
                        <a:rPr lang="en-US" sz="1100" kern="1200" baseline="0" dirty="0" smtClean="0">
                          <a:solidFill>
                            <a:schemeClr val="accent1"/>
                          </a:solidFill>
                          <a:latin typeface="+mn-lt"/>
                          <a:ea typeface="+mn-ea"/>
                          <a:cs typeface="+mn-cs"/>
                        </a:rPr>
                        <a:t> information</a:t>
                      </a:r>
                    </a:p>
                    <a:p>
                      <a:pPr marL="91440" marR="0" indent="0" algn="l" defTabSz="914400" rtl="0" eaLnBrk="1" fontAlgn="ctr" latinLnBrk="0" hangingPunct="1">
                        <a:lnSpc>
                          <a:spcPct val="100000"/>
                        </a:lnSpc>
                        <a:spcBef>
                          <a:spcPts val="600"/>
                        </a:spcBef>
                        <a:spcAft>
                          <a:spcPts val="0"/>
                        </a:spcAft>
                        <a:buClrTx/>
                        <a:buSzTx/>
                        <a:buFont typeface="Arial" panose="020B0604020202020204" pitchFamily="34" charset="0"/>
                        <a:buNone/>
                        <a:tabLst/>
                        <a:defRPr/>
                      </a:pPr>
                      <a:r>
                        <a:rPr lang="en-US" sz="1100" b="1" kern="1200" baseline="0" dirty="0" smtClean="0">
                          <a:solidFill>
                            <a:schemeClr val="accent1"/>
                          </a:solidFill>
                          <a:latin typeface="+mn-lt"/>
                          <a:ea typeface="+mn-ea"/>
                          <a:cs typeface="+mn-cs"/>
                        </a:rPr>
                        <a:t>NOTE:</a:t>
                      </a:r>
                      <a:r>
                        <a:rPr lang="en-US" sz="1100" kern="1200" baseline="0" dirty="0" smtClean="0">
                          <a:solidFill>
                            <a:schemeClr val="accent1"/>
                          </a:solidFill>
                          <a:latin typeface="+mn-lt"/>
                          <a:ea typeface="+mn-ea"/>
                          <a:cs typeface="+mn-cs"/>
                        </a:rPr>
                        <a:t> </a:t>
                      </a:r>
                      <a:r>
                        <a:rPr lang="en-US" sz="1100" kern="1200" dirty="0" smtClean="0">
                          <a:solidFill>
                            <a:schemeClr val="accent1"/>
                          </a:solidFill>
                          <a:latin typeface="+mn-lt"/>
                          <a:ea typeface="+mn-ea"/>
                          <a:cs typeface="+mn-cs"/>
                        </a:rPr>
                        <a:t>This</a:t>
                      </a:r>
                      <a:r>
                        <a:rPr lang="en-US" sz="1100" kern="1200" baseline="0" dirty="0" smtClean="0">
                          <a:solidFill>
                            <a:schemeClr val="accent1"/>
                          </a:solidFill>
                          <a:latin typeface="+mn-lt"/>
                          <a:ea typeface="+mn-ea"/>
                          <a:cs typeface="+mn-cs"/>
                        </a:rPr>
                        <a:t> is additional to </a:t>
                      </a:r>
                      <a:r>
                        <a:rPr lang="en-US" sz="1100" b="1" kern="1200" baseline="0" dirty="0" smtClean="0">
                          <a:solidFill>
                            <a:schemeClr val="accent1"/>
                          </a:solidFill>
                          <a:latin typeface="+mn-lt"/>
                          <a:ea typeface="+mn-ea"/>
                          <a:cs typeface="+mn-cs"/>
                        </a:rPr>
                        <a:t>any and all</a:t>
                      </a:r>
                      <a:r>
                        <a:rPr lang="en-US" sz="1100" kern="1200" baseline="0" dirty="0" smtClean="0">
                          <a:solidFill>
                            <a:schemeClr val="accent1"/>
                          </a:solidFill>
                          <a:latin typeface="+mn-lt"/>
                          <a:ea typeface="+mn-ea"/>
                          <a:cs typeface="+mn-cs"/>
                        </a:rPr>
                        <a:t> existing policies and procedures for sensitive data management; projects must fully comply with existing policies at all levels of gov’t.</a:t>
                      </a:r>
                      <a:endParaRPr lang="en-US" sz="1100" kern="1200" dirty="0" smtClean="0">
                        <a:solidFill>
                          <a:schemeClr val="accent1"/>
                        </a:solidFill>
                        <a:latin typeface="+mn-lt"/>
                        <a:ea typeface="+mn-ea"/>
                        <a:cs typeface="+mn-cs"/>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2776"/>
                          </a:solidFill>
                          <a:effectLst/>
                          <a:latin typeface="+mn-lt"/>
                        </a:rPr>
                        <a:t>O</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5">
                        <a:lumMod val="20000"/>
                        <a:lumOff val="80000"/>
                      </a:schemeClr>
                    </a:solidFill>
                  </a:tcPr>
                </a:tc>
              </a:tr>
            </a:tbl>
          </a:graphicData>
        </a:graphic>
      </p:graphicFrame>
      <p:grpSp>
        <p:nvGrpSpPr>
          <p:cNvPr id="19" name="Group 18"/>
          <p:cNvGrpSpPr/>
          <p:nvPr/>
        </p:nvGrpSpPr>
        <p:grpSpPr>
          <a:xfrm>
            <a:off x="4657950" y="6182368"/>
            <a:ext cx="4017349" cy="323165"/>
            <a:chOff x="4657950" y="6182368"/>
            <a:chExt cx="4017349" cy="323165"/>
          </a:xfrm>
        </p:grpSpPr>
        <p:sp>
          <p:nvSpPr>
            <p:cNvPr id="20" name="TextBox 19"/>
            <p:cNvSpPr txBox="1"/>
            <p:nvPr/>
          </p:nvSpPr>
          <p:spPr>
            <a:xfrm>
              <a:off x="4657950" y="6182368"/>
              <a:ext cx="1001805" cy="323165"/>
            </a:xfrm>
            <a:prstGeom prst="rect">
              <a:avLst/>
            </a:prstGeom>
            <a:noFill/>
          </p:spPr>
          <p:txBody>
            <a:bodyPr wrap="square" rtlCol="0" anchor="ctr">
              <a:spAutoFit/>
            </a:bodyPr>
            <a:lstStyle/>
            <a:p>
              <a:pPr>
                <a:lnSpc>
                  <a:spcPct val="150000"/>
                </a:lnSpc>
              </a:pPr>
              <a:r>
                <a:rPr lang="en-US" sz="1000" b="1" dirty="0" smtClean="0">
                  <a:solidFill>
                    <a:schemeClr val="accent1"/>
                  </a:solidFill>
                </a:rPr>
                <a:t>M</a:t>
              </a:r>
              <a:r>
                <a:rPr lang="en-US" sz="1000" dirty="0" smtClean="0">
                  <a:solidFill>
                    <a:schemeClr val="accent1"/>
                  </a:solidFill>
                </a:rPr>
                <a:t>: Mandatory</a:t>
              </a:r>
            </a:p>
          </p:txBody>
        </p:sp>
        <p:sp>
          <p:nvSpPr>
            <p:cNvPr id="21" name="Rectangle 20"/>
            <p:cNvSpPr/>
            <p:nvPr/>
          </p:nvSpPr>
          <p:spPr>
            <a:xfrm>
              <a:off x="5597555" y="6267750"/>
              <a:ext cx="146797" cy="152400"/>
            </a:xfrm>
            <a:prstGeom prst="rect">
              <a:avLst/>
            </a:prstGeom>
            <a:solidFill>
              <a:schemeClr val="accent3">
                <a:lumMod val="20000"/>
                <a:lumOff val="8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6243728" y="6182368"/>
              <a:ext cx="1001805" cy="323165"/>
            </a:xfrm>
            <a:prstGeom prst="rect">
              <a:avLst/>
            </a:prstGeom>
            <a:noFill/>
          </p:spPr>
          <p:txBody>
            <a:bodyPr wrap="square" rtlCol="0">
              <a:spAutoFit/>
            </a:bodyPr>
            <a:lstStyle/>
            <a:p>
              <a:pPr>
                <a:lnSpc>
                  <a:spcPct val="150000"/>
                </a:lnSpc>
              </a:pPr>
              <a:r>
                <a:rPr lang="en-US" sz="1000" b="1" dirty="0" smtClean="0">
                  <a:solidFill>
                    <a:schemeClr val="accent1"/>
                  </a:solidFill>
                </a:rPr>
                <a:t>A</a:t>
              </a:r>
              <a:r>
                <a:rPr lang="en-US" sz="1000" dirty="0" smtClean="0">
                  <a:solidFill>
                    <a:schemeClr val="accent1"/>
                  </a:solidFill>
                </a:rPr>
                <a:t>: Advised</a:t>
              </a:r>
            </a:p>
          </p:txBody>
        </p:sp>
        <p:sp>
          <p:nvSpPr>
            <p:cNvPr id="23" name="Rectangle 22"/>
            <p:cNvSpPr/>
            <p:nvPr/>
          </p:nvSpPr>
          <p:spPr>
            <a:xfrm>
              <a:off x="7010400" y="6267750"/>
              <a:ext cx="146797" cy="152400"/>
            </a:xfrm>
            <a:prstGeom prst="rect">
              <a:avLst/>
            </a:prstGeom>
            <a:solidFill>
              <a:schemeClr val="accent2">
                <a:lumMod val="20000"/>
                <a:lumOff val="8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7673494" y="6182368"/>
              <a:ext cx="1001805" cy="323165"/>
            </a:xfrm>
            <a:prstGeom prst="rect">
              <a:avLst/>
            </a:prstGeom>
            <a:noFill/>
          </p:spPr>
          <p:txBody>
            <a:bodyPr wrap="square" rtlCol="0">
              <a:spAutoFit/>
            </a:bodyPr>
            <a:lstStyle/>
            <a:p>
              <a:pPr>
                <a:lnSpc>
                  <a:spcPct val="150000"/>
                </a:lnSpc>
              </a:pPr>
              <a:r>
                <a:rPr lang="en-US" sz="1000" b="1" dirty="0" smtClean="0">
                  <a:solidFill>
                    <a:schemeClr val="accent1"/>
                  </a:solidFill>
                </a:rPr>
                <a:t>O:</a:t>
              </a:r>
              <a:r>
                <a:rPr lang="en-US" sz="1000" dirty="0" smtClean="0">
                  <a:solidFill>
                    <a:schemeClr val="accent1"/>
                  </a:solidFill>
                </a:rPr>
                <a:t> Optional</a:t>
              </a:r>
            </a:p>
          </p:txBody>
        </p:sp>
        <p:sp>
          <p:nvSpPr>
            <p:cNvPr id="25" name="Rectangle 24"/>
            <p:cNvSpPr/>
            <p:nvPr/>
          </p:nvSpPr>
          <p:spPr>
            <a:xfrm>
              <a:off x="8463803" y="6267750"/>
              <a:ext cx="146797" cy="152400"/>
            </a:xfrm>
            <a:prstGeom prst="rect">
              <a:avLst/>
            </a:prstGeom>
            <a:solidFill>
              <a:schemeClr val="accent5">
                <a:lumMod val="20000"/>
                <a:lumOff val="8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9337286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b="1" dirty="0" smtClean="0"/>
              <a:t>The Training Log and Kick-off Deck are optional documents </a:t>
            </a:r>
            <a:r>
              <a:rPr lang="en-US" sz="2000" b="1" dirty="0"/>
              <a:t>for </a:t>
            </a:r>
            <a:r>
              <a:rPr lang="en-US" sz="2000" b="1" dirty="0" smtClean="0"/>
              <a:t>the </a:t>
            </a:r>
            <a:r>
              <a:rPr lang="en-US" sz="2000" b="1" dirty="0"/>
              <a:t>planning phase of IM/IT projects </a:t>
            </a:r>
            <a:r>
              <a:rPr lang="en-US" sz="2000" b="1" dirty="0" smtClean="0"/>
              <a:t>IM/IT </a:t>
            </a:r>
            <a:r>
              <a:rPr lang="en-US" sz="2000" b="1" dirty="0"/>
              <a:t>projects</a:t>
            </a:r>
            <a:endParaRPr lang="en-US" sz="2000" dirty="0"/>
          </a:p>
        </p:txBody>
      </p:sp>
      <p:sp>
        <p:nvSpPr>
          <p:cNvPr id="5" name="Footer Placeholder 4"/>
          <p:cNvSpPr>
            <a:spLocks noGrp="1"/>
          </p:cNvSpPr>
          <p:nvPr>
            <p:ph type="ftr" sz="quarter" idx="3"/>
          </p:nvPr>
        </p:nvSpPr>
        <p:spPr/>
        <p:txBody>
          <a:bodyPr/>
          <a:lstStyle/>
          <a:p>
            <a:r>
              <a:rPr lang="en-US" dirty="0" smtClean="0"/>
              <a:t>IM/IT Capital Investment Branch of the OCIO </a:t>
            </a:r>
            <a:r>
              <a:rPr lang="en-US" dirty="0"/>
              <a:t>– IM/IT Capital Project Management</a:t>
            </a:r>
            <a:endParaRPr lang="en-GB" dirty="0"/>
          </a:p>
        </p:txBody>
      </p:sp>
      <p:sp>
        <p:nvSpPr>
          <p:cNvPr id="6" name="Slide Number Placeholder 5"/>
          <p:cNvSpPr>
            <a:spLocks noGrp="1"/>
          </p:cNvSpPr>
          <p:nvPr>
            <p:ph type="sldNum" sz="quarter" idx="4"/>
          </p:nvPr>
        </p:nvSpPr>
        <p:spPr/>
        <p:txBody>
          <a:bodyPr/>
          <a:lstStyle/>
          <a:p>
            <a:fld id="{95CC1D26-A9BD-4BDE-BDD9-08EDBAE96860}" type="slidenum">
              <a:rPr lang="en-GB" smtClean="0"/>
              <a:pPr/>
              <a:t>12</a:t>
            </a:fld>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3398611631"/>
              </p:ext>
            </p:extLst>
          </p:nvPr>
        </p:nvGraphicFramePr>
        <p:xfrm>
          <a:off x="381000" y="1143000"/>
          <a:ext cx="8381999" cy="4389120"/>
        </p:xfrm>
        <a:graphic>
          <a:graphicData uri="http://schemas.openxmlformats.org/drawingml/2006/table">
            <a:tbl>
              <a:tblPr/>
              <a:tblGrid>
                <a:gridCol w="673928"/>
                <a:gridCol w="336965"/>
                <a:gridCol w="1263618"/>
                <a:gridCol w="2948442"/>
                <a:gridCol w="2274512"/>
                <a:gridCol w="884534"/>
              </a:tblGrid>
              <a:tr h="228600">
                <a:tc>
                  <a:txBody>
                    <a:bodyPr/>
                    <a:lstStyle/>
                    <a:p>
                      <a:pPr algn="ctr" fontAlgn="ctr"/>
                      <a:r>
                        <a:rPr lang="en-US" sz="1200" b="1" i="0" u="none" strike="noStrike" dirty="0">
                          <a:solidFill>
                            <a:schemeClr val="bg2"/>
                          </a:solidFill>
                          <a:effectLst/>
                          <a:latin typeface="Arial"/>
                        </a:rPr>
                        <a:t>Project Phase</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Tool Name</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What is the tool?</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baseline="0" dirty="0" smtClean="0">
                          <a:solidFill>
                            <a:schemeClr val="bg2"/>
                          </a:solidFill>
                          <a:effectLst/>
                          <a:latin typeface="Arial"/>
                        </a:rPr>
                        <a:t>Why is the tool used?</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MAO</a:t>
                      </a:r>
                      <a:r>
                        <a:rPr lang="en-US" sz="1200" b="1" i="0" u="none" strike="noStrike" baseline="0" dirty="0" smtClean="0">
                          <a:solidFill>
                            <a:schemeClr val="bg2"/>
                          </a:solidFill>
                          <a:effectLst/>
                          <a:latin typeface="Arial"/>
                        </a:rPr>
                        <a:t>?</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r>
              <a:tr h="2011680">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ysClr val="window" lastClr="FFFFFF"/>
                          </a:solidFill>
                          <a:effectLst/>
                          <a:uLnTx/>
                          <a:uFillTx/>
                          <a:latin typeface="+mn-lt"/>
                          <a:ea typeface="+mn-ea"/>
                          <a:cs typeface="+mn-cs"/>
                        </a:rPr>
                        <a:t>Initiate or Plan</a:t>
                      </a:r>
                      <a:endParaRPr kumimoji="0" lang="en-GB" sz="1200" b="1" i="0" u="none" strike="noStrike" kern="0" cap="none" spc="0" normalizeH="0" baseline="0" noProof="0" dirty="0">
                        <a:ln>
                          <a:noFill/>
                        </a:ln>
                        <a:solidFill>
                          <a:sysClr val="window" lastClr="FFFFFF"/>
                        </a:solidFill>
                        <a:effectLst/>
                        <a:uLnTx/>
                        <a:uFillTx/>
                        <a:latin typeface="+mn-lt"/>
                        <a:ea typeface="+mn-ea"/>
                        <a:cs typeface="+mn-cs"/>
                      </a:endParaRPr>
                    </a:p>
                  </a:txBody>
                  <a:tcPr marL="45720" marR="45720" vert="vert27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002776"/>
                    </a:solidFill>
                  </a:tcPr>
                </a:tc>
                <a:tc>
                  <a:txBody>
                    <a:bodyPr/>
                    <a:lstStyle/>
                    <a:p>
                      <a:pPr marL="0" algn="ctr" fontAlgn="ctr"/>
                      <a:r>
                        <a:rPr lang="en-US" sz="1100" b="1" i="0" u="none" strike="noStrike" dirty="0" smtClean="0">
                          <a:solidFill>
                            <a:srgbClr val="002776"/>
                          </a:solidFill>
                          <a:effectLst/>
                          <a:latin typeface="Arial"/>
                        </a:rPr>
                        <a:t>10</a:t>
                      </a:r>
                      <a:endParaRPr lang="en-US" sz="1100" b="1" i="0" u="none" strike="noStrike" dirty="0">
                        <a:solidFill>
                          <a:srgbClr val="002776"/>
                        </a:solidFill>
                        <a:effectLst/>
                        <a:latin typeface="Arial"/>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b="1" i="0" u="none" strike="noStrike" kern="1200" dirty="0" smtClean="0">
                          <a:solidFill>
                            <a:srgbClr val="002776"/>
                          </a:solidFill>
                          <a:effectLst/>
                          <a:latin typeface="+mn-lt"/>
                          <a:ea typeface="+mn-ea"/>
                          <a:cs typeface="+mn-cs"/>
                        </a:rPr>
                        <a:t>Training Log</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GB" sz="1100" kern="1200" dirty="0" smtClean="0">
                          <a:solidFill>
                            <a:schemeClr val="accent1"/>
                          </a:solidFill>
                          <a:latin typeface="+mn-lt"/>
                          <a:ea typeface="+mn-ea"/>
                          <a:cs typeface="+mn-cs"/>
                        </a:rPr>
                        <a:t>The Training Log documents the courses or learning activities that will be delivered for project team resources to acquire the required project skillsets</a:t>
                      </a:r>
                    </a:p>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kern="1200" baseline="0" dirty="0" smtClean="0">
                          <a:solidFill>
                            <a:schemeClr val="accent1"/>
                          </a:solidFill>
                          <a:latin typeface="+mn-lt"/>
                          <a:ea typeface="+mn-ea"/>
                          <a:cs typeface="+mn-cs"/>
                        </a:rPr>
                        <a:t>The Training Strategy can be a sub-section of the Change Management Plan or can be a standalone document</a:t>
                      </a:r>
                    </a:p>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kern="1200" baseline="0" dirty="0" smtClean="0">
                          <a:solidFill>
                            <a:schemeClr val="accent1"/>
                          </a:solidFill>
                          <a:latin typeface="+mn-lt"/>
                          <a:ea typeface="+mn-ea"/>
                          <a:cs typeface="+mn-cs"/>
                        </a:rPr>
                        <a:t>The Training Plan is developed based on the Training Strategy and is tracked in t</a:t>
                      </a:r>
                      <a:r>
                        <a:rPr lang="en-GB" sz="1100" kern="1200" dirty="0" smtClean="0">
                          <a:solidFill>
                            <a:schemeClr val="accent1"/>
                          </a:solidFill>
                          <a:latin typeface="+mn-lt"/>
                          <a:ea typeface="+mn-ea"/>
                          <a:cs typeface="+mn-cs"/>
                        </a:rPr>
                        <a:t>he Training</a:t>
                      </a:r>
                      <a:r>
                        <a:rPr lang="en-GB" sz="1100" kern="1200" baseline="0" dirty="0" smtClean="0">
                          <a:solidFill>
                            <a:schemeClr val="accent1"/>
                          </a:solidFill>
                          <a:latin typeface="+mn-lt"/>
                          <a:ea typeface="+mn-ea"/>
                          <a:cs typeface="+mn-cs"/>
                        </a:rPr>
                        <a:t> Log</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kern="1200" dirty="0" smtClean="0">
                          <a:solidFill>
                            <a:schemeClr val="accent1"/>
                          </a:solidFill>
                          <a:latin typeface="+mn-lt"/>
                          <a:ea typeface="+mn-ea"/>
                          <a:cs typeface="+mn-cs"/>
                        </a:rPr>
                        <a:t>The</a:t>
                      </a:r>
                      <a:r>
                        <a:rPr lang="en-US" sz="1100" kern="1200" baseline="0" dirty="0" smtClean="0">
                          <a:solidFill>
                            <a:schemeClr val="accent1"/>
                          </a:solidFill>
                          <a:latin typeface="+mn-lt"/>
                          <a:ea typeface="+mn-ea"/>
                          <a:cs typeface="+mn-cs"/>
                        </a:rPr>
                        <a:t> Training Log</a:t>
                      </a:r>
                      <a:r>
                        <a:rPr lang="en-US" sz="1100" kern="1200" dirty="0" smtClean="0">
                          <a:solidFill>
                            <a:schemeClr val="accent1"/>
                          </a:solidFill>
                          <a:latin typeface="+mn-lt"/>
                          <a:ea typeface="+mn-ea"/>
                          <a:cs typeface="+mn-cs"/>
                        </a:rPr>
                        <a:t> tracks the training</a:t>
                      </a:r>
                      <a:r>
                        <a:rPr lang="en-US" sz="1100" kern="1200" baseline="0" dirty="0" smtClean="0">
                          <a:solidFill>
                            <a:schemeClr val="accent1"/>
                          </a:solidFill>
                          <a:latin typeface="+mn-lt"/>
                          <a:ea typeface="+mn-ea"/>
                          <a:cs typeface="+mn-cs"/>
                        </a:rPr>
                        <a:t> progress</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2776"/>
                          </a:solidFill>
                          <a:effectLst/>
                          <a:latin typeface="+mn-lt"/>
                        </a:rPr>
                        <a:t>O</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5">
                        <a:lumMod val="20000"/>
                        <a:lumOff val="80000"/>
                      </a:schemeClr>
                    </a:solidFill>
                  </a:tcPr>
                </a:tc>
              </a:tr>
              <a:tr h="2011680">
                <a:tc vMerge="1">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1" i="0" u="none" strike="noStrike" kern="0" cap="none" spc="0" normalizeH="0" baseline="0" noProof="0" dirty="0">
                        <a:ln>
                          <a:noFill/>
                        </a:ln>
                        <a:solidFill>
                          <a:sysClr val="window" lastClr="FFFFFF"/>
                        </a:solidFill>
                        <a:effectLst/>
                        <a:uLnTx/>
                        <a:uFillTx/>
                        <a:latin typeface="+mn-lt"/>
                        <a:ea typeface="+mn-ea"/>
                        <a:cs typeface="+mn-cs"/>
                      </a:endParaRPr>
                    </a:p>
                  </a:txBody>
                  <a:tcPr marL="45720" marR="45720" vert="vert27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002776"/>
                    </a:solidFill>
                  </a:tcPr>
                </a:tc>
                <a:tc>
                  <a:txBody>
                    <a:bodyPr/>
                    <a:lstStyle/>
                    <a:p>
                      <a:pPr marL="0" algn="ctr" defTabSz="914400" rtl="0" eaLnBrk="1" fontAlgn="ctr" latinLnBrk="0" hangingPunct="1"/>
                      <a:r>
                        <a:rPr lang="en-US" sz="1100" b="1" i="0" u="none" strike="noStrike" kern="1200" dirty="0" smtClean="0">
                          <a:solidFill>
                            <a:srgbClr val="002776"/>
                          </a:solidFill>
                          <a:effectLst/>
                          <a:latin typeface="Arial"/>
                          <a:ea typeface="+mn-ea"/>
                          <a:cs typeface="+mn-cs"/>
                        </a:rPr>
                        <a:t>11</a:t>
                      </a:r>
                      <a:endParaRPr lang="en-US" sz="1100" b="1" i="0" u="none" strike="noStrike" kern="1200" dirty="0">
                        <a:solidFill>
                          <a:srgbClr val="002776"/>
                        </a:solidFill>
                        <a:effectLst/>
                        <a:latin typeface="Arial"/>
                        <a:ea typeface="+mn-ea"/>
                        <a:cs typeface="+mn-cs"/>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b="1" i="0" u="none" strike="noStrike" kern="1200" dirty="0" smtClean="0">
                          <a:solidFill>
                            <a:srgbClr val="002776"/>
                          </a:solidFill>
                          <a:effectLst/>
                          <a:latin typeface="+mn-lt"/>
                          <a:ea typeface="+mn-ea"/>
                          <a:cs typeface="+mn-cs"/>
                        </a:rPr>
                        <a:t>Kick-off Meeting Template</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dirty="0" smtClean="0">
                          <a:solidFill>
                            <a:schemeClr val="accent1"/>
                          </a:solidFill>
                        </a:rPr>
                        <a:t>The project kick-off is a presentation delivered in the start-up phase to provide project stakeholders with an overview of the project. It is often modified for various stakeholder</a:t>
                      </a:r>
                      <a:r>
                        <a:rPr lang="en-US" sz="1100" baseline="0" dirty="0" smtClean="0">
                          <a:solidFill>
                            <a:schemeClr val="accent1"/>
                          </a:solidFill>
                        </a:rPr>
                        <a:t> groups to focus on the most relevant information for a particular group</a:t>
                      </a:r>
                    </a:p>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baseline="0" dirty="0" smtClean="0">
                          <a:solidFill>
                            <a:schemeClr val="accent1"/>
                          </a:solidFill>
                        </a:rPr>
                        <a:t>It typically provides an overview of </a:t>
                      </a:r>
                      <a:r>
                        <a:rPr lang="en-US" sz="1100" dirty="0" smtClean="0">
                          <a:solidFill>
                            <a:schemeClr val="accent1"/>
                          </a:solidFill>
                        </a:rPr>
                        <a:t>project objectives,</a:t>
                      </a:r>
                      <a:r>
                        <a:rPr lang="en-US" sz="1100" baseline="0" dirty="0" smtClean="0">
                          <a:solidFill>
                            <a:schemeClr val="accent1"/>
                          </a:solidFill>
                        </a:rPr>
                        <a:t> timelines and </a:t>
                      </a:r>
                      <a:r>
                        <a:rPr lang="en-US" sz="1100" dirty="0" smtClean="0">
                          <a:solidFill>
                            <a:schemeClr val="accent1"/>
                          </a:solidFill>
                        </a:rPr>
                        <a:t>milestones, team composition and key </a:t>
                      </a:r>
                      <a:r>
                        <a:rPr lang="en-US" sz="1100" kern="1200" dirty="0" smtClean="0">
                          <a:solidFill>
                            <a:schemeClr val="accent1"/>
                          </a:solidFill>
                          <a:latin typeface="+mn-lt"/>
                          <a:ea typeface="+mn-ea"/>
                          <a:cs typeface="+mn-cs"/>
                        </a:rPr>
                        <a:t>risks</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kern="1200" dirty="0" smtClean="0">
                          <a:solidFill>
                            <a:schemeClr val="accent1"/>
                          </a:solidFill>
                          <a:latin typeface="+mn-lt"/>
                          <a:ea typeface="+mn-ea"/>
                          <a:cs typeface="+mn-cs"/>
                        </a:rPr>
                        <a:t>Prepare and communicate to the project team</a:t>
                      </a:r>
                      <a:r>
                        <a:rPr lang="en-US" sz="1100" kern="1200" baseline="0" dirty="0" smtClean="0">
                          <a:solidFill>
                            <a:schemeClr val="accent1"/>
                          </a:solidFill>
                          <a:latin typeface="+mn-lt"/>
                          <a:ea typeface="+mn-ea"/>
                          <a:cs typeface="+mn-cs"/>
                        </a:rPr>
                        <a:t> and stakeholders about the project and to signal it is officially underway</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2776"/>
                          </a:solidFill>
                          <a:effectLst/>
                          <a:latin typeface="+mn-lt"/>
                        </a:rPr>
                        <a:t>O</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5">
                        <a:lumMod val="20000"/>
                        <a:lumOff val="80000"/>
                      </a:schemeClr>
                    </a:solidFill>
                  </a:tcPr>
                </a:tc>
              </a:tr>
            </a:tbl>
          </a:graphicData>
        </a:graphic>
      </p:graphicFrame>
      <p:grpSp>
        <p:nvGrpSpPr>
          <p:cNvPr id="9" name="Group 8"/>
          <p:cNvGrpSpPr/>
          <p:nvPr/>
        </p:nvGrpSpPr>
        <p:grpSpPr>
          <a:xfrm>
            <a:off x="4657950" y="6182368"/>
            <a:ext cx="4017349" cy="323165"/>
            <a:chOff x="4657950" y="6182368"/>
            <a:chExt cx="4017349" cy="323165"/>
          </a:xfrm>
        </p:grpSpPr>
        <p:sp>
          <p:nvSpPr>
            <p:cNvPr id="10" name="TextBox 9"/>
            <p:cNvSpPr txBox="1"/>
            <p:nvPr/>
          </p:nvSpPr>
          <p:spPr>
            <a:xfrm>
              <a:off x="4657950" y="6182368"/>
              <a:ext cx="1001805" cy="323165"/>
            </a:xfrm>
            <a:prstGeom prst="rect">
              <a:avLst/>
            </a:prstGeom>
            <a:noFill/>
          </p:spPr>
          <p:txBody>
            <a:bodyPr wrap="square" rtlCol="0" anchor="ctr">
              <a:spAutoFit/>
            </a:bodyPr>
            <a:lstStyle/>
            <a:p>
              <a:pPr>
                <a:lnSpc>
                  <a:spcPct val="150000"/>
                </a:lnSpc>
              </a:pPr>
              <a:r>
                <a:rPr lang="en-US" sz="1000" b="1" dirty="0" smtClean="0">
                  <a:solidFill>
                    <a:schemeClr val="accent1"/>
                  </a:solidFill>
                </a:rPr>
                <a:t>M</a:t>
              </a:r>
              <a:r>
                <a:rPr lang="en-US" sz="1000" dirty="0" smtClean="0">
                  <a:solidFill>
                    <a:schemeClr val="accent1"/>
                  </a:solidFill>
                </a:rPr>
                <a:t>: Mandatory</a:t>
              </a:r>
            </a:p>
          </p:txBody>
        </p:sp>
        <p:sp>
          <p:nvSpPr>
            <p:cNvPr id="11" name="Rectangle 10"/>
            <p:cNvSpPr/>
            <p:nvPr/>
          </p:nvSpPr>
          <p:spPr>
            <a:xfrm>
              <a:off x="5597555" y="6267750"/>
              <a:ext cx="146797" cy="152400"/>
            </a:xfrm>
            <a:prstGeom prst="rect">
              <a:avLst/>
            </a:prstGeom>
            <a:solidFill>
              <a:schemeClr val="accent3">
                <a:lumMod val="20000"/>
                <a:lumOff val="8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6243728" y="6182368"/>
              <a:ext cx="1001805" cy="323165"/>
            </a:xfrm>
            <a:prstGeom prst="rect">
              <a:avLst/>
            </a:prstGeom>
            <a:noFill/>
          </p:spPr>
          <p:txBody>
            <a:bodyPr wrap="square" rtlCol="0">
              <a:spAutoFit/>
            </a:bodyPr>
            <a:lstStyle/>
            <a:p>
              <a:pPr>
                <a:lnSpc>
                  <a:spcPct val="150000"/>
                </a:lnSpc>
              </a:pPr>
              <a:r>
                <a:rPr lang="en-US" sz="1000" b="1" dirty="0" smtClean="0">
                  <a:solidFill>
                    <a:schemeClr val="accent1"/>
                  </a:solidFill>
                </a:rPr>
                <a:t>A</a:t>
              </a:r>
              <a:r>
                <a:rPr lang="en-US" sz="1000" dirty="0" smtClean="0">
                  <a:solidFill>
                    <a:schemeClr val="accent1"/>
                  </a:solidFill>
                </a:rPr>
                <a:t>: Advised</a:t>
              </a:r>
            </a:p>
          </p:txBody>
        </p:sp>
        <p:sp>
          <p:nvSpPr>
            <p:cNvPr id="16" name="Rectangle 15"/>
            <p:cNvSpPr/>
            <p:nvPr/>
          </p:nvSpPr>
          <p:spPr>
            <a:xfrm>
              <a:off x="7010400" y="6267750"/>
              <a:ext cx="146797" cy="152400"/>
            </a:xfrm>
            <a:prstGeom prst="rect">
              <a:avLst/>
            </a:prstGeom>
            <a:solidFill>
              <a:schemeClr val="accent2">
                <a:lumMod val="20000"/>
                <a:lumOff val="8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7673494" y="6182368"/>
              <a:ext cx="1001805" cy="323165"/>
            </a:xfrm>
            <a:prstGeom prst="rect">
              <a:avLst/>
            </a:prstGeom>
            <a:noFill/>
          </p:spPr>
          <p:txBody>
            <a:bodyPr wrap="square" rtlCol="0">
              <a:spAutoFit/>
            </a:bodyPr>
            <a:lstStyle/>
            <a:p>
              <a:pPr>
                <a:lnSpc>
                  <a:spcPct val="150000"/>
                </a:lnSpc>
              </a:pPr>
              <a:r>
                <a:rPr lang="en-US" sz="1000" b="1" dirty="0" smtClean="0">
                  <a:solidFill>
                    <a:schemeClr val="accent1"/>
                  </a:solidFill>
                </a:rPr>
                <a:t>O:</a:t>
              </a:r>
              <a:r>
                <a:rPr lang="en-US" sz="1000" dirty="0" smtClean="0">
                  <a:solidFill>
                    <a:schemeClr val="accent1"/>
                  </a:solidFill>
                </a:rPr>
                <a:t> Optional</a:t>
              </a:r>
            </a:p>
          </p:txBody>
        </p:sp>
        <p:sp>
          <p:nvSpPr>
            <p:cNvPr id="18" name="Rectangle 17"/>
            <p:cNvSpPr/>
            <p:nvPr/>
          </p:nvSpPr>
          <p:spPr>
            <a:xfrm>
              <a:off x="8463803" y="6267750"/>
              <a:ext cx="146797" cy="152400"/>
            </a:xfrm>
            <a:prstGeom prst="rect">
              <a:avLst/>
            </a:prstGeom>
            <a:solidFill>
              <a:schemeClr val="accent5">
                <a:lumMod val="20000"/>
                <a:lumOff val="8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0038527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b="1" dirty="0" smtClean="0"/>
              <a:t>Issue Log and Risk Log are required to manage IM/IT projects</a:t>
            </a:r>
            <a:endParaRPr lang="en-US" sz="2000" dirty="0"/>
          </a:p>
        </p:txBody>
      </p:sp>
      <p:sp>
        <p:nvSpPr>
          <p:cNvPr id="5" name="Footer Placeholder 4"/>
          <p:cNvSpPr>
            <a:spLocks noGrp="1"/>
          </p:cNvSpPr>
          <p:nvPr>
            <p:ph type="ftr" sz="quarter" idx="3"/>
          </p:nvPr>
        </p:nvSpPr>
        <p:spPr/>
        <p:txBody>
          <a:bodyPr/>
          <a:lstStyle/>
          <a:p>
            <a:r>
              <a:rPr lang="en-US" dirty="0" smtClean="0"/>
              <a:t>IM/IT Capital Investment Branch of the OCIO </a:t>
            </a:r>
            <a:r>
              <a:rPr lang="en-US" dirty="0"/>
              <a:t>– IM/IT Capital Project Management</a:t>
            </a:r>
            <a:endParaRPr lang="en-GB" dirty="0"/>
          </a:p>
        </p:txBody>
      </p:sp>
      <p:sp>
        <p:nvSpPr>
          <p:cNvPr id="6" name="Slide Number Placeholder 5"/>
          <p:cNvSpPr>
            <a:spLocks noGrp="1"/>
          </p:cNvSpPr>
          <p:nvPr>
            <p:ph type="sldNum" sz="quarter" idx="4"/>
          </p:nvPr>
        </p:nvSpPr>
        <p:spPr/>
        <p:txBody>
          <a:bodyPr/>
          <a:lstStyle/>
          <a:p>
            <a:fld id="{95CC1D26-A9BD-4BDE-BDD9-08EDBAE96860}" type="slidenum">
              <a:rPr lang="en-GB" smtClean="0"/>
              <a:pPr/>
              <a:t>13</a:t>
            </a:fld>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3140850386"/>
              </p:ext>
            </p:extLst>
          </p:nvPr>
        </p:nvGraphicFramePr>
        <p:xfrm>
          <a:off x="381000" y="1143000"/>
          <a:ext cx="8381999" cy="4971207"/>
        </p:xfrm>
        <a:graphic>
          <a:graphicData uri="http://schemas.openxmlformats.org/drawingml/2006/table">
            <a:tbl>
              <a:tblPr/>
              <a:tblGrid>
                <a:gridCol w="673928"/>
                <a:gridCol w="336965"/>
                <a:gridCol w="1263618"/>
                <a:gridCol w="2948442"/>
                <a:gridCol w="2274512"/>
                <a:gridCol w="884534"/>
              </a:tblGrid>
              <a:tr h="334471">
                <a:tc>
                  <a:txBody>
                    <a:bodyPr/>
                    <a:lstStyle/>
                    <a:p>
                      <a:pPr algn="ctr" fontAlgn="ctr"/>
                      <a:r>
                        <a:rPr lang="en-US" sz="1200" b="1" i="0" u="none" strike="noStrike" dirty="0">
                          <a:solidFill>
                            <a:schemeClr val="bg2"/>
                          </a:solidFill>
                          <a:effectLst/>
                          <a:latin typeface="Arial"/>
                        </a:rPr>
                        <a:t>Project Phase</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Tool Name</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What is the tool?</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baseline="0" dirty="0" smtClean="0">
                          <a:solidFill>
                            <a:schemeClr val="bg2"/>
                          </a:solidFill>
                          <a:effectLst/>
                          <a:latin typeface="Arial"/>
                        </a:rPr>
                        <a:t>Why is the tool used?</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MAO</a:t>
                      </a:r>
                      <a:r>
                        <a:rPr lang="en-US" sz="1200" b="1" i="0" u="none" strike="noStrike" baseline="0" dirty="0" smtClean="0">
                          <a:solidFill>
                            <a:schemeClr val="bg2"/>
                          </a:solidFill>
                          <a:effectLst/>
                          <a:latin typeface="Arial"/>
                        </a:rPr>
                        <a:t>?</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r>
              <a:tr h="1379692">
                <a:tc rowSpan="3">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ysClr val="window" lastClr="FFFFFF"/>
                          </a:solidFill>
                          <a:effectLst/>
                          <a:uLnTx/>
                          <a:uFillTx/>
                          <a:latin typeface="+mn-lt"/>
                          <a:ea typeface="+mn-ea"/>
                          <a:cs typeface="+mn-cs"/>
                        </a:rPr>
                        <a:t>Execute or</a:t>
                      </a:r>
                      <a:r>
                        <a:rPr kumimoji="0" lang="en-GB" sz="1200" b="1" i="0" u="none" strike="noStrike" kern="0" cap="none" spc="0" normalizeH="0" noProof="0" dirty="0" smtClean="0">
                          <a:ln>
                            <a:noFill/>
                          </a:ln>
                          <a:solidFill>
                            <a:sysClr val="window" lastClr="FFFFFF"/>
                          </a:solidFill>
                          <a:effectLst/>
                          <a:uLnTx/>
                          <a:uFillTx/>
                          <a:latin typeface="+mn-lt"/>
                          <a:ea typeface="+mn-ea"/>
                          <a:cs typeface="+mn-cs"/>
                        </a:rPr>
                        <a:t> </a:t>
                      </a:r>
                      <a:r>
                        <a:rPr kumimoji="0" lang="en-GB" sz="1200" b="1" i="0" u="none" strike="noStrike" kern="0" cap="none" spc="0" normalizeH="0" baseline="0" noProof="0" dirty="0" smtClean="0">
                          <a:ln>
                            <a:noFill/>
                          </a:ln>
                          <a:solidFill>
                            <a:sysClr val="window" lastClr="FFFFFF"/>
                          </a:solidFill>
                          <a:effectLst/>
                          <a:uLnTx/>
                          <a:uFillTx/>
                          <a:latin typeface="+mn-lt"/>
                          <a:ea typeface="+mn-ea"/>
                          <a:cs typeface="+mn-cs"/>
                        </a:rPr>
                        <a:t>Manage</a:t>
                      </a:r>
                      <a:endParaRPr kumimoji="0" lang="en-GB" sz="1200" b="1" i="0" u="none" strike="noStrike" kern="0" cap="none" spc="0" normalizeH="0" baseline="0" noProof="0" dirty="0">
                        <a:ln>
                          <a:noFill/>
                        </a:ln>
                        <a:solidFill>
                          <a:sysClr val="window" lastClr="FFFFFF"/>
                        </a:solidFill>
                        <a:effectLst/>
                        <a:uLnTx/>
                        <a:uFillTx/>
                        <a:latin typeface="+mn-lt"/>
                        <a:ea typeface="+mn-ea"/>
                        <a:cs typeface="+mn-cs"/>
                      </a:endParaRPr>
                    </a:p>
                  </a:txBody>
                  <a:tcPr marL="45720" marR="45720" vert="vert27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4"/>
                    </a:solidFill>
                  </a:tcPr>
                </a:tc>
                <a:tc>
                  <a:txBody>
                    <a:bodyPr/>
                    <a:lstStyle/>
                    <a:p>
                      <a:pPr marL="0" algn="ctr" defTabSz="914400" rtl="0" eaLnBrk="1" fontAlgn="ctr" latinLnBrk="0" hangingPunct="1"/>
                      <a:r>
                        <a:rPr lang="en-US" sz="1100" b="1" i="0" u="none" strike="noStrike" kern="1200" dirty="0" smtClean="0">
                          <a:solidFill>
                            <a:srgbClr val="002776"/>
                          </a:solidFill>
                          <a:effectLst/>
                          <a:latin typeface="Arial"/>
                          <a:ea typeface="+mn-ea"/>
                          <a:cs typeface="+mn-cs"/>
                        </a:rPr>
                        <a:t>12</a:t>
                      </a:r>
                      <a:endParaRPr lang="en-US" sz="1100" b="1" i="0" u="none" strike="noStrike" kern="1200" dirty="0">
                        <a:solidFill>
                          <a:srgbClr val="002776"/>
                        </a:solidFill>
                        <a:effectLst/>
                        <a:latin typeface="Arial"/>
                        <a:ea typeface="+mn-ea"/>
                        <a:cs typeface="+mn-cs"/>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b="1" i="0" u="none" strike="noStrike" kern="1200" dirty="0" smtClean="0">
                          <a:solidFill>
                            <a:srgbClr val="002776"/>
                          </a:solidFill>
                          <a:effectLst/>
                          <a:latin typeface="+mn-lt"/>
                          <a:ea typeface="+mn-ea"/>
                          <a:cs typeface="+mn-cs"/>
                        </a:rPr>
                        <a:t>Project Status Report</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dirty="0" smtClean="0">
                          <a:solidFill>
                            <a:schemeClr val="accent1"/>
                          </a:solidFill>
                        </a:rPr>
                        <a:t>The Project Status Report is used to report periodic (weekly/bi-weekly</a:t>
                      </a:r>
                      <a:r>
                        <a:rPr lang="en-US" sz="1100" baseline="0" dirty="0" smtClean="0">
                          <a:solidFill>
                            <a:schemeClr val="accent1"/>
                          </a:solidFill>
                        </a:rPr>
                        <a:t> or monthly) </a:t>
                      </a:r>
                      <a:r>
                        <a:rPr lang="en-US" sz="1100" dirty="0" smtClean="0">
                          <a:solidFill>
                            <a:schemeClr val="accent1"/>
                          </a:solidFill>
                        </a:rPr>
                        <a:t>project progress and performance</a:t>
                      </a:r>
                    </a:p>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kern="1200" dirty="0" smtClean="0">
                          <a:solidFill>
                            <a:schemeClr val="accent1"/>
                          </a:solidFill>
                          <a:latin typeface="+mn-lt"/>
                          <a:ea typeface="+mn-ea"/>
                          <a:cs typeface="+mn-cs"/>
                        </a:rPr>
                        <a:t>It includes a</a:t>
                      </a:r>
                      <a:r>
                        <a:rPr lang="en-US" sz="1100" kern="1200" baseline="0" dirty="0" smtClean="0">
                          <a:solidFill>
                            <a:schemeClr val="accent1"/>
                          </a:solidFill>
                          <a:latin typeface="+mn-lt"/>
                          <a:ea typeface="+mn-ea"/>
                          <a:cs typeface="+mn-cs"/>
                        </a:rPr>
                        <a:t>n executive summary of the project status, project financials and key project metrics as well as a dashboard for change requests, risks and issues</a:t>
                      </a:r>
                      <a:endParaRPr lang="en-US" sz="1100" kern="1200" dirty="0">
                        <a:solidFill>
                          <a:schemeClr val="accent1"/>
                        </a:solidFill>
                        <a:latin typeface="+mn-lt"/>
                        <a:ea typeface="+mn-ea"/>
                        <a:cs typeface="+mn-cs"/>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dirty="0" smtClean="0">
                          <a:solidFill>
                            <a:schemeClr val="accent1"/>
                          </a:solidFill>
                        </a:rPr>
                        <a:t>Provides</a:t>
                      </a:r>
                      <a:r>
                        <a:rPr lang="en-US" sz="1100" baseline="0" dirty="0" smtClean="0">
                          <a:solidFill>
                            <a:schemeClr val="accent1"/>
                          </a:solidFill>
                        </a:rPr>
                        <a:t> consistent information in specific cadence to keep project sponsor(s) and stakeholders informed</a:t>
                      </a:r>
                    </a:p>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baseline="0" dirty="0" smtClean="0">
                          <a:solidFill>
                            <a:schemeClr val="accent1"/>
                          </a:solidFill>
                        </a:rPr>
                        <a:t>To identify the need for additional support if/when issues arise</a:t>
                      </a:r>
                      <a:endParaRPr lang="en-US" sz="1100" dirty="0" smtClean="0">
                        <a:solidFill>
                          <a:schemeClr val="accent1"/>
                        </a:solidFill>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2776"/>
                          </a:solidFill>
                          <a:effectLst/>
                          <a:latin typeface="+mn-lt"/>
                          <a:ea typeface="+mn-ea"/>
                          <a:cs typeface="+mn-cs"/>
                          <a:sym typeface="Wingdings"/>
                        </a:rPr>
                        <a:t>M</a:t>
                      </a:r>
                      <a:endParaRPr lang="en-US" sz="1100" b="0" i="0" u="none" strike="noStrike" dirty="0" smtClean="0">
                        <a:solidFill>
                          <a:srgbClr val="002776"/>
                        </a:solidFill>
                        <a:effectLst/>
                        <a:latin typeface="+mn-lt"/>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20000"/>
                        <a:lumOff val="80000"/>
                      </a:schemeClr>
                    </a:solidFill>
                  </a:tcPr>
                </a:tc>
              </a:tr>
              <a:tr h="1087030">
                <a:tc vMerge="1">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1" i="0" u="none" strike="noStrike" kern="0" cap="none" spc="0" normalizeH="0" baseline="0" noProof="0" dirty="0">
                        <a:ln>
                          <a:noFill/>
                        </a:ln>
                        <a:solidFill>
                          <a:sysClr val="window" lastClr="FFFFFF"/>
                        </a:solidFill>
                        <a:effectLst/>
                        <a:uLnTx/>
                        <a:uFillTx/>
                        <a:latin typeface="+mn-lt"/>
                        <a:ea typeface="+mn-ea"/>
                        <a:cs typeface="+mn-cs"/>
                      </a:endParaRPr>
                    </a:p>
                  </a:txBody>
                  <a:tcPr marL="45720" marR="45720" vert="vert27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4"/>
                    </a:solidFill>
                  </a:tcPr>
                </a:tc>
                <a:tc>
                  <a:txBody>
                    <a:bodyPr/>
                    <a:lstStyle/>
                    <a:p>
                      <a:pPr marL="0" algn="ctr" defTabSz="914400" rtl="0" eaLnBrk="1" fontAlgn="ctr" latinLnBrk="0" hangingPunct="1"/>
                      <a:r>
                        <a:rPr lang="en-US" sz="1100" b="1" i="0" u="none" strike="noStrike" kern="1200" dirty="0" smtClean="0">
                          <a:solidFill>
                            <a:srgbClr val="002776"/>
                          </a:solidFill>
                          <a:effectLst/>
                          <a:latin typeface="Arial"/>
                          <a:ea typeface="+mn-ea"/>
                          <a:cs typeface="+mn-cs"/>
                        </a:rPr>
                        <a:t>13</a:t>
                      </a:r>
                      <a:endParaRPr lang="en-US" sz="1100" b="1" i="0" u="none" strike="noStrike" kern="1200" dirty="0">
                        <a:solidFill>
                          <a:srgbClr val="002776"/>
                        </a:solidFill>
                        <a:effectLst/>
                        <a:latin typeface="Arial"/>
                        <a:ea typeface="+mn-ea"/>
                        <a:cs typeface="+mn-cs"/>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b="1" i="0" u="none" strike="noStrike" kern="1200" dirty="0" smtClean="0">
                          <a:solidFill>
                            <a:srgbClr val="002776"/>
                          </a:solidFill>
                          <a:effectLst/>
                          <a:latin typeface="+mn-lt"/>
                          <a:ea typeface="+mn-ea"/>
                          <a:cs typeface="+mn-cs"/>
                        </a:rPr>
                        <a:t>Issue Log</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dirty="0" smtClean="0">
                          <a:solidFill>
                            <a:schemeClr val="accent1"/>
                          </a:solidFill>
                        </a:rPr>
                        <a:t>The Issue Log is a spreadsheet used to log, evaluate, monitor, control, and report project issues</a:t>
                      </a:r>
                    </a:p>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kern="1200" dirty="0" smtClean="0">
                          <a:solidFill>
                            <a:schemeClr val="accent1"/>
                          </a:solidFill>
                          <a:latin typeface="+mn-lt"/>
                          <a:ea typeface="+mn-ea"/>
                          <a:cs typeface="+mn-cs"/>
                        </a:rPr>
                        <a:t>The Issue Log brings visibility and priority to project issues to facilitate their resolution</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kern="1200" dirty="0" smtClean="0">
                          <a:solidFill>
                            <a:schemeClr val="accent1"/>
                          </a:solidFill>
                          <a:latin typeface="+mn-lt"/>
                          <a:ea typeface="+mn-ea"/>
                          <a:cs typeface="+mn-cs"/>
                        </a:rPr>
                        <a:t>To document, track, manage</a:t>
                      </a:r>
                      <a:r>
                        <a:rPr lang="en-US" sz="1100" kern="1200" baseline="0" dirty="0" smtClean="0">
                          <a:solidFill>
                            <a:schemeClr val="accent1"/>
                          </a:solidFill>
                          <a:latin typeface="+mn-lt"/>
                          <a:ea typeface="+mn-ea"/>
                          <a:cs typeface="+mn-cs"/>
                        </a:rPr>
                        <a:t> and bring visibility to project issues</a:t>
                      </a:r>
                      <a:endParaRPr lang="en-US" sz="1100" kern="1200" dirty="0" smtClean="0">
                        <a:solidFill>
                          <a:schemeClr val="accent1"/>
                        </a:solidFill>
                        <a:latin typeface="+mn-lt"/>
                        <a:ea typeface="+mn-ea"/>
                        <a:cs typeface="+mn-cs"/>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2776"/>
                          </a:solidFill>
                          <a:effectLst/>
                          <a:latin typeface="+mn-lt"/>
                          <a:ea typeface="+mn-ea"/>
                          <a:cs typeface="+mn-cs"/>
                          <a:sym typeface="Wingdings"/>
                        </a:rPr>
                        <a:t>M</a:t>
                      </a:r>
                      <a:endParaRPr lang="en-US" sz="1100" b="0" i="0" u="none" strike="noStrike" dirty="0" smtClean="0">
                        <a:solidFill>
                          <a:srgbClr val="002776"/>
                        </a:solidFill>
                        <a:effectLst/>
                        <a:latin typeface="+mn-lt"/>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20000"/>
                        <a:lumOff val="80000"/>
                      </a:schemeClr>
                    </a:solidFill>
                  </a:tcPr>
                </a:tc>
              </a:tr>
              <a:tr h="1923207">
                <a:tc vMerge="1">
                  <a:txBody>
                    <a:bodyPr/>
                    <a:lstStyle/>
                    <a:p>
                      <a:endParaRPr lang="en-US"/>
                    </a:p>
                  </a:txBody>
                  <a:tcPr/>
                </a:tc>
                <a:tc>
                  <a:txBody>
                    <a:bodyPr/>
                    <a:lstStyle/>
                    <a:p>
                      <a:pPr marL="0" algn="ctr" defTabSz="914400" rtl="0" eaLnBrk="1" fontAlgn="ctr" latinLnBrk="0" hangingPunct="1"/>
                      <a:r>
                        <a:rPr lang="en-US" sz="1100" b="1" i="0" u="none" strike="noStrike" kern="1200" dirty="0" smtClean="0">
                          <a:solidFill>
                            <a:srgbClr val="002776"/>
                          </a:solidFill>
                          <a:effectLst/>
                          <a:latin typeface="Arial"/>
                          <a:ea typeface="+mn-ea"/>
                          <a:cs typeface="+mn-cs"/>
                        </a:rPr>
                        <a:t>14</a:t>
                      </a:r>
                      <a:endParaRPr lang="en-US" sz="1100" b="1" i="0" u="none" strike="noStrike" kern="1200" dirty="0">
                        <a:solidFill>
                          <a:srgbClr val="002776"/>
                        </a:solidFill>
                        <a:effectLst/>
                        <a:latin typeface="Arial"/>
                        <a:ea typeface="+mn-ea"/>
                        <a:cs typeface="+mn-cs"/>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b="1" i="0" u="none" strike="noStrike" kern="1200" dirty="0" smtClean="0">
                          <a:solidFill>
                            <a:srgbClr val="002776"/>
                          </a:solidFill>
                          <a:effectLst/>
                          <a:latin typeface="+mn-lt"/>
                          <a:ea typeface="+mn-ea"/>
                          <a:cs typeface="+mn-cs"/>
                        </a:rPr>
                        <a:t>Risk Log</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dirty="0" smtClean="0">
                          <a:solidFill>
                            <a:schemeClr val="accent1"/>
                          </a:solidFill>
                        </a:rPr>
                        <a:t>The Risk Log is a spreadsheet used to log, evaluate,</a:t>
                      </a:r>
                      <a:r>
                        <a:rPr lang="en-US" sz="1100" baseline="0" dirty="0" smtClean="0">
                          <a:solidFill>
                            <a:schemeClr val="accent1"/>
                          </a:solidFill>
                        </a:rPr>
                        <a:t> monitor, control and report </a:t>
                      </a:r>
                      <a:r>
                        <a:rPr lang="en-US" sz="1100" dirty="0" smtClean="0">
                          <a:solidFill>
                            <a:schemeClr val="accent1"/>
                          </a:solidFill>
                        </a:rPr>
                        <a:t>project risks</a:t>
                      </a:r>
                    </a:p>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dirty="0" smtClean="0">
                          <a:solidFill>
                            <a:schemeClr val="accent1"/>
                          </a:solidFill>
                        </a:rPr>
                        <a:t>The</a:t>
                      </a:r>
                      <a:r>
                        <a:rPr lang="en-US" sz="1100" baseline="0" dirty="0" smtClean="0">
                          <a:solidFill>
                            <a:schemeClr val="accent1"/>
                          </a:solidFill>
                        </a:rPr>
                        <a:t> Risk Log brings visibility and priority to </a:t>
                      </a:r>
                      <a:r>
                        <a:rPr lang="en-US" sz="1100" dirty="0" smtClean="0">
                          <a:solidFill>
                            <a:schemeClr val="accent1"/>
                          </a:solidFill>
                        </a:rPr>
                        <a:t>identify</a:t>
                      </a:r>
                      <a:r>
                        <a:rPr lang="en-US" sz="1100" baseline="0" dirty="0" smtClean="0">
                          <a:solidFill>
                            <a:schemeClr val="accent1"/>
                          </a:solidFill>
                        </a:rPr>
                        <a:t> and then manage risks to increase positive events and decrease negative events</a:t>
                      </a:r>
                      <a:endParaRPr lang="en-US" sz="1100" dirty="0" smtClean="0">
                        <a:solidFill>
                          <a:schemeClr val="accent1"/>
                        </a:solidFill>
                      </a:endParaRPr>
                    </a:p>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endParaRPr lang="en-US" sz="1100" kern="1200" dirty="0" smtClean="0">
                        <a:solidFill>
                          <a:schemeClr val="accent1"/>
                        </a:solidFill>
                        <a:latin typeface="+mn-lt"/>
                        <a:ea typeface="+mn-ea"/>
                        <a:cs typeface="+mn-cs"/>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kern="1200" dirty="0" smtClean="0">
                          <a:solidFill>
                            <a:schemeClr val="accent1"/>
                          </a:solidFill>
                          <a:latin typeface="+mn-lt"/>
                          <a:ea typeface="+mn-ea"/>
                          <a:cs typeface="+mn-cs"/>
                        </a:rPr>
                        <a:t>To document, track, manage</a:t>
                      </a:r>
                      <a:r>
                        <a:rPr lang="en-US" sz="1100" kern="1200" baseline="0" dirty="0" smtClean="0">
                          <a:solidFill>
                            <a:schemeClr val="accent1"/>
                          </a:solidFill>
                          <a:latin typeface="+mn-lt"/>
                          <a:ea typeface="+mn-ea"/>
                          <a:cs typeface="+mn-cs"/>
                        </a:rPr>
                        <a:t> and bring visibility to project risks</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2776"/>
                          </a:solidFill>
                          <a:effectLst/>
                          <a:latin typeface="+mn-lt"/>
                          <a:ea typeface="+mn-ea"/>
                          <a:cs typeface="+mn-cs"/>
                          <a:sym typeface="Wingdings"/>
                        </a:rPr>
                        <a:t>M</a:t>
                      </a:r>
                      <a:endParaRPr lang="en-US" sz="1100" b="0" i="0" u="none" strike="noStrike" dirty="0" smtClean="0">
                        <a:solidFill>
                          <a:srgbClr val="002776"/>
                        </a:solidFill>
                        <a:effectLst/>
                        <a:latin typeface="+mn-lt"/>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20000"/>
                        <a:lumOff val="80000"/>
                      </a:schemeClr>
                    </a:solidFill>
                  </a:tcPr>
                </a:tc>
              </a:tr>
            </a:tbl>
          </a:graphicData>
        </a:graphic>
      </p:graphicFrame>
      <p:grpSp>
        <p:nvGrpSpPr>
          <p:cNvPr id="9" name="Group 8"/>
          <p:cNvGrpSpPr/>
          <p:nvPr/>
        </p:nvGrpSpPr>
        <p:grpSpPr>
          <a:xfrm>
            <a:off x="4657950" y="6182368"/>
            <a:ext cx="4017349" cy="323165"/>
            <a:chOff x="4657950" y="6182368"/>
            <a:chExt cx="4017349" cy="323165"/>
          </a:xfrm>
        </p:grpSpPr>
        <p:sp>
          <p:nvSpPr>
            <p:cNvPr id="10" name="TextBox 9"/>
            <p:cNvSpPr txBox="1"/>
            <p:nvPr/>
          </p:nvSpPr>
          <p:spPr>
            <a:xfrm>
              <a:off x="4657950" y="6182368"/>
              <a:ext cx="1001805" cy="323165"/>
            </a:xfrm>
            <a:prstGeom prst="rect">
              <a:avLst/>
            </a:prstGeom>
            <a:noFill/>
          </p:spPr>
          <p:txBody>
            <a:bodyPr wrap="square" rtlCol="0" anchor="ctr">
              <a:spAutoFit/>
            </a:bodyPr>
            <a:lstStyle/>
            <a:p>
              <a:pPr>
                <a:lnSpc>
                  <a:spcPct val="150000"/>
                </a:lnSpc>
              </a:pPr>
              <a:r>
                <a:rPr lang="en-US" sz="1000" b="1" dirty="0" smtClean="0">
                  <a:solidFill>
                    <a:schemeClr val="accent1"/>
                  </a:solidFill>
                </a:rPr>
                <a:t>M</a:t>
              </a:r>
              <a:r>
                <a:rPr lang="en-US" sz="1000" dirty="0" smtClean="0">
                  <a:solidFill>
                    <a:schemeClr val="accent1"/>
                  </a:solidFill>
                </a:rPr>
                <a:t>: Mandatory</a:t>
              </a:r>
            </a:p>
          </p:txBody>
        </p:sp>
        <p:sp>
          <p:nvSpPr>
            <p:cNvPr id="11" name="Rectangle 10"/>
            <p:cNvSpPr/>
            <p:nvPr/>
          </p:nvSpPr>
          <p:spPr>
            <a:xfrm>
              <a:off x="5597555" y="6267750"/>
              <a:ext cx="146797" cy="152400"/>
            </a:xfrm>
            <a:prstGeom prst="rect">
              <a:avLst/>
            </a:prstGeom>
            <a:solidFill>
              <a:schemeClr val="accent3">
                <a:lumMod val="20000"/>
                <a:lumOff val="8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6243728" y="6182368"/>
              <a:ext cx="1001805" cy="323165"/>
            </a:xfrm>
            <a:prstGeom prst="rect">
              <a:avLst/>
            </a:prstGeom>
            <a:noFill/>
          </p:spPr>
          <p:txBody>
            <a:bodyPr wrap="square" rtlCol="0">
              <a:spAutoFit/>
            </a:bodyPr>
            <a:lstStyle/>
            <a:p>
              <a:pPr>
                <a:lnSpc>
                  <a:spcPct val="150000"/>
                </a:lnSpc>
              </a:pPr>
              <a:r>
                <a:rPr lang="en-US" sz="1000" b="1" dirty="0" smtClean="0">
                  <a:solidFill>
                    <a:schemeClr val="accent1"/>
                  </a:solidFill>
                </a:rPr>
                <a:t>A</a:t>
              </a:r>
              <a:r>
                <a:rPr lang="en-US" sz="1000" dirty="0" smtClean="0">
                  <a:solidFill>
                    <a:schemeClr val="accent1"/>
                  </a:solidFill>
                </a:rPr>
                <a:t>: Advised</a:t>
              </a:r>
            </a:p>
          </p:txBody>
        </p:sp>
        <p:sp>
          <p:nvSpPr>
            <p:cNvPr id="13" name="Rectangle 12"/>
            <p:cNvSpPr/>
            <p:nvPr/>
          </p:nvSpPr>
          <p:spPr>
            <a:xfrm>
              <a:off x="7010400" y="6267750"/>
              <a:ext cx="146797" cy="152400"/>
            </a:xfrm>
            <a:prstGeom prst="rect">
              <a:avLst/>
            </a:prstGeom>
            <a:solidFill>
              <a:schemeClr val="accent2">
                <a:lumMod val="20000"/>
                <a:lumOff val="8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7673494" y="6182368"/>
              <a:ext cx="1001805" cy="323165"/>
            </a:xfrm>
            <a:prstGeom prst="rect">
              <a:avLst/>
            </a:prstGeom>
            <a:noFill/>
          </p:spPr>
          <p:txBody>
            <a:bodyPr wrap="square" rtlCol="0">
              <a:spAutoFit/>
            </a:bodyPr>
            <a:lstStyle/>
            <a:p>
              <a:pPr>
                <a:lnSpc>
                  <a:spcPct val="150000"/>
                </a:lnSpc>
              </a:pPr>
              <a:r>
                <a:rPr lang="en-US" sz="1000" b="1" dirty="0" smtClean="0">
                  <a:solidFill>
                    <a:schemeClr val="accent1"/>
                  </a:solidFill>
                </a:rPr>
                <a:t>O:</a:t>
              </a:r>
              <a:r>
                <a:rPr lang="en-US" sz="1000" dirty="0" smtClean="0">
                  <a:solidFill>
                    <a:schemeClr val="accent1"/>
                  </a:solidFill>
                </a:rPr>
                <a:t> Optional</a:t>
              </a:r>
            </a:p>
          </p:txBody>
        </p:sp>
        <p:sp>
          <p:nvSpPr>
            <p:cNvPr id="15" name="Rectangle 14"/>
            <p:cNvSpPr/>
            <p:nvPr/>
          </p:nvSpPr>
          <p:spPr>
            <a:xfrm>
              <a:off x="8463803" y="6267750"/>
              <a:ext cx="146797" cy="152400"/>
            </a:xfrm>
            <a:prstGeom prst="rect">
              <a:avLst/>
            </a:prstGeom>
            <a:solidFill>
              <a:schemeClr val="accent5">
                <a:lumMod val="20000"/>
                <a:lumOff val="8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0848233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b="1" dirty="0" smtClean="0"/>
              <a:t>Change Request Log and Project Status Report are mandatory documents for </a:t>
            </a:r>
            <a:r>
              <a:rPr lang="en-US" sz="2000" b="1" dirty="0"/>
              <a:t>managing IM/IT projects </a:t>
            </a:r>
            <a:endParaRPr lang="en-US" sz="2000" dirty="0"/>
          </a:p>
        </p:txBody>
      </p:sp>
      <p:sp>
        <p:nvSpPr>
          <p:cNvPr id="5" name="Footer Placeholder 4"/>
          <p:cNvSpPr>
            <a:spLocks noGrp="1"/>
          </p:cNvSpPr>
          <p:nvPr>
            <p:ph type="ftr" sz="quarter" idx="3"/>
          </p:nvPr>
        </p:nvSpPr>
        <p:spPr/>
        <p:txBody>
          <a:bodyPr/>
          <a:lstStyle/>
          <a:p>
            <a:r>
              <a:rPr lang="en-US" dirty="0" smtClean="0"/>
              <a:t>IM/IT Capital Investment Branch of the OCIO </a:t>
            </a:r>
            <a:r>
              <a:rPr lang="en-US" dirty="0"/>
              <a:t>– IM/IT Capital Project Management</a:t>
            </a:r>
            <a:endParaRPr lang="en-GB" dirty="0"/>
          </a:p>
        </p:txBody>
      </p:sp>
      <p:sp>
        <p:nvSpPr>
          <p:cNvPr id="6" name="Slide Number Placeholder 5"/>
          <p:cNvSpPr>
            <a:spLocks noGrp="1"/>
          </p:cNvSpPr>
          <p:nvPr>
            <p:ph type="sldNum" sz="quarter" idx="4"/>
          </p:nvPr>
        </p:nvSpPr>
        <p:spPr/>
        <p:txBody>
          <a:bodyPr/>
          <a:lstStyle/>
          <a:p>
            <a:fld id="{95CC1D26-A9BD-4BDE-BDD9-08EDBAE96860}" type="slidenum">
              <a:rPr lang="en-GB" smtClean="0"/>
              <a:pPr/>
              <a:t>14</a:t>
            </a:fld>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3334968431"/>
              </p:ext>
            </p:extLst>
          </p:nvPr>
        </p:nvGraphicFramePr>
        <p:xfrm>
          <a:off x="381000" y="1143000"/>
          <a:ext cx="8381999" cy="4389120"/>
        </p:xfrm>
        <a:graphic>
          <a:graphicData uri="http://schemas.openxmlformats.org/drawingml/2006/table">
            <a:tbl>
              <a:tblPr/>
              <a:tblGrid>
                <a:gridCol w="673928"/>
                <a:gridCol w="336965"/>
                <a:gridCol w="1263618"/>
                <a:gridCol w="2948442"/>
                <a:gridCol w="2274512"/>
                <a:gridCol w="884534"/>
              </a:tblGrid>
              <a:tr h="228600">
                <a:tc>
                  <a:txBody>
                    <a:bodyPr/>
                    <a:lstStyle/>
                    <a:p>
                      <a:pPr algn="ctr" fontAlgn="ctr"/>
                      <a:r>
                        <a:rPr lang="en-US" sz="1200" b="1" i="0" u="none" strike="noStrike" dirty="0">
                          <a:solidFill>
                            <a:schemeClr val="bg2"/>
                          </a:solidFill>
                          <a:effectLst/>
                          <a:latin typeface="Arial"/>
                        </a:rPr>
                        <a:t>Project Phase</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Tool Name</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What is the tool?</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baseline="0" dirty="0" smtClean="0">
                          <a:solidFill>
                            <a:schemeClr val="bg2"/>
                          </a:solidFill>
                          <a:effectLst/>
                          <a:latin typeface="Arial"/>
                        </a:rPr>
                        <a:t>Why is the tool used?</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MAO</a:t>
                      </a:r>
                      <a:r>
                        <a:rPr lang="en-US" sz="1200" b="1" i="0" u="none" strike="noStrike" baseline="0" dirty="0" smtClean="0">
                          <a:solidFill>
                            <a:schemeClr val="bg2"/>
                          </a:solidFill>
                          <a:effectLst/>
                          <a:latin typeface="Arial"/>
                        </a:rPr>
                        <a:t>?</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r>
              <a:tr h="2011680">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ysClr val="window" lastClr="FFFFFF"/>
                          </a:solidFill>
                          <a:effectLst/>
                          <a:uLnTx/>
                          <a:uFillTx/>
                          <a:latin typeface="+mn-lt"/>
                          <a:ea typeface="+mn-ea"/>
                          <a:cs typeface="+mn-cs"/>
                        </a:rPr>
                        <a:t>Execute or</a:t>
                      </a:r>
                      <a:r>
                        <a:rPr kumimoji="0" lang="en-GB" sz="1200" b="1" i="0" u="none" strike="noStrike" kern="0" cap="none" spc="0" normalizeH="0" noProof="0" dirty="0" smtClean="0">
                          <a:ln>
                            <a:noFill/>
                          </a:ln>
                          <a:solidFill>
                            <a:sysClr val="window" lastClr="FFFFFF"/>
                          </a:solidFill>
                          <a:effectLst/>
                          <a:uLnTx/>
                          <a:uFillTx/>
                          <a:latin typeface="+mn-lt"/>
                          <a:ea typeface="+mn-ea"/>
                          <a:cs typeface="+mn-cs"/>
                        </a:rPr>
                        <a:t> </a:t>
                      </a:r>
                      <a:r>
                        <a:rPr kumimoji="0" lang="en-GB" sz="1200" b="1" i="0" u="none" strike="noStrike" kern="0" cap="none" spc="0" normalizeH="0" baseline="0" noProof="0" dirty="0" smtClean="0">
                          <a:ln>
                            <a:noFill/>
                          </a:ln>
                          <a:solidFill>
                            <a:sysClr val="window" lastClr="FFFFFF"/>
                          </a:solidFill>
                          <a:effectLst/>
                          <a:uLnTx/>
                          <a:uFillTx/>
                          <a:latin typeface="+mn-lt"/>
                          <a:ea typeface="+mn-ea"/>
                          <a:cs typeface="+mn-cs"/>
                        </a:rPr>
                        <a:t>Manage</a:t>
                      </a:r>
                    </a:p>
                  </a:txBody>
                  <a:tcPr marL="45720" marR="45720" vert="vert27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4"/>
                    </a:solidFill>
                  </a:tcPr>
                </a:tc>
                <a:tc>
                  <a:txBody>
                    <a:bodyPr/>
                    <a:lstStyle/>
                    <a:p>
                      <a:pPr marL="0" algn="ctr" defTabSz="914400" rtl="0" eaLnBrk="1" fontAlgn="ctr" latinLnBrk="0" hangingPunct="1"/>
                      <a:r>
                        <a:rPr lang="en-US" sz="1100" b="1" i="0" u="none" strike="noStrike" kern="1200" dirty="0" smtClean="0">
                          <a:solidFill>
                            <a:srgbClr val="002776"/>
                          </a:solidFill>
                          <a:effectLst/>
                          <a:latin typeface="Arial"/>
                          <a:ea typeface="+mn-ea"/>
                          <a:cs typeface="+mn-cs"/>
                        </a:rPr>
                        <a:t>15</a:t>
                      </a:r>
                      <a:endParaRPr lang="en-US" sz="1100" b="1" i="0" u="none" strike="noStrike" kern="1200" dirty="0">
                        <a:solidFill>
                          <a:srgbClr val="002776"/>
                        </a:solidFill>
                        <a:effectLst/>
                        <a:latin typeface="Arial"/>
                        <a:ea typeface="+mn-ea"/>
                        <a:cs typeface="+mn-cs"/>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b="1" i="0" u="none" strike="noStrike" kern="1200" dirty="0" smtClean="0">
                          <a:solidFill>
                            <a:srgbClr val="002776"/>
                          </a:solidFill>
                          <a:effectLst/>
                          <a:latin typeface="+mn-lt"/>
                          <a:ea typeface="+mn-ea"/>
                          <a:cs typeface="+mn-cs"/>
                        </a:rPr>
                        <a:t>Deliverable Overview and Acceptance Form</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dirty="0" smtClean="0">
                          <a:solidFill>
                            <a:schemeClr val="accent1"/>
                          </a:solidFill>
                        </a:rPr>
                        <a:t>The Deliverable Overview</a:t>
                      </a:r>
                      <a:r>
                        <a:rPr lang="en-US" sz="1100" baseline="0" dirty="0" smtClean="0">
                          <a:solidFill>
                            <a:schemeClr val="accent1"/>
                          </a:solidFill>
                        </a:rPr>
                        <a:t> and </a:t>
                      </a:r>
                      <a:r>
                        <a:rPr lang="en-US" sz="1100" dirty="0" smtClean="0">
                          <a:solidFill>
                            <a:schemeClr val="accent1"/>
                          </a:solidFill>
                        </a:rPr>
                        <a:t>Acceptance Form</a:t>
                      </a:r>
                      <a:r>
                        <a:rPr lang="en-US" sz="1100" baseline="0" dirty="0" smtClean="0">
                          <a:solidFill>
                            <a:schemeClr val="accent1"/>
                          </a:solidFill>
                        </a:rPr>
                        <a:t> serves two purposes:</a:t>
                      </a:r>
                    </a:p>
                    <a:p>
                      <a:pPr marL="457200" marR="0" lvl="0" indent="-228600" algn="l" defTabSz="914400" rtl="0" eaLnBrk="1" fontAlgn="ctr" latinLnBrk="0" hangingPunct="1">
                        <a:lnSpc>
                          <a:spcPct val="100000"/>
                        </a:lnSpc>
                        <a:spcBef>
                          <a:spcPts val="600"/>
                        </a:spcBef>
                        <a:spcAft>
                          <a:spcPts val="0"/>
                        </a:spcAft>
                        <a:buClrTx/>
                        <a:buSzTx/>
                        <a:buFont typeface="+mj-lt"/>
                        <a:buAutoNum type="arabicPeriod"/>
                        <a:tabLst/>
                        <a:defRPr/>
                      </a:pPr>
                      <a:r>
                        <a:rPr lang="en-US" sz="1100" baseline="0" dirty="0" smtClean="0">
                          <a:solidFill>
                            <a:schemeClr val="accent1"/>
                          </a:solidFill>
                        </a:rPr>
                        <a:t>Define the requirements (criteria) for the successful completion of a deliverable</a:t>
                      </a:r>
                    </a:p>
                    <a:p>
                      <a:pPr marL="457200" marR="0" lvl="0" indent="-228600" algn="l" defTabSz="914400" rtl="0" eaLnBrk="1" fontAlgn="ctr" latinLnBrk="0" hangingPunct="1">
                        <a:lnSpc>
                          <a:spcPct val="100000"/>
                        </a:lnSpc>
                        <a:spcBef>
                          <a:spcPts val="600"/>
                        </a:spcBef>
                        <a:spcAft>
                          <a:spcPts val="0"/>
                        </a:spcAft>
                        <a:buClrTx/>
                        <a:buSzTx/>
                        <a:buFont typeface="+mj-lt"/>
                        <a:buAutoNum type="arabicPeriod"/>
                        <a:tabLst/>
                        <a:defRPr/>
                      </a:pPr>
                      <a:r>
                        <a:rPr lang="en-US" sz="1100" baseline="0" dirty="0" smtClean="0">
                          <a:solidFill>
                            <a:schemeClr val="accent1"/>
                          </a:solidFill>
                        </a:rPr>
                        <a:t>Provide the process (i.e. who) for formally accepting and signing off a deliverable</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kern="1200" dirty="0" smtClean="0">
                          <a:solidFill>
                            <a:schemeClr val="accent1"/>
                          </a:solidFill>
                          <a:latin typeface="+mn-lt"/>
                          <a:ea typeface="+mn-ea"/>
                          <a:cs typeface="+mn-cs"/>
                        </a:rPr>
                        <a:t>This form establishes a consistent understanding of what is required and provides</a:t>
                      </a:r>
                      <a:r>
                        <a:rPr lang="en-US" sz="1100" kern="1200" baseline="0" dirty="0" smtClean="0">
                          <a:solidFill>
                            <a:schemeClr val="accent1"/>
                          </a:solidFill>
                          <a:latin typeface="+mn-lt"/>
                          <a:ea typeface="+mn-ea"/>
                          <a:cs typeface="+mn-cs"/>
                        </a:rPr>
                        <a:t> a record of that </a:t>
                      </a:r>
                      <a:r>
                        <a:rPr lang="en-US" sz="1100" kern="1200" dirty="0" smtClean="0">
                          <a:solidFill>
                            <a:schemeClr val="accent1"/>
                          </a:solidFill>
                          <a:latin typeface="+mn-lt"/>
                          <a:ea typeface="+mn-ea"/>
                          <a:cs typeface="+mn-cs"/>
                        </a:rPr>
                        <a:t>agreement</a:t>
                      </a:r>
                    </a:p>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kern="1200" dirty="0" smtClean="0">
                          <a:solidFill>
                            <a:schemeClr val="accent1"/>
                          </a:solidFill>
                          <a:latin typeface="+mn-lt"/>
                          <a:ea typeface="+mn-ea"/>
                          <a:cs typeface="+mn-cs"/>
                        </a:rPr>
                        <a:t>Further, it expedites closure and approval of deliverables by explicitly identifying the success criteria (at the start), so both the project team and approver clearly understand the end goal(s)</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2776"/>
                          </a:solidFill>
                          <a:effectLst/>
                          <a:latin typeface="+mn-lt"/>
                        </a:rPr>
                        <a:t>M</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20000"/>
                        <a:lumOff val="80000"/>
                      </a:schemeClr>
                    </a:solidFill>
                  </a:tcPr>
                </a:tc>
              </a:tr>
              <a:tr h="2011680">
                <a:tc vMerge="1">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1" i="0" u="none" strike="noStrike" kern="0" cap="none" spc="0" normalizeH="0" baseline="0" noProof="0" dirty="0" smtClean="0">
                        <a:ln>
                          <a:noFill/>
                        </a:ln>
                        <a:solidFill>
                          <a:sysClr val="window" lastClr="FFFFFF"/>
                        </a:solidFill>
                        <a:effectLst/>
                        <a:uLnTx/>
                        <a:uFillTx/>
                        <a:latin typeface="+mn-lt"/>
                        <a:ea typeface="+mn-ea"/>
                        <a:cs typeface="+mn-cs"/>
                      </a:endParaRPr>
                    </a:p>
                  </a:txBody>
                  <a:tcPr marL="45720" marR="45720" vert="vert27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4"/>
                    </a:solidFill>
                  </a:tcPr>
                </a:tc>
                <a:tc>
                  <a:txBody>
                    <a:bodyPr/>
                    <a:lstStyle/>
                    <a:p>
                      <a:pPr marL="0" algn="ctr" defTabSz="914400" rtl="0" eaLnBrk="1" fontAlgn="ctr" latinLnBrk="0" hangingPunct="1"/>
                      <a:r>
                        <a:rPr lang="en-US" sz="1100" b="1" i="0" u="none" strike="noStrike" kern="1200" dirty="0" smtClean="0">
                          <a:solidFill>
                            <a:srgbClr val="002776"/>
                          </a:solidFill>
                          <a:effectLst/>
                          <a:latin typeface="Arial"/>
                          <a:ea typeface="+mn-ea"/>
                          <a:cs typeface="+mn-cs"/>
                        </a:rPr>
                        <a:t>16</a:t>
                      </a:r>
                      <a:endParaRPr lang="en-US" sz="1100" b="1" i="0" u="none" strike="noStrike" kern="1200" dirty="0">
                        <a:solidFill>
                          <a:srgbClr val="002776"/>
                        </a:solidFill>
                        <a:effectLst/>
                        <a:latin typeface="Arial"/>
                        <a:ea typeface="+mn-ea"/>
                        <a:cs typeface="+mn-cs"/>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b="1" i="0" u="none" strike="noStrike" kern="1200" dirty="0" smtClean="0">
                          <a:solidFill>
                            <a:srgbClr val="002776"/>
                          </a:solidFill>
                          <a:effectLst/>
                          <a:latin typeface="+mn-lt"/>
                          <a:ea typeface="+mn-ea"/>
                          <a:cs typeface="+mn-cs"/>
                        </a:rPr>
                        <a:t>Change</a:t>
                      </a:r>
                      <a:r>
                        <a:rPr lang="en-US" sz="1100" b="1" i="0" u="none" strike="noStrike" kern="1200" baseline="0" dirty="0" smtClean="0">
                          <a:solidFill>
                            <a:srgbClr val="002776"/>
                          </a:solidFill>
                          <a:effectLst/>
                          <a:latin typeface="+mn-lt"/>
                          <a:ea typeface="+mn-ea"/>
                          <a:cs typeface="+mn-cs"/>
                        </a:rPr>
                        <a:t> Request Log</a:t>
                      </a:r>
                      <a:endParaRPr lang="en-US" sz="1100" b="1" i="0" u="none" strike="noStrike" kern="1200" dirty="0" smtClean="0">
                        <a:solidFill>
                          <a:srgbClr val="002776"/>
                        </a:solidFill>
                        <a:effectLst/>
                        <a:latin typeface="+mn-lt"/>
                        <a:ea typeface="+mn-ea"/>
                        <a:cs typeface="+mn-cs"/>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dirty="0" smtClean="0">
                          <a:solidFill>
                            <a:schemeClr val="accent1"/>
                          </a:solidFill>
                        </a:rPr>
                        <a:t>The Change Request Log is a spreadsheet used to log, analyze, and manage project change requests through the project's defined change control process</a:t>
                      </a:r>
                      <a:endParaRPr lang="en-US" sz="1100" kern="1200" dirty="0" smtClean="0">
                        <a:solidFill>
                          <a:schemeClr val="accent1"/>
                        </a:solidFill>
                        <a:latin typeface="+mn-lt"/>
                        <a:ea typeface="+mn-ea"/>
                        <a:cs typeface="+mn-cs"/>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dirty="0" smtClean="0">
                          <a:solidFill>
                            <a:schemeClr val="accent1"/>
                          </a:solidFill>
                          <a:effectLst/>
                        </a:rPr>
                        <a:t>To manage and document the</a:t>
                      </a:r>
                      <a:r>
                        <a:rPr lang="en-US" sz="1100" baseline="0" dirty="0" smtClean="0">
                          <a:solidFill>
                            <a:schemeClr val="accent1"/>
                          </a:solidFill>
                          <a:effectLst/>
                        </a:rPr>
                        <a:t> process of submitting and approving c</a:t>
                      </a:r>
                      <a:r>
                        <a:rPr lang="en-US" sz="1100" dirty="0" smtClean="0">
                          <a:solidFill>
                            <a:schemeClr val="accent1"/>
                          </a:solidFill>
                          <a:effectLst/>
                        </a:rPr>
                        <a:t>hange requests</a:t>
                      </a:r>
                    </a:p>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dirty="0" smtClean="0">
                          <a:solidFill>
                            <a:schemeClr val="accent1"/>
                          </a:solidFill>
                          <a:effectLst/>
                        </a:rPr>
                        <a:t>Further, the log enables decisions</a:t>
                      </a:r>
                      <a:r>
                        <a:rPr lang="en-US" sz="1100" baseline="0" dirty="0" smtClean="0">
                          <a:solidFill>
                            <a:schemeClr val="accent1"/>
                          </a:solidFill>
                          <a:effectLst/>
                        </a:rPr>
                        <a:t> made over time to be reviewed and impacts to </a:t>
                      </a:r>
                      <a:r>
                        <a:rPr lang="en-US" sz="1100" dirty="0" smtClean="0">
                          <a:solidFill>
                            <a:schemeClr val="accent1"/>
                          </a:solidFill>
                          <a:effectLst/>
                        </a:rPr>
                        <a:t>the project baselines</a:t>
                      </a:r>
                      <a:r>
                        <a:rPr lang="en-US" sz="1100" baseline="0" dirty="0" smtClean="0">
                          <a:solidFill>
                            <a:schemeClr val="accent1"/>
                          </a:solidFill>
                          <a:effectLst/>
                        </a:rPr>
                        <a:t> (scope, schedule or budget) to be identified</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2776"/>
                          </a:solidFill>
                          <a:effectLst/>
                          <a:latin typeface="+mn-lt"/>
                          <a:ea typeface="+mn-ea"/>
                          <a:cs typeface="+mn-cs"/>
                          <a:sym typeface="Wingdings"/>
                        </a:rPr>
                        <a:t>M</a:t>
                      </a:r>
                      <a:endParaRPr lang="en-US" sz="1100" b="0" i="0" u="none" strike="noStrike" dirty="0" smtClean="0">
                        <a:solidFill>
                          <a:srgbClr val="002776"/>
                        </a:solidFill>
                        <a:effectLst/>
                        <a:latin typeface="+mn-lt"/>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20000"/>
                        <a:lumOff val="80000"/>
                      </a:schemeClr>
                    </a:solidFill>
                  </a:tcPr>
                </a:tc>
              </a:tr>
            </a:tbl>
          </a:graphicData>
        </a:graphic>
      </p:graphicFrame>
      <p:grpSp>
        <p:nvGrpSpPr>
          <p:cNvPr id="9" name="Group 8"/>
          <p:cNvGrpSpPr/>
          <p:nvPr/>
        </p:nvGrpSpPr>
        <p:grpSpPr>
          <a:xfrm>
            <a:off x="4657950" y="6182368"/>
            <a:ext cx="4017349" cy="323165"/>
            <a:chOff x="4657950" y="6182368"/>
            <a:chExt cx="4017349" cy="323165"/>
          </a:xfrm>
        </p:grpSpPr>
        <p:sp>
          <p:nvSpPr>
            <p:cNvPr id="10" name="TextBox 9"/>
            <p:cNvSpPr txBox="1"/>
            <p:nvPr/>
          </p:nvSpPr>
          <p:spPr>
            <a:xfrm>
              <a:off x="4657950" y="6182368"/>
              <a:ext cx="1001805" cy="323165"/>
            </a:xfrm>
            <a:prstGeom prst="rect">
              <a:avLst/>
            </a:prstGeom>
            <a:noFill/>
          </p:spPr>
          <p:txBody>
            <a:bodyPr wrap="square" rtlCol="0" anchor="ctr">
              <a:spAutoFit/>
            </a:bodyPr>
            <a:lstStyle/>
            <a:p>
              <a:pPr>
                <a:lnSpc>
                  <a:spcPct val="150000"/>
                </a:lnSpc>
              </a:pPr>
              <a:r>
                <a:rPr lang="en-US" sz="1000" b="1" dirty="0" smtClean="0">
                  <a:solidFill>
                    <a:schemeClr val="accent1"/>
                  </a:solidFill>
                </a:rPr>
                <a:t>M</a:t>
              </a:r>
              <a:r>
                <a:rPr lang="en-US" sz="1000" dirty="0" smtClean="0">
                  <a:solidFill>
                    <a:schemeClr val="accent1"/>
                  </a:solidFill>
                </a:rPr>
                <a:t>: Mandatory</a:t>
              </a:r>
            </a:p>
          </p:txBody>
        </p:sp>
        <p:sp>
          <p:nvSpPr>
            <p:cNvPr id="11" name="Rectangle 10"/>
            <p:cNvSpPr/>
            <p:nvPr/>
          </p:nvSpPr>
          <p:spPr>
            <a:xfrm>
              <a:off x="5597555" y="6267750"/>
              <a:ext cx="146797" cy="152400"/>
            </a:xfrm>
            <a:prstGeom prst="rect">
              <a:avLst/>
            </a:prstGeom>
            <a:solidFill>
              <a:schemeClr val="accent3">
                <a:lumMod val="20000"/>
                <a:lumOff val="8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6243728" y="6182368"/>
              <a:ext cx="1001805" cy="323165"/>
            </a:xfrm>
            <a:prstGeom prst="rect">
              <a:avLst/>
            </a:prstGeom>
            <a:noFill/>
          </p:spPr>
          <p:txBody>
            <a:bodyPr wrap="square" rtlCol="0">
              <a:spAutoFit/>
            </a:bodyPr>
            <a:lstStyle/>
            <a:p>
              <a:pPr>
                <a:lnSpc>
                  <a:spcPct val="150000"/>
                </a:lnSpc>
              </a:pPr>
              <a:r>
                <a:rPr lang="en-US" sz="1000" b="1" dirty="0" smtClean="0">
                  <a:solidFill>
                    <a:schemeClr val="accent1"/>
                  </a:solidFill>
                </a:rPr>
                <a:t>A</a:t>
              </a:r>
              <a:r>
                <a:rPr lang="en-US" sz="1000" dirty="0" smtClean="0">
                  <a:solidFill>
                    <a:schemeClr val="accent1"/>
                  </a:solidFill>
                </a:rPr>
                <a:t>: Advised</a:t>
              </a:r>
            </a:p>
          </p:txBody>
        </p:sp>
        <p:sp>
          <p:nvSpPr>
            <p:cNvPr id="16" name="Rectangle 15"/>
            <p:cNvSpPr/>
            <p:nvPr/>
          </p:nvSpPr>
          <p:spPr>
            <a:xfrm>
              <a:off x="7010400" y="6267750"/>
              <a:ext cx="146797" cy="152400"/>
            </a:xfrm>
            <a:prstGeom prst="rect">
              <a:avLst/>
            </a:prstGeom>
            <a:solidFill>
              <a:schemeClr val="accent2">
                <a:lumMod val="20000"/>
                <a:lumOff val="8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7673494" y="6182368"/>
              <a:ext cx="1001805" cy="323165"/>
            </a:xfrm>
            <a:prstGeom prst="rect">
              <a:avLst/>
            </a:prstGeom>
            <a:noFill/>
          </p:spPr>
          <p:txBody>
            <a:bodyPr wrap="square" rtlCol="0">
              <a:spAutoFit/>
            </a:bodyPr>
            <a:lstStyle/>
            <a:p>
              <a:pPr>
                <a:lnSpc>
                  <a:spcPct val="150000"/>
                </a:lnSpc>
              </a:pPr>
              <a:r>
                <a:rPr lang="en-US" sz="1000" b="1" dirty="0" smtClean="0">
                  <a:solidFill>
                    <a:schemeClr val="accent1"/>
                  </a:solidFill>
                </a:rPr>
                <a:t>O:</a:t>
              </a:r>
              <a:r>
                <a:rPr lang="en-US" sz="1000" dirty="0" smtClean="0">
                  <a:solidFill>
                    <a:schemeClr val="accent1"/>
                  </a:solidFill>
                </a:rPr>
                <a:t> Optional</a:t>
              </a:r>
            </a:p>
          </p:txBody>
        </p:sp>
        <p:sp>
          <p:nvSpPr>
            <p:cNvPr id="18" name="Rectangle 17"/>
            <p:cNvSpPr/>
            <p:nvPr/>
          </p:nvSpPr>
          <p:spPr>
            <a:xfrm>
              <a:off x="8463803" y="6267750"/>
              <a:ext cx="146797" cy="152400"/>
            </a:xfrm>
            <a:prstGeom prst="rect">
              <a:avLst/>
            </a:prstGeom>
            <a:solidFill>
              <a:schemeClr val="accent5">
                <a:lumMod val="20000"/>
                <a:lumOff val="8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2549591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b="1" dirty="0" smtClean="0"/>
              <a:t>Action Item Log and Decision Log are highly advised documents for managing IM/IT projects </a:t>
            </a:r>
            <a:endParaRPr lang="en-US" sz="2000" dirty="0"/>
          </a:p>
        </p:txBody>
      </p:sp>
      <p:sp>
        <p:nvSpPr>
          <p:cNvPr id="5" name="Footer Placeholder 4"/>
          <p:cNvSpPr>
            <a:spLocks noGrp="1"/>
          </p:cNvSpPr>
          <p:nvPr>
            <p:ph type="ftr" sz="quarter" idx="3"/>
          </p:nvPr>
        </p:nvSpPr>
        <p:spPr/>
        <p:txBody>
          <a:bodyPr/>
          <a:lstStyle/>
          <a:p>
            <a:r>
              <a:rPr lang="en-US" dirty="0" smtClean="0"/>
              <a:t>IM/IT Capital Investment Branch of the OCIO </a:t>
            </a:r>
            <a:r>
              <a:rPr lang="en-US" dirty="0"/>
              <a:t>– IM/IT Capital Project Management</a:t>
            </a:r>
            <a:endParaRPr lang="en-GB" dirty="0"/>
          </a:p>
        </p:txBody>
      </p:sp>
      <p:sp>
        <p:nvSpPr>
          <p:cNvPr id="6" name="Slide Number Placeholder 5"/>
          <p:cNvSpPr>
            <a:spLocks noGrp="1"/>
          </p:cNvSpPr>
          <p:nvPr>
            <p:ph type="sldNum" sz="quarter" idx="4"/>
          </p:nvPr>
        </p:nvSpPr>
        <p:spPr/>
        <p:txBody>
          <a:bodyPr/>
          <a:lstStyle/>
          <a:p>
            <a:fld id="{95CC1D26-A9BD-4BDE-BDD9-08EDBAE96860}" type="slidenum">
              <a:rPr lang="en-GB" smtClean="0"/>
              <a:pPr/>
              <a:t>15</a:t>
            </a:fld>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1741999238"/>
              </p:ext>
            </p:extLst>
          </p:nvPr>
        </p:nvGraphicFramePr>
        <p:xfrm>
          <a:off x="381000" y="1143000"/>
          <a:ext cx="8381999" cy="4602480"/>
        </p:xfrm>
        <a:graphic>
          <a:graphicData uri="http://schemas.openxmlformats.org/drawingml/2006/table">
            <a:tbl>
              <a:tblPr/>
              <a:tblGrid>
                <a:gridCol w="673928"/>
                <a:gridCol w="336965"/>
                <a:gridCol w="1263618"/>
                <a:gridCol w="2948442"/>
                <a:gridCol w="2274512"/>
                <a:gridCol w="884534"/>
              </a:tblGrid>
              <a:tr h="228600">
                <a:tc>
                  <a:txBody>
                    <a:bodyPr/>
                    <a:lstStyle/>
                    <a:p>
                      <a:pPr algn="ctr" fontAlgn="ctr"/>
                      <a:r>
                        <a:rPr lang="en-US" sz="1200" b="1" i="0" u="none" strike="noStrike" dirty="0">
                          <a:solidFill>
                            <a:schemeClr val="bg2"/>
                          </a:solidFill>
                          <a:effectLst/>
                          <a:latin typeface="Arial"/>
                        </a:rPr>
                        <a:t>Project Phase</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Tool Name</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What is the tool?</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baseline="0" dirty="0" smtClean="0">
                          <a:solidFill>
                            <a:schemeClr val="bg2"/>
                          </a:solidFill>
                          <a:effectLst/>
                          <a:latin typeface="Arial"/>
                        </a:rPr>
                        <a:t>Why is the tool used?</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MAO</a:t>
                      </a:r>
                      <a:r>
                        <a:rPr lang="en-US" sz="1200" b="1" i="0" u="none" strike="noStrike" baseline="0" dirty="0" smtClean="0">
                          <a:solidFill>
                            <a:schemeClr val="bg2"/>
                          </a:solidFill>
                          <a:effectLst/>
                          <a:latin typeface="Arial"/>
                        </a:rPr>
                        <a:t>?</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r>
              <a:tr h="1737360">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ysClr val="window" lastClr="FFFFFF"/>
                          </a:solidFill>
                          <a:effectLst/>
                          <a:uLnTx/>
                          <a:uFillTx/>
                          <a:latin typeface="+mn-lt"/>
                          <a:ea typeface="+mn-ea"/>
                          <a:cs typeface="+mn-cs"/>
                        </a:rPr>
                        <a:t>Execute or</a:t>
                      </a:r>
                      <a:r>
                        <a:rPr kumimoji="0" lang="en-GB" sz="1200" b="1" i="0" u="none" strike="noStrike" kern="0" cap="none" spc="0" normalizeH="0" noProof="0" dirty="0" smtClean="0">
                          <a:ln>
                            <a:noFill/>
                          </a:ln>
                          <a:solidFill>
                            <a:sysClr val="window" lastClr="FFFFFF"/>
                          </a:solidFill>
                          <a:effectLst/>
                          <a:uLnTx/>
                          <a:uFillTx/>
                          <a:latin typeface="+mn-lt"/>
                          <a:ea typeface="+mn-ea"/>
                          <a:cs typeface="+mn-cs"/>
                        </a:rPr>
                        <a:t> </a:t>
                      </a:r>
                      <a:r>
                        <a:rPr kumimoji="0" lang="en-GB" sz="1200" b="1" i="0" u="none" strike="noStrike" kern="0" cap="none" spc="0" normalizeH="0" baseline="0" noProof="0" dirty="0" smtClean="0">
                          <a:ln>
                            <a:noFill/>
                          </a:ln>
                          <a:solidFill>
                            <a:sysClr val="window" lastClr="FFFFFF"/>
                          </a:solidFill>
                          <a:effectLst/>
                          <a:uLnTx/>
                          <a:uFillTx/>
                          <a:latin typeface="+mn-lt"/>
                          <a:ea typeface="+mn-ea"/>
                          <a:cs typeface="+mn-cs"/>
                        </a:rPr>
                        <a:t>Manage</a:t>
                      </a:r>
                      <a:endParaRPr kumimoji="0" lang="en-GB" sz="1200" b="1" i="0" u="none" strike="noStrike" kern="0" cap="none" spc="0" normalizeH="0" baseline="0" noProof="0" dirty="0">
                        <a:ln>
                          <a:noFill/>
                        </a:ln>
                        <a:solidFill>
                          <a:sysClr val="window" lastClr="FFFFFF"/>
                        </a:solidFill>
                        <a:effectLst/>
                        <a:uLnTx/>
                        <a:uFillTx/>
                        <a:latin typeface="+mn-lt"/>
                        <a:ea typeface="+mn-ea"/>
                        <a:cs typeface="+mn-cs"/>
                      </a:endParaRPr>
                    </a:p>
                  </a:txBody>
                  <a:tcPr marL="45720" marR="45720" vert="vert27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4"/>
                    </a:solidFill>
                  </a:tcPr>
                </a:tc>
                <a:tc>
                  <a:txBody>
                    <a:bodyPr/>
                    <a:lstStyle/>
                    <a:p>
                      <a:pPr marL="0" algn="ctr" defTabSz="914400" rtl="0" eaLnBrk="1" fontAlgn="ctr" latinLnBrk="0" hangingPunct="1"/>
                      <a:r>
                        <a:rPr lang="en-US" sz="1100" b="1" i="0" u="none" strike="noStrike" kern="1200" dirty="0" smtClean="0">
                          <a:solidFill>
                            <a:srgbClr val="002776"/>
                          </a:solidFill>
                          <a:effectLst/>
                          <a:latin typeface="Arial"/>
                          <a:ea typeface="+mn-ea"/>
                          <a:cs typeface="+mn-cs"/>
                        </a:rPr>
                        <a:t>17</a:t>
                      </a:r>
                      <a:endParaRPr lang="en-US" sz="1100" b="1" i="0" u="none" strike="noStrike" kern="1200" dirty="0">
                        <a:solidFill>
                          <a:srgbClr val="002776"/>
                        </a:solidFill>
                        <a:effectLst/>
                        <a:latin typeface="Arial"/>
                        <a:ea typeface="+mn-ea"/>
                        <a:cs typeface="+mn-cs"/>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b="1" i="0" u="none" strike="noStrike" kern="1200" dirty="0" smtClean="0">
                          <a:solidFill>
                            <a:srgbClr val="002776"/>
                          </a:solidFill>
                          <a:effectLst/>
                          <a:latin typeface="+mn-lt"/>
                          <a:ea typeface="+mn-ea"/>
                          <a:cs typeface="+mn-cs"/>
                        </a:rPr>
                        <a:t>Action</a:t>
                      </a:r>
                      <a:r>
                        <a:rPr lang="en-US" sz="1100" b="1" i="0" u="none" strike="noStrike" kern="1200" baseline="0" dirty="0" smtClean="0">
                          <a:solidFill>
                            <a:srgbClr val="002776"/>
                          </a:solidFill>
                          <a:effectLst/>
                          <a:latin typeface="+mn-lt"/>
                          <a:ea typeface="+mn-ea"/>
                          <a:cs typeface="+mn-cs"/>
                        </a:rPr>
                        <a:t> Item </a:t>
                      </a:r>
                      <a:r>
                        <a:rPr lang="en-US" sz="1100" b="1" i="0" u="none" strike="noStrike" kern="1200" dirty="0" smtClean="0">
                          <a:solidFill>
                            <a:srgbClr val="002776"/>
                          </a:solidFill>
                          <a:effectLst/>
                          <a:latin typeface="+mn-lt"/>
                          <a:ea typeface="+mn-ea"/>
                          <a:cs typeface="+mn-cs"/>
                        </a:rPr>
                        <a:t>Log</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dirty="0" smtClean="0">
                          <a:solidFill>
                            <a:schemeClr val="accent1"/>
                          </a:solidFill>
                        </a:rPr>
                        <a:t>The Action Item Log is a spreadsheet used to log, evaluate, execute, monitor, control, </a:t>
                      </a:r>
                      <a:r>
                        <a:rPr lang="en-US" sz="1100" b="0" dirty="0" smtClean="0">
                          <a:solidFill>
                            <a:schemeClr val="accent1"/>
                          </a:solidFill>
                        </a:rPr>
                        <a:t>and</a:t>
                      </a:r>
                      <a:r>
                        <a:rPr lang="en-US" sz="1100" dirty="0" smtClean="0">
                          <a:solidFill>
                            <a:schemeClr val="accent1"/>
                          </a:solidFill>
                        </a:rPr>
                        <a:t> close project action items</a:t>
                      </a:r>
                      <a:endParaRPr lang="en-US" sz="1100" kern="1200" dirty="0" smtClean="0">
                        <a:solidFill>
                          <a:schemeClr val="accent1"/>
                        </a:solidFill>
                        <a:latin typeface="+mn-lt"/>
                        <a:ea typeface="+mn-ea"/>
                        <a:cs typeface="+mn-cs"/>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kern="1200" dirty="0" smtClean="0">
                          <a:solidFill>
                            <a:schemeClr val="accent1"/>
                          </a:solidFill>
                          <a:latin typeface="+mn-lt"/>
                          <a:ea typeface="+mn-ea"/>
                          <a:cs typeface="+mn-cs"/>
                        </a:rPr>
                        <a:t>Having a designated log </a:t>
                      </a:r>
                      <a:r>
                        <a:rPr lang="en-US" sz="1100" dirty="0" smtClean="0">
                          <a:solidFill>
                            <a:schemeClr val="accent1"/>
                          </a:solidFill>
                          <a:effectLst/>
                        </a:rPr>
                        <a:t>to manage action items assists</a:t>
                      </a:r>
                      <a:r>
                        <a:rPr lang="en-US" sz="1100" baseline="0" dirty="0" smtClean="0">
                          <a:solidFill>
                            <a:schemeClr val="accent1"/>
                          </a:solidFill>
                          <a:effectLst/>
                        </a:rPr>
                        <a:t> to </a:t>
                      </a:r>
                      <a:r>
                        <a:rPr lang="en-US" sz="1100" dirty="0" smtClean="0">
                          <a:solidFill>
                            <a:schemeClr val="accent1"/>
                          </a:solidFill>
                          <a:effectLst/>
                        </a:rPr>
                        <a:t>identify, prioritize, assign, monitor, and control action items throughout all phases of the project</a:t>
                      </a:r>
                      <a:endParaRPr lang="en-US" sz="1100" kern="1200" dirty="0" smtClean="0">
                        <a:solidFill>
                          <a:schemeClr val="accent1"/>
                        </a:solidFill>
                        <a:latin typeface="+mn-lt"/>
                        <a:ea typeface="+mn-ea"/>
                        <a:cs typeface="+mn-cs"/>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2776"/>
                          </a:solidFill>
                          <a:effectLst/>
                          <a:latin typeface="+mn-lt"/>
                        </a:rPr>
                        <a:t>A</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2">
                        <a:lumMod val="20000"/>
                        <a:lumOff val="80000"/>
                      </a:schemeClr>
                    </a:solidFill>
                  </a:tcPr>
                </a:tc>
              </a:tr>
              <a:tr h="2103120">
                <a:tc vMerge="1">
                  <a:txBody>
                    <a:bodyPr/>
                    <a:lstStyle/>
                    <a:p>
                      <a:endParaRPr lang="en-US"/>
                    </a:p>
                  </a:txBody>
                  <a:tcPr/>
                </a:tc>
                <a:tc>
                  <a:txBody>
                    <a:bodyPr/>
                    <a:lstStyle/>
                    <a:p>
                      <a:pPr marL="0" algn="ctr" defTabSz="914400" rtl="0" eaLnBrk="1" fontAlgn="ctr" latinLnBrk="0" hangingPunct="1"/>
                      <a:r>
                        <a:rPr lang="en-US" sz="1100" b="1" i="0" u="none" strike="noStrike" kern="1200" dirty="0" smtClean="0">
                          <a:solidFill>
                            <a:srgbClr val="002776"/>
                          </a:solidFill>
                          <a:effectLst/>
                          <a:latin typeface="Arial"/>
                          <a:ea typeface="+mn-ea"/>
                          <a:cs typeface="+mn-cs"/>
                        </a:rPr>
                        <a:t>18</a:t>
                      </a:r>
                      <a:endParaRPr lang="en-US" sz="1100" b="1" i="0" u="none" strike="noStrike" kern="1200" dirty="0">
                        <a:solidFill>
                          <a:srgbClr val="002776"/>
                        </a:solidFill>
                        <a:effectLst/>
                        <a:latin typeface="Arial"/>
                        <a:ea typeface="+mn-ea"/>
                        <a:cs typeface="+mn-cs"/>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b="1" i="0" u="none" strike="noStrike" kern="1200" dirty="0" smtClean="0">
                          <a:solidFill>
                            <a:srgbClr val="002776"/>
                          </a:solidFill>
                          <a:effectLst/>
                          <a:latin typeface="+mn-lt"/>
                          <a:ea typeface="+mn-ea"/>
                          <a:cs typeface="+mn-cs"/>
                        </a:rPr>
                        <a:t>Decision</a:t>
                      </a:r>
                      <a:r>
                        <a:rPr lang="en-US" sz="1100" b="1" i="0" u="none" strike="noStrike" kern="1200" baseline="0" dirty="0" smtClean="0">
                          <a:solidFill>
                            <a:srgbClr val="002776"/>
                          </a:solidFill>
                          <a:effectLst/>
                          <a:latin typeface="+mn-lt"/>
                          <a:ea typeface="+mn-ea"/>
                          <a:cs typeface="+mn-cs"/>
                        </a:rPr>
                        <a:t> </a:t>
                      </a:r>
                      <a:r>
                        <a:rPr lang="en-US" sz="1100" b="1" i="0" u="none" strike="noStrike" kern="1200" dirty="0" smtClean="0">
                          <a:solidFill>
                            <a:srgbClr val="002776"/>
                          </a:solidFill>
                          <a:effectLst/>
                          <a:latin typeface="+mn-lt"/>
                          <a:ea typeface="+mn-ea"/>
                          <a:cs typeface="+mn-cs"/>
                        </a:rPr>
                        <a:t>Log</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kern="1200" dirty="0" smtClean="0">
                          <a:solidFill>
                            <a:schemeClr val="accent1"/>
                          </a:solidFill>
                          <a:latin typeface="+mn-lt"/>
                          <a:ea typeface="+mn-ea"/>
                          <a:cs typeface="+mn-cs"/>
                        </a:rPr>
                        <a:t>The Decision Log is a spreadsheet used to capture, analyze, manage, monitor, and control day-to-day and formal project decisions</a:t>
                      </a:r>
                      <a:endParaRPr lang="en-US" sz="1100" kern="1200" dirty="0">
                        <a:solidFill>
                          <a:schemeClr val="accent1"/>
                        </a:solidFill>
                        <a:latin typeface="+mn-lt"/>
                        <a:ea typeface="+mn-ea"/>
                        <a:cs typeface="+mn-cs"/>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marR="0" indent="0" algn="l" defTabSz="914400" rtl="0" eaLnBrk="1" fontAlgn="ctr" latinLnBrk="0" hangingPunct="1">
                        <a:lnSpc>
                          <a:spcPct val="100000"/>
                        </a:lnSpc>
                        <a:spcBef>
                          <a:spcPts val="600"/>
                        </a:spcBef>
                        <a:spcAft>
                          <a:spcPts val="0"/>
                        </a:spcAft>
                        <a:buClrTx/>
                        <a:buSzTx/>
                        <a:buFont typeface="Arial" panose="020B0604020202020204" pitchFamily="34" charset="0"/>
                        <a:buNone/>
                        <a:tabLst/>
                        <a:defRPr/>
                      </a:pPr>
                      <a:r>
                        <a:rPr lang="en-US" sz="1100" kern="1200" dirty="0" smtClean="0">
                          <a:solidFill>
                            <a:schemeClr val="accent1"/>
                          </a:solidFill>
                          <a:latin typeface="+mn-lt"/>
                          <a:ea typeface="+mn-ea"/>
                          <a:cs typeface="+mn-cs"/>
                        </a:rPr>
                        <a:t>The log serves multiple</a:t>
                      </a:r>
                      <a:r>
                        <a:rPr lang="en-US" sz="1100" kern="1200" baseline="0" dirty="0" smtClean="0">
                          <a:solidFill>
                            <a:schemeClr val="accent1"/>
                          </a:solidFill>
                          <a:latin typeface="+mn-lt"/>
                          <a:ea typeface="+mn-ea"/>
                          <a:cs typeface="+mn-cs"/>
                        </a:rPr>
                        <a:t> purposes including:</a:t>
                      </a:r>
                      <a:endParaRPr lang="en-US" sz="1100" kern="1200" dirty="0" smtClean="0">
                        <a:solidFill>
                          <a:schemeClr val="accent1"/>
                        </a:solidFill>
                        <a:latin typeface="+mn-lt"/>
                        <a:ea typeface="+mn-ea"/>
                        <a:cs typeface="+mn-cs"/>
                      </a:endParaRPr>
                    </a:p>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kern="1200" dirty="0" smtClean="0">
                          <a:solidFill>
                            <a:schemeClr val="accent1"/>
                          </a:solidFill>
                          <a:latin typeface="+mn-lt"/>
                          <a:ea typeface="+mn-ea"/>
                          <a:cs typeface="+mn-cs"/>
                        </a:rPr>
                        <a:t>Document</a:t>
                      </a:r>
                      <a:r>
                        <a:rPr lang="en-US" sz="1100" kern="1200" baseline="0" dirty="0" smtClean="0">
                          <a:solidFill>
                            <a:schemeClr val="accent1"/>
                          </a:solidFill>
                          <a:latin typeface="+mn-lt"/>
                          <a:ea typeface="+mn-ea"/>
                          <a:cs typeface="+mn-cs"/>
                        </a:rPr>
                        <a:t> project decisions that may have scope, schedule or budget implications</a:t>
                      </a:r>
                      <a:endParaRPr lang="en-US" sz="1100" kern="1200" dirty="0" smtClean="0">
                        <a:solidFill>
                          <a:schemeClr val="accent1"/>
                        </a:solidFill>
                        <a:latin typeface="+mn-lt"/>
                        <a:ea typeface="+mn-ea"/>
                        <a:cs typeface="+mn-cs"/>
                      </a:endParaRPr>
                    </a:p>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kern="1200" dirty="0" smtClean="0">
                          <a:solidFill>
                            <a:schemeClr val="accent1"/>
                          </a:solidFill>
                          <a:latin typeface="+mn-lt"/>
                          <a:ea typeface="+mn-ea"/>
                          <a:cs typeface="+mn-cs"/>
                        </a:rPr>
                        <a:t>Provide insight into the rational, conditions</a:t>
                      </a:r>
                      <a:r>
                        <a:rPr lang="en-US" sz="1100" kern="1200" baseline="0" dirty="0" smtClean="0">
                          <a:solidFill>
                            <a:schemeClr val="accent1"/>
                          </a:solidFill>
                          <a:latin typeface="+mn-lt"/>
                          <a:ea typeface="+mn-ea"/>
                          <a:cs typeface="+mn-cs"/>
                        </a:rPr>
                        <a:t> or assumptions used for a decision at a point in time</a:t>
                      </a:r>
                    </a:p>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kern="1200" baseline="0" dirty="0" smtClean="0">
                          <a:solidFill>
                            <a:schemeClr val="accent1"/>
                          </a:solidFill>
                          <a:latin typeface="+mn-lt"/>
                          <a:ea typeface="+mn-ea"/>
                          <a:cs typeface="+mn-cs"/>
                        </a:rPr>
                        <a:t>Provide a formal record for scope management and change control purposes</a:t>
                      </a:r>
                      <a:endParaRPr lang="en-US" sz="1100" kern="1200" dirty="0" smtClean="0">
                        <a:solidFill>
                          <a:schemeClr val="accent1"/>
                        </a:solidFill>
                        <a:latin typeface="+mn-lt"/>
                        <a:ea typeface="+mn-ea"/>
                        <a:cs typeface="+mn-cs"/>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2776"/>
                          </a:solidFill>
                          <a:effectLst/>
                          <a:latin typeface="+mn-lt"/>
                        </a:rPr>
                        <a:t>O</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5">
                        <a:lumMod val="20000"/>
                        <a:lumOff val="80000"/>
                      </a:schemeClr>
                    </a:solidFill>
                  </a:tcPr>
                </a:tc>
              </a:tr>
            </a:tbl>
          </a:graphicData>
        </a:graphic>
      </p:graphicFrame>
      <p:grpSp>
        <p:nvGrpSpPr>
          <p:cNvPr id="11" name="Group 10"/>
          <p:cNvGrpSpPr/>
          <p:nvPr/>
        </p:nvGrpSpPr>
        <p:grpSpPr>
          <a:xfrm>
            <a:off x="4657950" y="6182368"/>
            <a:ext cx="4017349" cy="323165"/>
            <a:chOff x="4657950" y="6182368"/>
            <a:chExt cx="4017349" cy="323165"/>
          </a:xfrm>
        </p:grpSpPr>
        <p:sp>
          <p:nvSpPr>
            <p:cNvPr id="12" name="TextBox 11"/>
            <p:cNvSpPr txBox="1"/>
            <p:nvPr/>
          </p:nvSpPr>
          <p:spPr>
            <a:xfrm>
              <a:off x="4657950" y="6182368"/>
              <a:ext cx="1001805" cy="323165"/>
            </a:xfrm>
            <a:prstGeom prst="rect">
              <a:avLst/>
            </a:prstGeom>
            <a:noFill/>
          </p:spPr>
          <p:txBody>
            <a:bodyPr wrap="square" rtlCol="0" anchor="ctr">
              <a:spAutoFit/>
            </a:bodyPr>
            <a:lstStyle/>
            <a:p>
              <a:pPr>
                <a:lnSpc>
                  <a:spcPct val="150000"/>
                </a:lnSpc>
              </a:pPr>
              <a:r>
                <a:rPr lang="en-US" sz="1000" b="1" dirty="0" smtClean="0">
                  <a:solidFill>
                    <a:schemeClr val="accent1"/>
                  </a:solidFill>
                </a:rPr>
                <a:t>M</a:t>
              </a:r>
              <a:r>
                <a:rPr lang="en-US" sz="1000" dirty="0" smtClean="0">
                  <a:solidFill>
                    <a:schemeClr val="accent1"/>
                  </a:solidFill>
                </a:rPr>
                <a:t>: Mandatory</a:t>
              </a:r>
            </a:p>
          </p:txBody>
        </p:sp>
        <p:sp>
          <p:nvSpPr>
            <p:cNvPr id="13" name="Rectangle 12"/>
            <p:cNvSpPr/>
            <p:nvPr/>
          </p:nvSpPr>
          <p:spPr>
            <a:xfrm>
              <a:off x="5597555" y="6267750"/>
              <a:ext cx="146797" cy="152400"/>
            </a:xfrm>
            <a:prstGeom prst="rect">
              <a:avLst/>
            </a:prstGeom>
            <a:solidFill>
              <a:schemeClr val="accent3">
                <a:lumMod val="20000"/>
                <a:lumOff val="8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6243728" y="6182368"/>
              <a:ext cx="1001805" cy="323165"/>
            </a:xfrm>
            <a:prstGeom prst="rect">
              <a:avLst/>
            </a:prstGeom>
            <a:noFill/>
          </p:spPr>
          <p:txBody>
            <a:bodyPr wrap="square" rtlCol="0">
              <a:spAutoFit/>
            </a:bodyPr>
            <a:lstStyle/>
            <a:p>
              <a:pPr>
                <a:lnSpc>
                  <a:spcPct val="150000"/>
                </a:lnSpc>
              </a:pPr>
              <a:r>
                <a:rPr lang="en-US" sz="1000" b="1" dirty="0" smtClean="0">
                  <a:solidFill>
                    <a:schemeClr val="accent1"/>
                  </a:solidFill>
                </a:rPr>
                <a:t>A</a:t>
              </a:r>
              <a:r>
                <a:rPr lang="en-US" sz="1000" dirty="0" smtClean="0">
                  <a:solidFill>
                    <a:schemeClr val="accent1"/>
                  </a:solidFill>
                </a:rPr>
                <a:t>: Advised</a:t>
              </a:r>
            </a:p>
          </p:txBody>
        </p:sp>
        <p:sp>
          <p:nvSpPr>
            <p:cNvPr id="15" name="Rectangle 14"/>
            <p:cNvSpPr/>
            <p:nvPr/>
          </p:nvSpPr>
          <p:spPr>
            <a:xfrm>
              <a:off x="7010400" y="6267750"/>
              <a:ext cx="146797" cy="152400"/>
            </a:xfrm>
            <a:prstGeom prst="rect">
              <a:avLst/>
            </a:prstGeom>
            <a:solidFill>
              <a:schemeClr val="accent2">
                <a:lumMod val="20000"/>
                <a:lumOff val="8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7673494" y="6182368"/>
              <a:ext cx="1001805" cy="323165"/>
            </a:xfrm>
            <a:prstGeom prst="rect">
              <a:avLst/>
            </a:prstGeom>
            <a:noFill/>
          </p:spPr>
          <p:txBody>
            <a:bodyPr wrap="square" rtlCol="0">
              <a:spAutoFit/>
            </a:bodyPr>
            <a:lstStyle/>
            <a:p>
              <a:pPr>
                <a:lnSpc>
                  <a:spcPct val="150000"/>
                </a:lnSpc>
              </a:pPr>
              <a:r>
                <a:rPr lang="en-US" sz="1000" b="1" dirty="0" smtClean="0">
                  <a:solidFill>
                    <a:schemeClr val="accent1"/>
                  </a:solidFill>
                </a:rPr>
                <a:t>O:</a:t>
              </a:r>
              <a:r>
                <a:rPr lang="en-US" sz="1000" dirty="0" smtClean="0">
                  <a:solidFill>
                    <a:schemeClr val="accent1"/>
                  </a:solidFill>
                </a:rPr>
                <a:t> Optional</a:t>
              </a:r>
            </a:p>
          </p:txBody>
        </p:sp>
        <p:sp>
          <p:nvSpPr>
            <p:cNvPr id="17" name="Rectangle 16"/>
            <p:cNvSpPr/>
            <p:nvPr/>
          </p:nvSpPr>
          <p:spPr>
            <a:xfrm>
              <a:off x="8463803" y="6267750"/>
              <a:ext cx="146797" cy="152400"/>
            </a:xfrm>
            <a:prstGeom prst="rect">
              <a:avLst/>
            </a:prstGeom>
            <a:solidFill>
              <a:schemeClr val="accent5">
                <a:lumMod val="20000"/>
                <a:lumOff val="8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3355551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b="1" dirty="0" smtClean="0"/>
              <a:t>Phase-end </a:t>
            </a:r>
            <a:r>
              <a:rPr lang="en-US" sz="2000" b="1" dirty="0"/>
              <a:t>Review Checklist and Project Closure </a:t>
            </a:r>
            <a:r>
              <a:rPr lang="en-US" sz="2000" b="1" dirty="0" smtClean="0"/>
              <a:t>Report are optional documents for managing IM/IT projects</a:t>
            </a:r>
            <a:r>
              <a:rPr lang="en-US" sz="2000" b="1" dirty="0"/>
              <a:t/>
            </a:r>
            <a:br>
              <a:rPr lang="en-US" sz="2000" b="1" dirty="0"/>
            </a:br>
            <a:endParaRPr lang="en-US" sz="2000" b="1" dirty="0"/>
          </a:p>
        </p:txBody>
      </p:sp>
      <p:sp>
        <p:nvSpPr>
          <p:cNvPr id="5" name="Footer Placeholder 4"/>
          <p:cNvSpPr>
            <a:spLocks noGrp="1"/>
          </p:cNvSpPr>
          <p:nvPr>
            <p:ph type="ftr" sz="quarter" idx="3"/>
          </p:nvPr>
        </p:nvSpPr>
        <p:spPr/>
        <p:txBody>
          <a:bodyPr/>
          <a:lstStyle/>
          <a:p>
            <a:r>
              <a:rPr lang="en-US" dirty="0" smtClean="0"/>
              <a:t>IM/IT Capital Investment Branch of the OCIO </a:t>
            </a:r>
            <a:r>
              <a:rPr lang="en-US" dirty="0"/>
              <a:t>– IM/IT Capital Project Management</a:t>
            </a:r>
            <a:endParaRPr lang="en-GB" dirty="0"/>
          </a:p>
        </p:txBody>
      </p:sp>
      <p:sp>
        <p:nvSpPr>
          <p:cNvPr id="6" name="Slide Number Placeholder 5"/>
          <p:cNvSpPr>
            <a:spLocks noGrp="1"/>
          </p:cNvSpPr>
          <p:nvPr>
            <p:ph type="sldNum" sz="quarter" idx="4"/>
          </p:nvPr>
        </p:nvSpPr>
        <p:spPr/>
        <p:txBody>
          <a:bodyPr/>
          <a:lstStyle/>
          <a:p>
            <a:fld id="{95CC1D26-A9BD-4BDE-BDD9-08EDBAE96860}" type="slidenum">
              <a:rPr lang="en-GB" smtClean="0"/>
              <a:pPr/>
              <a:t>16</a:t>
            </a:fld>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2049237631"/>
              </p:ext>
            </p:extLst>
          </p:nvPr>
        </p:nvGraphicFramePr>
        <p:xfrm>
          <a:off x="381000" y="1143000"/>
          <a:ext cx="8381999" cy="3124200"/>
        </p:xfrm>
        <a:graphic>
          <a:graphicData uri="http://schemas.openxmlformats.org/drawingml/2006/table">
            <a:tbl>
              <a:tblPr/>
              <a:tblGrid>
                <a:gridCol w="673928"/>
                <a:gridCol w="336965"/>
                <a:gridCol w="1263618"/>
                <a:gridCol w="2948442"/>
                <a:gridCol w="2274512"/>
                <a:gridCol w="884534"/>
              </a:tblGrid>
              <a:tr h="228600">
                <a:tc>
                  <a:txBody>
                    <a:bodyPr/>
                    <a:lstStyle/>
                    <a:p>
                      <a:pPr algn="ctr" fontAlgn="ctr"/>
                      <a:r>
                        <a:rPr lang="en-US" sz="1200" b="1" i="0" u="none" strike="noStrike" dirty="0">
                          <a:solidFill>
                            <a:schemeClr val="bg2"/>
                          </a:solidFill>
                          <a:effectLst/>
                          <a:latin typeface="Arial"/>
                        </a:rPr>
                        <a:t>Project Phase</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Tool Name</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What is the tool?</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baseline="0" dirty="0" smtClean="0">
                          <a:solidFill>
                            <a:schemeClr val="bg2"/>
                          </a:solidFill>
                          <a:effectLst/>
                          <a:latin typeface="Arial"/>
                        </a:rPr>
                        <a:t>Why is the tool used?</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MAO</a:t>
                      </a:r>
                      <a:r>
                        <a:rPr lang="en-US" sz="1200" b="1" i="0" u="none" strike="noStrike" baseline="0" dirty="0" smtClean="0">
                          <a:solidFill>
                            <a:schemeClr val="bg2"/>
                          </a:solidFill>
                          <a:effectLst/>
                          <a:latin typeface="Arial"/>
                        </a:rPr>
                        <a:t>?</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r>
              <a:tr h="2011680">
                <a:tc>
                  <a:txBody>
                    <a:bodyPr/>
                    <a:lstStyle/>
                    <a:p>
                      <a:pPr algn="ctr" fontAlgn="ctr"/>
                      <a:r>
                        <a:rPr lang="en-US" sz="1200" b="1" i="0" u="none" strike="noStrike" dirty="0" smtClean="0">
                          <a:solidFill>
                            <a:srgbClr val="FFFFFF"/>
                          </a:solidFill>
                          <a:effectLst/>
                          <a:latin typeface="Arial"/>
                        </a:rPr>
                        <a:t>Close</a:t>
                      </a:r>
                      <a:endParaRPr lang="en-US" sz="1200" b="1" i="0" u="none" strike="noStrike" dirty="0">
                        <a:solidFill>
                          <a:srgbClr val="FFFFFF"/>
                        </a:solidFill>
                        <a:effectLst/>
                        <a:latin typeface="Arial"/>
                      </a:endParaRPr>
                    </a:p>
                  </a:txBody>
                  <a:tcPr marL="45720" marR="45720" vert="vert27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1462FF"/>
                    </a:solidFill>
                  </a:tcPr>
                </a:tc>
                <a:tc>
                  <a:txBody>
                    <a:bodyPr/>
                    <a:lstStyle/>
                    <a:p>
                      <a:pPr marL="0" algn="ctr" defTabSz="914400" rtl="0" eaLnBrk="1" fontAlgn="ctr" latinLnBrk="0" hangingPunct="1"/>
                      <a:r>
                        <a:rPr lang="en-US" sz="1100" b="1" i="0" u="none" strike="noStrike" kern="1200" dirty="0" smtClean="0">
                          <a:solidFill>
                            <a:srgbClr val="002776"/>
                          </a:solidFill>
                          <a:effectLst/>
                          <a:latin typeface="Arial"/>
                          <a:ea typeface="+mn-ea"/>
                          <a:cs typeface="+mn-cs"/>
                        </a:rPr>
                        <a:t>19</a:t>
                      </a:r>
                      <a:endParaRPr lang="en-US" sz="1100" b="1" i="0" u="none" strike="noStrike" kern="1200" dirty="0">
                        <a:solidFill>
                          <a:srgbClr val="002776"/>
                        </a:solidFill>
                        <a:effectLst/>
                        <a:latin typeface="Arial"/>
                        <a:ea typeface="+mn-ea"/>
                        <a:cs typeface="+mn-cs"/>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b="1" i="0" u="none" strike="noStrike" kern="1200" dirty="0" smtClean="0">
                          <a:solidFill>
                            <a:srgbClr val="002776"/>
                          </a:solidFill>
                          <a:effectLst/>
                          <a:latin typeface="+mn-lt"/>
                          <a:ea typeface="+mn-ea"/>
                          <a:cs typeface="+mn-cs"/>
                        </a:rPr>
                        <a:t>Phase-end Review Checklist </a:t>
                      </a:r>
                      <a:r>
                        <a:rPr lang="en-US" sz="1100" b="1" i="0" u="none" strike="noStrike" kern="1200" baseline="0" dirty="0" smtClean="0">
                          <a:solidFill>
                            <a:srgbClr val="002776"/>
                          </a:solidFill>
                          <a:effectLst/>
                          <a:latin typeface="+mn-lt"/>
                          <a:ea typeface="+mn-ea"/>
                          <a:cs typeface="+mn-cs"/>
                        </a:rPr>
                        <a:t>and </a:t>
                      </a:r>
                      <a:r>
                        <a:rPr lang="en-US" sz="1100" b="1" i="0" u="none" strike="noStrike" kern="1200" dirty="0" smtClean="0">
                          <a:solidFill>
                            <a:srgbClr val="002776"/>
                          </a:solidFill>
                          <a:effectLst/>
                          <a:latin typeface="+mn-lt"/>
                          <a:ea typeface="+mn-ea"/>
                          <a:cs typeface="+mn-cs"/>
                        </a:rPr>
                        <a:t>Project Closure Report</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dirty="0" smtClean="0">
                          <a:solidFill>
                            <a:schemeClr val="accent1"/>
                          </a:solidFill>
                        </a:rPr>
                        <a:t>The Phase-end Review Report</a:t>
                      </a:r>
                      <a:r>
                        <a:rPr lang="en-US" sz="1100" baseline="0" dirty="0" smtClean="0">
                          <a:solidFill>
                            <a:schemeClr val="accent1"/>
                          </a:solidFill>
                        </a:rPr>
                        <a:t> </a:t>
                      </a:r>
                      <a:r>
                        <a:rPr lang="en-US" sz="1100" dirty="0" smtClean="0">
                          <a:solidFill>
                            <a:schemeClr val="accent1"/>
                          </a:solidFill>
                        </a:rPr>
                        <a:t>documents milestone accomplishments, risks and issues impacting the next phase, metric trends, process improvements, lessons learned, and other key findings over the course of a project phase. </a:t>
                      </a:r>
                    </a:p>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dirty="0" smtClean="0">
                          <a:solidFill>
                            <a:schemeClr val="accent1"/>
                          </a:solidFill>
                        </a:rPr>
                        <a:t>The Phase-end Review Report is used to communicate actions required by the project team to implement improvements for the project work going forward</a:t>
                      </a:r>
                    </a:p>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dirty="0" smtClean="0">
                          <a:solidFill>
                            <a:schemeClr val="accent1"/>
                          </a:solidFill>
                        </a:rPr>
                        <a:t>The Project Closure Report summarizes project closure activities and provides the final internal document of record for a project</a:t>
                      </a:r>
                      <a:endParaRPr lang="en-US" sz="1100" kern="1200" dirty="0" smtClean="0">
                        <a:solidFill>
                          <a:schemeClr val="accent1"/>
                        </a:solidFill>
                        <a:latin typeface="+mn-lt"/>
                        <a:ea typeface="+mn-ea"/>
                        <a:cs typeface="+mn-cs"/>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dirty="0" smtClean="0">
                          <a:solidFill>
                            <a:schemeClr val="accent1"/>
                          </a:solidFill>
                        </a:rPr>
                        <a:t>Phase-end Review and</a:t>
                      </a:r>
                      <a:r>
                        <a:rPr lang="en-US" sz="1100" baseline="0" dirty="0" smtClean="0">
                          <a:solidFill>
                            <a:schemeClr val="accent1"/>
                          </a:solidFill>
                        </a:rPr>
                        <a:t> Project Closure activities are required to </a:t>
                      </a:r>
                      <a:r>
                        <a:rPr lang="en-US" sz="1100" dirty="0" smtClean="0">
                          <a:solidFill>
                            <a:schemeClr val="accent1"/>
                          </a:solidFill>
                        </a:rPr>
                        <a:t>confirm that all project and</a:t>
                      </a:r>
                      <a:r>
                        <a:rPr lang="en-US" sz="1100" baseline="0" dirty="0" smtClean="0">
                          <a:solidFill>
                            <a:schemeClr val="accent1"/>
                          </a:solidFill>
                        </a:rPr>
                        <a:t> or</a:t>
                      </a:r>
                      <a:r>
                        <a:rPr lang="en-US" sz="1100" dirty="0" smtClean="0">
                          <a:solidFill>
                            <a:schemeClr val="accent1"/>
                          </a:solidFill>
                        </a:rPr>
                        <a:t> phase objectives have been met and to perform important project and or phase closure activities </a:t>
                      </a:r>
                      <a:endParaRPr lang="en-US" sz="1100" kern="1200" dirty="0" smtClean="0">
                        <a:solidFill>
                          <a:schemeClr val="accent1"/>
                        </a:solidFill>
                        <a:latin typeface="+mn-lt"/>
                        <a:ea typeface="+mn-ea"/>
                        <a:cs typeface="+mn-cs"/>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2776"/>
                          </a:solidFill>
                          <a:effectLst/>
                          <a:latin typeface="+mn-lt"/>
                        </a:rPr>
                        <a:t>O</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5">
                        <a:lumMod val="20000"/>
                        <a:lumOff val="80000"/>
                      </a:schemeClr>
                    </a:solidFill>
                  </a:tcPr>
                </a:tc>
              </a:tr>
            </a:tbl>
          </a:graphicData>
        </a:graphic>
      </p:graphicFrame>
      <p:grpSp>
        <p:nvGrpSpPr>
          <p:cNvPr id="9" name="Group 8"/>
          <p:cNvGrpSpPr/>
          <p:nvPr/>
        </p:nvGrpSpPr>
        <p:grpSpPr>
          <a:xfrm>
            <a:off x="4657950" y="6182368"/>
            <a:ext cx="4017349" cy="323165"/>
            <a:chOff x="4657950" y="6182368"/>
            <a:chExt cx="4017349" cy="323165"/>
          </a:xfrm>
        </p:grpSpPr>
        <p:sp>
          <p:nvSpPr>
            <p:cNvPr id="10" name="TextBox 9"/>
            <p:cNvSpPr txBox="1"/>
            <p:nvPr/>
          </p:nvSpPr>
          <p:spPr>
            <a:xfrm>
              <a:off x="4657950" y="6182368"/>
              <a:ext cx="1001805" cy="323165"/>
            </a:xfrm>
            <a:prstGeom prst="rect">
              <a:avLst/>
            </a:prstGeom>
            <a:noFill/>
          </p:spPr>
          <p:txBody>
            <a:bodyPr wrap="square" rtlCol="0" anchor="ctr">
              <a:spAutoFit/>
            </a:bodyPr>
            <a:lstStyle/>
            <a:p>
              <a:pPr>
                <a:lnSpc>
                  <a:spcPct val="150000"/>
                </a:lnSpc>
              </a:pPr>
              <a:r>
                <a:rPr lang="en-US" sz="1000" b="1" dirty="0" smtClean="0">
                  <a:solidFill>
                    <a:schemeClr val="accent1"/>
                  </a:solidFill>
                </a:rPr>
                <a:t>M</a:t>
              </a:r>
              <a:r>
                <a:rPr lang="en-US" sz="1000" dirty="0" smtClean="0">
                  <a:solidFill>
                    <a:schemeClr val="accent1"/>
                  </a:solidFill>
                </a:rPr>
                <a:t>: Mandatory</a:t>
              </a:r>
            </a:p>
          </p:txBody>
        </p:sp>
        <p:sp>
          <p:nvSpPr>
            <p:cNvPr id="11" name="Rectangle 10"/>
            <p:cNvSpPr/>
            <p:nvPr/>
          </p:nvSpPr>
          <p:spPr>
            <a:xfrm>
              <a:off x="5597555" y="6267750"/>
              <a:ext cx="146797" cy="152400"/>
            </a:xfrm>
            <a:prstGeom prst="rect">
              <a:avLst/>
            </a:prstGeom>
            <a:solidFill>
              <a:schemeClr val="accent3">
                <a:lumMod val="20000"/>
                <a:lumOff val="8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6243728" y="6182368"/>
              <a:ext cx="1001805" cy="323165"/>
            </a:xfrm>
            <a:prstGeom prst="rect">
              <a:avLst/>
            </a:prstGeom>
            <a:noFill/>
          </p:spPr>
          <p:txBody>
            <a:bodyPr wrap="square" rtlCol="0">
              <a:spAutoFit/>
            </a:bodyPr>
            <a:lstStyle/>
            <a:p>
              <a:pPr>
                <a:lnSpc>
                  <a:spcPct val="150000"/>
                </a:lnSpc>
              </a:pPr>
              <a:r>
                <a:rPr lang="en-US" sz="1000" b="1" dirty="0" smtClean="0">
                  <a:solidFill>
                    <a:schemeClr val="accent1"/>
                  </a:solidFill>
                </a:rPr>
                <a:t>A</a:t>
              </a:r>
              <a:r>
                <a:rPr lang="en-US" sz="1000" dirty="0" smtClean="0">
                  <a:solidFill>
                    <a:schemeClr val="accent1"/>
                  </a:solidFill>
                </a:rPr>
                <a:t>: Advised</a:t>
              </a:r>
            </a:p>
          </p:txBody>
        </p:sp>
        <p:sp>
          <p:nvSpPr>
            <p:cNvPr id="13" name="Rectangle 12"/>
            <p:cNvSpPr/>
            <p:nvPr/>
          </p:nvSpPr>
          <p:spPr>
            <a:xfrm>
              <a:off x="7010400" y="6267750"/>
              <a:ext cx="146797" cy="152400"/>
            </a:xfrm>
            <a:prstGeom prst="rect">
              <a:avLst/>
            </a:prstGeom>
            <a:solidFill>
              <a:schemeClr val="accent2">
                <a:lumMod val="20000"/>
                <a:lumOff val="8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7673494" y="6182368"/>
              <a:ext cx="1001805" cy="323165"/>
            </a:xfrm>
            <a:prstGeom prst="rect">
              <a:avLst/>
            </a:prstGeom>
            <a:noFill/>
          </p:spPr>
          <p:txBody>
            <a:bodyPr wrap="square" rtlCol="0">
              <a:spAutoFit/>
            </a:bodyPr>
            <a:lstStyle/>
            <a:p>
              <a:pPr>
                <a:lnSpc>
                  <a:spcPct val="150000"/>
                </a:lnSpc>
              </a:pPr>
              <a:r>
                <a:rPr lang="en-US" sz="1000" b="1" dirty="0" smtClean="0">
                  <a:solidFill>
                    <a:schemeClr val="accent1"/>
                  </a:solidFill>
                </a:rPr>
                <a:t>O:</a:t>
              </a:r>
              <a:r>
                <a:rPr lang="en-US" sz="1000" dirty="0" smtClean="0">
                  <a:solidFill>
                    <a:schemeClr val="accent1"/>
                  </a:solidFill>
                </a:rPr>
                <a:t> Optional</a:t>
              </a:r>
            </a:p>
          </p:txBody>
        </p:sp>
        <p:sp>
          <p:nvSpPr>
            <p:cNvPr id="15" name="Rectangle 14"/>
            <p:cNvSpPr/>
            <p:nvPr/>
          </p:nvSpPr>
          <p:spPr>
            <a:xfrm>
              <a:off x="8463803" y="6267750"/>
              <a:ext cx="146797" cy="152400"/>
            </a:xfrm>
            <a:prstGeom prst="rect">
              <a:avLst/>
            </a:prstGeom>
            <a:solidFill>
              <a:schemeClr val="accent5">
                <a:lumMod val="20000"/>
                <a:lumOff val="8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1607248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b="1" dirty="0" smtClean="0"/>
              <a:t>Sample project management templates and checklists</a:t>
            </a:r>
            <a:endParaRPr lang="en-US" sz="2000" b="1" dirty="0"/>
          </a:p>
        </p:txBody>
      </p:sp>
      <p:sp>
        <p:nvSpPr>
          <p:cNvPr id="4" name="Text Placeholder 3"/>
          <p:cNvSpPr>
            <a:spLocks noGrp="1"/>
          </p:cNvSpPr>
          <p:nvPr>
            <p:ph type="body" sz="quarter" idx="14"/>
          </p:nvPr>
        </p:nvSpPr>
        <p:spPr/>
        <p:txBody>
          <a:bodyPr/>
          <a:lstStyle/>
          <a:p>
            <a:r>
              <a:rPr lang="en-US" sz="1400" kern="0" dirty="0">
                <a:solidFill>
                  <a:schemeClr val="accent1"/>
                </a:solidFill>
              </a:rPr>
              <a:t>The complete suite of IM/IT project management tools is available on IM/IT Capital Investment Branch’s intranet and </a:t>
            </a:r>
            <a:r>
              <a:rPr lang="en-US" sz="1400" kern="0" dirty="0" smtClean="0">
                <a:solidFill>
                  <a:schemeClr val="accent1"/>
                </a:solidFill>
              </a:rPr>
              <a:t>SharePoint sites.</a:t>
            </a:r>
            <a:endParaRPr lang="en-US" sz="1400" kern="0" dirty="0">
              <a:solidFill>
                <a:schemeClr val="accent1"/>
              </a:solidFill>
            </a:endParaRPr>
          </a:p>
        </p:txBody>
      </p:sp>
      <p:sp>
        <p:nvSpPr>
          <p:cNvPr id="5" name="Footer Placeholder 4"/>
          <p:cNvSpPr>
            <a:spLocks noGrp="1"/>
          </p:cNvSpPr>
          <p:nvPr>
            <p:ph type="ftr" sz="quarter" idx="3"/>
          </p:nvPr>
        </p:nvSpPr>
        <p:spPr/>
        <p:txBody>
          <a:bodyPr/>
          <a:lstStyle/>
          <a:p>
            <a:r>
              <a:rPr lang="en-US" dirty="0" smtClean="0"/>
              <a:t>IM/IT Capital Investment Branch of the OCIO </a:t>
            </a:r>
            <a:r>
              <a:rPr lang="en-US" dirty="0"/>
              <a:t>– IM/IT Capital Project Management</a:t>
            </a:r>
            <a:endParaRPr lang="en-GB" dirty="0"/>
          </a:p>
        </p:txBody>
      </p:sp>
      <p:sp>
        <p:nvSpPr>
          <p:cNvPr id="6" name="Slide Number Placeholder 5"/>
          <p:cNvSpPr>
            <a:spLocks noGrp="1"/>
          </p:cNvSpPr>
          <p:nvPr>
            <p:ph type="sldNum" sz="quarter" idx="4"/>
          </p:nvPr>
        </p:nvSpPr>
        <p:spPr/>
        <p:txBody>
          <a:bodyPr/>
          <a:lstStyle/>
          <a:p>
            <a:fld id="{95CC1D26-A9BD-4BDE-BDD9-08EDBAE96860}" type="slidenum">
              <a:rPr lang="en-GB" smtClean="0"/>
              <a:pPr/>
              <a:t>17</a:t>
            </a:fld>
            <a:endParaRPr lang="en-GB" dirty="0"/>
          </a:p>
        </p:txBody>
      </p:sp>
    </p:spTree>
    <p:extLst>
      <p:ext uri="{BB962C8B-B14F-4D97-AF65-F5344CB8AC3E}">
        <p14:creationId xmlns:p14="http://schemas.microsoft.com/office/powerpoint/2010/main" val="290564046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b="1" dirty="0" smtClean="0"/>
              <a:t>The proposed project management tools are aligned with PMI’s PMBOK knowledge areas</a:t>
            </a:r>
            <a:endParaRPr lang="en-US" sz="2000" b="1" dirty="0"/>
          </a:p>
        </p:txBody>
      </p:sp>
      <p:sp>
        <p:nvSpPr>
          <p:cNvPr id="5" name="Footer Placeholder 4"/>
          <p:cNvSpPr>
            <a:spLocks noGrp="1"/>
          </p:cNvSpPr>
          <p:nvPr>
            <p:ph type="ftr" sz="quarter" idx="3"/>
          </p:nvPr>
        </p:nvSpPr>
        <p:spPr/>
        <p:txBody>
          <a:bodyPr/>
          <a:lstStyle/>
          <a:p>
            <a:r>
              <a:rPr lang="en-US" dirty="0" smtClean="0"/>
              <a:t>IM/IT Capital Investment Branch of the OCIO </a:t>
            </a:r>
            <a:r>
              <a:rPr lang="en-US" dirty="0"/>
              <a:t>– IM/IT Capital Project Management</a:t>
            </a:r>
            <a:endParaRPr lang="en-GB" dirty="0"/>
          </a:p>
        </p:txBody>
      </p:sp>
      <p:sp>
        <p:nvSpPr>
          <p:cNvPr id="6" name="Slide Number Placeholder 5"/>
          <p:cNvSpPr>
            <a:spLocks noGrp="1"/>
          </p:cNvSpPr>
          <p:nvPr>
            <p:ph type="sldNum" sz="quarter" idx="4"/>
          </p:nvPr>
        </p:nvSpPr>
        <p:spPr/>
        <p:txBody>
          <a:bodyPr/>
          <a:lstStyle/>
          <a:p>
            <a:fld id="{95CC1D26-A9BD-4BDE-BDD9-08EDBAE96860}" type="slidenum">
              <a:rPr lang="en-GB" smtClean="0"/>
              <a:pPr/>
              <a:t>2</a:t>
            </a:fld>
            <a:endParaRPr lang="en-GB" dirty="0"/>
          </a:p>
        </p:txBody>
      </p:sp>
      <p:graphicFrame>
        <p:nvGraphicFramePr>
          <p:cNvPr id="45" name="Table 44"/>
          <p:cNvGraphicFramePr>
            <a:graphicFrameLocks noGrp="1"/>
          </p:cNvGraphicFramePr>
          <p:nvPr>
            <p:extLst>
              <p:ext uri="{D42A27DB-BD31-4B8C-83A1-F6EECF244321}">
                <p14:modId xmlns:p14="http://schemas.microsoft.com/office/powerpoint/2010/main" val="3145367664"/>
              </p:ext>
            </p:extLst>
          </p:nvPr>
        </p:nvGraphicFramePr>
        <p:xfrm>
          <a:off x="381000" y="1143000"/>
          <a:ext cx="8382000" cy="5186308"/>
        </p:xfrm>
        <a:graphic>
          <a:graphicData uri="http://schemas.openxmlformats.org/drawingml/2006/table">
            <a:tbl>
              <a:tblPr/>
              <a:tblGrid>
                <a:gridCol w="3352800"/>
                <a:gridCol w="502920"/>
                <a:gridCol w="502920"/>
                <a:gridCol w="502920"/>
                <a:gridCol w="502920"/>
                <a:gridCol w="502920"/>
                <a:gridCol w="502920"/>
                <a:gridCol w="502920"/>
                <a:gridCol w="502920"/>
                <a:gridCol w="502920"/>
                <a:gridCol w="502920"/>
              </a:tblGrid>
              <a:tr h="295838">
                <a:tc rowSpan="2">
                  <a:txBody>
                    <a:bodyPr/>
                    <a:lstStyle/>
                    <a:p>
                      <a:pPr algn="ctr" fontAlgn="ctr"/>
                      <a:r>
                        <a:rPr lang="en-US" sz="1200" b="1" i="0" u="none" strike="noStrike" dirty="0" smtClean="0">
                          <a:solidFill>
                            <a:schemeClr val="bg2"/>
                          </a:solidFill>
                          <a:effectLst/>
                          <a:latin typeface="Arial"/>
                        </a:rPr>
                        <a:t>Project Management Tools</a:t>
                      </a:r>
                      <a:endParaRPr lang="en-US" sz="1200" b="1" i="0" u="none" strike="noStrike" dirty="0">
                        <a:solidFill>
                          <a:schemeClr val="bg2"/>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gridSpan="10">
                  <a:txBody>
                    <a:bodyPr/>
                    <a:lstStyle/>
                    <a:p>
                      <a:pPr algn="ctr" fontAlgn="ctr"/>
                      <a:r>
                        <a:rPr lang="en-US" sz="1200" b="1" i="0" u="none" strike="noStrike" dirty="0" smtClean="0">
                          <a:solidFill>
                            <a:schemeClr val="bg2"/>
                          </a:solidFill>
                          <a:effectLst/>
                          <a:latin typeface="Arial"/>
                        </a:rPr>
                        <a:t>PMI’s PMBOK Knowledge Areas (management)</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3"/>
                    </a:solidFill>
                  </a:tcPr>
                </a:tc>
                <a:tc h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200" b="1" i="0" u="none" strike="noStrike" dirty="0" smtClean="0">
                        <a:solidFill>
                          <a:schemeClr val="bg2"/>
                        </a:solidFill>
                        <a:effectLst/>
                        <a:latin typeface="+mn-lt"/>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h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200" b="1" i="0" u="none" strike="noStrike" dirty="0" smtClean="0">
                        <a:solidFill>
                          <a:schemeClr val="bg2"/>
                        </a:solidFill>
                        <a:effectLst/>
                        <a:latin typeface="+mn-lt"/>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hMerge="1">
                  <a:txBody>
                    <a:bodyPr/>
                    <a:lstStyle/>
                    <a:p>
                      <a:pPr algn="ctr" fontAlgn="ct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3"/>
                    </a:solidFill>
                  </a:tcPr>
                </a:tc>
                <a:tc hMerge="1">
                  <a:txBody>
                    <a:bodyPr/>
                    <a:lstStyle/>
                    <a:p>
                      <a:pPr algn="ctr" fontAlgn="ct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3"/>
                    </a:solidFill>
                  </a:tcPr>
                </a:tc>
                <a:tc hMerge="1">
                  <a:txBody>
                    <a:bodyPr/>
                    <a:lstStyle/>
                    <a:p>
                      <a:pPr algn="ctr" fontAlgn="ct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3"/>
                    </a:solidFill>
                  </a:tcPr>
                </a:tc>
                <a:tc hMerge="1">
                  <a:txBody>
                    <a:bodyPr/>
                    <a:lstStyle/>
                    <a:p>
                      <a:pPr algn="ctr" fontAlgn="ct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3"/>
                    </a:solidFill>
                  </a:tcPr>
                </a:tc>
                <a:tc hMerge="1">
                  <a:txBody>
                    <a:bodyPr/>
                    <a:lstStyle/>
                    <a:p>
                      <a:pPr algn="ctr" fontAlgn="ct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3"/>
                    </a:solidFill>
                  </a:tcPr>
                </a:tc>
                <a:tc hMerge="1">
                  <a:txBody>
                    <a:bodyPr/>
                    <a:lstStyle/>
                    <a:p>
                      <a:pPr algn="ctr" fontAlgn="ct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3"/>
                    </a:solidFill>
                  </a:tcPr>
                </a:tc>
                <a:tc hMerge="1">
                  <a:txBody>
                    <a:bodyPr/>
                    <a:lstStyle/>
                    <a:p>
                      <a:pPr algn="ctr" fontAlgn="ct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3"/>
                    </a:solidFill>
                  </a:tcPr>
                </a:tc>
              </a:tr>
              <a:tr h="1375646">
                <a:tc vMerge="1">
                  <a:txBody>
                    <a:bodyPr/>
                    <a:lstStyle/>
                    <a:p>
                      <a:pPr algn="ctr" fontAlgn="ct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100" b="1" i="0" u="none" strike="noStrike" dirty="0" smtClean="0">
                          <a:solidFill>
                            <a:schemeClr val="bg2"/>
                          </a:solidFill>
                          <a:effectLst/>
                          <a:latin typeface="Arial"/>
                        </a:rPr>
                        <a:t>Integration</a:t>
                      </a:r>
                      <a:endParaRPr lang="en-US" sz="1100" b="1" i="0" u="none" strike="noStrike" dirty="0">
                        <a:solidFill>
                          <a:schemeClr val="bg2"/>
                        </a:solidFill>
                        <a:effectLst/>
                        <a:latin typeface="Arial"/>
                      </a:endParaRPr>
                    </a:p>
                  </a:txBody>
                  <a:tcPr marL="0" marR="0" marT="0" marB="0" vert="vert27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chemeClr val="bg2"/>
                          </a:solidFill>
                          <a:effectLst/>
                          <a:latin typeface="+mn-lt"/>
                        </a:rPr>
                        <a:t>Scope</a:t>
                      </a:r>
                    </a:p>
                  </a:txBody>
                  <a:tcPr marL="0" marR="0" marT="0" marB="0" vert="vert27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chemeClr val="bg2"/>
                          </a:solidFill>
                          <a:effectLst/>
                          <a:latin typeface="+mn-lt"/>
                        </a:rPr>
                        <a:t>Time</a:t>
                      </a:r>
                    </a:p>
                  </a:txBody>
                  <a:tcPr marL="0" marR="0" marT="0" marB="0" vert="vert27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chemeClr val="bg2"/>
                          </a:solidFill>
                          <a:effectLst/>
                          <a:latin typeface="+mn-lt"/>
                        </a:rPr>
                        <a:t>Cost</a:t>
                      </a:r>
                    </a:p>
                  </a:txBody>
                  <a:tcPr marL="0" marR="0" marT="0" marB="0" vert="vert27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chemeClr val="bg2"/>
                          </a:solidFill>
                          <a:effectLst/>
                          <a:latin typeface="+mn-lt"/>
                        </a:rPr>
                        <a:t>Quality</a:t>
                      </a:r>
                    </a:p>
                  </a:txBody>
                  <a:tcPr marL="0" marR="0" marT="0" marB="0" vert="vert27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chemeClr val="bg2"/>
                          </a:solidFill>
                          <a:effectLst/>
                          <a:latin typeface="+mn-lt"/>
                        </a:rPr>
                        <a:t>Human</a:t>
                      </a:r>
                      <a:r>
                        <a:rPr lang="en-US" sz="1100" b="1" i="0" u="none" strike="noStrike" baseline="0" dirty="0" smtClean="0">
                          <a:solidFill>
                            <a:schemeClr val="bg2"/>
                          </a:solidFill>
                          <a:effectLst/>
                          <a:latin typeface="+mn-lt"/>
                        </a:rPr>
                        <a:t> Resource</a:t>
                      </a:r>
                      <a:endParaRPr lang="en-US" sz="1100" b="1" i="0" u="none" strike="noStrike" dirty="0" smtClean="0">
                        <a:solidFill>
                          <a:schemeClr val="bg2"/>
                        </a:solidFill>
                        <a:effectLst/>
                        <a:latin typeface="+mn-lt"/>
                      </a:endParaRPr>
                    </a:p>
                  </a:txBody>
                  <a:tcPr marL="0" marR="0" marT="0" marB="0" vert="vert27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chemeClr val="bg2"/>
                          </a:solidFill>
                          <a:effectLst/>
                          <a:latin typeface="+mn-lt"/>
                        </a:rPr>
                        <a:t>Communications</a:t>
                      </a:r>
                    </a:p>
                  </a:txBody>
                  <a:tcPr marL="0" marR="0" marT="0" marB="0" vert="vert27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chemeClr val="bg2"/>
                          </a:solidFill>
                          <a:effectLst/>
                          <a:latin typeface="+mn-lt"/>
                        </a:rPr>
                        <a:t>Risk</a:t>
                      </a:r>
                    </a:p>
                  </a:txBody>
                  <a:tcPr marL="0" marR="0" marT="0" marB="0" vert="vert27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chemeClr val="bg2"/>
                          </a:solidFill>
                          <a:effectLst/>
                          <a:latin typeface="+mn-lt"/>
                        </a:rPr>
                        <a:t>Procurement</a:t>
                      </a:r>
                    </a:p>
                  </a:txBody>
                  <a:tcPr marL="0" marR="0" marT="0" marB="0" vert="vert27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chemeClr val="bg2"/>
                          </a:solidFill>
                          <a:effectLst/>
                          <a:latin typeface="+mn-lt"/>
                        </a:rPr>
                        <a:t>Stakeholder</a:t>
                      </a:r>
                    </a:p>
                  </a:txBody>
                  <a:tcPr marL="0" marR="0" marT="0" marB="0" vert="vert270" anchor="ctr">
                    <a:lnL w="12700" cap="flat" cmpd="sng" algn="ctr">
                      <a:solidFill>
                        <a:schemeClr val="bg2"/>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r>
              <a:tr h="186378">
                <a:tc>
                  <a:txBody>
                    <a:bodyPr/>
                    <a:lstStyle/>
                    <a:p>
                      <a:pPr marL="91440" algn="l" fontAlgn="ctr"/>
                      <a:r>
                        <a:rPr lang="en-US" sz="1050" b="0" i="0" u="none" strike="noStrike" dirty="0">
                          <a:solidFill>
                            <a:srgbClr val="002776"/>
                          </a:solidFill>
                          <a:effectLst/>
                          <a:latin typeface="Arial"/>
                        </a:rPr>
                        <a:t>Project Charter</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r>
                        <a:rPr lang="en-US" sz="1000" b="0" i="0" u="none" strike="noStrike" dirty="0" smtClean="0">
                          <a:solidFill>
                            <a:srgbClr val="002776"/>
                          </a:solidFill>
                          <a:effectLst/>
                          <a:latin typeface="Arial"/>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lumMod val="95000"/>
                      </a:schemeClr>
                    </a:solidFill>
                  </a:tcPr>
                </a:tc>
                <a:tc>
                  <a:txBody>
                    <a:bodyPr/>
                    <a:lstStyle/>
                    <a:p>
                      <a:pPr marL="0" algn="ctr" fontAlgn="ctr"/>
                      <a:r>
                        <a:rPr lang="en-US" sz="1000" b="0" i="0" u="none" strike="noStrike" dirty="0" smtClean="0">
                          <a:solidFill>
                            <a:srgbClr val="002776"/>
                          </a:solidFill>
                          <a:effectLst/>
                          <a:latin typeface="+mn-lt"/>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lumMod val="95000"/>
                      </a:schemeClr>
                    </a:solidFill>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186378">
                <a:tc>
                  <a:txBody>
                    <a:bodyPr/>
                    <a:lstStyle/>
                    <a:p>
                      <a:pPr marL="91440" algn="l" defTabSz="914400" rtl="0" eaLnBrk="1" fontAlgn="ctr" latinLnBrk="0" hangingPunct="1"/>
                      <a:r>
                        <a:rPr lang="en-US" sz="1050" b="0" i="0" u="none" strike="noStrike" kern="1200" dirty="0">
                          <a:solidFill>
                            <a:srgbClr val="002776"/>
                          </a:solidFill>
                          <a:effectLst/>
                          <a:latin typeface="Arial"/>
                          <a:ea typeface="+mn-ea"/>
                          <a:cs typeface="+mn-cs"/>
                        </a:rPr>
                        <a:t>Project Management </a:t>
                      </a:r>
                      <a:r>
                        <a:rPr lang="en-US" sz="1050" b="0" i="0" u="none" strike="noStrike" kern="1200" dirty="0" smtClean="0">
                          <a:solidFill>
                            <a:srgbClr val="002776"/>
                          </a:solidFill>
                          <a:effectLst/>
                          <a:latin typeface="Arial"/>
                          <a:ea typeface="+mn-ea"/>
                          <a:cs typeface="+mn-cs"/>
                        </a:rPr>
                        <a:t>Plan</a:t>
                      </a:r>
                      <a:endParaRPr lang="en-US" sz="1050" b="0" i="0" u="none" strike="noStrike" kern="1200" dirty="0">
                        <a:solidFill>
                          <a:srgbClr val="002776"/>
                        </a:solidFill>
                        <a:effectLst/>
                        <a:latin typeface="Arial"/>
                        <a:ea typeface="+mn-ea"/>
                        <a:cs typeface="+mn-cs"/>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r>
                        <a:rPr lang="en-US" sz="1000" b="0" i="0" u="none" strike="noStrike" dirty="0" smtClean="0">
                          <a:solidFill>
                            <a:srgbClr val="002776"/>
                          </a:solidFill>
                          <a:effectLst/>
                          <a:latin typeface="Arial"/>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lumMod val="95000"/>
                      </a:schemeClr>
                    </a:solidFill>
                  </a:tcPr>
                </a:tc>
                <a:tc>
                  <a:txBody>
                    <a:bodyPr/>
                    <a:lstStyle/>
                    <a:p>
                      <a:pPr marL="0" algn="ctr" fontAlgn="ctr"/>
                      <a:r>
                        <a:rPr lang="en-US" sz="1000" b="0" i="0" u="none" strike="noStrike" dirty="0" smtClean="0">
                          <a:solidFill>
                            <a:srgbClr val="002776"/>
                          </a:solidFill>
                          <a:effectLst/>
                          <a:latin typeface="Arial"/>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lumMod val="95000"/>
                      </a:schemeClr>
                    </a:solidFill>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r>
                        <a:rPr lang="en-US" sz="1000" b="0" i="0" u="none" strike="noStrike" dirty="0" smtClean="0">
                          <a:solidFill>
                            <a:srgbClr val="002776"/>
                          </a:solidFill>
                          <a:effectLst/>
                          <a:latin typeface="+mn-lt"/>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lumMod val="95000"/>
                      </a:schemeClr>
                    </a:solidFill>
                  </a:tcPr>
                </a:tc>
                <a:tc>
                  <a:txBody>
                    <a:bodyPr/>
                    <a:lstStyle/>
                    <a:p>
                      <a:pPr marL="0" algn="ctr" fontAlgn="ctr"/>
                      <a:r>
                        <a:rPr lang="en-US" sz="1000" b="0" i="0" u="none" strike="noStrike" dirty="0" smtClean="0">
                          <a:solidFill>
                            <a:srgbClr val="002776"/>
                          </a:solidFill>
                          <a:effectLst/>
                          <a:latin typeface="+mn-lt"/>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lumMod val="95000"/>
                      </a:schemeClr>
                    </a:solidFill>
                  </a:tcPr>
                </a:tc>
                <a:tc>
                  <a:txBody>
                    <a:bodyPr/>
                    <a:lstStyle/>
                    <a:p>
                      <a:pPr marL="0" algn="ctr" fontAlgn="ctr"/>
                      <a:r>
                        <a:rPr lang="en-US" sz="1000" b="0" i="0" u="none" strike="noStrike" dirty="0" smtClean="0">
                          <a:solidFill>
                            <a:srgbClr val="002776"/>
                          </a:solidFill>
                          <a:effectLst/>
                          <a:latin typeface="Arial"/>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lumMod val="95000"/>
                      </a:schemeClr>
                    </a:solidFill>
                  </a:tcPr>
                </a:tc>
                <a:tc>
                  <a:txBody>
                    <a:bodyPr/>
                    <a:lstStyle/>
                    <a:p>
                      <a:pPr marL="0" algn="ctr" fontAlgn="ctr"/>
                      <a:r>
                        <a:rPr lang="en-US" sz="1000" b="0" i="0" u="none" strike="noStrike" dirty="0" smtClean="0">
                          <a:solidFill>
                            <a:srgbClr val="002776"/>
                          </a:solidFill>
                          <a:effectLst/>
                          <a:latin typeface="Arial"/>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lumMod val="95000"/>
                      </a:schemeClr>
                    </a:solidFill>
                  </a:tcPr>
                </a:tc>
                <a:tc>
                  <a:txBody>
                    <a:bodyPr/>
                    <a:lstStyle/>
                    <a:p>
                      <a:pPr marL="0" algn="ctr" fontAlgn="ctr"/>
                      <a:r>
                        <a:rPr lang="en-US" sz="1000" b="0" i="0" u="none" strike="noStrike" dirty="0" smtClean="0">
                          <a:solidFill>
                            <a:srgbClr val="002776"/>
                          </a:solidFill>
                          <a:effectLst/>
                          <a:latin typeface="Arial"/>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lumMod val="95000"/>
                      </a:schemeClr>
                    </a:solidFill>
                  </a:tcPr>
                </a:tc>
              </a:tr>
              <a:tr h="186378">
                <a:tc>
                  <a:txBody>
                    <a:bodyPr/>
                    <a:lstStyle/>
                    <a:p>
                      <a:pPr marL="91440" algn="l" defTabSz="914400" rtl="0" eaLnBrk="1" fontAlgn="ctr" latinLnBrk="0" hangingPunct="1"/>
                      <a:r>
                        <a:rPr lang="en-US" sz="1050" b="0" i="0" u="none" strike="noStrike" kern="1200" dirty="0">
                          <a:solidFill>
                            <a:srgbClr val="002776"/>
                          </a:solidFill>
                          <a:effectLst/>
                          <a:latin typeface="Arial"/>
                          <a:ea typeface="+mn-ea"/>
                          <a:cs typeface="+mn-cs"/>
                        </a:rPr>
                        <a:t>Master </a:t>
                      </a:r>
                      <a:r>
                        <a:rPr lang="en-US" sz="1050" b="0" i="0" u="none" strike="noStrike" kern="1200" dirty="0" smtClean="0">
                          <a:solidFill>
                            <a:srgbClr val="002776"/>
                          </a:solidFill>
                          <a:effectLst/>
                          <a:latin typeface="Arial"/>
                          <a:ea typeface="+mn-ea"/>
                          <a:cs typeface="+mn-cs"/>
                        </a:rPr>
                        <a:t>Plan (Gantt Chart)</a:t>
                      </a:r>
                      <a:endParaRPr lang="en-US" sz="1050" b="0" i="0" u="none" strike="noStrike" kern="1200" dirty="0">
                        <a:solidFill>
                          <a:srgbClr val="002776"/>
                        </a:solidFill>
                        <a:effectLst/>
                        <a:latin typeface="Arial"/>
                        <a:ea typeface="+mn-ea"/>
                        <a:cs typeface="+mn-cs"/>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r>
                        <a:rPr lang="en-US" sz="1000" b="0" i="0" u="none" strike="noStrike" dirty="0" smtClean="0">
                          <a:solidFill>
                            <a:srgbClr val="002776"/>
                          </a:solidFill>
                          <a:effectLst/>
                          <a:latin typeface="Arial"/>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lumMod val="95000"/>
                      </a:schemeClr>
                    </a:solidFill>
                  </a:tcPr>
                </a:tc>
                <a:tc>
                  <a:txBody>
                    <a:bodyPr/>
                    <a:lstStyle/>
                    <a:p>
                      <a:pPr marL="0" algn="ctr" fontAlgn="ctr"/>
                      <a:r>
                        <a:rPr lang="en-US" sz="1000" b="0" i="0" u="none" strike="noStrike" dirty="0" smtClean="0">
                          <a:solidFill>
                            <a:srgbClr val="002776"/>
                          </a:solidFill>
                          <a:effectLst/>
                          <a:latin typeface="Arial"/>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lumMod val="95000"/>
                      </a:schemeClr>
                    </a:solidFill>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186378">
                <a:tc>
                  <a:txBody>
                    <a:bodyPr/>
                    <a:lstStyle/>
                    <a:p>
                      <a:pPr marL="91440" algn="l" defTabSz="914400" rtl="0" eaLnBrk="1" fontAlgn="ctr" latinLnBrk="0" hangingPunct="1"/>
                      <a:r>
                        <a:rPr lang="en-US" sz="1050" b="0" i="0" u="none" strike="noStrike" kern="1200" dirty="0" smtClean="0">
                          <a:solidFill>
                            <a:srgbClr val="002776"/>
                          </a:solidFill>
                          <a:effectLst/>
                          <a:latin typeface="+mn-lt"/>
                          <a:ea typeface="+mn-ea"/>
                          <a:cs typeface="+mn-cs"/>
                        </a:rPr>
                        <a:t>Resource Plan</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r>
                        <a:rPr lang="en-US" sz="1000" b="0" i="0" u="none" strike="noStrike" dirty="0" smtClean="0">
                          <a:solidFill>
                            <a:srgbClr val="002776"/>
                          </a:solidFill>
                          <a:effectLst/>
                          <a:latin typeface="+mn-lt"/>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lumMod val="95000"/>
                      </a:schemeClr>
                    </a:solidFill>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186378">
                <a:tc>
                  <a:txBody>
                    <a:bodyPr/>
                    <a:lstStyle/>
                    <a:p>
                      <a:pPr marL="91440" algn="l" defTabSz="914400" rtl="0" eaLnBrk="1" fontAlgn="ctr" latinLnBrk="0" hangingPunct="1"/>
                      <a:r>
                        <a:rPr lang="en-US" sz="1050" b="0" i="0" u="none" strike="noStrike" kern="1200" dirty="0" smtClean="0">
                          <a:solidFill>
                            <a:srgbClr val="002776"/>
                          </a:solidFill>
                          <a:effectLst/>
                          <a:latin typeface="+mn-lt"/>
                          <a:ea typeface="+mn-ea"/>
                          <a:cs typeface="+mn-cs"/>
                        </a:rPr>
                        <a:t>Organization Change Management Plan</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r>
                        <a:rPr lang="en-US" sz="1000" b="0" i="0" u="none" strike="noStrike" dirty="0" smtClean="0">
                          <a:solidFill>
                            <a:srgbClr val="002776"/>
                          </a:solidFill>
                          <a:effectLst/>
                          <a:latin typeface="+mn-lt"/>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lumMod val="95000"/>
                      </a:schemeClr>
                    </a:solidFill>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186378">
                <a:tc>
                  <a:txBody>
                    <a:bodyPr/>
                    <a:lstStyle/>
                    <a:p>
                      <a:pPr marL="91440" algn="l" defTabSz="914400" rtl="0" eaLnBrk="1" fontAlgn="ctr" latinLnBrk="0" hangingPunct="1"/>
                      <a:r>
                        <a:rPr lang="en-US" sz="1050" b="0" i="0" u="none" strike="noStrike" kern="1200" dirty="0" smtClean="0">
                          <a:solidFill>
                            <a:srgbClr val="002776"/>
                          </a:solidFill>
                          <a:effectLst/>
                          <a:latin typeface="Arial"/>
                          <a:ea typeface="+mn-ea"/>
                          <a:cs typeface="+mn-cs"/>
                        </a:rPr>
                        <a:t>Communication Plan and Tracker</a:t>
                      </a:r>
                      <a:endParaRPr lang="en-US" sz="1050" b="0" i="0" u="none" strike="noStrike" kern="1200" dirty="0">
                        <a:solidFill>
                          <a:srgbClr val="002776"/>
                        </a:solidFill>
                        <a:effectLst/>
                        <a:latin typeface="Arial"/>
                        <a:ea typeface="+mn-ea"/>
                        <a:cs typeface="+mn-cs"/>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r>
                        <a:rPr lang="en-US" sz="1000" b="0" i="0" u="none" strike="noStrike" dirty="0" smtClean="0">
                          <a:solidFill>
                            <a:srgbClr val="002776"/>
                          </a:solidFill>
                          <a:effectLst/>
                          <a:latin typeface="+mn-lt"/>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lumMod val="95000"/>
                      </a:schemeClr>
                    </a:solidFill>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186378">
                <a:tc>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US" sz="1050" b="0" i="0" u="none" strike="noStrike" kern="1200" dirty="0" smtClean="0">
                          <a:solidFill>
                            <a:srgbClr val="002776"/>
                          </a:solidFill>
                          <a:effectLst/>
                          <a:latin typeface="+mn-lt"/>
                          <a:ea typeface="+mn-ea"/>
                          <a:cs typeface="+mn-cs"/>
                        </a:rPr>
                        <a:t>Quality Management Plan</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r>
                        <a:rPr lang="en-US" sz="1000" b="0" i="0" u="none" strike="noStrike" dirty="0" smtClean="0">
                          <a:solidFill>
                            <a:srgbClr val="002776"/>
                          </a:solidFill>
                          <a:effectLst/>
                          <a:latin typeface="+mn-lt"/>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lumMod val="95000"/>
                      </a:schemeClr>
                    </a:solidFill>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186378">
                <a:tc>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US" sz="1050" b="0" i="0" u="none" strike="noStrike" kern="1200" dirty="0" smtClean="0">
                          <a:solidFill>
                            <a:srgbClr val="002776"/>
                          </a:solidFill>
                          <a:effectLst/>
                          <a:latin typeface="+mn-lt"/>
                          <a:ea typeface="+mn-ea"/>
                          <a:cs typeface="+mn-cs"/>
                        </a:rPr>
                        <a:t>Deliverable Log</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r>
                        <a:rPr lang="en-US" sz="1000" b="0" i="0" u="none" strike="noStrike" dirty="0" smtClean="0">
                          <a:solidFill>
                            <a:srgbClr val="002776"/>
                          </a:solidFill>
                          <a:effectLst/>
                          <a:latin typeface="+mn-lt"/>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lumMod val="95000"/>
                      </a:schemeClr>
                    </a:solidFill>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186378">
                <a:tc>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US" sz="1050" b="0" i="0" u="none" strike="noStrike" kern="1200" dirty="0" smtClean="0">
                          <a:solidFill>
                            <a:srgbClr val="002776"/>
                          </a:solidFill>
                          <a:effectLst/>
                          <a:latin typeface="+mn-lt"/>
                          <a:ea typeface="+mn-ea"/>
                          <a:cs typeface="+mn-cs"/>
                        </a:rPr>
                        <a:t>Personal and Confidential Management Plan</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r>
                        <a:rPr lang="en-US" sz="1000" b="0" i="0" u="none" strike="noStrike" dirty="0" smtClean="0">
                          <a:solidFill>
                            <a:srgbClr val="002776"/>
                          </a:solidFill>
                          <a:effectLst/>
                          <a:latin typeface="+mn-lt"/>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lumMod val="95000"/>
                      </a:schemeClr>
                    </a:solidFill>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186378">
                <a:tc>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US" sz="1050" b="0" i="0" u="none" strike="noStrike" kern="1200" dirty="0" smtClean="0">
                          <a:solidFill>
                            <a:srgbClr val="002776"/>
                          </a:solidFill>
                          <a:effectLst/>
                          <a:latin typeface="+mn-lt"/>
                          <a:ea typeface="+mn-ea"/>
                          <a:cs typeface="+mn-cs"/>
                        </a:rPr>
                        <a:t>Training Log </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2776"/>
                          </a:solidFill>
                          <a:effectLst/>
                          <a:latin typeface="+mn-lt"/>
                        </a:rPr>
                        <a:t>×</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186378">
                <a:tc>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US" sz="1050" b="0" i="0" u="none" strike="noStrike" kern="1200" dirty="0" smtClean="0">
                          <a:solidFill>
                            <a:srgbClr val="002776"/>
                          </a:solidFill>
                          <a:effectLst/>
                          <a:latin typeface="+mn-lt"/>
                          <a:ea typeface="+mn-ea"/>
                          <a:cs typeface="+mn-cs"/>
                        </a:rPr>
                        <a:t>Kick-off Meeting Template</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r>
                        <a:rPr lang="en-US" sz="1000" b="0" i="0" u="none" strike="noStrike" dirty="0" smtClean="0">
                          <a:solidFill>
                            <a:srgbClr val="002776"/>
                          </a:solidFill>
                          <a:effectLst/>
                          <a:latin typeface="+mn-lt"/>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lumMod val="95000"/>
                      </a:schemeClr>
                    </a:solidFill>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186378">
                <a:tc>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US" sz="1050" b="0" i="0" u="none" strike="noStrike" kern="1200" dirty="0" smtClean="0">
                          <a:solidFill>
                            <a:srgbClr val="002776"/>
                          </a:solidFill>
                          <a:effectLst/>
                          <a:latin typeface="+mn-lt"/>
                          <a:ea typeface="+mn-ea"/>
                          <a:cs typeface="+mn-cs"/>
                        </a:rPr>
                        <a:t>Project Status Report</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2776"/>
                          </a:solidFill>
                          <a:effectLst/>
                          <a:latin typeface="+mn-lt"/>
                        </a:rPr>
                        <a:t>×</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lumMod val="95000"/>
                      </a:schemeClr>
                    </a:solidFill>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r>
                        <a:rPr lang="en-US" sz="1000" b="0" i="0" u="none" strike="noStrike" dirty="0" smtClean="0">
                          <a:solidFill>
                            <a:srgbClr val="002776"/>
                          </a:solidFill>
                          <a:effectLst/>
                          <a:latin typeface="+mn-lt"/>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lumMod val="95000"/>
                      </a:schemeClr>
                    </a:solidFill>
                  </a:tcPr>
                </a:tc>
                <a:tc>
                  <a:txBody>
                    <a:bodyPr/>
                    <a:lstStyle/>
                    <a:p>
                      <a:pPr marL="0" algn="ctr" fontAlgn="ctr"/>
                      <a:r>
                        <a:rPr lang="en-US" sz="1000" b="0" i="0" u="none" strike="noStrike" dirty="0" smtClean="0">
                          <a:solidFill>
                            <a:srgbClr val="002776"/>
                          </a:solidFill>
                          <a:effectLst/>
                          <a:latin typeface="+mn-lt"/>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lumMod val="95000"/>
                      </a:schemeClr>
                    </a:solidFill>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r>
                        <a:rPr lang="en-US" sz="1000" b="0" i="0" u="none" strike="noStrike" dirty="0" smtClean="0">
                          <a:solidFill>
                            <a:srgbClr val="002776"/>
                          </a:solidFill>
                          <a:effectLst/>
                          <a:latin typeface="+mn-lt"/>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lumMod val="95000"/>
                      </a:schemeClr>
                    </a:solidFill>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155315">
                <a:tc>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US" sz="1050" b="0" i="0" u="none" strike="noStrike" kern="1200" dirty="0" smtClean="0">
                          <a:solidFill>
                            <a:srgbClr val="002776"/>
                          </a:solidFill>
                          <a:effectLst/>
                          <a:latin typeface="+mn-lt"/>
                          <a:ea typeface="+mn-ea"/>
                          <a:cs typeface="+mn-cs"/>
                        </a:rPr>
                        <a:t>Issue Log</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2776"/>
                          </a:solidFill>
                          <a:effectLst/>
                          <a:latin typeface="+mn-lt"/>
                        </a:rPr>
                        <a:t>×</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lumMod val="95000"/>
                      </a:schemeClr>
                    </a:solidFill>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186378">
                <a:tc>
                  <a:txBody>
                    <a:bodyPr/>
                    <a:lstStyle/>
                    <a:p>
                      <a:pPr marL="91440" algn="l" defTabSz="914400" rtl="0" eaLnBrk="1" fontAlgn="ctr" latinLnBrk="0" hangingPunct="1"/>
                      <a:r>
                        <a:rPr lang="en-US" sz="1050" b="0" i="0" u="none" strike="noStrike" kern="1200" dirty="0">
                          <a:solidFill>
                            <a:srgbClr val="002776"/>
                          </a:solidFill>
                          <a:effectLst/>
                          <a:latin typeface="Arial"/>
                          <a:ea typeface="+mn-ea"/>
                          <a:cs typeface="+mn-cs"/>
                        </a:rPr>
                        <a:t>Risk Log </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r>
                        <a:rPr lang="en-US" sz="1000" b="0" i="0" u="none" strike="noStrike" dirty="0" smtClean="0">
                          <a:solidFill>
                            <a:srgbClr val="002776"/>
                          </a:solidFill>
                          <a:effectLst/>
                          <a:latin typeface="+mn-lt"/>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lumMod val="95000"/>
                      </a:schemeClr>
                    </a:solidFill>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186378">
                <a:tc>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US" sz="1050" b="0" i="0" u="none" strike="noStrike" kern="1200" dirty="0" smtClean="0">
                          <a:solidFill>
                            <a:srgbClr val="002776"/>
                          </a:solidFill>
                          <a:effectLst/>
                          <a:latin typeface="+mn-lt"/>
                          <a:ea typeface="+mn-ea"/>
                          <a:cs typeface="+mn-cs"/>
                        </a:rPr>
                        <a:t>Deliverable Overview and Acceptance Form</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2776"/>
                          </a:solidFill>
                          <a:effectLst/>
                          <a:latin typeface="+mn-lt"/>
                        </a:rPr>
                        <a:t>×</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186378">
                <a:tc>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US" sz="1050" b="0" i="0" u="none" strike="noStrike" kern="1200" dirty="0" smtClean="0">
                          <a:solidFill>
                            <a:srgbClr val="002776"/>
                          </a:solidFill>
                          <a:effectLst/>
                          <a:latin typeface="+mn-lt"/>
                          <a:ea typeface="+mn-ea"/>
                          <a:cs typeface="+mn-cs"/>
                        </a:rPr>
                        <a:t>Change Request Log </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marL="0" algn="ctr" fontAlgn="ctr"/>
                      <a:r>
                        <a:rPr lang="en-US" sz="1000" b="0" i="0" u="none" strike="noStrike" dirty="0" smtClean="0">
                          <a:solidFill>
                            <a:srgbClr val="002776"/>
                          </a:solidFill>
                          <a:effectLst/>
                          <a:latin typeface="Arial"/>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2776"/>
                          </a:solidFill>
                          <a:effectLst/>
                          <a:latin typeface="Arial"/>
                        </a:rPr>
                        <a:t>×</a:t>
                      </a: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186378">
                <a:tc>
                  <a:txBody>
                    <a:bodyPr/>
                    <a:lstStyle/>
                    <a:p>
                      <a:pPr marL="91440" algn="l" defTabSz="914400" rtl="0" eaLnBrk="1" fontAlgn="ctr" latinLnBrk="0" hangingPunct="1"/>
                      <a:r>
                        <a:rPr lang="en-US" sz="1050" b="0" i="0" u="none" strike="noStrike" kern="1200" dirty="0">
                          <a:solidFill>
                            <a:srgbClr val="002776"/>
                          </a:solidFill>
                          <a:effectLst/>
                          <a:latin typeface="Arial"/>
                          <a:ea typeface="+mn-ea"/>
                          <a:cs typeface="+mn-cs"/>
                        </a:rPr>
                        <a:t>Action Item </a:t>
                      </a:r>
                      <a:r>
                        <a:rPr lang="en-US" sz="1050" b="0" i="0" u="none" strike="noStrike" kern="1200" dirty="0" smtClean="0">
                          <a:solidFill>
                            <a:srgbClr val="002776"/>
                          </a:solidFill>
                          <a:effectLst/>
                          <a:latin typeface="+mn-lt"/>
                          <a:ea typeface="+mn-ea"/>
                          <a:cs typeface="+mn-cs"/>
                        </a:rPr>
                        <a:t>Log</a:t>
                      </a:r>
                      <a:endParaRPr lang="en-US" sz="1050" b="0" i="0" u="none" strike="noStrike" kern="1200" dirty="0">
                        <a:solidFill>
                          <a:srgbClr val="002776"/>
                        </a:solidFill>
                        <a:effectLst/>
                        <a:latin typeface="Arial"/>
                        <a:ea typeface="+mn-ea"/>
                        <a:cs typeface="+mn-cs"/>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marL="0" algn="ctr" fontAlgn="ctr"/>
                      <a:r>
                        <a:rPr lang="en-US" sz="1000" b="0" i="0" u="none" strike="noStrike" dirty="0" smtClean="0">
                          <a:solidFill>
                            <a:srgbClr val="002776"/>
                          </a:solidFill>
                          <a:effectLst/>
                          <a:latin typeface="+mn-lt"/>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lumMod val="95000"/>
                      </a:schemeClr>
                    </a:solidFill>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186378">
                <a:tc>
                  <a:txBody>
                    <a:bodyPr/>
                    <a:lstStyle/>
                    <a:p>
                      <a:pPr marL="91440" algn="l" defTabSz="914400" rtl="0" eaLnBrk="1" fontAlgn="ctr" latinLnBrk="0" hangingPunct="1"/>
                      <a:r>
                        <a:rPr lang="en-US" sz="1050" b="0" i="0" u="none" strike="noStrike" kern="1200" dirty="0">
                          <a:solidFill>
                            <a:srgbClr val="002776"/>
                          </a:solidFill>
                          <a:effectLst/>
                          <a:latin typeface="Arial"/>
                          <a:ea typeface="+mn-ea"/>
                          <a:cs typeface="+mn-cs"/>
                        </a:rPr>
                        <a:t>Decision Log </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marL="0" algn="ctr" fontAlgn="ctr"/>
                      <a:r>
                        <a:rPr lang="en-US" sz="1000" b="0" i="0" u="none" strike="noStrike" dirty="0" smtClean="0">
                          <a:solidFill>
                            <a:srgbClr val="002776"/>
                          </a:solidFill>
                          <a:effectLst/>
                          <a:latin typeface="+mn-lt"/>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lumMod val="95000"/>
                      </a:schemeClr>
                    </a:solidFill>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186378">
                <a:tc>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US" sz="1050" b="0" i="0" u="none" strike="noStrike" kern="1200" dirty="0">
                          <a:solidFill>
                            <a:srgbClr val="002776"/>
                          </a:solidFill>
                          <a:effectLst/>
                          <a:latin typeface="Arial"/>
                          <a:ea typeface="+mn-ea"/>
                          <a:cs typeface="+mn-cs"/>
                        </a:rPr>
                        <a:t>Phase-end Review </a:t>
                      </a:r>
                      <a:r>
                        <a:rPr lang="en-US" sz="1050" b="0" i="0" u="none" strike="noStrike" kern="1200" dirty="0" smtClean="0">
                          <a:solidFill>
                            <a:srgbClr val="002776"/>
                          </a:solidFill>
                          <a:effectLst/>
                          <a:latin typeface="Arial"/>
                          <a:ea typeface="+mn-ea"/>
                          <a:cs typeface="+mn-cs"/>
                        </a:rPr>
                        <a:t>Report</a:t>
                      </a:r>
                      <a:r>
                        <a:rPr lang="en-US" sz="1050" b="0" i="0" u="none" strike="noStrike" kern="1200" baseline="0" dirty="0" smtClean="0">
                          <a:solidFill>
                            <a:srgbClr val="002776"/>
                          </a:solidFill>
                          <a:effectLst/>
                          <a:latin typeface="Arial"/>
                          <a:ea typeface="+mn-ea"/>
                          <a:cs typeface="+mn-cs"/>
                        </a:rPr>
                        <a:t> and </a:t>
                      </a:r>
                      <a:r>
                        <a:rPr lang="en-US" sz="1050" b="0" i="0" u="none" strike="noStrike" kern="1200" dirty="0" smtClean="0">
                          <a:solidFill>
                            <a:srgbClr val="002776"/>
                          </a:solidFill>
                          <a:effectLst/>
                          <a:latin typeface="+mn-lt"/>
                          <a:ea typeface="+mn-ea"/>
                          <a:cs typeface="+mn-cs"/>
                        </a:rPr>
                        <a:t>Project Closure Report</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r>
                        <a:rPr lang="en-US" sz="1000" b="0" i="0" u="none" strike="noStrike" dirty="0" smtClean="0">
                          <a:solidFill>
                            <a:srgbClr val="002776"/>
                          </a:solidFill>
                          <a:effectLst/>
                          <a:latin typeface="+mn-lt"/>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lumMod val="95000"/>
                      </a:schemeClr>
                    </a:solidFill>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8411366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b="1" dirty="0" smtClean="0"/>
              <a:t>Ministry, OCIO, DMCTT and TB have different roles and responsibilities across phases of the IM/IT investment lifecycle</a:t>
            </a:r>
            <a:endParaRPr lang="en-US" sz="2000" b="1" dirty="0"/>
          </a:p>
        </p:txBody>
      </p:sp>
      <p:sp>
        <p:nvSpPr>
          <p:cNvPr id="5" name="Footer Placeholder 4"/>
          <p:cNvSpPr>
            <a:spLocks noGrp="1"/>
          </p:cNvSpPr>
          <p:nvPr>
            <p:ph type="ftr" sz="quarter" idx="3"/>
          </p:nvPr>
        </p:nvSpPr>
        <p:spPr/>
        <p:txBody>
          <a:bodyPr/>
          <a:lstStyle/>
          <a:p>
            <a:r>
              <a:rPr lang="en-US" dirty="0" smtClean="0"/>
              <a:t>IM/IT Capital Investment Branch of the OCIO </a:t>
            </a:r>
            <a:r>
              <a:rPr lang="en-US" dirty="0"/>
              <a:t>– IM/IT Capital Project Management</a:t>
            </a:r>
            <a:endParaRPr lang="en-GB" dirty="0"/>
          </a:p>
        </p:txBody>
      </p:sp>
      <p:sp>
        <p:nvSpPr>
          <p:cNvPr id="6" name="Slide Number Placeholder 5"/>
          <p:cNvSpPr>
            <a:spLocks noGrp="1"/>
          </p:cNvSpPr>
          <p:nvPr>
            <p:ph type="sldNum" sz="quarter" idx="4"/>
          </p:nvPr>
        </p:nvSpPr>
        <p:spPr/>
        <p:txBody>
          <a:bodyPr/>
          <a:lstStyle/>
          <a:p>
            <a:fld id="{95CC1D26-A9BD-4BDE-BDD9-08EDBAE96860}" type="slidenum">
              <a:rPr lang="en-GB" smtClean="0"/>
              <a:pPr/>
              <a:t>3</a:t>
            </a:fld>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2257983852"/>
              </p:ext>
            </p:extLst>
          </p:nvPr>
        </p:nvGraphicFramePr>
        <p:xfrm>
          <a:off x="381000" y="1661160"/>
          <a:ext cx="8382000" cy="3291840"/>
        </p:xfrm>
        <a:graphic>
          <a:graphicData uri="http://schemas.openxmlformats.org/drawingml/2006/table">
            <a:tbl>
              <a:tblPr/>
              <a:tblGrid>
                <a:gridCol w="1584767"/>
                <a:gridCol w="3063433"/>
                <a:gridCol w="933450"/>
                <a:gridCol w="933450"/>
                <a:gridCol w="933450"/>
                <a:gridCol w="933450"/>
              </a:tblGrid>
              <a:tr h="274320">
                <a:tc rowSpan="2">
                  <a:txBody>
                    <a:bodyPr/>
                    <a:lstStyle/>
                    <a:p>
                      <a:pPr algn="ctr" fontAlgn="ctr"/>
                      <a:r>
                        <a:rPr lang="en-US" sz="1200" b="1" i="0" u="none" strike="noStrike" dirty="0" smtClean="0">
                          <a:solidFill>
                            <a:schemeClr val="bg2"/>
                          </a:solidFill>
                          <a:effectLst/>
                          <a:latin typeface="Arial"/>
                        </a:rPr>
                        <a:t>Phase</a:t>
                      </a:r>
                      <a:endParaRPr lang="en-US" sz="1200" b="1" i="0" u="none" strike="noStrike" dirty="0">
                        <a:solidFill>
                          <a:schemeClr val="bg2"/>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rowSpan="2">
                  <a:txBody>
                    <a:bodyPr/>
                    <a:lstStyle/>
                    <a:p>
                      <a:pPr algn="ctr" fontAlgn="ctr"/>
                      <a:r>
                        <a:rPr lang="en-US" sz="1200" b="1" i="0" u="none" strike="noStrike" dirty="0" smtClean="0">
                          <a:solidFill>
                            <a:schemeClr val="bg2"/>
                          </a:solidFill>
                          <a:effectLst/>
                          <a:latin typeface="Arial"/>
                        </a:rPr>
                        <a:t>Action / Decision </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gridSpan="4">
                  <a:txBody>
                    <a:bodyPr/>
                    <a:lstStyle/>
                    <a:p>
                      <a:pPr algn="ctr" fontAlgn="ctr"/>
                      <a:r>
                        <a:rPr lang="en-US" sz="1200" b="1" i="0" u="none" strike="noStrike" dirty="0" smtClean="0">
                          <a:solidFill>
                            <a:schemeClr val="bg2"/>
                          </a:solidFill>
                          <a:effectLst/>
                          <a:latin typeface="Arial"/>
                        </a:rPr>
                        <a:t>Organizations / Committees</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3"/>
                    </a:solidFill>
                  </a:tcPr>
                </a:tc>
                <a:tc hMerge="1">
                  <a:txBody>
                    <a:bodyPr/>
                    <a:lstStyle/>
                    <a:p>
                      <a:pPr algn="ctr" fontAlgn="ctr"/>
                      <a:endParaRPr lang="en-US" sz="1100" b="1" i="0" u="none" strike="noStrike" dirty="0">
                        <a:solidFill>
                          <a:srgbClr val="002776"/>
                        </a:solidFill>
                        <a:effectLst/>
                        <a:latin typeface="Arial"/>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hMerge="1">
                  <a:txBody>
                    <a:bodyPr/>
                    <a:lstStyle/>
                    <a:p>
                      <a:pPr algn="ctr" fontAlgn="ctr"/>
                      <a:endParaRPr lang="en-US" sz="1100" b="1" i="0" u="none" strike="noStrike" dirty="0">
                        <a:solidFill>
                          <a:srgbClr val="002776"/>
                        </a:solidFill>
                        <a:effectLst/>
                        <a:latin typeface="Arial"/>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hMerge="1">
                  <a:txBody>
                    <a:bodyPr/>
                    <a:lstStyle/>
                    <a:p>
                      <a:pPr algn="ctr" fontAlgn="ctr"/>
                      <a:endParaRPr lang="en-US" sz="1100" b="1" i="0" u="none" strike="noStrike" dirty="0">
                        <a:solidFill>
                          <a:schemeClr val="accent1"/>
                        </a:solidFill>
                        <a:effectLst/>
                        <a:latin typeface="Arial"/>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274320">
                <a:tc vMerge="1">
                  <a:txBody>
                    <a:bodyPr/>
                    <a:lstStyle/>
                    <a:p>
                      <a:endParaRPr lang="en-US"/>
                    </a:p>
                  </a:txBody>
                  <a:tcPr/>
                </a:tc>
                <a:tc vMerge="1">
                  <a:txBody>
                    <a:bodyPr/>
                    <a:lstStyle/>
                    <a:p>
                      <a:pPr algn="ctr" fontAlgn="ctr"/>
                      <a:endParaRPr lang="en-US" sz="1100" b="1"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1200" b="1" i="0" u="none" strike="noStrike" kern="1200" dirty="0" smtClean="0">
                          <a:solidFill>
                            <a:schemeClr val="bg2"/>
                          </a:solidFill>
                          <a:effectLst/>
                          <a:latin typeface="Arial"/>
                          <a:ea typeface="+mn-ea"/>
                          <a:cs typeface="+mn-cs"/>
                        </a:rPr>
                        <a:t>Ministry</a:t>
                      </a:r>
                      <a:endParaRPr lang="en-US" sz="1200" b="1" i="0" u="none" strike="noStrike" kern="1200" dirty="0">
                        <a:solidFill>
                          <a:schemeClr val="bg2"/>
                        </a:solidFill>
                        <a:effectLst/>
                        <a:latin typeface="Arial"/>
                        <a:ea typeface="+mn-ea"/>
                        <a:cs typeface="+mn-cs"/>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a:r>
                        <a:rPr lang="en-US" sz="1200" b="1" i="0" u="none" strike="noStrike" kern="1200" dirty="0" smtClean="0">
                          <a:solidFill>
                            <a:schemeClr val="bg2"/>
                          </a:solidFill>
                          <a:effectLst/>
                          <a:latin typeface="Arial"/>
                          <a:ea typeface="+mn-ea"/>
                          <a:cs typeface="+mn-cs"/>
                        </a:rPr>
                        <a:t>OCIO</a:t>
                      </a:r>
                      <a:endParaRPr lang="en-US" sz="1200" b="1" i="0" u="none" strike="noStrike" kern="1200" dirty="0">
                        <a:solidFill>
                          <a:schemeClr val="bg2"/>
                        </a:solidFill>
                        <a:effectLst/>
                        <a:latin typeface="Arial"/>
                        <a:ea typeface="+mn-ea"/>
                        <a:cs typeface="+mn-cs"/>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DMCTT</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TB</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r>
              <a:tr h="548640">
                <a:tc rowSpan="6">
                  <a:txBody>
                    <a:bodyPr/>
                    <a:lstStyle/>
                    <a:p>
                      <a:pPr marL="91440" algn="ctr" defTabSz="914400" rtl="0" eaLnBrk="1" fontAlgn="ctr" latinLnBrk="0" hangingPunct="1"/>
                      <a:r>
                        <a:rPr lang="en-US" sz="1200" b="1" i="0" u="none" strike="noStrike" kern="1200" dirty="0" smtClean="0">
                          <a:solidFill>
                            <a:srgbClr val="002776"/>
                          </a:solidFill>
                          <a:effectLst/>
                          <a:latin typeface="Arial"/>
                          <a:ea typeface="+mn-ea"/>
                          <a:cs typeface="+mn-cs"/>
                        </a:rPr>
                        <a:t>Project Monitoring and Reporting</a:t>
                      </a:r>
                      <a:endParaRPr lang="en-US" sz="1200" b="1" i="0" u="none" strike="noStrike" kern="1200" dirty="0">
                        <a:solidFill>
                          <a:srgbClr val="002776"/>
                        </a:solidFill>
                        <a:effectLst/>
                        <a:latin typeface="Arial"/>
                        <a:ea typeface="+mn-ea"/>
                        <a:cs typeface="+mn-cs"/>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20000"/>
                        <a:lumOff val="80000"/>
                      </a:schemeClr>
                    </a:solidFill>
                  </a:tcPr>
                </a:tc>
                <a:tc>
                  <a:txBody>
                    <a:bodyPr/>
                    <a:lstStyle/>
                    <a:p>
                      <a:pPr marL="91440" algn="l" defTabSz="914400" rtl="0" eaLnBrk="1" fontAlgn="ctr" latinLnBrk="0" hangingPunct="1"/>
                      <a:r>
                        <a:rPr lang="en-US" sz="1200" b="0" i="0" u="none" strike="noStrike" kern="1200" dirty="0" smtClean="0">
                          <a:solidFill>
                            <a:schemeClr val="accent1"/>
                          </a:solidFill>
                          <a:effectLst/>
                          <a:latin typeface="Arial"/>
                          <a:ea typeface="+mn-ea"/>
                          <a:cs typeface="+mn-cs"/>
                        </a:rPr>
                        <a:t>Ensure project management activities are executed at</a:t>
                      </a:r>
                      <a:r>
                        <a:rPr lang="en-US" sz="1200" b="0" i="0" u="none" strike="noStrike" kern="1200" baseline="0" dirty="0" smtClean="0">
                          <a:solidFill>
                            <a:schemeClr val="accent1"/>
                          </a:solidFill>
                          <a:effectLst/>
                          <a:latin typeface="Arial"/>
                          <a:ea typeface="+mn-ea"/>
                          <a:cs typeface="+mn-cs"/>
                        </a:rPr>
                        <a:t> the project and program levels</a:t>
                      </a:r>
                      <a:endParaRPr lang="en-US" sz="1200" b="0" i="0" u="none" strike="noStrike" kern="1200" dirty="0">
                        <a:solidFill>
                          <a:schemeClr val="accent1"/>
                        </a:solidFill>
                        <a:effectLst/>
                        <a:latin typeface="Arial"/>
                        <a:ea typeface="+mn-ea"/>
                        <a:cs typeface="+mn-cs"/>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200" b="1" i="0" u="none" strike="noStrike" dirty="0" smtClean="0">
                          <a:solidFill>
                            <a:schemeClr val="accent1"/>
                          </a:solidFill>
                          <a:effectLst/>
                          <a:latin typeface="Arial"/>
                        </a:rPr>
                        <a:t>R/A/C</a:t>
                      </a:r>
                      <a:endParaRPr lang="en-US" sz="1200" b="1" i="0" u="none" strike="noStrike" dirty="0">
                        <a:solidFill>
                          <a:schemeClr val="accent1"/>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200" b="1" i="0" u="none" strike="noStrike" dirty="0" smtClean="0">
                          <a:solidFill>
                            <a:schemeClr val="accent1"/>
                          </a:solidFill>
                          <a:effectLst/>
                          <a:latin typeface="Arial"/>
                        </a:rPr>
                        <a:t>I</a:t>
                      </a:r>
                      <a:endParaRPr lang="en-US" sz="1200" b="1" i="0" u="none" strike="noStrike" dirty="0">
                        <a:solidFill>
                          <a:schemeClr val="accent1"/>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200" b="1" i="0" u="none" strike="noStrike" dirty="0" smtClean="0">
                          <a:solidFill>
                            <a:schemeClr val="accent1"/>
                          </a:solidFill>
                          <a:effectLst/>
                          <a:latin typeface="Arial"/>
                        </a:rPr>
                        <a:t>I</a:t>
                      </a:r>
                      <a:endParaRPr lang="en-US" sz="1200" b="1" i="0" u="none" strike="noStrike" dirty="0">
                        <a:solidFill>
                          <a:schemeClr val="accent1"/>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200" b="1" i="0" u="none" strike="noStrike" dirty="0" smtClean="0">
                          <a:solidFill>
                            <a:schemeClr val="accent1"/>
                          </a:solidFill>
                          <a:effectLst/>
                          <a:latin typeface="Arial"/>
                        </a:rPr>
                        <a:t>-</a:t>
                      </a:r>
                      <a:endParaRPr lang="en-US" sz="1200" b="1" i="0" u="none" strike="noStrike" dirty="0">
                        <a:solidFill>
                          <a:schemeClr val="accent1"/>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548640">
                <a:tc vMerge="1">
                  <a:txBody>
                    <a:bodyPr/>
                    <a:lstStyle/>
                    <a:p>
                      <a:pPr marL="91440" marR="0" indent="0" algn="l" defTabSz="914400" rtl="0" eaLnBrk="1" fontAlgn="ctr" latinLnBrk="0" hangingPunct="1">
                        <a:lnSpc>
                          <a:spcPct val="100000"/>
                        </a:lnSpc>
                        <a:spcBef>
                          <a:spcPts val="0"/>
                        </a:spcBef>
                        <a:spcAft>
                          <a:spcPts val="0"/>
                        </a:spcAft>
                        <a:buClrTx/>
                        <a:buSzTx/>
                        <a:buFontTx/>
                        <a:buNone/>
                        <a:tabLst/>
                        <a:defRPr/>
                      </a:pPr>
                      <a:endParaRPr lang="en-GB" sz="1200" dirty="0" smtClean="0">
                        <a:solidFill>
                          <a:schemeClr val="accent1"/>
                        </a:solidFil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GB" sz="1200" dirty="0" smtClean="0">
                          <a:solidFill>
                            <a:schemeClr val="accent1"/>
                          </a:solidFill>
                        </a:rPr>
                        <a:t>Provide accurate status reporting and highlight the </a:t>
                      </a:r>
                      <a:r>
                        <a:rPr lang="en-GB" sz="1200" baseline="0" dirty="0" smtClean="0">
                          <a:solidFill>
                            <a:schemeClr val="accent1"/>
                          </a:solidFill>
                        </a:rPr>
                        <a:t>areas of risk</a:t>
                      </a:r>
                      <a:endParaRPr lang="en-GB" sz="1200" dirty="0" smtClean="0">
                        <a:solidFill>
                          <a:schemeClr val="accent1"/>
                        </a:solidFil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200" b="1" i="0" u="none" strike="noStrike" dirty="0" smtClean="0">
                          <a:solidFill>
                            <a:schemeClr val="accent1"/>
                          </a:solidFill>
                          <a:effectLst/>
                          <a:latin typeface="Arial"/>
                        </a:rPr>
                        <a:t>R/A</a:t>
                      </a:r>
                      <a:endParaRPr lang="en-US" sz="1200" b="1" i="0" u="none" strike="noStrike" dirty="0">
                        <a:solidFill>
                          <a:schemeClr val="accent1"/>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200" b="1" i="0" u="none" strike="noStrike" dirty="0" smtClean="0">
                          <a:solidFill>
                            <a:schemeClr val="accent1"/>
                          </a:solidFill>
                          <a:effectLst/>
                          <a:latin typeface="Arial"/>
                        </a:rPr>
                        <a:t>C</a:t>
                      </a:r>
                      <a:endParaRPr lang="en-US" sz="1200" b="1" i="0" u="none" strike="noStrike" dirty="0">
                        <a:solidFill>
                          <a:schemeClr val="accent1"/>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200" b="1" i="0" u="none" strike="noStrike" dirty="0" smtClean="0">
                          <a:solidFill>
                            <a:schemeClr val="accent1"/>
                          </a:solidFill>
                          <a:effectLst/>
                          <a:latin typeface="Arial"/>
                        </a:rPr>
                        <a:t>I</a:t>
                      </a:r>
                      <a:endParaRPr lang="en-US" sz="1200" b="1" i="0" u="none" strike="noStrike" dirty="0">
                        <a:solidFill>
                          <a:schemeClr val="accent1"/>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200" b="1" i="0" u="none" strike="noStrike" dirty="0" smtClean="0">
                          <a:solidFill>
                            <a:schemeClr val="accent1"/>
                          </a:solidFill>
                          <a:effectLst/>
                          <a:latin typeface="Arial"/>
                        </a:rPr>
                        <a:t>-</a:t>
                      </a:r>
                      <a:endParaRPr lang="en-US" sz="1200" b="1" i="0" u="none" strike="noStrike" dirty="0">
                        <a:solidFill>
                          <a:schemeClr val="accent1"/>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548640">
                <a:tc vMerge="1">
                  <a:txBody>
                    <a:bodyPr/>
                    <a:lstStyle/>
                    <a:p>
                      <a:pPr marL="91440" marR="0" indent="0" algn="l" defTabSz="914400" rtl="0" eaLnBrk="1" fontAlgn="ctr" latinLnBrk="0" hangingPunct="1">
                        <a:lnSpc>
                          <a:spcPct val="100000"/>
                        </a:lnSpc>
                        <a:spcBef>
                          <a:spcPts val="0"/>
                        </a:spcBef>
                        <a:spcAft>
                          <a:spcPts val="0"/>
                        </a:spcAft>
                        <a:buClrTx/>
                        <a:buSzTx/>
                        <a:buFontTx/>
                        <a:buNone/>
                        <a:tabLst/>
                        <a:defRPr/>
                      </a:pPr>
                      <a:endParaRPr lang="en-US" sz="1200" b="0" i="0" u="none" strike="noStrike" kern="1200" dirty="0" smtClean="0">
                        <a:solidFill>
                          <a:srgbClr val="002776"/>
                        </a:solidFill>
                        <a:effectLst/>
                        <a:latin typeface="+mn-lt"/>
                        <a:ea typeface="+mn-ea"/>
                        <a:cs typeface="+mn-cs"/>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kern="1200" dirty="0" smtClean="0">
                          <a:solidFill>
                            <a:srgbClr val="002776"/>
                          </a:solidFill>
                          <a:effectLst/>
                          <a:latin typeface="+mn-lt"/>
                          <a:ea typeface="+mn-ea"/>
                          <a:cs typeface="+mn-cs"/>
                        </a:rPr>
                        <a:t>Conduct</a:t>
                      </a:r>
                      <a:r>
                        <a:rPr lang="en-US" sz="1200" b="0" i="0" u="none" strike="noStrike" kern="1200" baseline="0" dirty="0" smtClean="0">
                          <a:solidFill>
                            <a:srgbClr val="002776"/>
                          </a:solidFill>
                          <a:effectLst/>
                          <a:latin typeface="+mn-lt"/>
                          <a:ea typeface="+mn-ea"/>
                          <a:cs typeface="+mn-cs"/>
                        </a:rPr>
                        <a:t> p</a:t>
                      </a:r>
                      <a:r>
                        <a:rPr lang="en-US" sz="1200" b="0" i="0" u="none" strike="noStrike" kern="1200" dirty="0" smtClean="0">
                          <a:solidFill>
                            <a:srgbClr val="002776"/>
                          </a:solidFill>
                          <a:effectLst/>
                          <a:latin typeface="+mn-lt"/>
                          <a:ea typeface="+mn-ea"/>
                          <a:cs typeface="+mn-cs"/>
                        </a:rPr>
                        <a:t>eriodic </a:t>
                      </a:r>
                      <a:r>
                        <a:rPr lang="en-US" sz="1200" b="0" i="0" u="none" strike="noStrike" kern="1200" baseline="0" dirty="0" smtClean="0">
                          <a:solidFill>
                            <a:srgbClr val="002776"/>
                          </a:solidFill>
                          <a:effectLst/>
                          <a:latin typeface="+mn-lt"/>
                          <a:ea typeface="+mn-ea"/>
                          <a:cs typeface="+mn-cs"/>
                        </a:rPr>
                        <a:t>review of projects against risk criteria</a:t>
                      </a:r>
                      <a:endParaRPr lang="en-US" sz="1200" b="0" i="0" u="none" strike="noStrike" kern="1200" dirty="0" smtClean="0">
                        <a:solidFill>
                          <a:srgbClr val="002776"/>
                        </a:solidFill>
                        <a:effectLst/>
                        <a:latin typeface="+mn-lt"/>
                        <a:ea typeface="+mn-ea"/>
                        <a:cs typeface="+mn-cs"/>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marL="91440" algn="ctr" fontAlgn="ctr"/>
                      <a:r>
                        <a:rPr lang="en-US" sz="1200" b="1" i="0" u="none" strike="noStrike" dirty="0" smtClean="0">
                          <a:solidFill>
                            <a:schemeClr val="accent1"/>
                          </a:solidFill>
                          <a:effectLst/>
                          <a:latin typeface="Arial"/>
                        </a:rPr>
                        <a:t>-</a:t>
                      </a:r>
                      <a:endParaRPr lang="en-US" sz="1200" b="1" i="0" u="none" strike="noStrike" dirty="0">
                        <a:solidFill>
                          <a:schemeClr val="accent1"/>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200" b="1" i="0" u="none" strike="noStrike" dirty="0" smtClean="0">
                          <a:solidFill>
                            <a:schemeClr val="accent1"/>
                          </a:solidFill>
                          <a:effectLst/>
                          <a:latin typeface="Arial"/>
                        </a:rPr>
                        <a:t>R/A</a:t>
                      </a:r>
                      <a:endParaRPr lang="en-US" sz="1200" b="1" i="0" u="none" strike="noStrike" dirty="0">
                        <a:solidFill>
                          <a:schemeClr val="accent1"/>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200" b="1" i="0" u="none" strike="noStrike" dirty="0" smtClean="0">
                          <a:solidFill>
                            <a:schemeClr val="accent1"/>
                          </a:solidFill>
                          <a:effectLst/>
                          <a:latin typeface="Arial"/>
                        </a:rPr>
                        <a:t>I</a:t>
                      </a:r>
                      <a:endParaRPr lang="en-US" sz="1200" b="1" i="0" u="none" strike="noStrike" dirty="0">
                        <a:solidFill>
                          <a:schemeClr val="accent1"/>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200" b="1" i="0" u="none" strike="noStrike" dirty="0" smtClean="0">
                          <a:solidFill>
                            <a:schemeClr val="accent1"/>
                          </a:solidFill>
                          <a:effectLst/>
                          <a:latin typeface="Arial"/>
                        </a:rPr>
                        <a:t>-</a:t>
                      </a:r>
                      <a:endParaRPr lang="en-US" sz="1200" b="1" i="0" u="none" strike="noStrike" dirty="0">
                        <a:solidFill>
                          <a:schemeClr val="accent1"/>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365760">
                <a:tc vMerge="1">
                  <a:txBody>
                    <a:bodyPr/>
                    <a:lstStyle/>
                    <a:p>
                      <a:endParaRPr lang="en-US"/>
                    </a:p>
                  </a:txBody>
                  <a:tcPr/>
                </a:tc>
                <a:tc>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kern="1200" dirty="0" smtClean="0">
                          <a:solidFill>
                            <a:srgbClr val="002776"/>
                          </a:solidFill>
                          <a:effectLst/>
                          <a:latin typeface="+mn-lt"/>
                          <a:ea typeface="+mn-ea"/>
                          <a:cs typeface="+mn-cs"/>
                        </a:rPr>
                        <a:t>Conduct</a:t>
                      </a:r>
                      <a:r>
                        <a:rPr lang="en-US" sz="1200" b="0" i="0" u="none" strike="noStrike" kern="1200" baseline="0" dirty="0" smtClean="0">
                          <a:solidFill>
                            <a:srgbClr val="002776"/>
                          </a:solidFill>
                          <a:effectLst/>
                          <a:latin typeface="+mn-lt"/>
                          <a:ea typeface="+mn-ea"/>
                          <a:cs typeface="+mn-cs"/>
                        </a:rPr>
                        <a:t> third-party review of projects</a:t>
                      </a:r>
                      <a:endParaRPr lang="en-US" sz="1200" b="0" i="0" u="none" strike="noStrike" kern="1200" dirty="0" smtClean="0">
                        <a:solidFill>
                          <a:srgbClr val="002776"/>
                        </a:solidFill>
                        <a:effectLst/>
                        <a:latin typeface="+mn-lt"/>
                        <a:ea typeface="+mn-ea"/>
                        <a:cs typeface="+mn-cs"/>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marL="9144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accent1"/>
                          </a:solidFill>
                          <a:effectLst/>
                          <a:latin typeface="+mn-lt"/>
                        </a:rPr>
                        <a:t>R</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200" b="1" i="0" u="none" strike="noStrike" dirty="0" smtClean="0">
                          <a:solidFill>
                            <a:schemeClr val="accent1"/>
                          </a:solidFill>
                          <a:effectLst/>
                          <a:latin typeface="Arial"/>
                        </a:rPr>
                        <a:t>A</a:t>
                      </a:r>
                      <a:endParaRPr lang="en-US" sz="1200" b="1" i="0" u="none" strike="noStrike" dirty="0">
                        <a:solidFill>
                          <a:schemeClr val="accent1"/>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200" b="1" i="0" u="none" strike="noStrike" dirty="0" smtClean="0">
                          <a:solidFill>
                            <a:schemeClr val="accent1"/>
                          </a:solidFill>
                          <a:effectLst/>
                          <a:latin typeface="Arial"/>
                        </a:rPr>
                        <a:t>I</a:t>
                      </a:r>
                      <a:endParaRPr lang="en-US" sz="1200" b="1" i="0" u="none" strike="noStrike" dirty="0">
                        <a:solidFill>
                          <a:schemeClr val="accent1"/>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200" b="1" i="0" u="none" strike="noStrike" dirty="0" smtClean="0">
                          <a:solidFill>
                            <a:schemeClr val="accent1"/>
                          </a:solidFill>
                          <a:effectLst/>
                          <a:latin typeface="Arial"/>
                        </a:rPr>
                        <a:t>-</a:t>
                      </a:r>
                      <a:endParaRPr lang="en-US" sz="1200" b="1" i="0" u="none" strike="noStrike" dirty="0">
                        <a:solidFill>
                          <a:schemeClr val="accent1"/>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365760">
                <a:tc vMerge="1">
                  <a:txBody>
                    <a:bodyPr/>
                    <a:lstStyle/>
                    <a:p>
                      <a:pPr marL="91440" algn="l" defTabSz="914400" rtl="0" eaLnBrk="1" fontAlgn="ctr" latinLnBrk="0" hangingPunct="1"/>
                      <a:endParaRPr lang="en-US" sz="1200" b="0" i="0" u="none" strike="noStrike" kern="1200" baseline="0" dirty="0" smtClean="0">
                        <a:solidFill>
                          <a:srgbClr val="002776"/>
                        </a:solidFill>
                        <a:effectLst/>
                        <a:latin typeface="Arial"/>
                        <a:ea typeface="+mn-ea"/>
                        <a:cs typeface="+mn-cs"/>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accent1"/>
                          </a:solidFill>
                          <a:effectLst/>
                          <a:latin typeface="+mn-lt"/>
                          <a:ea typeface="+mn-ea"/>
                          <a:cs typeface="+mn-cs"/>
                        </a:rPr>
                        <a:t>Authorize phase-to-phase funding gates</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200" b="1" i="0" u="none" strike="noStrike" dirty="0" smtClean="0">
                          <a:solidFill>
                            <a:schemeClr val="accent1"/>
                          </a:solidFill>
                          <a:effectLst/>
                          <a:latin typeface="Arial"/>
                        </a:rPr>
                        <a:t>C</a:t>
                      </a:r>
                      <a:endParaRPr lang="en-US" sz="1200" b="1" i="0" u="none" strike="noStrike" dirty="0">
                        <a:solidFill>
                          <a:schemeClr val="accent1"/>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200" b="1" i="0" u="none" strike="noStrike" dirty="0" smtClean="0">
                          <a:solidFill>
                            <a:schemeClr val="accent1"/>
                          </a:solidFill>
                          <a:effectLst/>
                          <a:latin typeface="Arial"/>
                        </a:rPr>
                        <a:t>R</a:t>
                      </a:r>
                      <a:endParaRPr lang="en-US" sz="1200" b="1" i="0" u="none" strike="noStrike" dirty="0">
                        <a:solidFill>
                          <a:schemeClr val="accent1"/>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200" b="1" i="0" u="none" strike="noStrike" dirty="0" smtClean="0">
                          <a:solidFill>
                            <a:schemeClr val="accent1"/>
                          </a:solidFill>
                          <a:effectLst/>
                          <a:latin typeface="Arial"/>
                        </a:rPr>
                        <a:t>A</a:t>
                      </a:r>
                      <a:endParaRPr lang="en-US" sz="1200" b="1" i="0" u="none" strike="noStrike" dirty="0">
                        <a:solidFill>
                          <a:schemeClr val="accent1"/>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200" b="1" i="0" u="none" strike="noStrike" dirty="0" smtClean="0">
                          <a:solidFill>
                            <a:schemeClr val="accent1"/>
                          </a:solidFill>
                          <a:effectLst/>
                          <a:latin typeface="Arial"/>
                        </a:rPr>
                        <a:t>I</a:t>
                      </a:r>
                      <a:endParaRPr lang="en-US" sz="1200" b="1" i="0" u="none" strike="noStrike" dirty="0">
                        <a:solidFill>
                          <a:schemeClr val="accent1"/>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365760">
                <a:tc vMerge="1">
                  <a:txBody>
                    <a:bodyPr/>
                    <a:lstStyle/>
                    <a:p>
                      <a:pPr marL="91440" marR="0" indent="0" algn="l" defTabSz="914400" rtl="0" eaLnBrk="1" fontAlgn="ctr"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accent1"/>
                        </a:solidFill>
                        <a:effectLst/>
                        <a:latin typeface="+mn-lt"/>
                        <a:ea typeface="+mn-ea"/>
                        <a:cs typeface="+mn-cs"/>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kern="1200" dirty="0" smtClean="0">
                          <a:solidFill>
                            <a:srgbClr val="002776"/>
                          </a:solidFill>
                          <a:effectLst/>
                          <a:latin typeface="+mn-lt"/>
                          <a:ea typeface="+mn-ea"/>
                          <a:cs typeface="+mn-cs"/>
                        </a:rPr>
                        <a:t>Review and approve change requests</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marL="91440" algn="ctr" fontAlgn="ctr"/>
                      <a:r>
                        <a:rPr lang="en-US" sz="1200" b="1" i="0" u="none" strike="noStrike" dirty="0" smtClean="0">
                          <a:solidFill>
                            <a:schemeClr val="accent1"/>
                          </a:solidFill>
                          <a:effectLst/>
                          <a:latin typeface="Arial"/>
                        </a:rPr>
                        <a:t>-</a:t>
                      </a:r>
                      <a:endParaRPr lang="en-US" sz="1200" b="1" i="0" u="none" strike="noStrike" dirty="0">
                        <a:solidFill>
                          <a:schemeClr val="accent1"/>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200" b="1" i="0" u="none" strike="noStrike" dirty="0" smtClean="0">
                          <a:solidFill>
                            <a:schemeClr val="accent1"/>
                          </a:solidFill>
                          <a:effectLst/>
                          <a:latin typeface="Arial"/>
                        </a:rPr>
                        <a:t>R</a:t>
                      </a:r>
                      <a:endParaRPr lang="en-US" sz="1200" b="1" i="0" u="none" strike="noStrike" dirty="0">
                        <a:solidFill>
                          <a:schemeClr val="accent1"/>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200" b="1" i="0" u="none" strike="noStrike" dirty="0" smtClean="0">
                          <a:solidFill>
                            <a:schemeClr val="accent1"/>
                          </a:solidFill>
                          <a:effectLst/>
                          <a:latin typeface="Arial"/>
                        </a:rPr>
                        <a:t>A</a:t>
                      </a:r>
                      <a:endParaRPr lang="en-US" sz="1200" b="1" i="0" u="none" strike="noStrike" dirty="0">
                        <a:solidFill>
                          <a:schemeClr val="accent1"/>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200" b="1" i="0" u="none" strike="noStrike" dirty="0" smtClean="0">
                          <a:solidFill>
                            <a:schemeClr val="accent1"/>
                          </a:solidFill>
                          <a:effectLst/>
                          <a:latin typeface="Arial"/>
                        </a:rPr>
                        <a:t>I</a:t>
                      </a:r>
                      <a:endParaRPr lang="en-US" sz="1200" b="1" i="0" u="none" strike="noStrike" dirty="0">
                        <a:solidFill>
                          <a:schemeClr val="accent1"/>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bl>
          </a:graphicData>
        </a:graphic>
      </p:graphicFrame>
      <p:sp>
        <p:nvSpPr>
          <p:cNvPr id="8" name="TextBox 375"/>
          <p:cNvSpPr txBox="1">
            <a:spLocks noChangeArrowheads="1"/>
          </p:cNvSpPr>
          <p:nvPr/>
        </p:nvSpPr>
        <p:spPr bwMode="auto">
          <a:xfrm>
            <a:off x="5268476" y="5332809"/>
            <a:ext cx="1582615" cy="707886"/>
          </a:xfrm>
          <a:prstGeom prst="rect">
            <a:avLst/>
          </a:prstGeom>
          <a:noFill/>
          <a:ln w="9525">
            <a:noFill/>
            <a:miter lim="800000"/>
            <a:headEnd/>
            <a:tailEnd/>
          </a:ln>
        </p:spPr>
        <p:txBody>
          <a:bodyPr>
            <a:spAutoFit/>
          </a:bodyPr>
          <a:lstStyle/>
          <a:p>
            <a:r>
              <a:rPr lang="en-GB" sz="1000" b="1" dirty="0" smtClean="0">
                <a:solidFill>
                  <a:schemeClr val="accent1"/>
                </a:solidFill>
                <a:latin typeface="+mn-lt"/>
              </a:rPr>
              <a:t>C = Consulted</a:t>
            </a:r>
            <a:endParaRPr lang="en-GB" sz="1000" b="1" dirty="0">
              <a:solidFill>
                <a:schemeClr val="accent1"/>
              </a:solidFill>
              <a:latin typeface="+mn-lt"/>
            </a:endParaRPr>
          </a:p>
          <a:p>
            <a:r>
              <a:rPr lang="en-GB" sz="1000" dirty="0">
                <a:solidFill>
                  <a:schemeClr val="accent1"/>
                </a:solidFill>
                <a:latin typeface="+mn-lt"/>
              </a:rPr>
              <a:t>Person who needs to provide feedback and contribute to the activity</a:t>
            </a:r>
          </a:p>
        </p:txBody>
      </p:sp>
      <p:sp>
        <p:nvSpPr>
          <p:cNvPr id="10" name="TextBox 374"/>
          <p:cNvSpPr txBox="1">
            <a:spLocks noChangeArrowheads="1"/>
          </p:cNvSpPr>
          <p:nvPr/>
        </p:nvSpPr>
        <p:spPr bwMode="auto">
          <a:xfrm>
            <a:off x="3473060" y="5332809"/>
            <a:ext cx="1750066" cy="839391"/>
          </a:xfrm>
          <a:prstGeom prst="rect">
            <a:avLst/>
          </a:prstGeom>
          <a:noFill/>
          <a:ln w="9525">
            <a:noFill/>
            <a:miter lim="800000"/>
            <a:headEnd/>
            <a:tailEnd/>
          </a:ln>
        </p:spPr>
        <p:txBody>
          <a:bodyPr>
            <a:spAutoFit/>
          </a:bodyPr>
          <a:lstStyle/>
          <a:p>
            <a:r>
              <a:rPr lang="en-GB" sz="1000" b="1" dirty="0" smtClean="0">
                <a:solidFill>
                  <a:schemeClr val="accent1"/>
                </a:solidFill>
                <a:latin typeface="+mn-lt"/>
              </a:rPr>
              <a:t>A = Accountable</a:t>
            </a:r>
            <a:endParaRPr lang="en-GB" sz="1000" b="1" dirty="0">
              <a:solidFill>
                <a:schemeClr val="accent1"/>
              </a:solidFill>
              <a:latin typeface="+mn-lt"/>
            </a:endParaRPr>
          </a:p>
          <a:p>
            <a:r>
              <a:rPr lang="en-GB" sz="1000" dirty="0">
                <a:solidFill>
                  <a:schemeClr val="accent1"/>
                </a:solidFill>
                <a:latin typeface="+mn-lt"/>
              </a:rPr>
              <a:t>Person who is ultimately accountable and has decision </a:t>
            </a:r>
            <a:r>
              <a:rPr lang="en-GB" sz="1000" dirty="0" smtClean="0">
                <a:solidFill>
                  <a:schemeClr val="accent1"/>
                </a:solidFill>
                <a:latin typeface="+mn-lt"/>
              </a:rPr>
              <a:t>making and </a:t>
            </a:r>
            <a:r>
              <a:rPr lang="en-GB" sz="1000" dirty="0">
                <a:solidFill>
                  <a:schemeClr val="accent1"/>
                </a:solidFill>
                <a:latin typeface="+mn-lt"/>
              </a:rPr>
              <a:t>veto power</a:t>
            </a:r>
          </a:p>
        </p:txBody>
      </p:sp>
      <p:sp>
        <p:nvSpPr>
          <p:cNvPr id="12" name="TextBox 376"/>
          <p:cNvSpPr txBox="1">
            <a:spLocks noChangeArrowheads="1"/>
          </p:cNvSpPr>
          <p:nvPr/>
        </p:nvSpPr>
        <p:spPr bwMode="auto">
          <a:xfrm>
            <a:off x="6896441" y="5332809"/>
            <a:ext cx="1866559" cy="531845"/>
          </a:xfrm>
          <a:prstGeom prst="rect">
            <a:avLst/>
          </a:prstGeom>
          <a:noFill/>
          <a:ln w="9525">
            <a:noFill/>
            <a:miter lim="800000"/>
            <a:headEnd/>
            <a:tailEnd/>
          </a:ln>
        </p:spPr>
        <p:txBody>
          <a:bodyPr>
            <a:spAutoFit/>
          </a:bodyPr>
          <a:lstStyle/>
          <a:p>
            <a:r>
              <a:rPr lang="en-GB" sz="1000" b="1" dirty="0" smtClean="0">
                <a:solidFill>
                  <a:schemeClr val="accent1"/>
                </a:solidFill>
                <a:latin typeface="+mn-lt"/>
              </a:rPr>
              <a:t>I = Informed</a:t>
            </a:r>
            <a:endParaRPr lang="en-GB" sz="1000" b="1" dirty="0">
              <a:solidFill>
                <a:schemeClr val="accent1"/>
              </a:solidFill>
              <a:latin typeface="+mn-lt"/>
            </a:endParaRPr>
          </a:p>
          <a:p>
            <a:r>
              <a:rPr lang="en-GB" sz="1000" dirty="0">
                <a:solidFill>
                  <a:schemeClr val="accent1"/>
                </a:solidFill>
                <a:latin typeface="+mn-lt"/>
              </a:rPr>
              <a:t>Person </a:t>
            </a:r>
            <a:r>
              <a:rPr lang="en-GB" sz="1000" dirty="0" smtClean="0">
                <a:solidFill>
                  <a:schemeClr val="accent1"/>
                </a:solidFill>
              </a:rPr>
              <a:t>who</a:t>
            </a:r>
            <a:r>
              <a:rPr lang="en-GB" sz="1000" dirty="0" smtClean="0">
                <a:solidFill>
                  <a:schemeClr val="accent1"/>
                </a:solidFill>
                <a:latin typeface="+mn-lt"/>
              </a:rPr>
              <a:t> </a:t>
            </a:r>
            <a:r>
              <a:rPr lang="en-GB" sz="1000" dirty="0">
                <a:solidFill>
                  <a:schemeClr val="accent1"/>
                </a:solidFill>
                <a:latin typeface="+mn-lt"/>
              </a:rPr>
              <a:t>needs to know of the decision or action</a:t>
            </a:r>
          </a:p>
        </p:txBody>
      </p:sp>
      <p:sp>
        <p:nvSpPr>
          <p:cNvPr id="14" name="TextBox 373"/>
          <p:cNvSpPr txBox="1">
            <a:spLocks noChangeArrowheads="1"/>
          </p:cNvSpPr>
          <p:nvPr/>
        </p:nvSpPr>
        <p:spPr bwMode="auto">
          <a:xfrm>
            <a:off x="914400" y="5372193"/>
            <a:ext cx="810360" cy="253916"/>
          </a:xfrm>
          <a:prstGeom prst="rect">
            <a:avLst/>
          </a:prstGeom>
          <a:noFill/>
          <a:ln w="9525">
            <a:solidFill>
              <a:schemeClr val="bg1"/>
            </a:solidFill>
            <a:miter lim="800000"/>
            <a:headEnd/>
            <a:tailEnd/>
          </a:ln>
        </p:spPr>
        <p:txBody>
          <a:bodyPr wrap="square">
            <a:spAutoFit/>
          </a:bodyPr>
          <a:lstStyle/>
          <a:p>
            <a:r>
              <a:rPr lang="en-GB" sz="1000" b="1" dirty="0">
                <a:solidFill>
                  <a:schemeClr val="accent1"/>
                </a:solidFill>
              </a:rPr>
              <a:t>L</a:t>
            </a:r>
            <a:r>
              <a:rPr lang="en-GB" sz="1000" b="1" dirty="0" smtClean="0">
                <a:solidFill>
                  <a:schemeClr val="accent1"/>
                </a:solidFill>
              </a:rPr>
              <a:t>egend</a:t>
            </a:r>
            <a:endParaRPr lang="en-GB" sz="1000" b="1" dirty="0">
              <a:solidFill>
                <a:schemeClr val="accent1"/>
              </a:solidFill>
            </a:endParaRPr>
          </a:p>
        </p:txBody>
      </p:sp>
      <p:sp>
        <p:nvSpPr>
          <p:cNvPr id="15" name="TextBox 373"/>
          <p:cNvSpPr txBox="1">
            <a:spLocks noChangeArrowheads="1"/>
          </p:cNvSpPr>
          <p:nvPr/>
        </p:nvSpPr>
        <p:spPr bwMode="auto">
          <a:xfrm>
            <a:off x="1753889" y="5332809"/>
            <a:ext cx="1673821" cy="531845"/>
          </a:xfrm>
          <a:prstGeom prst="rect">
            <a:avLst/>
          </a:prstGeom>
          <a:noFill/>
          <a:ln w="9525">
            <a:noFill/>
            <a:miter lim="800000"/>
            <a:headEnd/>
            <a:tailEnd/>
          </a:ln>
        </p:spPr>
        <p:txBody>
          <a:bodyPr>
            <a:spAutoFit/>
          </a:bodyPr>
          <a:lstStyle/>
          <a:p>
            <a:r>
              <a:rPr lang="en-GB" sz="1000" b="1" dirty="0" smtClean="0">
                <a:solidFill>
                  <a:schemeClr val="accent1"/>
                </a:solidFill>
                <a:latin typeface="+mn-lt"/>
              </a:rPr>
              <a:t>R = Responsible</a:t>
            </a:r>
            <a:endParaRPr lang="en-GB" sz="1000" b="1" dirty="0">
              <a:solidFill>
                <a:schemeClr val="accent1"/>
              </a:solidFill>
              <a:latin typeface="+mn-lt"/>
            </a:endParaRPr>
          </a:p>
          <a:p>
            <a:r>
              <a:rPr lang="en-GB" sz="1000" dirty="0">
                <a:solidFill>
                  <a:schemeClr val="accent1"/>
                </a:solidFill>
                <a:latin typeface="+mn-lt"/>
              </a:rPr>
              <a:t>Person who performs an activity or does the work</a:t>
            </a:r>
            <a:endParaRPr lang="en-GB" sz="900" dirty="0">
              <a:solidFill>
                <a:schemeClr val="accent1"/>
              </a:solidFill>
              <a:latin typeface="+mn-lt"/>
            </a:endParaRPr>
          </a:p>
        </p:txBody>
      </p:sp>
    </p:spTree>
    <p:extLst>
      <p:ext uri="{BB962C8B-B14F-4D97-AF65-F5344CB8AC3E}">
        <p14:creationId xmlns:p14="http://schemas.microsoft.com/office/powerpoint/2010/main" val="231146508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b="1" dirty="0" smtClean="0"/>
              <a:t>A suite of project management tools and templates have been developed to provide a common baseline set of tools</a:t>
            </a:r>
            <a:endParaRPr lang="en-US" sz="2000" b="1" dirty="0"/>
          </a:p>
        </p:txBody>
      </p:sp>
      <p:sp>
        <p:nvSpPr>
          <p:cNvPr id="5" name="Footer Placeholder 4"/>
          <p:cNvSpPr>
            <a:spLocks noGrp="1"/>
          </p:cNvSpPr>
          <p:nvPr>
            <p:ph type="ftr" sz="quarter" idx="3"/>
          </p:nvPr>
        </p:nvSpPr>
        <p:spPr/>
        <p:txBody>
          <a:bodyPr/>
          <a:lstStyle/>
          <a:p>
            <a:r>
              <a:rPr lang="en-US" dirty="0" smtClean="0"/>
              <a:t>IM/IT Capital Investment Branch of the OCIO – IM/IT Capital Project Management</a:t>
            </a:r>
            <a:endParaRPr lang="en-GB" dirty="0"/>
          </a:p>
        </p:txBody>
      </p:sp>
      <p:sp>
        <p:nvSpPr>
          <p:cNvPr id="6" name="Slide Number Placeholder 5"/>
          <p:cNvSpPr>
            <a:spLocks noGrp="1"/>
          </p:cNvSpPr>
          <p:nvPr>
            <p:ph type="sldNum" sz="quarter" idx="4"/>
          </p:nvPr>
        </p:nvSpPr>
        <p:spPr/>
        <p:txBody>
          <a:bodyPr/>
          <a:lstStyle/>
          <a:p>
            <a:fld id="{95CC1D26-A9BD-4BDE-BDD9-08EDBAE96860}" type="slidenum">
              <a:rPr lang="en-GB" smtClean="0"/>
              <a:pPr/>
              <a:t>4</a:t>
            </a:fld>
            <a:endParaRPr lang="en-GB" dirty="0"/>
          </a:p>
        </p:txBody>
      </p:sp>
      <p:sp>
        <p:nvSpPr>
          <p:cNvPr id="11" name="Text Placeholder 22"/>
          <p:cNvSpPr txBox="1">
            <a:spLocks/>
          </p:cNvSpPr>
          <p:nvPr/>
        </p:nvSpPr>
        <p:spPr>
          <a:xfrm>
            <a:off x="1388604" y="1143000"/>
            <a:ext cx="7374396" cy="5181600"/>
          </a:xfrm>
          <a:prstGeom prst="rect">
            <a:avLst/>
          </a:prstGeom>
          <a:ln>
            <a:solidFill>
              <a:schemeClr val="accent3"/>
            </a:solidFill>
          </a:ln>
        </p:spPr>
        <p:txBody>
          <a:bodyPr lIns="45720" rIns="45720" anchor="ctr" anchorCtr="0"/>
          <a:lstStyle/>
          <a:p>
            <a:pPr marL="231775" indent="-231775">
              <a:spcBef>
                <a:spcPts val="1200"/>
              </a:spcBef>
              <a:buClr>
                <a:schemeClr val="tx2"/>
              </a:buClr>
              <a:buSzPct val="100000"/>
              <a:buFont typeface="Arial" panose="020B0604020202020204" pitchFamily="34" charset="0"/>
              <a:buChar char="•"/>
              <a:defRPr/>
            </a:pPr>
            <a:r>
              <a:rPr lang="en-US" sz="1400" kern="0" dirty="0" smtClean="0">
                <a:solidFill>
                  <a:schemeClr val="accent1"/>
                </a:solidFill>
              </a:rPr>
              <a:t>Project management tools have been identified for three generic project phases (Plan, Manage and Close) to enable alignment with multiple methodologies</a:t>
            </a:r>
          </a:p>
          <a:p>
            <a:pPr marL="231775" indent="-231775">
              <a:spcBef>
                <a:spcPts val="600"/>
              </a:spcBef>
              <a:buClr>
                <a:schemeClr val="tx2"/>
              </a:buClr>
              <a:buSzPct val="100000"/>
              <a:buFont typeface="Arial" panose="020B0604020202020204" pitchFamily="34" charset="0"/>
              <a:buChar char="•"/>
              <a:defRPr/>
            </a:pPr>
            <a:r>
              <a:rPr lang="en-US" sz="1400" kern="0" dirty="0" smtClean="0">
                <a:solidFill>
                  <a:schemeClr val="accent1"/>
                </a:solidFill>
              </a:rPr>
              <a:t>The list of tools are consistent with PMI’s PMBOK</a:t>
            </a:r>
            <a:r>
              <a:rPr lang="en-US" sz="1400" kern="0" baseline="30000" dirty="0" smtClean="0">
                <a:solidFill>
                  <a:schemeClr val="accent1"/>
                </a:solidFill>
              </a:rPr>
              <a:t>®</a:t>
            </a:r>
            <a:r>
              <a:rPr lang="en-US" sz="1400" kern="0" dirty="0">
                <a:solidFill>
                  <a:schemeClr val="accent1"/>
                </a:solidFill>
              </a:rPr>
              <a:t> </a:t>
            </a:r>
            <a:r>
              <a:rPr lang="en-US" sz="1400" kern="0" dirty="0" smtClean="0">
                <a:solidFill>
                  <a:schemeClr val="accent1"/>
                </a:solidFill>
              </a:rPr>
              <a:t>Methodology</a:t>
            </a:r>
          </a:p>
          <a:p>
            <a:pPr marL="231775" indent="-231775">
              <a:spcBef>
                <a:spcPts val="600"/>
              </a:spcBef>
              <a:spcAft>
                <a:spcPts val="600"/>
              </a:spcAft>
              <a:buClr>
                <a:schemeClr val="tx2"/>
              </a:buClr>
              <a:buSzPct val="100000"/>
              <a:buFont typeface="Arial" panose="020B0604020202020204" pitchFamily="34" charset="0"/>
              <a:buChar char="•"/>
              <a:defRPr/>
            </a:pPr>
            <a:r>
              <a:rPr lang="en-US" sz="1400" kern="0" dirty="0" smtClean="0">
                <a:solidFill>
                  <a:schemeClr val="accent1"/>
                </a:solidFill>
              </a:rPr>
              <a:t>Recognizing projects vary, the recommended use of each tool has been based on the project’s complexity rating as either:</a:t>
            </a:r>
            <a:endParaRPr lang="en-US" sz="1400" kern="0" dirty="0">
              <a:solidFill>
                <a:schemeClr val="accent1"/>
              </a:solidFill>
            </a:endParaRPr>
          </a:p>
          <a:p>
            <a:pPr marL="688975" lvl="1" indent="-342900">
              <a:buClr>
                <a:schemeClr val="tx2"/>
              </a:buClr>
              <a:buSzPct val="100000"/>
              <a:buFont typeface="Arial" panose="020B0604020202020204" pitchFamily="34" charset="0"/>
              <a:buChar char="•"/>
              <a:defRPr/>
            </a:pPr>
            <a:r>
              <a:rPr lang="en-US" sz="1400" b="1" kern="0" dirty="0" smtClean="0">
                <a:solidFill>
                  <a:schemeClr val="accent1"/>
                </a:solidFill>
              </a:rPr>
              <a:t>M</a:t>
            </a:r>
            <a:r>
              <a:rPr lang="en-US" sz="1400" b="1" kern="0" dirty="0">
                <a:solidFill>
                  <a:schemeClr val="accent1"/>
                </a:solidFill>
              </a:rPr>
              <a:t>:</a:t>
            </a:r>
            <a:r>
              <a:rPr lang="en-US" sz="1400" kern="0" dirty="0">
                <a:solidFill>
                  <a:schemeClr val="accent1"/>
                </a:solidFill>
              </a:rPr>
              <a:t> </a:t>
            </a:r>
            <a:r>
              <a:rPr lang="en-US" sz="1400" kern="0" dirty="0" smtClean="0">
                <a:solidFill>
                  <a:schemeClr val="accent1"/>
                </a:solidFill>
              </a:rPr>
              <a:t>Mandatory – the tool is </a:t>
            </a:r>
            <a:r>
              <a:rPr lang="en-US" sz="1400" b="1" kern="0" dirty="0" smtClean="0">
                <a:solidFill>
                  <a:schemeClr val="accent1"/>
                </a:solidFill>
              </a:rPr>
              <a:t>required</a:t>
            </a:r>
            <a:r>
              <a:rPr lang="en-US" sz="1400" kern="0" dirty="0" smtClean="0">
                <a:solidFill>
                  <a:schemeClr val="accent1"/>
                </a:solidFill>
              </a:rPr>
              <a:t> for the project</a:t>
            </a:r>
            <a:endParaRPr lang="en-US" sz="1400" kern="0" dirty="0">
              <a:solidFill>
                <a:schemeClr val="accent1"/>
              </a:solidFill>
            </a:endParaRPr>
          </a:p>
          <a:p>
            <a:pPr marL="688975" lvl="1" indent="-342900">
              <a:buClr>
                <a:schemeClr val="tx2"/>
              </a:buClr>
              <a:buSzPct val="100000"/>
              <a:buFont typeface="Arial" panose="020B0604020202020204" pitchFamily="34" charset="0"/>
              <a:buChar char="•"/>
              <a:defRPr/>
            </a:pPr>
            <a:r>
              <a:rPr lang="en-US" sz="1400" b="1" kern="0" dirty="0" smtClean="0">
                <a:solidFill>
                  <a:schemeClr val="accent1"/>
                </a:solidFill>
              </a:rPr>
              <a:t>A:</a:t>
            </a:r>
            <a:r>
              <a:rPr lang="en-US" sz="1400" kern="0" dirty="0" smtClean="0">
                <a:solidFill>
                  <a:schemeClr val="accent1"/>
                </a:solidFill>
              </a:rPr>
              <a:t> </a:t>
            </a:r>
            <a:r>
              <a:rPr lang="en-US" sz="1400" kern="0" dirty="0">
                <a:solidFill>
                  <a:schemeClr val="accent1"/>
                </a:solidFill>
              </a:rPr>
              <a:t>A</a:t>
            </a:r>
            <a:r>
              <a:rPr lang="en-US" sz="1400" kern="0" dirty="0" smtClean="0">
                <a:solidFill>
                  <a:schemeClr val="accent1"/>
                </a:solidFill>
              </a:rPr>
              <a:t>dvised – the tool is </a:t>
            </a:r>
            <a:r>
              <a:rPr lang="en-US" sz="1400" b="1" kern="0" dirty="0" smtClean="0">
                <a:solidFill>
                  <a:schemeClr val="accent1"/>
                </a:solidFill>
              </a:rPr>
              <a:t>advised</a:t>
            </a:r>
            <a:r>
              <a:rPr lang="en-US" sz="1400" kern="0" dirty="0" smtClean="0">
                <a:solidFill>
                  <a:schemeClr val="accent1"/>
                </a:solidFill>
              </a:rPr>
              <a:t> for the project</a:t>
            </a:r>
            <a:endParaRPr lang="en-US" sz="1400" kern="0" dirty="0">
              <a:solidFill>
                <a:schemeClr val="accent1"/>
              </a:solidFill>
            </a:endParaRPr>
          </a:p>
          <a:p>
            <a:pPr marL="688975" lvl="1" indent="-342900">
              <a:buClr>
                <a:schemeClr val="tx2"/>
              </a:buClr>
              <a:buSzPct val="100000"/>
              <a:buFont typeface="Arial" panose="020B0604020202020204" pitchFamily="34" charset="0"/>
              <a:buChar char="•"/>
              <a:defRPr/>
            </a:pPr>
            <a:r>
              <a:rPr lang="en-US" sz="1400" b="1" kern="0" dirty="0" smtClean="0">
                <a:solidFill>
                  <a:schemeClr val="accent1"/>
                </a:solidFill>
              </a:rPr>
              <a:t>O:</a:t>
            </a:r>
            <a:r>
              <a:rPr lang="en-US" sz="1400" kern="0" dirty="0" smtClean="0">
                <a:solidFill>
                  <a:schemeClr val="accent1"/>
                </a:solidFill>
              </a:rPr>
              <a:t> Optional – the tool is </a:t>
            </a:r>
            <a:r>
              <a:rPr lang="en-US" sz="1400" b="1" kern="0" dirty="0" smtClean="0">
                <a:solidFill>
                  <a:schemeClr val="accent1"/>
                </a:solidFill>
              </a:rPr>
              <a:t>considered</a:t>
            </a:r>
            <a:r>
              <a:rPr lang="en-US" sz="1400" kern="0" dirty="0" smtClean="0">
                <a:solidFill>
                  <a:schemeClr val="accent1"/>
                </a:solidFill>
              </a:rPr>
              <a:t> optional for the project</a:t>
            </a:r>
          </a:p>
          <a:p>
            <a:pPr marL="231775" indent="-231775">
              <a:spcBef>
                <a:spcPts val="600"/>
              </a:spcBef>
              <a:spcAft>
                <a:spcPts val="600"/>
              </a:spcAft>
              <a:buClr>
                <a:schemeClr val="tx2"/>
              </a:buClr>
              <a:buSzPct val="100000"/>
              <a:buFont typeface="Arial" panose="020B0604020202020204" pitchFamily="34" charset="0"/>
              <a:buChar char="•"/>
              <a:defRPr/>
            </a:pPr>
            <a:r>
              <a:rPr lang="en-US" sz="1400" kern="0" dirty="0" smtClean="0">
                <a:solidFill>
                  <a:schemeClr val="accent1"/>
                </a:solidFill>
              </a:rPr>
              <a:t>While not all tools will be used for all projects (due to different complexity profiles), it is expected that PMs will consult the project sponsor and </a:t>
            </a:r>
            <a:r>
              <a:rPr lang="en-US" sz="1400" kern="0" dirty="0">
                <a:solidFill>
                  <a:schemeClr val="accent1"/>
                </a:solidFill>
              </a:rPr>
              <a:t>exercise their own professional judgment </a:t>
            </a:r>
            <a:r>
              <a:rPr lang="en-US" sz="1400" kern="0" dirty="0" smtClean="0">
                <a:solidFill>
                  <a:schemeClr val="accent1"/>
                </a:solidFill>
              </a:rPr>
              <a:t>to determine both:</a:t>
            </a:r>
          </a:p>
          <a:p>
            <a:pPr marL="800100" lvl="2" indent="-342900">
              <a:buClr>
                <a:schemeClr val="tx2"/>
              </a:buClr>
              <a:buSzPct val="100000"/>
              <a:buFont typeface="+mj-lt"/>
              <a:buAutoNum type="arabicPeriod"/>
              <a:defRPr/>
            </a:pPr>
            <a:r>
              <a:rPr lang="en-US" sz="1400" kern="0" dirty="0" smtClean="0">
                <a:solidFill>
                  <a:schemeClr val="accent1"/>
                </a:solidFill>
              </a:rPr>
              <a:t>The </a:t>
            </a:r>
            <a:r>
              <a:rPr lang="en-US" sz="1400" b="1" kern="0" dirty="0" smtClean="0">
                <a:solidFill>
                  <a:schemeClr val="accent1"/>
                </a:solidFill>
              </a:rPr>
              <a:t>applicability</a:t>
            </a:r>
            <a:r>
              <a:rPr lang="en-US" sz="1400" kern="0" dirty="0" smtClean="0">
                <a:solidFill>
                  <a:schemeClr val="accent1"/>
                </a:solidFill>
              </a:rPr>
              <a:t> of each tool, and </a:t>
            </a:r>
          </a:p>
          <a:p>
            <a:pPr marL="800100" lvl="2" indent="-342900">
              <a:buClr>
                <a:schemeClr val="tx2"/>
              </a:buClr>
              <a:buSzPct val="100000"/>
              <a:buFont typeface="+mj-lt"/>
              <a:buAutoNum type="arabicPeriod"/>
              <a:defRPr/>
            </a:pPr>
            <a:r>
              <a:rPr lang="en-US" sz="1400" kern="0" dirty="0" smtClean="0">
                <a:solidFill>
                  <a:schemeClr val="accent1"/>
                </a:solidFill>
              </a:rPr>
              <a:t>The </a:t>
            </a:r>
            <a:r>
              <a:rPr lang="en-US" sz="1400" b="1" kern="0" dirty="0">
                <a:solidFill>
                  <a:schemeClr val="accent1"/>
                </a:solidFill>
              </a:rPr>
              <a:t>level of detail </a:t>
            </a:r>
            <a:r>
              <a:rPr lang="en-US" sz="1400" kern="0" dirty="0">
                <a:solidFill>
                  <a:schemeClr val="accent1"/>
                </a:solidFill>
              </a:rPr>
              <a:t>required for each tool</a:t>
            </a:r>
          </a:p>
          <a:p>
            <a:pPr marL="231775" indent="-231775">
              <a:spcBef>
                <a:spcPts val="600"/>
              </a:spcBef>
              <a:buClr>
                <a:schemeClr val="tx2"/>
              </a:buClr>
              <a:buSzPct val="100000"/>
              <a:buFont typeface="Arial" panose="020B0604020202020204" pitchFamily="34" charset="0"/>
              <a:buChar char="•"/>
              <a:defRPr/>
            </a:pPr>
            <a:r>
              <a:rPr lang="en-US" sz="1400" kern="0" dirty="0" smtClean="0">
                <a:solidFill>
                  <a:schemeClr val="accent1"/>
                </a:solidFill>
              </a:rPr>
              <a:t>It is anticipated that the PM may choose to develop modified versions of the tools, that still meet the core requirements as outlined in this document, by creating either:</a:t>
            </a:r>
          </a:p>
          <a:p>
            <a:pPr marL="573088" indent="-220663">
              <a:spcBef>
                <a:spcPts val="600"/>
              </a:spcBef>
              <a:buClr>
                <a:schemeClr val="tx2"/>
              </a:buClr>
              <a:buSzPct val="100000"/>
              <a:buFont typeface="+mj-lt"/>
              <a:buAutoNum type="alphaLcParenR"/>
              <a:defRPr/>
            </a:pPr>
            <a:r>
              <a:rPr lang="en-US" sz="1400" kern="0" dirty="0" smtClean="0">
                <a:solidFill>
                  <a:schemeClr val="accent1"/>
                </a:solidFill>
              </a:rPr>
              <a:t>Separate, standalone plans or logs for the largest, most complex projects or </a:t>
            </a:r>
          </a:p>
          <a:p>
            <a:pPr marL="573088" indent="-220663">
              <a:spcBef>
                <a:spcPts val="600"/>
              </a:spcBef>
              <a:buClr>
                <a:schemeClr val="tx2"/>
              </a:buClr>
              <a:buSzPct val="100000"/>
              <a:buFont typeface="+mj-lt"/>
              <a:buAutoNum type="alphaLcParenR"/>
              <a:defRPr/>
            </a:pPr>
            <a:r>
              <a:rPr lang="en-US" sz="1400" kern="0" dirty="0" smtClean="0">
                <a:solidFill>
                  <a:schemeClr val="accent1"/>
                </a:solidFill>
              </a:rPr>
              <a:t>Combining logical documents for smaller, lower complexity projects (i.e. the Project Management Plan could contain the Risk, Resource, Communications, etc. Plans)</a:t>
            </a:r>
          </a:p>
          <a:p>
            <a:pPr marL="231775" indent="-231775">
              <a:spcBef>
                <a:spcPts val="600"/>
              </a:spcBef>
              <a:buClr>
                <a:schemeClr val="tx2"/>
              </a:buClr>
              <a:buSzPct val="100000"/>
              <a:buFont typeface="Arial" panose="020B0604020202020204" pitchFamily="34" charset="0"/>
              <a:buChar char="•"/>
              <a:defRPr/>
            </a:pPr>
            <a:r>
              <a:rPr lang="en-US" sz="1400" kern="0" dirty="0">
                <a:solidFill>
                  <a:schemeClr val="accent1"/>
                </a:solidFill>
              </a:rPr>
              <a:t>The tools required specifically for the long term operations (maintenance) phase have not been explicitly </a:t>
            </a:r>
            <a:r>
              <a:rPr lang="en-US" sz="1400" kern="0" dirty="0" smtClean="0">
                <a:solidFill>
                  <a:schemeClr val="accent1"/>
                </a:solidFill>
              </a:rPr>
              <a:t>developed; </a:t>
            </a:r>
            <a:r>
              <a:rPr lang="en-US" sz="1400" kern="0" dirty="0">
                <a:solidFill>
                  <a:schemeClr val="accent1"/>
                </a:solidFill>
              </a:rPr>
              <a:t>however, many of the tools can be </a:t>
            </a:r>
            <a:r>
              <a:rPr lang="en-US" sz="1400" kern="0" dirty="0" smtClean="0">
                <a:solidFill>
                  <a:schemeClr val="accent1"/>
                </a:solidFill>
              </a:rPr>
              <a:t>adopted for this phase</a:t>
            </a:r>
            <a:endParaRPr lang="en-US" sz="1400" kern="0" dirty="0">
              <a:solidFill>
                <a:schemeClr val="accent1"/>
              </a:solidFill>
            </a:endParaRPr>
          </a:p>
        </p:txBody>
      </p:sp>
      <p:sp>
        <p:nvSpPr>
          <p:cNvPr id="12" name="Rectangle 4"/>
          <p:cNvSpPr>
            <a:spLocks noChangeArrowheads="1"/>
          </p:cNvSpPr>
          <p:nvPr/>
        </p:nvSpPr>
        <p:spPr bwMode="gray">
          <a:xfrm>
            <a:off x="381000" y="1143000"/>
            <a:ext cx="1007604" cy="5181599"/>
          </a:xfrm>
          <a:prstGeom prst="rect">
            <a:avLst/>
          </a:prstGeom>
          <a:solidFill>
            <a:schemeClr val="accent3"/>
          </a:solidFill>
          <a:ln>
            <a:solidFill>
              <a:schemeClr val="accent3"/>
            </a:solidFill>
          </a:ln>
        </p:spPr>
        <p:txBody>
          <a:bodyPr lIns="72000" tIns="72000" rIns="72000" bIns="72000" anchor="ctr" anchorCtr="1"/>
          <a:lstStyle/>
          <a:p>
            <a:pPr algn="ctr"/>
            <a:r>
              <a:rPr lang="en-US" sz="1400" b="1" dirty="0" smtClean="0">
                <a:solidFill>
                  <a:schemeClr val="bg1"/>
                </a:solidFill>
              </a:rPr>
              <a:t>Overview</a:t>
            </a:r>
            <a:endParaRPr lang="en-US" sz="1400" b="1" dirty="0">
              <a:solidFill>
                <a:schemeClr val="bg1"/>
              </a:solidFill>
            </a:endParaRPr>
          </a:p>
        </p:txBody>
      </p:sp>
    </p:spTree>
    <p:extLst>
      <p:ext uri="{BB962C8B-B14F-4D97-AF65-F5344CB8AC3E}">
        <p14:creationId xmlns:p14="http://schemas.microsoft.com/office/powerpoint/2010/main" val="171095796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817" y="3092824"/>
            <a:ext cx="762000" cy="950899"/>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pic>
        <p:nvPicPr>
          <p:cNvPr id="4112" name="Picture 1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7200" y="1277471"/>
            <a:ext cx="674681" cy="865411"/>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pic>
        <p:nvPicPr>
          <p:cNvPr id="4111" name="Picture 1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0527" y="3294530"/>
            <a:ext cx="762000" cy="969116"/>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pic>
        <p:nvPicPr>
          <p:cNvPr id="34" name="Picture 2"/>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53200" y="4876800"/>
            <a:ext cx="1097280" cy="548640"/>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sp>
        <p:nvSpPr>
          <p:cNvPr id="371719" name="Title 1"/>
          <p:cNvSpPr>
            <a:spLocks noGrp="1"/>
          </p:cNvSpPr>
          <p:nvPr>
            <p:ph type="title"/>
            <p:custDataLst>
              <p:tags r:id="rId2"/>
            </p:custDataLst>
          </p:nvPr>
        </p:nvSpPr>
        <p:spPr>
          <a:xfrm>
            <a:off x="370113" y="295683"/>
            <a:ext cx="8388000" cy="626864"/>
          </a:xfrm>
        </p:spPr>
        <p:txBody>
          <a:bodyPr/>
          <a:lstStyle/>
          <a:p>
            <a:r>
              <a:rPr lang="en-US" altLang="ja-JP" sz="2000" b="1" dirty="0"/>
              <a:t>Sample project management templates </a:t>
            </a:r>
            <a:r>
              <a:rPr lang="en-US" altLang="ja-JP" sz="2000" b="1" dirty="0" smtClean="0"/>
              <a:t>and or </a:t>
            </a:r>
            <a:r>
              <a:rPr lang="en-US" altLang="ja-JP" sz="2000" b="1" dirty="0"/>
              <a:t>checklists have been developed for </a:t>
            </a:r>
            <a:r>
              <a:rPr lang="en-US" altLang="ja-JP" sz="2000" b="1" dirty="0" smtClean="0"/>
              <a:t>Plan</a:t>
            </a:r>
            <a:r>
              <a:rPr lang="en-US" altLang="ja-JP" sz="2000" b="1" dirty="0"/>
              <a:t>, </a:t>
            </a:r>
            <a:r>
              <a:rPr lang="en-US" altLang="ja-JP" sz="2000" b="1" dirty="0" smtClean="0"/>
              <a:t>Manage </a:t>
            </a:r>
            <a:r>
              <a:rPr lang="en-US" altLang="ja-JP" sz="2000" b="1" dirty="0"/>
              <a:t>and </a:t>
            </a:r>
            <a:r>
              <a:rPr lang="en-US" altLang="ja-JP" sz="2000" b="1" dirty="0" smtClean="0"/>
              <a:t>Close phases of a project</a:t>
            </a:r>
            <a:endParaRPr lang="en-US" sz="2000" b="1" dirty="0">
              <a:solidFill>
                <a:srgbClr val="575757"/>
              </a:solidFill>
            </a:endParaRPr>
          </a:p>
        </p:txBody>
      </p:sp>
      <p:sp>
        <p:nvSpPr>
          <p:cNvPr id="3" name="Slide Number Placeholder 2"/>
          <p:cNvSpPr>
            <a:spLocks noGrp="1"/>
          </p:cNvSpPr>
          <p:nvPr>
            <p:ph type="sldNum" sz="quarter" idx="4"/>
          </p:nvPr>
        </p:nvSpPr>
        <p:spPr/>
        <p:txBody>
          <a:bodyPr/>
          <a:lstStyle/>
          <a:p>
            <a:fld id="{95CC1D26-A9BD-4BDE-BDD9-08EDBAE96860}" type="slidenum">
              <a:rPr lang="en-GB" smtClean="0"/>
              <a:pPr/>
              <a:t>5</a:t>
            </a:fld>
            <a:endParaRPr lang="en-GB" dirty="0"/>
          </a:p>
        </p:txBody>
      </p:sp>
      <p:graphicFrame>
        <p:nvGraphicFramePr>
          <p:cNvPr id="371718" name="Rectangle 6" hidden="1"/>
          <p:cNvGraphicFramePr>
            <a:graphicFrameLocks/>
          </p:cNvGraphicFramePr>
          <p:nvPr>
            <p:custDataLst>
              <p:tags r:id="rId3"/>
            </p:custDataLst>
          </p:nvPr>
        </p:nvGraphicFramePr>
        <p:xfrm>
          <a:off x="0" y="1"/>
          <a:ext cx="146050" cy="158750"/>
        </p:xfrm>
        <a:graphic>
          <a:graphicData uri="http://schemas.openxmlformats.org/presentationml/2006/ole">
            <mc:AlternateContent xmlns:mc="http://schemas.openxmlformats.org/markup-compatibility/2006">
              <mc:Choice xmlns:v="urn:schemas-microsoft-com:vml" Requires="v">
                <p:oleObj spid="_x0000_s1098" name="think-cell Slide" r:id="rId10" imgW="0" imgH="0" progId="">
                  <p:embed/>
                </p:oleObj>
              </mc:Choice>
              <mc:Fallback>
                <p:oleObj name="think-cell Slide" r:id="rId10"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 name="Rectangle 87"/>
          <p:cNvSpPr/>
          <p:nvPr/>
        </p:nvSpPr>
        <p:spPr>
          <a:xfrm>
            <a:off x="734912" y="4604884"/>
            <a:ext cx="2351533" cy="1077218"/>
          </a:xfrm>
          <a:prstGeom prst="rect">
            <a:avLst/>
          </a:prstGeom>
        </p:spPr>
        <p:txBody>
          <a:bodyPr wrap="square" lIns="0" tIns="0" rIns="0" bIns="0">
            <a:spAutoFit/>
          </a:bodyPr>
          <a:lstStyle/>
          <a:p>
            <a:pPr defTabSz="914186">
              <a:spcAft>
                <a:spcPts val="600"/>
              </a:spcAft>
            </a:pPr>
            <a:r>
              <a:rPr lang="en-US" sz="1000" b="1" dirty="0">
                <a:solidFill>
                  <a:prstClr val="white"/>
                </a:solidFill>
              </a:rPr>
              <a:t>LOREM IPSUM </a:t>
            </a:r>
            <a:br>
              <a:rPr lang="en-US" sz="1000" b="1" dirty="0">
                <a:solidFill>
                  <a:prstClr val="white"/>
                </a:solidFill>
              </a:rPr>
            </a:br>
            <a:r>
              <a:rPr lang="en-US" sz="1000" dirty="0">
                <a:solidFill>
                  <a:prstClr val="white"/>
                </a:solidFill>
              </a:rPr>
              <a:t>This is dummy text it is not here to be read. This is dummy text it is not here to be read. This is dummy text it is not here to be read. This is dummy text it is not here to be read. This is dummy text it is not here to be read. </a:t>
            </a:r>
          </a:p>
        </p:txBody>
      </p:sp>
      <p:sp>
        <p:nvSpPr>
          <p:cNvPr id="25" name="Footer Placeholder 3"/>
          <p:cNvSpPr>
            <a:spLocks noGrp="1"/>
          </p:cNvSpPr>
          <p:nvPr>
            <p:ph type="ftr" sz="quarter" idx="3"/>
          </p:nvPr>
        </p:nvSpPr>
        <p:spPr>
          <a:xfrm>
            <a:off x="370113" y="6407835"/>
            <a:ext cx="7559473" cy="252000"/>
          </a:xfrm>
        </p:spPr>
        <p:txBody>
          <a:bodyPr/>
          <a:lstStyle/>
          <a:p>
            <a:pPr eaLnBrk="0" hangingPunct="0">
              <a:tabLst>
                <a:tab pos="8340362" algn="r"/>
              </a:tabLst>
              <a:defRPr/>
            </a:pPr>
            <a:r>
              <a:rPr lang="en-US" dirty="0" smtClean="0">
                <a:solidFill>
                  <a:prstClr val="white">
                    <a:lumMod val="50000"/>
                  </a:prstClr>
                </a:solidFill>
                <a:cs typeface="Arial" pitchFamily="34" charset="0"/>
              </a:rPr>
              <a:t>IM/IT Capital Investment Branch of the OCIO </a:t>
            </a:r>
            <a:r>
              <a:rPr lang="en-US" dirty="0" smtClean="0"/>
              <a:t>– </a:t>
            </a:r>
            <a:r>
              <a:rPr lang="en-US" dirty="0"/>
              <a:t>IM/IT Capital Project Management</a:t>
            </a:r>
            <a:endParaRPr lang="en-CA" dirty="0">
              <a:solidFill>
                <a:prstClr val="white">
                  <a:lumMod val="50000"/>
                </a:prstClr>
              </a:solidFill>
              <a:cs typeface="Arial" pitchFamily="34" charset="0"/>
            </a:endParaRPr>
          </a:p>
        </p:txBody>
      </p:sp>
      <p:grpSp>
        <p:nvGrpSpPr>
          <p:cNvPr id="5" name="Group 4"/>
          <p:cNvGrpSpPr/>
          <p:nvPr/>
        </p:nvGrpSpPr>
        <p:grpSpPr>
          <a:xfrm>
            <a:off x="3317552" y="2169600"/>
            <a:ext cx="3572561" cy="2435284"/>
            <a:chOff x="2775783" y="2459183"/>
            <a:chExt cx="4310817" cy="3103417"/>
          </a:xfrm>
        </p:grpSpPr>
        <p:graphicFrame>
          <p:nvGraphicFramePr>
            <p:cNvPr id="104" name="Chart 103"/>
            <p:cNvGraphicFramePr/>
            <p:nvPr>
              <p:extLst>
                <p:ext uri="{D42A27DB-BD31-4B8C-83A1-F6EECF244321}">
                  <p14:modId xmlns:p14="http://schemas.microsoft.com/office/powerpoint/2010/main" val="1674839569"/>
                </p:ext>
              </p:extLst>
            </p:nvPr>
          </p:nvGraphicFramePr>
          <p:xfrm>
            <a:off x="2775783" y="2459183"/>
            <a:ext cx="4310817" cy="3103417"/>
          </p:xfrm>
          <a:graphic>
            <a:graphicData uri="http://schemas.openxmlformats.org/drawingml/2006/chart">
              <c:chart xmlns:c="http://schemas.openxmlformats.org/drawingml/2006/chart" xmlns:r="http://schemas.openxmlformats.org/officeDocument/2006/relationships" r:id="rId11"/>
            </a:graphicData>
          </a:graphic>
        </p:graphicFrame>
        <p:sp>
          <p:nvSpPr>
            <p:cNvPr id="26" name="TextBox 1"/>
            <p:cNvSpPr txBox="1"/>
            <p:nvPr/>
          </p:nvSpPr>
          <p:spPr>
            <a:xfrm>
              <a:off x="4076907" y="3462556"/>
              <a:ext cx="1676400" cy="989974"/>
            </a:xfrm>
            <a:prstGeom prst="rect">
              <a:avLst/>
            </a:prstGeom>
          </p:spPr>
          <p:txBody>
            <a:bodyPr wrap="square" lIns="101870" tIns="50935" rIns="101870" bIns="50935"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914186"/>
              <a:r>
                <a:rPr lang="en-US" sz="1300" b="1" dirty="0">
                  <a:solidFill>
                    <a:schemeClr val="bg1">
                      <a:lumMod val="50000"/>
                    </a:schemeClr>
                  </a:solidFill>
                </a:rPr>
                <a:t>Project Management Tools &amp; Templates</a:t>
              </a:r>
            </a:p>
          </p:txBody>
        </p:sp>
        <p:sp>
          <p:nvSpPr>
            <p:cNvPr id="4" name="TextBox 3"/>
            <p:cNvSpPr txBox="1"/>
            <p:nvPr/>
          </p:nvSpPr>
          <p:spPr>
            <a:xfrm rot="18250446">
              <a:off x="3631905" y="3351859"/>
              <a:ext cx="1381760" cy="384085"/>
            </a:xfrm>
            <a:prstGeom prst="rect">
              <a:avLst/>
            </a:prstGeom>
            <a:noFill/>
            <a:scene3d>
              <a:camera prst="orthographicFront">
                <a:rot lat="0" lon="0" rev="0"/>
              </a:camera>
              <a:lightRig rig="threePt" dir="t"/>
            </a:scene3d>
          </p:spPr>
          <p:txBody>
            <a:bodyPr wrap="square" lIns="101870" tIns="50935" rIns="101870" bIns="50935" rtlCol="0">
              <a:prstTxWarp prst="textArchUp">
                <a:avLst/>
              </a:prstTxWarp>
              <a:spAutoFit/>
            </a:bodyPr>
            <a:lstStyle/>
            <a:p>
              <a:pPr algn="ctr" defTabSz="914186"/>
              <a:r>
                <a:rPr lang="en-US" sz="1400" b="1" dirty="0">
                  <a:solidFill>
                    <a:srgbClr val="FFFFFF"/>
                  </a:solidFill>
                </a:rPr>
                <a:t>1. Plan</a:t>
              </a:r>
            </a:p>
          </p:txBody>
        </p:sp>
        <p:sp>
          <p:nvSpPr>
            <p:cNvPr id="28" name="TextBox 27"/>
            <p:cNvSpPr txBox="1"/>
            <p:nvPr/>
          </p:nvSpPr>
          <p:spPr>
            <a:xfrm rot="3623941">
              <a:off x="4859646" y="3400560"/>
              <a:ext cx="1381760" cy="465477"/>
            </a:xfrm>
            <a:prstGeom prst="rect">
              <a:avLst/>
            </a:prstGeom>
            <a:noFill/>
            <a:scene3d>
              <a:camera prst="orthographicFront">
                <a:rot lat="0" lon="0" rev="0"/>
              </a:camera>
              <a:lightRig rig="threePt" dir="t"/>
            </a:scene3d>
          </p:spPr>
          <p:txBody>
            <a:bodyPr spcFirstLastPara="1" wrap="square" lIns="101870" tIns="50935" rIns="101870" bIns="50935" numCol="1" rtlCol="0" anchor="ctr">
              <a:prstTxWarp prst="textArchUp">
                <a:avLst/>
              </a:prstTxWarp>
              <a:spAutoFit/>
            </a:bodyPr>
            <a:lstStyle>
              <a:defPPr>
                <a:defRPr lang="en-US"/>
              </a:defPPr>
              <a:lvl1pPr algn="ctr" defTabSz="914186">
                <a:defRPr sz="1400" b="1">
                  <a:solidFill>
                    <a:srgbClr val="FFFFFF"/>
                  </a:solidFill>
                </a:defRPr>
              </a:lvl1pPr>
            </a:lstStyle>
            <a:p>
              <a:r>
                <a:rPr lang="en-US" dirty="0"/>
                <a:t>2. Manage</a:t>
              </a:r>
            </a:p>
          </p:txBody>
        </p:sp>
        <p:sp>
          <p:nvSpPr>
            <p:cNvPr id="29" name="TextBox 28"/>
            <p:cNvSpPr txBox="1"/>
            <p:nvPr/>
          </p:nvSpPr>
          <p:spPr>
            <a:xfrm>
              <a:off x="4289231" y="4743847"/>
              <a:ext cx="1341120" cy="405637"/>
            </a:xfrm>
            <a:prstGeom prst="rect">
              <a:avLst/>
            </a:prstGeom>
            <a:noFill/>
            <a:scene3d>
              <a:camera prst="orthographicFront">
                <a:rot lat="0" lon="0" rev="0"/>
              </a:camera>
              <a:lightRig rig="threePt" dir="t"/>
            </a:scene3d>
          </p:spPr>
          <p:txBody>
            <a:bodyPr spcFirstLastPara="1" wrap="square" lIns="101870" tIns="50935" rIns="101870" bIns="50935" numCol="1" rtlCol="0" anchor="ctr">
              <a:prstTxWarp prst="textArchDown">
                <a:avLst/>
              </a:prstTxWarp>
              <a:spAutoFit/>
            </a:bodyPr>
            <a:lstStyle>
              <a:defPPr>
                <a:defRPr lang="en-US"/>
              </a:defPPr>
              <a:lvl1pPr algn="ctr" defTabSz="914186">
                <a:defRPr sz="1400" b="1">
                  <a:solidFill>
                    <a:srgbClr val="FFFFFF"/>
                  </a:solidFill>
                </a:defRPr>
              </a:lvl1pPr>
            </a:lstStyle>
            <a:p>
              <a:r>
                <a:rPr lang="en-US" dirty="0"/>
                <a:t>3. Close</a:t>
              </a:r>
            </a:p>
          </p:txBody>
        </p:sp>
      </p:grpSp>
      <p:pic>
        <p:nvPicPr>
          <p:cNvPr id="12"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49220" y="1474340"/>
            <a:ext cx="669165" cy="834789"/>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pic>
        <p:nvPicPr>
          <p:cNvPr id="13" name="Picture 5"/>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44581" y="1682020"/>
            <a:ext cx="699371" cy="843859"/>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pic>
        <p:nvPicPr>
          <p:cNvPr id="14" name="Picture 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40022" y="5209411"/>
            <a:ext cx="1542379" cy="541864"/>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pic>
        <p:nvPicPr>
          <p:cNvPr id="15" name="Picture 7"/>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r="22962"/>
          <a:stretch/>
        </p:blipFill>
        <p:spPr bwMode="auto">
          <a:xfrm>
            <a:off x="1170097" y="5469640"/>
            <a:ext cx="1731818" cy="579222"/>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pic>
        <p:nvPicPr>
          <p:cNvPr id="4098"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9457" y="3562158"/>
            <a:ext cx="762000" cy="950899"/>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pic>
        <p:nvPicPr>
          <p:cNvPr id="4100" name="Picture 4"/>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55997" y="3776122"/>
            <a:ext cx="770228" cy="948278"/>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pic>
        <p:nvPicPr>
          <p:cNvPr id="4101" name="Picture 5"/>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941844" y="1219200"/>
            <a:ext cx="1128797" cy="725995"/>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pic>
        <p:nvPicPr>
          <p:cNvPr id="22" name="Picture 4"/>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698968" y="5539364"/>
            <a:ext cx="722771" cy="746252"/>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pic>
        <p:nvPicPr>
          <p:cNvPr id="23" name="Picture 5"/>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878240" y="5648658"/>
            <a:ext cx="704333" cy="744462"/>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pic>
        <p:nvPicPr>
          <p:cNvPr id="27" name="Picture 2"/>
          <p:cNvPicPr>
            <a:picLocks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733718" y="5084536"/>
            <a:ext cx="1097280" cy="548640"/>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pic>
        <p:nvPicPr>
          <p:cNvPr id="32" name="Picture 2"/>
          <p:cNvPicPr>
            <a:picLocks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921357" y="5316385"/>
            <a:ext cx="1097280" cy="548640"/>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pic>
        <p:nvPicPr>
          <p:cNvPr id="33" name="Picture 11"/>
          <p:cNvPicPr>
            <a:picLocks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101840" y="5547360"/>
            <a:ext cx="1097280" cy="548640"/>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sp>
        <p:nvSpPr>
          <p:cNvPr id="2" name="TextBox 1"/>
          <p:cNvSpPr txBox="1"/>
          <p:nvPr/>
        </p:nvSpPr>
        <p:spPr>
          <a:xfrm>
            <a:off x="6143879" y="2365248"/>
            <a:ext cx="2063371" cy="2252684"/>
          </a:xfrm>
          <a:prstGeom prst="rect">
            <a:avLst/>
          </a:prstGeom>
          <a:noFill/>
        </p:spPr>
        <p:txBody>
          <a:bodyPr wrap="square" lIns="82058" tIns="41029" rIns="82058" bIns="41029" rtlCol="0">
            <a:spAutoFit/>
          </a:bodyPr>
          <a:lstStyle/>
          <a:p>
            <a:pPr marL="307718" indent="-307718">
              <a:spcBef>
                <a:spcPts val="600"/>
              </a:spcBef>
              <a:spcAft>
                <a:spcPts val="300"/>
              </a:spcAft>
              <a:buFont typeface="Wingdings" panose="05000000000000000000" pitchFamily="2" charset="2"/>
              <a:buChar char="ü"/>
            </a:pPr>
            <a:r>
              <a:rPr lang="en-US" sz="1200" b="1" dirty="0">
                <a:solidFill>
                  <a:schemeClr val="accent4"/>
                </a:solidFill>
              </a:rPr>
              <a:t>Project Status Report</a:t>
            </a:r>
          </a:p>
          <a:p>
            <a:pPr marL="307718" indent="-307718">
              <a:spcBef>
                <a:spcPts val="600"/>
              </a:spcBef>
              <a:spcAft>
                <a:spcPts val="300"/>
              </a:spcAft>
              <a:buFont typeface="Wingdings" panose="05000000000000000000" pitchFamily="2" charset="2"/>
              <a:buChar char="ü"/>
            </a:pPr>
            <a:r>
              <a:rPr lang="en-US" sz="1200" b="1" dirty="0">
                <a:solidFill>
                  <a:schemeClr val="accent4"/>
                </a:solidFill>
              </a:rPr>
              <a:t>Issue Log</a:t>
            </a:r>
          </a:p>
          <a:p>
            <a:pPr marL="307718" indent="-307718">
              <a:spcBef>
                <a:spcPts val="600"/>
              </a:spcBef>
              <a:spcAft>
                <a:spcPts val="300"/>
              </a:spcAft>
              <a:buFont typeface="Wingdings" panose="05000000000000000000" pitchFamily="2" charset="2"/>
              <a:buChar char="ü"/>
            </a:pPr>
            <a:r>
              <a:rPr lang="en-US" sz="1200" b="1" dirty="0">
                <a:solidFill>
                  <a:schemeClr val="accent4"/>
                </a:solidFill>
              </a:rPr>
              <a:t>Risk Log</a:t>
            </a:r>
          </a:p>
          <a:p>
            <a:pPr marL="307718" indent="-307718">
              <a:spcBef>
                <a:spcPts val="600"/>
              </a:spcBef>
              <a:spcAft>
                <a:spcPts val="300"/>
              </a:spcAft>
              <a:buFont typeface="Wingdings" panose="05000000000000000000" pitchFamily="2" charset="2"/>
              <a:buChar char="ü"/>
            </a:pPr>
            <a:r>
              <a:rPr lang="en-US" sz="1200" b="1" dirty="0">
                <a:solidFill>
                  <a:schemeClr val="accent4"/>
                </a:solidFill>
              </a:rPr>
              <a:t>Deliverable </a:t>
            </a:r>
            <a:r>
              <a:rPr lang="en-US" sz="1200" b="1" dirty="0" smtClean="0">
                <a:solidFill>
                  <a:schemeClr val="accent4"/>
                </a:solidFill>
              </a:rPr>
              <a:t>Overview and Acceptance </a:t>
            </a:r>
            <a:r>
              <a:rPr lang="en-US" sz="1200" b="1" dirty="0">
                <a:solidFill>
                  <a:schemeClr val="accent4"/>
                </a:solidFill>
              </a:rPr>
              <a:t>Form</a:t>
            </a:r>
          </a:p>
          <a:p>
            <a:pPr marL="307718" indent="-307718">
              <a:spcBef>
                <a:spcPts val="600"/>
              </a:spcBef>
              <a:spcAft>
                <a:spcPts val="300"/>
              </a:spcAft>
              <a:buFont typeface="Wingdings" panose="05000000000000000000" pitchFamily="2" charset="2"/>
              <a:buChar char="ü"/>
            </a:pPr>
            <a:r>
              <a:rPr lang="en-US" sz="1200" b="1" dirty="0">
                <a:solidFill>
                  <a:schemeClr val="accent4"/>
                </a:solidFill>
              </a:rPr>
              <a:t>Change Request Log</a:t>
            </a:r>
          </a:p>
          <a:p>
            <a:pPr marL="307718" indent="-307718">
              <a:spcBef>
                <a:spcPts val="600"/>
              </a:spcBef>
              <a:spcAft>
                <a:spcPts val="300"/>
              </a:spcAft>
              <a:buFont typeface="Wingdings" panose="05000000000000000000" pitchFamily="2" charset="2"/>
              <a:buChar char="ü"/>
            </a:pPr>
            <a:r>
              <a:rPr lang="en-US" sz="1200" b="1" dirty="0">
                <a:solidFill>
                  <a:schemeClr val="accent4"/>
                </a:solidFill>
              </a:rPr>
              <a:t>Action Item Log</a:t>
            </a:r>
          </a:p>
          <a:p>
            <a:pPr marL="307718" indent="-307718">
              <a:spcBef>
                <a:spcPts val="600"/>
              </a:spcBef>
              <a:spcAft>
                <a:spcPts val="300"/>
              </a:spcAft>
              <a:buFont typeface="Wingdings" panose="05000000000000000000" pitchFamily="2" charset="2"/>
              <a:buChar char="ü"/>
            </a:pPr>
            <a:r>
              <a:rPr lang="en-US" sz="1200" b="1" dirty="0">
                <a:solidFill>
                  <a:schemeClr val="accent4"/>
                </a:solidFill>
              </a:rPr>
              <a:t>Decision Log</a:t>
            </a:r>
          </a:p>
        </p:txBody>
      </p:sp>
      <p:pic>
        <p:nvPicPr>
          <p:cNvPr id="36" name="Picture 10"/>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6422283" y="1420745"/>
            <a:ext cx="1153440" cy="783032"/>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pic>
        <p:nvPicPr>
          <p:cNvPr id="37" name="Picture 9"/>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7791930" y="1328627"/>
            <a:ext cx="841809" cy="875150"/>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sp>
        <p:nvSpPr>
          <p:cNvPr id="39" name="TextBox 38"/>
          <p:cNvSpPr txBox="1"/>
          <p:nvPr/>
        </p:nvSpPr>
        <p:spPr>
          <a:xfrm>
            <a:off x="1598434" y="1150906"/>
            <a:ext cx="2563091" cy="3822345"/>
          </a:xfrm>
          <a:prstGeom prst="rect">
            <a:avLst/>
          </a:prstGeom>
          <a:noFill/>
        </p:spPr>
        <p:txBody>
          <a:bodyPr wrap="square" lIns="82058" tIns="41029" rIns="82058" bIns="41029" rtlCol="0">
            <a:spAutoFit/>
          </a:bodyPr>
          <a:lstStyle/>
          <a:p>
            <a:pPr marL="307718" indent="-307718">
              <a:spcBef>
                <a:spcPts val="600"/>
              </a:spcBef>
              <a:spcAft>
                <a:spcPts val="300"/>
              </a:spcAft>
              <a:buFont typeface="Wingdings" panose="05000000000000000000" pitchFamily="2" charset="2"/>
              <a:buChar char="ü"/>
            </a:pPr>
            <a:r>
              <a:rPr lang="en-US" sz="1200" b="1" dirty="0">
                <a:solidFill>
                  <a:schemeClr val="accent1"/>
                </a:solidFill>
              </a:rPr>
              <a:t>Project Charter</a:t>
            </a:r>
          </a:p>
          <a:p>
            <a:pPr marL="307718" indent="-307718">
              <a:spcBef>
                <a:spcPts val="600"/>
              </a:spcBef>
              <a:spcAft>
                <a:spcPts val="300"/>
              </a:spcAft>
              <a:buFont typeface="Wingdings" panose="05000000000000000000" pitchFamily="2" charset="2"/>
              <a:buChar char="ü"/>
            </a:pPr>
            <a:r>
              <a:rPr lang="en-US" sz="1200" b="1" dirty="0">
                <a:solidFill>
                  <a:schemeClr val="accent1"/>
                </a:solidFill>
              </a:rPr>
              <a:t>Project Management Plan</a:t>
            </a:r>
          </a:p>
          <a:p>
            <a:pPr marL="307718" indent="-307718">
              <a:spcBef>
                <a:spcPts val="600"/>
              </a:spcBef>
              <a:spcAft>
                <a:spcPts val="300"/>
              </a:spcAft>
              <a:buFont typeface="Wingdings" panose="05000000000000000000" pitchFamily="2" charset="2"/>
              <a:buChar char="ü"/>
            </a:pPr>
            <a:r>
              <a:rPr lang="en-US" sz="1200" b="1" dirty="0">
                <a:solidFill>
                  <a:schemeClr val="accent1"/>
                </a:solidFill>
              </a:rPr>
              <a:t>Master Plan </a:t>
            </a:r>
          </a:p>
          <a:p>
            <a:pPr marL="307718" indent="-307718">
              <a:spcBef>
                <a:spcPts val="600"/>
              </a:spcBef>
              <a:spcAft>
                <a:spcPts val="300"/>
              </a:spcAft>
              <a:buFont typeface="Wingdings" panose="05000000000000000000" pitchFamily="2" charset="2"/>
              <a:buChar char="ü"/>
            </a:pPr>
            <a:r>
              <a:rPr lang="en-US" sz="1200" b="1" dirty="0">
                <a:solidFill>
                  <a:schemeClr val="accent1"/>
                </a:solidFill>
              </a:rPr>
              <a:t>Resource Plan</a:t>
            </a:r>
          </a:p>
          <a:p>
            <a:pPr marL="307718" indent="-307718">
              <a:spcBef>
                <a:spcPts val="600"/>
              </a:spcBef>
              <a:spcAft>
                <a:spcPts val="300"/>
              </a:spcAft>
              <a:buFont typeface="Wingdings" panose="05000000000000000000" pitchFamily="2" charset="2"/>
              <a:buChar char="ü"/>
            </a:pPr>
            <a:r>
              <a:rPr lang="en-US" sz="1200" b="1" dirty="0">
                <a:solidFill>
                  <a:schemeClr val="accent1"/>
                </a:solidFill>
              </a:rPr>
              <a:t>Organizational Change Management Plan</a:t>
            </a:r>
          </a:p>
          <a:p>
            <a:pPr marL="307718" indent="-307718">
              <a:spcBef>
                <a:spcPts val="600"/>
              </a:spcBef>
              <a:spcAft>
                <a:spcPts val="300"/>
              </a:spcAft>
              <a:buFont typeface="Wingdings" panose="05000000000000000000" pitchFamily="2" charset="2"/>
              <a:buChar char="ü"/>
            </a:pPr>
            <a:r>
              <a:rPr lang="en-US" sz="1200" b="1" dirty="0">
                <a:solidFill>
                  <a:schemeClr val="accent1"/>
                </a:solidFill>
              </a:rPr>
              <a:t>Communication Plan &amp; </a:t>
            </a:r>
            <a:r>
              <a:rPr lang="en-US" sz="1200" b="1" dirty="0" smtClean="0">
                <a:solidFill>
                  <a:schemeClr val="accent1"/>
                </a:solidFill>
              </a:rPr>
              <a:t>Tracker</a:t>
            </a:r>
            <a:endParaRPr lang="en-US" sz="1200" b="1" dirty="0">
              <a:solidFill>
                <a:schemeClr val="accent1"/>
              </a:solidFill>
            </a:endParaRPr>
          </a:p>
          <a:p>
            <a:pPr marL="307718" indent="-307718">
              <a:spcBef>
                <a:spcPts val="600"/>
              </a:spcBef>
              <a:spcAft>
                <a:spcPts val="300"/>
              </a:spcAft>
              <a:buFont typeface="Wingdings" panose="05000000000000000000" pitchFamily="2" charset="2"/>
              <a:buChar char="ü"/>
            </a:pPr>
            <a:r>
              <a:rPr lang="en-US" sz="1200" b="1" dirty="0">
                <a:solidFill>
                  <a:schemeClr val="accent1"/>
                </a:solidFill>
              </a:rPr>
              <a:t>Quality Management Plan</a:t>
            </a:r>
          </a:p>
          <a:p>
            <a:pPr marL="307718" indent="-307718">
              <a:spcBef>
                <a:spcPts val="600"/>
              </a:spcBef>
              <a:spcAft>
                <a:spcPts val="300"/>
              </a:spcAft>
              <a:buFont typeface="Wingdings" panose="05000000000000000000" pitchFamily="2" charset="2"/>
              <a:buChar char="ü"/>
            </a:pPr>
            <a:r>
              <a:rPr lang="en-US" sz="1200" b="1" dirty="0">
                <a:solidFill>
                  <a:schemeClr val="accent1"/>
                </a:solidFill>
              </a:rPr>
              <a:t>Deliverable Log</a:t>
            </a:r>
          </a:p>
          <a:p>
            <a:pPr marL="307718" indent="-307718">
              <a:spcBef>
                <a:spcPts val="600"/>
              </a:spcBef>
              <a:spcAft>
                <a:spcPts val="300"/>
              </a:spcAft>
              <a:buFont typeface="Wingdings" panose="05000000000000000000" pitchFamily="2" charset="2"/>
              <a:buChar char="ü"/>
            </a:pPr>
            <a:r>
              <a:rPr lang="en-US" sz="1200" b="1" dirty="0">
                <a:solidFill>
                  <a:schemeClr val="accent1"/>
                </a:solidFill>
              </a:rPr>
              <a:t>Personal &amp; Confidential Information Plan</a:t>
            </a:r>
          </a:p>
          <a:p>
            <a:pPr marL="307718" indent="-307718">
              <a:spcBef>
                <a:spcPts val="600"/>
              </a:spcBef>
              <a:spcAft>
                <a:spcPts val="300"/>
              </a:spcAft>
              <a:buFont typeface="Wingdings" panose="05000000000000000000" pitchFamily="2" charset="2"/>
              <a:buChar char="ü"/>
            </a:pPr>
            <a:r>
              <a:rPr lang="en-US" sz="1200" b="1" dirty="0">
                <a:solidFill>
                  <a:schemeClr val="accent1"/>
                </a:solidFill>
              </a:rPr>
              <a:t>Training Log</a:t>
            </a:r>
          </a:p>
          <a:p>
            <a:pPr marL="307718" indent="-307718">
              <a:spcBef>
                <a:spcPts val="600"/>
              </a:spcBef>
              <a:spcAft>
                <a:spcPts val="300"/>
              </a:spcAft>
              <a:buFont typeface="Wingdings" panose="05000000000000000000" pitchFamily="2" charset="2"/>
              <a:buChar char="ü"/>
            </a:pPr>
            <a:r>
              <a:rPr lang="en-US" sz="1200" b="1" dirty="0">
                <a:solidFill>
                  <a:schemeClr val="accent1"/>
                </a:solidFill>
              </a:rPr>
              <a:t>Kick-off </a:t>
            </a:r>
            <a:r>
              <a:rPr lang="en-US" sz="1200" b="1" dirty="0" smtClean="0">
                <a:solidFill>
                  <a:schemeClr val="accent1"/>
                </a:solidFill>
              </a:rPr>
              <a:t>Meeting Template</a:t>
            </a:r>
            <a:endParaRPr lang="en-US" sz="1600" b="1" dirty="0">
              <a:solidFill>
                <a:schemeClr val="accent1"/>
              </a:solidFill>
            </a:endParaRPr>
          </a:p>
        </p:txBody>
      </p:sp>
      <p:sp>
        <p:nvSpPr>
          <p:cNvPr id="40" name="TextBox 39"/>
          <p:cNvSpPr txBox="1"/>
          <p:nvPr/>
        </p:nvSpPr>
        <p:spPr>
          <a:xfrm>
            <a:off x="4020810" y="4800600"/>
            <a:ext cx="1998990" cy="821523"/>
          </a:xfrm>
          <a:prstGeom prst="rect">
            <a:avLst/>
          </a:prstGeom>
          <a:noFill/>
        </p:spPr>
        <p:txBody>
          <a:bodyPr wrap="square" lIns="82058" tIns="41029" rIns="82058" bIns="41029" rtlCol="0">
            <a:spAutoFit/>
          </a:bodyPr>
          <a:lstStyle/>
          <a:p>
            <a:pPr marL="307718" indent="-307718" fontAlgn="ctr">
              <a:buFont typeface="Wingdings" panose="05000000000000000000" pitchFamily="2" charset="2"/>
              <a:buChar char="ü"/>
              <a:defRPr/>
            </a:pPr>
            <a:r>
              <a:rPr lang="en-US" sz="1200" b="1" dirty="0">
                <a:solidFill>
                  <a:schemeClr val="accent3"/>
                </a:solidFill>
              </a:rPr>
              <a:t>Phase-end Review Report and Project Closure Report</a:t>
            </a:r>
          </a:p>
        </p:txBody>
      </p:sp>
      <p:pic>
        <p:nvPicPr>
          <p:cNvPr id="43" name="Picture 8"/>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768793" y="1891664"/>
            <a:ext cx="708953" cy="851073"/>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6648466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b="1" dirty="0" smtClean="0"/>
              <a:t>Sample</a:t>
            </a:r>
            <a:r>
              <a:rPr lang="en-US" sz="2000" b="1" baseline="30000" dirty="0" smtClean="0"/>
              <a:t>1</a:t>
            </a:r>
            <a:r>
              <a:rPr lang="en-US" sz="2000" b="1" dirty="0" smtClean="0"/>
              <a:t> of project management tools developed for three phases of a project: Plan or initiate or plan; Manage or execute; Close</a:t>
            </a:r>
            <a:br>
              <a:rPr lang="en-US" sz="2000" b="1" dirty="0" smtClean="0"/>
            </a:br>
            <a:endParaRPr lang="en-US" sz="2000" b="1" dirty="0"/>
          </a:p>
        </p:txBody>
      </p:sp>
      <p:sp>
        <p:nvSpPr>
          <p:cNvPr id="5" name="Footer Placeholder 4"/>
          <p:cNvSpPr>
            <a:spLocks noGrp="1"/>
          </p:cNvSpPr>
          <p:nvPr>
            <p:ph type="ftr" sz="quarter" idx="3"/>
          </p:nvPr>
        </p:nvSpPr>
        <p:spPr/>
        <p:txBody>
          <a:bodyPr/>
          <a:lstStyle/>
          <a:p>
            <a:r>
              <a:rPr lang="en-US" dirty="0" smtClean="0"/>
              <a:t>IM/IT Capital Investment Branch of the OCIO </a:t>
            </a:r>
            <a:r>
              <a:rPr lang="en-US" dirty="0"/>
              <a:t>– IM/IT Capital Project Management</a:t>
            </a:r>
            <a:endParaRPr lang="en-GB" dirty="0"/>
          </a:p>
        </p:txBody>
      </p:sp>
      <p:sp>
        <p:nvSpPr>
          <p:cNvPr id="6" name="Slide Number Placeholder 5"/>
          <p:cNvSpPr>
            <a:spLocks noGrp="1"/>
          </p:cNvSpPr>
          <p:nvPr>
            <p:ph type="sldNum" sz="quarter" idx="4"/>
          </p:nvPr>
        </p:nvSpPr>
        <p:spPr/>
        <p:txBody>
          <a:bodyPr/>
          <a:lstStyle/>
          <a:p>
            <a:fld id="{95CC1D26-A9BD-4BDE-BDD9-08EDBAE96860}" type="slidenum">
              <a:rPr lang="en-GB" smtClean="0"/>
              <a:pPr/>
              <a:t>6</a:t>
            </a:fld>
            <a:endParaRPr lang="en-GB" dirty="0"/>
          </a:p>
        </p:txBody>
      </p:sp>
      <p:sp>
        <p:nvSpPr>
          <p:cNvPr id="8" name="Pentagon 7"/>
          <p:cNvSpPr/>
          <p:nvPr/>
        </p:nvSpPr>
        <p:spPr>
          <a:xfrm>
            <a:off x="548640" y="1622272"/>
            <a:ext cx="2514600" cy="511328"/>
          </a:xfrm>
          <a:prstGeom prst="homePlate">
            <a:avLst/>
          </a:prstGeom>
          <a:solidFill>
            <a:srgbClr val="002776"/>
          </a:solidFill>
          <a:ln w="12700" cap="flat" cmpd="sng" algn="ctr">
            <a:solidFill>
              <a:sysClr val="window" lastClr="FFFFFF"/>
            </a:solidFill>
            <a:prstDash val="solid"/>
          </a:ln>
          <a:effectLst/>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smtClean="0">
                <a:ln>
                  <a:noFill/>
                </a:ln>
                <a:solidFill>
                  <a:sysClr val="window" lastClr="FFFFFF"/>
                </a:solidFill>
                <a:effectLst/>
                <a:uLnTx/>
                <a:uFillTx/>
                <a:latin typeface="Arial"/>
                <a:ea typeface="+mn-ea"/>
                <a:cs typeface="+mn-cs"/>
              </a:rPr>
              <a:t>Plan or Initiate</a:t>
            </a:r>
            <a:endParaRPr kumimoji="0" lang="en-GB" sz="1400" b="1" i="0" u="none" strike="noStrike" kern="0" cap="none" spc="0" normalizeH="0" baseline="0" noProof="0" dirty="0">
              <a:ln>
                <a:noFill/>
              </a:ln>
              <a:solidFill>
                <a:sysClr val="window" lastClr="FFFFFF"/>
              </a:solidFill>
              <a:effectLst/>
              <a:uLnTx/>
              <a:uFillTx/>
              <a:latin typeface="Arial"/>
              <a:ea typeface="+mn-ea"/>
              <a:cs typeface="+mn-cs"/>
            </a:endParaRPr>
          </a:p>
        </p:txBody>
      </p:sp>
      <p:sp>
        <p:nvSpPr>
          <p:cNvPr id="9" name="Chevron 8"/>
          <p:cNvSpPr/>
          <p:nvPr/>
        </p:nvSpPr>
        <p:spPr>
          <a:xfrm>
            <a:off x="3398520" y="1622272"/>
            <a:ext cx="2514600" cy="511328"/>
          </a:xfrm>
          <a:prstGeom prst="chevron">
            <a:avLst/>
          </a:prstGeom>
          <a:solidFill>
            <a:srgbClr val="3C8A2E"/>
          </a:solidFill>
          <a:ln w="12700" cap="flat" cmpd="sng" algn="ctr">
            <a:solidFill>
              <a:sysClr val="window" lastClr="FFFFFF"/>
            </a:solidFill>
            <a:prstDash val="solid"/>
          </a:ln>
          <a:effectLst/>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smtClean="0">
                <a:ln>
                  <a:noFill/>
                </a:ln>
                <a:solidFill>
                  <a:sysClr val="window" lastClr="FFFFFF"/>
                </a:solidFill>
                <a:effectLst/>
                <a:uLnTx/>
                <a:uFillTx/>
                <a:latin typeface="Arial"/>
                <a:ea typeface="+mn-ea"/>
                <a:cs typeface="+mn-cs"/>
              </a:rPr>
              <a:t>Manage or Execute</a:t>
            </a:r>
            <a:endParaRPr kumimoji="0" lang="en-GB" sz="1400" b="1" i="0" u="none" strike="noStrike" kern="0" cap="none" spc="0" normalizeH="0" baseline="0" noProof="0" dirty="0">
              <a:ln>
                <a:noFill/>
              </a:ln>
              <a:solidFill>
                <a:sysClr val="window" lastClr="FFFFFF"/>
              </a:solidFill>
              <a:effectLst/>
              <a:uLnTx/>
              <a:uFillTx/>
              <a:latin typeface="Arial"/>
              <a:ea typeface="+mn-ea"/>
              <a:cs typeface="+mn-cs"/>
            </a:endParaRPr>
          </a:p>
        </p:txBody>
      </p:sp>
      <p:sp>
        <p:nvSpPr>
          <p:cNvPr id="10" name="Chevron 9"/>
          <p:cNvSpPr/>
          <p:nvPr/>
        </p:nvSpPr>
        <p:spPr>
          <a:xfrm>
            <a:off x="6096000" y="1622272"/>
            <a:ext cx="2514600" cy="511328"/>
          </a:xfrm>
          <a:prstGeom prst="chevron">
            <a:avLst/>
          </a:prstGeom>
          <a:solidFill>
            <a:srgbClr val="1462FF"/>
          </a:solidFill>
          <a:ln w="12700" cap="flat" cmpd="sng" algn="ctr">
            <a:solidFill>
              <a:sysClr val="window" lastClr="FFFFFF"/>
            </a:solidFill>
            <a:prstDash val="solid"/>
          </a:ln>
          <a:effectLst/>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sysClr val="window" lastClr="FFFFFF"/>
                </a:solidFill>
                <a:effectLst/>
                <a:uLnTx/>
                <a:uFillTx/>
                <a:latin typeface="Arial"/>
                <a:ea typeface="+mn-ea"/>
                <a:cs typeface="+mn-cs"/>
              </a:rPr>
              <a:t>Close</a:t>
            </a:r>
          </a:p>
        </p:txBody>
      </p:sp>
      <p:sp>
        <p:nvSpPr>
          <p:cNvPr id="17" name="Oval 16"/>
          <p:cNvSpPr/>
          <p:nvPr/>
        </p:nvSpPr>
        <p:spPr>
          <a:xfrm>
            <a:off x="533400" y="1463038"/>
            <a:ext cx="274320" cy="274320"/>
          </a:xfrm>
          <a:prstGeom prst="ellipse">
            <a:avLst/>
          </a:prstGeom>
          <a:solidFill>
            <a:srgbClr val="002776"/>
          </a:solidFill>
          <a:ln w="19050" cap="flat" cmpd="sng" algn="ctr">
            <a:solidFill>
              <a:schemeClr val="bg2"/>
            </a:solidFill>
            <a:prstDash val="solid"/>
          </a:ln>
          <a:effectLst/>
        </p:spPr>
        <p:txBody>
          <a:bodyPr wrap="square" lIns="0" tIns="0" rIns="0" bIns="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Arial"/>
                <a:ea typeface="+mn-ea"/>
                <a:cs typeface="+mn-cs"/>
              </a:rPr>
              <a:t>1</a:t>
            </a:r>
          </a:p>
        </p:txBody>
      </p:sp>
      <p:sp>
        <p:nvSpPr>
          <p:cNvPr id="18" name="Oval 17"/>
          <p:cNvSpPr/>
          <p:nvPr/>
        </p:nvSpPr>
        <p:spPr>
          <a:xfrm>
            <a:off x="3307080" y="1463038"/>
            <a:ext cx="274320" cy="274320"/>
          </a:xfrm>
          <a:prstGeom prst="ellipse">
            <a:avLst/>
          </a:prstGeom>
          <a:solidFill>
            <a:srgbClr val="3C8A2E"/>
          </a:solidFill>
          <a:ln w="19050" cap="flat" cmpd="sng" algn="ctr">
            <a:solidFill>
              <a:srgbClr val="FFFFFF"/>
            </a:solidFill>
            <a:prstDash val="solid"/>
          </a:ln>
          <a:effectLst/>
        </p:spPr>
        <p:txBody>
          <a:bodyPr wrap="square" lIns="0" tIns="0" rIns="0" bIns="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Arial"/>
                <a:ea typeface="+mn-ea"/>
                <a:cs typeface="+mn-cs"/>
              </a:rPr>
              <a:t>2</a:t>
            </a:r>
          </a:p>
        </p:txBody>
      </p:sp>
      <p:sp>
        <p:nvSpPr>
          <p:cNvPr id="19" name="Oval 18"/>
          <p:cNvSpPr/>
          <p:nvPr/>
        </p:nvSpPr>
        <p:spPr>
          <a:xfrm>
            <a:off x="6019800" y="1463038"/>
            <a:ext cx="274320" cy="274320"/>
          </a:xfrm>
          <a:prstGeom prst="ellipse">
            <a:avLst/>
          </a:prstGeom>
          <a:solidFill>
            <a:srgbClr val="002776">
              <a:lumMod val="60000"/>
              <a:lumOff val="40000"/>
            </a:srgbClr>
          </a:solidFill>
          <a:ln w="19050" cap="flat" cmpd="sng" algn="ctr">
            <a:solidFill>
              <a:srgbClr val="FFFFFF"/>
            </a:solidFill>
            <a:prstDash val="solid"/>
          </a:ln>
          <a:effectLst/>
        </p:spPr>
        <p:txBody>
          <a:bodyPr wrap="square" lIns="0" tIns="0" rIns="0" bIns="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Arial"/>
                <a:ea typeface="+mn-ea"/>
                <a:cs typeface="+mn-cs"/>
              </a:rPr>
              <a:t>3</a:t>
            </a:r>
          </a:p>
        </p:txBody>
      </p:sp>
      <p:graphicFrame>
        <p:nvGraphicFramePr>
          <p:cNvPr id="20" name="Table 19"/>
          <p:cNvGraphicFramePr>
            <a:graphicFrameLocks noGrp="1"/>
          </p:cNvGraphicFramePr>
          <p:nvPr>
            <p:extLst>
              <p:ext uri="{D42A27DB-BD31-4B8C-83A1-F6EECF244321}">
                <p14:modId xmlns:p14="http://schemas.microsoft.com/office/powerpoint/2010/main" val="961714166"/>
              </p:ext>
            </p:extLst>
          </p:nvPr>
        </p:nvGraphicFramePr>
        <p:xfrm>
          <a:off x="548640" y="2270760"/>
          <a:ext cx="2514600" cy="3383280"/>
        </p:xfrm>
        <a:graphic>
          <a:graphicData uri="http://schemas.openxmlformats.org/drawingml/2006/table">
            <a:tbl>
              <a:tblPr/>
              <a:tblGrid>
                <a:gridCol w="291749"/>
                <a:gridCol w="2222851"/>
              </a:tblGrid>
              <a:tr h="274320">
                <a:tc>
                  <a:txBody>
                    <a:bodyPr/>
                    <a:lstStyle/>
                    <a:p>
                      <a:pPr marL="0" algn="ctr" fontAlgn="ctr"/>
                      <a:r>
                        <a:rPr lang="en-US" sz="1100" b="1" i="0" u="none" strike="noStrike" dirty="0" smtClean="0">
                          <a:solidFill>
                            <a:schemeClr val="bg2"/>
                          </a:solidFill>
                          <a:effectLst/>
                          <a:latin typeface="Arial"/>
                        </a:rPr>
                        <a:t>1</a:t>
                      </a:r>
                      <a:endParaRPr lang="en-US" sz="1100" b="1" i="0" u="none" strike="noStrike" dirty="0">
                        <a:solidFill>
                          <a:schemeClr val="bg2"/>
                        </a:solidFill>
                        <a:effectLst/>
                        <a:latin typeface="Arial"/>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marL="91440" algn="l" fontAlgn="ctr"/>
                      <a:r>
                        <a:rPr lang="en-US" sz="1100" b="0" i="0" u="none" strike="noStrike" dirty="0">
                          <a:solidFill>
                            <a:srgbClr val="002776"/>
                          </a:solidFill>
                          <a:effectLst/>
                          <a:latin typeface="Arial"/>
                        </a:rPr>
                        <a:t>Project Charter</a:t>
                      </a: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274320">
                <a:tc>
                  <a:txBody>
                    <a:bodyPr/>
                    <a:lstStyle/>
                    <a:p>
                      <a:pPr marL="0" algn="ctr" defTabSz="914400" rtl="0" eaLnBrk="1" fontAlgn="ctr" latinLnBrk="0" hangingPunct="1"/>
                      <a:r>
                        <a:rPr lang="en-US" sz="1100" b="1" i="0" u="none" strike="noStrike" kern="1200" dirty="0" smtClean="0">
                          <a:solidFill>
                            <a:schemeClr val="bg2"/>
                          </a:solidFill>
                          <a:effectLst/>
                          <a:latin typeface="Arial"/>
                          <a:ea typeface="+mn-ea"/>
                          <a:cs typeface="+mn-cs"/>
                        </a:rPr>
                        <a:t>2</a:t>
                      </a:r>
                      <a:endParaRPr lang="en-US" sz="1100" b="1" i="0" u="none" strike="noStrike" kern="1200" dirty="0">
                        <a:solidFill>
                          <a:schemeClr val="bg2"/>
                        </a:solidFill>
                        <a:effectLst/>
                        <a:latin typeface="Arial"/>
                        <a:ea typeface="+mn-ea"/>
                        <a:cs typeface="+mn-cs"/>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marL="91440" algn="l" defTabSz="914400" rtl="0" eaLnBrk="1" fontAlgn="ctr" latinLnBrk="0" hangingPunct="1"/>
                      <a:r>
                        <a:rPr lang="en-US" sz="1100" b="0" i="0" u="none" strike="noStrike" kern="1200" dirty="0">
                          <a:solidFill>
                            <a:srgbClr val="002776"/>
                          </a:solidFill>
                          <a:effectLst/>
                          <a:latin typeface="Arial"/>
                          <a:ea typeface="+mn-ea"/>
                          <a:cs typeface="+mn-cs"/>
                        </a:rPr>
                        <a:t>Project Management Plan </a:t>
                      </a: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274320">
                <a:tc>
                  <a:txBody>
                    <a:bodyPr/>
                    <a:lstStyle/>
                    <a:p>
                      <a:pPr marL="0" algn="ctr" defTabSz="914400" rtl="0" eaLnBrk="1" fontAlgn="ctr" latinLnBrk="0" hangingPunct="1"/>
                      <a:r>
                        <a:rPr lang="en-US" sz="1100" b="1" i="0" u="none" strike="noStrike" kern="1200" dirty="0" smtClean="0">
                          <a:solidFill>
                            <a:schemeClr val="bg2"/>
                          </a:solidFill>
                          <a:effectLst/>
                          <a:latin typeface="Arial"/>
                          <a:ea typeface="+mn-ea"/>
                          <a:cs typeface="+mn-cs"/>
                        </a:rPr>
                        <a:t>3</a:t>
                      </a:r>
                      <a:endParaRPr lang="en-US" sz="1100" b="1" i="0" u="none" strike="noStrike" kern="1200" dirty="0">
                        <a:solidFill>
                          <a:schemeClr val="bg2"/>
                        </a:solidFill>
                        <a:effectLst/>
                        <a:latin typeface="Arial"/>
                        <a:ea typeface="+mn-ea"/>
                        <a:cs typeface="+mn-cs"/>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marL="91440" algn="l" defTabSz="914400" rtl="0" eaLnBrk="1" fontAlgn="ctr" latinLnBrk="0" hangingPunct="1"/>
                      <a:r>
                        <a:rPr lang="en-US" sz="1100" b="0" i="0" u="none" strike="noStrike" kern="1200" dirty="0">
                          <a:solidFill>
                            <a:srgbClr val="002776"/>
                          </a:solidFill>
                          <a:effectLst/>
                          <a:latin typeface="Arial"/>
                          <a:ea typeface="+mn-ea"/>
                          <a:cs typeface="+mn-cs"/>
                        </a:rPr>
                        <a:t>Master </a:t>
                      </a:r>
                      <a:r>
                        <a:rPr lang="en-US" sz="1100" b="0" i="0" u="none" strike="noStrike" kern="1200" dirty="0" smtClean="0">
                          <a:solidFill>
                            <a:srgbClr val="002776"/>
                          </a:solidFill>
                          <a:effectLst/>
                          <a:latin typeface="Arial"/>
                          <a:ea typeface="+mn-ea"/>
                          <a:cs typeface="+mn-cs"/>
                        </a:rPr>
                        <a:t>Plan (Gantt Chart)</a:t>
                      </a:r>
                      <a:endParaRPr lang="en-US" sz="1100" b="0" i="0" u="none" strike="noStrike" kern="1200" dirty="0">
                        <a:solidFill>
                          <a:srgbClr val="002776"/>
                        </a:solidFill>
                        <a:effectLst/>
                        <a:latin typeface="Arial"/>
                        <a:ea typeface="+mn-ea"/>
                        <a:cs typeface="+mn-cs"/>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274320">
                <a:tc>
                  <a:txBody>
                    <a:bodyPr/>
                    <a:lstStyle/>
                    <a:p>
                      <a:pPr marL="0" algn="ctr" defTabSz="914400" rtl="0" eaLnBrk="1" fontAlgn="ctr" latinLnBrk="0" hangingPunct="1"/>
                      <a:r>
                        <a:rPr lang="en-US" sz="1100" b="1" i="0" u="none" strike="noStrike" kern="1200" dirty="0" smtClean="0">
                          <a:solidFill>
                            <a:schemeClr val="bg2"/>
                          </a:solidFill>
                          <a:effectLst/>
                          <a:latin typeface="Arial"/>
                          <a:ea typeface="+mn-ea"/>
                          <a:cs typeface="+mn-cs"/>
                        </a:rPr>
                        <a:t>4</a:t>
                      </a:r>
                      <a:endParaRPr lang="en-US" sz="1100" b="1" i="0" u="none" strike="noStrike" kern="1200" dirty="0">
                        <a:solidFill>
                          <a:schemeClr val="bg2"/>
                        </a:solidFill>
                        <a:effectLst/>
                        <a:latin typeface="Arial"/>
                        <a:ea typeface="+mn-ea"/>
                        <a:cs typeface="+mn-cs"/>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2776"/>
                          </a:solidFill>
                          <a:effectLst/>
                          <a:latin typeface="+mn-lt"/>
                          <a:ea typeface="+mn-ea"/>
                          <a:cs typeface="+mn-cs"/>
                        </a:rPr>
                        <a:t>Resource Plan</a:t>
                      </a: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457200">
                <a:tc>
                  <a:txBody>
                    <a:bodyPr/>
                    <a:lstStyle/>
                    <a:p>
                      <a:pPr marL="0" algn="ctr" defTabSz="914400" rtl="0" eaLnBrk="1" fontAlgn="ctr" latinLnBrk="0" hangingPunct="1"/>
                      <a:r>
                        <a:rPr lang="en-US" sz="1100" b="1" i="0" u="none" strike="noStrike" kern="1200" dirty="0" smtClean="0">
                          <a:solidFill>
                            <a:schemeClr val="bg2"/>
                          </a:solidFill>
                          <a:effectLst/>
                          <a:latin typeface="Arial"/>
                          <a:ea typeface="+mn-ea"/>
                          <a:cs typeface="+mn-cs"/>
                        </a:rPr>
                        <a:t>5</a:t>
                      </a:r>
                      <a:endParaRPr lang="en-US" sz="1100" b="1" i="0" u="none" strike="noStrike" kern="1200" dirty="0">
                        <a:solidFill>
                          <a:schemeClr val="bg2"/>
                        </a:solidFill>
                        <a:effectLst/>
                        <a:latin typeface="Arial"/>
                        <a:ea typeface="+mn-ea"/>
                        <a:cs typeface="+mn-cs"/>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marL="91440" algn="l" defTabSz="914400" rtl="0" eaLnBrk="1" fontAlgn="ctr" latinLnBrk="0" hangingPunct="1"/>
                      <a:r>
                        <a:rPr lang="en-US" sz="1100" b="0" i="0" u="none" strike="noStrike" kern="1200" dirty="0" smtClean="0">
                          <a:solidFill>
                            <a:srgbClr val="002776"/>
                          </a:solidFill>
                          <a:effectLst/>
                          <a:latin typeface="Arial"/>
                          <a:ea typeface="+mn-ea"/>
                          <a:cs typeface="+mn-cs"/>
                        </a:rPr>
                        <a:t>Organizational Change Management Plan</a:t>
                      </a:r>
                      <a:endParaRPr lang="en-US" sz="1100" b="0" i="0" u="none" strike="noStrike" kern="1200" dirty="0">
                        <a:solidFill>
                          <a:srgbClr val="002776"/>
                        </a:solidFill>
                        <a:effectLst/>
                        <a:latin typeface="Arial"/>
                        <a:ea typeface="+mn-ea"/>
                        <a:cs typeface="+mn-cs"/>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274320">
                <a:tc>
                  <a:txBody>
                    <a:bodyPr/>
                    <a:lstStyle/>
                    <a:p>
                      <a:pPr marL="0" algn="ctr" defTabSz="914400" rtl="0" eaLnBrk="1" fontAlgn="ctr" latinLnBrk="0" hangingPunct="1"/>
                      <a:r>
                        <a:rPr lang="en-US" sz="1100" b="1" i="0" u="none" strike="noStrike" kern="1200" dirty="0" smtClean="0">
                          <a:solidFill>
                            <a:schemeClr val="bg2"/>
                          </a:solidFill>
                          <a:effectLst/>
                          <a:latin typeface="Arial"/>
                          <a:ea typeface="+mn-ea"/>
                          <a:cs typeface="+mn-cs"/>
                        </a:rPr>
                        <a:t>6</a:t>
                      </a:r>
                      <a:endParaRPr lang="en-US" sz="1100" b="1" i="0" u="none" strike="noStrike" kern="1200" dirty="0">
                        <a:solidFill>
                          <a:schemeClr val="bg2"/>
                        </a:solidFill>
                        <a:effectLst/>
                        <a:latin typeface="Arial"/>
                        <a:ea typeface="+mn-ea"/>
                        <a:cs typeface="+mn-cs"/>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marL="91440" algn="l" defTabSz="914400" rtl="0" eaLnBrk="1" fontAlgn="ctr" latinLnBrk="0" hangingPunct="1"/>
                      <a:r>
                        <a:rPr lang="en-US" sz="1100" b="0" i="0" u="none" strike="noStrike" kern="1200" dirty="0" smtClean="0">
                          <a:solidFill>
                            <a:srgbClr val="002776"/>
                          </a:solidFill>
                          <a:effectLst/>
                          <a:latin typeface="Arial"/>
                          <a:ea typeface="+mn-ea"/>
                          <a:cs typeface="+mn-cs"/>
                        </a:rPr>
                        <a:t>Communication Plan and</a:t>
                      </a:r>
                      <a:r>
                        <a:rPr lang="en-US" sz="1100" b="0" i="0" u="none" strike="noStrike" kern="1200" baseline="0" dirty="0" smtClean="0">
                          <a:solidFill>
                            <a:srgbClr val="002776"/>
                          </a:solidFill>
                          <a:effectLst/>
                          <a:latin typeface="Arial"/>
                          <a:ea typeface="+mn-ea"/>
                          <a:cs typeface="+mn-cs"/>
                        </a:rPr>
                        <a:t> Tracker</a:t>
                      </a:r>
                      <a:endParaRPr lang="en-US" sz="1100" b="0" i="0" u="none" strike="noStrike" kern="1200" dirty="0">
                        <a:solidFill>
                          <a:srgbClr val="002776"/>
                        </a:solidFill>
                        <a:effectLst/>
                        <a:latin typeface="Arial"/>
                        <a:ea typeface="+mn-ea"/>
                        <a:cs typeface="+mn-cs"/>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27432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kern="1200" dirty="0" smtClean="0">
                          <a:solidFill>
                            <a:schemeClr val="bg2"/>
                          </a:solidFill>
                          <a:effectLst/>
                          <a:latin typeface="+mn-lt"/>
                          <a:ea typeface="+mn-ea"/>
                          <a:cs typeface="+mn-cs"/>
                        </a:rPr>
                        <a:t>7</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2776"/>
                          </a:solidFill>
                          <a:effectLst/>
                          <a:latin typeface="+mn-lt"/>
                          <a:ea typeface="+mn-ea"/>
                          <a:cs typeface="+mn-cs"/>
                        </a:rPr>
                        <a:t>Quality Management Plan</a:t>
                      </a: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27432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kern="1200" dirty="0" smtClean="0">
                          <a:solidFill>
                            <a:schemeClr val="bg2"/>
                          </a:solidFill>
                          <a:effectLst/>
                          <a:latin typeface="+mn-lt"/>
                          <a:ea typeface="+mn-ea"/>
                          <a:cs typeface="+mn-cs"/>
                        </a:rPr>
                        <a:t>8</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2776"/>
                          </a:solidFill>
                          <a:effectLst/>
                          <a:latin typeface="+mn-lt"/>
                          <a:ea typeface="+mn-ea"/>
                          <a:cs typeface="+mn-cs"/>
                        </a:rPr>
                        <a:t>Deliverable Log</a:t>
                      </a: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45720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kern="1200" dirty="0" smtClean="0">
                          <a:solidFill>
                            <a:schemeClr val="bg2"/>
                          </a:solidFill>
                          <a:effectLst/>
                          <a:latin typeface="+mn-lt"/>
                          <a:ea typeface="+mn-ea"/>
                          <a:cs typeface="+mn-cs"/>
                        </a:rPr>
                        <a:t>9</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2776"/>
                          </a:solidFill>
                          <a:effectLst/>
                          <a:latin typeface="+mn-lt"/>
                          <a:ea typeface="+mn-ea"/>
                          <a:cs typeface="+mn-cs"/>
                        </a:rPr>
                        <a:t>Personal and Confidential Information Management Plan</a:t>
                      </a: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274320">
                <a:tc>
                  <a:txBody>
                    <a:bodyPr/>
                    <a:lstStyle/>
                    <a:p>
                      <a:pPr marL="0" algn="ctr" defTabSz="914400" rtl="0" eaLnBrk="1" fontAlgn="ctr" latinLnBrk="0" hangingPunct="1"/>
                      <a:r>
                        <a:rPr lang="en-US" sz="1100" b="1" i="0" u="none" strike="noStrike" kern="1200" dirty="0" smtClean="0">
                          <a:solidFill>
                            <a:schemeClr val="bg2"/>
                          </a:solidFill>
                          <a:effectLst/>
                          <a:latin typeface="Arial"/>
                          <a:ea typeface="+mn-ea"/>
                          <a:cs typeface="+mn-cs"/>
                        </a:rPr>
                        <a:t>10</a:t>
                      </a:r>
                      <a:endParaRPr lang="en-US" sz="1100" b="1" i="0" u="none" strike="noStrike" kern="1200" dirty="0">
                        <a:solidFill>
                          <a:schemeClr val="bg2"/>
                        </a:solidFill>
                        <a:effectLst/>
                        <a:latin typeface="Arial"/>
                        <a:ea typeface="+mn-ea"/>
                        <a:cs typeface="+mn-cs"/>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2776"/>
                          </a:solidFill>
                          <a:effectLst/>
                          <a:latin typeface="+mn-lt"/>
                          <a:ea typeface="+mn-ea"/>
                          <a:cs typeface="+mn-cs"/>
                        </a:rPr>
                        <a:t>Training Log </a:t>
                      </a: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27432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kern="1200" dirty="0" smtClean="0">
                          <a:solidFill>
                            <a:schemeClr val="bg2"/>
                          </a:solidFill>
                          <a:effectLst/>
                          <a:latin typeface="+mn-lt"/>
                          <a:ea typeface="+mn-ea"/>
                          <a:cs typeface="+mn-cs"/>
                        </a:rPr>
                        <a:t>11</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2776"/>
                          </a:solidFill>
                          <a:effectLst/>
                          <a:latin typeface="+mn-lt"/>
                          <a:ea typeface="+mn-ea"/>
                          <a:cs typeface="+mn-cs"/>
                        </a:rPr>
                        <a:t>Kick-off Meeting Template</a:t>
                      </a: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278967985"/>
              </p:ext>
            </p:extLst>
          </p:nvPr>
        </p:nvGraphicFramePr>
        <p:xfrm>
          <a:off x="3398520" y="2270760"/>
          <a:ext cx="2514600" cy="2220684"/>
        </p:xfrm>
        <a:graphic>
          <a:graphicData uri="http://schemas.openxmlformats.org/drawingml/2006/table">
            <a:tbl>
              <a:tblPr/>
              <a:tblGrid>
                <a:gridCol w="291749"/>
                <a:gridCol w="2222851"/>
              </a:tblGrid>
              <a:tr h="293914">
                <a:tc>
                  <a:txBody>
                    <a:bodyPr/>
                    <a:lstStyle/>
                    <a:p>
                      <a:pPr marL="0" algn="ctr" defTabSz="914400" rtl="0" eaLnBrk="1" fontAlgn="ctr" latinLnBrk="0" hangingPunct="1"/>
                      <a:r>
                        <a:rPr lang="en-US" sz="1100" b="1" i="0" u="none" strike="noStrike" kern="1200" dirty="0" smtClean="0">
                          <a:solidFill>
                            <a:schemeClr val="bg2"/>
                          </a:solidFill>
                          <a:effectLst/>
                          <a:latin typeface="Arial"/>
                          <a:ea typeface="+mn-ea"/>
                          <a:cs typeface="+mn-cs"/>
                        </a:rPr>
                        <a:t>12</a:t>
                      </a:r>
                      <a:endParaRPr lang="en-US" sz="1100" b="1" i="0" u="none" strike="noStrike" kern="1200" dirty="0">
                        <a:solidFill>
                          <a:schemeClr val="bg2"/>
                        </a:solidFill>
                        <a:effectLst/>
                        <a:latin typeface="Arial"/>
                        <a:ea typeface="+mn-ea"/>
                        <a:cs typeface="+mn-cs"/>
                      </a:endParaRPr>
                    </a:p>
                  </a:txBody>
                  <a:tcPr marL="0" marR="0" marT="0" marB="0" anchor="ctr">
                    <a:lnL w="12700" cap="flat" cmpd="sng" algn="ctr">
                      <a:solidFill>
                        <a:schemeClr val="accent4"/>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solidFill>
                  </a:tcPr>
                </a:tc>
                <a:tc>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2776"/>
                          </a:solidFill>
                          <a:effectLst/>
                          <a:latin typeface="+mn-lt"/>
                          <a:ea typeface="+mn-ea"/>
                          <a:cs typeface="+mn-cs"/>
                        </a:rPr>
                        <a:t>Project Status Report</a:t>
                      </a: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r>
              <a:tr h="293914">
                <a:tc>
                  <a:txBody>
                    <a:bodyPr/>
                    <a:lstStyle/>
                    <a:p>
                      <a:pPr marL="0" algn="ctr" defTabSz="914400" rtl="0" eaLnBrk="1" fontAlgn="ctr" latinLnBrk="0" hangingPunct="1"/>
                      <a:r>
                        <a:rPr lang="en-US" sz="1100" b="1" i="0" u="none" strike="noStrike" kern="1200" dirty="0" smtClean="0">
                          <a:solidFill>
                            <a:schemeClr val="bg2"/>
                          </a:solidFill>
                          <a:effectLst/>
                          <a:latin typeface="Arial"/>
                          <a:ea typeface="+mn-ea"/>
                          <a:cs typeface="+mn-cs"/>
                        </a:rPr>
                        <a:t>13</a:t>
                      </a:r>
                      <a:endParaRPr lang="en-US" sz="1100" b="1" i="0" u="none" strike="noStrike" kern="1200" dirty="0">
                        <a:solidFill>
                          <a:schemeClr val="bg2"/>
                        </a:solidFill>
                        <a:effectLst/>
                        <a:latin typeface="Arial"/>
                        <a:ea typeface="+mn-ea"/>
                        <a:cs typeface="+mn-cs"/>
                      </a:endParaRPr>
                    </a:p>
                  </a:txBody>
                  <a:tcPr marL="0" marR="0" marT="0" marB="0" anchor="ctr">
                    <a:lnL w="12700" cap="flat" cmpd="sng" algn="ctr">
                      <a:solidFill>
                        <a:schemeClr val="accent4"/>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solidFill>
                  </a:tcPr>
                </a:tc>
                <a:tc>
                  <a:txBody>
                    <a:bodyPr/>
                    <a:lstStyle/>
                    <a:p>
                      <a:pPr marL="91440" algn="l" defTabSz="914400" rtl="0" eaLnBrk="1" fontAlgn="ctr" latinLnBrk="0" hangingPunct="1"/>
                      <a:r>
                        <a:rPr lang="en-US" sz="1100" b="0" i="0" u="none" strike="noStrike" kern="1200" dirty="0">
                          <a:solidFill>
                            <a:srgbClr val="002776"/>
                          </a:solidFill>
                          <a:effectLst/>
                          <a:latin typeface="Arial"/>
                          <a:ea typeface="+mn-ea"/>
                          <a:cs typeface="+mn-cs"/>
                        </a:rPr>
                        <a:t>Issue Log</a:t>
                      </a: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r>
              <a:tr h="293914">
                <a:tc>
                  <a:txBody>
                    <a:bodyPr/>
                    <a:lstStyle/>
                    <a:p>
                      <a:pPr marL="0" algn="ctr" defTabSz="914400" rtl="0" eaLnBrk="1" fontAlgn="ctr" latinLnBrk="0" hangingPunct="1"/>
                      <a:r>
                        <a:rPr lang="en-US" sz="1100" b="1" i="0" u="none" strike="noStrike" kern="1200" dirty="0" smtClean="0">
                          <a:solidFill>
                            <a:schemeClr val="bg2"/>
                          </a:solidFill>
                          <a:effectLst/>
                          <a:latin typeface="Arial"/>
                          <a:ea typeface="+mn-ea"/>
                          <a:cs typeface="+mn-cs"/>
                        </a:rPr>
                        <a:t>14</a:t>
                      </a:r>
                      <a:endParaRPr lang="en-US" sz="1100" b="1" i="0" u="none" strike="noStrike" kern="1200" dirty="0">
                        <a:solidFill>
                          <a:schemeClr val="bg2"/>
                        </a:solidFill>
                        <a:effectLst/>
                        <a:latin typeface="Arial"/>
                        <a:ea typeface="+mn-ea"/>
                        <a:cs typeface="+mn-cs"/>
                      </a:endParaRPr>
                    </a:p>
                  </a:txBody>
                  <a:tcPr marL="0" marR="0" marT="0" marB="0" anchor="ctr">
                    <a:lnL w="12700" cap="flat" cmpd="sng" algn="ctr">
                      <a:solidFill>
                        <a:schemeClr val="accent4"/>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solidFill>
                  </a:tcPr>
                </a:tc>
                <a:tc>
                  <a:txBody>
                    <a:bodyPr/>
                    <a:lstStyle/>
                    <a:p>
                      <a:pPr marL="91440" algn="l" defTabSz="914400" rtl="0" eaLnBrk="1" fontAlgn="ctr" latinLnBrk="0" hangingPunct="1"/>
                      <a:r>
                        <a:rPr lang="en-US" sz="1100" b="0" i="0" u="none" strike="noStrike" kern="1200" dirty="0">
                          <a:solidFill>
                            <a:srgbClr val="002776"/>
                          </a:solidFill>
                          <a:effectLst/>
                          <a:latin typeface="Arial"/>
                          <a:ea typeface="+mn-ea"/>
                          <a:cs typeface="+mn-cs"/>
                        </a:rPr>
                        <a:t>Risk Log </a:t>
                      </a: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r>
              <a:tr h="457200">
                <a:tc>
                  <a:txBody>
                    <a:bodyPr/>
                    <a:lstStyle/>
                    <a:p>
                      <a:pPr marL="0" algn="ctr" defTabSz="914400" rtl="0" eaLnBrk="1" fontAlgn="ctr" latinLnBrk="0" hangingPunct="1"/>
                      <a:r>
                        <a:rPr lang="en-US" sz="1100" b="1" i="0" u="none" strike="noStrike" kern="1200" dirty="0" smtClean="0">
                          <a:solidFill>
                            <a:schemeClr val="bg2"/>
                          </a:solidFill>
                          <a:effectLst/>
                          <a:latin typeface="Arial"/>
                          <a:ea typeface="+mn-ea"/>
                          <a:cs typeface="+mn-cs"/>
                        </a:rPr>
                        <a:t>15</a:t>
                      </a:r>
                      <a:endParaRPr lang="en-US" sz="1100" b="1" i="0" u="none" strike="noStrike" kern="1200" dirty="0">
                        <a:solidFill>
                          <a:schemeClr val="bg2"/>
                        </a:solidFill>
                        <a:effectLst/>
                        <a:latin typeface="Arial"/>
                        <a:ea typeface="+mn-ea"/>
                        <a:cs typeface="+mn-cs"/>
                      </a:endParaRPr>
                    </a:p>
                  </a:txBody>
                  <a:tcPr marL="0" marR="0" marT="0" marB="0" anchor="ctr">
                    <a:lnL w="12700" cap="flat" cmpd="sng" algn="ctr">
                      <a:solidFill>
                        <a:schemeClr val="accent4"/>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solidFill>
                  </a:tcPr>
                </a:tc>
                <a:tc>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2776"/>
                          </a:solidFill>
                          <a:effectLst/>
                          <a:latin typeface="+mn-lt"/>
                          <a:ea typeface="+mn-ea"/>
                          <a:cs typeface="+mn-cs"/>
                        </a:rPr>
                        <a:t>Deliverable Overview and Acceptance Form</a:t>
                      </a: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r>
              <a:tr h="293914">
                <a:tc>
                  <a:txBody>
                    <a:bodyPr/>
                    <a:lstStyle/>
                    <a:p>
                      <a:pPr marL="0" algn="ctr" defTabSz="914400" rtl="0" eaLnBrk="1" fontAlgn="ctr" latinLnBrk="0" hangingPunct="1"/>
                      <a:r>
                        <a:rPr lang="en-US" sz="1100" b="1" i="0" u="none" strike="noStrike" kern="1200" dirty="0" smtClean="0">
                          <a:solidFill>
                            <a:schemeClr val="bg2"/>
                          </a:solidFill>
                          <a:effectLst/>
                          <a:latin typeface="Arial"/>
                          <a:ea typeface="+mn-ea"/>
                          <a:cs typeface="+mn-cs"/>
                        </a:rPr>
                        <a:t>16</a:t>
                      </a:r>
                      <a:endParaRPr lang="en-US" sz="1100" b="1" i="0" u="none" strike="noStrike" kern="1200" dirty="0">
                        <a:solidFill>
                          <a:schemeClr val="bg2"/>
                        </a:solidFill>
                        <a:effectLst/>
                        <a:latin typeface="Arial"/>
                        <a:ea typeface="+mn-ea"/>
                        <a:cs typeface="+mn-cs"/>
                      </a:endParaRPr>
                    </a:p>
                  </a:txBody>
                  <a:tcPr marL="0" marR="0" marT="0" marB="0" anchor="ctr">
                    <a:lnL w="12700" cap="flat" cmpd="sng" algn="ctr">
                      <a:solidFill>
                        <a:schemeClr val="accent4"/>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solidFill>
                  </a:tcPr>
                </a:tc>
                <a:tc>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2776"/>
                          </a:solidFill>
                          <a:effectLst/>
                          <a:latin typeface="+mn-lt"/>
                          <a:ea typeface="+mn-ea"/>
                          <a:cs typeface="+mn-cs"/>
                        </a:rPr>
                        <a:t>Change Request Log </a:t>
                      </a: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r>
              <a:tr h="293914">
                <a:tc>
                  <a:txBody>
                    <a:bodyPr/>
                    <a:lstStyle/>
                    <a:p>
                      <a:pPr marL="0" algn="ctr" defTabSz="914400" rtl="0" eaLnBrk="1" fontAlgn="ctr" latinLnBrk="0" hangingPunct="1"/>
                      <a:r>
                        <a:rPr lang="en-US" sz="1100" b="1" i="0" u="none" strike="noStrike" kern="1200" dirty="0" smtClean="0">
                          <a:solidFill>
                            <a:schemeClr val="bg2"/>
                          </a:solidFill>
                          <a:effectLst/>
                          <a:latin typeface="Arial"/>
                          <a:ea typeface="+mn-ea"/>
                          <a:cs typeface="+mn-cs"/>
                        </a:rPr>
                        <a:t>17</a:t>
                      </a:r>
                      <a:endParaRPr lang="en-US" sz="1100" b="1" i="0" u="none" strike="noStrike" kern="1200" dirty="0">
                        <a:solidFill>
                          <a:schemeClr val="bg2"/>
                        </a:solidFill>
                        <a:effectLst/>
                        <a:latin typeface="Arial"/>
                        <a:ea typeface="+mn-ea"/>
                        <a:cs typeface="+mn-cs"/>
                      </a:endParaRPr>
                    </a:p>
                  </a:txBody>
                  <a:tcPr marL="0" marR="0" marT="0" marB="0" anchor="ctr">
                    <a:lnL w="12700" cap="flat" cmpd="sng" algn="ctr">
                      <a:solidFill>
                        <a:schemeClr val="accent4"/>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solidFill>
                  </a:tcPr>
                </a:tc>
                <a:tc>
                  <a:txBody>
                    <a:bodyPr/>
                    <a:lstStyle/>
                    <a:p>
                      <a:pPr marL="91440" algn="l" defTabSz="914400" rtl="0" eaLnBrk="1" fontAlgn="ctr" latinLnBrk="0" hangingPunct="1"/>
                      <a:r>
                        <a:rPr lang="en-US" sz="1100" b="0" i="0" u="none" strike="noStrike" kern="1200" dirty="0">
                          <a:solidFill>
                            <a:srgbClr val="002776"/>
                          </a:solidFill>
                          <a:effectLst/>
                          <a:latin typeface="Arial"/>
                          <a:ea typeface="+mn-ea"/>
                          <a:cs typeface="+mn-cs"/>
                        </a:rPr>
                        <a:t>Action Item </a:t>
                      </a:r>
                      <a:r>
                        <a:rPr lang="en-US" sz="1100" b="0" i="0" u="none" strike="noStrike" kern="1200" dirty="0" smtClean="0">
                          <a:solidFill>
                            <a:srgbClr val="002776"/>
                          </a:solidFill>
                          <a:effectLst/>
                          <a:latin typeface="+mn-lt"/>
                          <a:ea typeface="+mn-ea"/>
                          <a:cs typeface="+mn-cs"/>
                        </a:rPr>
                        <a:t>Log</a:t>
                      </a:r>
                      <a:endParaRPr lang="en-US" sz="1100" b="0" i="0" u="none" strike="noStrike" kern="1200" dirty="0">
                        <a:solidFill>
                          <a:srgbClr val="002776"/>
                        </a:solidFill>
                        <a:effectLst/>
                        <a:latin typeface="Arial"/>
                        <a:ea typeface="+mn-ea"/>
                        <a:cs typeface="+mn-cs"/>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r>
              <a:tr h="293914">
                <a:tc>
                  <a:txBody>
                    <a:bodyPr/>
                    <a:lstStyle/>
                    <a:p>
                      <a:pPr marL="0" algn="ctr" defTabSz="914400" rtl="0" eaLnBrk="1" fontAlgn="ctr" latinLnBrk="0" hangingPunct="1"/>
                      <a:r>
                        <a:rPr lang="en-US" sz="1100" b="1" i="0" u="none" strike="noStrike" kern="1200" dirty="0" smtClean="0">
                          <a:solidFill>
                            <a:schemeClr val="bg2"/>
                          </a:solidFill>
                          <a:effectLst/>
                          <a:latin typeface="Arial"/>
                          <a:ea typeface="+mn-ea"/>
                          <a:cs typeface="+mn-cs"/>
                        </a:rPr>
                        <a:t>18</a:t>
                      </a:r>
                      <a:endParaRPr lang="en-US" sz="1100" b="1" i="0" u="none" strike="noStrike" kern="1200" dirty="0">
                        <a:solidFill>
                          <a:schemeClr val="bg2"/>
                        </a:solidFill>
                        <a:effectLst/>
                        <a:latin typeface="Arial"/>
                        <a:ea typeface="+mn-ea"/>
                        <a:cs typeface="+mn-cs"/>
                      </a:endParaRPr>
                    </a:p>
                  </a:txBody>
                  <a:tcPr marL="0" marR="0" marT="0" marB="0" anchor="ctr">
                    <a:lnL w="12700" cap="flat" cmpd="sng" algn="ctr">
                      <a:solidFill>
                        <a:schemeClr val="accent4"/>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solidFill>
                  </a:tcPr>
                </a:tc>
                <a:tc>
                  <a:txBody>
                    <a:bodyPr/>
                    <a:lstStyle/>
                    <a:p>
                      <a:pPr marL="91440" algn="l" defTabSz="914400" rtl="0" eaLnBrk="1" fontAlgn="ctr" latinLnBrk="0" hangingPunct="1"/>
                      <a:r>
                        <a:rPr lang="en-US" sz="1100" b="0" i="0" u="none" strike="noStrike" kern="1200" dirty="0">
                          <a:solidFill>
                            <a:srgbClr val="002776"/>
                          </a:solidFill>
                          <a:effectLst/>
                          <a:latin typeface="Arial"/>
                          <a:ea typeface="+mn-ea"/>
                          <a:cs typeface="+mn-cs"/>
                        </a:rPr>
                        <a:t>Decision Log </a:t>
                      </a: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459971660"/>
              </p:ext>
            </p:extLst>
          </p:nvPr>
        </p:nvGraphicFramePr>
        <p:xfrm>
          <a:off x="6096000" y="2270760"/>
          <a:ext cx="2514600" cy="640080"/>
        </p:xfrm>
        <a:graphic>
          <a:graphicData uri="http://schemas.openxmlformats.org/drawingml/2006/table">
            <a:tbl>
              <a:tblPr/>
              <a:tblGrid>
                <a:gridCol w="291749"/>
                <a:gridCol w="2222851"/>
              </a:tblGrid>
              <a:tr h="64008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kern="1200" dirty="0" smtClean="0">
                          <a:solidFill>
                            <a:schemeClr val="bg2"/>
                          </a:solidFill>
                          <a:effectLst/>
                          <a:latin typeface="+mn-lt"/>
                          <a:ea typeface="+mn-ea"/>
                          <a:cs typeface="+mn-cs"/>
                        </a:rPr>
                        <a:t>19</a:t>
                      </a:r>
                    </a:p>
                  </a:txBody>
                  <a:tcPr marL="0" marR="0" marT="0" marB="0" anchor="ctr">
                    <a:lnL w="12700" cap="flat" cmpd="sng" algn="ctr">
                      <a:solidFill>
                        <a:srgbClr val="1462FF"/>
                      </a:solidFill>
                      <a:prstDash val="solid"/>
                      <a:round/>
                      <a:headEnd type="none" w="med" len="med"/>
                      <a:tailEnd type="none" w="med" len="med"/>
                    </a:lnL>
                    <a:lnR w="12700" cap="flat" cmpd="sng" algn="ctr">
                      <a:solidFill>
                        <a:srgbClr val="1462FF"/>
                      </a:solidFill>
                      <a:prstDash val="solid"/>
                      <a:round/>
                      <a:headEnd type="none" w="med" len="med"/>
                      <a:tailEnd type="none" w="med" len="med"/>
                    </a:lnR>
                    <a:lnT w="12700" cap="flat" cmpd="sng" algn="ctr">
                      <a:solidFill>
                        <a:srgbClr val="1462FF"/>
                      </a:solidFill>
                      <a:prstDash val="solid"/>
                      <a:round/>
                      <a:headEnd type="none" w="med" len="med"/>
                      <a:tailEnd type="none" w="med" len="med"/>
                    </a:lnT>
                    <a:lnB w="12700" cap="flat" cmpd="sng" algn="ctr">
                      <a:solidFill>
                        <a:srgbClr val="1462FF"/>
                      </a:solidFill>
                      <a:prstDash val="solid"/>
                      <a:round/>
                      <a:headEnd type="none" w="med" len="med"/>
                      <a:tailEnd type="none" w="med" len="med"/>
                    </a:lnB>
                    <a:solidFill>
                      <a:srgbClr val="1462FF"/>
                    </a:solidFill>
                  </a:tcPr>
                </a:tc>
                <a:tc>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kern="1200" dirty="0">
                          <a:solidFill>
                            <a:srgbClr val="002776"/>
                          </a:solidFill>
                          <a:effectLst/>
                          <a:latin typeface="Arial"/>
                          <a:ea typeface="+mn-ea"/>
                          <a:cs typeface="+mn-cs"/>
                        </a:rPr>
                        <a:t>Phase-end Review </a:t>
                      </a:r>
                      <a:r>
                        <a:rPr lang="en-US" sz="1100" b="0" i="0" u="none" strike="noStrike" kern="1200" dirty="0" smtClean="0">
                          <a:solidFill>
                            <a:srgbClr val="002776"/>
                          </a:solidFill>
                          <a:effectLst/>
                          <a:latin typeface="Arial"/>
                          <a:ea typeface="+mn-ea"/>
                          <a:cs typeface="+mn-cs"/>
                        </a:rPr>
                        <a:t>Report</a:t>
                      </a:r>
                      <a:r>
                        <a:rPr lang="en-US" sz="1100" b="0" i="0" u="none" strike="noStrike" kern="1200" baseline="0" dirty="0" smtClean="0">
                          <a:solidFill>
                            <a:srgbClr val="002776"/>
                          </a:solidFill>
                          <a:effectLst/>
                          <a:latin typeface="Arial"/>
                          <a:ea typeface="+mn-ea"/>
                          <a:cs typeface="+mn-cs"/>
                        </a:rPr>
                        <a:t> and </a:t>
                      </a:r>
                      <a:r>
                        <a:rPr lang="en-US" sz="1100" b="0" i="0" u="none" strike="noStrike" kern="1200" dirty="0" smtClean="0">
                          <a:solidFill>
                            <a:srgbClr val="002776"/>
                          </a:solidFill>
                          <a:effectLst/>
                          <a:latin typeface="+mn-lt"/>
                          <a:ea typeface="+mn-ea"/>
                          <a:cs typeface="+mn-cs"/>
                        </a:rPr>
                        <a:t>Project Closure Report</a:t>
                      </a:r>
                    </a:p>
                  </a:txBody>
                  <a:tcPr marL="0" marR="0" marT="0" marB="0" anchor="ctr">
                    <a:lnL w="12700" cap="flat" cmpd="sng" algn="ctr">
                      <a:solidFill>
                        <a:srgbClr val="1462FF"/>
                      </a:solidFill>
                      <a:prstDash val="solid"/>
                      <a:round/>
                      <a:headEnd type="none" w="med" len="med"/>
                      <a:tailEnd type="none" w="med" len="med"/>
                    </a:lnL>
                    <a:lnR w="12700" cap="flat" cmpd="sng" algn="ctr">
                      <a:solidFill>
                        <a:srgbClr val="1462FF"/>
                      </a:solidFill>
                      <a:prstDash val="solid"/>
                      <a:round/>
                      <a:headEnd type="none" w="med" len="med"/>
                      <a:tailEnd type="none" w="med" len="med"/>
                    </a:lnR>
                    <a:lnT w="12700" cap="flat" cmpd="sng" algn="ctr">
                      <a:solidFill>
                        <a:srgbClr val="1462FF"/>
                      </a:solidFill>
                      <a:prstDash val="solid"/>
                      <a:round/>
                      <a:headEnd type="none" w="med" len="med"/>
                      <a:tailEnd type="none" w="med" len="med"/>
                    </a:lnT>
                    <a:lnB w="12700" cap="flat" cmpd="sng" algn="ctr">
                      <a:solidFill>
                        <a:srgbClr val="1462FF"/>
                      </a:solidFill>
                      <a:prstDash val="solid"/>
                      <a:round/>
                      <a:headEnd type="none" w="med" len="med"/>
                      <a:tailEnd type="none" w="med" len="med"/>
                    </a:lnB>
                  </a:tcPr>
                </a:tc>
              </a:tr>
            </a:tbl>
          </a:graphicData>
        </a:graphic>
      </p:graphicFrame>
      <p:sp>
        <p:nvSpPr>
          <p:cNvPr id="2" name="TextBox 1"/>
          <p:cNvSpPr txBox="1"/>
          <p:nvPr/>
        </p:nvSpPr>
        <p:spPr>
          <a:xfrm>
            <a:off x="381000" y="5780940"/>
            <a:ext cx="8382000" cy="400110"/>
          </a:xfrm>
          <a:prstGeom prst="rect">
            <a:avLst/>
          </a:prstGeom>
          <a:solidFill>
            <a:schemeClr val="accent1"/>
          </a:solidFill>
        </p:spPr>
        <p:txBody>
          <a:bodyPr wrap="square" rtlCol="0" anchor="ctr">
            <a:spAutoFit/>
          </a:bodyPr>
          <a:lstStyle>
            <a:defPPr>
              <a:defRPr lang="en-US"/>
            </a:defPPr>
            <a:lvl1pPr>
              <a:defRPr sz="1000" baseline="30000">
                <a:solidFill>
                  <a:schemeClr val="bg1"/>
                </a:solidFill>
              </a:defRPr>
            </a:lvl1pPr>
          </a:lstStyle>
          <a:p>
            <a:r>
              <a:rPr lang="en-US" dirty="0" smtClean="0">
                <a:cs typeface="Arial" panose="020B0604020202020204" pitchFamily="34" charset="0"/>
              </a:rPr>
              <a:t>1 </a:t>
            </a:r>
            <a:r>
              <a:rPr lang="en-US" baseline="0" dirty="0" smtClean="0">
                <a:cs typeface="Arial" panose="020B0604020202020204" pitchFamily="34" charset="0"/>
              </a:rPr>
              <a:t>The tools </a:t>
            </a:r>
            <a:r>
              <a:rPr lang="en-US" baseline="0" dirty="0">
                <a:cs typeface="Arial" panose="020B0604020202020204" pitchFamily="34" charset="0"/>
              </a:rPr>
              <a:t>presented </a:t>
            </a:r>
            <a:r>
              <a:rPr lang="en-US" baseline="0" dirty="0" smtClean="0">
                <a:cs typeface="Arial" panose="020B0604020202020204" pitchFamily="34" charset="0"/>
              </a:rPr>
              <a:t>here are </a:t>
            </a:r>
            <a:r>
              <a:rPr lang="en-US" baseline="0" dirty="0">
                <a:cs typeface="Arial" panose="020B0604020202020204" pitchFamily="34" charset="0"/>
              </a:rPr>
              <a:t>the most common tools and templates. Depending on the scope of the project, additional project management tools </a:t>
            </a:r>
            <a:r>
              <a:rPr lang="en-US" baseline="0" dirty="0" smtClean="0">
                <a:cs typeface="Arial" panose="020B0604020202020204" pitchFamily="34" charset="0"/>
              </a:rPr>
              <a:t> might </a:t>
            </a:r>
            <a:r>
              <a:rPr lang="en-US" baseline="0" dirty="0">
                <a:cs typeface="Arial" panose="020B0604020202020204" pitchFamily="34" charset="0"/>
              </a:rPr>
              <a:t>be required. Refer to your project’s governing project management methodology (i.e. PMI’s PMBOK) for additional </a:t>
            </a:r>
            <a:r>
              <a:rPr lang="en-US" baseline="0" dirty="0" smtClean="0">
                <a:cs typeface="Arial" panose="020B0604020202020204" pitchFamily="34" charset="0"/>
              </a:rPr>
              <a:t>guidance.</a:t>
            </a:r>
            <a:endParaRPr lang="en-US" baseline="0" dirty="0">
              <a:cs typeface="Arial" panose="020B0604020202020204" pitchFamily="34" charset="0"/>
            </a:endParaRPr>
          </a:p>
        </p:txBody>
      </p:sp>
      <p:sp>
        <p:nvSpPr>
          <p:cNvPr id="26" name="Pentagon 25"/>
          <p:cNvSpPr/>
          <p:nvPr/>
        </p:nvSpPr>
        <p:spPr>
          <a:xfrm>
            <a:off x="548640" y="1111967"/>
            <a:ext cx="8061960" cy="357616"/>
          </a:xfrm>
          <a:prstGeom prst="homePlate">
            <a:avLst/>
          </a:prstGeom>
          <a:solidFill>
            <a:schemeClr val="bg1">
              <a:lumMod val="50000"/>
            </a:schemeClr>
          </a:solidFill>
          <a:ln w="12700" cap="flat" cmpd="sng" algn="ctr">
            <a:solidFill>
              <a:sysClr val="window" lastClr="FFFFFF"/>
            </a:solidFill>
            <a:prstDash val="solid"/>
          </a:ln>
          <a:effectLst/>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smtClean="0">
                <a:ln>
                  <a:noFill/>
                </a:ln>
                <a:solidFill>
                  <a:sysClr val="window" lastClr="FFFFFF"/>
                </a:solidFill>
                <a:effectLst/>
                <a:uLnTx/>
                <a:uFillTx/>
                <a:latin typeface="Arial"/>
                <a:ea typeface="+mn-ea"/>
                <a:cs typeface="+mn-cs"/>
              </a:rPr>
              <a:t>Project Phases</a:t>
            </a:r>
            <a:endParaRPr kumimoji="0" lang="en-GB" sz="1400" b="1" i="0" u="none" strike="noStrike" kern="0" cap="none" spc="0" normalizeH="0" baseline="0" noProof="0" dirty="0">
              <a:ln>
                <a:noFill/>
              </a:ln>
              <a:solidFill>
                <a:sysClr val="window" lastClr="FFFFFF"/>
              </a:solidFill>
              <a:effectLst/>
              <a:uLnTx/>
              <a:uFillTx/>
              <a:latin typeface="Arial"/>
              <a:ea typeface="+mn-ea"/>
              <a:cs typeface="+mn-cs"/>
            </a:endParaRPr>
          </a:p>
        </p:txBody>
      </p:sp>
    </p:spTree>
    <p:extLst>
      <p:ext uri="{BB962C8B-B14F-4D97-AF65-F5344CB8AC3E}">
        <p14:creationId xmlns:p14="http://schemas.microsoft.com/office/powerpoint/2010/main" val="202093081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70113" y="304800"/>
            <a:ext cx="8388000" cy="469492"/>
          </a:xfrm>
        </p:spPr>
        <p:txBody>
          <a:bodyPr/>
          <a:lstStyle/>
          <a:p>
            <a:r>
              <a:rPr lang="en-US" sz="2000" b="1" dirty="0" smtClean="0"/>
              <a:t>Project management tools</a:t>
            </a:r>
            <a:r>
              <a:rPr lang="en-US" sz="2000" b="1" baseline="30000" dirty="0" smtClean="0"/>
              <a:t>1</a:t>
            </a:r>
            <a:r>
              <a:rPr lang="en-US" sz="2000" b="1" dirty="0" smtClean="0"/>
              <a:t> are scalable depending on the project’s complexity rating established through the Classification Framework</a:t>
            </a:r>
            <a:endParaRPr lang="en-US" sz="2000" b="1" dirty="0"/>
          </a:p>
        </p:txBody>
      </p:sp>
      <p:sp>
        <p:nvSpPr>
          <p:cNvPr id="5" name="Footer Placeholder 4"/>
          <p:cNvSpPr>
            <a:spLocks noGrp="1"/>
          </p:cNvSpPr>
          <p:nvPr>
            <p:ph type="ftr" sz="quarter" idx="3"/>
          </p:nvPr>
        </p:nvSpPr>
        <p:spPr>
          <a:xfrm>
            <a:off x="370113" y="6377400"/>
            <a:ext cx="7559473" cy="252000"/>
          </a:xfrm>
        </p:spPr>
        <p:txBody>
          <a:bodyPr/>
          <a:lstStyle/>
          <a:p>
            <a:r>
              <a:rPr lang="en-US" dirty="0" smtClean="0"/>
              <a:t>IM/IT Capital Investment Branch of the OCIO </a:t>
            </a:r>
            <a:r>
              <a:rPr lang="en-US" dirty="0"/>
              <a:t>– IM/IT Capital Project Management</a:t>
            </a:r>
            <a:endParaRPr lang="en-GB" dirty="0"/>
          </a:p>
        </p:txBody>
      </p:sp>
      <p:sp>
        <p:nvSpPr>
          <p:cNvPr id="6" name="Slide Number Placeholder 5"/>
          <p:cNvSpPr>
            <a:spLocks noGrp="1"/>
          </p:cNvSpPr>
          <p:nvPr>
            <p:ph type="sldNum" sz="quarter" idx="4"/>
          </p:nvPr>
        </p:nvSpPr>
        <p:spPr/>
        <p:txBody>
          <a:bodyPr/>
          <a:lstStyle/>
          <a:p>
            <a:fld id="{95CC1D26-A9BD-4BDE-BDD9-08EDBAE96860}" type="slidenum">
              <a:rPr lang="en-GB" smtClean="0"/>
              <a:pPr/>
              <a:t>7</a:t>
            </a:fld>
            <a:endParaRPr lang="en-GB" dirty="0"/>
          </a:p>
        </p:txBody>
      </p:sp>
      <p:graphicFrame>
        <p:nvGraphicFramePr>
          <p:cNvPr id="45" name="Table 44"/>
          <p:cNvGraphicFramePr>
            <a:graphicFrameLocks noGrp="1"/>
          </p:cNvGraphicFramePr>
          <p:nvPr>
            <p:extLst>
              <p:ext uri="{D42A27DB-BD31-4B8C-83A1-F6EECF244321}">
                <p14:modId xmlns:p14="http://schemas.microsoft.com/office/powerpoint/2010/main" val="890473193"/>
              </p:ext>
            </p:extLst>
          </p:nvPr>
        </p:nvGraphicFramePr>
        <p:xfrm>
          <a:off x="373184" y="1071750"/>
          <a:ext cx="8346440" cy="5093208"/>
        </p:xfrm>
        <a:graphic>
          <a:graphicData uri="http://schemas.openxmlformats.org/drawingml/2006/table">
            <a:tbl>
              <a:tblPr/>
              <a:tblGrid>
                <a:gridCol w="609600"/>
                <a:gridCol w="381000"/>
                <a:gridCol w="2560320"/>
                <a:gridCol w="1574800"/>
                <a:gridCol w="1645920"/>
                <a:gridCol w="1574800"/>
              </a:tblGrid>
              <a:tr h="274320">
                <a:tc rowSpan="2">
                  <a:txBody>
                    <a:bodyPr/>
                    <a:lstStyle/>
                    <a:p>
                      <a:pPr algn="ctr" fontAlgn="ctr"/>
                      <a:r>
                        <a:rPr lang="en-US" sz="1200" b="1" i="0" u="none" strike="noStrike" dirty="0" smtClean="0">
                          <a:solidFill>
                            <a:schemeClr val="bg2"/>
                          </a:solidFill>
                          <a:effectLst/>
                          <a:latin typeface="Arial"/>
                        </a:rPr>
                        <a:t>Phase</a:t>
                      </a:r>
                      <a:endParaRPr lang="en-US" sz="1200" b="1" i="0" u="none" strike="noStrike" dirty="0">
                        <a:solidFill>
                          <a:schemeClr val="bg2"/>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rowSpan="2">
                  <a:txBody>
                    <a:bodyPr/>
                    <a:lstStyle/>
                    <a:p>
                      <a:pPr algn="ctr" fontAlgn="ctr"/>
                      <a:r>
                        <a:rPr lang="en-US" sz="1200" b="1" i="0" u="none" strike="noStrike" dirty="0" smtClean="0">
                          <a:solidFill>
                            <a:schemeClr val="bg2"/>
                          </a:solidFill>
                          <a:effectLst/>
                          <a:latin typeface="Arial"/>
                        </a:rPr>
                        <a:t>#</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rowSpan="2">
                  <a:txBody>
                    <a:bodyPr/>
                    <a:lstStyle/>
                    <a:p>
                      <a:pPr algn="ctr" fontAlgn="ctr"/>
                      <a:r>
                        <a:rPr lang="en-US" sz="1200" b="1" i="0" u="none" strike="noStrike" dirty="0" smtClean="0">
                          <a:solidFill>
                            <a:schemeClr val="bg2"/>
                          </a:solidFill>
                          <a:effectLst/>
                          <a:latin typeface="Arial"/>
                        </a:rPr>
                        <a:t>Tool Name</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gridSpan="3">
                  <a:txBody>
                    <a:bodyPr/>
                    <a:lstStyle/>
                    <a:p>
                      <a:pPr algn="ctr" fontAlgn="ctr"/>
                      <a:r>
                        <a:rPr lang="en-US" sz="1200" b="1" i="0" u="none" strike="noStrike" dirty="0" smtClean="0">
                          <a:solidFill>
                            <a:schemeClr val="bg2"/>
                          </a:solidFill>
                          <a:effectLst/>
                          <a:latin typeface="Arial"/>
                        </a:rPr>
                        <a:t>Project Complexity Rating</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3"/>
                    </a:solidFill>
                  </a:tcPr>
                </a:tc>
                <a:tc h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200" b="1" i="0" u="none" strike="noStrike" dirty="0" smtClean="0">
                        <a:solidFill>
                          <a:schemeClr val="bg2"/>
                        </a:solidFill>
                        <a:effectLst/>
                        <a:latin typeface="+mn-lt"/>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h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200" b="1" i="0" u="none" strike="noStrike" dirty="0" smtClean="0">
                        <a:solidFill>
                          <a:schemeClr val="bg2"/>
                        </a:solidFill>
                        <a:effectLst/>
                        <a:latin typeface="+mn-lt"/>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r>
              <a:tr h="274320">
                <a:tc vMerge="1">
                  <a:txBody>
                    <a:bodyPr/>
                    <a:lstStyle/>
                    <a:p>
                      <a:pPr algn="ctr" fontAlgn="ctr"/>
                      <a:endParaRPr lang="en-US" sz="1200" b="1" i="0" u="none" strike="noStrike" dirty="0">
                        <a:solidFill>
                          <a:schemeClr val="bg2"/>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vMerge="1">
                  <a:txBody>
                    <a:bodyPr/>
                    <a:lstStyle/>
                    <a:p>
                      <a:pPr algn="ctr" fontAlgn="ct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vMerge="1">
                  <a:txBody>
                    <a:bodyPr/>
                    <a:lstStyle/>
                    <a:p>
                      <a:pPr algn="ctr" fontAlgn="ct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Low Complexity</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bg2"/>
                          </a:solidFill>
                          <a:effectLst/>
                          <a:latin typeface="Arial"/>
                        </a:rPr>
                        <a:t>Moderate </a:t>
                      </a:r>
                      <a:r>
                        <a:rPr lang="en-US" sz="1200" b="1" i="0" u="none" strike="noStrike" dirty="0" smtClean="0">
                          <a:solidFill>
                            <a:schemeClr val="bg2"/>
                          </a:solidFill>
                          <a:effectLst/>
                          <a:latin typeface="+mn-lt"/>
                        </a:rPr>
                        <a:t>Complexity</a:t>
                      </a: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bg2"/>
                          </a:solidFill>
                          <a:effectLst/>
                          <a:latin typeface="Arial"/>
                        </a:rPr>
                        <a:t>High </a:t>
                      </a:r>
                      <a:r>
                        <a:rPr lang="en-US" sz="1200" b="1" i="0" u="none" strike="noStrike" dirty="0" smtClean="0">
                          <a:solidFill>
                            <a:schemeClr val="bg2"/>
                          </a:solidFill>
                          <a:effectLst/>
                          <a:latin typeface="+mn-lt"/>
                        </a:rPr>
                        <a:t>Complexity</a:t>
                      </a: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r>
              <a:tr h="210312">
                <a:tc rowSpan="11">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ysClr val="window" lastClr="FFFFFF"/>
                          </a:solidFill>
                          <a:effectLst/>
                          <a:uLnTx/>
                          <a:uFillTx/>
                          <a:latin typeface="+mn-lt"/>
                          <a:ea typeface="+mn-ea"/>
                          <a:cs typeface="+mn-cs"/>
                        </a:rPr>
                        <a:t>Initiate or Plan</a:t>
                      </a:r>
                      <a:endParaRPr kumimoji="0" lang="en-GB" sz="1200" b="1" i="0" u="none" strike="noStrike" kern="0" cap="none" spc="0" normalizeH="0" baseline="0" noProof="0" dirty="0">
                        <a:ln>
                          <a:noFill/>
                        </a:ln>
                        <a:solidFill>
                          <a:sysClr val="window" lastClr="FFFFFF"/>
                        </a:solidFill>
                        <a:effectLst/>
                        <a:uLnTx/>
                        <a:uFillTx/>
                        <a:latin typeface="+mn-lt"/>
                        <a:ea typeface="+mn-ea"/>
                        <a:cs typeface="+mn-cs"/>
                      </a:endParaRPr>
                    </a:p>
                  </a:txBody>
                  <a:tcPr marL="0" marR="0" marT="0" marB="0" vert="vert27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002776"/>
                    </a:solidFill>
                  </a:tcPr>
                </a:tc>
                <a:tc>
                  <a:txBody>
                    <a:bodyPr/>
                    <a:lstStyle/>
                    <a:p>
                      <a:pPr marL="0" algn="ctr" fontAlgn="ctr"/>
                      <a:r>
                        <a:rPr lang="en-US" sz="1050" b="1" i="0" u="none" strike="noStrike" dirty="0" smtClean="0">
                          <a:solidFill>
                            <a:srgbClr val="002776"/>
                          </a:solidFill>
                          <a:effectLst/>
                          <a:latin typeface="Arial"/>
                        </a:rPr>
                        <a:t>1</a:t>
                      </a:r>
                      <a:endParaRPr lang="en-US" sz="1050" b="1"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l" fontAlgn="ctr"/>
                      <a:r>
                        <a:rPr lang="en-US" sz="1050" b="0" i="0" u="none" strike="noStrike" dirty="0">
                          <a:solidFill>
                            <a:srgbClr val="002776"/>
                          </a:solidFill>
                          <a:effectLst/>
                          <a:latin typeface="Arial"/>
                        </a:rPr>
                        <a:t>Project Charter</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rowSpan="2">
                  <a:txBody>
                    <a:bodyPr/>
                    <a:lstStyle/>
                    <a:p>
                      <a:pPr marL="91440" algn="l" fontAlgn="ctr"/>
                      <a:r>
                        <a:rPr lang="en-US" sz="1000" b="0" i="0" u="none" strike="noStrike" dirty="0" smtClean="0">
                          <a:solidFill>
                            <a:srgbClr val="002776"/>
                          </a:solidFill>
                          <a:effectLst/>
                          <a:latin typeface="Arial"/>
                        </a:rPr>
                        <a:t>One </a:t>
                      </a:r>
                      <a:r>
                        <a:rPr lang="en-US" sz="1000" b="0" i="0" u="none" strike="noStrike" baseline="0" dirty="0" smtClean="0">
                          <a:solidFill>
                            <a:srgbClr val="002776"/>
                          </a:solidFill>
                          <a:effectLst/>
                          <a:latin typeface="Arial"/>
                        </a:rPr>
                        <a:t>document </a:t>
                      </a:r>
                      <a:r>
                        <a:rPr lang="en-US" sz="1000" b="0" i="0" u="none" strike="noStrike" dirty="0" smtClean="0">
                          <a:solidFill>
                            <a:srgbClr val="002776"/>
                          </a:solidFill>
                          <a:effectLst/>
                          <a:latin typeface="+mn-lt"/>
                        </a:rPr>
                        <a:t>combined</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000" b="0" i="0" u="none" strike="noStrike" dirty="0" smtClean="0">
                          <a:solidFill>
                            <a:srgbClr val="002776"/>
                          </a:solidFill>
                          <a:effectLst/>
                          <a:latin typeface="Arial"/>
                          <a:sym typeface="Wingdings"/>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000" b="0" i="0" u="none" strike="noStrike" dirty="0" smtClean="0">
                          <a:solidFill>
                            <a:srgbClr val="002776"/>
                          </a:solidFill>
                          <a:effectLst/>
                          <a:latin typeface="Arial"/>
                          <a:sym typeface="Wingdings"/>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210312">
                <a:tc vMerge="1">
                  <a:txBody>
                    <a:bodyPr/>
                    <a:lstStyle/>
                    <a:p>
                      <a:endParaRPr lang="en-US"/>
                    </a:p>
                  </a:txBody>
                  <a:tcPr/>
                </a:tc>
                <a:tc>
                  <a:txBody>
                    <a:bodyPr/>
                    <a:lstStyle/>
                    <a:p>
                      <a:pPr marL="0" algn="ctr" defTabSz="914400" rtl="0" eaLnBrk="1" fontAlgn="ctr" latinLnBrk="0" hangingPunct="1"/>
                      <a:r>
                        <a:rPr lang="en-US" sz="1050" b="1" i="0" u="none" strike="noStrike" kern="1200" dirty="0" smtClean="0">
                          <a:solidFill>
                            <a:srgbClr val="002776"/>
                          </a:solidFill>
                          <a:effectLst/>
                          <a:latin typeface="Arial"/>
                          <a:ea typeface="+mn-ea"/>
                          <a:cs typeface="+mn-cs"/>
                        </a:rPr>
                        <a:t>2</a:t>
                      </a:r>
                      <a:endParaRPr lang="en-US" sz="1050" b="1" i="0" u="none" strike="noStrike" kern="1200" dirty="0">
                        <a:solidFill>
                          <a:srgbClr val="002776"/>
                        </a:solidFill>
                        <a:effectLst/>
                        <a:latin typeface="Arial"/>
                        <a:ea typeface="+mn-ea"/>
                        <a:cs typeface="+mn-cs"/>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l" defTabSz="914400" rtl="0" eaLnBrk="1" fontAlgn="ctr" latinLnBrk="0" hangingPunct="1"/>
                      <a:r>
                        <a:rPr lang="en-US" sz="1050" b="0" i="0" u="none" strike="noStrike" kern="1200" dirty="0">
                          <a:solidFill>
                            <a:srgbClr val="002776"/>
                          </a:solidFill>
                          <a:effectLst/>
                          <a:latin typeface="Arial"/>
                          <a:ea typeface="+mn-ea"/>
                          <a:cs typeface="+mn-cs"/>
                        </a:rPr>
                        <a:t>Project Management Plan </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vMerge="1">
                  <a:txBody>
                    <a:bodyPr/>
                    <a:lstStyle/>
                    <a:p>
                      <a:pPr marL="9144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000" b="0" i="0" u="none" strike="noStrike" dirty="0" smtClean="0">
                          <a:solidFill>
                            <a:srgbClr val="002776"/>
                          </a:solidFill>
                          <a:effectLst/>
                          <a:latin typeface="Arial"/>
                          <a:sym typeface="Wingdings"/>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000" b="0" i="0" u="none" strike="noStrike" dirty="0" smtClean="0">
                          <a:solidFill>
                            <a:srgbClr val="002776"/>
                          </a:solidFill>
                          <a:effectLst/>
                          <a:latin typeface="Arial"/>
                          <a:sym typeface="Wingdings"/>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210312">
                <a:tc vMerge="1">
                  <a:txBody>
                    <a:bodyPr/>
                    <a:lstStyle/>
                    <a:p>
                      <a:endParaRPr lang="en-US"/>
                    </a:p>
                  </a:txBody>
                  <a:tcPr/>
                </a:tc>
                <a:tc>
                  <a:txBody>
                    <a:bodyPr/>
                    <a:lstStyle/>
                    <a:p>
                      <a:pPr marL="0" algn="ctr" defTabSz="914400" rtl="0" eaLnBrk="1" fontAlgn="ctr" latinLnBrk="0" hangingPunct="1"/>
                      <a:r>
                        <a:rPr lang="en-US" sz="1050" b="1" i="0" u="none" strike="noStrike" kern="1200" dirty="0" smtClean="0">
                          <a:solidFill>
                            <a:srgbClr val="002776"/>
                          </a:solidFill>
                          <a:effectLst/>
                          <a:latin typeface="Arial"/>
                          <a:ea typeface="+mn-ea"/>
                          <a:cs typeface="+mn-cs"/>
                        </a:rPr>
                        <a:t>3</a:t>
                      </a:r>
                      <a:endParaRPr lang="en-US" sz="1050" b="1" i="0" u="none" strike="noStrike" kern="1200" dirty="0">
                        <a:solidFill>
                          <a:srgbClr val="002776"/>
                        </a:solidFill>
                        <a:effectLst/>
                        <a:latin typeface="Arial"/>
                        <a:ea typeface="+mn-ea"/>
                        <a:cs typeface="+mn-cs"/>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l" defTabSz="914400" rtl="0" eaLnBrk="1" fontAlgn="ctr" latinLnBrk="0" hangingPunct="1"/>
                      <a:r>
                        <a:rPr lang="en-US" sz="1050" b="0" i="0" u="none" strike="noStrike" kern="1200" dirty="0">
                          <a:solidFill>
                            <a:srgbClr val="002776"/>
                          </a:solidFill>
                          <a:effectLst/>
                          <a:latin typeface="Arial"/>
                          <a:ea typeface="+mn-ea"/>
                          <a:cs typeface="+mn-cs"/>
                        </a:rPr>
                        <a:t>Master </a:t>
                      </a:r>
                      <a:r>
                        <a:rPr lang="en-US" sz="1050" b="0" i="0" u="none" strike="noStrike" kern="1200" dirty="0" smtClean="0">
                          <a:solidFill>
                            <a:srgbClr val="002776"/>
                          </a:solidFill>
                          <a:effectLst/>
                          <a:latin typeface="Arial"/>
                          <a:ea typeface="+mn-ea"/>
                          <a:cs typeface="+mn-cs"/>
                        </a:rPr>
                        <a:t>Plan (Gantt Chart)</a:t>
                      </a:r>
                      <a:endParaRPr lang="en-US" sz="1050" b="0" i="0" u="none" strike="noStrike" kern="1200" dirty="0">
                        <a:solidFill>
                          <a:srgbClr val="002776"/>
                        </a:solidFill>
                        <a:effectLst/>
                        <a:latin typeface="Arial"/>
                        <a:ea typeface="+mn-ea"/>
                        <a:cs typeface="+mn-cs"/>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marR="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2776"/>
                          </a:solidFill>
                          <a:effectLst/>
                          <a:latin typeface="+mn-lt"/>
                          <a:sym typeface="Wingdings"/>
                        </a:rPr>
                        <a:t></a:t>
                      </a: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000" b="0" i="0" u="none" strike="noStrike" dirty="0" smtClean="0">
                          <a:solidFill>
                            <a:srgbClr val="002776"/>
                          </a:solidFill>
                          <a:effectLst/>
                          <a:latin typeface="Arial"/>
                          <a:sym typeface="Wingdings"/>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000" b="0" i="0" u="none" strike="noStrike" dirty="0" smtClean="0">
                          <a:solidFill>
                            <a:srgbClr val="002776"/>
                          </a:solidFill>
                          <a:effectLst/>
                          <a:latin typeface="Arial"/>
                          <a:sym typeface="Wingdings"/>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210312">
                <a:tc vMerge="1">
                  <a:txBody>
                    <a:bodyPr/>
                    <a:lstStyle/>
                    <a:p>
                      <a:endParaRPr lang="en-US"/>
                    </a:p>
                  </a:txBody>
                  <a:tcPr/>
                </a:tc>
                <a:tc>
                  <a:txBody>
                    <a:bodyPr/>
                    <a:lstStyle/>
                    <a:p>
                      <a:pPr marL="0" algn="ctr" defTabSz="914400" rtl="0" eaLnBrk="1" fontAlgn="ctr" latinLnBrk="0" hangingPunct="1"/>
                      <a:r>
                        <a:rPr lang="en-US" sz="1050" b="1" i="0" u="none" strike="noStrike" kern="1200" dirty="0" smtClean="0">
                          <a:solidFill>
                            <a:srgbClr val="002776"/>
                          </a:solidFill>
                          <a:effectLst/>
                          <a:latin typeface="Arial"/>
                          <a:ea typeface="+mn-ea"/>
                          <a:cs typeface="+mn-cs"/>
                        </a:rPr>
                        <a:t>4</a:t>
                      </a:r>
                      <a:endParaRPr lang="en-US" sz="1050" b="1" i="0" u="none" strike="noStrike" kern="1200" dirty="0">
                        <a:solidFill>
                          <a:srgbClr val="002776"/>
                        </a:solidFill>
                        <a:effectLst/>
                        <a:latin typeface="Arial"/>
                        <a:ea typeface="+mn-ea"/>
                        <a:cs typeface="+mn-cs"/>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l" defTabSz="914400" rtl="0" eaLnBrk="1" fontAlgn="ctr" latinLnBrk="0" hangingPunct="1"/>
                      <a:r>
                        <a:rPr lang="en-US" sz="1050" b="0" i="0" u="none" strike="noStrike" kern="1200" dirty="0" smtClean="0">
                          <a:solidFill>
                            <a:srgbClr val="002776"/>
                          </a:solidFill>
                          <a:effectLst/>
                          <a:latin typeface="+mn-lt"/>
                          <a:ea typeface="+mn-ea"/>
                          <a:cs typeface="+mn-cs"/>
                        </a:rPr>
                        <a:t>Resource Plan</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marR="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2776"/>
                          </a:solidFill>
                          <a:effectLst/>
                          <a:latin typeface="+mn-lt"/>
                          <a:sym typeface="Wingdings"/>
                        </a:rPr>
                        <a:t></a:t>
                      </a: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marR="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2776"/>
                          </a:solidFill>
                          <a:effectLst/>
                          <a:latin typeface="+mn-lt"/>
                          <a:sym typeface="Wingdings"/>
                        </a:rPr>
                        <a:t></a:t>
                      </a: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000" b="0" i="0" u="none" strike="noStrike" dirty="0" smtClean="0">
                          <a:solidFill>
                            <a:srgbClr val="002776"/>
                          </a:solidFill>
                          <a:effectLst/>
                          <a:latin typeface="+mn-lt"/>
                          <a:sym typeface="Wingdings"/>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228600">
                <a:tc vMerge="1">
                  <a:txBody>
                    <a:bodyPr/>
                    <a:lstStyle/>
                    <a:p>
                      <a:endParaRPr lang="en-US"/>
                    </a:p>
                  </a:txBody>
                  <a:tcPr/>
                </a:tc>
                <a:tc>
                  <a:txBody>
                    <a:bodyPr/>
                    <a:lstStyle/>
                    <a:p>
                      <a:pPr marL="0" algn="ctr" defTabSz="914400" rtl="0" eaLnBrk="1" fontAlgn="ctr" latinLnBrk="0" hangingPunct="1"/>
                      <a:r>
                        <a:rPr lang="en-US" sz="1050" b="1" i="0" u="none" strike="noStrike" kern="1200" dirty="0" smtClean="0">
                          <a:solidFill>
                            <a:srgbClr val="002776"/>
                          </a:solidFill>
                          <a:effectLst/>
                          <a:latin typeface="Arial"/>
                          <a:ea typeface="+mn-ea"/>
                          <a:cs typeface="+mn-cs"/>
                        </a:rPr>
                        <a:t>5</a:t>
                      </a:r>
                      <a:endParaRPr lang="en-US" sz="1050" b="1" i="0" u="none" strike="noStrike" kern="1200" dirty="0">
                        <a:solidFill>
                          <a:srgbClr val="002776"/>
                        </a:solidFill>
                        <a:effectLst/>
                        <a:latin typeface="Arial"/>
                        <a:ea typeface="+mn-ea"/>
                        <a:cs typeface="+mn-cs"/>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l" defTabSz="914400" rtl="0" eaLnBrk="1" fontAlgn="ctr" latinLnBrk="0" hangingPunct="1"/>
                      <a:r>
                        <a:rPr lang="en-US" sz="1050" b="0" i="0" u="none" strike="noStrike" kern="1200" dirty="0" smtClean="0">
                          <a:solidFill>
                            <a:srgbClr val="002776"/>
                          </a:solidFill>
                          <a:effectLst/>
                          <a:latin typeface="+mn-lt"/>
                          <a:ea typeface="+mn-ea"/>
                          <a:cs typeface="+mn-cs"/>
                        </a:rPr>
                        <a:t>Organization Change Management Plan</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rowSpan="2">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2776"/>
                          </a:solidFill>
                          <a:effectLst/>
                          <a:latin typeface="+mn-lt"/>
                        </a:rPr>
                        <a:t>One </a:t>
                      </a:r>
                      <a:r>
                        <a:rPr lang="en-US" sz="1000" b="0" i="0" u="none" strike="noStrike" baseline="0" dirty="0" smtClean="0">
                          <a:solidFill>
                            <a:srgbClr val="002776"/>
                          </a:solidFill>
                          <a:effectLst/>
                          <a:latin typeface="+mn-lt"/>
                        </a:rPr>
                        <a:t>document </a:t>
                      </a:r>
                      <a:r>
                        <a:rPr lang="en-US" sz="1000" b="0" i="0" u="none" strike="noStrike" dirty="0" smtClean="0">
                          <a:solidFill>
                            <a:srgbClr val="002776"/>
                          </a:solidFill>
                          <a:effectLst/>
                          <a:latin typeface="+mn-lt"/>
                        </a:rPr>
                        <a:t>combined</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marR="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2776"/>
                          </a:solidFill>
                          <a:effectLst/>
                          <a:latin typeface="+mn-lt"/>
                          <a:sym typeface="Wingdings"/>
                        </a:rPr>
                        <a:t></a:t>
                      </a: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000" b="0" i="0" u="none" strike="noStrike" dirty="0" smtClean="0">
                          <a:solidFill>
                            <a:srgbClr val="002776"/>
                          </a:solidFill>
                          <a:effectLst/>
                          <a:latin typeface="+mn-lt"/>
                          <a:sym typeface="Wingdings"/>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228600">
                <a:tc vMerge="1">
                  <a:txBody>
                    <a:bodyPr/>
                    <a:lstStyle/>
                    <a:p>
                      <a:endParaRPr lang="en-US"/>
                    </a:p>
                  </a:txBody>
                  <a:tcPr/>
                </a:tc>
                <a:tc>
                  <a:txBody>
                    <a:bodyPr/>
                    <a:lstStyle/>
                    <a:p>
                      <a:pPr marL="0" algn="ctr" defTabSz="914400" rtl="0" eaLnBrk="1" fontAlgn="ctr" latinLnBrk="0" hangingPunct="1"/>
                      <a:r>
                        <a:rPr lang="en-US" sz="1050" b="1" i="0" u="none" strike="noStrike" kern="1200" dirty="0" smtClean="0">
                          <a:solidFill>
                            <a:srgbClr val="002776"/>
                          </a:solidFill>
                          <a:effectLst/>
                          <a:latin typeface="Arial"/>
                          <a:ea typeface="+mn-ea"/>
                          <a:cs typeface="+mn-cs"/>
                        </a:rPr>
                        <a:t>6</a:t>
                      </a:r>
                      <a:endParaRPr lang="en-US" sz="1050" b="1" i="0" u="none" strike="noStrike" kern="1200" dirty="0">
                        <a:solidFill>
                          <a:srgbClr val="002776"/>
                        </a:solidFill>
                        <a:effectLst/>
                        <a:latin typeface="Arial"/>
                        <a:ea typeface="+mn-ea"/>
                        <a:cs typeface="+mn-cs"/>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l" defTabSz="914400" rtl="0" eaLnBrk="1" fontAlgn="ctr" latinLnBrk="0" hangingPunct="1"/>
                      <a:r>
                        <a:rPr lang="en-US" sz="1050" b="0" i="0" u="none" strike="noStrike" kern="1200" dirty="0" smtClean="0">
                          <a:solidFill>
                            <a:srgbClr val="002776"/>
                          </a:solidFill>
                          <a:effectLst/>
                          <a:latin typeface="Arial"/>
                          <a:ea typeface="+mn-ea"/>
                          <a:cs typeface="+mn-cs"/>
                        </a:rPr>
                        <a:t>Communication Plan and Tracker</a:t>
                      </a:r>
                      <a:endParaRPr lang="en-US" sz="1050" b="0" i="0" u="none" strike="noStrike" kern="1200" dirty="0">
                        <a:solidFill>
                          <a:srgbClr val="002776"/>
                        </a:solidFill>
                        <a:effectLst/>
                        <a:latin typeface="Arial"/>
                        <a:ea typeface="+mn-ea"/>
                        <a:cs typeface="+mn-cs"/>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vMerge="1">
                  <a:txBody>
                    <a:bodyPr/>
                    <a:lstStyle/>
                    <a:p>
                      <a:pPr marL="9144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000" b="0" i="0" u="none" strike="noStrike" dirty="0" smtClean="0">
                          <a:solidFill>
                            <a:srgbClr val="002776"/>
                          </a:solidFill>
                          <a:effectLst/>
                          <a:latin typeface="+mn-lt"/>
                          <a:sym typeface="Wingdings"/>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000" b="0" i="0" u="none" strike="noStrike" dirty="0" smtClean="0">
                          <a:solidFill>
                            <a:srgbClr val="002776"/>
                          </a:solidFill>
                          <a:effectLst/>
                          <a:latin typeface="+mn-lt"/>
                          <a:sym typeface="Wingdings"/>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210312">
                <a:tc vMerge="1">
                  <a:txBody>
                    <a:bodyPr/>
                    <a:lstStyle/>
                    <a:p>
                      <a:endParaRPr lang="en-US"/>
                    </a:p>
                  </a:txBody>
                  <a:tcPr/>
                </a:tc>
                <a:tc>
                  <a:txBody>
                    <a:bodyPr/>
                    <a:lstStyle/>
                    <a:p>
                      <a:pPr marL="0" algn="ctr" defTabSz="914400" rtl="0" eaLnBrk="1" fontAlgn="ctr" latinLnBrk="0" hangingPunct="1"/>
                      <a:r>
                        <a:rPr lang="en-US" sz="1050" b="1" i="0" u="none" strike="noStrike" kern="1200" dirty="0" smtClean="0">
                          <a:solidFill>
                            <a:srgbClr val="002776"/>
                          </a:solidFill>
                          <a:effectLst/>
                          <a:latin typeface="Arial"/>
                          <a:ea typeface="+mn-ea"/>
                          <a:cs typeface="+mn-cs"/>
                        </a:rPr>
                        <a:t>7</a:t>
                      </a:r>
                      <a:endParaRPr lang="en-US" sz="1050" b="1" i="0" u="none" strike="noStrike" kern="1200" dirty="0">
                        <a:solidFill>
                          <a:srgbClr val="002776"/>
                        </a:solidFill>
                        <a:effectLst/>
                        <a:latin typeface="Arial"/>
                        <a:ea typeface="+mn-ea"/>
                        <a:cs typeface="+mn-cs"/>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US" sz="1050" b="0" i="0" u="none" strike="noStrike" kern="1200" dirty="0" smtClean="0">
                          <a:solidFill>
                            <a:srgbClr val="002776"/>
                          </a:solidFill>
                          <a:effectLst/>
                          <a:latin typeface="+mn-lt"/>
                          <a:ea typeface="+mn-ea"/>
                          <a:cs typeface="+mn-cs"/>
                        </a:rPr>
                        <a:t>Quality Management Plan</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gridSpan="2">
                  <a:txBody>
                    <a:bodyPr/>
                    <a:lstStyle/>
                    <a:p>
                      <a:pPr marL="91440" marR="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2776"/>
                          </a:solidFill>
                          <a:effectLst/>
                          <a:latin typeface="+mn-lt"/>
                        </a:rPr>
                        <a:t>Can</a:t>
                      </a:r>
                      <a:r>
                        <a:rPr lang="en-US" sz="1000" b="0" i="0" u="none" strike="noStrike" baseline="0" dirty="0" smtClean="0">
                          <a:solidFill>
                            <a:srgbClr val="002776"/>
                          </a:solidFill>
                          <a:effectLst/>
                          <a:latin typeface="+mn-lt"/>
                        </a:rPr>
                        <a:t> be part of the Project Management Plan</a:t>
                      </a: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hMerge="1">
                  <a:txBody>
                    <a:bodyPr/>
                    <a:lstStyle/>
                    <a:p>
                      <a:pPr marL="9144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000" b="0" i="0" u="none" strike="noStrike" dirty="0" smtClean="0">
                          <a:solidFill>
                            <a:srgbClr val="002776"/>
                          </a:solidFill>
                          <a:effectLst/>
                          <a:latin typeface="+mn-lt"/>
                          <a:sym typeface="Wingdings"/>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210312">
                <a:tc vMerge="1">
                  <a:txBody>
                    <a:bodyPr/>
                    <a:lstStyle/>
                    <a:p>
                      <a:endParaRPr lang="en-US"/>
                    </a:p>
                  </a:txBody>
                  <a:tcPr/>
                </a:tc>
                <a:tc>
                  <a:txBody>
                    <a:bodyPr/>
                    <a:lstStyle/>
                    <a:p>
                      <a:pPr marL="0" algn="ctr" defTabSz="914400" rtl="0" eaLnBrk="1" fontAlgn="ctr" latinLnBrk="0" hangingPunct="1"/>
                      <a:r>
                        <a:rPr lang="en-US" sz="1050" b="1" i="0" u="none" strike="noStrike" kern="1200" dirty="0" smtClean="0">
                          <a:solidFill>
                            <a:srgbClr val="002776"/>
                          </a:solidFill>
                          <a:effectLst/>
                          <a:latin typeface="Arial"/>
                          <a:ea typeface="+mn-ea"/>
                          <a:cs typeface="+mn-cs"/>
                        </a:rPr>
                        <a:t>8</a:t>
                      </a:r>
                      <a:endParaRPr lang="en-US" sz="1050" b="1" i="0" u="none" strike="noStrike" kern="1200" dirty="0">
                        <a:solidFill>
                          <a:srgbClr val="002776"/>
                        </a:solidFill>
                        <a:effectLst/>
                        <a:latin typeface="Arial"/>
                        <a:ea typeface="+mn-ea"/>
                        <a:cs typeface="+mn-cs"/>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US" sz="1050" b="0" i="0" u="none" strike="noStrike" kern="1200" dirty="0" smtClean="0">
                          <a:solidFill>
                            <a:srgbClr val="002776"/>
                          </a:solidFill>
                          <a:effectLst/>
                          <a:latin typeface="+mn-lt"/>
                          <a:ea typeface="+mn-ea"/>
                          <a:cs typeface="+mn-cs"/>
                        </a:rPr>
                        <a:t>Deliverable Log</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marR="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2776"/>
                          </a:solidFill>
                          <a:effectLst/>
                          <a:latin typeface="+mn-lt"/>
                        </a:rPr>
                        <a:t>-</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000" b="0" i="0" u="none" strike="noStrike" dirty="0" smtClean="0">
                          <a:solidFill>
                            <a:srgbClr val="002776"/>
                          </a:solidFill>
                          <a:effectLst/>
                          <a:latin typeface="Arial"/>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000" b="0" i="0" u="none" strike="noStrike" dirty="0" smtClean="0">
                          <a:solidFill>
                            <a:srgbClr val="002776"/>
                          </a:solidFill>
                          <a:effectLst/>
                          <a:latin typeface="+mn-lt"/>
                          <a:sym typeface="Wingdings"/>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228600">
                <a:tc vMerge="1">
                  <a:txBody>
                    <a:bodyPr/>
                    <a:lstStyle/>
                    <a:p>
                      <a:endParaRPr lang="en-US"/>
                    </a:p>
                  </a:txBody>
                  <a:tcPr/>
                </a:tc>
                <a:tc>
                  <a:txBody>
                    <a:bodyPr/>
                    <a:lstStyle/>
                    <a:p>
                      <a:pPr marL="0" algn="ctr" defTabSz="914400" rtl="0" eaLnBrk="1" fontAlgn="ctr" latinLnBrk="0" hangingPunct="1"/>
                      <a:r>
                        <a:rPr lang="en-US" sz="1050" b="1" i="0" u="none" strike="noStrike" kern="1200" dirty="0" smtClean="0">
                          <a:solidFill>
                            <a:srgbClr val="002776"/>
                          </a:solidFill>
                          <a:effectLst/>
                          <a:latin typeface="Arial"/>
                          <a:ea typeface="+mn-ea"/>
                          <a:cs typeface="+mn-cs"/>
                        </a:rPr>
                        <a:t>9</a:t>
                      </a:r>
                      <a:endParaRPr lang="en-US" sz="1050" b="1" i="0" u="none" strike="noStrike" kern="1200" dirty="0">
                        <a:solidFill>
                          <a:srgbClr val="002776"/>
                        </a:solidFill>
                        <a:effectLst/>
                        <a:latin typeface="Arial"/>
                        <a:ea typeface="+mn-ea"/>
                        <a:cs typeface="+mn-cs"/>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US" sz="1050" b="0" i="0" u="none" strike="noStrike" kern="1200" dirty="0" smtClean="0">
                          <a:solidFill>
                            <a:srgbClr val="002776"/>
                          </a:solidFill>
                          <a:effectLst/>
                          <a:latin typeface="+mn-lt"/>
                          <a:ea typeface="+mn-ea"/>
                          <a:cs typeface="+mn-cs"/>
                        </a:rPr>
                        <a:t>Personal and Confidential Management Plan</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gridSpan="3">
                  <a:txBody>
                    <a:bodyPr/>
                    <a:lstStyle/>
                    <a:p>
                      <a:pPr marL="91440" marR="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2776"/>
                          </a:solidFill>
                          <a:effectLst/>
                          <a:latin typeface="+mn-lt"/>
                          <a:sym typeface="Wingdings"/>
                        </a:rPr>
                        <a:t>If</a:t>
                      </a:r>
                      <a:r>
                        <a:rPr lang="en-US" sz="1000" b="0" i="0" u="none" strike="noStrike" baseline="0" dirty="0" smtClean="0">
                          <a:solidFill>
                            <a:srgbClr val="002776"/>
                          </a:solidFill>
                          <a:effectLst/>
                          <a:latin typeface="+mn-lt"/>
                          <a:sym typeface="Wingdings"/>
                        </a:rPr>
                        <a:t> applicable</a:t>
                      </a: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hMerge="1">
                  <a:txBody>
                    <a:bodyPr/>
                    <a:lstStyle/>
                    <a:p>
                      <a:pPr marL="9144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hMerge="1">
                  <a:txBody>
                    <a:bodyPr/>
                    <a:lstStyle/>
                    <a:p>
                      <a:pPr marL="9144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210312">
                <a:tc vMerge="1">
                  <a:txBody>
                    <a:bodyPr/>
                    <a:lstStyle/>
                    <a:p>
                      <a:endParaRPr lang="en-US"/>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050" b="1" i="0" u="none" strike="noStrike" kern="1200" dirty="0" smtClean="0">
                          <a:solidFill>
                            <a:srgbClr val="002776"/>
                          </a:solidFill>
                          <a:effectLst/>
                          <a:latin typeface="+mn-lt"/>
                          <a:ea typeface="+mn-ea"/>
                          <a:cs typeface="+mn-cs"/>
                        </a:rPr>
                        <a:t>10</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US" sz="1050" b="0" i="0" u="none" strike="noStrike" kern="1200" dirty="0" smtClean="0">
                          <a:solidFill>
                            <a:srgbClr val="002776"/>
                          </a:solidFill>
                          <a:effectLst/>
                          <a:latin typeface="+mn-lt"/>
                          <a:ea typeface="+mn-ea"/>
                          <a:cs typeface="+mn-cs"/>
                        </a:rPr>
                        <a:t>Training Log </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marR="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2776"/>
                          </a:solidFill>
                          <a:effectLst/>
                          <a:latin typeface="Arial"/>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marR="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2776"/>
                          </a:solidFill>
                          <a:effectLst/>
                          <a:latin typeface="+mn-lt"/>
                        </a:rPr>
                        <a:t>-</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marR="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2776"/>
                          </a:solidFill>
                          <a:effectLst/>
                          <a:latin typeface="+mn-lt"/>
                          <a:sym typeface="Wingdings"/>
                        </a:rPr>
                        <a:t></a:t>
                      </a: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210312">
                <a:tc vMerge="1">
                  <a:txBody>
                    <a:bodyPr/>
                    <a:lstStyle/>
                    <a:p>
                      <a:endParaRPr lang="en-US"/>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050" b="1" i="0" u="none" strike="noStrike" kern="1200" dirty="0" smtClean="0">
                          <a:solidFill>
                            <a:srgbClr val="002776"/>
                          </a:solidFill>
                          <a:effectLst/>
                          <a:latin typeface="+mn-lt"/>
                          <a:ea typeface="+mn-ea"/>
                          <a:cs typeface="+mn-cs"/>
                        </a:rPr>
                        <a:t>11</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US" sz="1050" b="0" i="0" u="none" strike="noStrike" kern="1200" dirty="0" smtClean="0">
                          <a:solidFill>
                            <a:srgbClr val="002776"/>
                          </a:solidFill>
                          <a:effectLst/>
                          <a:latin typeface="+mn-lt"/>
                          <a:ea typeface="+mn-ea"/>
                          <a:cs typeface="+mn-cs"/>
                        </a:rPr>
                        <a:t>Kick-off Meeting Template</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000" b="0" i="0" u="none" strike="noStrike" dirty="0" smtClean="0">
                          <a:solidFill>
                            <a:srgbClr val="002776"/>
                          </a:solidFill>
                          <a:effectLst/>
                          <a:latin typeface="Arial"/>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000" b="0" i="0" u="none" strike="noStrike" dirty="0" smtClean="0">
                          <a:solidFill>
                            <a:srgbClr val="002776"/>
                          </a:solidFill>
                          <a:effectLst/>
                          <a:latin typeface="Arial"/>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000" b="0" i="0" u="none" strike="noStrike" dirty="0" smtClean="0">
                          <a:solidFill>
                            <a:srgbClr val="002776"/>
                          </a:solidFill>
                          <a:effectLst/>
                          <a:latin typeface="Arial"/>
                          <a:sym typeface="Wingdings"/>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210312">
                <a:tc rowSpan="7">
                  <a:txBody>
                    <a:bodyPr/>
                    <a:lstStyle/>
                    <a:p>
                      <a:pPr algn="ctr" fontAlgn="ctr"/>
                      <a:r>
                        <a:rPr lang="en-US" sz="1200" b="1" i="0" u="none" strike="noStrike" dirty="0" smtClean="0">
                          <a:solidFill>
                            <a:srgbClr val="FFFFFF"/>
                          </a:solidFill>
                          <a:effectLst/>
                          <a:latin typeface="Arial"/>
                        </a:rPr>
                        <a:t>Execute or</a:t>
                      </a:r>
                      <a:r>
                        <a:rPr lang="en-US" sz="1200" b="1" i="0" u="none" strike="noStrike" baseline="0" dirty="0" smtClean="0">
                          <a:solidFill>
                            <a:srgbClr val="FFFFFF"/>
                          </a:solidFill>
                          <a:effectLst/>
                          <a:latin typeface="Arial"/>
                        </a:rPr>
                        <a:t> </a:t>
                      </a:r>
                      <a:r>
                        <a:rPr lang="en-US" sz="1200" b="1" i="0" u="none" strike="noStrike" dirty="0" smtClean="0">
                          <a:solidFill>
                            <a:srgbClr val="FFFFFF"/>
                          </a:solidFill>
                          <a:effectLst/>
                          <a:latin typeface="Arial"/>
                        </a:rPr>
                        <a:t>Manage</a:t>
                      </a:r>
                      <a:endParaRPr lang="en-US" sz="1200" b="1" i="0" u="none" strike="noStrike" dirty="0">
                        <a:solidFill>
                          <a:srgbClr val="FFFFFF"/>
                        </a:solidFill>
                        <a:effectLst/>
                        <a:latin typeface="Arial"/>
                      </a:endParaRPr>
                    </a:p>
                  </a:txBody>
                  <a:tcPr marL="0" marR="0" marT="0" marB="0" vert="vert27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3C8A2E"/>
                    </a:solidFill>
                  </a:tcPr>
                </a:tc>
                <a:tc>
                  <a:txBody>
                    <a:bodyPr/>
                    <a:lstStyle/>
                    <a:p>
                      <a:pPr marL="0" algn="ctr" defTabSz="914400" rtl="0" eaLnBrk="1" fontAlgn="ctr" latinLnBrk="0" hangingPunct="1"/>
                      <a:r>
                        <a:rPr lang="en-US" sz="1050" b="1" i="0" u="none" strike="noStrike" kern="1200" dirty="0" smtClean="0">
                          <a:solidFill>
                            <a:srgbClr val="002776"/>
                          </a:solidFill>
                          <a:effectLst/>
                          <a:latin typeface="Arial"/>
                          <a:ea typeface="+mn-ea"/>
                          <a:cs typeface="+mn-cs"/>
                        </a:rPr>
                        <a:t>12</a:t>
                      </a:r>
                      <a:endParaRPr lang="en-US" sz="1050" b="1" i="0" u="none" strike="noStrike" kern="1200" dirty="0">
                        <a:solidFill>
                          <a:srgbClr val="002776"/>
                        </a:solidFill>
                        <a:effectLst/>
                        <a:latin typeface="Arial"/>
                        <a:ea typeface="+mn-ea"/>
                        <a:cs typeface="+mn-cs"/>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US" sz="1050" b="0" i="0" u="none" strike="noStrike" kern="1200" dirty="0" smtClean="0">
                          <a:solidFill>
                            <a:srgbClr val="002776"/>
                          </a:solidFill>
                          <a:effectLst/>
                          <a:latin typeface="+mn-lt"/>
                          <a:ea typeface="+mn-ea"/>
                          <a:cs typeface="+mn-cs"/>
                        </a:rPr>
                        <a:t>Project Status Report</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marR="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2776"/>
                          </a:solidFill>
                          <a:effectLst/>
                          <a:latin typeface="+mn-lt"/>
                          <a:sym typeface="Wingdings"/>
                        </a:rPr>
                        <a:t></a:t>
                      </a: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000" b="0" i="0" u="none" strike="noStrike" dirty="0" smtClean="0">
                          <a:solidFill>
                            <a:srgbClr val="002776"/>
                          </a:solidFill>
                          <a:effectLst/>
                          <a:latin typeface="Arial"/>
                          <a:sym typeface="Wingdings"/>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000" b="0" i="0" u="none" strike="noStrike" dirty="0" smtClean="0">
                          <a:solidFill>
                            <a:srgbClr val="002776"/>
                          </a:solidFill>
                          <a:effectLst/>
                          <a:latin typeface="Arial"/>
                          <a:sym typeface="Wingdings"/>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210312">
                <a:tc vMerge="1">
                  <a:txBody>
                    <a:bodyPr/>
                    <a:lstStyle/>
                    <a:p>
                      <a:endParaRPr lang="en-US"/>
                    </a:p>
                  </a:txBody>
                  <a:tcPr/>
                </a:tc>
                <a:tc>
                  <a:txBody>
                    <a:bodyPr/>
                    <a:lstStyle/>
                    <a:p>
                      <a:pPr marL="0" algn="ctr" defTabSz="914400" rtl="0" eaLnBrk="1" fontAlgn="ctr" latinLnBrk="0" hangingPunct="1"/>
                      <a:r>
                        <a:rPr lang="en-US" sz="1050" b="1" i="0" u="none" strike="noStrike" kern="1200" dirty="0" smtClean="0">
                          <a:solidFill>
                            <a:srgbClr val="002776"/>
                          </a:solidFill>
                          <a:effectLst/>
                          <a:latin typeface="Arial"/>
                          <a:ea typeface="+mn-ea"/>
                          <a:cs typeface="+mn-cs"/>
                        </a:rPr>
                        <a:t>13</a:t>
                      </a:r>
                      <a:endParaRPr lang="en-US" sz="1050" b="1" i="0" u="none" strike="noStrike" kern="1200" dirty="0">
                        <a:solidFill>
                          <a:srgbClr val="002776"/>
                        </a:solidFill>
                        <a:effectLst/>
                        <a:latin typeface="Arial"/>
                        <a:ea typeface="+mn-ea"/>
                        <a:cs typeface="+mn-cs"/>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US" sz="1050" b="0" i="0" u="none" strike="noStrike" kern="1200" dirty="0" smtClean="0">
                          <a:solidFill>
                            <a:srgbClr val="002776"/>
                          </a:solidFill>
                          <a:effectLst/>
                          <a:latin typeface="+mn-lt"/>
                          <a:ea typeface="+mn-ea"/>
                          <a:cs typeface="+mn-cs"/>
                        </a:rPr>
                        <a:t>Issue Log</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rowSpan="2">
                  <a:txBody>
                    <a:bodyPr/>
                    <a:lstStyle/>
                    <a:p>
                      <a:pPr marL="91440" marR="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2776"/>
                          </a:solidFill>
                          <a:effectLst/>
                          <a:latin typeface="+mn-lt"/>
                          <a:sym typeface="Wingdings"/>
                        </a:rPr>
                        <a:t>Can</a:t>
                      </a:r>
                      <a:r>
                        <a:rPr lang="en-US" sz="1000" b="0" i="0" u="none" strike="noStrike" baseline="0" dirty="0" smtClean="0">
                          <a:solidFill>
                            <a:srgbClr val="002776"/>
                          </a:solidFill>
                          <a:effectLst/>
                          <a:latin typeface="+mn-lt"/>
                          <a:sym typeface="Wingdings"/>
                        </a:rPr>
                        <a:t> be combined into  one document</a:t>
                      </a: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000" b="0" i="0" u="none" strike="noStrike" dirty="0" smtClean="0">
                          <a:solidFill>
                            <a:srgbClr val="002776"/>
                          </a:solidFill>
                          <a:effectLst/>
                          <a:latin typeface="Arial"/>
                          <a:sym typeface="Wingdings"/>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000" b="0" i="0" u="none" strike="noStrike" dirty="0" smtClean="0">
                          <a:solidFill>
                            <a:srgbClr val="002776"/>
                          </a:solidFill>
                          <a:effectLst/>
                          <a:latin typeface="Arial"/>
                          <a:sym typeface="Wingdings"/>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210312">
                <a:tc vMerge="1">
                  <a:txBody>
                    <a:bodyPr/>
                    <a:lstStyle/>
                    <a:p>
                      <a:endParaRPr lang="en-US"/>
                    </a:p>
                  </a:txBody>
                  <a:tcPr/>
                </a:tc>
                <a:tc>
                  <a:txBody>
                    <a:bodyPr/>
                    <a:lstStyle/>
                    <a:p>
                      <a:pPr marL="0" algn="ctr" defTabSz="914400" rtl="0" eaLnBrk="1" fontAlgn="ctr" latinLnBrk="0" hangingPunct="1"/>
                      <a:r>
                        <a:rPr lang="en-US" sz="1050" b="1" i="0" u="none" strike="noStrike" kern="1200" dirty="0" smtClean="0">
                          <a:solidFill>
                            <a:srgbClr val="002776"/>
                          </a:solidFill>
                          <a:effectLst/>
                          <a:latin typeface="Arial"/>
                          <a:ea typeface="+mn-ea"/>
                          <a:cs typeface="+mn-cs"/>
                        </a:rPr>
                        <a:t>14</a:t>
                      </a:r>
                      <a:endParaRPr lang="en-US" sz="1050" b="1" i="0" u="none" strike="noStrike" kern="1200" dirty="0">
                        <a:solidFill>
                          <a:srgbClr val="002776"/>
                        </a:solidFill>
                        <a:effectLst/>
                        <a:latin typeface="Arial"/>
                        <a:ea typeface="+mn-ea"/>
                        <a:cs typeface="+mn-cs"/>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l" defTabSz="914400" rtl="0" eaLnBrk="1" fontAlgn="ctr" latinLnBrk="0" hangingPunct="1"/>
                      <a:r>
                        <a:rPr lang="en-US" sz="1050" b="0" i="0" u="none" strike="noStrike" kern="1200" dirty="0">
                          <a:solidFill>
                            <a:srgbClr val="002776"/>
                          </a:solidFill>
                          <a:effectLst/>
                          <a:latin typeface="Arial"/>
                          <a:ea typeface="+mn-ea"/>
                          <a:cs typeface="+mn-cs"/>
                        </a:rPr>
                        <a:t>Risk Log </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vMerge="1">
                  <a:txBody>
                    <a:bodyPr/>
                    <a:lstStyle/>
                    <a:p>
                      <a:pPr marL="9144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000" b="0" i="0" u="none" strike="noStrike" dirty="0" smtClean="0">
                          <a:solidFill>
                            <a:srgbClr val="002776"/>
                          </a:solidFill>
                          <a:effectLst/>
                          <a:latin typeface="Arial"/>
                          <a:sym typeface="Wingdings"/>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000" b="0" i="0" u="none" strike="noStrike" dirty="0" smtClean="0">
                          <a:solidFill>
                            <a:srgbClr val="002776"/>
                          </a:solidFill>
                          <a:effectLst/>
                          <a:latin typeface="Arial"/>
                          <a:sym typeface="Wingdings"/>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219456">
                <a:tc vMerge="1">
                  <a:txBody>
                    <a:bodyPr/>
                    <a:lstStyle/>
                    <a:p>
                      <a:endParaRPr lang="en-US"/>
                    </a:p>
                  </a:txBody>
                  <a:tcPr/>
                </a:tc>
                <a:tc>
                  <a:txBody>
                    <a:bodyPr/>
                    <a:lstStyle/>
                    <a:p>
                      <a:pPr marL="0" algn="ctr" defTabSz="914400" rtl="0" eaLnBrk="1" fontAlgn="ctr" latinLnBrk="0" hangingPunct="1"/>
                      <a:r>
                        <a:rPr lang="en-US" sz="1050" b="1" i="0" u="none" strike="noStrike" kern="1200" dirty="0" smtClean="0">
                          <a:solidFill>
                            <a:srgbClr val="002776"/>
                          </a:solidFill>
                          <a:effectLst/>
                          <a:latin typeface="Arial"/>
                          <a:ea typeface="+mn-ea"/>
                          <a:cs typeface="+mn-cs"/>
                        </a:rPr>
                        <a:t>15</a:t>
                      </a:r>
                      <a:endParaRPr lang="en-US" sz="1050" b="1" i="0" u="none" strike="noStrike" kern="1200" dirty="0">
                        <a:solidFill>
                          <a:srgbClr val="002776"/>
                        </a:solidFill>
                        <a:effectLst/>
                        <a:latin typeface="Arial"/>
                        <a:ea typeface="+mn-ea"/>
                        <a:cs typeface="+mn-cs"/>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US" sz="1050" b="0" i="0" u="none" strike="noStrike" kern="1200" dirty="0" smtClean="0">
                          <a:solidFill>
                            <a:srgbClr val="002776"/>
                          </a:solidFill>
                          <a:effectLst/>
                          <a:latin typeface="+mn-lt"/>
                          <a:ea typeface="+mn-ea"/>
                          <a:cs typeface="+mn-cs"/>
                        </a:rPr>
                        <a:t>Deliverable Overview and Acceptance Form</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marR="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2776"/>
                          </a:solidFill>
                          <a:effectLst/>
                          <a:latin typeface="+mn-lt"/>
                          <a:sym typeface="Wingdings"/>
                        </a:rPr>
                        <a:t></a:t>
                      </a: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marR="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2776"/>
                          </a:solidFill>
                          <a:effectLst/>
                          <a:latin typeface="+mn-lt"/>
                          <a:sym typeface="Wingdings"/>
                        </a:rPr>
                        <a:t></a:t>
                      </a: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marR="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2776"/>
                          </a:solidFill>
                          <a:effectLst/>
                          <a:latin typeface="+mn-lt"/>
                          <a:sym typeface="Wingdings"/>
                        </a:rPr>
                        <a:t></a:t>
                      </a: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210312">
                <a:tc vMerge="1">
                  <a:txBody>
                    <a:bodyPr/>
                    <a:lstStyle/>
                    <a:p>
                      <a:endParaRPr lang="en-US"/>
                    </a:p>
                  </a:txBody>
                  <a:tcPr/>
                </a:tc>
                <a:tc>
                  <a:txBody>
                    <a:bodyPr/>
                    <a:lstStyle/>
                    <a:p>
                      <a:pPr marL="0" algn="ctr" defTabSz="914400" rtl="0" eaLnBrk="1" fontAlgn="ctr" latinLnBrk="0" hangingPunct="1"/>
                      <a:r>
                        <a:rPr lang="en-US" sz="1050" b="1" i="0" u="none" strike="noStrike" kern="1200" dirty="0" smtClean="0">
                          <a:solidFill>
                            <a:srgbClr val="002776"/>
                          </a:solidFill>
                          <a:effectLst/>
                          <a:latin typeface="Arial"/>
                          <a:ea typeface="+mn-ea"/>
                          <a:cs typeface="+mn-cs"/>
                        </a:rPr>
                        <a:t>16</a:t>
                      </a:r>
                      <a:endParaRPr lang="en-US" sz="1050" b="1" i="0" u="none" strike="noStrike" kern="1200" dirty="0">
                        <a:solidFill>
                          <a:srgbClr val="002776"/>
                        </a:solidFill>
                        <a:effectLst/>
                        <a:latin typeface="Arial"/>
                        <a:ea typeface="+mn-ea"/>
                        <a:cs typeface="+mn-cs"/>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US" sz="1050" b="0" i="0" u="none" strike="noStrike" kern="1200" dirty="0" smtClean="0">
                          <a:solidFill>
                            <a:srgbClr val="002776"/>
                          </a:solidFill>
                          <a:effectLst/>
                          <a:latin typeface="+mn-lt"/>
                          <a:ea typeface="+mn-ea"/>
                          <a:cs typeface="+mn-cs"/>
                        </a:rPr>
                        <a:t>Change Request Log </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marL="91440" algn="ctr" fontAlgn="ctr"/>
                      <a:r>
                        <a:rPr lang="en-US" sz="1000" b="0" i="0" u="none" strike="noStrike" dirty="0" smtClean="0">
                          <a:solidFill>
                            <a:srgbClr val="002776"/>
                          </a:solidFill>
                          <a:effectLst/>
                          <a:latin typeface="Arial"/>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marR="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2776"/>
                          </a:solidFill>
                          <a:effectLst/>
                          <a:latin typeface="+mn-lt"/>
                          <a:sym typeface="Wingdings"/>
                        </a:rPr>
                        <a:t></a:t>
                      </a: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marR="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2776"/>
                          </a:solidFill>
                          <a:effectLst/>
                          <a:latin typeface="+mn-lt"/>
                          <a:sym typeface="Wingdings"/>
                        </a:rPr>
                        <a:t></a:t>
                      </a:r>
                      <a:endParaRPr lang="en-US" sz="1000" b="0" i="0" u="none" strike="noStrike" dirty="0" smtClean="0">
                        <a:solidFill>
                          <a:srgbClr val="002776"/>
                        </a:solidFill>
                        <a:effectLst/>
                        <a:latin typeface="+mn-lt"/>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210312">
                <a:tc vMerge="1">
                  <a:txBody>
                    <a:bodyPr/>
                    <a:lstStyle/>
                    <a:p>
                      <a:endParaRPr lang="en-US"/>
                    </a:p>
                  </a:txBody>
                  <a:tcPr/>
                </a:tc>
                <a:tc>
                  <a:txBody>
                    <a:bodyPr/>
                    <a:lstStyle/>
                    <a:p>
                      <a:pPr marL="0" algn="ctr" defTabSz="914400" rtl="0" eaLnBrk="1" fontAlgn="ctr" latinLnBrk="0" hangingPunct="1"/>
                      <a:r>
                        <a:rPr lang="en-US" sz="1050" b="1" i="0" u="none" strike="noStrike" kern="1200" dirty="0" smtClean="0">
                          <a:solidFill>
                            <a:srgbClr val="002776"/>
                          </a:solidFill>
                          <a:effectLst/>
                          <a:latin typeface="Arial"/>
                          <a:ea typeface="+mn-ea"/>
                          <a:cs typeface="+mn-cs"/>
                        </a:rPr>
                        <a:t>17</a:t>
                      </a:r>
                      <a:endParaRPr lang="en-US" sz="1050" b="1" i="0" u="none" strike="noStrike" kern="1200" dirty="0">
                        <a:solidFill>
                          <a:srgbClr val="002776"/>
                        </a:solidFill>
                        <a:effectLst/>
                        <a:latin typeface="Arial"/>
                        <a:ea typeface="+mn-ea"/>
                        <a:cs typeface="+mn-cs"/>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marL="91440" algn="l" defTabSz="914400" rtl="0" eaLnBrk="1" fontAlgn="ctr" latinLnBrk="0" hangingPunct="1"/>
                      <a:r>
                        <a:rPr lang="en-US" sz="1050" b="0" i="0" u="none" strike="noStrike" kern="1200" dirty="0">
                          <a:solidFill>
                            <a:srgbClr val="002776"/>
                          </a:solidFill>
                          <a:effectLst/>
                          <a:latin typeface="Arial"/>
                          <a:ea typeface="+mn-ea"/>
                          <a:cs typeface="+mn-cs"/>
                        </a:rPr>
                        <a:t>Action Item </a:t>
                      </a:r>
                      <a:r>
                        <a:rPr lang="en-US" sz="1050" b="0" i="0" u="none" strike="noStrike" kern="1200" dirty="0" smtClean="0">
                          <a:solidFill>
                            <a:srgbClr val="002776"/>
                          </a:solidFill>
                          <a:effectLst/>
                          <a:latin typeface="+mn-lt"/>
                          <a:ea typeface="+mn-ea"/>
                          <a:cs typeface="+mn-cs"/>
                        </a:rPr>
                        <a:t>Log</a:t>
                      </a:r>
                      <a:endParaRPr lang="en-US" sz="1050" b="0" i="0" u="none" strike="noStrike" kern="1200" dirty="0">
                        <a:solidFill>
                          <a:srgbClr val="002776"/>
                        </a:solidFill>
                        <a:effectLst/>
                        <a:latin typeface="Arial"/>
                        <a:ea typeface="+mn-ea"/>
                        <a:cs typeface="+mn-cs"/>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rowSpan="2">
                  <a:txBody>
                    <a:bodyPr/>
                    <a:lstStyle/>
                    <a:p>
                      <a:pPr marL="91440" algn="ctr" fontAlgn="ctr"/>
                      <a:r>
                        <a:rPr lang="en-US" sz="1000" b="0" i="0" u="none" strike="noStrike" dirty="0" smtClean="0">
                          <a:solidFill>
                            <a:srgbClr val="002776"/>
                          </a:solidFill>
                          <a:effectLst/>
                          <a:latin typeface="Arial"/>
                        </a:rPr>
                        <a:t>Can</a:t>
                      </a:r>
                      <a:r>
                        <a:rPr lang="en-US" sz="1000" b="0" i="0" u="none" strike="noStrike" baseline="0" dirty="0" smtClean="0">
                          <a:solidFill>
                            <a:srgbClr val="002776"/>
                          </a:solidFill>
                          <a:effectLst/>
                          <a:latin typeface="Arial"/>
                        </a:rPr>
                        <a:t> be combined into  one document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000" b="0" i="0" u="none" strike="noStrike" dirty="0" smtClean="0">
                          <a:solidFill>
                            <a:srgbClr val="002776"/>
                          </a:solidFill>
                          <a:effectLst/>
                          <a:latin typeface="+mn-lt"/>
                          <a:sym typeface="Wingdings"/>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000" b="0" i="0" u="none" strike="noStrike" dirty="0" smtClean="0">
                          <a:solidFill>
                            <a:srgbClr val="002776"/>
                          </a:solidFill>
                          <a:effectLst/>
                          <a:latin typeface="+mn-lt"/>
                          <a:sym typeface="Wingdings"/>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210312">
                <a:tc vMerge="1">
                  <a:txBody>
                    <a:bodyPr/>
                    <a:lstStyle/>
                    <a:p>
                      <a:endParaRPr lang="en-US"/>
                    </a:p>
                  </a:txBody>
                  <a:tcPr/>
                </a:tc>
                <a:tc>
                  <a:txBody>
                    <a:bodyPr/>
                    <a:lstStyle/>
                    <a:p>
                      <a:pPr marL="0" algn="ctr" defTabSz="914400" rtl="0" eaLnBrk="1" fontAlgn="ctr" latinLnBrk="0" hangingPunct="1"/>
                      <a:r>
                        <a:rPr lang="en-US" sz="1050" b="1" i="0" u="none" strike="noStrike" kern="1200" dirty="0" smtClean="0">
                          <a:solidFill>
                            <a:srgbClr val="002776"/>
                          </a:solidFill>
                          <a:effectLst/>
                          <a:latin typeface="Arial"/>
                          <a:ea typeface="+mn-ea"/>
                          <a:cs typeface="+mn-cs"/>
                        </a:rPr>
                        <a:t>18</a:t>
                      </a:r>
                      <a:endParaRPr lang="en-US" sz="1050" b="1" i="0" u="none" strike="noStrike" kern="1200" dirty="0">
                        <a:solidFill>
                          <a:srgbClr val="002776"/>
                        </a:solidFill>
                        <a:effectLst/>
                        <a:latin typeface="Arial"/>
                        <a:ea typeface="+mn-ea"/>
                        <a:cs typeface="+mn-cs"/>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marL="91440" algn="l" defTabSz="914400" rtl="0" eaLnBrk="1" fontAlgn="ctr" latinLnBrk="0" hangingPunct="1"/>
                      <a:r>
                        <a:rPr lang="en-US" sz="1050" b="0" i="0" u="none" strike="noStrike" kern="1200" dirty="0">
                          <a:solidFill>
                            <a:srgbClr val="002776"/>
                          </a:solidFill>
                          <a:effectLst/>
                          <a:latin typeface="Arial"/>
                          <a:ea typeface="+mn-ea"/>
                          <a:cs typeface="+mn-cs"/>
                        </a:rPr>
                        <a:t>Decision Log </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vMerge="1">
                  <a:txBody>
                    <a:bodyPr/>
                    <a:lstStyle/>
                    <a:p>
                      <a:pPr marL="91440" algn="ctr" fontAlgn="ct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000" b="0" i="0" u="none" strike="noStrike" dirty="0" smtClean="0">
                          <a:solidFill>
                            <a:srgbClr val="002776"/>
                          </a:solidFill>
                          <a:effectLst/>
                          <a:latin typeface="Arial"/>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000" b="0" i="0" u="none" strike="noStrike" dirty="0" smtClean="0">
                          <a:solidFill>
                            <a:srgbClr val="002776"/>
                          </a:solidFill>
                          <a:effectLst/>
                          <a:latin typeface="+mn-lt"/>
                          <a:sym typeface="Wingdings"/>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502920">
                <a:tc>
                  <a:txBody>
                    <a:bodyPr/>
                    <a:lstStyle/>
                    <a:p>
                      <a:pPr algn="ctr" fontAlgn="ctr"/>
                      <a:r>
                        <a:rPr lang="en-US" sz="1200" b="1" i="0" u="none" strike="noStrike" dirty="0">
                          <a:solidFill>
                            <a:srgbClr val="FFFFFF"/>
                          </a:solidFill>
                          <a:effectLst/>
                          <a:latin typeface="Arial"/>
                        </a:rPr>
                        <a:t>Close</a:t>
                      </a:r>
                    </a:p>
                  </a:txBody>
                  <a:tcPr marL="0" marR="0" marT="0" marB="0" vert="vert27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1360FF"/>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050" b="1" i="0" u="none" strike="noStrike" kern="1200" dirty="0" smtClean="0">
                          <a:solidFill>
                            <a:srgbClr val="002776"/>
                          </a:solidFill>
                          <a:effectLst/>
                          <a:latin typeface="+mn-lt"/>
                          <a:ea typeface="+mn-ea"/>
                          <a:cs typeface="+mn-cs"/>
                        </a:rPr>
                        <a:t>19</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marR="0" indent="0" algn="l" defTabSz="914400" rtl="0" eaLnBrk="1" fontAlgn="ctr" latinLnBrk="0" hangingPunct="1">
                        <a:lnSpc>
                          <a:spcPct val="100000"/>
                        </a:lnSpc>
                        <a:spcBef>
                          <a:spcPts val="0"/>
                        </a:spcBef>
                        <a:spcAft>
                          <a:spcPts val="0"/>
                        </a:spcAft>
                        <a:buClrTx/>
                        <a:buSzTx/>
                        <a:buFontTx/>
                        <a:buNone/>
                        <a:tabLst/>
                        <a:defRPr/>
                      </a:pPr>
                      <a:r>
                        <a:rPr lang="en-US" sz="1050" b="0" i="0" u="none" strike="noStrike" kern="1200" dirty="0">
                          <a:solidFill>
                            <a:srgbClr val="002776"/>
                          </a:solidFill>
                          <a:effectLst/>
                          <a:latin typeface="Arial"/>
                          <a:ea typeface="+mn-ea"/>
                          <a:cs typeface="+mn-cs"/>
                        </a:rPr>
                        <a:t>Phase-end Review </a:t>
                      </a:r>
                      <a:r>
                        <a:rPr lang="en-US" sz="1050" b="0" i="0" u="none" strike="noStrike" kern="1200" dirty="0" smtClean="0">
                          <a:solidFill>
                            <a:srgbClr val="002776"/>
                          </a:solidFill>
                          <a:effectLst/>
                          <a:latin typeface="Arial"/>
                          <a:ea typeface="+mn-ea"/>
                          <a:cs typeface="+mn-cs"/>
                        </a:rPr>
                        <a:t>Report</a:t>
                      </a:r>
                      <a:r>
                        <a:rPr lang="en-US" sz="1050" b="0" i="0" u="none" strike="noStrike" kern="1200" baseline="0" dirty="0" smtClean="0">
                          <a:solidFill>
                            <a:srgbClr val="002776"/>
                          </a:solidFill>
                          <a:effectLst/>
                          <a:latin typeface="Arial"/>
                          <a:ea typeface="+mn-ea"/>
                          <a:cs typeface="+mn-cs"/>
                        </a:rPr>
                        <a:t> and </a:t>
                      </a:r>
                      <a:r>
                        <a:rPr lang="en-US" sz="1050" b="0" i="0" u="none" strike="noStrike" kern="1200" dirty="0" smtClean="0">
                          <a:solidFill>
                            <a:srgbClr val="002776"/>
                          </a:solidFill>
                          <a:effectLst/>
                          <a:latin typeface="+mn-lt"/>
                          <a:ea typeface="+mn-ea"/>
                          <a:cs typeface="+mn-cs"/>
                        </a:rPr>
                        <a:t>Project Closure Report</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000" b="0" i="0" u="none" strike="noStrike" dirty="0" smtClean="0">
                          <a:solidFill>
                            <a:srgbClr val="002776"/>
                          </a:solidFill>
                          <a:effectLst/>
                          <a:latin typeface="Arial"/>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marL="91440" algn="ctr" fontAlgn="ctr"/>
                      <a:r>
                        <a:rPr lang="en-US" sz="1000" b="0" i="0" u="none" strike="noStrike" dirty="0" smtClean="0">
                          <a:solidFill>
                            <a:srgbClr val="002776"/>
                          </a:solidFill>
                          <a:effectLst/>
                          <a:latin typeface="Arial"/>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91440" algn="ctr" fontAlgn="ctr"/>
                      <a:r>
                        <a:rPr lang="en-US" sz="1000" b="0" i="0" u="none" strike="noStrike" dirty="0" smtClean="0">
                          <a:solidFill>
                            <a:srgbClr val="002776"/>
                          </a:solidFill>
                          <a:effectLst/>
                          <a:latin typeface="+mn-lt"/>
                          <a:sym typeface="Wingdings"/>
                        </a:rPr>
                        <a:t></a:t>
                      </a:r>
                      <a:endParaRPr lang="en-US" sz="1000" b="0" i="0" u="none" strike="noStrike" dirty="0">
                        <a:solidFill>
                          <a:srgbClr val="002776"/>
                        </a:solidFill>
                        <a:effectLst/>
                        <a:latin typeface="Arial"/>
                      </a:endParaRP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bl>
          </a:graphicData>
        </a:graphic>
      </p:graphicFrame>
      <p:sp>
        <p:nvSpPr>
          <p:cNvPr id="7" name="TextBox 6"/>
          <p:cNvSpPr txBox="1"/>
          <p:nvPr/>
        </p:nvSpPr>
        <p:spPr>
          <a:xfrm>
            <a:off x="373184" y="6229290"/>
            <a:ext cx="8348472" cy="400110"/>
          </a:xfrm>
          <a:prstGeom prst="rect">
            <a:avLst/>
          </a:prstGeom>
          <a:solidFill>
            <a:schemeClr val="accent1"/>
          </a:solidFill>
        </p:spPr>
        <p:txBody>
          <a:bodyPr wrap="square" rtlCol="0">
            <a:spAutoFit/>
          </a:bodyPr>
          <a:lstStyle/>
          <a:p>
            <a:pPr marL="57150" indent="-57150"/>
            <a:r>
              <a:rPr lang="en-US" sz="1000" b="1" baseline="30000" dirty="0" smtClean="0">
                <a:solidFill>
                  <a:schemeClr val="bg1"/>
                </a:solidFill>
              </a:rPr>
              <a:t>1 </a:t>
            </a:r>
            <a:r>
              <a:rPr lang="en-US" sz="1000" b="1" kern="0" dirty="0" smtClean="0">
                <a:solidFill>
                  <a:schemeClr val="bg1"/>
                </a:solidFill>
              </a:rPr>
              <a:t>While </a:t>
            </a:r>
            <a:r>
              <a:rPr lang="en-US" sz="1000" b="1" kern="0" dirty="0">
                <a:solidFill>
                  <a:schemeClr val="bg1"/>
                </a:solidFill>
              </a:rPr>
              <a:t>not all tools will be used for all </a:t>
            </a:r>
            <a:r>
              <a:rPr lang="en-US" sz="1000" b="1" kern="0" dirty="0" smtClean="0">
                <a:solidFill>
                  <a:schemeClr val="bg1"/>
                </a:solidFill>
              </a:rPr>
              <a:t>projects, the PM is responsible for determining, in consultation with the project sponsor and OCIO, the </a:t>
            </a:r>
            <a:r>
              <a:rPr lang="en-US" sz="1000" b="1" kern="0" dirty="0">
                <a:solidFill>
                  <a:schemeClr val="bg1"/>
                </a:solidFill>
              </a:rPr>
              <a:t>applicability </a:t>
            </a:r>
            <a:r>
              <a:rPr lang="en-US" sz="1000" b="1" kern="0" dirty="0" smtClean="0">
                <a:solidFill>
                  <a:schemeClr val="bg1"/>
                </a:solidFill>
              </a:rPr>
              <a:t>and detail level required for each tool</a:t>
            </a:r>
            <a:endParaRPr lang="en-US" sz="1000" b="1" kern="0" dirty="0">
              <a:solidFill>
                <a:schemeClr val="bg1"/>
              </a:solidFill>
            </a:endParaRPr>
          </a:p>
        </p:txBody>
      </p:sp>
    </p:spTree>
    <p:extLst>
      <p:ext uri="{BB962C8B-B14F-4D97-AF65-F5344CB8AC3E}">
        <p14:creationId xmlns:p14="http://schemas.microsoft.com/office/powerpoint/2010/main" val="74638827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b="1" dirty="0"/>
              <a:t>Project Charter and Project Management Plan are </a:t>
            </a:r>
            <a:r>
              <a:rPr lang="en-US" sz="2000" b="1" dirty="0" smtClean="0"/>
              <a:t>mandatory documents fundamental for defining the ‘what’ and ‘how’</a:t>
            </a:r>
            <a:endParaRPr lang="en-US" sz="2000" dirty="0"/>
          </a:p>
        </p:txBody>
      </p:sp>
      <p:sp>
        <p:nvSpPr>
          <p:cNvPr id="5" name="Footer Placeholder 4"/>
          <p:cNvSpPr>
            <a:spLocks noGrp="1"/>
          </p:cNvSpPr>
          <p:nvPr>
            <p:ph type="ftr" sz="quarter" idx="3"/>
          </p:nvPr>
        </p:nvSpPr>
        <p:spPr/>
        <p:txBody>
          <a:bodyPr/>
          <a:lstStyle/>
          <a:p>
            <a:r>
              <a:rPr lang="en-US" dirty="0" smtClean="0"/>
              <a:t>IM/IT Capital Investment Branch of the OCIO </a:t>
            </a:r>
            <a:r>
              <a:rPr lang="en-US" dirty="0"/>
              <a:t>– IM/IT Capital Project Management</a:t>
            </a:r>
            <a:endParaRPr lang="en-GB" dirty="0"/>
          </a:p>
        </p:txBody>
      </p:sp>
      <p:sp>
        <p:nvSpPr>
          <p:cNvPr id="6" name="Slide Number Placeholder 5"/>
          <p:cNvSpPr>
            <a:spLocks noGrp="1"/>
          </p:cNvSpPr>
          <p:nvPr>
            <p:ph type="sldNum" sz="quarter" idx="4"/>
          </p:nvPr>
        </p:nvSpPr>
        <p:spPr/>
        <p:txBody>
          <a:bodyPr/>
          <a:lstStyle/>
          <a:p>
            <a:fld id="{95CC1D26-A9BD-4BDE-BDD9-08EDBAE96860}" type="slidenum">
              <a:rPr lang="en-GB" smtClean="0"/>
              <a:pPr/>
              <a:t>8</a:t>
            </a:fld>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2891092958"/>
              </p:ext>
            </p:extLst>
          </p:nvPr>
        </p:nvGraphicFramePr>
        <p:xfrm>
          <a:off x="381000" y="1143000"/>
          <a:ext cx="8381999" cy="4404360"/>
        </p:xfrm>
        <a:graphic>
          <a:graphicData uri="http://schemas.openxmlformats.org/drawingml/2006/table">
            <a:tbl>
              <a:tblPr/>
              <a:tblGrid>
                <a:gridCol w="673928"/>
                <a:gridCol w="336965"/>
                <a:gridCol w="1263618"/>
                <a:gridCol w="2948442"/>
                <a:gridCol w="2274512"/>
                <a:gridCol w="884534"/>
              </a:tblGrid>
              <a:tr h="228600">
                <a:tc>
                  <a:txBody>
                    <a:bodyPr/>
                    <a:lstStyle/>
                    <a:p>
                      <a:pPr algn="ctr" fontAlgn="ctr"/>
                      <a:r>
                        <a:rPr lang="en-US" sz="1200" b="1" i="0" u="none" strike="noStrike" dirty="0">
                          <a:solidFill>
                            <a:schemeClr val="bg2"/>
                          </a:solidFill>
                          <a:effectLst/>
                          <a:latin typeface="Arial"/>
                        </a:rPr>
                        <a:t>Project Phase</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Tool Name</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What is the tool?</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baseline="0" dirty="0" smtClean="0">
                          <a:solidFill>
                            <a:schemeClr val="bg2"/>
                          </a:solidFill>
                          <a:effectLst/>
                          <a:latin typeface="Arial"/>
                        </a:rPr>
                        <a:t>Why is the tool used?</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MAO</a:t>
                      </a:r>
                      <a:r>
                        <a:rPr lang="en-US" sz="1200" b="1" i="0" u="none" strike="noStrike" baseline="0" dirty="0" smtClean="0">
                          <a:solidFill>
                            <a:schemeClr val="bg2"/>
                          </a:solidFill>
                          <a:effectLst/>
                          <a:latin typeface="Arial"/>
                        </a:rPr>
                        <a:t>?</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r>
              <a:tr h="1828800">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ysClr val="window" lastClr="FFFFFF"/>
                          </a:solidFill>
                          <a:effectLst/>
                          <a:uLnTx/>
                          <a:uFillTx/>
                          <a:latin typeface="+mn-lt"/>
                          <a:ea typeface="+mn-ea"/>
                          <a:cs typeface="+mn-cs"/>
                        </a:rPr>
                        <a:t>Initiate or Plan</a:t>
                      </a:r>
                      <a:endParaRPr kumimoji="0" lang="en-GB" sz="1200" b="1" i="0" u="none" strike="noStrike" kern="0" cap="none" spc="0" normalizeH="0" baseline="0" noProof="0" dirty="0">
                        <a:ln>
                          <a:noFill/>
                        </a:ln>
                        <a:solidFill>
                          <a:sysClr val="window" lastClr="FFFFFF"/>
                        </a:solidFill>
                        <a:effectLst/>
                        <a:uLnTx/>
                        <a:uFillTx/>
                        <a:latin typeface="+mn-lt"/>
                        <a:ea typeface="+mn-ea"/>
                        <a:cs typeface="+mn-cs"/>
                      </a:endParaRPr>
                    </a:p>
                  </a:txBody>
                  <a:tcPr marL="0" marR="0" marT="0" marB="0" vert="vert27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002776"/>
                    </a:solidFill>
                  </a:tcPr>
                </a:tc>
                <a:tc>
                  <a:txBody>
                    <a:bodyPr/>
                    <a:lstStyle/>
                    <a:p>
                      <a:pPr marL="0" algn="ctr" fontAlgn="ctr"/>
                      <a:r>
                        <a:rPr lang="en-US" sz="1100" b="1" i="0" u="none" strike="noStrike" dirty="0" smtClean="0">
                          <a:solidFill>
                            <a:srgbClr val="002776"/>
                          </a:solidFill>
                          <a:effectLst/>
                          <a:latin typeface="Arial"/>
                        </a:rPr>
                        <a:t>1</a:t>
                      </a:r>
                      <a:endParaRPr lang="en-US" sz="1100" b="1" i="0" u="none" strike="noStrike" dirty="0">
                        <a:solidFill>
                          <a:srgbClr val="002776"/>
                        </a:solidFill>
                        <a:effectLst/>
                        <a:latin typeface="Arial"/>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l" fontAlgn="ctr"/>
                      <a:r>
                        <a:rPr lang="en-US" sz="1100" b="1" i="0" u="none" strike="noStrike" dirty="0">
                          <a:solidFill>
                            <a:srgbClr val="002776"/>
                          </a:solidFill>
                          <a:effectLst/>
                          <a:latin typeface="Arial"/>
                        </a:rPr>
                        <a:t>Project Charter</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marR="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solidFill>
                            <a:schemeClr val="accent1"/>
                          </a:solidFill>
                        </a:rPr>
                        <a:t>The Project Charter documents the vision, goals and expected benefits of the project, as well as the project approach, end-product scope, project schedule, constraints and dependencies, and other important information</a:t>
                      </a:r>
                    </a:p>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dirty="0" smtClean="0">
                          <a:solidFill>
                            <a:schemeClr val="accent1"/>
                          </a:solidFill>
                        </a:rPr>
                        <a:t>The Project Charter identifies project leadership and initial stakeholders and provides the formal authorization</a:t>
                      </a:r>
                      <a:r>
                        <a:rPr lang="en-US" sz="1100" baseline="0" dirty="0" smtClean="0">
                          <a:solidFill>
                            <a:schemeClr val="accent1"/>
                          </a:solidFill>
                        </a:rPr>
                        <a:t> for</a:t>
                      </a:r>
                      <a:r>
                        <a:rPr lang="en-US" sz="1100" dirty="0" smtClean="0">
                          <a:solidFill>
                            <a:schemeClr val="accent1"/>
                          </a:solidFill>
                        </a:rPr>
                        <a:t> the project to proceed</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indent="-171450" algn="l" fontAlgn="ctr">
                        <a:buFont typeface="Arial" panose="020B0604020202020204" pitchFamily="34" charset="0"/>
                        <a:buChar char="•"/>
                      </a:pPr>
                      <a:r>
                        <a:rPr lang="en-US" sz="1100" dirty="0" smtClean="0">
                          <a:solidFill>
                            <a:schemeClr val="accent1"/>
                          </a:solidFill>
                        </a:rPr>
                        <a:t>The Project Charter is the source for authorizing the project</a:t>
                      </a:r>
                      <a:r>
                        <a:rPr lang="en-US" sz="1100" baseline="0" dirty="0" smtClean="0">
                          <a:solidFill>
                            <a:schemeClr val="accent1"/>
                          </a:solidFill>
                        </a:rPr>
                        <a:t> and </a:t>
                      </a:r>
                      <a:r>
                        <a:rPr lang="en-US" sz="1100" dirty="0" smtClean="0">
                          <a:solidFill>
                            <a:schemeClr val="accent1"/>
                          </a:solidFill>
                        </a:rPr>
                        <a:t>documenting key aspects of the project</a:t>
                      </a:r>
                      <a:r>
                        <a:rPr lang="en-US" sz="1100" baseline="0" dirty="0" smtClean="0">
                          <a:solidFill>
                            <a:schemeClr val="accent1"/>
                          </a:solidFill>
                        </a:rPr>
                        <a:t> </a:t>
                      </a:r>
                      <a:r>
                        <a:rPr lang="en-US" sz="1100" dirty="0" smtClean="0">
                          <a:solidFill>
                            <a:schemeClr val="accent1"/>
                          </a:solidFill>
                        </a:rPr>
                        <a:t>at its </a:t>
                      </a:r>
                      <a:r>
                        <a:rPr lang="en-US" sz="1100" kern="1200" dirty="0" smtClean="0">
                          <a:solidFill>
                            <a:schemeClr val="accent1"/>
                          </a:solidFill>
                          <a:latin typeface="+mn-lt"/>
                          <a:ea typeface="+mn-ea"/>
                          <a:cs typeface="+mn-cs"/>
                        </a:rPr>
                        <a:t>inception</a:t>
                      </a:r>
                    </a:p>
                    <a:p>
                      <a:pPr marL="262890" indent="-171450" algn="l" fontAlgn="ctr">
                        <a:buFont typeface="Arial" panose="020B0604020202020204" pitchFamily="34" charset="0"/>
                        <a:buChar char="•"/>
                      </a:pPr>
                      <a:r>
                        <a:rPr lang="en-US" sz="1100" kern="1200" dirty="0" smtClean="0">
                          <a:solidFill>
                            <a:schemeClr val="accent1"/>
                          </a:solidFill>
                          <a:latin typeface="+mn-lt"/>
                          <a:ea typeface="+mn-ea"/>
                          <a:cs typeface="+mn-cs"/>
                        </a:rPr>
                        <a:t>Once it is approved by the stakeholders, the original charter will not change without agreement by all parties involved</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2776"/>
                          </a:solidFill>
                          <a:effectLst/>
                          <a:latin typeface="+mn-lt"/>
                          <a:ea typeface="+mn-ea"/>
                          <a:cs typeface="+mn-cs"/>
                          <a:sym typeface="Wingdings"/>
                        </a:rPr>
                        <a:t>M</a:t>
                      </a:r>
                      <a:endParaRPr lang="en-US" sz="1100" b="0" i="0" u="none" strike="noStrike" dirty="0" smtClean="0">
                        <a:solidFill>
                          <a:srgbClr val="002776"/>
                        </a:solidFill>
                        <a:effectLst/>
                        <a:latin typeface="+mn-lt"/>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20000"/>
                        <a:lumOff val="80000"/>
                      </a:schemeClr>
                    </a:solidFill>
                  </a:tcPr>
                </a:tc>
              </a:tr>
              <a:tr h="2194560">
                <a:tc vMerge="1">
                  <a:txBody>
                    <a:bodyPr/>
                    <a:lstStyle/>
                    <a:p>
                      <a:endParaRPr lang="en-US"/>
                    </a:p>
                  </a:txBody>
                  <a:tcPr/>
                </a:tc>
                <a:tc>
                  <a:txBody>
                    <a:bodyPr/>
                    <a:lstStyle/>
                    <a:p>
                      <a:pPr marL="0" algn="ctr" defTabSz="914400" rtl="0" eaLnBrk="1" fontAlgn="ctr" latinLnBrk="0" hangingPunct="1"/>
                      <a:r>
                        <a:rPr lang="en-US" sz="1100" b="1" i="0" u="none" strike="noStrike" kern="1200" dirty="0" smtClean="0">
                          <a:solidFill>
                            <a:srgbClr val="002776"/>
                          </a:solidFill>
                          <a:effectLst/>
                          <a:latin typeface="Arial"/>
                          <a:ea typeface="+mn-ea"/>
                          <a:cs typeface="+mn-cs"/>
                        </a:rPr>
                        <a:t>2</a:t>
                      </a:r>
                      <a:endParaRPr lang="en-US" sz="1100" b="1" i="0" u="none" strike="noStrike" kern="1200" dirty="0">
                        <a:solidFill>
                          <a:srgbClr val="002776"/>
                        </a:solidFill>
                        <a:effectLst/>
                        <a:latin typeface="Arial"/>
                        <a:ea typeface="+mn-ea"/>
                        <a:cs typeface="+mn-cs"/>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algn="l" defTabSz="914400" rtl="0" eaLnBrk="1" fontAlgn="ctr" latinLnBrk="0" hangingPunct="1"/>
                      <a:r>
                        <a:rPr lang="en-US" sz="1100" b="1" i="0" u="none" strike="noStrike" kern="1200" dirty="0">
                          <a:solidFill>
                            <a:srgbClr val="002776"/>
                          </a:solidFill>
                          <a:effectLst/>
                          <a:latin typeface="Arial"/>
                          <a:ea typeface="+mn-ea"/>
                          <a:cs typeface="+mn-cs"/>
                        </a:rPr>
                        <a:t>Project Management Plan </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marR="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smtClean="0">
                          <a:solidFill>
                            <a:schemeClr val="accent1"/>
                          </a:solidFill>
                          <a:latin typeface="+mn-lt"/>
                          <a:ea typeface="+mn-ea"/>
                          <a:cs typeface="+mn-cs"/>
                        </a:rPr>
                        <a:t>The Project Management Plan documents the resources and processes that will be used to execute the project</a:t>
                      </a:r>
                    </a:p>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kern="1200" dirty="0" smtClean="0">
                          <a:solidFill>
                            <a:schemeClr val="accent1"/>
                          </a:solidFill>
                          <a:latin typeface="+mn-lt"/>
                          <a:ea typeface="+mn-ea"/>
                          <a:cs typeface="+mn-cs"/>
                        </a:rPr>
                        <a:t>The Project Management Plan documents the project organization, work plan approach, deliverable management and project controls, resource plan, project tools, communications, and stakeholder engagement plans</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marR="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smtClean="0">
                          <a:solidFill>
                            <a:schemeClr val="accent1"/>
                          </a:solidFill>
                          <a:latin typeface="+mn-lt"/>
                          <a:ea typeface="+mn-ea"/>
                          <a:cs typeface="+mn-cs"/>
                        </a:rPr>
                        <a:t>The Project Management Plan communicates how the project will be successfully delivered by the project team and should maintained throughout the life of the project</a:t>
                      </a:r>
                    </a:p>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kern="1200" dirty="0" smtClean="0">
                          <a:solidFill>
                            <a:schemeClr val="accent1"/>
                          </a:solidFill>
                          <a:latin typeface="+mn-lt"/>
                          <a:ea typeface="+mn-ea"/>
                          <a:cs typeface="+mn-cs"/>
                        </a:rPr>
                        <a:t>It is a living document and should be considered the primary source for information about the project</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2776"/>
                          </a:solidFill>
                          <a:effectLst/>
                          <a:latin typeface="+mn-lt"/>
                          <a:ea typeface="+mn-ea"/>
                          <a:cs typeface="+mn-cs"/>
                          <a:sym typeface="Wingdings"/>
                        </a:rPr>
                        <a:t>M</a:t>
                      </a:r>
                      <a:endParaRPr lang="en-US" sz="1100" b="0" i="0" u="none" strike="noStrike" dirty="0" smtClean="0">
                        <a:solidFill>
                          <a:srgbClr val="002776"/>
                        </a:solidFill>
                        <a:effectLst/>
                        <a:latin typeface="+mn-lt"/>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20000"/>
                        <a:lumOff val="80000"/>
                      </a:schemeClr>
                    </a:solidFill>
                  </a:tcPr>
                </a:tc>
              </a:tr>
            </a:tbl>
          </a:graphicData>
        </a:graphic>
      </p:graphicFrame>
      <p:grpSp>
        <p:nvGrpSpPr>
          <p:cNvPr id="2" name="Group 1"/>
          <p:cNvGrpSpPr/>
          <p:nvPr/>
        </p:nvGrpSpPr>
        <p:grpSpPr>
          <a:xfrm>
            <a:off x="4657950" y="6182368"/>
            <a:ext cx="4017349" cy="323165"/>
            <a:chOff x="4657950" y="6182368"/>
            <a:chExt cx="4017349" cy="323165"/>
          </a:xfrm>
        </p:grpSpPr>
        <p:sp>
          <p:nvSpPr>
            <p:cNvPr id="14" name="TextBox 13"/>
            <p:cNvSpPr txBox="1"/>
            <p:nvPr/>
          </p:nvSpPr>
          <p:spPr>
            <a:xfrm>
              <a:off x="4657950" y="6182368"/>
              <a:ext cx="1001805" cy="323165"/>
            </a:xfrm>
            <a:prstGeom prst="rect">
              <a:avLst/>
            </a:prstGeom>
            <a:noFill/>
          </p:spPr>
          <p:txBody>
            <a:bodyPr wrap="square" rtlCol="0" anchor="ctr">
              <a:spAutoFit/>
            </a:bodyPr>
            <a:lstStyle/>
            <a:p>
              <a:pPr>
                <a:lnSpc>
                  <a:spcPct val="150000"/>
                </a:lnSpc>
              </a:pPr>
              <a:r>
                <a:rPr lang="en-US" sz="1000" b="1" dirty="0" smtClean="0">
                  <a:solidFill>
                    <a:schemeClr val="accent1"/>
                  </a:solidFill>
                </a:rPr>
                <a:t>M</a:t>
              </a:r>
              <a:r>
                <a:rPr lang="en-US" sz="1000" dirty="0" smtClean="0">
                  <a:solidFill>
                    <a:schemeClr val="accent1"/>
                  </a:solidFill>
                </a:rPr>
                <a:t>: Mandatory</a:t>
              </a:r>
            </a:p>
          </p:txBody>
        </p:sp>
        <p:sp>
          <p:nvSpPr>
            <p:cNvPr id="15" name="Rectangle 14"/>
            <p:cNvSpPr/>
            <p:nvPr/>
          </p:nvSpPr>
          <p:spPr>
            <a:xfrm>
              <a:off x="5597555" y="6267750"/>
              <a:ext cx="146797" cy="152400"/>
            </a:xfrm>
            <a:prstGeom prst="rect">
              <a:avLst/>
            </a:prstGeom>
            <a:solidFill>
              <a:schemeClr val="accent3">
                <a:lumMod val="20000"/>
                <a:lumOff val="8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6243728" y="6182368"/>
              <a:ext cx="1001805" cy="323165"/>
            </a:xfrm>
            <a:prstGeom prst="rect">
              <a:avLst/>
            </a:prstGeom>
            <a:noFill/>
          </p:spPr>
          <p:txBody>
            <a:bodyPr wrap="square" rtlCol="0">
              <a:spAutoFit/>
            </a:bodyPr>
            <a:lstStyle/>
            <a:p>
              <a:pPr>
                <a:lnSpc>
                  <a:spcPct val="150000"/>
                </a:lnSpc>
              </a:pPr>
              <a:r>
                <a:rPr lang="en-US" sz="1000" b="1" dirty="0" smtClean="0">
                  <a:solidFill>
                    <a:schemeClr val="accent1"/>
                  </a:solidFill>
                </a:rPr>
                <a:t>A</a:t>
              </a:r>
              <a:r>
                <a:rPr lang="en-US" sz="1000" dirty="0" smtClean="0">
                  <a:solidFill>
                    <a:schemeClr val="accent1"/>
                  </a:solidFill>
                </a:rPr>
                <a:t>: Advised</a:t>
              </a:r>
            </a:p>
          </p:txBody>
        </p:sp>
        <p:sp>
          <p:nvSpPr>
            <p:cNvPr id="11" name="Rectangle 10"/>
            <p:cNvSpPr/>
            <p:nvPr/>
          </p:nvSpPr>
          <p:spPr>
            <a:xfrm>
              <a:off x="7010400" y="6267750"/>
              <a:ext cx="146797" cy="152400"/>
            </a:xfrm>
            <a:prstGeom prst="rect">
              <a:avLst/>
            </a:prstGeom>
            <a:solidFill>
              <a:schemeClr val="accent2">
                <a:lumMod val="20000"/>
                <a:lumOff val="8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7673494" y="6182368"/>
              <a:ext cx="1001805" cy="323165"/>
            </a:xfrm>
            <a:prstGeom prst="rect">
              <a:avLst/>
            </a:prstGeom>
            <a:noFill/>
          </p:spPr>
          <p:txBody>
            <a:bodyPr wrap="square" rtlCol="0">
              <a:spAutoFit/>
            </a:bodyPr>
            <a:lstStyle/>
            <a:p>
              <a:pPr>
                <a:lnSpc>
                  <a:spcPct val="150000"/>
                </a:lnSpc>
              </a:pPr>
              <a:r>
                <a:rPr lang="en-US" sz="1000" b="1" dirty="0" smtClean="0">
                  <a:solidFill>
                    <a:schemeClr val="accent1"/>
                  </a:solidFill>
                </a:rPr>
                <a:t>O:</a:t>
              </a:r>
              <a:r>
                <a:rPr lang="en-US" sz="1000" dirty="0" smtClean="0">
                  <a:solidFill>
                    <a:schemeClr val="accent1"/>
                  </a:solidFill>
                </a:rPr>
                <a:t> Optional</a:t>
              </a:r>
            </a:p>
          </p:txBody>
        </p:sp>
        <p:sp>
          <p:nvSpPr>
            <p:cNvPr id="16" name="Rectangle 15"/>
            <p:cNvSpPr/>
            <p:nvPr/>
          </p:nvSpPr>
          <p:spPr>
            <a:xfrm>
              <a:off x="8463803" y="6267750"/>
              <a:ext cx="146797" cy="152400"/>
            </a:xfrm>
            <a:prstGeom prst="rect">
              <a:avLst/>
            </a:prstGeom>
            <a:solidFill>
              <a:schemeClr val="accent5">
                <a:lumMod val="20000"/>
                <a:lumOff val="8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585313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b="1" dirty="0" smtClean="0"/>
              <a:t>The Master Plan and Resource Plan </a:t>
            </a:r>
            <a:r>
              <a:rPr lang="en-US" sz="2000" b="1" dirty="0"/>
              <a:t>are mandatory documents for </a:t>
            </a:r>
            <a:r>
              <a:rPr lang="en-US" sz="2000" b="1" dirty="0" smtClean="0"/>
              <a:t>the planning phase of IM/IT </a:t>
            </a:r>
            <a:r>
              <a:rPr lang="en-US" sz="2000" b="1" dirty="0"/>
              <a:t>projects</a:t>
            </a:r>
            <a:endParaRPr lang="en-US" sz="2000" dirty="0"/>
          </a:p>
        </p:txBody>
      </p:sp>
      <p:sp>
        <p:nvSpPr>
          <p:cNvPr id="5" name="Footer Placeholder 4"/>
          <p:cNvSpPr>
            <a:spLocks noGrp="1"/>
          </p:cNvSpPr>
          <p:nvPr>
            <p:ph type="ftr" sz="quarter" idx="3"/>
          </p:nvPr>
        </p:nvSpPr>
        <p:spPr/>
        <p:txBody>
          <a:bodyPr/>
          <a:lstStyle/>
          <a:p>
            <a:r>
              <a:rPr lang="en-US" dirty="0" smtClean="0"/>
              <a:t>IM/IT Capital Investment Branch of the OCIO </a:t>
            </a:r>
            <a:r>
              <a:rPr lang="en-US" dirty="0"/>
              <a:t>– IM/IT Capital Project Management</a:t>
            </a:r>
            <a:endParaRPr lang="en-GB" dirty="0"/>
          </a:p>
        </p:txBody>
      </p:sp>
      <p:sp>
        <p:nvSpPr>
          <p:cNvPr id="6" name="Slide Number Placeholder 5"/>
          <p:cNvSpPr>
            <a:spLocks noGrp="1"/>
          </p:cNvSpPr>
          <p:nvPr>
            <p:ph type="sldNum" sz="quarter" idx="4"/>
          </p:nvPr>
        </p:nvSpPr>
        <p:spPr/>
        <p:txBody>
          <a:bodyPr/>
          <a:lstStyle/>
          <a:p>
            <a:fld id="{95CC1D26-A9BD-4BDE-BDD9-08EDBAE96860}" type="slidenum">
              <a:rPr lang="en-GB" smtClean="0"/>
              <a:pPr/>
              <a:t>9</a:t>
            </a:fld>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1800637524"/>
              </p:ext>
            </p:extLst>
          </p:nvPr>
        </p:nvGraphicFramePr>
        <p:xfrm>
          <a:off x="381000" y="1143000"/>
          <a:ext cx="8381999" cy="4632960"/>
        </p:xfrm>
        <a:graphic>
          <a:graphicData uri="http://schemas.openxmlformats.org/drawingml/2006/table">
            <a:tbl>
              <a:tblPr/>
              <a:tblGrid>
                <a:gridCol w="673928"/>
                <a:gridCol w="336965"/>
                <a:gridCol w="1263618"/>
                <a:gridCol w="2948442"/>
                <a:gridCol w="2274512"/>
                <a:gridCol w="884534"/>
              </a:tblGrid>
              <a:tr h="228600">
                <a:tc>
                  <a:txBody>
                    <a:bodyPr/>
                    <a:lstStyle/>
                    <a:p>
                      <a:pPr algn="ctr" fontAlgn="ctr"/>
                      <a:r>
                        <a:rPr lang="en-US" sz="1200" b="1" i="0" u="none" strike="noStrike" dirty="0">
                          <a:solidFill>
                            <a:schemeClr val="bg2"/>
                          </a:solidFill>
                          <a:effectLst/>
                          <a:latin typeface="Arial"/>
                        </a:rPr>
                        <a:t>Project Phase</a:t>
                      </a:r>
                    </a:p>
                  </a:txBody>
                  <a:tcPr marL="0" marR="0" marT="0" marB="0" anchor="ctr">
                    <a:lnL w="12700" cap="flat" cmpd="sng" algn="ctr">
                      <a:solidFill>
                        <a:schemeClr val="accent3"/>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Tool Name</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What is the tool?</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baseline="0" dirty="0" smtClean="0">
                          <a:solidFill>
                            <a:schemeClr val="bg2"/>
                          </a:solidFill>
                          <a:effectLst/>
                          <a:latin typeface="Arial"/>
                        </a:rPr>
                        <a:t>Why is the tool used?</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c>
                  <a:txBody>
                    <a:bodyPr/>
                    <a:lstStyle/>
                    <a:p>
                      <a:pPr algn="ctr" fontAlgn="ctr"/>
                      <a:r>
                        <a:rPr lang="en-US" sz="1200" b="1" i="0" u="none" strike="noStrike" dirty="0" smtClean="0">
                          <a:solidFill>
                            <a:schemeClr val="bg2"/>
                          </a:solidFill>
                          <a:effectLst/>
                          <a:latin typeface="Arial"/>
                        </a:rPr>
                        <a:t>MAO</a:t>
                      </a:r>
                      <a:r>
                        <a:rPr lang="en-US" sz="1200" b="1" i="0" u="none" strike="noStrike" baseline="0" dirty="0" smtClean="0">
                          <a:solidFill>
                            <a:schemeClr val="bg2"/>
                          </a:solidFill>
                          <a:effectLst/>
                          <a:latin typeface="Arial"/>
                        </a:rPr>
                        <a:t>?</a:t>
                      </a:r>
                      <a:endParaRPr lang="en-US" sz="1200" b="1" i="0" u="none" strike="noStrike" dirty="0">
                        <a:solidFill>
                          <a:schemeClr val="bg2"/>
                        </a:solidFill>
                        <a:effectLst/>
                        <a:latin typeface="Arial"/>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solidFill>
                  </a:tcPr>
                </a:tc>
              </a:tr>
              <a:tr h="2011680">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ysClr val="window" lastClr="FFFFFF"/>
                          </a:solidFill>
                          <a:effectLst/>
                          <a:uLnTx/>
                          <a:uFillTx/>
                          <a:latin typeface="+mn-lt"/>
                          <a:ea typeface="+mn-ea"/>
                          <a:cs typeface="+mn-cs"/>
                        </a:rPr>
                        <a:t>Initiate or Plan</a:t>
                      </a:r>
                      <a:endParaRPr kumimoji="0" lang="en-GB" sz="1200" b="1" i="0" u="none" strike="noStrike" kern="0" cap="none" spc="0" normalizeH="0" baseline="0" noProof="0" dirty="0">
                        <a:ln>
                          <a:noFill/>
                        </a:ln>
                        <a:solidFill>
                          <a:sysClr val="window" lastClr="FFFFFF"/>
                        </a:solidFill>
                        <a:effectLst/>
                        <a:uLnTx/>
                        <a:uFillTx/>
                        <a:latin typeface="+mn-lt"/>
                        <a:ea typeface="+mn-ea"/>
                        <a:cs typeface="+mn-cs"/>
                      </a:endParaRPr>
                    </a:p>
                  </a:txBody>
                  <a:tcPr marL="45720" marR="45720" vert="vert27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002776"/>
                    </a:solidFill>
                  </a:tcPr>
                </a:tc>
                <a:tc>
                  <a:txBody>
                    <a:bodyPr/>
                    <a:lstStyle/>
                    <a:p>
                      <a:pPr marL="0" algn="ctr" fontAlgn="ctr"/>
                      <a:r>
                        <a:rPr lang="en-US" sz="1100" b="1" i="0" u="none" strike="noStrike" dirty="0" smtClean="0">
                          <a:solidFill>
                            <a:srgbClr val="002776"/>
                          </a:solidFill>
                          <a:effectLst/>
                          <a:latin typeface="Arial"/>
                        </a:rPr>
                        <a:t>3</a:t>
                      </a:r>
                      <a:endParaRPr lang="en-US" sz="1100" b="1" i="0" u="none" strike="noStrike" dirty="0">
                        <a:solidFill>
                          <a:srgbClr val="002776"/>
                        </a:solidFill>
                        <a:effectLst/>
                        <a:latin typeface="Arial"/>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b="1" i="0" u="none" strike="noStrike" kern="1200" dirty="0" smtClean="0">
                          <a:solidFill>
                            <a:srgbClr val="002776"/>
                          </a:solidFill>
                          <a:effectLst/>
                          <a:latin typeface="+mn-lt"/>
                          <a:ea typeface="+mn-ea"/>
                          <a:cs typeface="+mn-cs"/>
                        </a:rPr>
                        <a:t>Master Plan</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dirty="0" smtClean="0">
                          <a:solidFill>
                            <a:schemeClr val="accent1"/>
                          </a:solidFill>
                        </a:rPr>
                        <a:t>The Master Plan represents</a:t>
                      </a:r>
                      <a:r>
                        <a:rPr lang="en-US" sz="1100" baseline="0" dirty="0" smtClean="0">
                          <a:solidFill>
                            <a:schemeClr val="accent1"/>
                          </a:solidFill>
                        </a:rPr>
                        <a:t> the project’s schedule; typically in a Gantt Chart format</a:t>
                      </a:r>
                    </a:p>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dirty="0" smtClean="0">
                          <a:solidFill>
                            <a:schemeClr val="accent1"/>
                          </a:solidFill>
                        </a:rPr>
                        <a:t>This plan is developed</a:t>
                      </a:r>
                      <a:r>
                        <a:rPr lang="en-US" sz="1100" baseline="0" dirty="0" smtClean="0">
                          <a:solidFill>
                            <a:schemeClr val="accent1"/>
                          </a:solidFill>
                        </a:rPr>
                        <a:t> at the same time as </a:t>
                      </a:r>
                      <a:r>
                        <a:rPr lang="en-US" sz="1100" dirty="0" smtClean="0">
                          <a:solidFill>
                            <a:schemeClr val="accent1"/>
                          </a:solidFill>
                        </a:rPr>
                        <a:t>the Work Plan,</a:t>
                      </a:r>
                      <a:r>
                        <a:rPr lang="en-US" sz="1100" baseline="0" dirty="0" smtClean="0">
                          <a:solidFill>
                            <a:schemeClr val="accent1"/>
                          </a:solidFill>
                        </a:rPr>
                        <a:t> which is the detailed </a:t>
                      </a:r>
                      <a:r>
                        <a:rPr lang="en-US" sz="1100" dirty="0" smtClean="0">
                          <a:solidFill>
                            <a:schemeClr val="accent1"/>
                          </a:solidFill>
                        </a:rPr>
                        <a:t>schedule for the project or phase (commonly</a:t>
                      </a:r>
                      <a:r>
                        <a:rPr lang="en-US" sz="1100" baseline="0" dirty="0" smtClean="0">
                          <a:solidFill>
                            <a:schemeClr val="accent1"/>
                          </a:solidFill>
                        </a:rPr>
                        <a:t> in Microsoft Project)</a:t>
                      </a:r>
                      <a:endParaRPr lang="en-US" sz="1100" dirty="0" smtClean="0">
                        <a:solidFill>
                          <a:schemeClr val="accent1"/>
                        </a:solidFill>
                      </a:endParaRPr>
                    </a:p>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dirty="0" smtClean="0">
                          <a:solidFill>
                            <a:schemeClr val="accent1"/>
                          </a:solidFill>
                        </a:rPr>
                        <a:t>It also serves as direct input into the project’s Resource Plan</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dirty="0" smtClean="0">
                          <a:solidFill>
                            <a:schemeClr val="accent1"/>
                          </a:solidFill>
                        </a:rPr>
                        <a:t>The Master Plan represents the high-level schedule for the project, including major activities and key milestones</a:t>
                      </a:r>
                    </a:p>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dirty="0" smtClean="0">
                          <a:solidFill>
                            <a:schemeClr val="accent1"/>
                          </a:solidFill>
                        </a:rPr>
                        <a:t>The Master Plan must be regularly maintained to be current and align with the project’s Work Plan</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2776"/>
                          </a:solidFill>
                          <a:effectLst/>
                          <a:latin typeface="+mn-lt"/>
                          <a:ea typeface="+mn-ea"/>
                          <a:cs typeface="+mn-cs"/>
                          <a:sym typeface="Wingdings"/>
                        </a:rPr>
                        <a:t>M</a:t>
                      </a:r>
                      <a:endParaRPr lang="en-US" sz="1100" b="0" i="0" u="none" strike="noStrike" dirty="0" smtClean="0">
                        <a:solidFill>
                          <a:srgbClr val="002776"/>
                        </a:solidFill>
                        <a:effectLst/>
                        <a:latin typeface="+mn-lt"/>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20000"/>
                        <a:lumOff val="80000"/>
                      </a:schemeClr>
                    </a:solidFill>
                  </a:tcPr>
                </a:tc>
              </a:tr>
              <a:tr h="2194560">
                <a:tc vMerge="1">
                  <a:txBody>
                    <a:bodyPr/>
                    <a:lstStyle/>
                    <a:p>
                      <a:endParaRPr lang="en-US"/>
                    </a:p>
                  </a:txBody>
                  <a:tcPr/>
                </a:tc>
                <a:tc>
                  <a:txBody>
                    <a:bodyPr/>
                    <a:lstStyle/>
                    <a:p>
                      <a:pPr marL="0" algn="ctr" defTabSz="914400" rtl="0" eaLnBrk="1" fontAlgn="ctr" latinLnBrk="0" hangingPunct="1"/>
                      <a:r>
                        <a:rPr lang="en-US" sz="1100" b="1" i="0" u="none" strike="noStrike" kern="1200" dirty="0" smtClean="0">
                          <a:solidFill>
                            <a:srgbClr val="002776"/>
                          </a:solidFill>
                          <a:effectLst/>
                          <a:latin typeface="Arial"/>
                          <a:ea typeface="+mn-ea"/>
                          <a:cs typeface="+mn-cs"/>
                        </a:rPr>
                        <a:t>4</a:t>
                      </a:r>
                      <a:endParaRPr lang="en-US" sz="1100" b="1" i="0" u="none" strike="noStrike" kern="1200" dirty="0">
                        <a:solidFill>
                          <a:srgbClr val="002776"/>
                        </a:solidFill>
                        <a:effectLst/>
                        <a:latin typeface="Arial"/>
                        <a:ea typeface="+mn-ea"/>
                        <a:cs typeface="+mn-cs"/>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b="1" i="0" u="none" strike="noStrike" kern="1200" dirty="0" smtClean="0">
                          <a:solidFill>
                            <a:srgbClr val="002776"/>
                          </a:solidFill>
                          <a:effectLst/>
                          <a:latin typeface="+mn-lt"/>
                          <a:ea typeface="+mn-ea"/>
                          <a:cs typeface="+mn-cs"/>
                        </a:rPr>
                        <a:t>Resource Plan Checklist</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kern="1200" dirty="0" smtClean="0">
                          <a:solidFill>
                            <a:schemeClr val="accent1"/>
                          </a:solidFill>
                          <a:latin typeface="+mn-lt"/>
                          <a:ea typeface="+mn-ea"/>
                          <a:cs typeface="+mn-cs"/>
                        </a:rPr>
                        <a:t>The Resource Plan Checklist</a:t>
                      </a:r>
                      <a:r>
                        <a:rPr lang="en-US" sz="1100" kern="1200" baseline="0" dirty="0" smtClean="0">
                          <a:solidFill>
                            <a:schemeClr val="accent1"/>
                          </a:solidFill>
                          <a:latin typeface="+mn-lt"/>
                          <a:ea typeface="+mn-ea"/>
                          <a:cs typeface="+mn-cs"/>
                        </a:rPr>
                        <a:t> provides the outline for a full Resource Plan, which provides the </a:t>
                      </a:r>
                      <a:r>
                        <a:rPr lang="en-US" sz="1100" kern="1200" dirty="0" smtClean="0">
                          <a:solidFill>
                            <a:schemeClr val="accent1"/>
                          </a:solidFill>
                          <a:latin typeface="+mn-lt"/>
                          <a:ea typeface="+mn-ea"/>
                          <a:cs typeface="+mn-cs"/>
                        </a:rPr>
                        <a:t>planning and management</a:t>
                      </a:r>
                      <a:r>
                        <a:rPr lang="en-US" sz="1100" kern="1200" baseline="0" dirty="0" smtClean="0">
                          <a:solidFill>
                            <a:schemeClr val="accent1"/>
                          </a:solidFill>
                          <a:latin typeface="+mn-lt"/>
                          <a:ea typeface="+mn-ea"/>
                          <a:cs typeface="+mn-cs"/>
                        </a:rPr>
                        <a:t> of human </a:t>
                      </a:r>
                      <a:r>
                        <a:rPr lang="en-US" sz="1100" kern="1200" dirty="0" smtClean="0">
                          <a:solidFill>
                            <a:schemeClr val="accent1"/>
                          </a:solidFill>
                          <a:latin typeface="+mn-lt"/>
                          <a:ea typeface="+mn-ea"/>
                          <a:cs typeface="+mn-cs"/>
                        </a:rPr>
                        <a:t>resource</a:t>
                      </a:r>
                      <a:r>
                        <a:rPr lang="en-US" sz="1100" kern="1200" baseline="0" dirty="0" smtClean="0">
                          <a:solidFill>
                            <a:schemeClr val="accent1"/>
                          </a:solidFill>
                          <a:latin typeface="+mn-lt"/>
                          <a:ea typeface="+mn-ea"/>
                          <a:cs typeface="+mn-cs"/>
                        </a:rPr>
                        <a:t> requirements</a:t>
                      </a:r>
                      <a:endParaRPr lang="en-US" sz="1100" kern="1200" dirty="0" smtClean="0">
                        <a:solidFill>
                          <a:schemeClr val="accent1"/>
                        </a:solidFill>
                        <a:latin typeface="+mn-lt"/>
                        <a:ea typeface="+mn-ea"/>
                        <a:cs typeface="+mn-cs"/>
                      </a:endParaRPr>
                    </a:p>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kern="1200" dirty="0" smtClean="0">
                          <a:solidFill>
                            <a:schemeClr val="accent1"/>
                          </a:solidFill>
                          <a:latin typeface="+mn-lt"/>
                          <a:ea typeface="+mn-ea"/>
                          <a:cs typeface="+mn-cs"/>
                        </a:rPr>
                        <a:t>The Resource</a:t>
                      </a:r>
                      <a:r>
                        <a:rPr lang="en-US" sz="1100" kern="1200" baseline="0" dirty="0" smtClean="0">
                          <a:solidFill>
                            <a:schemeClr val="accent1"/>
                          </a:solidFill>
                          <a:latin typeface="+mn-lt"/>
                          <a:ea typeface="+mn-ea"/>
                          <a:cs typeface="+mn-cs"/>
                        </a:rPr>
                        <a:t> Plan</a:t>
                      </a:r>
                      <a:r>
                        <a:rPr lang="en-US" sz="1100" kern="1200" dirty="0" smtClean="0">
                          <a:solidFill>
                            <a:schemeClr val="accent1"/>
                          </a:solidFill>
                          <a:latin typeface="+mn-lt"/>
                          <a:ea typeface="+mn-ea"/>
                          <a:cs typeface="+mn-cs"/>
                        </a:rPr>
                        <a:t> confirms project team resource needs,</a:t>
                      </a:r>
                      <a:r>
                        <a:rPr lang="en-US" sz="1100" kern="1200" baseline="0" dirty="0" smtClean="0">
                          <a:solidFill>
                            <a:schemeClr val="accent1"/>
                          </a:solidFill>
                          <a:latin typeface="+mn-lt"/>
                          <a:ea typeface="+mn-ea"/>
                          <a:cs typeface="+mn-cs"/>
                        </a:rPr>
                        <a:t> </a:t>
                      </a:r>
                      <a:r>
                        <a:rPr lang="en-US" sz="1100" kern="1200" dirty="0" smtClean="0">
                          <a:solidFill>
                            <a:schemeClr val="accent1"/>
                          </a:solidFill>
                          <a:latin typeface="+mn-lt"/>
                          <a:ea typeface="+mn-ea"/>
                          <a:cs typeface="+mn-cs"/>
                        </a:rPr>
                        <a:t>identifies candidates and selects</a:t>
                      </a:r>
                      <a:r>
                        <a:rPr lang="en-US" sz="1100" kern="1200" baseline="0" dirty="0" smtClean="0">
                          <a:solidFill>
                            <a:schemeClr val="accent1"/>
                          </a:solidFill>
                          <a:latin typeface="+mn-lt"/>
                          <a:ea typeface="+mn-ea"/>
                          <a:cs typeface="+mn-cs"/>
                        </a:rPr>
                        <a:t> </a:t>
                      </a:r>
                      <a:r>
                        <a:rPr lang="en-US" sz="1100" kern="1200" dirty="0" smtClean="0">
                          <a:solidFill>
                            <a:schemeClr val="accent1"/>
                          </a:solidFill>
                          <a:latin typeface="+mn-lt"/>
                          <a:ea typeface="+mn-ea"/>
                          <a:cs typeface="+mn-cs"/>
                        </a:rPr>
                        <a:t>appropriate individuals to fill open project team roles</a:t>
                      </a:r>
                    </a:p>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kern="1200" dirty="0" smtClean="0">
                          <a:solidFill>
                            <a:schemeClr val="accent1"/>
                          </a:solidFill>
                          <a:latin typeface="+mn-lt"/>
                          <a:ea typeface="+mn-ea"/>
                          <a:cs typeface="+mn-cs"/>
                        </a:rPr>
                        <a:t>It</a:t>
                      </a:r>
                      <a:r>
                        <a:rPr lang="en-US" sz="1100" kern="1200" baseline="0" dirty="0" smtClean="0">
                          <a:solidFill>
                            <a:schemeClr val="accent1"/>
                          </a:solidFill>
                          <a:latin typeface="+mn-lt"/>
                          <a:ea typeface="+mn-ea"/>
                          <a:cs typeface="+mn-cs"/>
                        </a:rPr>
                        <a:t> </a:t>
                      </a:r>
                      <a:r>
                        <a:rPr lang="en-US" sz="1100" kern="1200" dirty="0" smtClean="0">
                          <a:solidFill>
                            <a:schemeClr val="accent1"/>
                          </a:solidFill>
                          <a:latin typeface="+mn-lt"/>
                          <a:ea typeface="+mn-ea"/>
                          <a:cs typeface="+mn-cs"/>
                        </a:rPr>
                        <a:t>is updated ahead</a:t>
                      </a:r>
                      <a:r>
                        <a:rPr lang="en-US" sz="1100" kern="1200" baseline="0" dirty="0" smtClean="0">
                          <a:solidFill>
                            <a:schemeClr val="accent1"/>
                          </a:solidFill>
                          <a:latin typeface="+mn-lt"/>
                          <a:ea typeface="+mn-ea"/>
                          <a:cs typeface="+mn-cs"/>
                        </a:rPr>
                        <a:t> </a:t>
                      </a:r>
                      <a:r>
                        <a:rPr lang="en-US" sz="1100" kern="1200" dirty="0" smtClean="0">
                          <a:solidFill>
                            <a:schemeClr val="accent1"/>
                          </a:solidFill>
                          <a:latin typeface="+mn-lt"/>
                          <a:ea typeface="+mn-ea"/>
                          <a:cs typeface="+mn-cs"/>
                        </a:rPr>
                        <a:t>of each project phase, focusing on the project team needs</a:t>
                      </a:r>
                      <a:r>
                        <a:rPr lang="en-US" sz="1100" kern="1200" baseline="0" dirty="0" smtClean="0">
                          <a:solidFill>
                            <a:schemeClr val="accent1"/>
                          </a:solidFill>
                          <a:latin typeface="+mn-lt"/>
                          <a:ea typeface="+mn-ea"/>
                          <a:cs typeface="+mn-cs"/>
                        </a:rPr>
                        <a:t> </a:t>
                      </a:r>
                      <a:r>
                        <a:rPr lang="en-US" sz="1100" kern="1200" dirty="0" smtClean="0">
                          <a:solidFill>
                            <a:schemeClr val="accent1"/>
                          </a:solidFill>
                          <a:latin typeface="+mn-lt"/>
                          <a:ea typeface="+mn-ea"/>
                          <a:cs typeface="+mn-cs"/>
                        </a:rPr>
                        <a:t>and new resource needs for the next or</a:t>
                      </a:r>
                      <a:r>
                        <a:rPr lang="en-US" sz="1100" kern="1200" baseline="0" dirty="0" smtClean="0">
                          <a:solidFill>
                            <a:schemeClr val="accent1"/>
                          </a:solidFill>
                          <a:latin typeface="+mn-lt"/>
                          <a:ea typeface="+mn-ea"/>
                          <a:cs typeface="+mn-cs"/>
                        </a:rPr>
                        <a:t> upcoming </a:t>
                      </a:r>
                      <a:r>
                        <a:rPr lang="en-US" sz="1100" kern="1200" dirty="0" smtClean="0">
                          <a:solidFill>
                            <a:schemeClr val="accent1"/>
                          </a:solidFill>
                          <a:latin typeface="+mn-lt"/>
                          <a:ea typeface="+mn-ea"/>
                          <a:cs typeface="+mn-cs"/>
                        </a:rPr>
                        <a:t>phase</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kern="1200" dirty="0" smtClean="0">
                          <a:solidFill>
                            <a:schemeClr val="accent1"/>
                          </a:solidFill>
                          <a:latin typeface="+mn-lt"/>
                          <a:ea typeface="+mn-ea"/>
                          <a:cs typeface="+mn-cs"/>
                        </a:rPr>
                        <a:t>Human resources are required to produce the project deliverables and complete the work, and this plan highlights how to identify resource needs and acquire the resources</a:t>
                      </a:r>
                    </a:p>
                    <a:p>
                      <a:pPr marL="262890" marR="0" indent="-171450" algn="l" defTabSz="914400" rtl="0" eaLnBrk="1" fontAlgn="ctr" latinLnBrk="0" hangingPunct="1">
                        <a:lnSpc>
                          <a:spcPct val="100000"/>
                        </a:lnSpc>
                        <a:spcBef>
                          <a:spcPts val="600"/>
                        </a:spcBef>
                        <a:spcAft>
                          <a:spcPts val="0"/>
                        </a:spcAft>
                        <a:buClrTx/>
                        <a:buSzTx/>
                        <a:buFont typeface="Arial" panose="020B0604020202020204" pitchFamily="34" charset="0"/>
                        <a:buChar char="•"/>
                        <a:tabLst/>
                        <a:defRPr/>
                      </a:pPr>
                      <a:r>
                        <a:rPr lang="en-US" sz="1100" kern="1200" dirty="0" smtClean="0">
                          <a:solidFill>
                            <a:schemeClr val="accent1"/>
                          </a:solidFill>
                          <a:latin typeface="+mn-lt"/>
                          <a:ea typeface="+mn-ea"/>
                          <a:cs typeface="+mn-cs"/>
                        </a:rPr>
                        <a:t>This plan is used to identify the quantity</a:t>
                      </a:r>
                      <a:r>
                        <a:rPr lang="en-US" sz="1100" kern="1200" baseline="0" dirty="0" smtClean="0">
                          <a:solidFill>
                            <a:schemeClr val="accent1"/>
                          </a:solidFill>
                          <a:latin typeface="+mn-lt"/>
                          <a:ea typeface="+mn-ea"/>
                          <a:cs typeface="+mn-cs"/>
                        </a:rPr>
                        <a:t> </a:t>
                      </a:r>
                      <a:r>
                        <a:rPr lang="en-US" sz="1100" kern="1200" dirty="0" smtClean="0">
                          <a:solidFill>
                            <a:schemeClr val="accent1"/>
                          </a:solidFill>
                          <a:latin typeface="+mn-lt"/>
                          <a:ea typeface="+mn-ea"/>
                          <a:cs typeface="+mn-cs"/>
                        </a:rPr>
                        <a:t>and type of resources (by skillset)</a:t>
                      </a:r>
                      <a:r>
                        <a:rPr lang="en-US" sz="1100" kern="1200" baseline="0" dirty="0" smtClean="0">
                          <a:solidFill>
                            <a:schemeClr val="accent1"/>
                          </a:solidFill>
                          <a:latin typeface="+mn-lt"/>
                          <a:ea typeface="+mn-ea"/>
                          <a:cs typeface="+mn-cs"/>
                        </a:rPr>
                        <a:t> </a:t>
                      </a:r>
                      <a:r>
                        <a:rPr lang="en-US" sz="1100" kern="1200" dirty="0" smtClean="0">
                          <a:solidFill>
                            <a:schemeClr val="accent1"/>
                          </a:solidFill>
                          <a:latin typeface="+mn-lt"/>
                          <a:ea typeface="+mn-ea"/>
                          <a:cs typeface="+mn-cs"/>
                        </a:rPr>
                        <a:t>required to deliver the project</a:t>
                      </a: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2776"/>
                          </a:solidFill>
                          <a:effectLst/>
                          <a:latin typeface="+mn-lt"/>
                          <a:ea typeface="+mn-ea"/>
                          <a:cs typeface="+mn-cs"/>
                          <a:sym typeface="Wingdings"/>
                        </a:rPr>
                        <a:t>M</a:t>
                      </a:r>
                      <a:endParaRPr lang="en-US" sz="1100" b="0" i="0" u="none" strike="noStrike" dirty="0" smtClean="0">
                        <a:solidFill>
                          <a:srgbClr val="002776"/>
                        </a:solidFill>
                        <a:effectLst/>
                        <a:latin typeface="+mn-lt"/>
                      </a:endParaRPr>
                    </a:p>
                  </a:txBody>
                  <a:tcPr marL="45720" marR="4572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20000"/>
                        <a:lumOff val="80000"/>
                      </a:schemeClr>
                    </a:solidFill>
                  </a:tcPr>
                </a:tc>
              </a:tr>
            </a:tbl>
          </a:graphicData>
        </a:graphic>
      </p:graphicFrame>
      <p:grpSp>
        <p:nvGrpSpPr>
          <p:cNvPr id="14" name="Group 13"/>
          <p:cNvGrpSpPr/>
          <p:nvPr/>
        </p:nvGrpSpPr>
        <p:grpSpPr>
          <a:xfrm>
            <a:off x="4657950" y="6182368"/>
            <a:ext cx="4017349" cy="323165"/>
            <a:chOff x="4657950" y="6182368"/>
            <a:chExt cx="4017349" cy="323165"/>
          </a:xfrm>
        </p:grpSpPr>
        <p:sp>
          <p:nvSpPr>
            <p:cNvPr id="19" name="TextBox 18"/>
            <p:cNvSpPr txBox="1"/>
            <p:nvPr/>
          </p:nvSpPr>
          <p:spPr>
            <a:xfrm>
              <a:off x="4657950" y="6182368"/>
              <a:ext cx="1001805" cy="323165"/>
            </a:xfrm>
            <a:prstGeom prst="rect">
              <a:avLst/>
            </a:prstGeom>
            <a:noFill/>
          </p:spPr>
          <p:txBody>
            <a:bodyPr wrap="square" rtlCol="0" anchor="ctr">
              <a:spAutoFit/>
            </a:bodyPr>
            <a:lstStyle/>
            <a:p>
              <a:pPr>
                <a:lnSpc>
                  <a:spcPct val="150000"/>
                </a:lnSpc>
              </a:pPr>
              <a:r>
                <a:rPr lang="en-US" sz="1000" b="1" dirty="0" smtClean="0">
                  <a:solidFill>
                    <a:schemeClr val="accent1"/>
                  </a:solidFill>
                </a:rPr>
                <a:t>M</a:t>
              </a:r>
              <a:r>
                <a:rPr lang="en-US" sz="1000" dirty="0" smtClean="0">
                  <a:solidFill>
                    <a:schemeClr val="accent1"/>
                  </a:solidFill>
                </a:rPr>
                <a:t>: Mandatory</a:t>
              </a:r>
            </a:p>
          </p:txBody>
        </p:sp>
        <p:sp>
          <p:nvSpPr>
            <p:cNvPr id="20" name="Rectangle 19"/>
            <p:cNvSpPr/>
            <p:nvPr/>
          </p:nvSpPr>
          <p:spPr>
            <a:xfrm>
              <a:off x="5597555" y="6267750"/>
              <a:ext cx="146797" cy="152400"/>
            </a:xfrm>
            <a:prstGeom prst="rect">
              <a:avLst/>
            </a:prstGeom>
            <a:solidFill>
              <a:schemeClr val="accent3">
                <a:lumMod val="20000"/>
                <a:lumOff val="8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6243728" y="6182368"/>
              <a:ext cx="1001805" cy="323165"/>
            </a:xfrm>
            <a:prstGeom prst="rect">
              <a:avLst/>
            </a:prstGeom>
            <a:noFill/>
          </p:spPr>
          <p:txBody>
            <a:bodyPr wrap="square" rtlCol="0">
              <a:spAutoFit/>
            </a:bodyPr>
            <a:lstStyle/>
            <a:p>
              <a:pPr>
                <a:lnSpc>
                  <a:spcPct val="150000"/>
                </a:lnSpc>
              </a:pPr>
              <a:r>
                <a:rPr lang="en-US" sz="1000" b="1" dirty="0" smtClean="0">
                  <a:solidFill>
                    <a:schemeClr val="accent1"/>
                  </a:solidFill>
                </a:rPr>
                <a:t>A</a:t>
              </a:r>
              <a:r>
                <a:rPr lang="en-US" sz="1000" dirty="0" smtClean="0">
                  <a:solidFill>
                    <a:schemeClr val="accent1"/>
                  </a:solidFill>
                </a:rPr>
                <a:t>: Advised</a:t>
              </a:r>
            </a:p>
          </p:txBody>
        </p:sp>
        <p:sp>
          <p:nvSpPr>
            <p:cNvPr id="22" name="Rectangle 21"/>
            <p:cNvSpPr/>
            <p:nvPr/>
          </p:nvSpPr>
          <p:spPr>
            <a:xfrm>
              <a:off x="7010400" y="6267750"/>
              <a:ext cx="146797" cy="152400"/>
            </a:xfrm>
            <a:prstGeom prst="rect">
              <a:avLst/>
            </a:prstGeom>
            <a:solidFill>
              <a:schemeClr val="accent2">
                <a:lumMod val="20000"/>
                <a:lumOff val="8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7673494" y="6182368"/>
              <a:ext cx="1001805" cy="323165"/>
            </a:xfrm>
            <a:prstGeom prst="rect">
              <a:avLst/>
            </a:prstGeom>
            <a:noFill/>
          </p:spPr>
          <p:txBody>
            <a:bodyPr wrap="square" rtlCol="0">
              <a:spAutoFit/>
            </a:bodyPr>
            <a:lstStyle/>
            <a:p>
              <a:pPr>
                <a:lnSpc>
                  <a:spcPct val="150000"/>
                </a:lnSpc>
              </a:pPr>
              <a:r>
                <a:rPr lang="en-US" sz="1000" b="1" dirty="0" smtClean="0">
                  <a:solidFill>
                    <a:schemeClr val="accent1"/>
                  </a:solidFill>
                </a:rPr>
                <a:t>O:</a:t>
              </a:r>
              <a:r>
                <a:rPr lang="en-US" sz="1000" dirty="0" smtClean="0">
                  <a:solidFill>
                    <a:schemeClr val="accent1"/>
                  </a:solidFill>
                </a:rPr>
                <a:t> Optional</a:t>
              </a:r>
            </a:p>
          </p:txBody>
        </p:sp>
        <p:sp>
          <p:nvSpPr>
            <p:cNvPr id="24" name="Rectangle 23"/>
            <p:cNvSpPr/>
            <p:nvPr/>
          </p:nvSpPr>
          <p:spPr>
            <a:xfrm>
              <a:off x="8463803" y="6267750"/>
              <a:ext cx="146797" cy="152400"/>
            </a:xfrm>
            <a:prstGeom prst="rect">
              <a:avLst/>
            </a:prstGeom>
            <a:solidFill>
              <a:schemeClr val="accent5">
                <a:lumMod val="20000"/>
                <a:lumOff val="8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82014566"/>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5adcHmchbU.LXdhMNfD8P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Presentation Screen Template Apr2014">
  <a:themeElements>
    <a:clrScheme name="Custom 98">
      <a:dk1>
        <a:sysClr val="windowText" lastClr="000000"/>
      </a:dk1>
      <a:lt1>
        <a:sysClr val="window" lastClr="FFFFFF"/>
      </a:lt1>
      <a:dk2>
        <a:srgbClr val="313131"/>
      </a:dk2>
      <a:lt2>
        <a:srgbClr val="FFFFFF"/>
      </a:lt2>
      <a:accent1>
        <a:srgbClr val="002776"/>
      </a:accent1>
      <a:accent2>
        <a:srgbClr val="81BC00"/>
      </a:accent2>
      <a:accent3>
        <a:srgbClr val="00A1DE"/>
      </a:accent3>
      <a:accent4>
        <a:srgbClr val="3C8A2E"/>
      </a:accent4>
      <a:accent5>
        <a:srgbClr val="575757"/>
      </a:accent5>
      <a:accent6>
        <a:srgbClr val="BDD203"/>
      </a:accent6>
      <a:hlink>
        <a:srgbClr val="00A1DE"/>
      </a:hlink>
      <a:folHlink>
        <a:srgbClr val="72C7E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1 Deloitte Presentation Template EN.potx" id="{F3FEB9F7-7E45-41CD-8022-0B013919944A}" vid="{12FF6A8F-5231-4570-A726-22370036C6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25623</TotalTime>
  <Words>3376</Words>
  <Application>Microsoft Office PowerPoint</Application>
  <PresentationFormat>On-screen Show (4:3)</PresentationFormat>
  <Paragraphs>580</Paragraphs>
  <Slides>17</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Deloitte Presentation Screen Template Apr2014</vt:lpstr>
      <vt:lpstr>think-cell Slide</vt:lpstr>
      <vt:lpstr>IM/IT Capital Investment Branch of the OCIO</vt:lpstr>
      <vt:lpstr>The proposed project management tools are aligned with PMI’s PMBOK knowledge areas</vt:lpstr>
      <vt:lpstr>Ministry, OCIO, DMCTT and TB have different roles and responsibilities across phases of the IM/IT investment lifecycle</vt:lpstr>
      <vt:lpstr>A suite of project management tools and templates have been developed to provide a common baseline set of tools</vt:lpstr>
      <vt:lpstr>Sample project management templates and or checklists have been developed for Plan, Manage and Close phases of a project</vt:lpstr>
      <vt:lpstr>Sample1 of project management tools developed for three phases of a project: Plan or initiate or plan; Manage or execute; Close </vt:lpstr>
      <vt:lpstr>Project management tools1 are scalable depending on the project’s complexity rating established through the Classification Framework</vt:lpstr>
      <vt:lpstr>Project Charter and Project Management Plan are mandatory documents fundamental for defining the ‘what’ and ‘how’</vt:lpstr>
      <vt:lpstr>The Master Plan and Resource Plan are mandatory documents for the planning phase of IM/IT projects</vt:lpstr>
      <vt:lpstr>Organizational Change Management Plan and Communication Plan are mandatory documents for the planning phase of IM/IT projects</vt:lpstr>
      <vt:lpstr>Quality Management Plan and Deliverable Log are advised; Personal and Confidential Management Plan is optional</vt:lpstr>
      <vt:lpstr>The Training Log and Kick-off Deck are optional documents for the planning phase of IM/IT projects IM/IT projects</vt:lpstr>
      <vt:lpstr>Issue Log and Risk Log are required to manage IM/IT projects</vt:lpstr>
      <vt:lpstr>Change Request Log and Project Status Report are mandatory documents for managing IM/IT projects </vt:lpstr>
      <vt:lpstr>Action Item Log and Decision Log are highly advised documents for managing IM/IT projects </vt:lpstr>
      <vt:lpstr>Phase-end Review Checklist and Project Closure Report are optional documents for managing IM/IT projects </vt:lpstr>
      <vt:lpstr>Sample project management templates and checklists</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Deloitte PowerPoint template</dc:title>
  <dc:creator>Ren Lacza</dc:creator>
  <dc:description>Deloitte</dc:description>
  <cp:lastModifiedBy>D'Argis, Fiona MTIC:EX</cp:lastModifiedBy>
  <cp:revision>747</cp:revision>
  <cp:lastPrinted>2015-02-13T18:17:17Z</cp:lastPrinted>
  <dcterms:created xsi:type="dcterms:W3CDTF">2014-07-22T15:57:18Z</dcterms:created>
  <dcterms:modified xsi:type="dcterms:W3CDTF">2015-10-20T21:05:27Z</dcterms:modified>
</cp:coreProperties>
</file>