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57" r:id="rId3"/>
    <p:sldId id="260" r:id="rId4"/>
    <p:sldId id="263" r:id="rId5"/>
    <p:sldId id="269" r:id="rId6"/>
    <p:sldId id="264" r:id="rId7"/>
    <p:sldId id="265" r:id="rId8"/>
    <p:sldId id="266" r:id="rId9"/>
    <p:sldId id="267" r:id="rId10"/>
    <p:sldId id="268"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58" r:id="rId27"/>
    <p:sldId id="261" r:id="rId28"/>
    <p:sldId id="285"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4D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81FD51-FAE6-4535-AF68-511DA6BA1D0E}" type="datetimeFigureOut">
              <a:rPr lang="pt-BR" smtClean="0"/>
              <a:t>15/03/2018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32EBCD-7436-4ABA-BF02-926BA2745D68}" type="slidenum">
              <a:rPr lang="pt-BR" smtClean="0"/>
              <a:t>‹nº›</a:t>
            </a:fld>
            <a:endParaRPr lang="pt-BR"/>
          </a:p>
        </p:txBody>
      </p:sp>
    </p:spTree>
    <p:extLst>
      <p:ext uri="{BB962C8B-B14F-4D97-AF65-F5344CB8AC3E}">
        <p14:creationId xmlns:p14="http://schemas.microsoft.com/office/powerpoint/2010/main" val="3047056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9532EBCD-7436-4ABA-BF02-926BA2745D68}" type="slidenum">
              <a:rPr lang="pt-BR" smtClean="0"/>
              <a:t>6</a:t>
            </a:fld>
            <a:endParaRPr lang="pt-BR"/>
          </a:p>
        </p:txBody>
      </p:sp>
    </p:spTree>
    <p:extLst>
      <p:ext uri="{BB962C8B-B14F-4D97-AF65-F5344CB8AC3E}">
        <p14:creationId xmlns:p14="http://schemas.microsoft.com/office/powerpoint/2010/main" val="1141461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9532EBCD-7436-4ABA-BF02-926BA2745D68}" type="slidenum">
              <a:rPr lang="pt-BR" smtClean="0"/>
              <a:t>18</a:t>
            </a:fld>
            <a:endParaRPr lang="pt-BR"/>
          </a:p>
        </p:txBody>
      </p:sp>
    </p:spTree>
    <p:extLst>
      <p:ext uri="{BB962C8B-B14F-4D97-AF65-F5344CB8AC3E}">
        <p14:creationId xmlns:p14="http://schemas.microsoft.com/office/powerpoint/2010/main" val="1918910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r>
              <a:rPr lang="pt-BR" smtClean="0"/>
              <a:t>19/03/2018</a:t>
            </a:r>
            <a:endParaRPr lang="pt-BR"/>
          </a:p>
        </p:txBody>
      </p:sp>
      <p:sp>
        <p:nvSpPr>
          <p:cNvPr id="5" name="Espaço Reservado para Rodapé 4"/>
          <p:cNvSpPr>
            <a:spLocks noGrp="1"/>
          </p:cNvSpPr>
          <p:nvPr>
            <p:ph type="ftr" sz="quarter" idx="11"/>
          </p:nvPr>
        </p:nvSpPr>
        <p:spPr/>
        <p:txBody>
          <a:bodyPr/>
          <a:lstStyle/>
          <a:p>
            <a:r>
              <a:rPr lang="pt-BR" smtClean="0"/>
              <a:t>NoSQL Database Performance Tuning for IoT Data – Lucas B. Dias</a:t>
            </a:r>
            <a:endParaRPr lang="pt-BR"/>
          </a:p>
        </p:txBody>
      </p:sp>
      <p:sp>
        <p:nvSpPr>
          <p:cNvPr id="6" name="Espaço Reservado para Número de Slide 5"/>
          <p:cNvSpPr>
            <a:spLocks noGrp="1"/>
          </p:cNvSpPr>
          <p:nvPr>
            <p:ph type="sldNum" sz="quarter" idx="12"/>
          </p:nvPr>
        </p:nvSpPr>
        <p:spPr/>
        <p:txBody>
          <a:bodyPr/>
          <a:lstStyle/>
          <a:p>
            <a:fld id="{9511B048-4579-4333-ADF0-FAADD2BE5F74}" type="slidenum">
              <a:rPr lang="pt-BR" smtClean="0"/>
              <a:t>‹nº›</a:t>
            </a:fld>
            <a:endParaRPr lang="pt-BR"/>
          </a:p>
        </p:txBody>
      </p:sp>
    </p:spTree>
    <p:extLst>
      <p:ext uri="{BB962C8B-B14F-4D97-AF65-F5344CB8AC3E}">
        <p14:creationId xmlns:p14="http://schemas.microsoft.com/office/powerpoint/2010/main" val="11691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r>
              <a:rPr lang="pt-BR" smtClean="0"/>
              <a:t>19/03/2018</a:t>
            </a:r>
            <a:endParaRPr lang="pt-BR"/>
          </a:p>
        </p:txBody>
      </p:sp>
      <p:sp>
        <p:nvSpPr>
          <p:cNvPr id="5" name="Espaço Reservado para Rodapé 4"/>
          <p:cNvSpPr>
            <a:spLocks noGrp="1"/>
          </p:cNvSpPr>
          <p:nvPr>
            <p:ph type="ftr" sz="quarter" idx="11"/>
          </p:nvPr>
        </p:nvSpPr>
        <p:spPr/>
        <p:txBody>
          <a:bodyPr/>
          <a:lstStyle/>
          <a:p>
            <a:r>
              <a:rPr lang="pt-BR" smtClean="0"/>
              <a:t>NoSQL Database Performance Tuning for IoT Data – Lucas B. Dias</a:t>
            </a:r>
            <a:endParaRPr lang="pt-BR"/>
          </a:p>
        </p:txBody>
      </p:sp>
      <p:sp>
        <p:nvSpPr>
          <p:cNvPr id="6" name="Espaço Reservado para Número de Slide 5"/>
          <p:cNvSpPr>
            <a:spLocks noGrp="1"/>
          </p:cNvSpPr>
          <p:nvPr>
            <p:ph type="sldNum" sz="quarter" idx="12"/>
          </p:nvPr>
        </p:nvSpPr>
        <p:spPr/>
        <p:txBody>
          <a:bodyPr/>
          <a:lstStyle/>
          <a:p>
            <a:fld id="{9511B048-4579-4333-ADF0-FAADD2BE5F74}" type="slidenum">
              <a:rPr lang="pt-BR" smtClean="0"/>
              <a:t>‹nº›</a:t>
            </a:fld>
            <a:endParaRPr lang="pt-BR"/>
          </a:p>
        </p:txBody>
      </p:sp>
    </p:spTree>
    <p:extLst>
      <p:ext uri="{BB962C8B-B14F-4D97-AF65-F5344CB8AC3E}">
        <p14:creationId xmlns:p14="http://schemas.microsoft.com/office/powerpoint/2010/main" val="2559801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r>
              <a:rPr lang="pt-BR" smtClean="0"/>
              <a:t>19/03/2018</a:t>
            </a:r>
            <a:endParaRPr lang="pt-BR"/>
          </a:p>
        </p:txBody>
      </p:sp>
      <p:sp>
        <p:nvSpPr>
          <p:cNvPr id="5" name="Espaço Reservado para Rodapé 4"/>
          <p:cNvSpPr>
            <a:spLocks noGrp="1"/>
          </p:cNvSpPr>
          <p:nvPr>
            <p:ph type="ftr" sz="quarter" idx="11"/>
          </p:nvPr>
        </p:nvSpPr>
        <p:spPr/>
        <p:txBody>
          <a:bodyPr/>
          <a:lstStyle/>
          <a:p>
            <a:r>
              <a:rPr lang="pt-BR" smtClean="0"/>
              <a:t>NoSQL Database Performance Tuning for IoT Data – Lucas B. Dias</a:t>
            </a:r>
            <a:endParaRPr lang="pt-BR"/>
          </a:p>
        </p:txBody>
      </p:sp>
      <p:sp>
        <p:nvSpPr>
          <p:cNvPr id="6" name="Espaço Reservado para Número de Slide 5"/>
          <p:cNvSpPr>
            <a:spLocks noGrp="1"/>
          </p:cNvSpPr>
          <p:nvPr>
            <p:ph type="sldNum" sz="quarter" idx="12"/>
          </p:nvPr>
        </p:nvSpPr>
        <p:spPr/>
        <p:txBody>
          <a:bodyPr/>
          <a:lstStyle/>
          <a:p>
            <a:fld id="{9511B048-4579-4333-ADF0-FAADD2BE5F74}" type="slidenum">
              <a:rPr lang="pt-BR" smtClean="0"/>
              <a:t>‹nº›</a:t>
            </a:fld>
            <a:endParaRPr lang="pt-BR"/>
          </a:p>
        </p:txBody>
      </p:sp>
    </p:spTree>
    <p:extLst>
      <p:ext uri="{BB962C8B-B14F-4D97-AF65-F5344CB8AC3E}">
        <p14:creationId xmlns:p14="http://schemas.microsoft.com/office/powerpoint/2010/main" val="3516268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838200" y="6356350"/>
            <a:ext cx="1739900" cy="365125"/>
          </a:xfrm>
        </p:spPr>
        <p:txBody>
          <a:bodyPr/>
          <a:lstStyle/>
          <a:p>
            <a:r>
              <a:rPr lang="pt-BR" smtClean="0"/>
              <a:t>19/03/2018</a:t>
            </a:r>
            <a:endParaRPr lang="pt-BR"/>
          </a:p>
        </p:txBody>
      </p:sp>
      <p:sp>
        <p:nvSpPr>
          <p:cNvPr id="5" name="Espaço Reservado para Rodapé 4"/>
          <p:cNvSpPr>
            <a:spLocks noGrp="1"/>
          </p:cNvSpPr>
          <p:nvPr>
            <p:ph type="ftr" sz="quarter" idx="11"/>
          </p:nvPr>
        </p:nvSpPr>
        <p:spPr>
          <a:xfrm>
            <a:off x="3924300" y="6356350"/>
            <a:ext cx="4292600" cy="365125"/>
          </a:xfrm>
        </p:spPr>
        <p:txBody>
          <a:bodyPr/>
          <a:lstStyle>
            <a:lvl1pPr>
              <a:defRPr/>
            </a:lvl1pPr>
          </a:lstStyle>
          <a:p>
            <a:r>
              <a:rPr lang="pt-BR" smtClean="0"/>
              <a:t>NoSQL Database Performance Tuning for IoT Data – Lucas B. Dias</a:t>
            </a:r>
            <a:endParaRPr lang="pt-BR"/>
          </a:p>
        </p:txBody>
      </p:sp>
      <p:sp>
        <p:nvSpPr>
          <p:cNvPr id="6" name="Espaço Reservado para Número de Slide 5"/>
          <p:cNvSpPr>
            <a:spLocks noGrp="1"/>
          </p:cNvSpPr>
          <p:nvPr>
            <p:ph type="sldNum" sz="quarter" idx="12"/>
          </p:nvPr>
        </p:nvSpPr>
        <p:spPr/>
        <p:txBody>
          <a:bodyPr/>
          <a:lstStyle/>
          <a:p>
            <a:fld id="{9511B048-4579-4333-ADF0-FAADD2BE5F74}" type="slidenum">
              <a:rPr lang="pt-BR" smtClean="0"/>
              <a:pPr/>
              <a:t>‹nº›</a:t>
            </a:fld>
            <a:r>
              <a:rPr lang="pt-BR" smtClean="0"/>
              <a:t>/30</a:t>
            </a:r>
            <a:endParaRPr lang="pt-BR"/>
          </a:p>
        </p:txBody>
      </p:sp>
    </p:spTree>
    <p:extLst>
      <p:ext uri="{BB962C8B-B14F-4D97-AF65-F5344CB8AC3E}">
        <p14:creationId xmlns:p14="http://schemas.microsoft.com/office/powerpoint/2010/main" val="16534232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7" name="Espaço Reservado para Data 6"/>
          <p:cNvSpPr>
            <a:spLocks noGrp="1"/>
          </p:cNvSpPr>
          <p:nvPr>
            <p:ph type="dt" sz="half" idx="10"/>
          </p:nvPr>
        </p:nvSpPr>
        <p:spPr/>
        <p:txBody>
          <a:bodyPr/>
          <a:lstStyle/>
          <a:p>
            <a:r>
              <a:rPr lang="pt-BR" smtClean="0"/>
              <a:t>19/03/2018</a:t>
            </a:r>
            <a:endParaRPr lang="pt-BR"/>
          </a:p>
        </p:txBody>
      </p:sp>
      <p:sp>
        <p:nvSpPr>
          <p:cNvPr id="8" name="Espaço Reservado para Rodapé 7"/>
          <p:cNvSpPr>
            <a:spLocks noGrp="1"/>
          </p:cNvSpPr>
          <p:nvPr>
            <p:ph type="ftr" sz="quarter" idx="11"/>
          </p:nvPr>
        </p:nvSpPr>
        <p:spPr/>
        <p:txBody>
          <a:bodyPr/>
          <a:lstStyle/>
          <a:p>
            <a:r>
              <a:rPr lang="pt-BR" smtClean="0"/>
              <a:t>NoSQL Database Performance Tuning for IoT Data – Lucas B. Dias</a:t>
            </a:r>
            <a:endParaRPr lang="pt-BR"/>
          </a:p>
        </p:txBody>
      </p:sp>
      <p:sp>
        <p:nvSpPr>
          <p:cNvPr id="9" name="Espaço Reservado para Número de Slide 8"/>
          <p:cNvSpPr>
            <a:spLocks noGrp="1"/>
          </p:cNvSpPr>
          <p:nvPr>
            <p:ph type="sldNum" sz="quarter" idx="12"/>
          </p:nvPr>
        </p:nvSpPr>
        <p:spPr/>
        <p:txBody>
          <a:bodyPr/>
          <a:lstStyle/>
          <a:p>
            <a:fld id="{9511B048-4579-4333-ADF0-FAADD2BE5F74}" type="slidenum">
              <a:rPr lang="pt-BR" smtClean="0"/>
              <a:pPr/>
              <a:t>‹nº›</a:t>
            </a:fld>
            <a:endParaRPr lang="pt-BR"/>
          </a:p>
        </p:txBody>
      </p:sp>
    </p:spTree>
    <p:extLst>
      <p:ext uri="{BB962C8B-B14F-4D97-AF65-F5344CB8AC3E}">
        <p14:creationId xmlns:p14="http://schemas.microsoft.com/office/powerpoint/2010/main" val="36125966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r>
              <a:rPr lang="pt-BR" smtClean="0"/>
              <a:t>19/03/2018</a:t>
            </a:r>
            <a:endParaRPr lang="pt-BR"/>
          </a:p>
        </p:txBody>
      </p:sp>
      <p:sp>
        <p:nvSpPr>
          <p:cNvPr id="6" name="Espaço Reservado para Rodapé 5"/>
          <p:cNvSpPr>
            <a:spLocks noGrp="1"/>
          </p:cNvSpPr>
          <p:nvPr>
            <p:ph type="ftr" sz="quarter" idx="11"/>
          </p:nvPr>
        </p:nvSpPr>
        <p:spPr/>
        <p:txBody>
          <a:bodyPr/>
          <a:lstStyle/>
          <a:p>
            <a:r>
              <a:rPr lang="pt-BR" smtClean="0"/>
              <a:t>NoSQL Database Performance Tuning for IoT Data – Lucas B. Dias</a:t>
            </a:r>
            <a:endParaRPr lang="pt-BR"/>
          </a:p>
        </p:txBody>
      </p:sp>
      <p:sp>
        <p:nvSpPr>
          <p:cNvPr id="7" name="Espaço Reservado para Número de Slide 6"/>
          <p:cNvSpPr>
            <a:spLocks noGrp="1"/>
          </p:cNvSpPr>
          <p:nvPr>
            <p:ph type="sldNum" sz="quarter" idx="12"/>
          </p:nvPr>
        </p:nvSpPr>
        <p:spPr/>
        <p:txBody>
          <a:bodyPr/>
          <a:lstStyle/>
          <a:p>
            <a:fld id="{9511B048-4579-4333-ADF0-FAADD2BE5F74}" type="slidenum">
              <a:rPr lang="pt-BR" smtClean="0"/>
              <a:t>‹nº›</a:t>
            </a:fld>
            <a:endParaRPr lang="pt-BR"/>
          </a:p>
        </p:txBody>
      </p:sp>
    </p:spTree>
    <p:extLst>
      <p:ext uri="{BB962C8B-B14F-4D97-AF65-F5344CB8AC3E}">
        <p14:creationId xmlns:p14="http://schemas.microsoft.com/office/powerpoint/2010/main" val="33012961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r>
              <a:rPr lang="pt-BR" smtClean="0"/>
              <a:t>19/03/2018</a:t>
            </a:r>
            <a:endParaRPr lang="pt-BR"/>
          </a:p>
        </p:txBody>
      </p:sp>
      <p:sp>
        <p:nvSpPr>
          <p:cNvPr id="8" name="Espaço Reservado para Rodapé 7"/>
          <p:cNvSpPr>
            <a:spLocks noGrp="1"/>
          </p:cNvSpPr>
          <p:nvPr>
            <p:ph type="ftr" sz="quarter" idx="11"/>
          </p:nvPr>
        </p:nvSpPr>
        <p:spPr/>
        <p:txBody>
          <a:bodyPr/>
          <a:lstStyle/>
          <a:p>
            <a:r>
              <a:rPr lang="pt-BR" smtClean="0"/>
              <a:t>NoSQL Database Performance Tuning for IoT Data – Lucas B. Dias</a:t>
            </a:r>
            <a:endParaRPr lang="pt-BR"/>
          </a:p>
        </p:txBody>
      </p:sp>
      <p:sp>
        <p:nvSpPr>
          <p:cNvPr id="9" name="Espaço Reservado para Número de Slide 8"/>
          <p:cNvSpPr>
            <a:spLocks noGrp="1"/>
          </p:cNvSpPr>
          <p:nvPr>
            <p:ph type="sldNum" sz="quarter" idx="12"/>
          </p:nvPr>
        </p:nvSpPr>
        <p:spPr/>
        <p:txBody>
          <a:bodyPr/>
          <a:lstStyle/>
          <a:p>
            <a:fld id="{9511B048-4579-4333-ADF0-FAADD2BE5F74}" type="slidenum">
              <a:rPr lang="pt-BR" smtClean="0"/>
              <a:t>‹nº›</a:t>
            </a:fld>
            <a:endParaRPr lang="pt-BR"/>
          </a:p>
        </p:txBody>
      </p:sp>
    </p:spTree>
    <p:extLst>
      <p:ext uri="{BB962C8B-B14F-4D97-AF65-F5344CB8AC3E}">
        <p14:creationId xmlns:p14="http://schemas.microsoft.com/office/powerpoint/2010/main" val="3834562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r>
              <a:rPr lang="pt-BR" smtClean="0"/>
              <a:t>19/03/2018</a:t>
            </a:r>
            <a:endParaRPr lang="pt-BR"/>
          </a:p>
        </p:txBody>
      </p:sp>
      <p:sp>
        <p:nvSpPr>
          <p:cNvPr id="4" name="Espaço Reservado para Rodapé 3"/>
          <p:cNvSpPr>
            <a:spLocks noGrp="1"/>
          </p:cNvSpPr>
          <p:nvPr>
            <p:ph type="ftr" sz="quarter" idx="11"/>
          </p:nvPr>
        </p:nvSpPr>
        <p:spPr/>
        <p:txBody>
          <a:bodyPr/>
          <a:lstStyle/>
          <a:p>
            <a:r>
              <a:rPr lang="pt-BR" smtClean="0"/>
              <a:t>NoSQL Database Performance Tuning for IoT Data – Lucas B. Dias</a:t>
            </a:r>
            <a:endParaRPr lang="pt-BR"/>
          </a:p>
        </p:txBody>
      </p:sp>
      <p:sp>
        <p:nvSpPr>
          <p:cNvPr id="5" name="Espaço Reservado para Número de Slide 4"/>
          <p:cNvSpPr>
            <a:spLocks noGrp="1"/>
          </p:cNvSpPr>
          <p:nvPr>
            <p:ph type="sldNum" sz="quarter" idx="12"/>
          </p:nvPr>
        </p:nvSpPr>
        <p:spPr/>
        <p:txBody>
          <a:bodyPr/>
          <a:lstStyle/>
          <a:p>
            <a:fld id="{9511B048-4579-4333-ADF0-FAADD2BE5F74}" type="slidenum">
              <a:rPr lang="pt-BR" smtClean="0"/>
              <a:t>‹nº›</a:t>
            </a:fld>
            <a:endParaRPr lang="pt-BR"/>
          </a:p>
        </p:txBody>
      </p:sp>
    </p:spTree>
    <p:extLst>
      <p:ext uri="{BB962C8B-B14F-4D97-AF65-F5344CB8AC3E}">
        <p14:creationId xmlns:p14="http://schemas.microsoft.com/office/powerpoint/2010/main" val="2684760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r>
              <a:rPr lang="pt-BR" smtClean="0"/>
              <a:t>19/03/2018</a:t>
            </a:r>
            <a:endParaRPr lang="pt-BR"/>
          </a:p>
        </p:txBody>
      </p:sp>
      <p:sp>
        <p:nvSpPr>
          <p:cNvPr id="3" name="Espaço Reservado para Rodapé 2"/>
          <p:cNvSpPr>
            <a:spLocks noGrp="1"/>
          </p:cNvSpPr>
          <p:nvPr>
            <p:ph type="ftr" sz="quarter" idx="11"/>
          </p:nvPr>
        </p:nvSpPr>
        <p:spPr/>
        <p:txBody>
          <a:bodyPr/>
          <a:lstStyle/>
          <a:p>
            <a:r>
              <a:rPr lang="pt-BR" smtClean="0"/>
              <a:t>NoSQL Database Performance Tuning for IoT Data – Lucas B. Dias</a:t>
            </a:r>
            <a:endParaRPr lang="pt-BR"/>
          </a:p>
        </p:txBody>
      </p:sp>
      <p:sp>
        <p:nvSpPr>
          <p:cNvPr id="4" name="Espaço Reservado para Número de Slide 3"/>
          <p:cNvSpPr>
            <a:spLocks noGrp="1"/>
          </p:cNvSpPr>
          <p:nvPr>
            <p:ph type="sldNum" sz="quarter" idx="12"/>
          </p:nvPr>
        </p:nvSpPr>
        <p:spPr/>
        <p:txBody>
          <a:bodyPr/>
          <a:lstStyle/>
          <a:p>
            <a:fld id="{9511B048-4579-4333-ADF0-FAADD2BE5F74}" type="slidenum">
              <a:rPr lang="pt-BR" smtClean="0"/>
              <a:t>‹nº›</a:t>
            </a:fld>
            <a:endParaRPr lang="pt-BR"/>
          </a:p>
        </p:txBody>
      </p:sp>
    </p:spTree>
    <p:extLst>
      <p:ext uri="{BB962C8B-B14F-4D97-AF65-F5344CB8AC3E}">
        <p14:creationId xmlns:p14="http://schemas.microsoft.com/office/powerpoint/2010/main" val="1445856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r>
              <a:rPr lang="pt-BR" smtClean="0"/>
              <a:t>19/03/2018</a:t>
            </a:r>
            <a:endParaRPr lang="pt-BR"/>
          </a:p>
        </p:txBody>
      </p:sp>
      <p:sp>
        <p:nvSpPr>
          <p:cNvPr id="6" name="Espaço Reservado para Rodapé 5"/>
          <p:cNvSpPr>
            <a:spLocks noGrp="1"/>
          </p:cNvSpPr>
          <p:nvPr>
            <p:ph type="ftr" sz="quarter" idx="11"/>
          </p:nvPr>
        </p:nvSpPr>
        <p:spPr/>
        <p:txBody>
          <a:bodyPr/>
          <a:lstStyle/>
          <a:p>
            <a:r>
              <a:rPr lang="pt-BR" smtClean="0"/>
              <a:t>NoSQL Database Performance Tuning for IoT Data – Lucas B. Dias</a:t>
            </a:r>
            <a:endParaRPr lang="pt-BR"/>
          </a:p>
        </p:txBody>
      </p:sp>
      <p:sp>
        <p:nvSpPr>
          <p:cNvPr id="7" name="Espaço Reservado para Número de Slide 6"/>
          <p:cNvSpPr>
            <a:spLocks noGrp="1"/>
          </p:cNvSpPr>
          <p:nvPr>
            <p:ph type="sldNum" sz="quarter" idx="12"/>
          </p:nvPr>
        </p:nvSpPr>
        <p:spPr/>
        <p:txBody>
          <a:bodyPr/>
          <a:lstStyle/>
          <a:p>
            <a:fld id="{9511B048-4579-4333-ADF0-FAADD2BE5F74}" type="slidenum">
              <a:rPr lang="pt-BR" smtClean="0"/>
              <a:t>‹nº›</a:t>
            </a:fld>
            <a:endParaRPr lang="pt-BR"/>
          </a:p>
        </p:txBody>
      </p:sp>
    </p:spTree>
    <p:extLst>
      <p:ext uri="{BB962C8B-B14F-4D97-AF65-F5344CB8AC3E}">
        <p14:creationId xmlns:p14="http://schemas.microsoft.com/office/powerpoint/2010/main" val="447759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r>
              <a:rPr lang="pt-BR" smtClean="0"/>
              <a:t>19/03/2018</a:t>
            </a:r>
            <a:endParaRPr lang="pt-BR"/>
          </a:p>
        </p:txBody>
      </p:sp>
      <p:sp>
        <p:nvSpPr>
          <p:cNvPr id="6" name="Espaço Reservado para Rodapé 5"/>
          <p:cNvSpPr>
            <a:spLocks noGrp="1"/>
          </p:cNvSpPr>
          <p:nvPr>
            <p:ph type="ftr" sz="quarter" idx="11"/>
          </p:nvPr>
        </p:nvSpPr>
        <p:spPr/>
        <p:txBody>
          <a:bodyPr/>
          <a:lstStyle/>
          <a:p>
            <a:r>
              <a:rPr lang="pt-BR" smtClean="0"/>
              <a:t>NoSQL Database Performance Tuning for IoT Data – Lucas B. Dias</a:t>
            </a:r>
            <a:endParaRPr lang="pt-BR"/>
          </a:p>
        </p:txBody>
      </p:sp>
      <p:sp>
        <p:nvSpPr>
          <p:cNvPr id="7" name="Espaço Reservado para Número de Slide 6"/>
          <p:cNvSpPr>
            <a:spLocks noGrp="1"/>
          </p:cNvSpPr>
          <p:nvPr>
            <p:ph type="sldNum" sz="quarter" idx="12"/>
          </p:nvPr>
        </p:nvSpPr>
        <p:spPr/>
        <p:txBody>
          <a:bodyPr/>
          <a:lstStyle/>
          <a:p>
            <a:fld id="{9511B048-4579-4333-ADF0-FAADD2BE5F74}" type="slidenum">
              <a:rPr lang="pt-BR" smtClean="0"/>
              <a:t>‹nº›</a:t>
            </a:fld>
            <a:endParaRPr lang="pt-BR"/>
          </a:p>
        </p:txBody>
      </p:sp>
    </p:spTree>
    <p:extLst>
      <p:ext uri="{BB962C8B-B14F-4D97-AF65-F5344CB8AC3E}">
        <p14:creationId xmlns:p14="http://schemas.microsoft.com/office/powerpoint/2010/main" val="2762791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a:solidFill>
                  <a:schemeClr val="tx1">
                    <a:tint val="75000"/>
                  </a:schemeClr>
                </a:solidFill>
              </a:defRPr>
            </a:lvl1pPr>
          </a:lstStyle>
          <a:p>
            <a:r>
              <a:rPr lang="pt-BR" smtClean="0"/>
              <a:t>19/03/2018</a:t>
            </a:r>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r>
              <a:rPr lang="pt-BR" smtClean="0"/>
              <a:t>NoSQL Database Performance Tuning for IoT Data – Lucas B. Dias</a:t>
            </a:r>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9511B048-4579-4333-ADF0-FAADD2BE5F74}" type="slidenum">
              <a:rPr lang="pt-BR" smtClean="0"/>
              <a:pPr/>
              <a:t>‹nº›</a:t>
            </a:fld>
            <a:endParaRPr lang="pt-BR"/>
          </a:p>
        </p:txBody>
      </p:sp>
      <p:graphicFrame>
        <p:nvGraphicFramePr>
          <p:cNvPr id="7" name="Objeto 6"/>
          <p:cNvGraphicFramePr>
            <a:graphicFrameLocks noChangeAspect="1"/>
          </p:cNvGraphicFramePr>
          <p:nvPr userDrawn="1">
            <p:extLst>
              <p:ext uri="{D42A27DB-BD31-4B8C-83A1-F6EECF244321}">
                <p14:modId xmlns:p14="http://schemas.microsoft.com/office/powerpoint/2010/main" val="2334597027"/>
              </p:ext>
            </p:extLst>
          </p:nvPr>
        </p:nvGraphicFramePr>
        <p:xfrm>
          <a:off x="0" y="-10319"/>
          <a:ext cx="12192000" cy="298093"/>
        </p:xfrm>
        <a:graphic>
          <a:graphicData uri="http://schemas.openxmlformats.org/presentationml/2006/ole">
            <mc:AlternateContent xmlns:mc="http://schemas.openxmlformats.org/markup-compatibility/2006">
              <mc:Choice xmlns:v="urn:schemas-microsoft-com:vml" Requires="v">
                <p:oleObj spid="_x0000_s2068" name="Image" r:id="rId14" imgW="15580800" imgH="380880" progId="Photoshop.Image.16">
                  <p:embed/>
                </p:oleObj>
              </mc:Choice>
              <mc:Fallback>
                <p:oleObj name="Image" r:id="rId14" imgW="15580800" imgH="380880" progId="Photoshop.Image.16">
                  <p:embed/>
                  <p:pic>
                    <p:nvPicPr>
                      <p:cNvPr id="0" name=""/>
                      <p:cNvPicPr/>
                      <p:nvPr/>
                    </p:nvPicPr>
                    <p:blipFill>
                      <a:blip r:embed="rId15"/>
                      <a:stretch>
                        <a:fillRect/>
                      </a:stretch>
                    </p:blipFill>
                    <p:spPr>
                      <a:xfrm>
                        <a:off x="0" y="-10319"/>
                        <a:ext cx="12192000" cy="298093"/>
                      </a:xfrm>
                      <a:prstGeom prst="rect">
                        <a:avLst/>
                      </a:prstGeom>
                    </p:spPr>
                  </p:pic>
                </p:oleObj>
              </mc:Fallback>
            </mc:AlternateContent>
          </a:graphicData>
        </a:graphic>
      </p:graphicFrame>
      <p:sp>
        <p:nvSpPr>
          <p:cNvPr id="8" name="CaixaDeTexto 7"/>
          <p:cNvSpPr txBox="1"/>
          <p:nvPr userDrawn="1"/>
        </p:nvSpPr>
        <p:spPr>
          <a:xfrm>
            <a:off x="355600" y="-45939"/>
            <a:ext cx="4546600" cy="369332"/>
          </a:xfrm>
          <a:prstGeom prst="rect">
            <a:avLst/>
          </a:prstGeom>
          <a:noFill/>
        </p:spPr>
        <p:txBody>
          <a:bodyPr wrap="square" rtlCol="0">
            <a:spAutoFit/>
          </a:bodyPr>
          <a:lstStyle/>
          <a:p>
            <a:r>
              <a:rPr lang="pt-BR" b="1" smtClean="0">
                <a:solidFill>
                  <a:srgbClr val="324D1F"/>
                </a:solidFill>
                <a:effectLst>
                  <a:outerShdw blurRad="38100" dist="38100" dir="2700000" algn="tl">
                    <a:srgbClr val="000000">
                      <a:alpha val="43137"/>
                    </a:srgbClr>
                  </a:outerShdw>
                </a:effectLst>
              </a:rPr>
              <a:t>IoTBDS 2018</a:t>
            </a:r>
            <a:endParaRPr lang="pt-BR" b="1">
              <a:solidFill>
                <a:srgbClr val="324D1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50861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rgbClr val="324D1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pt-BR" err="1" smtClean="0"/>
              <a:t>NoSQL</a:t>
            </a:r>
            <a:r>
              <a:rPr lang="pt-BR" smtClean="0"/>
              <a:t> </a:t>
            </a:r>
            <a:r>
              <a:rPr lang="pt-BR" err="1" smtClean="0"/>
              <a:t>Database</a:t>
            </a:r>
            <a:r>
              <a:rPr lang="pt-BR" smtClean="0"/>
              <a:t> Performance </a:t>
            </a:r>
            <a:r>
              <a:rPr lang="pt-BR" err="1" smtClean="0"/>
              <a:t>Tuning</a:t>
            </a:r>
            <a:r>
              <a:rPr lang="pt-BR" smtClean="0"/>
              <a:t> for </a:t>
            </a:r>
            <a:r>
              <a:rPr lang="pt-BR" err="1" smtClean="0"/>
              <a:t>IoT</a:t>
            </a:r>
            <a:r>
              <a:rPr lang="pt-BR" smtClean="0"/>
              <a:t> Data</a:t>
            </a:r>
            <a:endParaRPr lang="pt-BR"/>
          </a:p>
        </p:txBody>
      </p:sp>
      <p:sp>
        <p:nvSpPr>
          <p:cNvPr id="3" name="Subtítulo 2"/>
          <p:cNvSpPr>
            <a:spLocks noGrp="1"/>
          </p:cNvSpPr>
          <p:nvPr>
            <p:ph type="subTitle" idx="1"/>
          </p:nvPr>
        </p:nvSpPr>
        <p:spPr/>
        <p:txBody>
          <a:bodyPr>
            <a:normAutofit/>
          </a:bodyPr>
          <a:lstStyle/>
          <a:p>
            <a:r>
              <a:rPr lang="pt-BR" sz="3200" dirty="0" smtClean="0">
                <a:solidFill>
                  <a:schemeClr val="accent6"/>
                </a:solidFill>
              </a:rPr>
              <a:t>Cassandra Case </a:t>
            </a:r>
            <a:r>
              <a:rPr lang="pt-BR" sz="3200" dirty="0" err="1" smtClean="0">
                <a:solidFill>
                  <a:schemeClr val="accent6"/>
                </a:solidFill>
              </a:rPr>
              <a:t>Study</a:t>
            </a:r>
            <a:r>
              <a:rPr lang="pt-BR" sz="3200" dirty="0" smtClean="0">
                <a:solidFill>
                  <a:schemeClr val="accent6"/>
                </a:solidFill>
              </a:rPr>
              <a:t> </a:t>
            </a:r>
            <a:r>
              <a:rPr lang="pt-BR" sz="3200" dirty="0" smtClean="0"/>
              <a:t/>
            </a:r>
            <a:br>
              <a:rPr lang="pt-BR" sz="3200" dirty="0" smtClean="0"/>
            </a:br>
            <a:r>
              <a:rPr lang="pt-BR" sz="3200" dirty="0" smtClean="0"/>
              <a:t/>
            </a:r>
            <a:br>
              <a:rPr lang="pt-BR" sz="3200" dirty="0" smtClean="0"/>
            </a:br>
            <a:endParaRPr lang="pt-BR" sz="3200" dirty="0"/>
          </a:p>
        </p:txBody>
      </p:sp>
      <p:sp>
        <p:nvSpPr>
          <p:cNvPr id="4" name="CaixaDeTexto 3"/>
          <p:cNvSpPr txBox="1"/>
          <p:nvPr/>
        </p:nvSpPr>
        <p:spPr>
          <a:xfrm>
            <a:off x="5626100" y="4749710"/>
            <a:ext cx="5282127" cy="1200329"/>
          </a:xfrm>
          <a:prstGeom prst="rect">
            <a:avLst/>
          </a:prstGeom>
          <a:noFill/>
        </p:spPr>
        <p:txBody>
          <a:bodyPr wrap="square" rtlCol="0">
            <a:spAutoFit/>
          </a:bodyPr>
          <a:lstStyle/>
          <a:p>
            <a:r>
              <a:rPr lang="pt-BR" dirty="0" smtClean="0"/>
              <a:t>Lucas B. Dias (</a:t>
            </a:r>
            <a:r>
              <a:rPr lang="pt-BR" dirty="0" err="1" smtClean="0"/>
              <a:t>lecturer</a:t>
            </a:r>
            <a:r>
              <a:rPr lang="pt-BR" dirty="0" smtClean="0"/>
              <a:t>) – Ipea, </a:t>
            </a:r>
            <a:r>
              <a:rPr lang="pt-BR" dirty="0" err="1" smtClean="0"/>
              <a:t>University</a:t>
            </a:r>
            <a:r>
              <a:rPr lang="pt-BR" dirty="0" smtClean="0"/>
              <a:t> </a:t>
            </a:r>
            <a:r>
              <a:rPr lang="pt-BR" dirty="0" err="1" smtClean="0"/>
              <a:t>of</a:t>
            </a:r>
            <a:r>
              <a:rPr lang="pt-BR" dirty="0" smtClean="0"/>
              <a:t> Brasília</a:t>
            </a:r>
          </a:p>
          <a:p>
            <a:r>
              <a:rPr lang="pt-BR" dirty="0" smtClean="0"/>
              <a:t>Maristela Holanda – </a:t>
            </a:r>
            <a:r>
              <a:rPr lang="pt-BR" dirty="0" err="1" smtClean="0"/>
              <a:t>University</a:t>
            </a:r>
            <a:r>
              <a:rPr lang="pt-BR" dirty="0" smtClean="0"/>
              <a:t> </a:t>
            </a:r>
            <a:r>
              <a:rPr lang="pt-BR" dirty="0" err="1" smtClean="0"/>
              <a:t>of</a:t>
            </a:r>
            <a:r>
              <a:rPr lang="pt-BR" dirty="0" smtClean="0"/>
              <a:t> Brasília</a:t>
            </a:r>
          </a:p>
          <a:p>
            <a:r>
              <a:rPr lang="pt-BR" dirty="0" smtClean="0"/>
              <a:t>Ruben C. </a:t>
            </a:r>
            <a:r>
              <a:rPr lang="pt-BR" dirty="0" err="1" smtClean="0"/>
              <a:t>Huacarpuma</a:t>
            </a:r>
            <a:r>
              <a:rPr lang="pt-BR" dirty="0" smtClean="0"/>
              <a:t> – </a:t>
            </a:r>
            <a:r>
              <a:rPr lang="pt-BR" dirty="0" err="1" smtClean="0"/>
              <a:t>University</a:t>
            </a:r>
            <a:r>
              <a:rPr lang="pt-BR" dirty="0" smtClean="0"/>
              <a:t> </a:t>
            </a:r>
            <a:r>
              <a:rPr lang="pt-BR" dirty="0" err="1" smtClean="0"/>
              <a:t>of</a:t>
            </a:r>
            <a:r>
              <a:rPr lang="pt-BR" dirty="0" smtClean="0"/>
              <a:t> Brasília</a:t>
            </a:r>
          </a:p>
          <a:p>
            <a:r>
              <a:rPr lang="pt-BR" dirty="0" smtClean="0"/>
              <a:t>Rafael T. de Sousa Jr – </a:t>
            </a:r>
            <a:r>
              <a:rPr lang="pt-BR" dirty="0" err="1" smtClean="0"/>
              <a:t>University</a:t>
            </a:r>
            <a:r>
              <a:rPr lang="pt-BR" dirty="0" smtClean="0"/>
              <a:t> </a:t>
            </a:r>
            <a:r>
              <a:rPr lang="pt-BR" dirty="0" err="1" smtClean="0"/>
              <a:t>of</a:t>
            </a:r>
            <a:r>
              <a:rPr lang="pt-BR" dirty="0" smtClean="0"/>
              <a:t> Brasília</a:t>
            </a:r>
            <a:endParaRPr lang="pt-BR" dirty="0"/>
          </a:p>
        </p:txBody>
      </p:sp>
    </p:spTree>
    <p:extLst>
      <p:ext uri="{BB962C8B-B14F-4D97-AF65-F5344CB8AC3E}">
        <p14:creationId xmlns:p14="http://schemas.microsoft.com/office/powerpoint/2010/main" val="742682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Database Compaction Strategies</a:t>
            </a:r>
            <a:endParaRPr lang="pt-BR"/>
          </a:p>
        </p:txBody>
      </p:sp>
      <p:sp>
        <p:nvSpPr>
          <p:cNvPr id="3" name="Espaço Reservado para Conteúdo 2"/>
          <p:cNvSpPr>
            <a:spLocks noGrp="1"/>
          </p:cNvSpPr>
          <p:nvPr>
            <p:ph idx="1"/>
          </p:nvPr>
        </p:nvSpPr>
        <p:spPr/>
        <p:txBody>
          <a:bodyPr>
            <a:normAutofit fontScale="92500"/>
          </a:bodyPr>
          <a:lstStyle/>
          <a:p>
            <a:r>
              <a:rPr lang="pt-BR" smtClean="0"/>
              <a:t>Cassandra has four different strategies. Two of then related to time series data. Both merge the SSTables by its age (the difference between now and when data was inserted).</a:t>
            </a:r>
          </a:p>
          <a:p>
            <a:r>
              <a:rPr lang="pt-BR" smtClean="0"/>
              <a:t>Date Tiered Compaction Strategy (DTCS)</a:t>
            </a:r>
          </a:p>
          <a:p>
            <a:r>
              <a:rPr lang="pt-BR" smtClean="0"/>
              <a:t>Time Window Compaction Strategy (TWCS)</a:t>
            </a:r>
          </a:p>
          <a:p>
            <a:pPr marL="0" indent="0">
              <a:buNone/>
            </a:pPr>
            <a:r>
              <a:rPr lang="pt-BR" smtClean="0"/>
              <a:t>The main difference is that in TWCS case, as long as the time window has not been reached, is uses another compaction strategy, compacting SSTables that have the same size, which is Size Tiered Compaction Strategy (STCS).</a:t>
            </a:r>
          </a:p>
          <a:p>
            <a:pPr marL="0" indent="0">
              <a:buNone/>
            </a:pPr>
            <a:r>
              <a:rPr lang="pt-BR" smtClean="0"/>
              <a:t>It means DTCS performs less compaction operations, however, queries tend to have worse response time.</a:t>
            </a:r>
            <a:endParaRPr lang="pt-BR"/>
          </a:p>
        </p:txBody>
      </p:sp>
      <p:sp>
        <p:nvSpPr>
          <p:cNvPr id="4" name="Espaço Reservado para Data 3"/>
          <p:cNvSpPr>
            <a:spLocks noGrp="1"/>
          </p:cNvSpPr>
          <p:nvPr>
            <p:ph type="dt" sz="half" idx="10"/>
          </p:nvPr>
        </p:nvSpPr>
        <p:spPr/>
        <p:txBody>
          <a:bodyPr/>
          <a:lstStyle/>
          <a:p>
            <a:r>
              <a:rPr lang="pt-BR" smtClean="0"/>
              <a:t>19/03/2018</a:t>
            </a:r>
            <a:endParaRPr lang="pt-BR"/>
          </a:p>
        </p:txBody>
      </p:sp>
      <p:sp>
        <p:nvSpPr>
          <p:cNvPr id="5" name="Espaço Reservado para Rodapé 4"/>
          <p:cNvSpPr>
            <a:spLocks noGrp="1"/>
          </p:cNvSpPr>
          <p:nvPr>
            <p:ph type="ftr" sz="quarter" idx="11"/>
          </p:nvPr>
        </p:nvSpPr>
        <p:spPr/>
        <p:txBody>
          <a:bodyPr/>
          <a:lstStyle/>
          <a:p>
            <a:r>
              <a:rPr lang="pt-BR" smtClean="0"/>
              <a:t>NoSQL Database Performance Tuning for IoT Data – Lucas B. Dias</a:t>
            </a:r>
            <a:endParaRPr lang="pt-BR"/>
          </a:p>
        </p:txBody>
      </p:sp>
      <p:sp>
        <p:nvSpPr>
          <p:cNvPr id="6" name="Espaço Reservado para Número de Slide 5"/>
          <p:cNvSpPr>
            <a:spLocks noGrp="1"/>
          </p:cNvSpPr>
          <p:nvPr>
            <p:ph type="sldNum" sz="quarter" idx="12"/>
          </p:nvPr>
        </p:nvSpPr>
        <p:spPr/>
        <p:txBody>
          <a:bodyPr/>
          <a:lstStyle/>
          <a:p>
            <a:fld id="{9511B048-4579-4333-ADF0-FAADD2BE5F74}" type="slidenum">
              <a:rPr lang="pt-BR" smtClean="0"/>
              <a:pPr/>
              <a:t>10</a:t>
            </a:fld>
            <a:r>
              <a:rPr lang="pt-BR" smtClean="0"/>
              <a:t>/30</a:t>
            </a:r>
            <a:endParaRPr lang="pt-BR"/>
          </a:p>
        </p:txBody>
      </p:sp>
    </p:spTree>
    <p:extLst>
      <p:ext uri="{BB962C8B-B14F-4D97-AF65-F5344CB8AC3E}">
        <p14:creationId xmlns:p14="http://schemas.microsoft.com/office/powerpoint/2010/main" val="3533002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Test Bed</a:t>
            </a:r>
            <a:endParaRPr lang="pt-BR"/>
          </a:p>
        </p:txBody>
      </p:sp>
      <p:pic>
        <p:nvPicPr>
          <p:cNvPr id="6" name="Espaço Reservado para Conteú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02500" y="1906030"/>
            <a:ext cx="4051300" cy="4148754"/>
          </a:xfrm>
        </p:spPr>
      </p:pic>
      <p:sp>
        <p:nvSpPr>
          <p:cNvPr id="8" name="Espaço Reservado para Conteúdo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mtClean="0"/>
              <a:t>10 nodes with equal capacity</a:t>
            </a:r>
          </a:p>
          <a:p>
            <a:r>
              <a:rPr lang="pt-BR" smtClean="0"/>
              <a:t>One Intel Xeon Core</a:t>
            </a:r>
          </a:p>
          <a:p>
            <a:r>
              <a:rPr lang="pt-BR" smtClean="0"/>
              <a:t>3.2GB RAM memory</a:t>
            </a:r>
          </a:p>
          <a:p>
            <a:r>
              <a:rPr lang="pt-BR" smtClean="0"/>
              <a:t>7200 rpm spinning disks with 50GB</a:t>
            </a:r>
          </a:p>
          <a:p>
            <a:r>
              <a:rPr lang="pt-BR" smtClean="0"/>
              <a:t>Linux with Ubuntu distribution</a:t>
            </a:r>
          </a:p>
          <a:p>
            <a:r>
              <a:rPr lang="pt-BR" smtClean="0"/>
              <a:t>Cassandra version 3.11.1</a:t>
            </a:r>
          </a:p>
          <a:p>
            <a:r>
              <a:rPr lang="pt-BR" smtClean="0"/>
              <a:t>One extra node generated data with the </a:t>
            </a:r>
            <a:br>
              <a:rPr lang="pt-BR" smtClean="0"/>
            </a:br>
            <a:r>
              <a:rPr lang="pt-BR" smtClean="0"/>
              <a:t>same configuration. Cassandra 4.0 – alpha.</a:t>
            </a:r>
            <a:endParaRPr lang="pt-BR"/>
          </a:p>
        </p:txBody>
      </p:sp>
      <p:sp>
        <p:nvSpPr>
          <p:cNvPr id="9" name="Espaço Reservado para Data 8"/>
          <p:cNvSpPr>
            <a:spLocks noGrp="1"/>
          </p:cNvSpPr>
          <p:nvPr>
            <p:ph type="dt" sz="half" idx="10"/>
          </p:nvPr>
        </p:nvSpPr>
        <p:spPr/>
        <p:txBody>
          <a:bodyPr/>
          <a:lstStyle/>
          <a:p>
            <a:r>
              <a:rPr lang="pt-BR" smtClean="0"/>
              <a:t>19/03/2018</a:t>
            </a:r>
            <a:endParaRPr lang="pt-BR"/>
          </a:p>
        </p:txBody>
      </p:sp>
      <p:sp>
        <p:nvSpPr>
          <p:cNvPr id="10" name="Espaço Reservado para Rodapé 9"/>
          <p:cNvSpPr>
            <a:spLocks noGrp="1"/>
          </p:cNvSpPr>
          <p:nvPr>
            <p:ph type="ftr" sz="quarter" idx="11"/>
          </p:nvPr>
        </p:nvSpPr>
        <p:spPr/>
        <p:txBody>
          <a:bodyPr/>
          <a:lstStyle/>
          <a:p>
            <a:r>
              <a:rPr lang="pt-BR" smtClean="0"/>
              <a:t>NoSQL Database Performance Tuning for IoT Data – Lucas B. Dias</a:t>
            </a:r>
            <a:endParaRPr lang="pt-BR"/>
          </a:p>
        </p:txBody>
      </p:sp>
      <p:sp>
        <p:nvSpPr>
          <p:cNvPr id="11" name="Espaço Reservado para Número de Slide 10"/>
          <p:cNvSpPr>
            <a:spLocks noGrp="1"/>
          </p:cNvSpPr>
          <p:nvPr>
            <p:ph type="sldNum" sz="quarter" idx="12"/>
          </p:nvPr>
        </p:nvSpPr>
        <p:spPr/>
        <p:txBody>
          <a:bodyPr/>
          <a:lstStyle/>
          <a:p>
            <a:fld id="{9511B048-4579-4333-ADF0-FAADD2BE5F74}" type="slidenum">
              <a:rPr lang="pt-BR" smtClean="0"/>
              <a:pPr/>
              <a:t>11</a:t>
            </a:fld>
            <a:r>
              <a:rPr lang="pt-BR" smtClean="0"/>
              <a:t>/30</a:t>
            </a:r>
            <a:endParaRPr lang="pt-BR"/>
          </a:p>
        </p:txBody>
      </p:sp>
    </p:spTree>
    <p:extLst>
      <p:ext uri="{BB962C8B-B14F-4D97-AF65-F5344CB8AC3E}">
        <p14:creationId xmlns:p14="http://schemas.microsoft.com/office/powerpoint/2010/main" val="1169805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IoT Environment</a:t>
            </a:r>
            <a:endParaRPr lang="pt-BR"/>
          </a:p>
        </p:txBody>
      </p:sp>
      <p:sp>
        <p:nvSpPr>
          <p:cNvPr id="3" name="Espaço Reservado para Conteúdo 2"/>
          <p:cNvSpPr>
            <a:spLocks noGrp="1"/>
          </p:cNvSpPr>
          <p:nvPr>
            <p:ph idx="1"/>
          </p:nvPr>
        </p:nvSpPr>
        <p:spPr>
          <a:xfrm>
            <a:off x="838200" y="1597025"/>
            <a:ext cx="10515600" cy="4351338"/>
          </a:xfrm>
        </p:spPr>
        <p:txBody>
          <a:bodyPr/>
          <a:lstStyle/>
          <a:p>
            <a:r>
              <a:rPr lang="pt-BR" smtClean="0"/>
              <a:t>All data had an 60 minutes TTL plus 30 minute grace period. Data get expired after 90 minutes.</a:t>
            </a:r>
          </a:p>
          <a:p>
            <a:r>
              <a:rPr lang="pt-BR" smtClean="0"/>
              <a:t>90% of upsert operation (Inserts or Updates)</a:t>
            </a:r>
          </a:p>
          <a:p>
            <a:r>
              <a:rPr lang="pt-BR" smtClean="0"/>
              <a:t>10% read queries</a:t>
            </a:r>
          </a:p>
          <a:p>
            <a:pPr marL="457200" lvl="1" indent="0">
              <a:buNone/>
            </a:pPr>
            <a:r>
              <a:rPr lang="pt-BR" smtClean="0"/>
              <a:t>4%  – </a:t>
            </a:r>
            <a:r>
              <a:rPr lang="en-US" sz="1800" b="1" smtClean="0">
                <a:latin typeface="Courier New" panose="02070309020205020404" pitchFamily="49" charset="0"/>
                <a:cs typeface="Courier New" panose="02070309020205020404" pitchFamily="49" charset="0"/>
              </a:rPr>
              <a:t>select * from iot_data_dt where device_id = ?</a:t>
            </a:r>
            <a:endParaRPr lang="pt-BR" sz="1800" b="1" smtClean="0">
              <a:latin typeface="Courier New" panose="02070309020205020404" pitchFamily="49" charset="0"/>
              <a:cs typeface="Courier New" panose="02070309020205020404" pitchFamily="49" charset="0"/>
            </a:endParaRPr>
          </a:p>
          <a:p>
            <a:pPr marL="457200" lvl="1" indent="0">
              <a:buNone/>
            </a:pPr>
            <a:r>
              <a:rPr lang="pt-BR" smtClean="0"/>
              <a:t>3% – </a:t>
            </a:r>
            <a:r>
              <a:rPr lang="en-US" sz="1800" b="1">
                <a:solidFill>
                  <a:prstClr val="black"/>
                </a:solidFill>
                <a:latin typeface="Courier New" panose="02070309020205020404" pitchFamily="49" charset="0"/>
                <a:cs typeface="Courier New" panose="02070309020205020404" pitchFamily="49" charset="0"/>
              </a:rPr>
              <a:t>select * from iot_data_dt where device_id = </a:t>
            </a:r>
            <a:r>
              <a:rPr lang="en-US" sz="1800" b="1" smtClean="0">
                <a:solidFill>
                  <a:prstClr val="black"/>
                </a:solidFill>
                <a:latin typeface="Courier New" panose="02070309020205020404" pitchFamily="49" charset="0"/>
                <a:cs typeface="Courier New" panose="02070309020205020404" pitchFamily="49" charset="0"/>
              </a:rPr>
              <a:t>? </a:t>
            </a:r>
            <a:r>
              <a:rPr lang="en-US" sz="1800" b="1">
                <a:solidFill>
                  <a:prstClr val="black"/>
                </a:solidFill>
                <a:latin typeface="Courier New" panose="02070309020205020404" pitchFamily="49" charset="0"/>
                <a:cs typeface="Courier New" panose="02070309020205020404" pitchFamily="49" charset="0"/>
              </a:rPr>
              <a:t>and service_name = ? </a:t>
            </a:r>
            <a:r>
              <a:rPr lang="en-US" sz="1800" b="1" smtClean="0">
                <a:solidFill>
                  <a:prstClr val="black"/>
                </a:solidFill>
                <a:latin typeface="Courier New" panose="02070309020205020404" pitchFamily="49" charset="0"/>
                <a:cs typeface="Courier New" panose="02070309020205020404" pitchFamily="49" charset="0"/>
              </a:rPr>
              <a:t>		and </a:t>
            </a:r>
            <a:r>
              <a:rPr lang="en-US" sz="1800" b="1">
                <a:solidFill>
                  <a:prstClr val="black"/>
                </a:solidFill>
                <a:latin typeface="Courier New" panose="02070309020205020404" pitchFamily="49" charset="0"/>
                <a:cs typeface="Courier New" panose="02070309020205020404" pitchFamily="49" charset="0"/>
              </a:rPr>
              <a:t>observation_time = ?</a:t>
            </a:r>
            <a:endParaRPr lang="pt-BR" smtClean="0"/>
          </a:p>
          <a:p>
            <a:pPr marL="457200" lvl="1" indent="0">
              <a:buNone/>
            </a:pPr>
            <a:r>
              <a:rPr lang="pt-BR" smtClean="0"/>
              <a:t>3%  </a:t>
            </a:r>
            <a:r>
              <a:rPr lang="pt-BR" smtClean="0">
                <a:solidFill>
                  <a:prstClr val="black"/>
                </a:solidFill>
              </a:rPr>
              <a:t>– </a:t>
            </a:r>
            <a:r>
              <a:rPr lang="en-US" sz="1800" b="1">
                <a:solidFill>
                  <a:prstClr val="black"/>
                </a:solidFill>
                <a:latin typeface="Courier New" panose="02070309020205020404" pitchFamily="49" charset="0"/>
                <a:cs typeface="Courier New" panose="02070309020205020404" pitchFamily="49" charset="0"/>
              </a:rPr>
              <a:t>select device_id, avg(observed_value) FROM iot_data_dt where device_id = ?</a:t>
            </a:r>
            <a:endParaRPr lang="pt-BR">
              <a:solidFill>
                <a:prstClr val="black"/>
              </a:solidFill>
            </a:endParaRPr>
          </a:p>
          <a:p>
            <a:pPr lvl="1"/>
            <a:endParaRPr lang="pt-BR" smtClean="0"/>
          </a:p>
          <a:p>
            <a:endParaRPr lang="pt-BR"/>
          </a:p>
        </p:txBody>
      </p:sp>
      <p:sp>
        <p:nvSpPr>
          <p:cNvPr id="4" name="Espaço Reservado para Data 3"/>
          <p:cNvSpPr>
            <a:spLocks noGrp="1"/>
          </p:cNvSpPr>
          <p:nvPr>
            <p:ph type="dt" sz="half" idx="10"/>
          </p:nvPr>
        </p:nvSpPr>
        <p:spPr/>
        <p:txBody>
          <a:bodyPr/>
          <a:lstStyle/>
          <a:p>
            <a:r>
              <a:rPr lang="pt-BR" smtClean="0"/>
              <a:t>19/03/2018</a:t>
            </a:r>
            <a:endParaRPr lang="pt-BR"/>
          </a:p>
        </p:txBody>
      </p:sp>
      <p:sp>
        <p:nvSpPr>
          <p:cNvPr id="5" name="Espaço Reservado para Rodapé 4"/>
          <p:cNvSpPr>
            <a:spLocks noGrp="1"/>
          </p:cNvSpPr>
          <p:nvPr>
            <p:ph type="ftr" sz="quarter" idx="11"/>
          </p:nvPr>
        </p:nvSpPr>
        <p:spPr/>
        <p:txBody>
          <a:bodyPr/>
          <a:lstStyle/>
          <a:p>
            <a:r>
              <a:rPr lang="pt-BR" smtClean="0"/>
              <a:t>NoSQL Database Performance Tuning for IoT Data – Lucas B. Dias</a:t>
            </a:r>
            <a:endParaRPr lang="pt-BR"/>
          </a:p>
        </p:txBody>
      </p:sp>
      <p:sp>
        <p:nvSpPr>
          <p:cNvPr id="6" name="Espaço Reservado para Número de Slide 5"/>
          <p:cNvSpPr>
            <a:spLocks noGrp="1"/>
          </p:cNvSpPr>
          <p:nvPr>
            <p:ph type="sldNum" sz="quarter" idx="12"/>
          </p:nvPr>
        </p:nvSpPr>
        <p:spPr/>
        <p:txBody>
          <a:bodyPr/>
          <a:lstStyle/>
          <a:p>
            <a:fld id="{9511B048-4579-4333-ADF0-FAADD2BE5F74}" type="slidenum">
              <a:rPr lang="pt-BR" smtClean="0"/>
              <a:pPr/>
              <a:t>12</a:t>
            </a:fld>
            <a:r>
              <a:rPr lang="pt-BR" smtClean="0"/>
              <a:t>/30</a:t>
            </a:r>
            <a:endParaRPr lang="pt-BR"/>
          </a:p>
        </p:txBody>
      </p:sp>
    </p:spTree>
    <p:extLst>
      <p:ext uri="{BB962C8B-B14F-4D97-AF65-F5344CB8AC3E}">
        <p14:creationId xmlns:p14="http://schemas.microsoft.com/office/powerpoint/2010/main" val="336240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731500" cy="1325563"/>
          </a:xfrm>
        </p:spPr>
        <p:txBody>
          <a:bodyPr/>
          <a:lstStyle/>
          <a:p>
            <a:r>
              <a:rPr lang="pt-BR" smtClean="0"/>
              <a:t>Test scenario: Data model (Chebotko notation)</a:t>
            </a:r>
            <a:endParaRPr lang="pt-B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4059" y="1524426"/>
            <a:ext cx="5779241" cy="2867045"/>
          </a:xfrm>
        </p:spPr>
      </p:pic>
      <p:sp>
        <p:nvSpPr>
          <p:cNvPr id="5" name="Espaço Reservado para Conteúdo 2"/>
          <p:cNvSpPr txBox="1">
            <a:spLocks/>
          </p:cNvSpPr>
          <p:nvPr/>
        </p:nvSpPr>
        <p:spPr>
          <a:xfrm>
            <a:off x="838200" y="4391470"/>
            <a:ext cx="10515600" cy="21756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t-BR" smtClean="0"/>
          </a:p>
          <a:p>
            <a:pPr lvl="1"/>
            <a:endParaRPr lang="pt-BR" smtClean="0"/>
          </a:p>
          <a:p>
            <a:endParaRPr lang="pt-BR"/>
          </a:p>
        </p:txBody>
      </p:sp>
      <p:sp>
        <p:nvSpPr>
          <p:cNvPr id="6" name="CaixaDeTexto 5"/>
          <p:cNvSpPr txBox="1"/>
          <p:nvPr/>
        </p:nvSpPr>
        <p:spPr>
          <a:xfrm>
            <a:off x="838200" y="4544146"/>
            <a:ext cx="10375900" cy="923330"/>
          </a:xfrm>
          <a:prstGeom prst="rect">
            <a:avLst/>
          </a:prstGeom>
          <a:noFill/>
        </p:spPr>
        <p:txBody>
          <a:bodyPr wrap="square" rtlCol="0">
            <a:spAutoFit/>
          </a:bodyPr>
          <a:lstStyle/>
          <a:p>
            <a:r>
              <a:rPr lang="pt-BR" smtClean="0"/>
              <a:t>K: Partition Key</a:t>
            </a:r>
          </a:p>
          <a:p>
            <a:r>
              <a:rPr lang="pt-BR" smtClean="0"/>
              <a:t>C: Clustering Key, ascending or descending</a:t>
            </a:r>
          </a:p>
          <a:p>
            <a:r>
              <a:rPr lang="pt-BR" smtClean="0"/>
              <a:t>S: Static column (stored once for each Partition Key)</a:t>
            </a:r>
            <a:endParaRPr lang="pt-BR"/>
          </a:p>
        </p:txBody>
      </p:sp>
      <p:sp>
        <p:nvSpPr>
          <p:cNvPr id="7" name="Espaço Reservado para Data 6"/>
          <p:cNvSpPr>
            <a:spLocks noGrp="1"/>
          </p:cNvSpPr>
          <p:nvPr>
            <p:ph type="dt" sz="half" idx="10"/>
          </p:nvPr>
        </p:nvSpPr>
        <p:spPr/>
        <p:txBody>
          <a:bodyPr/>
          <a:lstStyle/>
          <a:p>
            <a:r>
              <a:rPr lang="pt-BR" smtClean="0"/>
              <a:t>19/03/2018</a:t>
            </a:r>
            <a:endParaRPr lang="pt-BR"/>
          </a:p>
        </p:txBody>
      </p:sp>
      <p:sp>
        <p:nvSpPr>
          <p:cNvPr id="8" name="Espaço Reservado para Rodapé 7"/>
          <p:cNvSpPr>
            <a:spLocks noGrp="1"/>
          </p:cNvSpPr>
          <p:nvPr>
            <p:ph type="ftr" sz="quarter" idx="11"/>
          </p:nvPr>
        </p:nvSpPr>
        <p:spPr/>
        <p:txBody>
          <a:bodyPr/>
          <a:lstStyle/>
          <a:p>
            <a:r>
              <a:rPr lang="pt-BR" smtClean="0"/>
              <a:t>NoSQL Database Performance Tuning for IoT Data – Lucas B. Dias</a:t>
            </a:r>
            <a:endParaRPr lang="pt-BR"/>
          </a:p>
        </p:txBody>
      </p:sp>
      <p:sp>
        <p:nvSpPr>
          <p:cNvPr id="9" name="Espaço Reservado para Número de Slide 8"/>
          <p:cNvSpPr>
            <a:spLocks noGrp="1"/>
          </p:cNvSpPr>
          <p:nvPr>
            <p:ph type="sldNum" sz="quarter" idx="12"/>
          </p:nvPr>
        </p:nvSpPr>
        <p:spPr/>
        <p:txBody>
          <a:bodyPr/>
          <a:lstStyle/>
          <a:p>
            <a:fld id="{9511B048-4579-4333-ADF0-FAADD2BE5F74}" type="slidenum">
              <a:rPr lang="pt-BR" smtClean="0"/>
              <a:pPr/>
              <a:t>13</a:t>
            </a:fld>
            <a:r>
              <a:rPr lang="pt-BR" smtClean="0"/>
              <a:t>/30</a:t>
            </a:r>
            <a:endParaRPr lang="pt-BR"/>
          </a:p>
        </p:txBody>
      </p:sp>
    </p:spTree>
    <p:extLst>
      <p:ext uri="{BB962C8B-B14F-4D97-AF65-F5344CB8AC3E}">
        <p14:creationId xmlns:p14="http://schemas.microsoft.com/office/powerpoint/2010/main" val="25565542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Test scenario: volume</a:t>
            </a:r>
            <a:endParaRPr lang="pt-BR"/>
          </a:p>
        </p:txBody>
      </p:sp>
      <p:sp>
        <p:nvSpPr>
          <p:cNvPr id="3" name="Espaço Reservado para Conteúdo 2"/>
          <p:cNvSpPr>
            <a:spLocks noGrp="1"/>
          </p:cNvSpPr>
          <p:nvPr>
            <p:ph idx="1"/>
          </p:nvPr>
        </p:nvSpPr>
        <p:spPr>
          <a:xfrm>
            <a:off x="838200" y="1825624"/>
            <a:ext cx="10515600" cy="4435475"/>
          </a:xfrm>
        </p:spPr>
        <p:txBody>
          <a:bodyPr>
            <a:normAutofit lnSpcReduction="10000"/>
          </a:bodyPr>
          <a:lstStyle/>
          <a:p>
            <a:r>
              <a:rPr lang="pt-BR" smtClean="0"/>
              <a:t>Tool used was Cassandra Stress Tool, version 4.0 (alpha) with some customization.</a:t>
            </a:r>
          </a:p>
          <a:p>
            <a:r>
              <a:rPr lang="pt-BR" smtClean="0"/>
              <a:t>Volume of Data:</a:t>
            </a:r>
          </a:p>
          <a:p>
            <a:pPr marL="0" indent="0" algn="ctr">
              <a:buNone/>
            </a:pPr>
            <a:r>
              <a:rPr lang="pt-BR">
                <a:latin typeface="Times New Roman" panose="02020603050405020304" pitchFamily="18" charset="0"/>
                <a:cs typeface="Times New Roman" panose="02020603050405020304" pitchFamily="18" charset="0"/>
              </a:rPr>
              <a:t>RI = OP∗IR∗TS∗OV </a:t>
            </a:r>
          </a:p>
          <a:p>
            <a:pPr marL="0" indent="0">
              <a:buNone/>
            </a:pPr>
            <a:r>
              <a:rPr lang="pt-BR" smtClean="0"/>
              <a:t>RI: rows inserted; 	OP: Operations; </a:t>
            </a:r>
            <a:br>
              <a:rPr lang="pt-BR" smtClean="0"/>
            </a:br>
            <a:r>
              <a:rPr lang="pt-BR" smtClean="0"/>
              <a:t>TS: Time Series per device; OV: Observation Values.</a:t>
            </a:r>
          </a:p>
          <a:p>
            <a:pPr marL="0" indent="0" algn="ctr">
              <a:buNone/>
            </a:pPr>
            <a:r>
              <a:rPr lang="pt-BR" smtClean="0">
                <a:latin typeface="Times New Roman" panose="02020603050405020304" pitchFamily="18" charset="0"/>
                <a:cs typeface="Times New Roman" panose="02020603050405020304" pitchFamily="18" charset="0"/>
              </a:rPr>
              <a:t>RI = 2,000,000∗0.9∗5∗60 = </a:t>
            </a:r>
            <a:r>
              <a:rPr lang="pt-BR" b="1" smtClean="0">
                <a:latin typeface="Times New Roman" panose="02020603050405020304" pitchFamily="18" charset="0"/>
                <a:cs typeface="Times New Roman" panose="02020603050405020304" pitchFamily="18" charset="0"/>
              </a:rPr>
              <a:t>540,000,000</a:t>
            </a:r>
            <a:r>
              <a:rPr lang="pt-BR" smtClean="0">
                <a:latin typeface="Times New Roman" panose="02020603050405020304" pitchFamily="18" charset="0"/>
                <a:cs typeface="Times New Roman" panose="02020603050405020304" pitchFamily="18" charset="0"/>
              </a:rPr>
              <a:t> </a:t>
            </a:r>
          </a:p>
          <a:p>
            <a:pPr marL="0" indent="0">
              <a:buNone/>
            </a:pPr>
            <a:r>
              <a:rPr lang="pt-BR" smtClean="0">
                <a:cs typeface="Times New Roman" panose="02020603050405020304" pitchFamily="18" charset="0"/>
              </a:rPr>
              <a:t>Remind: Data gets expired after 90 minutes, so never the 540M rows coexisted in database. Every stress execution lasted more than 120 minutes.</a:t>
            </a:r>
            <a:endParaRPr lang="pt-BR">
              <a:cs typeface="Times New Roman" panose="02020603050405020304" pitchFamily="18" charset="0"/>
            </a:endParaRPr>
          </a:p>
        </p:txBody>
      </p:sp>
      <p:sp>
        <p:nvSpPr>
          <p:cNvPr id="4" name="Espaço Reservado para Data 3"/>
          <p:cNvSpPr>
            <a:spLocks noGrp="1"/>
          </p:cNvSpPr>
          <p:nvPr>
            <p:ph type="dt" sz="half" idx="10"/>
          </p:nvPr>
        </p:nvSpPr>
        <p:spPr/>
        <p:txBody>
          <a:bodyPr/>
          <a:lstStyle/>
          <a:p>
            <a:r>
              <a:rPr lang="pt-BR" smtClean="0"/>
              <a:t>19/03/2018</a:t>
            </a:r>
            <a:endParaRPr lang="pt-BR"/>
          </a:p>
        </p:txBody>
      </p:sp>
      <p:sp>
        <p:nvSpPr>
          <p:cNvPr id="5" name="Espaço Reservado para Rodapé 4"/>
          <p:cNvSpPr>
            <a:spLocks noGrp="1"/>
          </p:cNvSpPr>
          <p:nvPr>
            <p:ph type="ftr" sz="quarter" idx="11"/>
          </p:nvPr>
        </p:nvSpPr>
        <p:spPr/>
        <p:txBody>
          <a:bodyPr/>
          <a:lstStyle/>
          <a:p>
            <a:r>
              <a:rPr lang="pt-BR" smtClean="0"/>
              <a:t>NoSQL Database Performance Tuning for IoT Data – Lucas B. Dias</a:t>
            </a:r>
            <a:endParaRPr lang="pt-BR"/>
          </a:p>
        </p:txBody>
      </p:sp>
      <p:sp>
        <p:nvSpPr>
          <p:cNvPr id="6" name="Espaço Reservado para Número de Slide 5"/>
          <p:cNvSpPr>
            <a:spLocks noGrp="1"/>
          </p:cNvSpPr>
          <p:nvPr>
            <p:ph type="sldNum" sz="quarter" idx="12"/>
          </p:nvPr>
        </p:nvSpPr>
        <p:spPr/>
        <p:txBody>
          <a:bodyPr/>
          <a:lstStyle/>
          <a:p>
            <a:fld id="{9511B048-4579-4333-ADF0-FAADD2BE5F74}" type="slidenum">
              <a:rPr lang="pt-BR" smtClean="0"/>
              <a:pPr/>
              <a:t>14</a:t>
            </a:fld>
            <a:r>
              <a:rPr lang="pt-BR" smtClean="0"/>
              <a:t>/30</a:t>
            </a:r>
            <a:endParaRPr lang="pt-BR"/>
          </a:p>
        </p:txBody>
      </p:sp>
    </p:spTree>
    <p:extLst>
      <p:ext uri="{BB962C8B-B14F-4D97-AF65-F5344CB8AC3E}">
        <p14:creationId xmlns:p14="http://schemas.microsoft.com/office/powerpoint/2010/main" val="4014098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Test scenario: two test cases</a:t>
            </a:r>
            <a:endParaRPr lang="pt-BR"/>
          </a:p>
        </p:txBody>
      </p:sp>
      <p:sp>
        <p:nvSpPr>
          <p:cNvPr id="3" name="Espaço Reservado para Conteúdo 2"/>
          <p:cNvSpPr>
            <a:spLocks noGrp="1"/>
          </p:cNvSpPr>
          <p:nvPr>
            <p:ph idx="1"/>
          </p:nvPr>
        </p:nvSpPr>
        <p:spPr/>
        <p:txBody>
          <a:bodyPr/>
          <a:lstStyle/>
          <a:p>
            <a:r>
              <a:rPr lang="pt-BR" smtClean="0"/>
              <a:t>The first was to compare DTCS versus TWCS. This test was performed with default compaction parameters for both cases.</a:t>
            </a:r>
          </a:p>
          <a:p>
            <a:r>
              <a:rPr lang="pt-BR" smtClean="0"/>
              <a:t>The second test case was, after finding the more performatic of two strategies, find a near-optimal configuration for this scenario.</a:t>
            </a:r>
          </a:p>
          <a:p>
            <a:endParaRPr lang="pt-BR"/>
          </a:p>
          <a:p>
            <a:pPr marL="0" indent="0">
              <a:buNone/>
            </a:pPr>
            <a:endParaRPr lang="pt-BR"/>
          </a:p>
        </p:txBody>
      </p:sp>
      <p:sp>
        <p:nvSpPr>
          <p:cNvPr id="4" name="Espaço Reservado para Data 3"/>
          <p:cNvSpPr>
            <a:spLocks noGrp="1"/>
          </p:cNvSpPr>
          <p:nvPr>
            <p:ph type="dt" sz="half" idx="10"/>
          </p:nvPr>
        </p:nvSpPr>
        <p:spPr/>
        <p:txBody>
          <a:bodyPr/>
          <a:lstStyle/>
          <a:p>
            <a:r>
              <a:rPr lang="pt-BR" smtClean="0"/>
              <a:t>19/03/2018</a:t>
            </a:r>
            <a:endParaRPr lang="pt-BR"/>
          </a:p>
        </p:txBody>
      </p:sp>
      <p:sp>
        <p:nvSpPr>
          <p:cNvPr id="5" name="Espaço Reservado para Rodapé 4"/>
          <p:cNvSpPr>
            <a:spLocks noGrp="1"/>
          </p:cNvSpPr>
          <p:nvPr>
            <p:ph type="ftr" sz="quarter" idx="11"/>
          </p:nvPr>
        </p:nvSpPr>
        <p:spPr/>
        <p:txBody>
          <a:bodyPr/>
          <a:lstStyle/>
          <a:p>
            <a:r>
              <a:rPr lang="pt-BR" smtClean="0"/>
              <a:t>NoSQL Database Performance Tuning for IoT Data – Lucas B. Dias</a:t>
            </a:r>
            <a:endParaRPr lang="pt-BR"/>
          </a:p>
        </p:txBody>
      </p:sp>
      <p:sp>
        <p:nvSpPr>
          <p:cNvPr id="6" name="Espaço Reservado para Número de Slide 5"/>
          <p:cNvSpPr>
            <a:spLocks noGrp="1"/>
          </p:cNvSpPr>
          <p:nvPr>
            <p:ph type="sldNum" sz="quarter" idx="12"/>
          </p:nvPr>
        </p:nvSpPr>
        <p:spPr/>
        <p:txBody>
          <a:bodyPr/>
          <a:lstStyle/>
          <a:p>
            <a:fld id="{9511B048-4579-4333-ADF0-FAADD2BE5F74}" type="slidenum">
              <a:rPr lang="pt-BR" smtClean="0"/>
              <a:pPr/>
              <a:t>15</a:t>
            </a:fld>
            <a:r>
              <a:rPr lang="pt-BR" smtClean="0"/>
              <a:t>/30</a:t>
            </a:r>
            <a:endParaRPr lang="pt-BR"/>
          </a:p>
        </p:txBody>
      </p:sp>
    </p:spTree>
    <p:extLst>
      <p:ext uri="{BB962C8B-B14F-4D97-AF65-F5344CB8AC3E}">
        <p14:creationId xmlns:p14="http://schemas.microsoft.com/office/powerpoint/2010/main" val="4035612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Results: DTCS vs TWCS</a:t>
            </a:r>
            <a:endParaRPr lang="pt-BR"/>
          </a:p>
        </p:txBody>
      </p:sp>
      <p:sp>
        <p:nvSpPr>
          <p:cNvPr id="9" name="CaixaDeTexto 8"/>
          <p:cNvSpPr txBox="1"/>
          <p:nvPr/>
        </p:nvSpPr>
        <p:spPr>
          <a:xfrm>
            <a:off x="519877" y="1517690"/>
            <a:ext cx="8878944" cy="369332"/>
          </a:xfrm>
          <a:prstGeom prst="rect">
            <a:avLst/>
          </a:prstGeom>
          <a:noFill/>
        </p:spPr>
        <p:txBody>
          <a:bodyPr wrap="square" rtlCol="0">
            <a:spAutoFit/>
          </a:bodyPr>
          <a:lstStyle/>
          <a:p>
            <a:r>
              <a:rPr lang="pt-BR" smtClean="0"/>
              <a:t>This is the mean between all nodes and between six executions</a:t>
            </a:r>
            <a:endParaRPr lang="pt-BR"/>
          </a:p>
        </p:txBody>
      </p:sp>
      <p:graphicFrame>
        <p:nvGraphicFramePr>
          <p:cNvPr id="10" name="Tabela 9"/>
          <p:cNvGraphicFramePr>
            <a:graphicFrameLocks noGrp="1"/>
          </p:cNvGraphicFramePr>
          <p:nvPr>
            <p:extLst>
              <p:ext uri="{D42A27DB-BD31-4B8C-83A1-F6EECF244321}">
                <p14:modId xmlns:p14="http://schemas.microsoft.com/office/powerpoint/2010/main" val="842170646"/>
              </p:ext>
            </p:extLst>
          </p:nvPr>
        </p:nvGraphicFramePr>
        <p:xfrm>
          <a:off x="8269345" y="2705667"/>
          <a:ext cx="3694056" cy="2229819"/>
        </p:xfrm>
        <a:graphic>
          <a:graphicData uri="http://schemas.openxmlformats.org/drawingml/2006/table">
            <a:tbl>
              <a:tblPr firstRow="1" bandRow="1">
                <a:tableStyleId>{7DF18680-E054-41AD-8BC1-D1AEF772440D}</a:tableStyleId>
              </a:tblPr>
              <a:tblGrid>
                <a:gridCol w="1231352"/>
                <a:gridCol w="1231352"/>
                <a:gridCol w="1231352"/>
              </a:tblGrid>
              <a:tr h="625935">
                <a:tc>
                  <a:txBody>
                    <a:bodyPr/>
                    <a:lstStyle/>
                    <a:p>
                      <a:r>
                        <a:rPr lang="pt-BR" sz="2000" smtClean="0"/>
                        <a:t>Rows per second</a:t>
                      </a:r>
                      <a:endParaRPr lang="pt-BR" sz="2000" b="1"/>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pt-BR" sz="2000" smtClean="0"/>
                        <a:t>DTCS</a:t>
                      </a:r>
                      <a:endParaRPr lang="pt-BR" sz="2000" b="1"/>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pt-BR" sz="2000" smtClean="0"/>
                        <a:t>TWCS</a:t>
                      </a:r>
                      <a:endParaRPr lang="pt-BR" sz="2000" b="1"/>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09593">
                <a:tc>
                  <a:txBody>
                    <a:bodyPr/>
                    <a:lstStyle/>
                    <a:p>
                      <a:r>
                        <a:rPr lang="pt-BR" sz="2000" b="1" smtClean="0"/>
                        <a:t>Mean</a:t>
                      </a:r>
                      <a:endParaRPr lang="pt-BR" sz="2000" b="1"/>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pt-BR" sz="2000" b="1" smtClean="0"/>
                        <a:t>55466</a:t>
                      </a:r>
                      <a:endParaRPr lang="pt-BR" sz="2000" b="1"/>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pt-BR" sz="2000" b="1" smtClean="0"/>
                        <a:t>66771</a:t>
                      </a:r>
                      <a:endParaRPr lang="pt-BR" sz="2000" b="1"/>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09593">
                <a:tc>
                  <a:txBody>
                    <a:bodyPr/>
                    <a:lstStyle/>
                    <a:p>
                      <a:r>
                        <a:rPr lang="pt-BR" sz="2000" b="1" smtClean="0"/>
                        <a:t>Median</a:t>
                      </a:r>
                      <a:endParaRPr lang="pt-BR" sz="2000" b="1"/>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pt-BR" sz="2000" b="1" smtClean="0"/>
                        <a:t>54885</a:t>
                      </a:r>
                      <a:endParaRPr lang="pt-BR" sz="2000" b="1"/>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pt-BR" sz="2000" b="1" smtClean="0"/>
                        <a:t>73488</a:t>
                      </a:r>
                      <a:endParaRPr lang="pt-BR" sz="2000" b="1"/>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09593">
                <a:tc>
                  <a:txBody>
                    <a:bodyPr/>
                    <a:lstStyle/>
                    <a:p>
                      <a:r>
                        <a:rPr lang="pt-BR" sz="2000" b="1" smtClean="0"/>
                        <a:t>p</a:t>
                      </a:r>
                      <a:r>
                        <a:rPr lang="pt-BR" sz="2000" b="1" baseline="0" smtClean="0"/>
                        <a:t>95</a:t>
                      </a:r>
                      <a:endParaRPr lang="pt-BR" sz="2000" b="1"/>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pt-BR" sz="2000" b="1" smtClean="0"/>
                        <a:t>78538</a:t>
                      </a:r>
                      <a:endParaRPr lang="pt-BR" sz="2000" b="1"/>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pt-BR" sz="2000" b="1" smtClean="0"/>
                        <a:t>84523</a:t>
                      </a:r>
                      <a:endParaRPr lang="pt-BR" sz="2000" b="1"/>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pic>
        <p:nvPicPr>
          <p:cNvPr id="12" name="Espaço Reservado para Conteúdo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877" y="1887022"/>
            <a:ext cx="7608661" cy="4259778"/>
          </a:xfrm>
        </p:spPr>
      </p:pic>
      <p:sp>
        <p:nvSpPr>
          <p:cNvPr id="13" name="Espaço Reservado para Data 12"/>
          <p:cNvSpPr>
            <a:spLocks noGrp="1"/>
          </p:cNvSpPr>
          <p:nvPr>
            <p:ph type="dt" sz="half" idx="10"/>
          </p:nvPr>
        </p:nvSpPr>
        <p:spPr/>
        <p:txBody>
          <a:bodyPr/>
          <a:lstStyle/>
          <a:p>
            <a:r>
              <a:rPr lang="pt-BR" smtClean="0"/>
              <a:t>19/03/2018</a:t>
            </a:r>
            <a:endParaRPr lang="pt-BR"/>
          </a:p>
        </p:txBody>
      </p:sp>
      <p:sp>
        <p:nvSpPr>
          <p:cNvPr id="14" name="Espaço Reservado para Rodapé 13"/>
          <p:cNvSpPr>
            <a:spLocks noGrp="1"/>
          </p:cNvSpPr>
          <p:nvPr>
            <p:ph type="ftr" sz="quarter" idx="11"/>
          </p:nvPr>
        </p:nvSpPr>
        <p:spPr/>
        <p:txBody>
          <a:bodyPr/>
          <a:lstStyle/>
          <a:p>
            <a:r>
              <a:rPr lang="pt-BR" smtClean="0"/>
              <a:t>NoSQL Database Performance Tuning for IoT Data – Lucas B. Dias</a:t>
            </a:r>
            <a:endParaRPr lang="pt-BR"/>
          </a:p>
        </p:txBody>
      </p:sp>
      <p:sp>
        <p:nvSpPr>
          <p:cNvPr id="15" name="Espaço Reservado para Número de Slide 14"/>
          <p:cNvSpPr>
            <a:spLocks noGrp="1"/>
          </p:cNvSpPr>
          <p:nvPr>
            <p:ph type="sldNum" sz="quarter" idx="12"/>
          </p:nvPr>
        </p:nvSpPr>
        <p:spPr/>
        <p:txBody>
          <a:bodyPr/>
          <a:lstStyle/>
          <a:p>
            <a:fld id="{9511B048-4579-4333-ADF0-FAADD2BE5F74}" type="slidenum">
              <a:rPr lang="pt-BR" smtClean="0"/>
              <a:pPr/>
              <a:t>16</a:t>
            </a:fld>
            <a:r>
              <a:rPr lang="pt-BR" smtClean="0"/>
              <a:t>/30</a:t>
            </a:r>
            <a:endParaRPr lang="pt-BR"/>
          </a:p>
        </p:txBody>
      </p:sp>
    </p:spTree>
    <p:extLst>
      <p:ext uri="{BB962C8B-B14F-4D97-AF65-F5344CB8AC3E}">
        <p14:creationId xmlns:p14="http://schemas.microsoft.com/office/powerpoint/2010/main" val="133770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Results: DTCS vs TWCS – time</a:t>
            </a:r>
            <a:endParaRPr lang="pt-BR"/>
          </a:p>
        </p:txBody>
      </p:sp>
      <p:sp>
        <p:nvSpPr>
          <p:cNvPr id="3" name="Espaço Reservado para Conteúdo 2"/>
          <p:cNvSpPr>
            <a:spLocks noGrp="1"/>
          </p:cNvSpPr>
          <p:nvPr>
            <p:ph idx="1"/>
          </p:nvPr>
        </p:nvSpPr>
        <p:spPr>
          <a:xfrm>
            <a:off x="838200" y="1419225"/>
            <a:ext cx="10515600" cy="4351338"/>
          </a:xfrm>
        </p:spPr>
        <p:txBody>
          <a:bodyPr/>
          <a:lstStyle/>
          <a:p>
            <a:r>
              <a:rPr lang="pt-BR" smtClean="0"/>
              <a:t>Total time elapsed for the 600M Operations (540M writes plus 60M reads)</a:t>
            </a:r>
          </a:p>
          <a:p>
            <a:endParaRPr lang="pt-BR" smtClean="0"/>
          </a:p>
          <a:p>
            <a:endParaRPr lang="pt-BR"/>
          </a:p>
          <a:p>
            <a:endParaRPr lang="pt-BR" smtClean="0"/>
          </a:p>
          <a:p>
            <a:endParaRPr lang="pt-BR"/>
          </a:p>
          <a:p>
            <a:pPr marL="0" indent="0">
              <a:buNone/>
            </a:pPr>
            <a:endParaRPr lang="pt-BR"/>
          </a:p>
        </p:txBody>
      </p:sp>
      <p:graphicFrame>
        <p:nvGraphicFramePr>
          <p:cNvPr id="5" name="Tabela 4"/>
          <p:cNvGraphicFramePr>
            <a:graphicFrameLocks noGrp="1"/>
          </p:cNvGraphicFramePr>
          <p:nvPr>
            <p:extLst>
              <p:ext uri="{D42A27DB-BD31-4B8C-83A1-F6EECF244321}">
                <p14:modId xmlns:p14="http://schemas.microsoft.com/office/powerpoint/2010/main" val="1554325251"/>
              </p:ext>
            </p:extLst>
          </p:nvPr>
        </p:nvGraphicFramePr>
        <p:xfrm>
          <a:off x="2025650" y="2324100"/>
          <a:ext cx="8140700" cy="2327225"/>
        </p:xfrm>
        <a:graphic>
          <a:graphicData uri="http://schemas.openxmlformats.org/drawingml/2006/table">
            <a:tbl>
              <a:tblPr firstRow="1">
                <a:tableStyleId>{7DF18680-E054-41AD-8BC1-D1AEF772440D}</a:tableStyleId>
              </a:tblPr>
              <a:tblGrid>
                <a:gridCol w="1440832"/>
                <a:gridCol w="2281317"/>
                <a:gridCol w="2065193"/>
                <a:gridCol w="2353358"/>
              </a:tblGrid>
              <a:tr h="753161">
                <a:tc>
                  <a:txBody>
                    <a:bodyPr/>
                    <a:lstStyle/>
                    <a:p>
                      <a:pPr algn="l" fontAlgn="b"/>
                      <a:r>
                        <a:rPr lang="pt-BR" sz="2800" u="none" strike="noStrike">
                          <a:effectLst/>
                        </a:rPr>
                        <a:t>Strategy</a:t>
                      </a:r>
                      <a:endParaRPr lang="pt-BR" sz="2800" b="0" i="0" u="none" strike="noStrike">
                        <a:solidFill>
                          <a:srgbClr val="000000"/>
                        </a:solidFill>
                        <a:effectLst/>
                        <a:latin typeface="Calibri" panose="020F0502020204030204" pitchFamily="34" charset="0"/>
                      </a:endParaRPr>
                    </a:p>
                  </a:txBody>
                  <a:tcPr marL="9525" marR="9525" marT="9525"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pt-BR" sz="2800" u="none" strike="noStrike">
                          <a:effectLst/>
                        </a:rPr>
                        <a:t>Average Time </a:t>
                      </a:r>
                      <a:endParaRPr lang="pt-BR" sz="2800" b="0" i="0" u="none" strike="noStrike">
                        <a:solidFill>
                          <a:srgbClr val="000000"/>
                        </a:solidFill>
                        <a:effectLst/>
                        <a:latin typeface="Calibri" panose="020F0502020204030204" pitchFamily="34" charset="0"/>
                      </a:endParaRPr>
                    </a:p>
                  </a:txBody>
                  <a:tcPr marL="9525" marR="9525" marT="9525"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pt-BR" sz="2800" u="none" strike="noStrike">
                          <a:effectLst/>
                        </a:rPr>
                        <a:t>Std. Dev. (%)</a:t>
                      </a:r>
                      <a:endParaRPr lang="pt-BR" sz="2800" b="0" i="0" u="none" strike="noStrike">
                        <a:solidFill>
                          <a:srgbClr val="000000"/>
                        </a:solidFill>
                        <a:effectLst/>
                        <a:latin typeface="Calibri" panose="020F0502020204030204" pitchFamily="34" charset="0"/>
                      </a:endParaRPr>
                    </a:p>
                  </a:txBody>
                  <a:tcPr marL="9525" marR="9525" marT="9525"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r>
                        <a:rPr lang="pt-BR" sz="2800" u="none" strike="noStrike" smtClean="0">
                          <a:effectLst/>
                        </a:rPr>
                        <a:t>Speedup</a:t>
                      </a:r>
                      <a:br>
                        <a:rPr lang="pt-BR" sz="2800" u="none" strike="noStrike" smtClean="0">
                          <a:effectLst/>
                        </a:rPr>
                      </a:br>
                      <a:r>
                        <a:rPr lang="pt-BR" sz="2800" u="none" strike="noStrike" smtClean="0">
                          <a:effectLst/>
                        </a:rPr>
                        <a:t> </a:t>
                      </a:r>
                      <a:r>
                        <a:rPr lang="pt-BR" sz="2800" u="none" strike="noStrike">
                          <a:effectLst/>
                        </a:rPr>
                        <a:t>(TWCS / DTCS)</a:t>
                      </a:r>
                      <a:endParaRPr lang="pt-BR" sz="2800" b="0" i="0" u="none" strike="noStrike">
                        <a:solidFill>
                          <a:srgbClr val="000000"/>
                        </a:solidFill>
                        <a:effectLst/>
                        <a:latin typeface="Calibri" panose="020F0502020204030204" pitchFamily="34" charset="0"/>
                      </a:endParaRPr>
                    </a:p>
                  </a:txBody>
                  <a:tcPr marL="9525" marR="9525" marT="9525"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18770">
                <a:tc>
                  <a:txBody>
                    <a:bodyPr/>
                    <a:lstStyle/>
                    <a:p>
                      <a:pPr algn="l" fontAlgn="b"/>
                      <a:r>
                        <a:rPr lang="pt-BR" sz="2800" u="none" strike="noStrike">
                          <a:effectLst/>
                        </a:rPr>
                        <a:t>DTCS</a:t>
                      </a:r>
                      <a:endParaRPr lang="pt-BR" sz="2800" b="0" i="0" u="none" strike="noStrike">
                        <a:solidFill>
                          <a:srgbClr val="000000"/>
                        </a:solidFill>
                        <a:effectLst/>
                        <a:latin typeface="Calibri" panose="020F0502020204030204" pitchFamily="34" charset="0"/>
                      </a:endParaRPr>
                    </a:p>
                  </a:txBody>
                  <a:tcPr marL="9525" marR="9525" marT="9525"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r" fontAlgn="b"/>
                      <a:r>
                        <a:rPr lang="pt-BR" sz="2800" u="none" strike="noStrike" smtClean="0">
                          <a:effectLst/>
                        </a:rPr>
                        <a:t>02h41m48</a:t>
                      </a:r>
                      <a:endParaRPr lang="pt-BR" sz="2800" b="0" i="0" u="none" strike="noStrike">
                        <a:solidFill>
                          <a:srgbClr val="000000"/>
                        </a:solidFill>
                        <a:effectLst/>
                        <a:latin typeface="Calibri" panose="020F0502020204030204" pitchFamily="34" charset="0"/>
                      </a:endParaRPr>
                    </a:p>
                  </a:txBody>
                  <a:tcPr marL="9525" marR="9525" marT="9525"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r" fontAlgn="b"/>
                      <a:r>
                        <a:rPr lang="pt-BR" sz="2800" u="none" strike="noStrike">
                          <a:effectLst/>
                        </a:rPr>
                        <a:t>0,71%</a:t>
                      </a:r>
                      <a:endParaRPr lang="pt-BR" sz="2800" b="0" i="0" u="none" strike="noStrike">
                        <a:solidFill>
                          <a:srgbClr val="000000"/>
                        </a:solidFill>
                        <a:effectLst/>
                        <a:latin typeface="Calibri" panose="020F0502020204030204" pitchFamily="34" charset="0"/>
                      </a:endParaRPr>
                    </a:p>
                  </a:txBody>
                  <a:tcPr marL="9525" marR="9525" marT="9525"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b"/>
                      <a:endParaRPr lang="pt-BR" sz="2800" b="0" i="0" u="none" strike="noStrike">
                        <a:solidFill>
                          <a:srgbClr val="000000"/>
                        </a:solidFill>
                        <a:effectLst/>
                        <a:latin typeface="Calibri" panose="020F0502020204030204" pitchFamily="34" charset="0"/>
                      </a:endParaRPr>
                    </a:p>
                  </a:txBody>
                  <a:tcPr marL="9525" marR="9525" marT="9525"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18770">
                <a:tc>
                  <a:txBody>
                    <a:bodyPr/>
                    <a:lstStyle/>
                    <a:p>
                      <a:pPr algn="l" fontAlgn="b"/>
                      <a:r>
                        <a:rPr lang="pt-BR" sz="2800" u="none" strike="noStrike">
                          <a:effectLst/>
                        </a:rPr>
                        <a:t>TWCS</a:t>
                      </a:r>
                      <a:endParaRPr lang="pt-BR" sz="2800" b="0" i="0" u="none" strike="noStrike">
                        <a:solidFill>
                          <a:srgbClr val="000000"/>
                        </a:solidFill>
                        <a:effectLst/>
                        <a:latin typeface="Calibri" panose="020F0502020204030204" pitchFamily="34" charset="0"/>
                      </a:endParaRPr>
                    </a:p>
                  </a:txBody>
                  <a:tcPr marL="9525" marR="9525" marT="9525"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r" fontAlgn="b"/>
                      <a:r>
                        <a:rPr lang="pt-BR" sz="2800" u="none" strike="noStrike" smtClean="0">
                          <a:effectLst/>
                        </a:rPr>
                        <a:t>02h14m57</a:t>
                      </a:r>
                      <a:endParaRPr lang="pt-BR" sz="2800" b="0" i="0" u="none" strike="noStrike">
                        <a:solidFill>
                          <a:srgbClr val="000000"/>
                        </a:solidFill>
                        <a:effectLst/>
                        <a:latin typeface="Calibri" panose="020F0502020204030204" pitchFamily="34" charset="0"/>
                      </a:endParaRPr>
                    </a:p>
                  </a:txBody>
                  <a:tcPr marL="9525" marR="9525" marT="9525"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r" fontAlgn="b"/>
                      <a:r>
                        <a:rPr lang="pt-BR" sz="2800" u="none" strike="noStrike">
                          <a:effectLst/>
                        </a:rPr>
                        <a:t>0,67%</a:t>
                      </a:r>
                      <a:endParaRPr lang="pt-BR" sz="2800" b="0" i="0" u="none" strike="noStrike">
                        <a:solidFill>
                          <a:srgbClr val="000000"/>
                        </a:solidFill>
                        <a:effectLst/>
                        <a:latin typeface="Calibri" panose="020F0502020204030204" pitchFamily="34" charset="0"/>
                      </a:endParaRPr>
                    </a:p>
                  </a:txBody>
                  <a:tcPr marL="9525" marR="9525" marT="9525"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r" fontAlgn="b"/>
                      <a:r>
                        <a:rPr lang="pt-BR" sz="2800" u="none" strike="noStrike">
                          <a:effectLst/>
                        </a:rPr>
                        <a:t>1,20</a:t>
                      </a:r>
                      <a:endParaRPr lang="pt-BR" sz="2800" b="0" i="0" u="none" strike="noStrike">
                        <a:solidFill>
                          <a:srgbClr val="000000"/>
                        </a:solidFill>
                        <a:effectLst/>
                        <a:latin typeface="Calibri" panose="020F0502020204030204" pitchFamily="34" charset="0"/>
                      </a:endParaRPr>
                    </a:p>
                  </a:txBody>
                  <a:tcPr marL="9525" marR="9525" marT="9525"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7" name="Espaço Reservado para Data 6"/>
          <p:cNvSpPr>
            <a:spLocks noGrp="1"/>
          </p:cNvSpPr>
          <p:nvPr>
            <p:ph type="dt" sz="half" idx="10"/>
          </p:nvPr>
        </p:nvSpPr>
        <p:spPr/>
        <p:txBody>
          <a:bodyPr/>
          <a:lstStyle/>
          <a:p>
            <a:r>
              <a:rPr lang="pt-BR" smtClean="0"/>
              <a:t>19/03/2018</a:t>
            </a:r>
            <a:endParaRPr lang="pt-BR"/>
          </a:p>
        </p:txBody>
      </p:sp>
      <p:sp>
        <p:nvSpPr>
          <p:cNvPr id="8" name="Espaço Reservado para Rodapé 7"/>
          <p:cNvSpPr>
            <a:spLocks noGrp="1"/>
          </p:cNvSpPr>
          <p:nvPr>
            <p:ph type="ftr" sz="quarter" idx="11"/>
          </p:nvPr>
        </p:nvSpPr>
        <p:spPr/>
        <p:txBody>
          <a:bodyPr/>
          <a:lstStyle/>
          <a:p>
            <a:r>
              <a:rPr lang="pt-BR" smtClean="0"/>
              <a:t>NoSQL Database Performance Tuning for IoT Data – Lucas B. Dias</a:t>
            </a:r>
            <a:endParaRPr lang="pt-BR"/>
          </a:p>
        </p:txBody>
      </p:sp>
      <p:sp>
        <p:nvSpPr>
          <p:cNvPr id="9" name="Espaço Reservado para Número de Slide 8"/>
          <p:cNvSpPr>
            <a:spLocks noGrp="1"/>
          </p:cNvSpPr>
          <p:nvPr>
            <p:ph type="sldNum" sz="quarter" idx="12"/>
          </p:nvPr>
        </p:nvSpPr>
        <p:spPr/>
        <p:txBody>
          <a:bodyPr/>
          <a:lstStyle/>
          <a:p>
            <a:fld id="{9511B048-4579-4333-ADF0-FAADD2BE5F74}" type="slidenum">
              <a:rPr lang="pt-BR" smtClean="0"/>
              <a:pPr/>
              <a:t>17</a:t>
            </a:fld>
            <a:r>
              <a:rPr lang="pt-BR" smtClean="0"/>
              <a:t>/30</a:t>
            </a:r>
            <a:endParaRPr lang="pt-BR"/>
          </a:p>
        </p:txBody>
      </p:sp>
    </p:spTree>
    <p:extLst>
      <p:ext uri="{BB962C8B-B14F-4D97-AF65-F5344CB8AC3E}">
        <p14:creationId xmlns:p14="http://schemas.microsoft.com/office/powerpoint/2010/main" val="10871461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Results – DTCS vs TWCS – Space used</a:t>
            </a:r>
            <a:endParaRPr lang="pt-BR"/>
          </a:p>
        </p:txBody>
      </p:sp>
      <p:pic>
        <p:nvPicPr>
          <p:cNvPr id="4" name="Espaço Reservado para Conteú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98601"/>
            <a:ext cx="7594600" cy="4077252"/>
          </a:xfrm>
        </p:spPr>
      </p:pic>
      <p:sp>
        <p:nvSpPr>
          <p:cNvPr id="5" name="Espaço Reservado para Data 4"/>
          <p:cNvSpPr>
            <a:spLocks noGrp="1"/>
          </p:cNvSpPr>
          <p:nvPr>
            <p:ph type="dt" sz="half" idx="10"/>
          </p:nvPr>
        </p:nvSpPr>
        <p:spPr/>
        <p:txBody>
          <a:bodyPr/>
          <a:lstStyle/>
          <a:p>
            <a:r>
              <a:rPr lang="pt-BR" smtClean="0"/>
              <a:t>19/03/2018</a:t>
            </a:r>
            <a:endParaRPr lang="pt-BR"/>
          </a:p>
        </p:txBody>
      </p:sp>
      <p:sp>
        <p:nvSpPr>
          <p:cNvPr id="6" name="Espaço Reservado para Rodapé 5"/>
          <p:cNvSpPr>
            <a:spLocks noGrp="1"/>
          </p:cNvSpPr>
          <p:nvPr>
            <p:ph type="ftr" sz="quarter" idx="11"/>
          </p:nvPr>
        </p:nvSpPr>
        <p:spPr/>
        <p:txBody>
          <a:bodyPr/>
          <a:lstStyle/>
          <a:p>
            <a:r>
              <a:rPr lang="pt-BR" smtClean="0"/>
              <a:t>NoSQL Database Performance Tuning for IoT Data – Lucas B. Dias</a:t>
            </a:r>
            <a:endParaRPr lang="pt-BR"/>
          </a:p>
        </p:txBody>
      </p:sp>
      <p:sp>
        <p:nvSpPr>
          <p:cNvPr id="7" name="Espaço Reservado para Número de Slide 6"/>
          <p:cNvSpPr>
            <a:spLocks noGrp="1"/>
          </p:cNvSpPr>
          <p:nvPr>
            <p:ph type="sldNum" sz="quarter" idx="12"/>
          </p:nvPr>
        </p:nvSpPr>
        <p:spPr/>
        <p:txBody>
          <a:bodyPr/>
          <a:lstStyle/>
          <a:p>
            <a:fld id="{9511B048-4579-4333-ADF0-FAADD2BE5F74}" type="slidenum">
              <a:rPr lang="pt-BR" smtClean="0"/>
              <a:pPr/>
              <a:t>18</a:t>
            </a:fld>
            <a:r>
              <a:rPr lang="pt-BR" smtClean="0"/>
              <a:t>/30</a:t>
            </a:r>
            <a:endParaRPr lang="pt-BR"/>
          </a:p>
        </p:txBody>
      </p:sp>
      <p:sp>
        <p:nvSpPr>
          <p:cNvPr id="8" name="CaixaDeTexto 7"/>
          <p:cNvSpPr txBox="1"/>
          <p:nvPr/>
        </p:nvSpPr>
        <p:spPr>
          <a:xfrm>
            <a:off x="8610600" y="2387600"/>
            <a:ext cx="3136900" cy="2031325"/>
          </a:xfrm>
          <a:prstGeom prst="rect">
            <a:avLst/>
          </a:prstGeom>
          <a:noFill/>
        </p:spPr>
        <p:txBody>
          <a:bodyPr wrap="square" rtlCol="0">
            <a:spAutoFit/>
          </a:bodyPr>
          <a:lstStyle/>
          <a:p>
            <a:r>
              <a:rPr lang="pt-BR" smtClean="0"/>
              <a:t>Total space presented is the sum of all 10 nodes.</a:t>
            </a:r>
          </a:p>
          <a:p>
            <a:endParaRPr lang="pt-BR"/>
          </a:p>
          <a:p>
            <a:endParaRPr lang="pt-BR" smtClean="0"/>
          </a:p>
          <a:p>
            <a:r>
              <a:rPr lang="pt-BR" smtClean="0"/>
              <a:t>At minute 90 data starts to get expired, and after minute 110 space stops increasing.</a:t>
            </a:r>
            <a:endParaRPr lang="pt-BR"/>
          </a:p>
        </p:txBody>
      </p:sp>
    </p:spTree>
    <p:extLst>
      <p:ext uri="{BB962C8B-B14F-4D97-AF65-F5344CB8AC3E}">
        <p14:creationId xmlns:p14="http://schemas.microsoft.com/office/powerpoint/2010/main" val="2951751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DTCS vs TWCS – results analysis</a:t>
            </a:r>
            <a:endParaRPr lang="pt-BR"/>
          </a:p>
        </p:txBody>
      </p:sp>
      <p:sp>
        <p:nvSpPr>
          <p:cNvPr id="3" name="Espaço Reservado para Conteúdo 2"/>
          <p:cNvSpPr>
            <a:spLocks noGrp="1"/>
          </p:cNvSpPr>
          <p:nvPr>
            <p:ph idx="1"/>
          </p:nvPr>
        </p:nvSpPr>
        <p:spPr/>
        <p:txBody>
          <a:bodyPr>
            <a:normAutofit/>
          </a:bodyPr>
          <a:lstStyle/>
          <a:p>
            <a:r>
              <a:rPr lang="pt-BR" smtClean="0"/>
              <a:t>TWCS has shown 20% faster than DTCS in response time, to perform the same operations.</a:t>
            </a:r>
          </a:p>
          <a:p>
            <a:r>
              <a:rPr lang="pt-BR" smtClean="0"/>
              <a:t>TWCS has better throughput and better latency.</a:t>
            </a:r>
          </a:p>
          <a:p>
            <a:r>
              <a:rPr lang="pt-BR" smtClean="0"/>
              <a:t>As many computational problems known, there is a trade-off between time and space. DTCS uses less space: in average, disk space used is 5.5% higher in TWCS. The maximum difference noticed was in 18.4% more space used by TWCS.</a:t>
            </a:r>
          </a:p>
          <a:p>
            <a:r>
              <a:rPr lang="pt-BR" smtClean="0"/>
              <a:t>We confirm the decision of Cassandra community to mark DTCS as deprecated and to recommend TWCS to replace it. Moreover, TWCS is more simple to configure than DTCS.</a:t>
            </a:r>
          </a:p>
          <a:p>
            <a:pPr marL="0" indent="0">
              <a:buNone/>
            </a:pPr>
            <a:endParaRPr lang="pt-BR"/>
          </a:p>
        </p:txBody>
      </p:sp>
      <p:sp>
        <p:nvSpPr>
          <p:cNvPr id="4" name="Espaço Reservado para Data 3"/>
          <p:cNvSpPr>
            <a:spLocks noGrp="1"/>
          </p:cNvSpPr>
          <p:nvPr>
            <p:ph type="dt" sz="half" idx="10"/>
          </p:nvPr>
        </p:nvSpPr>
        <p:spPr/>
        <p:txBody>
          <a:bodyPr/>
          <a:lstStyle/>
          <a:p>
            <a:r>
              <a:rPr lang="pt-BR" smtClean="0"/>
              <a:t>19/03/2018</a:t>
            </a:r>
            <a:endParaRPr lang="pt-BR"/>
          </a:p>
        </p:txBody>
      </p:sp>
      <p:sp>
        <p:nvSpPr>
          <p:cNvPr id="5" name="Espaço Reservado para Rodapé 4"/>
          <p:cNvSpPr>
            <a:spLocks noGrp="1"/>
          </p:cNvSpPr>
          <p:nvPr>
            <p:ph type="ftr" sz="quarter" idx="11"/>
          </p:nvPr>
        </p:nvSpPr>
        <p:spPr/>
        <p:txBody>
          <a:bodyPr/>
          <a:lstStyle/>
          <a:p>
            <a:r>
              <a:rPr lang="pt-BR" smtClean="0"/>
              <a:t>NoSQL Database Performance Tuning for IoT Data – Lucas B. Dias</a:t>
            </a:r>
            <a:endParaRPr lang="pt-BR"/>
          </a:p>
        </p:txBody>
      </p:sp>
      <p:sp>
        <p:nvSpPr>
          <p:cNvPr id="6" name="Espaço Reservado para Número de Slide 5"/>
          <p:cNvSpPr>
            <a:spLocks noGrp="1"/>
          </p:cNvSpPr>
          <p:nvPr>
            <p:ph type="sldNum" sz="quarter" idx="12"/>
          </p:nvPr>
        </p:nvSpPr>
        <p:spPr/>
        <p:txBody>
          <a:bodyPr/>
          <a:lstStyle/>
          <a:p>
            <a:fld id="{9511B048-4579-4333-ADF0-FAADD2BE5F74}" type="slidenum">
              <a:rPr lang="pt-BR" smtClean="0"/>
              <a:pPr/>
              <a:t>19</a:t>
            </a:fld>
            <a:r>
              <a:rPr lang="pt-BR" smtClean="0"/>
              <a:t>/30</a:t>
            </a:r>
            <a:endParaRPr lang="pt-BR"/>
          </a:p>
        </p:txBody>
      </p:sp>
    </p:spTree>
    <p:extLst>
      <p:ext uri="{BB962C8B-B14F-4D97-AF65-F5344CB8AC3E}">
        <p14:creationId xmlns:p14="http://schemas.microsoft.com/office/powerpoint/2010/main" val="2315622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IoT</a:t>
            </a:r>
            <a:r>
              <a:rPr lang="pt-BR" dirty="0" smtClean="0"/>
              <a:t> Data </a:t>
            </a:r>
            <a:r>
              <a:rPr lang="pt-BR" dirty="0" err="1" smtClean="0"/>
              <a:t>characteristics</a:t>
            </a:r>
            <a:endParaRPr lang="pt-BR" dirty="0"/>
          </a:p>
        </p:txBody>
      </p:sp>
      <p:sp>
        <p:nvSpPr>
          <p:cNvPr id="3" name="Espaço Reservado para Conteúdo 2"/>
          <p:cNvSpPr>
            <a:spLocks noGrp="1"/>
          </p:cNvSpPr>
          <p:nvPr>
            <p:ph idx="1"/>
          </p:nvPr>
        </p:nvSpPr>
        <p:spPr/>
        <p:txBody>
          <a:bodyPr/>
          <a:lstStyle/>
          <a:p>
            <a:r>
              <a:rPr lang="pt-BR" smtClean="0"/>
              <a:t>May </a:t>
            </a:r>
            <a:r>
              <a:rPr lang="pt-BR" err="1" smtClean="0"/>
              <a:t>be</a:t>
            </a:r>
            <a:r>
              <a:rPr lang="pt-BR" smtClean="0"/>
              <a:t> </a:t>
            </a:r>
            <a:r>
              <a:rPr lang="pt-BR" err="1" smtClean="0"/>
              <a:t>classified</a:t>
            </a:r>
            <a:r>
              <a:rPr lang="pt-BR" smtClean="0"/>
              <a:t> as Big Data </a:t>
            </a:r>
            <a:r>
              <a:rPr lang="pt-BR" err="1" smtClean="0"/>
              <a:t>if</a:t>
            </a:r>
            <a:r>
              <a:rPr lang="pt-BR" smtClean="0"/>
              <a:t> </a:t>
            </a:r>
            <a:r>
              <a:rPr lang="pt-BR" err="1" smtClean="0"/>
              <a:t>the</a:t>
            </a:r>
            <a:r>
              <a:rPr lang="pt-BR" smtClean="0"/>
              <a:t> </a:t>
            </a:r>
            <a:r>
              <a:rPr lang="pt-BR" err="1" smtClean="0"/>
              <a:t>number</a:t>
            </a:r>
            <a:r>
              <a:rPr lang="pt-BR" smtClean="0"/>
              <a:t> </a:t>
            </a:r>
            <a:r>
              <a:rPr lang="pt-BR" err="1" smtClean="0"/>
              <a:t>of</a:t>
            </a:r>
            <a:r>
              <a:rPr lang="pt-BR" smtClean="0"/>
              <a:t> </a:t>
            </a:r>
            <a:r>
              <a:rPr lang="pt-BR" err="1" smtClean="0"/>
              <a:t>sensors</a:t>
            </a:r>
            <a:r>
              <a:rPr lang="pt-BR" smtClean="0"/>
              <a:t> </a:t>
            </a:r>
            <a:r>
              <a:rPr lang="pt-BR" err="1" smtClean="0"/>
              <a:t>or</a:t>
            </a:r>
            <a:r>
              <a:rPr lang="pt-BR" smtClean="0"/>
              <a:t> </a:t>
            </a:r>
            <a:r>
              <a:rPr lang="pt-BR" err="1" smtClean="0"/>
              <a:t>measurements</a:t>
            </a:r>
            <a:r>
              <a:rPr lang="pt-BR" smtClean="0"/>
              <a:t> are high </a:t>
            </a:r>
            <a:r>
              <a:rPr lang="pt-BR" err="1" smtClean="0"/>
              <a:t>and</a:t>
            </a:r>
            <a:r>
              <a:rPr lang="pt-BR" smtClean="0"/>
              <a:t> </a:t>
            </a:r>
            <a:r>
              <a:rPr lang="pt-BR" err="1" smtClean="0"/>
              <a:t>increasing</a:t>
            </a:r>
            <a:r>
              <a:rPr lang="pt-BR" smtClean="0"/>
              <a:t> [1].</a:t>
            </a:r>
          </a:p>
          <a:p>
            <a:r>
              <a:rPr lang="pt-BR" err="1" smtClean="0"/>
              <a:t>Is</a:t>
            </a:r>
            <a:r>
              <a:rPr lang="pt-BR" smtClean="0"/>
              <a:t> a </a:t>
            </a:r>
            <a:r>
              <a:rPr lang="pt-BR" err="1" smtClean="0"/>
              <a:t>specific</a:t>
            </a:r>
            <a:r>
              <a:rPr lang="pt-BR" smtClean="0"/>
              <a:t> case </a:t>
            </a:r>
            <a:r>
              <a:rPr lang="pt-BR" err="1" smtClean="0"/>
              <a:t>of</a:t>
            </a:r>
            <a:r>
              <a:rPr lang="pt-BR" smtClean="0"/>
              <a:t> </a:t>
            </a:r>
            <a:r>
              <a:rPr lang="pt-BR" i="1" smtClean="0"/>
              <a:t>time series </a:t>
            </a:r>
            <a:r>
              <a:rPr lang="pt-BR" smtClean="0"/>
              <a:t>data [2]. </a:t>
            </a:r>
          </a:p>
          <a:p>
            <a:r>
              <a:rPr lang="pt-BR" smtClean="0"/>
              <a:t>Peculiar </a:t>
            </a:r>
            <a:r>
              <a:rPr lang="pt-BR" err="1" smtClean="0"/>
              <a:t>characteristics</a:t>
            </a:r>
            <a:r>
              <a:rPr lang="pt-BR" smtClean="0"/>
              <a:t> [3][4]:</a:t>
            </a:r>
          </a:p>
          <a:p>
            <a:pPr lvl="1"/>
            <a:r>
              <a:rPr lang="pt-BR" err="1" smtClean="0"/>
              <a:t>Massive</a:t>
            </a:r>
            <a:r>
              <a:rPr lang="pt-BR" smtClean="0"/>
              <a:t> Data</a:t>
            </a:r>
          </a:p>
          <a:p>
            <a:pPr lvl="1"/>
            <a:r>
              <a:rPr lang="pt-BR" smtClean="0"/>
              <a:t>Data </a:t>
            </a:r>
            <a:r>
              <a:rPr lang="pt-BR" err="1" smtClean="0"/>
              <a:t>is</a:t>
            </a:r>
            <a:r>
              <a:rPr lang="pt-BR" smtClean="0"/>
              <a:t> usually ordered</a:t>
            </a:r>
          </a:p>
          <a:p>
            <a:pPr lvl="1"/>
            <a:r>
              <a:rPr lang="pt-BR" smtClean="0"/>
              <a:t>Time </a:t>
            </a:r>
            <a:r>
              <a:rPr lang="pt-BR" err="1" smtClean="0"/>
              <a:t>based</a:t>
            </a:r>
            <a:r>
              <a:rPr lang="pt-BR" smtClean="0"/>
              <a:t> data </a:t>
            </a:r>
            <a:r>
              <a:rPr lang="pt-BR" err="1" smtClean="0"/>
              <a:t>retrieval</a:t>
            </a:r>
            <a:endParaRPr lang="pt-BR" smtClean="0"/>
          </a:p>
          <a:p>
            <a:pPr lvl="1"/>
            <a:r>
              <a:rPr lang="pt-BR" smtClean="0"/>
              <a:t>Data </a:t>
            </a:r>
            <a:r>
              <a:rPr lang="pt-BR" err="1" smtClean="0"/>
              <a:t>rarely</a:t>
            </a:r>
            <a:r>
              <a:rPr lang="pt-BR" smtClean="0"/>
              <a:t> </a:t>
            </a:r>
            <a:r>
              <a:rPr lang="pt-BR" err="1" smtClean="0"/>
              <a:t>changes</a:t>
            </a:r>
            <a:endParaRPr lang="pt-BR" smtClean="0"/>
          </a:p>
          <a:p>
            <a:pPr lvl="1"/>
            <a:r>
              <a:rPr lang="pt-BR" err="1" smtClean="0"/>
              <a:t>IoT</a:t>
            </a:r>
            <a:r>
              <a:rPr lang="pt-BR" smtClean="0"/>
              <a:t> Data Expires</a:t>
            </a:r>
          </a:p>
          <a:p>
            <a:endParaRPr lang="pt-BR"/>
          </a:p>
          <a:p>
            <a:endParaRPr lang="pt-BR"/>
          </a:p>
        </p:txBody>
      </p:sp>
      <p:sp>
        <p:nvSpPr>
          <p:cNvPr id="4" name="Espaço Reservado para Data 3"/>
          <p:cNvSpPr>
            <a:spLocks noGrp="1"/>
          </p:cNvSpPr>
          <p:nvPr>
            <p:ph type="dt" sz="half" idx="10"/>
          </p:nvPr>
        </p:nvSpPr>
        <p:spPr/>
        <p:txBody>
          <a:bodyPr/>
          <a:lstStyle/>
          <a:p>
            <a:r>
              <a:rPr lang="pt-BR" smtClean="0"/>
              <a:t>19/03/2018</a:t>
            </a:r>
            <a:endParaRPr lang="pt-BR"/>
          </a:p>
        </p:txBody>
      </p:sp>
      <p:sp>
        <p:nvSpPr>
          <p:cNvPr id="5" name="Espaço Reservado para Rodapé 4"/>
          <p:cNvSpPr>
            <a:spLocks noGrp="1"/>
          </p:cNvSpPr>
          <p:nvPr>
            <p:ph type="ftr" sz="quarter" idx="11"/>
          </p:nvPr>
        </p:nvSpPr>
        <p:spPr/>
        <p:txBody>
          <a:bodyPr/>
          <a:lstStyle/>
          <a:p>
            <a:r>
              <a:rPr lang="pt-BR" smtClean="0"/>
              <a:t>NoSQL Database Performance Tuning for IoT Data – Lucas B. Dias</a:t>
            </a:r>
            <a:endParaRPr lang="pt-BR"/>
          </a:p>
        </p:txBody>
      </p:sp>
      <p:sp>
        <p:nvSpPr>
          <p:cNvPr id="6" name="Espaço Reservado para Número de Slide 5"/>
          <p:cNvSpPr>
            <a:spLocks noGrp="1"/>
          </p:cNvSpPr>
          <p:nvPr>
            <p:ph type="sldNum" sz="quarter" idx="12"/>
          </p:nvPr>
        </p:nvSpPr>
        <p:spPr/>
        <p:txBody>
          <a:bodyPr/>
          <a:lstStyle/>
          <a:p>
            <a:fld id="{9511B048-4579-4333-ADF0-FAADD2BE5F74}" type="slidenum">
              <a:rPr lang="pt-BR" smtClean="0"/>
              <a:pPr/>
              <a:t>2</a:t>
            </a:fld>
            <a:r>
              <a:rPr lang="pt-BR" smtClean="0"/>
              <a:t>/30</a:t>
            </a:r>
            <a:endParaRPr lang="pt-BR"/>
          </a:p>
        </p:txBody>
      </p:sp>
    </p:spTree>
    <p:extLst>
      <p:ext uri="{BB962C8B-B14F-4D97-AF65-F5344CB8AC3E}">
        <p14:creationId xmlns:p14="http://schemas.microsoft.com/office/powerpoint/2010/main" val="24094656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TWCS configuration - parameters</a:t>
            </a:r>
            <a:endParaRPr lang="pt-BR"/>
          </a:p>
        </p:txBody>
      </p:sp>
      <p:sp>
        <p:nvSpPr>
          <p:cNvPr id="3" name="Espaço Reservado para Conteúdo 2"/>
          <p:cNvSpPr>
            <a:spLocks noGrp="1"/>
          </p:cNvSpPr>
          <p:nvPr>
            <p:ph idx="1"/>
          </p:nvPr>
        </p:nvSpPr>
        <p:spPr/>
        <p:txBody>
          <a:bodyPr/>
          <a:lstStyle/>
          <a:p>
            <a:r>
              <a:rPr lang="pt-BR" smtClean="0"/>
              <a:t>TWCS has shown to be por performatic, so we tried to find a near optimal configuration for the IoT scenario.</a:t>
            </a:r>
          </a:p>
          <a:p>
            <a:r>
              <a:rPr lang="pt-BR" smtClean="0"/>
              <a:t>TWCS has only two parameters of his own, and both related to the same magnitude: the windows size.</a:t>
            </a:r>
          </a:p>
          <a:p>
            <a:pPr lvl="1"/>
            <a:r>
              <a:rPr lang="pt-BR" smtClean="0"/>
              <a:t>compaction window size: the size, in terms of time, that SSTables will be merged. After this time has passed, SSTabels will not be compacted anymore.</a:t>
            </a:r>
          </a:p>
          <a:p>
            <a:pPr lvl="1"/>
            <a:r>
              <a:rPr lang="pt-BR" smtClean="0"/>
              <a:t>compaction window unit: may be MINUTES, HOURS or DAYS.</a:t>
            </a:r>
          </a:p>
          <a:p>
            <a:r>
              <a:rPr lang="pt-BR" smtClean="0"/>
              <a:t>14 window sizes were tested, from 1 to 240. For visualization issues, not all are shown in every graphic.</a:t>
            </a:r>
          </a:p>
          <a:p>
            <a:pPr lvl="1"/>
            <a:endParaRPr lang="pt-BR" smtClean="0"/>
          </a:p>
          <a:p>
            <a:endParaRPr lang="pt-BR"/>
          </a:p>
        </p:txBody>
      </p:sp>
      <p:sp>
        <p:nvSpPr>
          <p:cNvPr id="4" name="Espaço Reservado para Data 3"/>
          <p:cNvSpPr>
            <a:spLocks noGrp="1"/>
          </p:cNvSpPr>
          <p:nvPr>
            <p:ph type="dt" sz="half" idx="10"/>
          </p:nvPr>
        </p:nvSpPr>
        <p:spPr/>
        <p:txBody>
          <a:bodyPr/>
          <a:lstStyle/>
          <a:p>
            <a:r>
              <a:rPr lang="pt-BR" smtClean="0"/>
              <a:t>19/03/2018</a:t>
            </a:r>
            <a:endParaRPr lang="pt-BR"/>
          </a:p>
        </p:txBody>
      </p:sp>
      <p:sp>
        <p:nvSpPr>
          <p:cNvPr id="5" name="Espaço Reservado para Rodapé 4"/>
          <p:cNvSpPr>
            <a:spLocks noGrp="1"/>
          </p:cNvSpPr>
          <p:nvPr>
            <p:ph type="ftr" sz="quarter" idx="11"/>
          </p:nvPr>
        </p:nvSpPr>
        <p:spPr/>
        <p:txBody>
          <a:bodyPr/>
          <a:lstStyle/>
          <a:p>
            <a:r>
              <a:rPr lang="pt-BR" smtClean="0"/>
              <a:t>NoSQL Database Performance Tuning for IoT Data – Lucas B. Dias</a:t>
            </a:r>
            <a:endParaRPr lang="pt-BR"/>
          </a:p>
        </p:txBody>
      </p:sp>
      <p:sp>
        <p:nvSpPr>
          <p:cNvPr id="6" name="Espaço Reservado para Número de Slide 5"/>
          <p:cNvSpPr>
            <a:spLocks noGrp="1"/>
          </p:cNvSpPr>
          <p:nvPr>
            <p:ph type="sldNum" sz="quarter" idx="12"/>
          </p:nvPr>
        </p:nvSpPr>
        <p:spPr/>
        <p:txBody>
          <a:bodyPr/>
          <a:lstStyle/>
          <a:p>
            <a:fld id="{9511B048-4579-4333-ADF0-FAADD2BE5F74}" type="slidenum">
              <a:rPr lang="pt-BR" smtClean="0"/>
              <a:pPr/>
              <a:t>20</a:t>
            </a:fld>
            <a:r>
              <a:rPr lang="pt-BR" smtClean="0"/>
              <a:t>/30</a:t>
            </a:r>
            <a:endParaRPr lang="pt-BR"/>
          </a:p>
        </p:txBody>
      </p:sp>
    </p:spTree>
    <p:extLst>
      <p:ext uri="{BB962C8B-B14F-4D97-AF65-F5344CB8AC3E}">
        <p14:creationId xmlns:p14="http://schemas.microsoft.com/office/powerpoint/2010/main" val="40242717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TWCS – execution times</a:t>
            </a:r>
            <a:endParaRPr lang="pt-BR"/>
          </a:p>
        </p:txBody>
      </p:sp>
      <p:pic>
        <p:nvPicPr>
          <p:cNvPr id="10" name="Espaço Reservado para Conteúdo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716" y="1784700"/>
            <a:ext cx="6440367" cy="4349400"/>
          </a:xfrm>
        </p:spPr>
      </p:pic>
      <p:sp>
        <p:nvSpPr>
          <p:cNvPr id="4" name="Espaço Reservado para Data 3"/>
          <p:cNvSpPr>
            <a:spLocks noGrp="1"/>
          </p:cNvSpPr>
          <p:nvPr>
            <p:ph type="dt" sz="half" idx="10"/>
          </p:nvPr>
        </p:nvSpPr>
        <p:spPr/>
        <p:txBody>
          <a:bodyPr/>
          <a:lstStyle/>
          <a:p>
            <a:r>
              <a:rPr lang="pt-BR" smtClean="0"/>
              <a:t>19/03/2018</a:t>
            </a:r>
            <a:endParaRPr lang="pt-BR"/>
          </a:p>
        </p:txBody>
      </p:sp>
      <p:sp>
        <p:nvSpPr>
          <p:cNvPr id="5" name="Espaço Reservado para Rodapé 4"/>
          <p:cNvSpPr>
            <a:spLocks noGrp="1"/>
          </p:cNvSpPr>
          <p:nvPr>
            <p:ph type="ftr" sz="quarter" idx="11"/>
          </p:nvPr>
        </p:nvSpPr>
        <p:spPr/>
        <p:txBody>
          <a:bodyPr/>
          <a:lstStyle/>
          <a:p>
            <a:r>
              <a:rPr lang="pt-BR" smtClean="0"/>
              <a:t>NoSQL Database Performance Tuning for IoT Data – Lucas B. Dias</a:t>
            </a:r>
            <a:endParaRPr lang="pt-BR"/>
          </a:p>
        </p:txBody>
      </p:sp>
      <p:sp>
        <p:nvSpPr>
          <p:cNvPr id="6" name="Espaço Reservado para Número de Slide 5"/>
          <p:cNvSpPr>
            <a:spLocks noGrp="1"/>
          </p:cNvSpPr>
          <p:nvPr>
            <p:ph type="sldNum" sz="quarter" idx="12"/>
          </p:nvPr>
        </p:nvSpPr>
        <p:spPr/>
        <p:txBody>
          <a:bodyPr/>
          <a:lstStyle/>
          <a:p>
            <a:fld id="{9511B048-4579-4333-ADF0-FAADD2BE5F74}" type="slidenum">
              <a:rPr lang="pt-BR" smtClean="0"/>
              <a:pPr/>
              <a:t>21</a:t>
            </a:fld>
            <a:r>
              <a:rPr lang="pt-BR" smtClean="0"/>
              <a:t>/30</a:t>
            </a:r>
            <a:endParaRPr lang="pt-BR"/>
          </a:p>
        </p:txBody>
      </p:sp>
      <p:sp>
        <p:nvSpPr>
          <p:cNvPr id="11" name="CaixaDeTexto 10"/>
          <p:cNvSpPr txBox="1"/>
          <p:nvPr/>
        </p:nvSpPr>
        <p:spPr>
          <a:xfrm>
            <a:off x="7721600" y="3959400"/>
            <a:ext cx="4165600" cy="646331"/>
          </a:xfrm>
          <a:prstGeom prst="rect">
            <a:avLst/>
          </a:prstGeom>
          <a:noFill/>
        </p:spPr>
        <p:txBody>
          <a:bodyPr wrap="square" rtlCol="0">
            <a:spAutoFit/>
          </a:bodyPr>
          <a:lstStyle/>
          <a:p>
            <a:r>
              <a:rPr lang="pt-BR" smtClean="0"/>
              <a:t>The faster is the one with the smaller Time Window (1 minute)</a:t>
            </a:r>
            <a:endParaRPr lang="pt-BR"/>
          </a:p>
        </p:txBody>
      </p:sp>
    </p:spTree>
    <p:extLst>
      <p:ext uri="{BB962C8B-B14F-4D97-AF65-F5344CB8AC3E}">
        <p14:creationId xmlns:p14="http://schemas.microsoft.com/office/powerpoint/2010/main" val="34329171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TWCS – Disk Space used</a:t>
            </a:r>
            <a:endParaRPr lang="pt-BR"/>
          </a:p>
        </p:txBody>
      </p:sp>
      <p:pic>
        <p:nvPicPr>
          <p:cNvPr id="7" name="Espaço Reservado para Conteú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 y="1575159"/>
            <a:ext cx="8039100" cy="4223695"/>
          </a:xfrm>
        </p:spPr>
      </p:pic>
      <p:sp>
        <p:nvSpPr>
          <p:cNvPr id="4" name="Espaço Reservado para Data 3"/>
          <p:cNvSpPr>
            <a:spLocks noGrp="1"/>
          </p:cNvSpPr>
          <p:nvPr>
            <p:ph type="dt" sz="half" idx="10"/>
          </p:nvPr>
        </p:nvSpPr>
        <p:spPr/>
        <p:txBody>
          <a:bodyPr/>
          <a:lstStyle/>
          <a:p>
            <a:r>
              <a:rPr lang="pt-BR" smtClean="0"/>
              <a:t>19/03/2018</a:t>
            </a:r>
            <a:endParaRPr lang="pt-BR"/>
          </a:p>
        </p:txBody>
      </p:sp>
      <p:sp>
        <p:nvSpPr>
          <p:cNvPr id="5" name="Espaço Reservado para Rodapé 4"/>
          <p:cNvSpPr>
            <a:spLocks noGrp="1"/>
          </p:cNvSpPr>
          <p:nvPr>
            <p:ph type="ftr" sz="quarter" idx="11"/>
          </p:nvPr>
        </p:nvSpPr>
        <p:spPr/>
        <p:txBody>
          <a:bodyPr/>
          <a:lstStyle/>
          <a:p>
            <a:r>
              <a:rPr lang="pt-BR" smtClean="0"/>
              <a:t>NoSQL Database Performance Tuning for IoT Data – Lucas B. Dias</a:t>
            </a:r>
            <a:endParaRPr lang="pt-BR"/>
          </a:p>
        </p:txBody>
      </p:sp>
      <p:sp>
        <p:nvSpPr>
          <p:cNvPr id="6" name="Espaço Reservado para Número de Slide 5"/>
          <p:cNvSpPr>
            <a:spLocks noGrp="1"/>
          </p:cNvSpPr>
          <p:nvPr>
            <p:ph type="sldNum" sz="quarter" idx="12"/>
          </p:nvPr>
        </p:nvSpPr>
        <p:spPr/>
        <p:txBody>
          <a:bodyPr/>
          <a:lstStyle/>
          <a:p>
            <a:fld id="{9511B048-4579-4333-ADF0-FAADD2BE5F74}" type="slidenum">
              <a:rPr lang="pt-BR" smtClean="0"/>
              <a:pPr/>
              <a:t>22</a:t>
            </a:fld>
            <a:r>
              <a:rPr lang="pt-BR" smtClean="0"/>
              <a:t>/30</a:t>
            </a:r>
            <a:endParaRPr lang="pt-BR"/>
          </a:p>
        </p:txBody>
      </p:sp>
      <p:sp>
        <p:nvSpPr>
          <p:cNvPr id="8" name="CaixaDeTexto 7"/>
          <p:cNvSpPr txBox="1"/>
          <p:nvPr/>
        </p:nvSpPr>
        <p:spPr>
          <a:xfrm>
            <a:off x="9105900" y="4788674"/>
            <a:ext cx="3086100" cy="646331"/>
          </a:xfrm>
          <a:prstGeom prst="rect">
            <a:avLst/>
          </a:prstGeom>
          <a:noFill/>
        </p:spPr>
        <p:txBody>
          <a:bodyPr wrap="square" rtlCol="0">
            <a:spAutoFit/>
          </a:bodyPr>
          <a:lstStyle/>
          <a:p>
            <a:r>
              <a:rPr lang="pt-BR" smtClean="0"/>
              <a:t>Once more, the fastest uses more disk space. </a:t>
            </a:r>
            <a:endParaRPr lang="pt-BR"/>
          </a:p>
        </p:txBody>
      </p:sp>
      <p:sp>
        <p:nvSpPr>
          <p:cNvPr id="9" name="CaixaDeTexto 8"/>
          <p:cNvSpPr txBox="1"/>
          <p:nvPr/>
        </p:nvSpPr>
        <p:spPr>
          <a:xfrm>
            <a:off x="9093200" y="2667000"/>
            <a:ext cx="3022600" cy="1200329"/>
          </a:xfrm>
          <a:prstGeom prst="rect">
            <a:avLst/>
          </a:prstGeom>
          <a:noFill/>
        </p:spPr>
        <p:txBody>
          <a:bodyPr wrap="square" rtlCol="0">
            <a:spAutoFit/>
          </a:bodyPr>
          <a:lstStyle/>
          <a:p>
            <a:r>
              <a:rPr lang="pt-BR" smtClean="0"/>
              <a:t>For visualization purposes not all 14 series are shown.</a:t>
            </a:r>
          </a:p>
          <a:p>
            <a:r>
              <a:rPr lang="pt-BR" smtClean="0"/>
              <a:t>But after 60 minutes space used does not decrease.</a:t>
            </a:r>
            <a:endParaRPr lang="pt-BR"/>
          </a:p>
        </p:txBody>
      </p:sp>
    </p:spTree>
    <p:extLst>
      <p:ext uri="{BB962C8B-B14F-4D97-AF65-F5344CB8AC3E}">
        <p14:creationId xmlns:p14="http://schemas.microsoft.com/office/powerpoint/2010/main" val="40987628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TWCS – Mean latency (read an write)</a:t>
            </a:r>
            <a:endParaRPr lang="pt-BR"/>
          </a:p>
        </p:txBody>
      </p:sp>
      <p:pic>
        <p:nvPicPr>
          <p:cNvPr id="7" name="Espaço Reservado para Conteú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769" y="1690688"/>
            <a:ext cx="8211431" cy="4503478"/>
          </a:xfrm>
        </p:spPr>
      </p:pic>
      <p:sp>
        <p:nvSpPr>
          <p:cNvPr id="4" name="Espaço Reservado para Data 3"/>
          <p:cNvSpPr>
            <a:spLocks noGrp="1"/>
          </p:cNvSpPr>
          <p:nvPr>
            <p:ph type="dt" sz="half" idx="10"/>
          </p:nvPr>
        </p:nvSpPr>
        <p:spPr/>
        <p:txBody>
          <a:bodyPr/>
          <a:lstStyle/>
          <a:p>
            <a:r>
              <a:rPr lang="pt-BR" smtClean="0"/>
              <a:t>19/03/2018</a:t>
            </a:r>
            <a:endParaRPr lang="pt-BR"/>
          </a:p>
        </p:txBody>
      </p:sp>
      <p:sp>
        <p:nvSpPr>
          <p:cNvPr id="5" name="Espaço Reservado para Rodapé 4"/>
          <p:cNvSpPr>
            <a:spLocks noGrp="1"/>
          </p:cNvSpPr>
          <p:nvPr>
            <p:ph type="ftr" sz="quarter" idx="11"/>
          </p:nvPr>
        </p:nvSpPr>
        <p:spPr/>
        <p:txBody>
          <a:bodyPr/>
          <a:lstStyle/>
          <a:p>
            <a:r>
              <a:rPr lang="pt-BR" smtClean="0"/>
              <a:t>NoSQL Database Performance Tuning for IoT Data – Lucas B. Dias</a:t>
            </a:r>
            <a:endParaRPr lang="pt-BR"/>
          </a:p>
        </p:txBody>
      </p:sp>
      <p:sp>
        <p:nvSpPr>
          <p:cNvPr id="6" name="Espaço Reservado para Número de Slide 5"/>
          <p:cNvSpPr>
            <a:spLocks noGrp="1"/>
          </p:cNvSpPr>
          <p:nvPr>
            <p:ph type="sldNum" sz="quarter" idx="12"/>
          </p:nvPr>
        </p:nvSpPr>
        <p:spPr/>
        <p:txBody>
          <a:bodyPr/>
          <a:lstStyle/>
          <a:p>
            <a:fld id="{9511B048-4579-4333-ADF0-FAADD2BE5F74}" type="slidenum">
              <a:rPr lang="pt-BR" smtClean="0"/>
              <a:pPr/>
              <a:t>23</a:t>
            </a:fld>
            <a:r>
              <a:rPr lang="pt-BR" smtClean="0"/>
              <a:t>/30</a:t>
            </a:r>
            <a:endParaRPr lang="pt-BR"/>
          </a:p>
        </p:txBody>
      </p:sp>
      <p:sp>
        <p:nvSpPr>
          <p:cNvPr id="8" name="CaixaDeTexto 7"/>
          <p:cNvSpPr txBox="1"/>
          <p:nvPr/>
        </p:nvSpPr>
        <p:spPr>
          <a:xfrm>
            <a:off x="8585200" y="1928773"/>
            <a:ext cx="3492500" cy="646331"/>
          </a:xfrm>
          <a:prstGeom prst="rect">
            <a:avLst/>
          </a:prstGeom>
          <a:noFill/>
        </p:spPr>
        <p:txBody>
          <a:bodyPr wrap="square" rtlCol="0">
            <a:spAutoFit/>
          </a:bodyPr>
          <a:lstStyle/>
          <a:p>
            <a:r>
              <a:rPr lang="pt-BR" smtClean="0"/>
              <a:t>The lowest Write Latency is in the most efficient window size</a:t>
            </a:r>
            <a:endParaRPr lang="pt-BR"/>
          </a:p>
        </p:txBody>
      </p:sp>
      <p:sp>
        <p:nvSpPr>
          <p:cNvPr id="9" name="CaixaDeTexto 8"/>
          <p:cNvSpPr txBox="1"/>
          <p:nvPr/>
        </p:nvSpPr>
        <p:spPr>
          <a:xfrm>
            <a:off x="8610600" y="3507472"/>
            <a:ext cx="3581400" cy="1754326"/>
          </a:xfrm>
          <a:prstGeom prst="rect">
            <a:avLst/>
          </a:prstGeom>
          <a:noFill/>
        </p:spPr>
        <p:txBody>
          <a:bodyPr wrap="square" rtlCol="0">
            <a:spAutoFit/>
          </a:bodyPr>
          <a:lstStyle/>
          <a:p>
            <a:r>
              <a:rPr lang="pt-BR" smtClean="0"/>
              <a:t>The lowest read / write latency ratio is in the 3 minute window size. </a:t>
            </a:r>
          </a:p>
          <a:p>
            <a:r>
              <a:rPr lang="pt-BR" smtClean="0"/>
              <a:t>This test case had 10% read ops.</a:t>
            </a:r>
          </a:p>
          <a:p>
            <a:r>
              <a:rPr lang="pt-BR" smtClean="0"/>
              <a:t>Probably with more read ops, the optimal config will be closer to the 3 minute window size.</a:t>
            </a:r>
            <a:endParaRPr lang="pt-BR"/>
          </a:p>
        </p:txBody>
      </p:sp>
    </p:spTree>
    <p:extLst>
      <p:ext uri="{BB962C8B-B14F-4D97-AF65-F5344CB8AC3E}">
        <p14:creationId xmlns:p14="http://schemas.microsoft.com/office/powerpoint/2010/main" val="856785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Conclusion - TWCS</a:t>
            </a:r>
            <a:endParaRPr lang="pt-BR"/>
          </a:p>
        </p:txBody>
      </p:sp>
      <p:sp>
        <p:nvSpPr>
          <p:cNvPr id="3" name="Espaço Reservado para Conteúdo 2"/>
          <p:cNvSpPr>
            <a:spLocks noGrp="1"/>
          </p:cNvSpPr>
          <p:nvPr>
            <p:ph idx="1"/>
          </p:nvPr>
        </p:nvSpPr>
        <p:spPr/>
        <p:txBody>
          <a:bodyPr/>
          <a:lstStyle/>
          <a:p>
            <a:r>
              <a:rPr lang="pt-BR" smtClean="0"/>
              <a:t>In this scenario TWCS fastest configuration was the lowest possible: 1 minute window size. We recommend the Cassandra Community to allow smaller windows sizes, because probably in some scenarios, smaller window sizes may be more efficient.</a:t>
            </a:r>
          </a:p>
          <a:p>
            <a:r>
              <a:rPr lang="pt-BR" smtClean="0"/>
              <a:t>The time and space trade-off remains. The fastest test config (1- minute) was shown to be the more disk consuming, in peak it used 40,8% more space than the lowest disk user, that was 60-minutes. However this config lasted 72.6% more to perform the same operations)</a:t>
            </a:r>
          </a:p>
          <a:p>
            <a:endParaRPr lang="pt-BR"/>
          </a:p>
        </p:txBody>
      </p:sp>
      <p:sp>
        <p:nvSpPr>
          <p:cNvPr id="4" name="Espaço Reservado para Data 3"/>
          <p:cNvSpPr>
            <a:spLocks noGrp="1"/>
          </p:cNvSpPr>
          <p:nvPr>
            <p:ph type="dt" sz="half" idx="10"/>
          </p:nvPr>
        </p:nvSpPr>
        <p:spPr/>
        <p:txBody>
          <a:bodyPr/>
          <a:lstStyle/>
          <a:p>
            <a:r>
              <a:rPr lang="pt-BR" smtClean="0"/>
              <a:t>19/03/2018</a:t>
            </a:r>
            <a:endParaRPr lang="pt-BR"/>
          </a:p>
        </p:txBody>
      </p:sp>
      <p:sp>
        <p:nvSpPr>
          <p:cNvPr id="5" name="Espaço Reservado para Rodapé 4"/>
          <p:cNvSpPr>
            <a:spLocks noGrp="1"/>
          </p:cNvSpPr>
          <p:nvPr>
            <p:ph type="ftr" sz="quarter" idx="11"/>
          </p:nvPr>
        </p:nvSpPr>
        <p:spPr/>
        <p:txBody>
          <a:bodyPr/>
          <a:lstStyle/>
          <a:p>
            <a:r>
              <a:rPr lang="pt-BR" smtClean="0"/>
              <a:t>NoSQL Database Performance Tuning for IoT Data – Lucas B. Dias</a:t>
            </a:r>
            <a:endParaRPr lang="pt-BR"/>
          </a:p>
        </p:txBody>
      </p:sp>
      <p:sp>
        <p:nvSpPr>
          <p:cNvPr id="6" name="Espaço Reservado para Número de Slide 5"/>
          <p:cNvSpPr>
            <a:spLocks noGrp="1"/>
          </p:cNvSpPr>
          <p:nvPr>
            <p:ph type="sldNum" sz="quarter" idx="12"/>
          </p:nvPr>
        </p:nvSpPr>
        <p:spPr/>
        <p:txBody>
          <a:bodyPr/>
          <a:lstStyle/>
          <a:p>
            <a:fld id="{9511B048-4579-4333-ADF0-FAADD2BE5F74}" type="slidenum">
              <a:rPr lang="pt-BR" smtClean="0"/>
              <a:pPr/>
              <a:t>24</a:t>
            </a:fld>
            <a:r>
              <a:rPr lang="pt-BR" smtClean="0"/>
              <a:t>/30</a:t>
            </a:r>
            <a:endParaRPr lang="pt-BR"/>
          </a:p>
        </p:txBody>
      </p:sp>
    </p:spTree>
    <p:extLst>
      <p:ext uri="{BB962C8B-B14F-4D97-AF65-F5344CB8AC3E}">
        <p14:creationId xmlns:p14="http://schemas.microsoft.com/office/powerpoint/2010/main" val="11814026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Considerations and future/ongoin work</a:t>
            </a:r>
            <a:endParaRPr lang="pt-BR"/>
          </a:p>
        </p:txBody>
      </p:sp>
      <p:sp>
        <p:nvSpPr>
          <p:cNvPr id="3" name="Espaço Reservado para Conteúdo 2"/>
          <p:cNvSpPr>
            <a:spLocks noGrp="1"/>
          </p:cNvSpPr>
          <p:nvPr>
            <p:ph idx="1"/>
          </p:nvPr>
        </p:nvSpPr>
        <p:spPr/>
        <p:txBody>
          <a:bodyPr/>
          <a:lstStyle/>
          <a:p>
            <a:r>
              <a:rPr lang="pt-BR" smtClean="0"/>
              <a:t>Tests must be confirmed in larger test beds.</a:t>
            </a:r>
          </a:p>
          <a:p>
            <a:r>
              <a:rPr lang="pt-BR" smtClean="0"/>
              <a:t>Different column-family models must be tested to confirm results.</a:t>
            </a:r>
          </a:p>
          <a:p>
            <a:r>
              <a:rPr lang="pt-BR" smtClean="0"/>
              <a:t>Tests must be made with real IoT Data to confirm results.</a:t>
            </a:r>
          </a:p>
          <a:p>
            <a:r>
              <a:rPr lang="pt-BR" smtClean="0"/>
              <a:t>The creation of an auto-tuning component of database compaction parameters is in course, firstly with TWCS. With this results we may start to design the performance model for this component.</a:t>
            </a:r>
          </a:p>
        </p:txBody>
      </p:sp>
      <p:sp>
        <p:nvSpPr>
          <p:cNvPr id="4" name="Espaço Reservado para Data 3"/>
          <p:cNvSpPr>
            <a:spLocks noGrp="1"/>
          </p:cNvSpPr>
          <p:nvPr>
            <p:ph type="dt" sz="half" idx="10"/>
          </p:nvPr>
        </p:nvSpPr>
        <p:spPr/>
        <p:txBody>
          <a:bodyPr/>
          <a:lstStyle/>
          <a:p>
            <a:r>
              <a:rPr lang="pt-BR" smtClean="0"/>
              <a:t>19/03/2018</a:t>
            </a:r>
            <a:endParaRPr lang="pt-BR"/>
          </a:p>
        </p:txBody>
      </p:sp>
      <p:sp>
        <p:nvSpPr>
          <p:cNvPr id="5" name="Espaço Reservado para Rodapé 4"/>
          <p:cNvSpPr>
            <a:spLocks noGrp="1"/>
          </p:cNvSpPr>
          <p:nvPr>
            <p:ph type="ftr" sz="quarter" idx="11"/>
          </p:nvPr>
        </p:nvSpPr>
        <p:spPr/>
        <p:txBody>
          <a:bodyPr/>
          <a:lstStyle/>
          <a:p>
            <a:r>
              <a:rPr lang="pt-BR" smtClean="0"/>
              <a:t>NoSQL Database Performance Tuning for IoT Data – Lucas B. Dias</a:t>
            </a:r>
            <a:endParaRPr lang="pt-BR"/>
          </a:p>
        </p:txBody>
      </p:sp>
      <p:sp>
        <p:nvSpPr>
          <p:cNvPr id="6" name="Espaço Reservado para Número de Slide 5"/>
          <p:cNvSpPr>
            <a:spLocks noGrp="1"/>
          </p:cNvSpPr>
          <p:nvPr>
            <p:ph type="sldNum" sz="quarter" idx="12"/>
          </p:nvPr>
        </p:nvSpPr>
        <p:spPr/>
        <p:txBody>
          <a:bodyPr/>
          <a:lstStyle/>
          <a:p>
            <a:fld id="{9511B048-4579-4333-ADF0-FAADD2BE5F74}" type="slidenum">
              <a:rPr lang="pt-BR" smtClean="0"/>
              <a:pPr/>
              <a:t>25</a:t>
            </a:fld>
            <a:r>
              <a:rPr lang="pt-BR" smtClean="0"/>
              <a:t>/30</a:t>
            </a:r>
            <a:endParaRPr lang="pt-BR"/>
          </a:p>
        </p:txBody>
      </p:sp>
    </p:spTree>
    <p:extLst>
      <p:ext uri="{BB962C8B-B14F-4D97-AF65-F5344CB8AC3E}">
        <p14:creationId xmlns:p14="http://schemas.microsoft.com/office/powerpoint/2010/main" val="37285657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err="1" smtClean="0"/>
              <a:t>References</a:t>
            </a:r>
            <a:endParaRPr lang="pt-BR"/>
          </a:p>
        </p:txBody>
      </p:sp>
      <p:sp>
        <p:nvSpPr>
          <p:cNvPr id="3" name="Espaço Reservado para Conteúdo 2"/>
          <p:cNvSpPr>
            <a:spLocks noGrp="1"/>
          </p:cNvSpPr>
          <p:nvPr>
            <p:ph idx="1"/>
          </p:nvPr>
        </p:nvSpPr>
        <p:spPr/>
        <p:txBody>
          <a:bodyPr>
            <a:normAutofit fontScale="92500" lnSpcReduction="10000"/>
          </a:bodyPr>
          <a:lstStyle/>
          <a:p>
            <a:pPr marL="0" indent="0">
              <a:buNone/>
            </a:pPr>
            <a:r>
              <a:rPr lang="pt-BR" sz="2000" smtClean="0"/>
              <a:t>[1] </a:t>
            </a:r>
            <a:r>
              <a:rPr lang="en-US" sz="2000" err="1" smtClean="0"/>
              <a:t>Ramaswamy</a:t>
            </a:r>
            <a:r>
              <a:rPr lang="en-US" sz="2000" smtClean="0"/>
              <a:t>, L., Lawson, V., and </a:t>
            </a:r>
            <a:r>
              <a:rPr lang="en-US" sz="2000" err="1" smtClean="0"/>
              <a:t>Gogineni</a:t>
            </a:r>
            <a:r>
              <a:rPr lang="en-US" sz="2000" smtClean="0"/>
              <a:t>, S. V. (2013). Towards a quality-centric big data architecture for federated sensor services. In Big Data (</a:t>
            </a:r>
            <a:r>
              <a:rPr lang="en-US" sz="2000" err="1" smtClean="0"/>
              <a:t>BigData</a:t>
            </a:r>
            <a:r>
              <a:rPr lang="en-US" sz="2000" smtClean="0"/>
              <a:t> Congress), 2013 IEEE International Congress on, pages 86–93. IEEE</a:t>
            </a:r>
          </a:p>
          <a:p>
            <a:pPr marL="0" indent="0">
              <a:buNone/>
            </a:pPr>
            <a:r>
              <a:rPr lang="en-US" sz="2000" smtClean="0"/>
              <a:t>[2] Ramesh, D., Sinha, A., and Singh, S. (2016). Data modelling for discrete time series data using Cassandra and MongoDB. In 2016 3rd International Conference on Recent Advances in Information Technology (RAIT), pages 598–601.</a:t>
            </a:r>
          </a:p>
          <a:p>
            <a:pPr marL="0" indent="0">
              <a:buNone/>
            </a:pPr>
            <a:r>
              <a:rPr lang="en-US" sz="2000" smtClean="0"/>
              <a:t>[3]Waddington, D. G. and Lin, C. (2016). A Fast Lightweight Time-Series Store for </a:t>
            </a:r>
            <a:r>
              <a:rPr lang="en-US" sz="2000" err="1" smtClean="0"/>
              <a:t>IoT</a:t>
            </a:r>
            <a:r>
              <a:rPr lang="en-US" sz="2000" smtClean="0"/>
              <a:t> Data. </a:t>
            </a:r>
            <a:r>
              <a:rPr lang="en-US" sz="2000" err="1" smtClean="0"/>
              <a:t>CoRR</a:t>
            </a:r>
            <a:r>
              <a:rPr lang="en-US" sz="2000" smtClean="0"/>
              <a:t> - Computing Research Repository. </a:t>
            </a:r>
            <a:r>
              <a:rPr lang="en-US" sz="2000" err="1" smtClean="0"/>
              <a:t>arXiv</a:t>
            </a:r>
            <a:r>
              <a:rPr lang="en-US" sz="2000" smtClean="0"/>
              <a:t>: 1605.01435.</a:t>
            </a:r>
            <a:r>
              <a:rPr lang="pt-BR" sz="2000" smtClean="0"/>
              <a:t> [4] </a:t>
            </a:r>
            <a:r>
              <a:rPr lang="en-US" sz="2000" smtClean="0"/>
              <a:t>Abu-Elkheir, M., Hayajneh, M., and Ali, N. (2013). Data Management for the Internet of Things: Design Primitives and Solution. Sensors, 13(11):15582–15612</a:t>
            </a:r>
          </a:p>
          <a:p>
            <a:pPr marL="0" indent="0">
              <a:buNone/>
            </a:pPr>
            <a:r>
              <a:rPr lang="en-US" sz="2000" smtClean="0"/>
              <a:t>[5] Vongsingthong, Suwimon and Smanchat, Sucha (2015). A Review of Data Management in Internet of Things. KKU Research Journal, pages 215–240.</a:t>
            </a:r>
          </a:p>
          <a:p>
            <a:pPr marL="0" indent="0">
              <a:buNone/>
            </a:pPr>
            <a:r>
              <a:rPr lang="en-US" sz="2000" smtClean="0"/>
              <a:t>[6] Ma, M., Wang, P., and Chu, C. H. (2013). Data Management for Internet of Things: Challenges, Approaches and Opportunities. In Green Computing and Communications (GreenCom), 2013 IEEE and Internet of Things (iThings/CPSCom), IEEE International Conference on and IEEE Cyber, Physical and Social Computing, pages 1144–1151.</a:t>
            </a:r>
          </a:p>
          <a:p>
            <a:pPr marL="0" indent="0">
              <a:buNone/>
            </a:pPr>
            <a:endParaRPr lang="pt-BR" sz="2000"/>
          </a:p>
        </p:txBody>
      </p:sp>
      <p:sp>
        <p:nvSpPr>
          <p:cNvPr id="4" name="Espaço Reservado para Data 3"/>
          <p:cNvSpPr>
            <a:spLocks noGrp="1"/>
          </p:cNvSpPr>
          <p:nvPr>
            <p:ph type="dt" sz="half" idx="10"/>
          </p:nvPr>
        </p:nvSpPr>
        <p:spPr/>
        <p:txBody>
          <a:bodyPr/>
          <a:lstStyle/>
          <a:p>
            <a:r>
              <a:rPr lang="pt-BR" smtClean="0"/>
              <a:t>19/03/2018</a:t>
            </a:r>
            <a:endParaRPr lang="pt-BR"/>
          </a:p>
        </p:txBody>
      </p:sp>
      <p:sp>
        <p:nvSpPr>
          <p:cNvPr id="5" name="Espaço Reservado para Rodapé 4"/>
          <p:cNvSpPr>
            <a:spLocks noGrp="1"/>
          </p:cNvSpPr>
          <p:nvPr>
            <p:ph type="ftr" sz="quarter" idx="11"/>
          </p:nvPr>
        </p:nvSpPr>
        <p:spPr/>
        <p:txBody>
          <a:bodyPr/>
          <a:lstStyle/>
          <a:p>
            <a:r>
              <a:rPr lang="pt-BR" smtClean="0"/>
              <a:t>NoSQL Database Performance Tuning for IoT Data – Lucas B. Dias</a:t>
            </a:r>
            <a:endParaRPr lang="pt-BR"/>
          </a:p>
        </p:txBody>
      </p:sp>
      <p:sp>
        <p:nvSpPr>
          <p:cNvPr id="6" name="Espaço Reservado para Número de Slide 5"/>
          <p:cNvSpPr>
            <a:spLocks noGrp="1"/>
          </p:cNvSpPr>
          <p:nvPr>
            <p:ph type="sldNum" sz="quarter" idx="12"/>
          </p:nvPr>
        </p:nvSpPr>
        <p:spPr/>
        <p:txBody>
          <a:bodyPr/>
          <a:lstStyle/>
          <a:p>
            <a:fld id="{9511B048-4579-4333-ADF0-FAADD2BE5F74}" type="slidenum">
              <a:rPr lang="pt-BR" smtClean="0"/>
              <a:pPr/>
              <a:t>26</a:t>
            </a:fld>
            <a:r>
              <a:rPr lang="pt-BR" smtClean="0"/>
              <a:t>/30</a:t>
            </a:r>
            <a:endParaRPr lang="pt-BR"/>
          </a:p>
        </p:txBody>
      </p:sp>
    </p:spTree>
    <p:extLst>
      <p:ext uri="{BB962C8B-B14F-4D97-AF65-F5344CB8AC3E}">
        <p14:creationId xmlns:p14="http://schemas.microsoft.com/office/powerpoint/2010/main" val="32530046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838200" y="442913"/>
            <a:ext cx="10515600" cy="5734050"/>
          </a:xfrm>
        </p:spPr>
        <p:txBody>
          <a:bodyPr>
            <a:normAutofit/>
          </a:bodyPr>
          <a:lstStyle/>
          <a:p>
            <a:pPr marL="0" indent="0">
              <a:buNone/>
            </a:pPr>
            <a:r>
              <a:rPr lang="en-US" sz="2000" dirty="0" smtClean="0"/>
              <a:t>[7] Zhu, S. (2015). Creating a NoSQL database for the Internet of Things : Creating a key-value store on the </a:t>
            </a:r>
            <a:r>
              <a:rPr lang="en-US" sz="2000" dirty="0" err="1" smtClean="0"/>
              <a:t>SensibleThings</a:t>
            </a:r>
            <a:r>
              <a:rPr lang="en-US" sz="2000" dirty="0" smtClean="0"/>
              <a:t> platform. PhD thesis, Mid Sweden University, Faculty of Science, Technology and Media, Department of Information and Communication systems, Sundsvall, Sweden.</a:t>
            </a:r>
          </a:p>
          <a:p>
            <a:pPr marL="0" indent="0">
              <a:buNone/>
            </a:pPr>
            <a:r>
              <a:rPr lang="en-US" sz="2000" dirty="0" smtClean="0"/>
              <a:t>[8] Lu, B. and </a:t>
            </a:r>
            <a:r>
              <a:rPr lang="en-US" sz="2000" dirty="0" err="1" smtClean="0"/>
              <a:t>Xiaohui</a:t>
            </a:r>
            <a:r>
              <a:rPr lang="en-US" sz="2000" dirty="0" smtClean="0"/>
              <a:t>, Y. (2016). Research on Cassandra data compaction strategies for time-series data. Journal of Computers, 11(6</a:t>
            </a:r>
            <a:r>
              <a:rPr lang="en-US" sz="2000" smtClean="0"/>
              <a:t>):504–513</a:t>
            </a:r>
          </a:p>
          <a:p>
            <a:pPr marL="0" indent="0">
              <a:buNone/>
            </a:pPr>
            <a:r>
              <a:rPr lang="en-US" sz="2000" smtClean="0"/>
              <a:t>[9] Kona, S. (2016). Compactions in Apache Cassandra : Performance Analysis of Compaction Strategies in Apache Cassandra. Master’s thesis, Blekinge Institute of Technology, Karlskrona, Sweden.</a:t>
            </a:r>
          </a:p>
          <a:p>
            <a:pPr marL="0" indent="0">
              <a:buNone/>
            </a:pPr>
            <a:r>
              <a:rPr lang="en-US" sz="2000" smtClean="0"/>
              <a:t>[10] Ravu, V. S. S. J. S. (2016). Compaction Strategies in Apache Cassandra : Analysis of Default Cassandra stress model. Master’s thesis, Blekinge Institute of Technology, Karlskrona, Sweden. </a:t>
            </a:r>
          </a:p>
          <a:p>
            <a:pPr marL="0" indent="0">
              <a:buNone/>
            </a:pPr>
            <a:r>
              <a:rPr lang="en-US" sz="2000" smtClean="0"/>
              <a:t>[11] Sathvik, K. (2016). Performance Tuning of Big Data Platform : Cassandra Case Study. PhD thesis, Blekinge Institute of Technology, Faculty of Computing, Department of Communication Systems, Karlskrona, Sweden. </a:t>
            </a:r>
            <a:endParaRPr lang="en-US" sz="2000" dirty="0" smtClean="0"/>
          </a:p>
          <a:p>
            <a:pPr marL="0" indent="0">
              <a:buNone/>
            </a:pPr>
            <a:r>
              <a:rPr lang="en-US" sz="2000" smtClean="0"/>
              <a:t>[12] </a:t>
            </a:r>
            <a:r>
              <a:rPr lang="en-US" sz="2000" dirty="0" smtClean="0"/>
              <a:t>Chang, F., Dean, J., </a:t>
            </a:r>
            <a:r>
              <a:rPr lang="en-US" sz="2000" dirty="0" err="1" smtClean="0"/>
              <a:t>Ghemawat</a:t>
            </a:r>
            <a:r>
              <a:rPr lang="en-US" sz="2000" dirty="0" smtClean="0"/>
              <a:t>, S., Hsieh, W. C., Wallach, D. A., Burrows, M., Chandra, T., </a:t>
            </a:r>
            <a:r>
              <a:rPr lang="en-US" sz="2000" dirty="0" err="1" smtClean="0"/>
              <a:t>Fikes</a:t>
            </a:r>
            <a:r>
              <a:rPr lang="en-US" sz="2000" dirty="0" smtClean="0"/>
              <a:t>, A., and Gruber, R. E. (2008). </a:t>
            </a:r>
            <a:r>
              <a:rPr lang="en-US" sz="2000" dirty="0" err="1" smtClean="0"/>
              <a:t>Bigtable</a:t>
            </a:r>
            <a:r>
              <a:rPr lang="en-US" sz="2000" dirty="0" smtClean="0"/>
              <a:t>: A distributed storage system for structured data. ACM Transactions on Computer Systems (TOCS), 26(2):4. </a:t>
            </a:r>
          </a:p>
          <a:p>
            <a:endParaRPr lang="pt-BR" dirty="0"/>
          </a:p>
        </p:txBody>
      </p:sp>
      <p:sp>
        <p:nvSpPr>
          <p:cNvPr id="4" name="Espaço Reservado para Data 3"/>
          <p:cNvSpPr>
            <a:spLocks noGrp="1"/>
          </p:cNvSpPr>
          <p:nvPr>
            <p:ph type="dt" sz="half" idx="10"/>
          </p:nvPr>
        </p:nvSpPr>
        <p:spPr/>
        <p:txBody>
          <a:bodyPr/>
          <a:lstStyle/>
          <a:p>
            <a:r>
              <a:rPr lang="pt-BR" smtClean="0"/>
              <a:t>19/03/2018</a:t>
            </a:r>
            <a:endParaRPr lang="pt-BR"/>
          </a:p>
        </p:txBody>
      </p:sp>
      <p:sp>
        <p:nvSpPr>
          <p:cNvPr id="5" name="Espaço Reservado para Rodapé 4"/>
          <p:cNvSpPr>
            <a:spLocks noGrp="1"/>
          </p:cNvSpPr>
          <p:nvPr>
            <p:ph type="ftr" sz="quarter" idx="11"/>
          </p:nvPr>
        </p:nvSpPr>
        <p:spPr/>
        <p:txBody>
          <a:bodyPr/>
          <a:lstStyle/>
          <a:p>
            <a:r>
              <a:rPr lang="pt-BR" smtClean="0"/>
              <a:t>NoSQL Database Performance Tuning for IoT Data – Lucas B. Dias</a:t>
            </a:r>
            <a:endParaRPr lang="pt-BR"/>
          </a:p>
        </p:txBody>
      </p:sp>
      <p:sp>
        <p:nvSpPr>
          <p:cNvPr id="6" name="Espaço Reservado para Número de Slide 5"/>
          <p:cNvSpPr>
            <a:spLocks noGrp="1"/>
          </p:cNvSpPr>
          <p:nvPr>
            <p:ph type="sldNum" sz="quarter" idx="12"/>
          </p:nvPr>
        </p:nvSpPr>
        <p:spPr/>
        <p:txBody>
          <a:bodyPr/>
          <a:lstStyle/>
          <a:p>
            <a:fld id="{9511B048-4579-4333-ADF0-FAADD2BE5F74}" type="slidenum">
              <a:rPr lang="pt-BR" smtClean="0"/>
              <a:pPr/>
              <a:t>27</a:t>
            </a:fld>
            <a:r>
              <a:rPr lang="pt-BR" smtClean="0"/>
              <a:t>/30</a:t>
            </a:r>
            <a:endParaRPr lang="pt-BR"/>
          </a:p>
        </p:txBody>
      </p:sp>
    </p:spTree>
    <p:extLst>
      <p:ext uri="{BB962C8B-B14F-4D97-AF65-F5344CB8AC3E}">
        <p14:creationId xmlns:p14="http://schemas.microsoft.com/office/powerpoint/2010/main" val="1394844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Questions?</a:t>
            </a:r>
            <a:endParaRPr lang="pt-BR"/>
          </a:p>
        </p:txBody>
      </p:sp>
      <p:sp>
        <p:nvSpPr>
          <p:cNvPr id="3" name="Espaço Reservado para Conteúdo 2"/>
          <p:cNvSpPr>
            <a:spLocks noGrp="1"/>
          </p:cNvSpPr>
          <p:nvPr>
            <p:ph idx="1"/>
          </p:nvPr>
        </p:nvSpPr>
        <p:spPr/>
        <p:txBody>
          <a:bodyPr/>
          <a:lstStyle/>
          <a:p>
            <a:r>
              <a:rPr lang="pt-BR" smtClean="0"/>
              <a:t>lucas@maurobenevides.com.br</a:t>
            </a:r>
          </a:p>
          <a:p>
            <a:r>
              <a:rPr lang="pt-BR"/>
              <a:t>All </a:t>
            </a:r>
            <a:r>
              <a:rPr lang="pt-BR" smtClean="0"/>
              <a:t>results data </a:t>
            </a:r>
            <a:r>
              <a:rPr lang="pt-BR"/>
              <a:t>is in https://github.com/lucasbenevides/iotbds</a:t>
            </a:r>
          </a:p>
        </p:txBody>
      </p:sp>
      <p:sp>
        <p:nvSpPr>
          <p:cNvPr id="4" name="Espaço Reservado para Data 3"/>
          <p:cNvSpPr>
            <a:spLocks noGrp="1"/>
          </p:cNvSpPr>
          <p:nvPr>
            <p:ph type="dt" sz="half" idx="10"/>
          </p:nvPr>
        </p:nvSpPr>
        <p:spPr/>
        <p:txBody>
          <a:bodyPr/>
          <a:lstStyle/>
          <a:p>
            <a:r>
              <a:rPr lang="pt-BR" smtClean="0"/>
              <a:t>19/03/2018</a:t>
            </a:r>
            <a:endParaRPr lang="pt-BR"/>
          </a:p>
        </p:txBody>
      </p:sp>
      <p:sp>
        <p:nvSpPr>
          <p:cNvPr id="5" name="Espaço Reservado para Rodapé 4"/>
          <p:cNvSpPr>
            <a:spLocks noGrp="1"/>
          </p:cNvSpPr>
          <p:nvPr>
            <p:ph type="ftr" sz="quarter" idx="11"/>
          </p:nvPr>
        </p:nvSpPr>
        <p:spPr/>
        <p:txBody>
          <a:bodyPr/>
          <a:lstStyle/>
          <a:p>
            <a:r>
              <a:rPr lang="pt-BR" smtClean="0"/>
              <a:t>NoSQL Database Performance Tuning for IoT Data – Lucas B. Dias</a:t>
            </a:r>
            <a:endParaRPr lang="pt-BR"/>
          </a:p>
        </p:txBody>
      </p:sp>
      <p:sp>
        <p:nvSpPr>
          <p:cNvPr id="6" name="Espaço Reservado para Número de Slide 5"/>
          <p:cNvSpPr>
            <a:spLocks noGrp="1"/>
          </p:cNvSpPr>
          <p:nvPr>
            <p:ph type="sldNum" sz="quarter" idx="12"/>
          </p:nvPr>
        </p:nvSpPr>
        <p:spPr/>
        <p:txBody>
          <a:bodyPr/>
          <a:lstStyle/>
          <a:p>
            <a:fld id="{9511B048-4579-4333-ADF0-FAADD2BE5F74}" type="slidenum">
              <a:rPr lang="pt-BR" smtClean="0"/>
              <a:pPr/>
              <a:t>28</a:t>
            </a:fld>
            <a:r>
              <a:rPr lang="pt-BR" smtClean="0"/>
              <a:t>/30</a:t>
            </a:r>
            <a:endParaRPr lang="pt-BR"/>
          </a:p>
        </p:txBody>
      </p:sp>
    </p:spTree>
    <p:extLst>
      <p:ext uri="{BB962C8B-B14F-4D97-AF65-F5344CB8AC3E}">
        <p14:creationId xmlns:p14="http://schemas.microsoft.com/office/powerpoint/2010/main" val="882564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err="1" smtClean="0"/>
              <a:t>NoSQL</a:t>
            </a:r>
            <a:r>
              <a:rPr lang="pt-BR" smtClean="0"/>
              <a:t> </a:t>
            </a:r>
            <a:r>
              <a:rPr lang="pt-BR" err="1" smtClean="0"/>
              <a:t>Databases</a:t>
            </a:r>
            <a:endParaRPr lang="pt-BR"/>
          </a:p>
        </p:txBody>
      </p:sp>
      <p:sp>
        <p:nvSpPr>
          <p:cNvPr id="3" name="Espaço Reservado para Conteúdo 2"/>
          <p:cNvSpPr>
            <a:spLocks noGrp="1"/>
          </p:cNvSpPr>
          <p:nvPr>
            <p:ph idx="1"/>
          </p:nvPr>
        </p:nvSpPr>
        <p:spPr/>
        <p:txBody>
          <a:bodyPr/>
          <a:lstStyle/>
          <a:p>
            <a:r>
              <a:rPr lang="en-US" dirty="0" smtClean="0"/>
              <a:t>NoSQL Databases are more suitable than relational databases for storing the </a:t>
            </a:r>
            <a:r>
              <a:rPr lang="en-US" dirty="0" err="1" smtClean="0"/>
              <a:t>IoT</a:t>
            </a:r>
            <a:r>
              <a:rPr lang="en-US" dirty="0" smtClean="0"/>
              <a:t> Data [5][6][7].</a:t>
            </a:r>
          </a:p>
          <a:p>
            <a:r>
              <a:rPr lang="en-US" dirty="0" smtClean="0"/>
              <a:t>Cassandra database system has proved good performance and adequate for storing </a:t>
            </a:r>
            <a:r>
              <a:rPr lang="en-US" dirty="0" err="1" smtClean="0"/>
              <a:t>IoT</a:t>
            </a:r>
            <a:r>
              <a:rPr lang="en-US" dirty="0" smtClean="0"/>
              <a:t> Data [8].</a:t>
            </a:r>
          </a:p>
          <a:p>
            <a:pPr lvl="1"/>
            <a:r>
              <a:rPr lang="en-US" dirty="0" smtClean="0"/>
              <a:t>Cassandra database system has characteristics both from Google </a:t>
            </a:r>
            <a:r>
              <a:rPr lang="en-US" dirty="0" err="1" smtClean="0"/>
              <a:t>BigTable</a:t>
            </a:r>
            <a:r>
              <a:rPr lang="en-US" dirty="0" smtClean="0"/>
              <a:t> and Amazon Dynamo. But is an independent system from those.</a:t>
            </a:r>
          </a:p>
          <a:p>
            <a:endParaRPr lang="en-US" dirty="0" smtClean="0"/>
          </a:p>
          <a:p>
            <a:endParaRPr lang="pt-BR" dirty="0"/>
          </a:p>
        </p:txBody>
      </p:sp>
      <p:sp>
        <p:nvSpPr>
          <p:cNvPr id="4" name="Espaço Reservado para Data 3"/>
          <p:cNvSpPr>
            <a:spLocks noGrp="1"/>
          </p:cNvSpPr>
          <p:nvPr>
            <p:ph type="dt" sz="half" idx="10"/>
          </p:nvPr>
        </p:nvSpPr>
        <p:spPr/>
        <p:txBody>
          <a:bodyPr/>
          <a:lstStyle/>
          <a:p>
            <a:r>
              <a:rPr lang="pt-BR" smtClean="0"/>
              <a:t>19/03/2018</a:t>
            </a:r>
            <a:endParaRPr lang="pt-BR"/>
          </a:p>
        </p:txBody>
      </p:sp>
      <p:sp>
        <p:nvSpPr>
          <p:cNvPr id="5" name="Espaço Reservado para Rodapé 4"/>
          <p:cNvSpPr>
            <a:spLocks noGrp="1"/>
          </p:cNvSpPr>
          <p:nvPr>
            <p:ph type="ftr" sz="quarter" idx="11"/>
          </p:nvPr>
        </p:nvSpPr>
        <p:spPr/>
        <p:txBody>
          <a:bodyPr/>
          <a:lstStyle/>
          <a:p>
            <a:r>
              <a:rPr lang="pt-BR" smtClean="0"/>
              <a:t>NoSQL Database Performance Tuning for IoT Data – Lucas B. Dias</a:t>
            </a:r>
            <a:endParaRPr lang="pt-BR"/>
          </a:p>
        </p:txBody>
      </p:sp>
      <p:sp>
        <p:nvSpPr>
          <p:cNvPr id="6" name="Espaço Reservado para Número de Slide 5"/>
          <p:cNvSpPr>
            <a:spLocks noGrp="1"/>
          </p:cNvSpPr>
          <p:nvPr>
            <p:ph type="sldNum" sz="quarter" idx="12"/>
          </p:nvPr>
        </p:nvSpPr>
        <p:spPr/>
        <p:txBody>
          <a:bodyPr/>
          <a:lstStyle/>
          <a:p>
            <a:fld id="{9511B048-4579-4333-ADF0-FAADD2BE5F74}" type="slidenum">
              <a:rPr lang="pt-BR" smtClean="0"/>
              <a:pPr/>
              <a:t>3</a:t>
            </a:fld>
            <a:r>
              <a:rPr lang="pt-BR" smtClean="0"/>
              <a:t>/30</a:t>
            </a:r>
            <a:endParaRPr lang="pt-BR"/>
          </a:p>
        </p:txBody>
      </p:sp>
    </p:spTree>
    <p:extLst>
      <p:ext uri="{BB962C8B-B14F-4D97-AF65-F5344CB8AC3E}">
        <p14:creationId xmlns:p14="http://schemas.microsoft.com/office/powerpoint/2010/main" val="244594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Research objective (this position paper)</a:t>
            </a:r>
            <a:endParaRPr lang="pt-BR" dirty="0"/>
          </a:p>
        </p:txBody>
      </p:sp>
      <p:sp>
        <p:nvSpPr>
          <p:cNvPr id="3" name="Espaço Reservado para Conteúdo 2"/>
          <p:cNvSpPr>
            <a:spLocks noGrp="1"/>
          </p:cNvSpPr>
          <p:nvPr>
            <p:ph idx="1"/>
          </p:nvPr>
        </p:nvSpPr>
        <p:spPr/>
        <p:txBody>
          <a:bodyPr>
            <a:normAutofit/>
          </a:bodyPr>
          <a:lstStyle/>
          <a:p>
            <a:pPr marL="0" indent="0">
              <a:buNone/>
            </a:pPr>
            <a:r>
              <a:rPr lang="pt-BR" b="1" smtClean="0"/>
              <a:t>To </a:t>
            </a:r>
            <a:r>
              <a:rPr lang="pt-BR" b="1" dirty="0" err="1" smtClean="0"/>
              <a:t>find</a:t>
            </a:r>
            <a:r>
              <a:rPr lang="pt-BR" b="1" dirty="0" smtClean="0"/>
              <a:t> a </a:t>
            </a:r>
            <a:r>
              <a:rPr lang="pt-BR" b="1" err="1" smtClean="0"/>
              <a:t>near-optimal</a:t>
            </a:r>
            <a:r>
              <a:rPr lang="pt-BR" b="1" smtClean="0"/>
              <a:t> configuration of database compaction, for IoT </a:t>
            </a:r>
            <a:r>
              <a:rPr lang="pt-BR" b="1" dirty="0" smtClean="0"/>
              <a:t>Data, in </a:t>
            </a:r>
            <a:r>
              <a:rPr lang="pt-BR" b="1" dirty="0" err="1" smtClean="0"/>
              <a:t>terms</a:t>
            </a:r>
            <a:r>
              <a:rPr lang="pt-BR" b="1" dirty="0" smtClean="0"/>
              <a:t> </a:t>
            </a:r>
            <a:r>
              <a:rPr lang="pt-BR" b="1" dirty="0" err="1" smtClean="0"/>
              <a:t>of</a:t>
            </a:r>
            <a:r>
              <a:rPr lang="pt-BR" b="1" dirty="0" smtClean="0"/>
              <a:t> response time </a:t>
            </a:r>
            <a:r>
              <a:rPr lang="pt-BR" b="1" dirty="0" err="1" smtClean="0"/>
              <a:t>and</a:t>
            </a:r>
            <a:r>
              <a:rPr lang="pt-BR" b="1" dirty="0" smtClean="0"/>
              <a:t> </a:t>
            </a:r>
            <a:r>
              <a:rPr lang="pt-BR" b="1" dirty="0" err="1" smtClean="0"/>
              <a:t>space</a:t>
            </a:r>
            <a:r>
              <a:rPr lang="pt-BR" b="1" dirty="0" smtClean="0"/>
              <a:t> </a:t>
            </a:r>
            <a:r>
              <a:rPr lang="pt-BR" b="1" dirty="0" err="1" smtClean="0"/>
              <a:t>used</a:t>
            </a:r>
            <a:r>
              <a:rPr lang="pt-BR" b="1" dirty="0" smtClean="0"/>
              <a:t>.</a:t>
            </a:r>
          </a:p>
          <a:p>
            <a:pPr lvl="1"/>
            <a:r>
              <a:rPr lang="pt-BR" dirty="0" smtClean="0"/>
              <a:t>Cassandra </a:t>
            </a:r>
            <a:r>
              <a:rPr lang="pt-BR" dirty="0" err="1" smtClean="0"/>
              <a:t>database</a:t>
            </a:r>
            <a:r>
              <a:rPr lang="pt-BR" dirty="0" smtClean="0"/>
              <a:t> system </a:t>
            </a:r>
            <a:r>
              <a:rPr lang="pt-BR" dirty="0" err="1" smtClean="0"/>
              <a:t>was</a:t>
            </a:r>
            <a:r>
              <a:rPr lang="pt-BR" dirty="0" smtClean="0"/>
              <a:t> </a:t>
            </a:r>
            <a:r>
              <a:rPr lang="pt-BR" err="1" smtClean="0"/>
              <a:t>used</a:t>
            </a:r>
            <a:r>
              <a:rPr lang="pt-BR" smtClean="0"/>
              <a:t>.</a:t>
            </a:r>
          </a:p>
          <a:p>
            <a:pPr lvl="1"/>
            <a:r>
              <a:rPr lang="pt-BR" smtClean="0"/>
              <a:t>Database compaction configuration evolves the tuning of its parameters.</a:t>
            </a:r>
          </a:p>
          <a:p>
            <a:pPr lvl="1"/>
            <a:r>
              <a:rPr lang="pt-BR" smtClean="0"/>
              <a:t>Main metrics used to evaluate optimality are throughput, response time, and disk space used.</a:t>
            </a:r>
            <a:endParaRPr lang="pt-BR" dirty="0" smtClean="0"/>
          </a:p>
          <a:p>
            <a:pPr lvl="1"/>
            <a:endParaRPr lang="pt-BR" dirty="0"/>
          </a:p>
          <a:p>
            <a:pPr marL="457200" lvl="1" indent="0">
              <a:buNone/>
            </a:pPr>
            <a:r>
              <a:rPr lang="pt-BR" dirty="0" smtClean="0"/>
              <a:t> </a:t>
            </a:r>
          </a:p>
          <a:p>
            <a:endParaRPr lang="pt-BR" dirty="0" smtClean="0"/>
          </a:p>
          <a:p>
            <a:endParaRPr lang="pt-BR" dirty="0"/>
          </a:p>
        </p:txBody>
      </p:sp>
      <p:sp>
        <p:nvSpPr>
          <p:cNvPr id="4" name="Espaço Reservado para Data 3"/>
          <p:cNvSpPr>
            <a:spLocks noGrp="1"/>
          </p:cNvSpPr>
          <p:nvPr>
            <p:ph type="dt" sz="half" idx="10"/>
          </p:nvPr>
        </p:nvSpPr>
        <p:spPr/>
        <p:txBody>
          <a:bodyPr/>
          <a:lstStyle/>
          <a:p>
            <a:r>
              <a:rPr lang="pt-BR" smtClean="0"/>
              <a:t>19/03/2018</a:t>
            </a:r>
            <a:endParaRPr lang="pt-BR"/>
          </a:p>
        </p:txBody>
      </p:sp>
      <p:sp>
        <p:nvSpPr>
          <p:cNvPr id="5" name="Espaço Reservado para Rodapé 4"/>
          <p:cNvSpPr>
            <a:spLocks noGrp="1"/>
          </p:cNvSpPr>
          <p:nvPr>
            <p:ph type="ftr" sz="quarter" idx="11"/>
          </p:nvPr>
        </p:nvSpPr>
        <p:spPr/>
        <p:txBody>
          <a:bodyPr/>
          <a:lstStyle/>
          <a:p>
            <a:r>
              <a:rPr lang="pt-BR" smtClean="0"/>
              <a:t>NoSQL Database Performance Tuning for IoT Data – Lucas B. Dias</a:t>
            </a:r>
            <a:endParaRPr lang="pt-BR"/>
          </a:p>
        </p:txBody>
      </p:sp>
      <p:sp>
        <p:nvSpPr>
          <p:cNvPr id="6" name="Espaço Reservado para Número de Slide 5"/>
          <p:cNvSpPr>
            <a:spLocks noGrp="1"/>
          </p:cNvSpPr>
          <p:nvPr>
            <p:ph type="sldNum" sz="quarter" idx="12"/>
          </p:nvPr>
        </p:nvSpPr>
        <p:spPr/>
        <p:txBody>
          <a:bodyPr/>
          <a:lstStyle/>
          <a:p>
            <a:fld id="{9511B048-4579-4333-ADF0-FAADD2BE5F74}" type="slidenum">
              <a:rPr lang="pt-BR" smtClean="0"/>
              <a:pPr/>
              <a:t>4</a:t>
            </a:fld>
            <a:r>
              <a:rPr lang="pt-BR" smtClean="0"/>
              <a:t>/30</a:t>
            </a:r>
            <a:endParaRPr lang="pt-BR"/>
          </a:p>
        </p:txBody>
      </p:sp>
    </p:spTree>
    <p:extLst>
      <p:ext uri="{BB962C8B-B14F-4D97-AF65-F5344CB8AC3E}">
        <p14:creationId xmlns:p14="http://schemas.microsoft.com/office/powerpoint/2010/main" val="2469705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Related work</a:t>
            </a:r>
            <a:endParaRPr lang="pt-BR"/>
          </a:p>
        </p:txBody>
      </p:sp>
      <p:sp>
        <p:nvSpPr>
          <p:cNvPr id="3" name="Espaço Reservado para Conteúdo 2"/>
          <p:cNvSpPr>
            <a:spLocks noGrp="1"/>
          </p:cNvSpPr>
          <p:nvPr>
            <p:ph idx="1"/>
          </p:nvPr>
        </p:nvSpPr>
        <p:spPr>
          <a:xfrm>
            <a:off x="838200" y="1584325"/>
            <a:ext cx="10515600" cy="4351338"/>
          </a:xfrm>
        </p:spPr>
        <p:txBody>
          <a:bodyPr>
            <a:normAutofit/>
          </a:bodyPr>
          <a:lstStyle/>
          <a:p>
            <a:r>
              <a:rPr lang="pt-BR" sz="2400" smtClean="0"/>
              <a:t>Lu and Xiaohui, 2016, studied one database compaction strategy of Cassandra and concluded that it is a remarkable database for storing time series [8].</a:t>
            </a:r>
          </a:p>
          <a:p>
            <a:r>
              <a:rPr lang="pt-BR" sz="2400" smtClean="0"/>
              <a:t>Kona, 2016 and Ravu, 2016 executed and analysed the behavior of Cassandra in a high-intensive workload, comparing three database compaction strategies that existed then [9][10].</a:t>
            </a:r>
          </a:p>
          <a:p>
            <a:r>
              <a:rPr lang="pt-BR" sz="2400" smtClean="0"/>
              <a:t>Sathvik, 2016 made performance tuning of Cassandra, but did not cope with database compaction parameters [11].</a:t>
            </a:r>
          </a:p>
          <a:p>
            <a:r>
              <a:rPr lang="pt-BR" sz="2400" smtClean="0"/>
              <a:t>Our research differs from these studies because it considers the novel Time Window Compaction Strategy and it is specific for IoT Data.</a:t>
            </a:r>
          </a:p>
          <a:p>
            <a:endParaRPr lang="pt-BR"/>
          </a:p>
        </p:txBody>
      </p:sp>
      <p:sp>
        <p:nvSpPr>
          <p:cNvPr id="4" name="Espaço Reservado para Data 3"/>
          <p:cNvSpPr>
            <a:spLocks noGrp="1"/>
          </p:cNvSpPr>
          <p:nvPr>
            <p:ph type="dt" sz="half" idx="10"/>
          </p:nvPr>
        </p:nvSpPr>
        <p:spPr/>
        <p:txBody>
          <a:bodyPr/>
          <a:lstStyle/>
          <a:p>
            <a:r>
              <a:rPr lang="pt-BR" smtClean="0"/>
              <a:t>19/03/2018</a:t>
            </a:r>
            <a:endParaRPr lang="pt-BR"/>
          </a:p>
        </p:txBody>
      </p:sp>
      <p:sp>
        <p:nvSpPr>
          <p:cNvPr id="5" name="Espaço Reservado para Rodapé 4"/>
          <p:cNvSpPr>
            <a:spLocks noGrp="1"/>
          </p:cNvSpPr>
          <p:nvPr>
            <p:ph type="ftr" sz="quarter" idx="11"/>
          </p:nvPr>
        </p:nvSpPr>
        <p:spPr/>
        <p:txBody>
          <a:bodyPr/>
          <a:lstStyle/>
          <a:p>
            <a:r>
              <a:rPr lang="pt-BR" smtClean="0"/>
              <a:t>NoSQL Database Performance Tuning for IoT Data – Lucas B. Dias</a:t>
            </a:r>
            <a:endParaRPr lang="pt-BR"/>
          </a:p>
        </p:txBody>
      </p:sp>
      <p:sp>
        <p:nvSpPr>
          <p:cNvPr id="6" name="Espaço Reservado para Número de Slide 5"/>
          <p:cNvSpPr>
            <a:spLocks noGrp="1"/>
          </p:cNvSpPr>
          <p:nvPr>
            <p:ph type="sldNum" sz="quarter" idx="12"/>
          </p:nvPr>
        </p:nvSpPr>
        <p:spPr/>
        <p:txBody>
          <a:bodyPr/>
          <a:lstStyle/>
          <a:p>
            <a:fld id="{9511B048-4579-4333-ADF0-FAADD2BE5F74}" type="slidenum">
              <a:rPr lang="pt-BR" smtClean="0"/>
              <a:pPr/>
              <a:t>5</a:t>
            </a:fld>
            <a:r>
              <a:rPr lang="pt-BR" smtClean="0"/>
              <a:t>/30</a:t>
            </a:r>
            <a:endParaRPr lang="pt-BR"/>
          </a:p>
        </p:txBody>
      </p:sp>
    </p:spTree>
    <p:extLst>
      <p:ext uri="{BB962C8B-B14F-4D97-AF65-F5344CB8AC3E}">
        <p14:creationId xmlns:p14="http://schemas.microsoft.com/office/powerpoint/2010/main" val="1933721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41586"/>
            <a:ext cx="10515600" cy="1081088"/>
          </a:xfrm>
        </p:spPr>
        <p:txBody>
          <a:bodyPr/>
          <a:lstStyle/>
          <a:p>
            <a:r>
              <a:rPr lang="pt-BR" smtClean="0"/>
              <a:t>NoSQL database </a:t>
            </a:r>
            <a:r>
              <a:rPr lang="pt-BR" dirty="0" err="1" smtClean="0"/>
              <a:t>internals</a:t>
            </a:r>
            <a:endParaRPr lang="pt-BR" dirty="0"/>
          </a:p>
        </p:txBody>
      </p:sp>
      <p:sp>
        <p:nvSpPr>
          <p:cNvPr id="3" name="Espaço Reservado para Conteúdo 2"/>
          <p:cNvSpPr>
            <a:spLocks noGrp="1"/>
          </p:cNvSpPr>
          <p:nvPr>
            <p:ph idx="1"/>
          </p:nvPr>
        </p:nvSpPr>
        <p:spPr>
          <a:xfrm>
            <a:off x="838200" y="1081088"/>
            <a:ext cx="10515600" cy="4351338"/>
          </a:xfrm>
        </p:spPr>
        <p:txBody>
          <a:bodyPr/>
          <a:lstStyle/>
          <a:p>
            <a:r>
              <a:rPr lang="pt-BR" dirty="0" smtClean="0"/>
              <a:t>Google </a:t>
            </a:r>
            <a:r>
              <a:rPr lang="pt-BR" err="1" smtClean="0"/>
              <a:t>Bigtable</a:t>
            </a:r>
            <a:r>
              <a:rPr lang="pt-BR" smtClean="0"/>
              <a:t> [13] </a:t>
            </a:r>
            <a:r>
              <a:rPr lang="pt-BR" dirty="0" smtClean="0"/>
              <a:t>defines </a:t>
            </a:r>
            <a:r>
              <a:rPr lang="pt-BR" dirty="0" err="1" smtClean="0"/>
              <a:t>an</a:t>
            </a:r>
            <a:r>
              <a:rPr lang="pt-BR" dirty="0" smtClean="0"/>
              <a:t> </a:t>
            </a:r>
            <a:r>
              <a:rPr lang="pt-BR" dirty="0" err="1" smtClean="0"/>
              <a:t>architecture</a:t>
            </a:r>
            <a:r>
              <a:rPr lang="pt-BR" dirty="0" smtClean="0"/>
              <a:t> in </a:t>
            </a:r>
            <a:r>
              <a:rPr lang="pt-BR" dirty="0" err="1" smtClean="0"/>
              <a:t>which</a:t>
            </a:r>
            <a:r>
              <a:rPr lang="pt-BR" dirty="0" smtClean="0"/>
              <a:t> data </a:t>
            </a:r>
            <a:r>
              <a:rPr lang="pt-BR" dirty="0" err="1" smtClean="0"/>
              <a:t>is</a:t>
            </a:r>
            <a:r>
              <a:rPr lang="pt-BR" dirty="0" smtClean="0"/>
              <a:t> </a:t>
            </a:r>
            <a:r>
              <a:rPr lang="pt-BR" dirty="0" err="1" smtClean="0"/>
              <a:t>only</a:t>
            </a:r>
            <a:r>
              <a:rPr lang="pt-BR" dirty="0" smtClean="0"/>
              <a:t> </a:t>
            </a:r>
            <a:r>
              <a:rPr lang="pt-BR" dirty="0" err="1" smtClean="0"/>
              <a:t>inserted</a:t>
            </a:r>
            <a:r>
              <a:rPr lang="pt-BR" dirty="0" smtClean="0"/>
              <a:t> (</a:t>
            </a:r>
            <a:r>
              <a:rPr lang="pt-BR" dirty="0" err="1" smtClean="0"/>
              <a:t>or</a:t>
            </a:r>
            <a:r>
              <a:rPr lang="pt-BR" dirty="0" smtClean="0"/>
              <a:t> </a:t>
            </a:r>
            <a:r>
              <a:rPr lang="pt-BR" dirty="0" err="1" smtClean="0"/>
              <a:t>upserted</a:t>
            </a:r>
            <a:r>
              <a:rPr lang="pt-BR" smtClean="0"/>
              <a:t>) and </a:t>
            </a:r>
            <a:r>
              <a:rPr lang="pt-BR" dirty="0" err="1" smtClean="0"/>
              <a:t>retrieved</a:t>
            </a:r>
            <a:r>
              <a:rPr lang="pt-BR" dirty="0" smtClean="0"/>
              <a:t>. Data </a:t>
            </a:r>
            <a:r>
              <a:rPr lang="pt-BR" dirty="0" err="1" smtClean="0"/>
              <a:t>is</a:t>
            </a:r>
            <a:r>
              <a:rPr lang="pt-BR" dirty="0" smtClean="0"/>
              <a:t> </a:t>
            </a:r>
            <a:r>
              <a:rPr lang="pt-BR" dirty="0" err="1" smtClean="0"/>
              <a:t>inserted</a:t>
            </a:r>
            <a:r>
              <a:rPr lang="pt-BR" dirty="0" smtClean="0"/>
              <a:t> in a </a:t>
            </a:r>
            <a:r>
              <a:rPr lang="pt-BR" dirty="0" err="1" smtClean="0"/>
              <a:t>Commit</a:t>
            </a:r>
            <a:r>
              <a:rPr lang="pt-BR" dirty="0" smtClean="0"/>
              <a:t> Log, for </a:t>
            </a:r>
            <a:r>
              <a:rPr lang="pt-BR" dirty="0" err="1" smtClean="0"/>
              <a:t>persistency</a:t>
            </a:r>
            <a:r>
              <a:rPr lang="pt-BR" dirty="0" smtClean="0"/>
              <a:t> </a:t>
            </a:r>
            <a:r>
              <a:rPr lang="pt-BR" dirty="0" err="1" smtClean="0"/>
              <a:t>purposes</a:t>
            </a:r>
            <a:r>
              <a:rPr lang="pt-BR" dirty="0" smtClean="0"/>
              <a:t> </a:t>
            </a:r>
            <a:r>
              <a:rPr lang="pt-BR" dirty="0" err="1" smtClean="0"/>
              <a:t>and</a:t>
            </a:r>
            <a:r>
              <a:rPr lang="pt-BR" dirty="0" smtClean="0"/>
              <a:t> in </a:t>
            </a:r>
            <a:r>
              <a:rPr lang="pt-BR" dirty="0" err="1" smtClean="0"/>
              <a:t>the</a:t>
            </a:r>
            <a:r>
              <a:rPr lang="pt-BR" dirty="0" smtClean="0"/>
              <a:t> </a:t>
            </a:r>
            <a:r>
              <a:rPr lang="pt-BR" dirty="0" err="1" smtClean="0"/>
              <a:t>memory</a:t>
            </a:r>
            <a:r>
              <a:rPr lang="pt-BR" dirty="0" smtClean="0"/>
              <a:t>, in </a:t>
            </a:r>
            <a:r>
              <a:rPr lang="pt-BR" dirty="0" err="1" smtClean="0"/>
              <a:t>structures</a:t>
            </a:r>
            <a:r>
              <a:rPr lang="pt-BR" dirty="0" smtClean="0"/>
              <a:t> </a:t>
            </a:r>
            <a:r>
              <a:rPr lang="pt-BR" err="1" smtClean="0"/>
              <a:t>called</a:t>
            </a:r>
            <a:r>
              <a:rPr lang="pt-BR" smtClean="0"/>
              <a:t> MemTables.</a:t>
            </a:r>
            <a:endParaRPr lang="pt-BR" dirty="0"/>
          </a:p>
        </p:txBody>
      </p:sp>
      <p:sp>
        <p:nvSpPr>
          <p:cNvPr id="6" name="Espaço Reservado para Data 5"/>
          <p:cNvSpPr>
            <a:spLocks noGrp="1"/>
          </p:cNvSpPr>
          <p:nvPr>
            <p:ph type="dt" sz="half" idx="10"/>
          </p:nvPr>
        </p:nvSpPr>
        <p:spPr/>
        <p:txBody>
          <a:bodyPr/>
          <a:lstStyle/>
          <a:p>
            <a:r>
              <a:rPr lang="pt-BR" smtClean="0"/>
              <a:t>19/03/2018</a:t>
            </a:r>
            <a:endParaRPr lang="pt-BR"/>
          </a:p>
        </p:txBody>
      </p:sp>
      <p:sp>
        <p:nvSpPr>
          <p:cNvPr id="7" name="Espaço Reservado para Rodapé 6"/>
          <p:cNvSpPr>
            <a:spLocks noGrp="1"/>
          </p:cNvSpPr>
          <p:nvPr>
            <p:ph type="ftr" sz="quarter" idx="11"/>
          </p:nvPr>
        </p:nvSpPr>
        <p:spPr/>
        <p:txBody>
          <a:bodyPr/>
          <a:lstStyle/>
          <a:p>
            <a:r>
              <a:rPr lang="pt-BR" smtClean="0"/>
              <a:t>NoSQL Database Performance Tuning for IoT Data – Lucas B. Dias</a:t>
            </a:r>
            <a:endParaRPr lang="pt-BR"/>
          </a:p>
        </p:txBody>
      </p:sp>
      <p:sp>
        <p:nvSpPr>
          <p:cNvPr id="8" name="Espaço Reservado para Número de Slide 7"/>
          <p:cNvSpPr>
            <a:spLocks noGrp="1"/>
          </p:cNvSpPr>
          <p:nvPr>
            <p:ph type="sldNum" sz="quarter" idx="12"/>
          </p:nvPr>
        </p:nvSpPr>
        <p:spPr/>
        <p:txBody>
          <a:bodyPr/>
          <a:lstStyle/>
          <a:p>
            <a:fld id="{9511B048-4579-4333-ADF0-FAADD2BE5F74}" type="slidenum">
              <a:rPr lang="pt-BR" smtClean="0"/>
              <a:pPr/>
              <a:t>6</a:t>
            </a:fld>
            <a:r>
              <a:rPr lang="pt-BR" smtClean="0"/>
              <a:t>/30</a:t>
            </a:r>
            <a:endParaRPr lang="pt-BR"/>
          </a:p>
        </p:txBody>
      </p:sp>
      <p:pic>
        <p:nvPicPr>
          <p:cNvPr id="11" name="Imagem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150" y="2553854"/>
            <a:ext cx="7429500" cy="3818074"/>
          </a:xfrm>
          <a:prstGeom prst="rect">
            <a:avLst/>
          </a:prstGeom>
        </p:spPr>
      </p:pic>
    </p:spTree>
    <p:extLst>
      <p:ext uri="{BB962C8B-B14F-4D97-AF65-F5344CB8AC3E}">
        <p14:creationId xmlns:p14="http://schemas.microsoft.com/office/powerpoint/2010/main" val="3626014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Cassandra Flush</a:t>
            </a:r>
            <a:endParaRPr lang="pt-BR" dirty="0"/>
          </a:p>
        </p:txBody>
      </p:sp>
      <p:sp>
        <p:nvSpPr>
          <p:cNvPr id="3" name="Espaço Reservado para Conteúdo 2"/>
          <p:cNvSpPr>
            <a:spLocks noGrp="1"/>
          </p:cNvSpPr>
          <p:nvPr>
            <p:ph idx="1"/>
          </p:nvPr>
        </p:nvSpPr>
        <p:spPr>
          <a:xfrm>
            <a:off x="838200" y="1549399"/>
            <a:ext cx="5548952" cy="3991592"/>
          </a:xfrm>
        </p:spPr>
        <p:txBody>
          <a:bodyPr/>
          <a:lstStyle/>
          <a:p>
            <a:r>
              <a:rPr lang="pt-BR" sz="2400" smtClean="0"/>
              <a:t>A Flush is an operation where data goes from Memtable to disk, </a:t>
            </a:r>
            <a:r>
              <a:rPr lang="pt-BR" sz="2400"/>
              <a:t>in structures called Sorted String Table (SSTables), which are immutable</a:t>
            </a:r>
            <a:r>
              <a:rPr lang="pt-BR" sz="2400" smtClean="0"/>
              <a:t>.</a:t>
            </a:r>
          </a:p>
          <a:p>
            <a:r>
              <a:rPr lang="pt-BR" sz="2400" smtClean="0"/>
              <a:t>The flush occurs when</a:t>
            </a:r>
          </a:p>
          <a:p>
            <a:pPr lvl="1"/>
            <a:r>
              <a:rPr lang="pt-BR" sz="2000" smtClean="0"/>
              <a:t>The Memtable is full enough</a:t>
            </a:r>
          </a:p>
          <a:p>
            <a:pPr lvl="1"/>
            <a:r>
              <a:rPr lang="pt-BR" sz="2000" smtClean="0"/>
              <a:t>The Memtable is old enough</a:t>
            </a:r>
          </a:p>
          <a:p>
            <a:pPr lvl="1"/>
            <a:r>
              <a:rPr lang="pt-BR" sz="2000" smtClean="0"/>
              <a:t>The user commands</a:t>
            </a:r>
          </a:p>
          <a:p>
            <a:endParaRPr lang="pt-BR" smtClean="0"/>
          </a:p>
          <a:p>
            <a:endParaRPr lang="pt-BR" smtClean="0"/>
          </a:p>
        </p:txBody>
      </p:sp>
      <p:sp>
        <p:nvSpPr>
          <p:cNvPr id="5" name="Espaço Reservado para Data 4"/>
          <p:cNvSpPr>
            <a:spLocks noGrp="1"/>
          </p:cNvSpPr>
          <p:nvPr>
            <p:ph type="dt" sz="half" idx="10"/>
          </p:nvPr>
        </p:nvSpPr>
        <p:spPr/>
        <p:txBody>
          <a:bodyPr/>
          <a:lstStyle/>
          <a:p>
            <a:r>
              <a:rPr lang="pt-BR" smtClean="0"/>
              <a:t>19/03/2018</a:t>
            </a:r>
            <a:endParaRPr lang="pt-BR"/>
          </a:p>
        </p:txBody>
      </p:sp>
      <p:sp>
        <p:nvSpPr>
          <p:cNvPr id="6" name="Espaço Reservado para Rodapé 5"/>
          <p:cNvSpPr>
            <a:spLocks noGrp="1"/>
          </p:cNvSpPr>
          <p:nvPr>
            <p:ph type="ftr" sz="quarter" idx="11"/>
          </p:nvPr>
        </p:nvSpPr>
        <p:spPr/>
        <p:txBody>
          <a:bodyPr/>
          <a:lstStyle/>
          <a:p>
            <a:r>
              <a:rPr lang="pt-BR" smtClean="0"/>
              <a:t>NoSQL Database Performance Tuning for IoT Data – Lucas B. Dias</a:t>
            </a:r>
            <a:endParaRPr lang="pt-BR"/>
          </a:p>
        </p:txBody>
      </p:sp>
      <p:sp>
        <p:nvSpPr>
          <p:cNvPr id="7" name="Espaço Reservado para Número de Slide 6"/>
          <p:cNvSpPr>
            <a:spLocks noGrp="1"/>
          </p:cNvSpPr>
          <p:nvPr>
            <p:ph type="sldNum" sz="quarter" idx="12"/>
          </p:nvPr>
        </p:nvSpPr>
        <p:spPr/>
        <p:txBody>
          <a:bodyPr/>
          <a:lstStyle/>
          <a:p>
            <a:fld id="{9511B048-4579-4333-ADF0-FAADD2BE5F74}" type="slidenum">
              <a:rPr lang="pt-BR" smtClean="0"/>
              <a:pPr/>
              <a:t>7</a:t>
            </a:fld>
            <a:r>
              <a:rPr lang="pt-BR" smtClean="0"/>
              <a:t>/30</a:t>
            </a:r>
            <a:endParaRPr lang="pt-B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4596" y="1549399"/>
            <a:ext cx="5302089" cy="4491726"/>
          </a:xfrm>
          <a:prstGeom prst="rect">
            <a:avLst/>
          </a:prstGeom>
        </p:spPr>
      </p:pic>
    </p:spTree>
    <p:extLst>
      <p:ext uri="{BB962C8B-B14F-4D97-AF65-F5344CB8AC3E}">
        <p14:creationId xmlns:p14="http://schemas.microsoft.com/office/powerpoint/2010/main" val="1997692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6600" y="0"/>
            <a:ext cx="10515600" cy="1325563"/>
          </a:xfrm>
        </p:spPr>
        <p:txBody>
          <a:bodyPr/>
          <a:lstStyle/>
          <a:p>
            <a:r>
              <a:rPr lang="pt-BR" smtClean="0"/>
              <a:t>Cassandra Read Path</a:t>
            </a:r>
            <a:endParaRPr lang="pt-BR" dirty="0"/>
          </a:p>
        </p:txBody>
      </p:sp>
      <p:sp>
        <p:nvSpPr>
          <p:cNvPr id="3" name="Espaço Reservado para Conteúdo 2"/>
          <p:cNvSpPr>
            <a:spLocks noGrp="1"/>
          </p:cNvSpPr>
          <p:nvPr>
            <p:ph idx="1"/>
          </p:nvPr>
        </p:nvSpPr>
        <p:spPr>
          <a:xfrm>
            <a:off x="736600" y="1043394"/>
            <a:ext cx="10515600" cy="4351338"/>
          </a:xfrm>
        </p:spPr>
        <p:txBody>
          <a:bodyPr>
            <a:normAutofit/>
          </a:bodyPr>
          <a:lstStyle/>
          <a:p>
            <a:r>
              <a:rPr lang="pt-BR" sz="2400" dirty="0" smtClean="0"/>
              <a:t>Data </a:t>
            </a:r>
            <a:r>
              <a:rPr lang="pt-BR" sz="2400" dirty="0" err="1" smtClean="0"/>
              <a:t>from</a:t>
            </a:r>
            <a:r>
              <a:rPr lang="pt-BR" sz="2400" dirty="0" smtClean="0"/>
              <a:t> </a:t>
            </a:r>
            <a:r>
              <a:rPr lang="pt-BR" sz="2400" dirty="0" err="1" smtClean="0"/>
              <a:t>only</a:t>
            </a:r>
            <a:r>
              <a:rPr lang="pt-BR" sz="2400" dirty="0" smtClean="0"/>
              <a:t> </a:t>
            </a:r>
            <a:r>
              <a:rPr lang="pt-BR" sz="2400" dirty="0" err="1" smtClean="0"/>
              <a:t>one</a:t>
            </a:r>
            <a:r>
              <a:rPr lang="pt-BR" sz="2400" dirty="0" smtClean="0"/>
              <a:t> </a:t>
            </a:r>
            <a:r>
              <a:rPr lang="pt-BR" sz="2400" dirty="0" err="1" smtClean="0"/>
              <a:t>column-family</a:t>
            </a:r>
            <a:r>
              <a:rPr lang="pt-BR" sz="2400" dirty="0" smtClean="0"/>
              <a:t> (</a:t>
            </a:r>
            <a:r>
              <a:rPr lang="pt-BR" sz="2400" dirty="0" err="1" smtClean="0"/>
              <a:t>table</a:t>
            </a:r>
            <a:r>
              <a:rPr lang="pt-BR" sz="2400" dirty="0" smtClean="0"/>
              <a:t>) </a:t>
            </a:r>
            <a:r>
              <a:rPr lang="pt-BR" sz="2400" dirty="0" err="1" smtClean="0"/>
              <a:t>may</a:t>
            </a:r>
            <a:r>
              <a:rPr lang="pt-BR" sz="2400" dirty="0" smtClean="0"/>
              <a:t> </a:t>
            </a:r>
            <a:r>
              <a:rPr lang="pt-BR" sz="2400" dirty="0" err="1" smtClean="0"/>
              <a:t>have</a:t>
            </a:r>
            <a:r>
              <a:rPr lang="pt-BR" sz="2400" dirty="0" smtClean="0"/>
              <a:t> </a:t>
            </a:r>
            <a:r>
              <a:rPr lang="pt-BR" sz="2400" dirty="0" err="1" smtClean="0"/>
              <a:t>several</a:t>
            </a:r>
            <a:r>
              <a:rPr lang="pt-BR" sz="2400" dirty="0" smtClean="0"/>
              <a:t> </a:t>
            </a:r>
            <a:r>
              <a:rPr lang="pt-BR" sz="2400" dirty="0" err="1" smtClean="0"/>
              <a:t>SSTables</a:t>
            </a:r>
            <a:r>
              <a:rPr lang="pt-BR" sz="2400" dirty="0" smtClean="0"/>
              <a:t> </a:t>
            </a:r>
            <a:r>
              <a:rPr lang="pt-BR" sz="2400" dirty="0" err="1" smtClean="0"/>
              <a:t>after</a:t>
            </a:r>
            <a:r>
              <a:rPr lang="pt-BR" sz="2400" dirty="0" smtClean="0"/>
              <a:t> </a:t>
            </a:r>
            <a:r>
              <a:rPr lang="pt-BR" sz="2400" dirty="0" err="1" smtClean="0"/>
              <a:t>many</a:t>
            </a:r>
            <a:r>
              <a:rPr lang="pt-BR" sz="2400" dirty="0" smtClean="0"/>
              <a:t> flushes</a:t>
            </a:r>
            <a:r>
              <a:rPr lang="pt-BR" sz="2400" smtClean="0"/>
              <a:t>. This </a:t>
            </a:r>
            <a:r>
              <a:rPr lang="pt-BR" sz="2400" dirty="0" err="1" smtClean="0"/>
              <a:t>compromises</a:t>
            </a:r>
            <a:r>
              <a:rPr lang="pt-BR" sz="2400" dirty="0" smtClean="0"/>
              <a:t> </a:t>
            </a:r>
            <a:r>
              <a:rPr lang="pt-BR" sz="2400" dirty="0" err="1" smtClean="0"/>
              <a:t>the</a:t>
            </a:r>
            <a:r>
              <a:rPr lang="pt-BR" sz="2400" dirty="0" smtClean="0"/>
              <a:t> </a:t>
            </a:r>
            <a:r>
              <a:rPr lang="pt-BR" sz="2400" dirty="0" err="1" smtClean="0"/>
              <a:t>Read</a:t>
            </a:r>
            <a:r>
              <a:rPr lang="pt-BR" sz="2400" dirty="0" smtClean="0"/>
              <a:t> </a:t>
            </a:r>
            <a:r>
              <a:rPr lang="pt-BR" sz="2400" dirty="0" err="1" smtClean="0"/>
              <a:t>operations</a:t>
            </a:r>
            <a:r>
              <a:rPr lang="pt-BR" sz="2400" dirty="0" smtClean="0"/>
              <a:t>, </a:t>
            </a:r>
            <a:r>
              <a:rPr lang="pt-BR" sz="2400" dirty="0" err="1" smtClean="0"/>
              <a:t>which</a:t>
            </a:r>
            <a:r>
              <a:rPr lang="pt-BR" sz="2400" dirty="0" smtClean="0"/>
              <a:t> </a:t>
            </a:r>
            <a:r>
              <a:rPr lang="pt-BR" sz="2400" dirty="0" err="1" smtClean="0"/>
              <a:t>tend</a:t>
            </a:r>
            <a:r>
              <a:rPr lang="pt-BR" sz="2400" dirty="0" smtClean="0"/>
              <a:t> </a:t>
            </a:r>
            <a:r>
              <a:rPr lang="pt-BR" sz="2400" dirty="0" err="1" smtClean="0"/>
              <a:t>to</a:t>
            </a:r>
            <a:r>
              <a:rPr lang="pt-BR" sz="2400" dirty="0" smtClean="0"/>
              <a:t> </a:t>
            </a:r>
            <a:r>
              <a:rPr lang="pt-BR" sz="2400" dirty="0" err="1" smtClean="0"/>
              <a:t>last</a:t>
            </a:r>
            <a:r>
              <a:rPr lang="pt-BR" sz="2400" dirty="0" smtClean="0"/>
              <a:t> </a:t>
            </a:r>
            <a:r>
              <a:rPr lang="pt-BR" sz="2400" dirty="0" err="1" smtClean="0"/>
              <a:t>longer</a:t>
            </a:r>
            <a:r>
              <a:rPr lang="pt-BR" sz="2400" dirty="0" smtClean="0"/>
              <a:t>.</a:t>
            </a:r>
          </a:p>
          <a:p>
            <a:r>
              <a:rPr lang="pt-BR" sz="2400" dirty="0" err="1" smtClean="0"/>
              <a:t>If</a:t>
            </a:r>
            <a:r>
              <a:rPr lang="pt-BR" sz="2400" dirty="0" smtClean="0"/>
              <a:t> </a:t>
            </a:r>
            <a:r>
              <a:rPr lang="pt-BR" sz="2400" dirty="0" err="1" smtClean="0"/>
              <a:t>the</a:t>
            </a:r>
            <a:r>
              <a:rPr lang="pt-BR" sz="2400" dirty="0" smtClean="0"/>
              <a:t> </a:t>
            </a:r>
            <a:r>
              <a:rPr lang="pt-BR" sz="2400" dirty="0" err="1" smtClean="0"/>
              <a:t>same</a:t>
            </a:r>
            <a:r>
              <a:rPr lang="pt-BR" sz="2400" dirty="0" smtClean="0"/>
              <a:t> </a:t>
            </a:r>
            <a:r>
              <a:rPr lang="pt-BR" sz="2400" dirty="0" err="1" smtClean="0"/>
              <a:t>cell</a:t>
            </a:r>
            <a:r>
              <a:rPr lang="pt-BR" sz="2400" dirty="0" smtClean="0"/>
              <a:t> (</a:t>
            </a:r>
            <a:r>
              <a:rPr lang="pt-BR" sz="2400" dirty="0" err="1" smtClean="0"/>
              <a:t>register</a:t>
            </a:r>
            <a:r>
              <a:rPr lang="pt-BR" sz="2400" dirty="0" smtClean="0"/>
              <a:t>) </a:t>
            </a:r>
            <a:r>
              <a:rPr lang="pt-BR" sz="2400" dirty="0" err="1" smtClean="0"/>
              <a:t>of</a:t>
            </a:r>
            <a:r>
              <a:rPr lang="pt-BR" sz="2400" dirty="0" smtClean="0"/>
              <a:t> a </a:t>
            </a:r>
            <a:r>
              <a:rPr lang="pt-BR" sz="2400" dirty="0" err="1" smtClean="0"/>
              <a:t>columns</a:t>
            </a:r>
            <a:r>
              <a:rPr lang="pt-BR" sz="2400" dirty="0" smtClean="0"/>
              <a:t> </a:t>
            </a:r>
            <a:r>
              <a:rPr lang="pt-BR" sz="2400" dirty="0" err="1" smtClean="0"/>
              <a:t>family</a:t>
            </a:r>
            <a:r>
              <a:rPr lang="pt-BR" sz="2400" dirty="0" smtClean="0"/>
              <a:t> </a:t>
            </a:r>
            <a:r>
              <a:rPr lang="pt-BR" sz="2400" dirty="0" err="1" smtClean="0"/>
              <a:t>receives</a:t>
            </a:r>
            <a:r>
              <a:rPr lang="pt-BR" sz="2400" dirty="0" smtClean="0"/>
              <a:t> </a:t>
            </a:r>
            <a:r>
              <a:rPr lang="pt-BR" sz="2400" dirty="0" err="1" smtClean="0"/>
              <a:t>different</a:t>
            </a:r>
            <a:r>
              <a:rPr lang="pt-BR" sz="2400" dirty="0" smtClean="0"/>
              <a:t> </a:t>
            </a:r>
            <a:r>
              <a:rPr lang="pt-BR" sz="2400" dirty="0" err="1" smtClean="0"/>
              <a:t>values</a:t>
            </a:r>
            <a:r>
              <a:rPr lang="pt-BR" sz="2400" dirty="0" smtClean="0"/>
              <a:t> </a:t>
            </a:r>
            <a:r>
              <a:rPr lang="pt-BR" sz="2400" dirty="0" err="1" smtClean="0"/>
              <a:t>along</a:t>
            </a:r>
            <a:r>
              <a:rPr lang="pt-BR" sz="2400" dirty="0" smtClean="0"/>
              <a:t> </a:t>
            </a:r>
            <a:r>
              <a:rPr lang="pt-BR" sz="2400" dirty="0" err="1" smtClean="0"/>
              <a:t>different</a:t>
            </a:r>
            <a:r>
              <a:rPr lang="pt-BR" sz="2400" dirty="0" smtClean="0"/>
              <a:t> </a:t>
            </a:r>
            <a:r>
              <a:rPr lang="pt-BR" sz="2400" dirty="0" err="1" smtClean="0"/>
              <a:t>SSTables</a:t>
            </a:r>
            <a:r>
              <a:rPr lang="pt-BR" sz="2400" dirty="0" smtClean="0"/>
              <a:t> </a:t>
            </a:r>
            <a:r>
              <a:rPr lang="pt-BR" sz="2400" dirty="0" err="1" smtClean="0"/>
              <a:t>and</a:t>
            </a:r>
            <a:r>
              <a:rPr lang="pt-BR" sz="2400" dirty="0" smtClean="0"/>
              <a:t> a </a:t>
            </a:r>
            <a:r>
              <a:rPr lang="pt-BR" sz="2400" dirty="0" err="1" smtClean="0"/>
              <a:t>Read</a:t>
            </a:r>
            <a:r>
              <a:rPr lang="pt-BR" sz="2400" dirty="0" smtClean="0"/>
              <a:t> </a:t>
            </a:r>
            <a:r>
              <a:rPr lang="pt-BR" sz="2400" dirty="0" err="1" smtClean="0"/>
              <a:t>operation</a:t>
            </a:r>
            <a:r>
              <a:rPr lang="pt-BR" sz="2400" dirty="0" smtClean="0"/>
              <a:t> </a:t>
            </a:r>
            <a:r>
              <a:rPr lang="pt-BR" sz="2400" dirty="0" err="1" smtClean="0"/>
              <a:t>occur</a:t>
            </a:r>
            <a:r>
              <a:rPr lang="pt-BR" sz="2400" dirty="0" smtClean="0"/>
              <a:t>, </a:t>
            </a:r>
            <a:r>
              <a:rPr lang="pt-BR" sz="2400" dirty="0" err="1" smtClean="0"/>
              <a:t>the</a:t>
            </a:r>
            <a:r>
              <a:rPr lang="pt-BR" sz="2400" dirty="0" smtClean="0"/>
              <a:t> system must merge </a:t>
            </a:r>
            <a:r>
              <a:rPr lang="pt-BR" sz="2400" dirty="0" err="1" smtClean="0"/>
              <a:t>these</a:t>
            </a:r>
            <a:r>
              <a:rPr lang="pt-BR" sz="2400" dirty="0" smtClean="0"/>
              <a:t> </a:t>
            </a:r>
            <a:r>
              <a:rPr lang="pt-BR" sz="2400" dirty="0" err="1" smtClean="0"/>
              <a:t>values</a:t>
            </a:r>
            <a:r>
              <a:rPr lang="pt-BR" sz="2400" dirty="0" smtClean="0"/>
              <a:t> </a:t>
            </a:r>
            <a:r>
              <a:rPr lang="pt-BR" sz="2400" dirty="0" err="1" smtClean="0"/>
              <a:t>implicitly</a:t>
            </a:r>
            <a:r>
              <a:rPr lang="pt-BR" sz="2400" dirty="0" smtClean="0"/>
              <a:t> </a:t>
            </a:r>
            <a:r>
              <a:rPr lang="pt-BR" sz="2400" dirty="0" err="1" smtClean="0"/>
              <a:t>before</a:t>
            </a:r>
            <a:r>
              <a:rPr lang="pt-BR" sz="2400" dirty="0" smtClean="0"/>
              <a:t> </a:t>
            </a:r>
            <a:r>
              <a:rPr lang="pt-BR" sz="2400" dirty="0" err="1" smtClean="0"/>
              <a:t>presenting</a:t>
            </a:r>
            <a:r>
              <a:rPr lang="pt-BR" sz="2400" dirty="0" smtClean="0"/>
              <a:t> </a:t>
            </a:r>
            <a:r>
              <a:rPr lang="pt-BR" sz="2400" dirty="0" err="1" smtClean="0"/>
              <a:t>to</a:t>
            </a:r>
            <a:r>
              <a:rPr lang="pt-BR" sz="2400" dirty="0" smtClean="0"/>
              <a:t> </a:t>
            </a:r>
            <a:r>
              <a:rPr lang="pt-BR" sz="2400" dirty="0" err="1" smtClean="0"/>
              <a:t>the</a:t>
            </a:r>
            <a:r>
              <a:rPr lang="pt-BR" sz="2400" dirty="0" smtClean="0"/>
              <a:t> </a:t>
            </a:r>
            <a:r>
              <a:rPr lang="pt-BR" sz="2400" dirty="0" err="1" smtClean="0"/>
              <a:t>user</a:t>
            </a:r>
            <a:r>
              <a:rPr lang="pt-BR" sz="2400" dirty="0" smtClean="0"/>
              <a:t>. </a:t>
            </a:r>
            <a:endParaRPr lang="pt-BR" sz="2400" dirty="0"/>
          </a:p>
        </p:txBody>
      </p:sp>
      <p:sp>
        <p:nvSpPr>
          <p:cNvPr id="7" name="Espaço Reservado para Data 6"/>
          <p:cNvSpPr>
            <a:spLocks noGrp="1"/>
          </p:cNvSpPr>
          <p:nvPr>
            <p:ph type="dt" sz="half" idx="10"/>
          </p:nvPr>
        </p:nvSpPr>
        <p:spPr/>
        <p:txBody>
          <a:bodyPr/>
          <a:lstStyle/>
          <a:p>
            <a:r>
              <a:rPr lang="pt-BR" smtClean="0"/>
              <a:t>19/03/2018</a:t>
            </a:r>
            <a:endParaRPr lang="pt-BR"/>
          </a:p>
        </p:txBody>
      </p:sp>
      <p:sp>
        <p:nvSpPr>
          <p:cNvPr id="8" name="Espaço Reservado para Rodapé 7"/>
          <p:cNvSpPr>
            <a:spLocks noGrp="1"/>
          </p:cNvSpPr>
          <p:nvPr>
            <p:ph type="ftr" sz="quarter" idx="11"/>
          </p:nvPr>
        </p:nvSpPr>
        <p:spPr/>
        <p:txBody>
          <a:bodyPr/>
          <a:lstStyle/>
          <a:p>
            <a:r>
              <a:rPr lang="pt-BR" smtClean="0"/>
              <a:t>NoSQL Database Performance Tuning for IoT Data – Lucas B. Dias</a:t>
            </a:r>
            <a:endParaRPr lang="pt-BR"/>
          </a:p>
        </p:txBody>
      </p:sp>
      <p:sp>
        <p:nvSpPr>
          <p:cNvPr id="9" name="Espaço Reservado para Número de Slide 8"/>
          <p:cNvSpPr>
            <a:spLocks noGrp="1"/>
          </p:cNvSpPr>
          <p:nvPr>
            <p:ph type="sldNum" sz="quarter" idx="12"/>
          </p:nvPr>
        </p:nvSpPr>
        <p:spPr/>
        <p:txBody>
          <a:bodyPr/>
          <a:lstStyle/>
          <a:p>
            <a:fld id="{9511B048-4579-4333-ADF0-FAADD2BE5F74}" type="slidenum">
              <a:rPr lang="pt-BR" smtClean="0"/>
              <a:pPr/>
              <a:t>8</a:t>
            </a:fld>
            <a:r>
              <a:rPr lang="pt-BR" smtClean="0"/>
              <a:t>/30</a:t>
            </a:r>
            <a:endParaRPr lang="pt-BR"/>
          </a:p>
        </p:txBody>
      </p:sp>
      <p:pic>
        <p:nvPicPr>
          <p:cNvPr id="10" name="Image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228" y="3006725"/>
            <a:ext cx="7048500" cy="3714750"/>
          </a:xfrm>
          <a:prstGeom prst="rect">
            <a:avLst/>
          </a:prstGeom>
        </p:spPr>
      </p:pic>
    </p:spTree>
    <p:extLst>
      <p:ext uri="{BB962C8B-B14F-4D97-AF65-F5344CB8AC3E}">
        <p14:creationId xmlns:p14="http://schemas.microsoft.com/office/powerpoint/2010/main" val="4211589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200" y="4150100"/>
            <a:ext cx="3571255" cy="2397843"/>
          </a:xfrm>
          <a:prstGeom prst="rect">
            <a:avLst/>
          </a:prstGeom>
        </p:spPr>
      </p:pic>
      <p:sp>
        <p:nvSpPr>
          <p:cNvPr id="2" name="Título 1"/>
          <p:cNvSpPr>
            <a:spLocks noGrp="1"/>
          </p:cNvSpPr>
          <p:nvPr>
            <p:ph type="title"/>
          </p:nvPr>
        </p:nvSpPr>
        <p:spPr>
          <a:xfrm>
            <a:off x="838200" y="276225"/>
            <a:ext cx="10515600" cy="1325563"/>
          </a:xfrm>
        </p:spPr>
        <p:txBody>
          <a:bodyPr/>
          <a:lstStyle/>
          <a:p>
            <a:r>
              <a:rPr lang="pt-BR" smtClean="0"/>
              <a:t>Database Compaction</a:t>
            </a:r>
            <a:endParaRPr lang="pt-BR"/>
          </a:p>
        </p:txBody>
      </p:sp>
      <p:sp>
        <p:nvSpPr>
          <p:cNvPr id="3" name="Espaço Reservado para Conteúdo 2"/>
          <p:cNvSpPr>
            <a:spLocks noGrp="1"/>
          </p:cNvSpPr>
          <p:nvPr>
            <p:ph idx="1"/>
          </p:nvPr>
        </p:nvSpPr>
        <p:spPr>
          <a:xfrm>
            <a:off x="838200" y="1398326"/>
            <a:ext cx="10515600" cy="4351338"/>
          </a:xfrm>
        </p:spPr>
        <p:txBody>
          <a:bodyPr/>
          <a:lstStyle/>
          <a:p>
            <a:r>
              <a:rPr lang="pt-BR" smtClean="0"/>
              <a:t>In order to avoid the Read Path problem, SSTables must be merged periodically. This merge is called database compaction but it does not evolve any compress or data compaction algorithms.</a:t>
            </a:r>
            <a:endParaRPr lang="pt-B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7919" y="2755900"/>
            <a:ext cx="4307781" cy="1636190"/>
          </a:xfrm>
          <a:prstGeom prst="rect">
            <a:avLst/>
          </a:prstGeom>
        </p:spPr>
      </p:pic>
      <p:sp>
        <p:nvSpPr>
          <p:cNvPr id="6" name="Espaço Reservado para Data 5"/>
          <p:cNvSpPr>
            <a:spLocks noGrp="1"/>
          </p:cNvSpPr>
          <p:nvPr>
            <p:ph type="dt" sz="half" idx="10"/>
          </p:nvPr>
        </p:nvSpPr>
        <p:spPr/>
        <p:txBody>
          <a:bodyPr/>
          <a:lstStyle/>
          <a:p>
            <a:r>
              <a:rPr lang="pt-BR" smtClean="0"/>
              <a:t>19/03/2018</a:t>
            </a:r>
            <a:endParaRPr lang="pt-BR"/>
          </a:p>
        </p:txBody>
      </p:sp>
      <p:sp>
        <p:nvSpPr>
          <p:cNvPr id="7" name="Espaço Reservado para Rodapé 6"/>
          <p:cNvSpPr>
            <a:spLocks noGrp="1"/>
          </p:cNvSpPr>
          <p:nvPr>
            <p:ph type="ftr" sz="quarter" idx="11"/>
          </p:nvPr>
        </p:nvSpPr>
        <p:spPr/>
        <p:txBody>
          <a:bodyPr/>
          <a:lstStyle/>
          <a:p>
            <a:r>
              <a:rPr lang="pt-BR" smtClean="0"/>
              <a:t>NoSQL Database Performance Tuning for IoT Data – Lucas B. Dias</a:t>
            </a:r>
            <a:endParaRPr lang="pt-BR"/>
          </a:p>
        </p:txBody>
      </p:sp>
      <p:sp>
        <p:nvSpPr>
          <p:cNvPr id="8" name="Espaço Reservado para Número de Slide 7"/>
          <p:cNvSpPr>
            <a:spLocks noGrp="1"/>
          </p:cNvSpPr>
          <p:nvPr>
            <p:ph type="sldNum" sz="quarter" idx="12"/>
          </p:nvPr>
        </p:nvSpPr>
        <p:spPr/>
        <p:txBody>
          <a:bodyPr/>
          <a:lstStyle/>
          <a:p>
            <a:fld id="{9511B048-4579-4333-ADF0-FAADD2BE5F74}" type="slidenum">
              <a:rPr lang="pt-BR" smtClean="0"/>
              <a:pPr/>
              <a:t>9</a:t>
            </a:fld>
            <a:r>
              <a:rPr lang="pt-BR" smtClean="0"/>
              <a:t>/30</a:t>
            </a:r>
            <a:endParaRPr lang="pt-BR"/>
          </a:p>
        </p:txBody>
      </p:sp>
    </p:spTree>
    <p:extLst>
      <p:ext uri="{BB962C8B-B14F-4D97-AF65-F5344CB8AC3E}">
        <p14:creationId xmlns:p14="http://schemas.microsoft.com/office/powerpoint/2010/main" val="284728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7800</TotalTime>
  <Words>2398</Words>
  <Application>Microsoft Office PowerPoint</Application>
  <PresentationFormat>Widescreen</PresentationFormat>
  <Paragraphs>243</Paragraphs>
  <Slides>28</Slides>
  <Notes>2</Notes>
  <HiddenSlides>0</HiddenSlides>
  <MMClips>0</MMClips>
  <ScaleCrop>false</ScaleCrop>
  <HeadingPairs>
    <vt:vector size="8" baseType="variant">
      <vt:variant>
        <vt:lpstr>Fontes usadas</vt:lpstr>
      </vt:variant>
      <vt:variant>
        <vt:i4>5</vt:i4>
      </vt:variant>
      <vt:variant>
        <vt:lpstr>Tema</vt:lpstr>
      </vt:variant>
      <vt:variant>
        <vt:i4>1</vt:i4>
      </vt:variant>
      <vt:variant>
        <vt:lpstr>Servidores OLE inseridos</vt:lpstr>
      </vt:variant>
      <vt:variant>
        <vt:i4>1</vt:i4>
      </vt:variant>
      <vt:variant>
        <vt:lpstr>Títulos de slides</vt:lpstr>
      </vt:variant>
      <vt:variant>
        <vt:i4>28</vt:i4>
      </vt:variant>
    </vt:vector>
  </HeadingPairs>
  <TitlesOfParts>
    <vt:vector size="35" baseType="lpstr">
      <vt:lpstr>Arial</vt:lpstr>
      <vt:lpstr>Calibri</vt:lpstr>
      <vt:lpstr>Calibri Light</vt:lpstr>
      <vt:lpstr>Courier New</vt:lpstr>
      <vt:lpstr>Times New Roman</vt:lpstr>
      <vt:lpstr>Tema do Office</vt:lpstr>
      <vt:lpstr>Image</vt:lpstr>
      <vt:lpstr>NoSQL Database Performance Tuning for IoT Data</vt:lpstr>
      <vt:lpstr>IoT Data characteristics</vt:lpstr>
      <vt:lpstr>NoSQL Databases</vt:lpstr>
      <vt:lpstr>Research objective (this position paper)</vt:lpstr>
      <vt:lpstr>Related work</vt:lpstr>
      <vt:lpstr>NoSQL database internals</vt:lpstr>
      <vt:lpstr>Cassandra Flush</vt:lpstr>
      <vt:lpstr>Cassandra Read Path</vt:lpstr>
      <vt:lpstr>Database Compaction</vt:lpstr>
      <vt:lpstr>Database Compaction Strategies</vt:lpstr>
      <vt:lpstr>Test Bed</vt:lpstr>
      <vt:lpstr>IoT Environment</vt:lpstr>
      <vt:lpstr>Test scenario: Data model (Chebotko notation)</vt:lpstr>
      <vt:lpstr>Test scenario: volume</vt:lpstr>
      <vt:lpstr>Test scenario: two test cases</vt:lpstr>
      <vt:lpstr>Results: DTCS vs TWCS</vt:lpstr>
      <vt:lpstr>Results: DTCS vs TWCS – time</vt:lpstr>
      <vt:lpstr>Results – DTCS vs TWCS – Space used</vt:lpstr>
      <vt:lpstr>DTCS vs TWCS – results analysis</vt:lpstr>
      <vt:lpstr>TWCS configuration - parameters</vt:lpstr>
      <vt:lpstr>TWCS – execution times</vt:lpstr>
      <vt:lpstr>TWCS – Disk Space used</vt:lpstr>
      <vt:lpstr>TWCS – Mean latency (read an write)</vt:lpstr>
      <vt:lpstr>Conclusion - TWCS</vt:lpstr>
      <vt:lpstr>Considerations and future/ongoin work</vt:lpstr>
      <vt:lpstr>References</vt:lpstr>
      <vt:lpstr>Apresentação do PowerPoint</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Database Performance Tuning for IoT Data</dc:title>
  <dc:creator>Lucas Benevides</dc:creator>
  <cp:lastModifiedBy>Lucas Benevides</cp:lastModifiedBy>
  <cp:revision>46</cp:revision>
  <dcterms:created xsi:type="dcterms:W3CDTF">2018-03-09T18:15:55Z</dcterms:created>
  <dcterms:modified xsi:type="dcterms:W3CDTF">2018-03-16T18:28:29Z</dcterms:modified>
</cp:coreProperties>
</file>