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5143500" cx="9144000"/>
  <p:notesSz cx="6858000" cy="9144000"/>
  <p:embeddedFontLst>
    <p:embeddedFont>
      <p:font typeface="Average"/>
      <p:regular r:id="rId75"/>
    </p:embeddedFont>
    <p:embeddedFont>
      <p:font typeface="Fira Sans Condensed"/>
      <p:regular r:id="rId76"/>
      <p:bold r:id="rId77"/>
      <p:italic r:id="rId78"/>
      <p:boldItalic r:id="rId79"/>
    </p:embeddedFont>
    <p:embeddedFont>
      <p:font typeface="Oswald"/>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9AF2CD-B2D5-4E2B-8B0C-5AE57C2DB705}">
  <a:tblStyle styleId="{509AF2CD-B2D5-4E2B-8B0C-5AE57C2DB7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Oswald-regular.fntdata"/><Relationship Id="rId81"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Average-regular.fntdata"/><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FiraSansCondensed-bold.fntdata"/><Relationship Id="rId32" Type="http://schemas.openxmlformats.org/officeDocument/2006/relationships/slide" Target="slides/slide26.xml"/><Relationship Id="rId76" Type="http://schemas.openxmlformats.org/officeDocument/2006/relationships/font" Target="fonts/FiraSansCondensed-regular.fntdata"/><Relationship Id="rId35" Type="http://schemas.openxmlformats.org/officeDocument/2006/relationships/slide" Target="slides/slide29.xml"/><Relationship Id="rId79" Type="http://schemas.openxmlformats.org/officeDocument/2006/relationships/font" Target="fonts/FiraSansCondensed-boldItalic.fntdata"/><Relationship Id="rId34" Type="http://schemas.openxmlformats.org/officeDocument/2006/relationships/slide" Target="slides/slide28.xml"/><Relationship Id="rId78" Type="http://schemas.openxmlformats.org/officeDocument/2006/relationships/font" Target="fonts/FiraSansCondense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3fd984e7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3fd984e7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3fb2ebf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3fb2ebf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3fd984e7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3fd984e7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3fd984e71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3fd984e7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3fd984e71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3fd984e71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3fd984e71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3fd984e71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49a03b7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49a03b7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49a03b7e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49a03b7e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49a03b7e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49a03b7e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3fd984e71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3fd984e71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3fd984e7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3fd984e7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fd984e71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3fd984e71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49a03b7e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49a03b7e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49a03b7e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49a03b7e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49a03b7e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49a03b7e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3fd984e7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3fd984e7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3fb2ebfb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3fb2ebfb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3fd984e7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3fd984e7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3fd984e7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3fd984e7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solidFill>
                  <a:schemeClr val="dk1"/>
                </a:solidFill>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3fd984e7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3fd984e7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fd984e7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3fd984e7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solidFill>
                  <a:schemeClr val="dk1"/>
                </a:solidFill>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3fd984e71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3fd984e7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3fd984e7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3fd984e7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3fd984e7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3fd984e7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solidFill>
                  <a:schemeClr val="dk1"/>
                </a:solidFill>
              </a:rPr>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3fd984e7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3fd984e7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3fd984e7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3fd984e7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solidFill>
                  <a:schemeClr val="dk1"/>
                </a:solidFill>
              </a:rPr>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fd984e7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3fd984e7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3fd984e7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3fd984e7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solidFill>
                  <a:schemeClr val="dk1"/>
                </a:solidFill>
              </a:rPr>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3fd984e7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3fd984e7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3fd984e7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3fd984e7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3fe0f94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3fe0f94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3fe0f94e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3fe0f94e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3fd984e71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3fd984e71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3fe0f94e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3fe0f94e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4b149b3e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4b149b3e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43c6357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43c6357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43c63572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43c63572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43c63572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43c63572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43c63572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43c63572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43c63572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43c63572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43c63572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43c63572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43c63572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43c63572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43c63572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43c63572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3fd984e7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3fd984e7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3fe0f94e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3fe0f94e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3fe0f94e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3fe0f94e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3fe0f94e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3fe0f94e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3fe0f94e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3fe0f94e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3fe0f94e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3fe0f94e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3fe0f94e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3fe0f94e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3fe0f94e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3fe0f94e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3fe0f94e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3fe0f94e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3fe0f94e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e3fe0f94e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43c63572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43c63572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3fd984e7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3fd984e7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43c63572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43c63572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43c63572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43c63572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4b149b3e2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4b149b3e2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e4b149b3e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e4b149b3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e4b149b3e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e4b149b3e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4b149b3e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4b149b3e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4b149b3e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4b149b3e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4b149b3e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e4b149b3e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e4b149b3e2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e4b149b3e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3fd984e7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3fd984e7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3fb2ebf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3fb2ebf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3fd984e7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3fd984e7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64590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sz="6000"/>
              <a:t>Trabajo Práctico N°2</a:t>
            </a:r>
            <a:endParaRPr sz="6000"/>
          </a:p>
        </p:txBody>
      </p:sp>
      <p:sp>
        <p:nvSpPr>
          <p:cNvPr id="60" name="Google Shape;60;p13"/>
          <p:cNvSpPr txBox="1"/>
          <p:nvPr>
            <p:ph idx="4294967295" type="subTitle"/>
          </p:nvPr>
        </p:nvSpPr>
        <p:spPr>
          <a:xfrm>
            <a:off x="2852400" y="3002250"/>
            <a:ext cx="34392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Modelos y Optimización I (71.14)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Análisis</a:t>
            </a:r>
            <a:r>
              <a:rPr lang="es-419"/>
              <a:t> de Sensibilidad</a:t>
            </a:r>
            <a:endParaRPr/>
          </a:p>
        </p:txBody>
      </p:sp>
      <p:sp>
        <p:nvSpPr>
          <p:cNvPr id="117" name="Google Shape;117;p2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419" sz="1450"/>
              <a:t>A partir del mismo software donde obtuvimos la solución óptima del problema el mismo nos proporcionó un análisis de sensibilidad con bastante información que utilizaremos para responder a las preguntas que se nos realizaron.</a:t>
            </a:r>
            <a:endParaRPr sz="14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Naftas</a:t>
            </a:r>
            <a:endParaRPr/>
          </a:p>
        </p:txBody>
      </p:sp>
      <p:graphicFrame>
        <p:nvGraphicFramePr>
          <p:cNvPr id="123" name="Google Shape;123;p23"/>
          <p:cNvGraphicFramePr/>
          <p:nvPr/>
        </p:nvGraphicFramePr>
        <p:xfrm>
          <a:off x="1168950" y="1453863"/>
          <a:ext cx="3000000" cy="3000000"/>
        </p:xfrm>
        <a:graphic>
          <a:graphicData uri="http://schemas.openxmlformats.org/drawingml/2006/table">
            <a:tbl>
              <a:tblPr>
                <a:noFill/>
                <a:tableStyleId>{509AF2CD-B2D5-4E2B-8B0C-5AE57C2DB705}</a:tableStyleId>
              </a:tblPr>
              <a:tblGrid>
                <a:gridCol w="1504825"/>
                <a:gridCol w="1027350"/>
                <a:gridCol w="1445750"/>
                <a:gridCol w="1323300"/>
                <a:gridCol w="1639650"/>
              </a:tblGrid>
              <a:tr h="381000">
                <a:tc>
                  <a:txBody>
                    <a:bodyPr/>
                    <a:lstStyle/>
                    <a:p>
                      <a:pPr indent="0" lvl="0" marL="0" rtl="0" algn="ctr">
                        <a:spcBef>
                          <a:spcPts val="0"/>
                        </a:spcBef>
                        <a:spcAft>
                          <a:spcPts val="0"/>
                        </a:spcAft>
                        <a:buNone/>
                      </a:pPr>
                      <a:r>
                        <a:rPr b="1" lang="es-419">
                          <a:solidFill>
                            <a:schemeClr val="lt2"/>
                          </a:solidFill>
                        </a:rPr>
                        <a:t>Tipo Nafta</a:t>
                      </a:r>
                      <a:endParaRPr b="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Límites</a:t>
                      </a:r>
                      <a:endParaRPr b="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Valores</a:t>
                      </a:r>
                      <a:endParaRPr b="1">
                        <a:solidFill>
                          <a:schemeClr val="lt2"/>
                        </a:solidFill>
                      </a:endParaRPr>
                    </a:p>
                    <a:p>
                      <a:pPr indent="0" lvl="0" marL="0" rtl="0" algn="ctr">
                        <a:spcBef>
                          <a:spcPts val="0"/>
                        </a:spcBef>
                        <a:spcAft>
                          <a:spcPts val="0"/>
                        </a:spcAft>
                        <a:buNone/>
                      </a:pPr>
                      <a:r>
                        <a:rPr i="1" lang="es-419" sz="1200">
                          <a:solidFill>
                            <a:schemeClr val="lt2"/>
                          </a:solidFill>
                        </a:rPr>
                        <a:t>(barriles/día)</a:t>
                      </a:r>
                      <a:endParaRPr i="1" sz="1200">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Precios</a:t>
                      </a:r>
                      <a:endParaRPr b="1">
                        <a:solidFill>
                          <a:schemeClr val="lt2"/>
                        </a:solidFill>
                      </a:endParaRPr>
                    </a:p>
                    <a:p>
                      <a:pPr indent="0" lvl="0" marL="0" rtl="0" algn="ctr">
                        <a:spcBef>
                          <a:spcPts val="0"/>
                        </a:spcBef>
                        <a:spcAft>
                          <a:spcPts val="0"/>
                        </a:spcAft>
                        <a:buNone/>
                      </a:pPr>
                      <a:r>
                        <a:rPr i="1" lang="es-419" sz="1200">
                          <a:solidFill>
                            <a:schemeClr val="lt2"/>
                          </a:solidFill>
                        </a:rPr>
                        <a:t>($)</a:t>
                      </a:r>
                      <a:endParaRPr b="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Funcional</a:t>
                      </a:r>
                      <a:endParaRPr b="1">
                        <a:solidFill>
                          <a:schemeClr val="lt2"/>
                        </a:solidFill>
                      </a:endParaRPr>
                    </a:p>
                    <a:p>
                      <a:pPr indent="0" lvl="0" marL="0" rtl="0" algn="ctr">
                        <a:spcBef>
                          <a:spcPts val="0"/>
                        </a:spcBef>
                        <a:spcAft>
                          <a:spcPts val="0"/>
                        </a:spcAft>
                        <a:buNone/>
                      </a:pPr>
                      <a:r>
                        <a:rPr i="1" lang="es-419" sz="1200">
                          <a:solidFill>
                            <a:schemeClr val="lt2"/>
                          </a:solidFill>
                        </a:rPr>
                        <a:t>($)</a:t>
                      </a:r>
                      <a:endParaRPr b="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rowSpan="2">
                  <a:txBody>
                    <a:bodyPr/>
                    <a:lstStyle/>
                    <a:p>
                      <a:pPr indent="0" lvl="0" marL="0" rtl="0" algn="ctr">
                        <a:spcBef>
                          <a:spcPts val="0"/>
                        </a:spcBef>
                        <a:spcAft>
                          <a:spcPts val="0"/>
                        </a:spcAft>
                        <a:buNone/>
                      </a:pPr>
                      <a:r>
                        <a:t/>
                      </a:r>
                      <a:endParaRPr sz="1300">
                        <a:solidFill>
                          <a:schemeClr val="accent3"/>
                        </a:solidFill>
                      </a:endParaRPr>
                    </a:p>
                    <a:p>
                      <a:pPr indent="0" lvl="0" marL="0" rtl="0" algn="ctr">
                        <a:spcBef>
                          <a:spcPts val="0"/>
                        </a:spcBef>
                        <a:spcAft>
                          <a:spcPts val="0"/>
                        </a:spcAft>
                        <a:buNone/>
                      </a:pPr>
                      <a:r>
                        <a:rPr lang="es-419" sz="1300">
                          <a:solidFill>
                            <a:schemeClr val="accent3"/>
                          </a:solidFill>
                        </a:rPr>
                        <a:t>Súper</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i="1" lang="es-419" sz="1200">
                          <a:solidFill>
                            <a:schemeClr val="accent3"/>
                          </a:solidFill>
                        </a:rPr>
                        <a:t>Inferior</a:t>
                      </a:r>
                      <a:endParaRPr i="1"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1214.28571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2.85</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30550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i="1" lang="es-419" sz="1200">
                          <a:solidFill>
                            <a:schemeClr val="accent3"/>
                          </a:solidFill>
                        </a:rPr>
                        <a:t>Superior</a:t>
                      </a:r>
                      <a:endParaRPr i="1"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4700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4.21667</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32873.33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rowSpan="2">
                  <a:txBody>
                    <a:bodyPr/>
                    <a:lstStyle/>
                    <a:p>
                      <a:pPr indent="0" lvl="0" marL="0" rtl="0" algn="ctr">
                        <a:spcBef>
                          <a:spcPts val="0"/>
                        </a:spcBef>
                        <a:spcAft>
                          <a:spcPts val="0"/>
                        </a:spcAft>
                        <a:buNone/>
                      </a:pPr>
                      <a:r>
                        <a:t/>
                      </a:r>
                      <a:endParaRPr sz="1300">
                        <a:solidFill>
                          <a:schemeClr val="accent3"/>
                        </a:solidFill>
                      </a:endParaRPr>
                    </a:p>
                    <a:p>
                      <a:pPr indent="0" lvl="0" marL="0" rtl="0" algn="ctr">
                        <a:spcBef>
                          <a:spcPts val="0"/>
                        </a:spcBef>
                        <a:spcAft>
                          <a:spcPts val="0"/>
                        </a:spcAft>
                        <a:buNone/>
                      </a:pPr>
                      <a:r>
                        <a:rPr lang="es-419" sz="1300">
                          <a:solidFill>
                            <a:schemeClr val="accent3"/>
                          </a:solidFill>
                        </a:rPr>
                        <a:t>Común</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i="1" lang="es-419" sz="1200">
                          <a:solidFill>
                            <a:schemeClr val="accent3"/>
                          </a:solidFill>
                        </a:rPr>
                        <a:t>Inferior</a:t>
                      </a:r>
                      <a:endParaRPr i="1"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11300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2.57</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27516</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i="1" lang="es-419" sz="1200">
                          <a:solidFill>
                            <a:schemeClr val="accent3"/>
                          </a:solidFill>
                        </a:rPr>
                        <a:t>Superior</a:t>
                      </a:r>
                      <a:endParaRPr i="1"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16785.71429</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3.75</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46750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
        <p:nvSpPr>
          <p:cNvPr id="124" name="Google Shape;124;p23"/>
          <p:cNvSpPr txBox="1"/>
          <p:nvPr>
            <p:ph idx="4294967295" type="subTitle"/>
          </p:nvPr>
        </p:nvSpPr>
        <p:spPr>
          <a:xfrm>
            <a:off x="671250" y="3993101"/>
            <a:ext cx="7801500" cy="792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i="1" lang="es-419" sz="1600">
                <a:solidFill>
                  <a:schemeClr val="accent6"/>
                </a:solidFill>
              </a:rPr>
              <a:t>Se muestra para cada tipo de nafta que valores toma el funcional y la variable evaluando en los </a:t>
            </a:r>
            <a:r>
              <a:rPr i="1" lang="es-419" sz="1600">
                <a:solidFill>
                  <a:schemeClr val="accent6"/>
                </a:solidFill>
              </a:rPr>
              <a:t>límites</a:t>
            </a:r>
            <a:r>
              <a:rPr i="1" lang="es-419" sz="1600">
                <a:solidFill>
                  <a:schemeClr val="accent6"/>
                </a:solidFill>
              </a:rPr>
              <a:t> del rango de </a:t>
            </a:r>
            <a:r>
              <a:rPr i="1" lang="es-419" sz="1600">
                <a:solidFill>
                  <a:schemeClr val="accent6"/>
                </a:solidFill>
              </a:rPr>
              <a:t>variación</a:t>
            </a:r>
            <a:r>
              <a:rPr i="1" lang="es-419" sz="1600">
                <a:solidFill>
                  <a:schemeClr val="accent6"/>
                </a:solidFill>
              </a:rPr>
              <a:t> de precio</a:t>
            </a:r>
            <a:endParaRPr i="1" sz="1600">
              <a:solidFill>
                <a:schemeClr val="accent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Inciso a</a:t>
            </a:r>
            <a:endParaRPr/>
          </a:p>
        </p:txBody>
      </p:sp>
      <p:sp>
        <p:nvSpPr>
          <p:cNvPr id="130" name="Google Shape;130;p2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None/>
            </a:pPr>
            <a:r>
              <a:rPr lang="es-419"/>
              <a:t>El sector de ventas nos pide un análisis detallado de los precios de venta por barril de nafta</a:t>
            </a:r>
            <a:endParaRPr/>
          </a:p>
          <a:p>
            <a:pPr indent="0" lvl="0" marL="0" rtl="0" algn="just">
              <a:spcBef>
                <a:spcPts val="0"/>
              </a:spcBef>
              <a:spcAft>
                <a:spcPts val="0"/>
              </a:spcAft>
              <a:buNone/>
            </a:pPr>
            <a:r>
              <a:rPr lang="es-419"/>
              <a:t>súper y nafta común. Ofreciéndoles alternativas y explicándoles el porqué de las mismas.</a:t>
            </a:r>
            <a:endParaRPr/>
          </a:p>
          <a:p>
            <a:pPr indent="0" lvl="0" marL="0" rtl="0" algn="just">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Curvas de Oferta</a:t>
            </a:r>
            <a:endParaRPr/>
          </a:p>
        </p:txBody>
      </p:sp>
      <p:sp>
        <p:nvSpPr>
          <p:cNvPr id="136" name="Google Shape;136;p25"/>
          <p:cNvSpPr txBox="1"/>
          <p:nvPr>
            <p:ph idx="4294967295" type="subTitle"/>
          </p:nvPr>
        </p:nvSpPr>
        <p:spPr>
          <a:xfrm>
            <a:off x="558975" y="3430001"/>
            <a:ext cx="7801500" cy="79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50"/>
              <a:t>Mostraremos las curvas de oferta para las naftas producidas (súper y común) para mostrar </a:t>
            </a:r>
            <a:r>
              <a:rPr lang="es-419" sz="1450"/>
              <a:t>cuánto</a:t>
            </a:r>
            <a:r>
              <a:rPr lang="es-419" sz="1450"/>
              <a:t> estamos dispuestos a ofrecer de cada producto para distintos precios</a:t>
            </a:r>
            <a:endParaRPr sz="1450"/>
          </a:p>
          <a:p>
            <a:pPr indent="0" lvl="0" marL="0" rtl="0" algn="just">
              <a:spcBef>
                <a:spcPts val="0"/>
              </a:spcBef>
              <a:spcAft>
                <a:spcPts val="0"/>
              </a:spcAft>
              <a:buNone/>
            </a:pPr>
            <a:r>
              <a:t/>
            </a:r>
            <a:endParaRPr sz="1450"/>
          </a:p>
          <a:p>
            <a:pPr indent="0" lvl="0" marL="0" rtl="0" algn="just">
              <a:spcBef>
                <a:spcPts val="0"/>
              </a:spcBef>
              <a:spcAft>
                <a:spcPts val="0"/>
              </a:spcAft>
              <a:buNone/>
            </a:pPr>
            <a:r>
              <a:t/>
            </a:r>
            <a:endParaRPr sz="14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Nafta Súper</a:t>
            </a:r>
            <a:endParaRPr/>
          </a:p>
        </p:txBody>
      </p:sp>
      <p:pic>
        <p:nvPicPr>
          <p:cNvPr id="142" name="Google Shape;142;p26"/>
          <p:cNvPicPr preferRelativeResize="0"/>
          <p:nvPr/>
        </p:nvPicPr>
        <p:blipFill>
          <a:blip r:embed="rId3">
            <a:alphaModFix/>
          </a:blip>
          <a:stretch>
            <a:fillRect/>
          </a:stretch>
        </p:blipFill>
        <p:spPr>
          <a:xfrm>
            <a:off x="200288" y="1159925"/>
            <a:ext cx="8743419" cy="38209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Nafta Súper</a:t>
            </a:r>
            <a:endParaRPr/>
          </a:p>
        </p:txBody>
      </p:sp>
      <p:graphicFrame>
        <p:nvGraphicFramePr>
          <p:cNvPr id="148" name="Google Shape;148;p27"/>
          <p:cNvGraphicFramePr/>
          <p:nvPr/>
        </p:nvGraphicFramePr>
        <p:xfrm>
          <a:off x="952500" y="1606550"/>
          <a:ext cx="3000000" cy="3000000"/>
        </p:xfrm>
        <a:graphic>
          <a:graphicData uri="http://schemas.openxmlformats.org/drawingml/2006/table">
            <a:tbl>
              <a:tblPr>
                <a:noFill/>
                <a:tableStyleId>{509AF2CD-B2D5-4E2B-8B0C-5AE57C2DB705}</a:tableStyleId>
              </a:tblPr>
              <a:tblGrid>
                <a:gridCol w="2413000"/>
                <a:gridCol w="2413000"/>
                <a:gridCol w="2413000"/>
              </a:tblGrid>
              <a:tr h="406400">
                <a:tc>
                  <a:txBody>
                    <a:bodyPr/>
                    <a:lstStyle/>
                    <a:p>
                      <a:pPr indent="0" lvl="0" marL="0" rtl="0" algn="ctr">
                        <a:spcBef>
                          <a:spcPts val="0"/>
                        </a:spcBef>
                        <a:spcAft>
                          <a:spcPts val="0"/>
                        </a:spcAft>
                        <a:buNone/>
                      </a:pPr>
                      <a:r>
                        <a:rPr b="1" lang="es-419">
                          <a:solidFill>
                            <a:schemeClr val="lt2"/>
                          </a:solidFill>
                        </a:rPr>
                        <a:t>Barriles Producidos</a:t>
                      </a:r>
                      <a:endParaRPr b="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Precio Mínimo </a:t>
                      </a:r>
                      <a:r>
                        <a:rPr i="1" lang="es-419">
                          <a:solidFill>
                            <a:schemeClr val="lt2"/>
                          </a:solidFill>
                        </a:rPr>
                        <a:t>($)</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Precio Máximo</a:t>
                      </a:r>
                      <a:r>
                        <a:rPr i="1" lang="es-419">
                          <a:solidFill>
                            <a:schemeClr val="lt2"/>
                          </a:solidFill>
                        </a:rPr>
                        <a:t>($)</a:t>
                      </a:r>
                      <a:endParaRPr b="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300">
                          <a:solidFill>
                            <a:schemeClr val="accent3"/>
                          </a:solidFill>
                        </a:rPr>
                        <a:t>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2.85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300">
                          <a:solidFill>
                            <a:schemeClr val="accent3"/>
                          </a:solidFill>
                        </a:rPr>
                        <a:t>17</a:t>
                      </a:r>
                      <a:r>
                        <a:rPr lang="es-419" sz="1300">
                          <a:solidFill>
                            <a:schemeClr val="accent3"/>
                          </a:solidFill>
                        </a:rPr>
                        <a:t>00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2.85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253/60 ≈ 4.21667</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300">
                          <a:solidFill>
                            <a:schemeClr val="accent3"/>
                          </a:solidFill>
                        </a:rPr>
                        <a:t>47</a:t>
                      </a:r>
                      <a:r>
                        <a:rPr lang="es-419" sz="1300">
                          <a:solidFill>
                            <a:schemeClr val="accent3"/>
                          </a:solidFill>
                        </a:rPr>
                        <a:t>00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253/60 </a:t>
                      </a:r>
                      <a:r>
                        <a:rPr lang="es-419" sz="1300">
                          <a:solidFill>
                            <a:schemeClr val="accent3"/>
                          </a:solidFill>
                        </a:rPr>
                        <a:t>≈ 4.21667</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6.75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300">
                          <a:solidFill>
                            <a:schemeClr val="accent3"/>
                          </a:solidFill>
                        </a:rPr>
                        <a:t>5400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6.75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311700" y="359425"/>
            <a:ext cx="8520600" cy="4610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s-419" sz="2000">
                <a:solidFill>
                  <a:srgbClr val="FFFFFF"/>
                </a:solidFill>
                <a:latin typeface="Oswald"/>
                <a:ea typeface="Oswald"/>
                <a:cs typeface="Oswald"/>
                <a:sym typeface="Oswald"/>
              </a:rPr>
              <a:t>Rango: 0 a 2.85</a:t>
            </a:r>
            <a:endParaRPr sz="2000">
              <a:solidFill>
                <a:srgbClr val="FFFFFF"/>
              </a:solidFill>
              <a:latin typeface="Oswald"/>
              <a:ea typeface="Oswald"/>
              <a:cs typeface="Oswald"/>
              <a:sym typeface="Oswald"/>
            </a:endParaRPr>
          </a:p>
          <a:p>
            <a:pPr indent="0" lvl="0" marL="0" rtl="0" algn="l">
              <a:lnSpc>
                <a:spcPct val="95000"/>
              </a:lnSpc>
              <a:spcBef>
                <a:spcPts val="1200"/>
              </a:spcBef>
              <a:spcAft>
                <a:spcPts val="0"/>
              </a:spcAft>
              <a:buNone/>
            </a:pPr>
            <a:r>
              <a:rPr lang="es-419" sz="1500"/>
              <a:t>Si el precio de los barriles de nafta súper está en este rango, NO conviene fabricar ninguna unidad.</a:t>
            </a:r>
            <a:endParaRPr sz="1500"/>
          </a:p>
          <a:p>
            <a:pPr indent="0" lvl="0" marL="0" rtl="0" algn="l">
              <a:lnSpc>
                <a:spcPct val="95000"/>
              </a:lnSpc>
              <a:spcBef>
                <a:spcPts val="0"/>
              </a:spcBef>
              <a:spcAft>
                <a:spcPts val="0"/>
              </a:spcAft>
              <a:buNone/>
            </a:pPr>
            <a:r>
              <a:rPr lang="es-419" sz="1500"/>
              <a:t>Esto sucede ya que el precio de la nafta común es de $2.85 y esta tiene menor potencia, por lo tanto será </a:t>
            </a:r>
            <a:r>
              <a:rPr lang="es-419" sz="1500"/>
              <a:t>más</a:t>
            </a:r>
            <a:r>
              <a:rPr lang="es-419" sz="1500"/>
              <a:t> rentable producir esta última. </a:t>
            </a:r>
            <a:endParaRPr sz="1500"/>
          </a:p>
          <a:p>
            <a:pPr indent="0" lvl="0" marL="0" rtl="0" algn="l">
              <a:lnSpc>
                <a:spcPct val="95000"/>
              </a:lnSpc>
              <a:spcBef>
                <a:spcPts val="1200"/>
              </a:spcBef>
              <a:spcAft>
                <a:spcPts val="0"/>
              </a:spcAft>
              <a:buNone/>
            </a:pPr>
            <a:r>
              <a:rPr lang="es-419" sz="1500"/>
              <a:t>Ganancia máxima: </a:t>
            </a:r>
            <a:r>
              <a:rPr lang="es-419" sz="1500">
                <a:solidFill>
                  <a:schemeClr val="accent5"/>
                </a:solidFill>
              </a:rPr>
              <a:t>$30550</a:t>
            </a:r>
            <a:endParaRPr sz="1500">
              <a:solidFill>
                <a:schemeClr val="accent5"/>
              </a:solidFill>
            </a:endParaRPr>
          </a:p>
          <a:p>
            <a:pPr indent="0" lvl="0" marL="0" rtl="0" algn="l">
              <a:lnSpc>
                <a:spcPct val="95000"/>
              </a:lnSpc>
              <a:spcBef>
                <a:spcPts val="1200"/>
              </a:spcBef>
              <a:spcAft>
                <a:spcPts val="0"/>
              </a:spcAft>
              <a:buNone/>
            </a:pPr>
            <a:r>
              <a:t/>
            </a:r>
            <a:endParaRPr sz="1500">
              <a:solidFill>
                <a:schemeClr val="accent5"/>
              </a:solidFill>
            </a:endParaRPr>
          </a:p>
          <a:p>
            <a:pPr indent="0" lvl="0" marL="0" rtl="0" algn="l">
              <a:lnSpc>
                <a:spcPct val="95000"/>
              </a:lnSpc>
              <a:spcBef>
                <a:spcPts val="1200"/>
              </a:spcBef>
              <a:spcAft>
                <a:spcPts val="0"/>
              </a:spcAft>
              <a:buNone/>
            </a:pPr>
            <a:r>
              <a:t/>
            </a:r>
            <a:endParaRPr sz="1500">
              <a:solidFill>
                <a:schemeClr val="accent5"/>
              </a:solidFill>
            </a:endParaRPr>
          </a:p>
          <a:p>
            <a:pPr indent="0" lvl="0" marL="0" rtl="0" algn="l">
              <a:spcBef>
                <a:spcPts val="1200"/>
              </a:spcBef>
              <a:spcAft>
                <a:spcPts val="0"/>
              </a:spcAft>
              <a:buNone/>
            </a:pPr>
            <a:r>
              <a:rPr lang="es-419" sz="2000">
                <a:solidFill>
                  <a:schemeClr val="dk1"/>
                </a:solidFill>
                <a:latin typeface="Oswald"/>
                <a:ea typeface="Oswald"/>
                <a:cs typeface="Oswald"/>
                <a:sym typeface="Oswald"/>
              </a:rPr>
              <a:t>Rango: 2.85 a 4.21667</a:t>
            </a:r>
            <a:endParaRPr sz="2000">
              <a:solidFill>
                <a:schemeClr val="dk1"/>
              </a:solidFill>
              <a:latin typeface="Oswald"/>
              <a:ea typeface="Oswald"/>
              <a:cs typeface="Oswald"/>
              <a:sym typeface="Oswald"/>
            </a:endParaRPr>
          </a:p>
          <a:p>
            <a:pPr indent="0" lvl="0" marL="0" rtl="0" algn="l">
              <a:spcBef>
                <a:spcPts val="1200"/>
              </a:spcBef>
              <a:spcAft>
                <a:spcPts val="0"/>
              </a:spcAft>
              <a:buNone/>
            </a:pPr>
            <a:r>
              <a:rPr lang="es-419" sz="1500"/>
              <a:t>En este rango está la solución óptima obtenida. Se va a destinar poca cantidad de gasolinas crudas 4 y 5 para alcanzar a producir 1700 barriles de nafta súper, ya que la nafta común rendirá más. </a:t>
            </a:r>
            <a:endParaRPr sz="1500"/>
          </a:p>
          <a:p>
            <a:pPr indent="0" lvl="0" marL="0" rtl="0" algn="l">
              <a:spcBef>
                <a:spcPts val="1200"/>
              </a:spcBef>
              <a:spcAft>
                <a:spcPts val="1200"/>
              </a:spcAft>
              <a:buNone/>
            </a:pPr>
            <a:r>
              <a:rPr lang="es-419" sz="1500"/>
              <a:t>Ganancia máxima: </a:t>
            </a:r>
            <a:r>
              <a:rPr lang="es-419" sz="1500">
                <a:solidFill>
                  <a:schemeClr val="accent5"/>
                </a:solidFill>
              </a:rPr>
              <a:t>$32873.3 </a:t>
            </a:r>
            <a:endParaRPr sz="1500">
              <a:solidFill>
                <a:srgbClr val="F1C23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58575"/>
            <a:ext cx="8520600" cy="41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000">
                <a:solidFill>
                  <a:schemeClr val="dk1"/>
                </a:solidFill>
                <a:latin typeface="Oswald"/>
                <a:ea typeface="Oswald"/>
                <a:cs typeface="Oswald"/>
                <a:sym typeface="Oswald"/>
              </a:rPr>
              <a:t>Rango: 4.21667 a 6.75</a:t>
            </a:r>
            <a:endParaRPr sz="2000">
              <a:solidFill>
                <a:schemeClr val="dk1"/>
              </a:solidFill>
              <a:latin typeface="Oswald"/>
              <a:ea typeface="Oswald"/>
              <a:cs typeface="Oswald"/>
              <a:sym typeface="Oswald"/>
            </a:endParaRPr>
          </a:p>
          <a:p>
            <a:pPr indent="0" lvl="0" marL="0" rtl="0" algn="l">
              <a:spcBef>
                <a:spcPts val="1200"/>
              </a:spcBef>
              <a:spcAft>
                <a:spcPts val="0"/>
              </a:spcAft>
              <a:buNone/>
            </a:pPr>
            <a:r>
              <a:rPr lang="es-419" sz="1500"/>
              <a:t>Con estos precios, va a convenir destinar casi toda la gasolina cruda 5 para la fabricación de esta nafta. Este rango es muy bueno, ya que también se va a fabricar una alta cantidad de nafta común (11300). </a:t>
            </a:r>
            <a:endParaRPr sz="1500"/>
          </a:p>
          <a:p>
            <a:pPr indent="0" lvl="0" marL="0" rtl="0" algn="l">
              <a:spcBef>
                <a:spcPts val="1200"/>
              </a:spcBef>
              <a:spcAft>
                <a:spcPts val="0"/>
              </a:spcAft>
              <a:buNone/>
            </a:pPr>
            <a:r>
              <a:rPr lang="es-419" sz="1500"/>
              <a:t>Ganancia máxima: </a:t>
            </a:r>
            <a:r>
              <a:rPr lang="es-419" sz="1500">
                <a:solidFill>
                  <a:schemeClr val="accent5"/>
                </a:solidFill>
              </a:rPr>
              <a:t>$44779.9</a:t>
            </a:r>
            <a:endParaRPr sz="1500">
              <a:solidFill>
                <a:schemeClr val="accent5"/>
              </a:solidFill>
            </a:endParaRPr>
          </a:p>
          <a:p>
            <a:pPr indent="0" lvl="0" marL="0" rtl="0" algn="l">
              <a:spcBef>
                <a:spcPts val="1200"/>
              </a:spcBef>
              <a:spcAft>
                <a:spcPts val="0"/>
              </a:spcAft>
              <a:buNone/>
            </a:pPr>
            <a:r>
              <a:t/>
            </a:r>
            <a:endParaRPr sz="1400">
              <a:solidFill>
                <a:schemeClr val="accent5"/>
              </a:solidFill>
            </a:endParaRPr>
          </a:p>
          <a:p>
            <a:pPr indent="0" lvl="0" marL="0" rtl="0" algn="l">
              <a:spcBef>
                <a:spcPts val="1200"/>
              </a:spcBef>
              <a:spcAft>
                <a:spcPts val="0"/>
              </a:spcAft>
              <a:buNone/>
            </a:pPr>
            <a:r>
              <a:t/>
            </a:r>
            <a:endParaRPr sz="1400">
              <a:solidFill>
                <a:schemeClr val="accent5"/>
              </a:solidFill>
            </a:endParaRPr>
          </a:p>
          <a:p>
            <a:pPr indent="0" lvl="0" marL="0" rtl="0" algn="l">
              <a:spcBef>
                <a:spcPts val="1200"/>
              </a:spcBef>
              <a:spcAft>
                <a:spcPts val="0"/>
              </a:spcAft>
              <a:buNone/>
            </a:pPr>
            <a:r>
              <a:rPr lang="es-419" sz="2000">
                <a:solidFill>
                  <a:schemeClr val="dk1"/>
                </a:solidFill>
                <a:latin typeface="Oswald"/>
                <a:ea typeface="Oswald"/>
                <a:cs typeface="Oswald"/>
                <a:sym typeface="Oswald"/>
              </a:rPr>
              <a:t>Rango: 6.75 o más</a:t>
            </a:r>
            <a:endParaRPr sz="2000">
              <a:solidFill>
                <a:schemeClr val="dk1"/>
              </a:solidFill>
              <a:latin typeface="Oswald"/>
              <a:ea typeface="Oswald"/>
              <a:cs typeface="Oswald"/>
              <a:sym typeface="Oswald"/>
            </a:endParaRPr>
          </a:p>
          <a:p>
            <a:pPr indent="0" lvl="0" marL="0" rtl="0" algn="l">
              <a:spcBef>
                <a:spcPts val="1200"/>
              </a:spcBef>
              <a:spcAft>
                <a:spcPts val="0"/>
              </a:spcAft>
              <a:buNone/>
            </a:pPr>
            <a:r>
              <a:rPr lang="es-419" sz="1500"/>
              <a:t>Acá va a convenir destinar TODA la gasolina cruda 5 para la producción de esta nafta. Con estos precios siempre se van a producir 5400 barriles de esta nafta, además de 9200 barriles de nafta común. </a:t>
            </a:r>
            <a:endParaRPr sz="1500"/>
          </a:p>
          <a:p>
            <a:pPr indent="0" lvl="0" marL="0" rtl="0" algn="l">
              <a:spcBef>
                <a:spcPts val="1200"/>
              </a:spcBef>
              <a:spcAft>
                <a:spcPts val="1200"/>
              </a:spcAft>
              <a:buNone/>
            </a:pPr>
            <a:r>
              <a:rPr lang="es-419" sz="1500"/>
              <a:t>Ganancia mínima: </a:t>
            </a:r>
            <a:r>
              <a:rPr lang="es-419" sz="1500">
                <a:solidFill>
                  <a:srgbClr val="F1C232"/>
                </a:solidFill>
              </a:rPr>
              <a:t>$44780</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body"/>
          </p:nvPr>
        </p:nvSpPr>
        <p:spPr>
          <a:xfrm>
            <a:off x="311700" y="607300"/>
            <a:ext cx="8520600" cy="39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600">
                <a:solidFill>
                  <a:schemeClr val="accent5"/>
                </a:solidFill>
                <a:latin typeface="Oswald"/>
                <a:ea typeface="Oswald"/>
                <a:cs typeface="Oswald"/>
                <a:sym typeface="Oswald"/>
              </a:rPr>
              <a:t>Conclusiones:</a:t>
            </a:r>
            <a:endParaRPr sz="2500">
              <a:solidFill>
                <a:schemeClr val="accent5"/>
              </a:solidFill>
              <a:latin typeface="Oswald"/>
              <a:ea typeface="Oswald"/>
              <a:cs typeface="Oswald"/>
              <a:sym typeface="Oswald"/>
            </a:endParaRPr>
          </a:p>
          <a:p>
            <a:pPr indent="0" lvl="0" marL="0" rtl="0" algn="l">
              <a:spcBef>
                <a:spcPts val="0"/>
              </a:spcBef>
              <a:spcAft>
                <a:spcPts val="0"/>
              </a:spcAft>
              <a:buNone/>
            </a:pPr>
            <a:r>
              <a:t/>
            </a:r>
            <a:endParaRPr i="1" sz="1900">
              <a:solidFill>
                <a:schemeClr val="accent5"/>
              </a:solidFill>
            </a:endParaRPr>
          </a:p>
          <a:p>
            <a:pPr indent="0" lvl="0" marL="0" rtl="0" algn="l">
              <a:spcBef>
                <a:spcPts val="0"/>
              </a:spcBef>
              <a:spcAft>
                <a:spcPts val="0"/>
              </a:spcAft>
              <a:buNone/>
            </a:pPr>
            <a:r>
              <a:rPr lang="es-419" sz="1700"/>
              <a:t>En este caso quizás el precio podría estar un poco más alto, lo que estaría bien sería llevarlo al siguiente rango de precios (</a:t>
            </a:r>
            <a:r>
              <a:rPr b="1" lang="es-419" sz="1700">
                <a:solidFill>
                  <a:schemeClr val="accent5"/>
                </a:solidFill>
              </a:rPr>
              <a:t>$4.21667</a:t>
            </a:r>
            <a:r>
              <a:rPr lang="es-419" sz="1700">
                <a:solidFill>
                  <a:schemeClr val="accent5"/>
                </a:solidFill>
              </a:rPr>
              <a:t> - </a:t>
            </a:r>
            <a:r>
              <a:rPr b="1" lang="es-419" sz="1700">
                <a:solidFill>
                  <a:schemeClr val="accent5"/>
                </a:solidFill>
              </a:rPr>
              <a:t>$6.75</a:t>
            </a:r>
            <a:r>
              <a:rPr lang="es-419" sz="1700"/>
              <a:t>) para que rinda un poco más producir este tipo de nafta sin que se deje de vender la nafta común que es la que más rinde, se venderán 11300 de esta última.</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s-419" sz="1700"/>
              <a:t>Si bien ir por encima de los </a:t>
            </a:r>
            <a:r>
              <a:rPr b="1" lang="es-419" sz="1700">
                <a:solidFill>
                  <a:schemeClr val="accent5"/>
                </a:solidFill>
              </a:rPr>
              <a:t>$6.75</a:t>
            </a:r>
            <a:r>
              <a:rPr b="1" lang="es-419" sz="1700"/>
              <a:t> </a:t>
            </a:r>
            <a:r>
              <a:rPr lang="es-419" sz="1700"/>
              <a:t>también podría servir porque da bastantes ganancias pero se pierde mucha venta de nafta común, ya que se pasaría de vender 16300 a 9200.</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Nafta Común</a:t>
            </a:r>
            <a:endParaRPr/>
          </a:p>
        </p:txBody>
      </p:sp>
      <p:pic>
        <p:nvPicPr>
          <p:cNvPr id="169" name="Google Shape;169;p31"/>
          <p:cNvPicPr preferRelativeResize="0"/>
          <p:nvPr/>
        </p:nvPicPr>
        <p:blipFill>
          <a:blip r:embed="rId3">
            <a:alphaModFix/>
          </a:blip>
          <a:stretch>
            <a:fillRect/>
          </a:stretch>
        </p:blipFill>
        <p:spPr>
          <a:xfrm>
            <a:off x="200288" y="1149700"/>
            <a:ext cx="8743419" cy="38209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Solución Óptima</a:t>
            </a:r>
            <a:endParaRPr/>
          </a:p>
        </p:txBody>
      </p:sp>
      <p:sp>
        <p:nvSpPr>
          <p:cNvPr id="66" name="Google Shape;66;p14"/>
          <p:cNvSpPr txBox="1"/>
          <p:nvPr>
            <p:ph idx="1" type="subTitle"/>
          </p:nvPr>
        </p:nvSpPr>
        <p:spPr>
          <a:xfrm>
            <a:off x="671250" y="3174875"/>
            <a:ext cx="7801500" cy="117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1450"/>
              <a:t>Vamos a mostrar </a:t>
            </a:r>
            <a:r>
              <a:rPr lang="es-419" sz="1450"/>
              <a:t>cuál</a:t>
            </a:r>
            <a:r>
              <a:rPr lang="es-419" sz="1450"/>
              <a:t> fue el resultado óptimo del problema mediante una corrida por el software GLPK, mostrando tanto los valores que toma cada variable como los variables marginales de los recursos. Además para poder obtener </a:t>
            </a:r>
            <a:r>
              <a:rPr lang="es-419" sz="1450"/>
              <a:t>está</a:t>
            </a:r>
            <a:r>
              <a:rPr lang="es-419" sz="1450"/>
              <a:t> solución óptima y analizarla decidimos quitar la restricción de demanda mínima para la nafta súper (como el enunciado lo </a:t>
            </a:r>
            <a:r>
              <a:rPr lang="es-419" sz="1450"/>
              <a:t>decía)</a:t>
            </a:r>
            <a:endParaRPr sz="14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Nafta Común</a:t>
            </a:r>
            <a:endParaRPr/>
          </a:p>
        </p:txBody>
      </p:sp>
      <p:graphicFrame>
        <p:nvGraphicFramePr>
          <p:cNvPr id="175" name="Google Shape;175;p32"/>
          <p:cNvGraphicFramePr/>
          <p:nvPr/>
        </p:nvGraphicFramePr>
        <p:xfrm>
          <a:off x="952500" y="1439125"/>
          <a:ext cx="3000000" cy="3000000"/>
        </p:xfrm>
        <a:graphic>
          <a:graphicData uri="http://schemas.openxmlformats.org/drawingml/2006/table">
            <a:tbl>
              <a:tblPr>
                <a:noFill/>
                <a:tableStyleId>{509AF2CD-B2D5-4E2B-8B0C-5AE57C2DB705}</a:tableStyleId>
              </a:tblPr>
              <a:tblGrid>
                <a:gridCol w="2413000"/>
                <a:gridCol w="2413000"/>
                <a:gridCol w="2413000"/>
              </a:tblGrid>
              <a:tr h="406400">
                <a:tc>
                  <a:txBody>
                    <a:bodyPr/>
                    <a:lstStyle/>
                    <a:p>
                      <a:pPr indent="0" lvl="0" marL="0" rtl="0" algn="ctr">
                        <a:spcBef>
                          <a:spcPts val="0"/>
                        </a:spcBef>
                        <a:spcAft>
                          <a:spcPts val="0"/>
                        </a:spcAft>
                        <a:buNone/>
                      </a:pPr>
                      <a:r>
                        <a:rPr b="1" lang="es-419">
                          <a:solidFill>
                            <a:schemeClr val="lt2"/>
                          </a:solidFill>
                        </a:rPr>
                        <a:t>Barriles Producidos</a:t>
                      </a:r>
                      <a:endParaRPr b="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Precio Mínimo </a:t>
                      </a:r>
                      <a:r>
                        <a:rPr i="1" lang="es-419">
                          <a:solidFill>
                            <a:schemeClr val="lt2"/>
                          </a:solidFill>
                        </a:rPr>
                        <a:t>($)</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Precio Máximo</a:t>
                      </a:r>
                      <a:r>
                        <a:rPr i="1" lang="es-419">
                          <a:solidFill>
                            <a:schemeClr val="lt2"/>
                          </a:solidFill>
                        </a:rPr>
                        <a:t>($)</a:t>
                      </a:r>
                      <a:endParaRPr b="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300">
                          <a:solidFill>
                            <a:schemeClr val="accent3"/>
                          </a:solidFill>
                        </a:rPr>
                        <a:t>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0.95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300">
                          <a:solidFill>
                            <a:schemeClr val="accent3"/>
                          </a:solidFill>
                        </a:rPr>
                        <a:t>4000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0.95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1.025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300">
                          <a:solidFill>
                            <a:schemeClr val="accent3"/>
                          </a:solidFill>
                        </a:rPr>
                        <a:t>9200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1.025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1.85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300">
                          <a:solidFill>
                            <a:schemeClr val="accent3"/>
                          </a:solidFill>
                        </a:rPr>
                        <a:t>11300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1.85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2.57</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300">
                          <a:solidFill>
                            <a:schemeClr val="accent3"/>
                          </a:solidFill>
                        </a:rPr>
                        <a:t>16300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2.57</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3.75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300">
                          <a:solidFill>
                            <a:schemeClr val="accent3"/>
                          </a:solidFill>
                        </a:rPr>
                        <a:t>18000</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3.75</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300">
                          <a:solidFill>
                            <a:schemeClr val="accent3"/>
                          </a:solidFill>
                        </a:rPr>
                        <a:t>-</a:t>
                      </a:r>
                      <a:endParaRPr sz="13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idx="1" type="body"/>
          </p:nvPr>
        </p:nvSpPr>
        <p:spPr>
          <a:xfrm>
            <a:off x="311700" y="260275"/>
            <a:ext cx="8520600" cy="47100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s-419" sz="1900">
                <a:solidFill>
                  <a:srgbClr val="FFFFFF"/>
                </a:solidFill>
                <a:latin typeface="Oswald"/>
                <a:ea typeface="Oswald"/>
                <a:cs typeface="Oswald"/>
                <a:sym typeface="Oswald"/>
              </a:rPr>
              <a:t>Rango: 0 a 0.95</a:t>
            </a:r>
            <a:endParaRPr sz="1900">
              <a:solidFill>
                <a:srgbClr val="FFFFFF"/>
              </a:solidFill>
              <a:latin typeface="Oswald"/>
              <a:ea typeface="Oswald"/>
              <a:cs typeface="Oswald"/>
              <a:sym typeface="Oswald"/>
            </a:endParaRPr>
          </a:p>
          <a:p>
            <a:pPr indent="0" lvl="0" marL="0" rtl="0" algn="l">
              <a:lnSpc>
                <a:spcPct val="95000"/>
              </a:lnSpc>
              <a:spcBef>
                <a:spcPts val="1200"/>
              </a:spcBef>
              <a:spcAft>
                <a:spcPts val="0"/>
              </a:spcAft>
              <a:buNone/>
            </a:pPr>
            <a:r>
              <a:rPr lang="es-419" sz="1500"/>
              <a:t>Si el precio de los barriles de nafta común está en este rango, NO conviene fabricar ninguna unidad.</a:t>
            </a:r>
            <a:endParaRPr sz="1500"/>
          </a:p>
          <a:p>
            <a:pPr indent="0" lvl="0" marL="0" rtl="0" algn="l">
              <a:lnSpc>
                <a:spcPct val="95000"/>
              </a:lnSpc>
              <a:spcBef>
                <a:spcPts val="0"/>
              </a:spcBef>
              <a:spcAft>
                <a:spcPts val="0"/>
              </a:spcAft>
              <a:buNone/>
            </a:pPr>
            <a:r>
              <a:rPr lang="es-419" sz="1500"/>
              <a:t>Ya que los costos (gasolinas crudas) necesarios para producirlos superan estos precios, por lo tanto, producirlos </a:t>
            </a:r>
            <a:r>
              <a:rPr lang="es-419" sz="1500"/>
              <a:t>traería</a:t>
            </a:r>
            <a:r>
              <a:rPr lang="es-419" sz="1500"/>
              <a:t> </a:t>
            </a:r>
            <a:r>
              <a:rPr lang="es-419" sz="1500"/>
              <a:t>pérdidas</a:t>
            </a:r>
            <a:r>
              <a:rPr lang="es-419" sz="1500"/>
              <a:t>. Se </a:t>
            </a:r>
            <a:r>
              <a:rPr lang="es-419" sz="1500"/>
              <a:t>producirán</a:t>
            </a:r>
            <a:r>
              <a:rPr lang="es-419" sz="1500"/>
              <a:t> 5400 barriles de súper.</a:t>
            </a:r>
            <a:endParaRPr sz="1500"/>
          </a:p>
          <a:p>
            <a:pPr indent="0" lvl="0" marL="0" rtl="0" algn="l">
              <a:lnSpc>
                <a:spcPct val="95000"/>
              </a:lnSpc>
              <a:spcBef>
                <a:spcPts val="1200"/>
              </a:spcBef>
              <a:spcAft>
                <a:spcPts val="0"/>
              </a:spcAft>
              <a:buNone/>
            </a:pPr>
            <a:r>
              <a:rPr lang="es-419" sz="1500"/>
              <a:t>Ganancia máxima: </a:t>
            </a:r>
            <a:r>
              <a:rPr lang="es-419" sz="1500">
                <a:solidFill>
                  <a:schemeClr val="accent5"/>
                </a:solidFill>
              </a:rPr>
              <a:t>$11490</a:t>
            </a:r>
            <a:endParaRPr sz="1500">
              <a:solidFill>
                <a:schemeClr val="accent5"/>
              </a:solidFill>
            </a:endParaRPr>
          </a:p>
          <a:p>
            <a:pPr indent="0" lvl="0" marL="0" rtl="0" algn="l">
              <a:spcBef>
                <a:spcPts val="1200"/>
              </a:spcBef>
              <a:spcAft>
                <a:spcPts val="0"/>
              </a:spcAft>
              <a:buNone/>
            </a:pPr>
            <a:r>
              <a:rPr lang="es-419" sz="1900">
                <a:solidFill>
                  <a:schemeClr val="dk1"/>
                </a:solidFill>
                <a:latin typeface="Oswald"/>
                <a:ea typeface="Oswald"/>
                <a:cs typeface="Oswald"/>
                <a:sym typeface="Oswald"/>
              </a:rPr>
              <a:t>Rango: 0.95 a 1.025</a:t>
            </a:r>
            <a:endParaRPr sz="1900">
              <a:solidFill>
                <a:schemeClr val="dk1"/>
              </a:solidFill>
              <a:latin typeface="Oswald"/>
              <a:ea typeface="Oswald"/>
              <a:cs typeface="Oswald"/>
              <a:sym typeface="Oswald"/>
            </a:endParaRPr>
          </a:p>
          <a:p>
            <a:pPr indent="0" lvl="0" marL="0" rtl="0" algn="l">
              <a:spcBef>
                <a:spcPts val="1200"/>
              </a:spcBef>
              <a:spcAft>
                <a:spcPts val="0"/>
              </a:spcAft>
              <a:buNone/>
            </a:pPr>
            <a:r>
              <a:rPr lang="es-419" sz="1500"/>
              <a:t>Vender en estos rangos de precios lleva a solo producir 4000 barriles. Esta baja cantidad de barriles es porque solo rendirá usar gasolina cruda tipo 3 para su producción. Se producirán 5400 barriles de súper.</a:t>
            </a:r>
            <a:endParaRPr sz="1500"/>
          </a:p>
          <a:p>
            <a:pPr indent="0" lvl="0" marL="0" rtl="0" algn="l">
              <a:spcBef>
                <a:spcPts val="1200"/>
              </a:spcBef>
              <a:spcAft>
                <a:spcPts val="0"/>
              </a:spcAft>
              <a:buNone/>
            </a:pPr>
            <a:r>
              <a:rPr lang="es-419" sz="1500"/>
              <a:t>Ganancia máxima: </a:t>
            </a:r>
            <a:r>
              <a:rPr lang="es-419" sz="1500">
                <a:solidFill>
                  <a:schemeClr val="accent5"/>
                </a:solidFill>
              </a:rPr>
              <a:t>$11790</a:t>
            </a:r>
            <a:endParaRPr sz="1500">
              <a:solidFill>
                <a:schemeClr val="accent5"/>
              </a:solidFill>
            </a:endParaRPr>
          </a:p>
          <a:p>
            <a:pPr indent="0" lvl="0" marL="0" rtl="0" algn="l">
              <a:spcBef>
                <a:spcPts val="1200"/>
              </a:spcBef>
              <a:spcAft>
                <a:spcPts val="0"/>
              </a:spcAft>
              <a:buNone/>
            </a:pPr>
            <a:r>
              <a:rPr lang="es-419" sz="1900">
                <a:solidFill>
                  <a:schemeClr val="dk1"/>
                </a:solidFill>
                <a:latin typeface="Oswald"/>
                <a:ea typeface="Oswald"/>
                <a:cs typeface="Oswald"/>
                <a:sym typeface="Oswald"/>
              </a:rPr>
              <a:t>Rango: 1.025 a 1.85</a:t>
            </a:r>
            <a:endParaRPr sz="1900">
              <a:solidFill>
                <a:schemeClr val="dk1"/>
              </a:solidFill>
              <a:latin typeface="Oswald"/>
              <a:ea typeface="Oswald"/>
              <a:cs typeface="Oswald"/>
              <a:sym typeface="Oswald"/>
            </a:endParaRPr>
          </a:p>
          <a:p>
            <a:pPr indent="0" lvl="0" marL="0" rtl="0" algn="l">
              <a:spcBef>
                <a:spcPts val="1200"/>
              </a:spcBef>
              <a:spcAft>
                <a:spcPts val="0"/>
              </a:spcAft>
              <a:buNone/>
            </a:pPr>
            <a:r>
              <a:rPr lang="es-419" sz="1500"/>
              <a:t>En este rango solo rendirá producir nafta común con gasolina cruda 2, 3 y 4, se producirán 9200 barriles de esta y 5400 de súper.</a:t>
            </a:r>
            <a:endParaRPr sz="1500"/>
          </a:p>
          <a:p>
            <a:pPr indent="0" lvl="0" marL="0" rtl="0" algn="l">
              <a:spcBef>
                <a:spcPts val="1200"/>
              </a:spcBef>
              <a:spcAft>
                <a:spcPts val="1200"/>
              </a:spcAft>
              <a:buNone/>
            </a:pPr>
            <a:r>
              <a:rPr lang="es-419" sz="1500"/>
              <a:t>Ganancia máxima: </a:t>
            </a:r>
            <a:r>
              <a:rPr lang="es-419" sz="1500">
                <a:solidFill>
                  <a:schemeClr val="accent5"/>
                </a:solidFill>
              </a:rPr>
              <a:t>$19380</a:t>
            </a:r>
            <a:endParaRPr sz="15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idx="1" type="body"/>
          </p:nvPr>
        </p:nvSpPr>
        <p:spPr>
          <a:xfrm>
            <a:off x="311700" y="359425"/>
            <a:ext cx="8520600" cy="46107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s-419" sz="1900">
                <a:solidFill>
                  <a:srgbClr val="FFFFFF"/>
                </a:solidFill>
                <a:latin typeface="Oswald"/>
                <a:ea typeface="Oswald"/>
                <a:cs typeface="Oswald"/>
                <a:sym typeface="Oswald"/>
              </a:rPr>
              <a:t>Rango: 1.85 a 2.57</a:t>
            </a:r>
            <a:endParaRPr sz="1900">
              <a:solidFill>
                <a:srgbClr val="FFFFFF"/>
              </a:solidFill>
              <a:latin typeface="Oswald"/>
              <a:ea typeface="Oswald"/>
              <a:cs typeface="Oswald"/>
              <a:sym typeface="Oswald"/>
            </a:endParaRPr>
          </a:p>
          <a:p>
            <a:pPr indent="0" lvl="0" marL="0" rtl="0" algn="l">
              <a:lnSpc>
                <a:spcPct val="95000"/>
              </a:lnSpc>
              <a:spcBef>
                <a:spcPts val="1200"/>
              </a:spcBef>
              <a:spcAft>
                <a:spcPts val="0"/>
              </a:spcAft>
              <a:buNone/>
            </a:pPr>
            <a:r>
              <a:rPr lang="es-419" sz="1500"/>
              <a:t>En este rango rendirá usar un poco de gasolina cruda 4, 5 y el total de la 2 y 3 para su producción. Se producirán 11300 barriles de común y 4700 de súper.</a:t>
            </a:r>
            <a:endParaRPr sz="1500"/>
          </a:p>
          <a:p>
            <a:pPr indent="0" lvl="0" marL="0" rtl="0" algn="l">
              <a:lnSpc>
                <a:spcPct val="95000"/>
              </a:lnSpc>
              <a:spcBef>
                <a:spcPts val="1200"/>
              </a:spcBef>
              <a:spcAft>
                <a:spcPts val="0"/>
              </a:spcAft>
              <a:buNone/>
            </a:pPr>
            <a:r>
              <a:rPr lang="es-419" sz="1500"/>
              <a:t>Ganancia máxima: </a:t>
            </a:r>
            <a:r>
              <a:rPr lang="es-419" sz="1500">
                <a:solidFill>
                  <a:schemeClr val="accent5"/>
                </a:solidFill>
              </a:rPr>
              <a:t>$27516</a:t>
            </a:r>
            <a:endParaRPr sz="1500">
              <a:solidFill>
                <a:schemeClr val="accent5"/>
              </a:solidFill>
            </a:endParaRPr>
          </a:p>
          <a:p>
            <a:pPr indent="0" lvl="0" marL="0" rtl="0" algn="l">
              <a:spcBef>
                <a:spcPts val="1200"/>
              </a:spcBef>
              <a:spcAft>
                <a:spcPts val="0"/>
              </a:spcAft>
              <a:buNone/>
            </a:pPr>
            <a:r>
              <a:rPr lang="es-419" sz="1900">
                <a:solidFill>
                  <a:schemeClr val="dk1"/>
                </a:solidFill>
                <a:latin typeface="Oswald"/>
                <a:ea typeface="Oswald"/>
                <a:cs typeface="Oswald"/>
                <a:sym typeface="Oswald"/>
              </a:rPr>
              <a:t>Rango: 2.57 a 3.75</a:t>
            </a:r>
            <a:endParaRPr sz="1900">
              <a:solidFill>
                <a:schemeClr val="dk1"/>
              </a:solidFill>
              <a:latin typeface="Oswald"/>
              <a:ea typeface="Oswald"/>
              <a:cs typeface="Oswald"/>
              <a:sym typeface="Oswald"/>
            </a:endParaRPr>
          </a:p>
          <a:p>
            <a:pPr indent="0" lvl="0" marL="0" rtl="0" algn="l">
              <a:spcBef>
                <a:spcPts val="1200"/>
              </a:spcBef>
              <a:spcAft>
                <a:spcPts val="0"/>
              </a:spcAft>
              <a:buNone/>
            </a:pPr>
            <a:r>
              <a:rPr lang="es-419" sz="1500"/>
              <a:t>En este caso rendirá destinar casi el total de las gasolinas crudas para la producción. Así se producirán 16300 barriles de común y 1700 de súper.</a:t>
            </a:r>
            <a:endParaRPr sz="1500"/>
          </a:p>
          <a:p>
            <a:pPr indent="0" lvl="0" marL="0" rtl="0" algn="l">
              <a:spcBef>
                <a:spcPts val="1200"/>
              </a:spcBef>
              <a:spcAft>
                <a:spcPts val="0"/>
              </a:spcAft>
              <a:buNone/>
            </a:pPr>
            <a:r>
              <a:rPr lang="es-419" sz="1500"/>
              <a:t>Ganancia máxima: </a:t>
            </a:r>
            <a:r>
              <a:rPr lang="es-419" sz="1500">
                <a:solidFill>
                  <a:schemeClr val="accent5"/>
                </a:solidFill>
              </a:rPr>
              <a:t>$46749</a:t>
            </a:r>
            <a:endParaRPr sz="1500">
              <a:solidFill>
                <a:schemeClr val="accent5"/>
              </a:solidFill>
            </a:endParaRPr>
          </a:p>
          <a:p>
            <a:pPr indent="0" lvl="0" marL="0" rtl="0" algn="l">
              <a:spcBef>
                <a:spcPts val="1200"/>
              </a:spcBef>
              <a:spcAft>
                <a:spcPts val="0"/>
              </a:spcAft>
              <a:buNone/>
            </a:pPr>
            <a:r>
              <a:rPr lang="es-419" sz="1900">
                <a:solidFill>
                  <a:schemeClr val="dk1"/>
                </a:solidFill>
                <a:latin typeface="Oswald"/>
                <a:ea typeface="Oswald"/>
                <a:cs typeface="Oswald"/>
                <a:sym typeface="Oswald"/>
              </a:rPr>
              <a:t>Rango: 3.75 o más</a:t>
            </a:r>
            <a:endParaRPr sz="1900">
              <a:solidFill>
                <a:schemeClr val="dk1"/>
              </a:solidFill>
              <a:latin typeface="Oswald"/>
              <a:ea typeface="Oswald"/>
              <a:cs typeface="Oswald"/>
              <a:sym typeface="Oswald"/>
            </a:endParaRPr>
          </a:p>
          <a:p>
            <a:pPr indent="0" lvl="0" marL="0" rtl="0" algn="l">
              <a:spcBef>
                <a:spcPts val="1200"/>
              </a:spcBef>
              <a:spcAft>
                <a:spcPts val="0"/>
              </a:spcAft>
              <a:buNone/>
            </a:pPr>
            <a:r>
              <a:rPr lang="es-419" sz="1500"/>
              <a:t>Estos precios superan al de la nafta súper, y como la común tiene una menor potencia rendirá destinar el total de las gasolinas crudas para su producción. Así se producirán 18000 barriles de común y ninguno de súper.</a:t>
            </a:r>
            <a:endParaRPr sz="1500"/>
          </a:p>
          <a:p>
            <a:pPr indent="0" lvl="0" marL="0" rtl="0" algn="l">
              <a:spcBef>
                <a:spcPts val="1200"/>
              </a:spcBef>
              <a:spcAft>
                <a:spcPts val="1200"/>
              </a:spcAft>
              <a:buNone/>
            </a:pPr>
            <a:r>
              <a:rPr lang="es-419" sz="1500"/>
              <a:t>Ganancia mínima: </a:t>
            </a:r>
            <a:r>
              <a:rPr lang="es-419" sz="1500">
                <a:solidFill>
                  <a:schemeClr val="accent5"/>
                </a:solidFill>
              </a:rPr>
              <a:t>$46750</a:t>
            </a:r>
            <a:endParaRPr b="1" sz="2000">
              <a:solidFill>
                <a:srgbClr val="FFFFFF"/>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idx="1" type="body"/>
          </p:nvPr>
        </p:nvSpPr>
        <p:spPr>
          <a:xfrm>
            <a:off x="311700" y="607300"/>
            <a:ext cx="8520600" cy="39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600">
                <a:solidFill>
                  <a:schemeClr val="accent5"/>
                </a:solidFill>
                <a:latin typeface="Oswald"/>
                <a:ea typeface="Oswald"/>
                <a:cs typeface="Oswald"/>
                <a:sym typeface="Oswald"/>
              </a:rPr>
              <a:t>Conclusiones:</a:t>
            </a:r>
            <a:endParaRPr sz="2500">
              <a:solidFill>
                <a:schemeClr val="accent5"/>
              </a:solidFill>
              <a:latin typeface="Oswald"/>
              <a:ea typeface="Oswald"/>
              <a:cs typeface="Oswald"/>
              <a:sym typeface="Oswald"/>
            </a:endParaRPr>
          </a:p>
          <a:p>
            <a:pPr indent="0" lvl="0" marL="0" rtl="0" algn="l">
              <a:spcBef>
                <a:spcPts val="0"/>
              </a:spcBef>
              <a:spcAft>
                <a:spcPts val="0"/>
              </a:spcAft>
              <a:buNone/>
            </a:pPr>
            <a:r>
              <a:t/>
            </a:r>
            <a:endParaRPr i="1" sz="1900">
              <a:solidFill>
                <a:schemeClr val="accent5"/>
              </a:solidFill>
            </a:endParaRPr>
          </a:p>
          <a:p>
            <a:pPr indent="0" lvl="0" marL="0" rtl="0" algn="l">
              <a:spcBef>
                <a:spcPts val="0"/>
              </a:spcBef>
              <a:spcAft>
                <a:spcPts val="0"/>
              </a:spcAft>
              <a:buNone/>
            </a:pPr>
            <a:r>
              <a:rPr lang="es-419"/>
              <a:t>Actualmente está bien el precio, aunque se podría aumentar entre el actual y </a:t>
            </a:r>
            <a:r>
              <a:rPr b="1" lang="es-419">
                <a:solidFill>
                  <a:schemeClr val="accent5"/>
                </a:solidFill>
              </a:rPr>
              <a:t>$3.75</a:t>
            </a:r>
            <a:r>
              <a:rPr lang="es-419"/>
              <a:t> lo que haría obtener más ganancias y la cantidad producida se mantendría constante.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Si se quiere obtener la mayor ganancia posible sin importar que se produzca, lo que más rendirá será subir el precio de la nafta común por encima del precio de la súper. Ya que así se destinarán todos los recursos disponibles para la producción de la nafta común y ninguno a la súper.</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Inciso b</a:t>
            </a:r>
            <a:endParaRPr/>
          </a:p>
        </p:txBody>
      </p:sp>
      <p:sp>
        <p:nvSpPr>
          <p:cNvPr id="196" name="Google Shape;196;p36"/>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419" sz="5800"/>
              <a:t>El sector de compras nos informa que pueden re negociar los precios a pagar por los barriles de</a:t>
            </a:r>
            <a:endParaRPr sz="5800"/>
          </a:p>
          <a:p>
            <a:pPr indent="0" lvl="0" marL="0" rtl="0" algn="just">
              <a:spcBef>
                <a:spcPts val="0"/>
              </a:spcBef>
              <a:spcAft>
                <a:spcPts val="0"/>
              </a:spcAft>
              <a:buNone/>
            </a:pPr>
            <a:r>
              <a:rPr lang="es-419" sz="5800"/>
              <a:t>gasolina cruda, que les gustaría saber qué tipos de gasolina (1, 2, 3, 4, 5) nos resultan más</a:t>
            </a:r>
            <a:endParaRPr sz="5800"/>
          </a:p>
          <a:p>
            <a:pPr indent="0" lvl="0" marL="0" rtl="0" algn="just">
              <a:spcBef>
                <a:spcPts val="0"/>
              </a:spcBef>
              <a:spcAft>
                <a:spcPts val="0"/>
              </a:spcAft>
              <a:buNone/>
            </a:pPr>
            <a:r>
              <a:rPr lang="es-419" sz="5800"/>
              <a:t>estratégicos, que precios consideramos más competitivos y que disponibilidades de dichas</a:t>
            </a:r>
            <a:endParaRPr sz="5800"/>
          </a:p>
          <a:p>
            <a:pPr indent="0" lvl="0" marL="0" rtl="0" algn="just">
              <a:spcBef>
                <a:spcPts val="0"/>
              </a:spcBef>
              <a:spcAft>
                <a:spcPts val="0"/>
              </a:spcAft>
              <a:buNone/>
            </a:pPr>
            <a:r>
              <a:rPr lang="es-419" sz="5800"/>
              <a:t>gasolinas crudas nos interesan mantener y/o incrementar.</a:t>
            </a:r>
            <a:endParaRPr sz="5800"/>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Gasolinas crudas</a:t>
            </a:r>
            <a:endParaRPr/>
          </a:p>
        </p:txBody>
      </p:sp>
      <p:graphicFrame>
        <p:nvGraphicFramePr>
          <p:cNvPr id="202" name="Google Shape;202;p37"/>
          <p:cNvGraphicFramePr/>
          <p:nvPr/>
        </p:nvGraphicFramePr>
        <p:xfrm>
          <a:off x="1817638" y="1276438"/>
          <a:ext cx="3000000" cy="3000000"/>
        </p:xfrm>
        <a:graphic>
          <a:graphicData uri="http://schemas.openxmlformats.org/drawingml/2006/table">
            <a:tbl>
              <a:tblPr>
                <a:noFill/>
                <a:tableStyleId>{509AF2CD-B2D5-4E2B-8B0C-5AE57C2DB705}</a:tableStyleId>
              </a:tblPr>
              <a:tblGrid>
                <a:gridCol w="1187675"/>
                <a:gridCol w="1114775"/>
                <a:gridCol w="1507375"/>
                <a:gridCol w="1198875"/>
              </a:tblGrid>
              <a:tr h="381000">
                <a:tc>
                  <a:txBody>
                    <a:bodyPr/>
                    <a:lstStyle/>
                    <a:p>
                      <a:pPr indent="0" lvl="0" marL="0" rtl="0" algn="ctr">
                        <a:spcBef>
                          <a:spcPts val="0"/>
                        </a:spcBef>
                        <a:spcAft>
                          <a:spcPts val="0"/>
                        </a:spcAft>
                        <a:buNone/>
                      </a:pPr>
                      <a:r>
                        <a:rPr b="1" lang="es-419" sz="1500">
                          <a:solidFill>
                            <a:schemeClr val="lt2"/>
                          </a:solidFill>
                        </a:rPr>
                        <a:t>Gasolina</a:t>
                      </a:r>
                      <a:endParaRPr b="1" sz="1500">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500">
                          <a:solidFill>
                            <a:schemeClr val="lt2"/>
                          </a:solidFill>
                        </a:rPr>
                        <a:t>Máximo</a:t>
                      </a:r>
                      <a:r>
                        <a:rPr b="1" lang="es-419" sz="1500">
                          <a:solidFill>
                            <a:schemeClr val="lt2"/>
                          </a:solidFill>
                        </a:rPr>
                        <a:t> Costo</a:t>
                      </a:r>
                      <a:r>
                        <a:rPr b="1" lang="es-419" sz="1500">
                          <a:solidFill>
                            <a:schemeClr val="lt2"/>
                          </a:solidFill>
                        </a:rPr>
                        <a:t> </a:t>
                      </a:r>
                      <a:r>
                        <a:rPr i="1" lang="es-419" sz="1300">
                          <a:solidFill>
                            <a:schemeClr val="lt2"/>
                          </a:solidFill>
                        </a:rPr>
                        <a:t>($)</a:t>
                      </a:r>
                      <a:endParaRPr b="1" sz="1500">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500">
                          <a:solidFill>
                            <a:schemeClr val="lt2"/>
                          </a:solidFill>
                        </a:rPr>
                        <a:t>Valor Marginal Costo</a:t>
                      </a:r>
                      <a:endParaRPr b="1" sz="1500">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500">
                          <a:solidFill>
                            <a:schemeClr val="lt2"/>
                          </a:solidFill>
                        </a:rPr>
                        <a:t>Funcional </a:t>
                      </a:r>
                      <a:endParaRPr b="1" sz="1500">
                        <a:solidFill>
                          <a:schemeClr val="lt2"/>
                        </a:solidFill>
                      </a:endParaRPr>
                    </a:p>
                    <a:p>
                      <a:pPr indent="0" lvl="0" marL="0" rtl="0" algn="ctr">
                        <a:spcBef>
                          <a:spcPts val="0"/>
                        </a:spcBef>
                        <a:spcAft>
                          <a:spcPts val="0"/>
                        </a:spcAft>
                        <a:buNone/>
                      </a:pPr>
                      <a:r>
                        <a:rPr i="1" lang="es-419" sz="1300">
                          <a:solidFill>
                            <a:schemeClr val="lt2"/>
                          </a:solidFill>
                        </a:rPr>
                        <a:t>($)</a:t>
                      </a:r>
                      <a:endParaRPr b="1" sz="1500">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a:solidFill>
                            <a:schemeClr val="accent3"/>
                          </a:solidFill>
                        </a:rPr>
                        <a:t>Tipo </a:t>
                      </a:r>
                      <a:r>
                        <a:rPr lang="es-419">
                          <a:solidFill>
                            <a:schemeClr val="accent3"/>
                          </a:solidFill>
                        </a:rPr>
                        <a:t>1</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1.5</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2000</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30680</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a:solidFill>
                            <a:schemeClr val="accent3"/>
                          </a:solidFill>
                        </a:rPr>
                        <a:t>Tipo 2</a:t>
                      </a:r>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2.4</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4000</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26080</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a:solidFill>
                            <a:schemeClr val="accent3"/>
                          </a:solidFill>
                        </a:rPr>
                        <a:t>Tipo 3</a:t>
                      </a:r>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2.85</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4000</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24480</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a:solidFill>
                            <a:schemeClr val="accent3"/>
                          </a:solidFill>
                        </a:rPr>
                        <a:t>Tipo 4</a:t>
                      </a:r>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3.3</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5000</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21330</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a:solidFill>
                            <a:schemeClr val="accent3"/>
                          </a:solidFill>
                        </a:rPr>
                        <a:t>Tipo 5</a:t>
                      </a:r>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4.11</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3000</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accent3"/>
                          </a:solidFill>
                        </a:rPr>
                        <a:t>25750</a:t>
                      </a:r>
                      <a:endParaRPr>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
        <p:nvSpPr>
          <p:cNvPr id="203" name="Google Shape;203;p37"/>
          <p:cNvSpPr txBox="1"/>
          <p:nvPr>
            <p:ph idx="4294967295" type="subTitle"/>
          </p:nvPr>
        </p:nvSpPr>
        <p:spPr>
          <a:xfrm>
            <a:off x="671250" y="3993100"/>
            <a:ext cx="7801500" cy="10893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1200"/>
              </a:spcAft>
              <a:buNone/>
            </a:pPr>
            <a:r>
              <a:rPr i="1" lang="es-419" sz="1600">
                <a:solidFill>
                  <a:schemeClr val="accent6"/>
                </a:solidFill>
              </a:rPr>
              <a:t>Se muestra cual sería el </a:t>
            </a:r>
            <a:r>
              <a:rPr i="1" lang="es-419" sz="1600">
                <a:solidFill>
                  <a:schemeClr val="accent6"/>
                </a:solidFill>
              </a:rPr>
              <a:t>máximo</a:t>
            </a:r>
            <a:r>
              <a:rPr i="1" lang="es-419" sz="1600">
                <a:solidFill>
                  <a:schemeClr val="accent6"/>
                </a:solidFill>
              </a:rPr>
              <a:t> costo que se admitiría para comprar el tipo de gasolina cruda, por encima de este valor ya no sería rentable comprar y se muestra cuanto es el valor del funcional para este. Claramente por debajo de este valor rendirá siempre comprar y además se comprará todo lo disponible</a:t>
            </a:r>
            <a:endParaRPr i="1" sz="1600">
              <a:solidFill>
                <a:schemeClr val="accent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Gráficas</a:t>
            </a:r>
            <a:r>
              <a:rPr lang="es-419"/>
              <a:t> VM de gasolinas crudas</a:t>
            </a:r>
            <a:endParaRPr/>
          </a:p>
        </p:txBody>
      </p:sp>
      <p:sp>
        <p:nvSpPr>
          <p:cNvPr id="209" name="Google Shape;209;p38"/>
          <p:cNvSpPr txBox="1"/>
          <p:nvPr>
            <p:ph idx="4294967295" type="subTitle"/>
          </p:nvPr>
        </p:nvSpPr>
        <p:spPr>
          <a:xfrm>
            <a:off x="558975" y="3430001"/>
            <a:ext cx="7801500" cy="79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50"/>
              <a:t>Mostraremos todos los </a:t>
            </a:r>
            <a:r>
              <a:rPr lang="es-419" sz="1450"/>
              <a:t>gráficos</a:t>
            </a:r>
            <a:r>
              <a:rPr lang="es-419" sz="1450"/>
              <a:t> de </a:t>
            </a:r>
            <a:r>
              <a:rPr lang="es-419" sz="1450"/>
              <a:t>cómo varían los valores marginales respecto a la disponibilidad de cada gasolina cruda en particular.</a:t>
            </a:r>
            <a:r>
              <a:rPr lang="es-419" sz="1450"/>
              <a:t> </a:t>
            </a:r>
            <a:endParaRPr sz="1450"/>
          </a:p>
          <a:p>
            <a:pPr indent="0" lvl="0" marL="0" rtl="0" algn="just">
              <a:spcBef>
                <a:spcPts val="0"/>
              </a:spcBef>
              <a:spcAft>
                <a:spcPts val="0"/>
              </a:spcAft>
              <a:buNone/>
            </a:pPr>
            <a:r>
              <a:t/>
            </a:r>
            <a:endParaRPr sz="1450"/>
          </a:p>
          <a:p>
            <a:pPr indent="0" lvl="0" marL="0" rtl="0" algn="just">
              <a:spcBef>
                <a:spcPts val="0"/>
              </a:spcBef>
              <a:spcAft>
                <a:spcPts val="0"/>
              </a:spcAft>
              <a:buNone/>
            </a:pPr>
            <a:r>
              <a:t/>
            </a:r>
            <a:endParaRPr sz="14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 cruda </a:t>
            </a:r>
            <a:r>
              <a:rPr lang="es-419"/>
              <a:t>tipo </a:t>
            </a:r>
            <a:r>
              <a:rPr lang="es-419"/>
              <a:t>1</a:t>
            </a:r>
            <a:endParaRPr/>
          </a:p>
        </p:txBody>
      </p:sp>
      <p:pic>
        <p:nvPicPr>
          <p:cNvPr id="215" name="Google Shape;215;p39"/>
          <p:cNvPicPr preferRelativeResize="0"/>
          <p:nvPr/>
        </p:nvPicPr>
        <p:blipFill>
          <a:blip r:embed="rId3">
            <a:alphaModFix/>
          </a:blip>
          <a:stretch>
            <a:fillRect/>
          </a:stretch>
        </p:blipFill>
        <p:spPr>
          <a:xfrm>
            <a:off x="200288" y="1017725"/>
            <a:ext cx="8743419" cy="38209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 cruda tipo 1</a:t>
            </a:r>
            <a:endParaRPr/>
          </a:p>
        </p:txBody>
      </p:sp>
      <p:sp>
        <p:nvSpPr>
          <p:cNvPr id="221" name="Google Shape;221;p40"/>
          <p:cNvSpPr txBox="1"/>
          <p:nvPr>
            <p:ph idx="1" type="body"/>
          </p:nvPr>
        </p:nvSpPr>
        <p:spPr>
          <a:xfrm>
            <a:off x="311700" y="1152475"/>
            <a:ext cx="3999900" cy="12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419" sz="2000">
                <a:solidFill>
                  <a:schemeClr val="accent5"/>
                </a:solidFill>
              </a:rPr>
              <a:t>Ganancias</a:t>
            </a:r>
            <a:endParaRPr i="1" sz="2000">
              <a:solidFill>
                <a:schemeClr val="accent5"/>
              </a:solidFill>
            </a:endParaRPr>
          </a:p>
          <a:p>
            <a:pPr indent="0" lvl="0" marL="0" rtl="0" algn="l">
              <a:spcBef>
                <a:spcPts val="0"/>
              </a:spcBef>
              <a:spcAft>
                <a:spcPts val="0"/>
              </a:spcAft>
              <a:buNone/>
            </a:pPr>
            <a:r>
              <a:rPr lang="es-419"/>
              <a:t>Se gana </a:t>
            </a:r>
            <a:r>
              <a:rPr b="1" lang="es-419"/>
              <a:t>$0.7 </a:t>
            </a:r>
            <a:r>
              <a:rPr lang="es-419"/>
              <a:t>por cada barril pedido hasta 3133,3 barriles, luego deja de rendir</a:t>
            </a:r>
            <a:endParaRPr/>
          </a:p>
        </p:txBody>
      </p:sp>
      <p:sp>
        <p:nvSpPr>
          <p:cNvPr id="222" name="Google Shape;222;p40"/>
          <p:cNvSpPr txBox="1"/>
          <p:nvPr>
            <p:ph idx="2" type="body"/>
          </p:nvPr>
        </p:nvSpPr>
        <p:spPr>
          <a:xfrm>
            <a:off x="4832400" y="1152475"/>
            <a:ext cx="3999900" cy="13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419" sz="2000">
                <a:solidFill>
                  <a:schemeClr val="accent5"/>
                </a:solidFill>
              </a:rPr>
              <a:t>Pérdidas</a:t>
            </a:r>
            <a:endParaRPr i="1" sz="2000">
              <a:solidFill>
                <a:schemeClr val="accent5"/>
              </a:solidFill>
            </a:endParaRPr>
          </a:p>
          <a:p>
            <a:pPr indent="0" lvl="0" marL="0" rtl="0" algn="l">
              <a:spcBef>
                <a:spcPts val="0"/>
              </a:spcBef>
              <a:spcAft>
                <a:spcPts val="0"/>
              </a:spcAft>
              <a:buNone/>
            </a:pPr>
            <a:r>
              <a:rPr lang="es-419"/>
              <a:t>Por debajo de los 2000 barriles se perderán </a:t>
            </a:r>
            <a:r>
              <a:rPr b="1" lang="es-419"/>
              <a:t>$0.7 </a:t>
            </a:r>
            <a:r>
              <a:rPr lang="es-419"/>
              <a:t>por cada barril menos pedido respecto de la ganancia con los 2000 barriles iniciales</a:t>
            </a:r>
            <a:endParaRPr/>
          </a:p>
        </p:txBody>
      </p:sp>
      <p:sp>
        <p:nvSpPr>
          <p:cNvPr id="223" name="Google Shape;223;p40"/>
          <p:cNvSpPr txBox="1"/>
          <p:nvPr/>
        </p:nvSpPr>
        <p:spPr>
          <a:xfrm>
            <a:off x="280650" y="3494900"/>
            <a:ext cx="85827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s-419" sz="1600">
                <a:solidFill>
                  <a:schemeClr val="accent6"/>
                </a:solidFill>
                <a:latin typeface="Average"/>
                <a:ea typeface="Average"/>
                <a:cs typeface="Average"/>
                <a:sym typeface="Average"/>
              </a:rPr>
              <a:t>A partir de 3133,3 barriles, cada barril que se añada, sobra</a:t>
            </a:r>
            <a:endParaRPr i="1" sz="1600">
              <a:solidFill>
                <a:schemeClr val="accent6"/>
              </a:solidFill>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 cruda tipo 2</a:t>
            </a:r>
            <a:endParaRPr/>
          </a:p>
        </p:txBody>
      </p:sp>
      <p:pic>
        <p:nvPicPr>
          <p:cNvPr id="229" name="Google Shape;229;p41"/>
          <p:cNvPicPr preferRelativeResize="0"/>
          <p:nvPr/>
        </p:nvPicPr>
        <p:blipFill>
          <a:blip r:embed="rId3">
            <a:alphaModFix/>
          </a:blip>
          <a:stretch>
            <a:fillRect/>
          </a:stretch>
        </p:blipFill>
        <p:spPr>
          <a:xfrm>
            <a:off x="364775" y="1017725"/>
            <a:ext cx="8414428" cy="398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graphicFrame>
        <p:nvGraphicFramePr>
          <p:cNvPr id="71" name="Google Shape;71;p15"/>
          <p:cNvGraphicFramePr/>
          <p:nvPr/>
        </p:nvGraphicFramePr>
        <p:xfrm>
          <a:off x="930100" y="1802163"/>
          <a:ext cx="3000000" cy="3000000"/>
        </p:xfrm>
        <a:graphic>
          <a:graphicData uri="http://schemas.openxmlformats.org/drawingml/2006/table">
            <a:tbl>
              <a:tblPr>
                <a:noFill/>
                <a:tableStyleId>{509AF2CD-B2D5-4E2B-8B0C-5AE57C2DB705}</a:tableStyleId>
              </a:tblPr>
              <a:tblGrid>
                <a:gridCol w="1223750"/>
                <a:gridCol w="3724000"/>
                <a:gridCol w="2336050"/>
              </a:tblGrid>
              <a:tr h="381000">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Variable</a:t>
                      </a:r>
                      <a:endParaRPr b="1" sz="18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Descripción</a:t>
                      </a:r>
                      <a:endParaRPr b="1" sz="18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Valor</a:t>
                      </a:r>
                      <a:endParaRPr b="1" sz="1800">
                        <a:solidFill>
                          <a:schemeClr val="accent3"/>
                        </a:solidFill>
                        <a:latin typeface="Fira Sans Condensed"/>
                        <a:ea typeface="Fira Sans Condensed"/>
                        <a:cs typeface="Fira Sans Condensed"/>
                        <a:sym typeface="Fira Sans Condensed"/>
                      </a:endParaRPr>
                    </a:p>
                    <a:p>
                      <a:pPr indent="0" lvl="0" marL="0" rtl="0" algn="ctr">
                        <a:spcBef>
                          <a:spcPts val="0"/>
                        </a:spcBef>
                        <a:spcAft>
                          <a:spcPts val="0"/>
                        </a:spcAft>
                        <a:buNone/>
                      </a:pPr>
                      <a:r>
                        <a:rPr i="1" lang="es-419" sz="1500">
                          <a:solidFill>
                            <a:schemeClr val="accent3"/>
                          </a:solidFill>
                          <a:latin typeface="Fira Sans Condensed"/>
                          <a:ea typeface="Fira Sans Condensed"/>
                          <a:cs typeface="Fira Sans Condensed"/>
                          <a:sym typeface="Fira Sans Condensed"/>
                        </a:rPr>
                        <a:t>(barriles/día)</a:t>
                      </a:r>
                      <a:endParaRPr i="1" sz="15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NS</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nafta súper producidos por día</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1700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NC</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nafta común producidos por día</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16300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Naftas producidas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 cruda tipo 2</a:t>
            </a:r>
            <a:endParaRPr/>
          </a:p>
        </p:txBody>
      </p:sp>
      <p:sp>
        <p:nvSpPr>
          <p:cNvPr id="235" name="Google Shape;235;p4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419" sz="2000">
                <a:solidFill>
                  <a:schemeClr val="accent5"/>
                </a:solidFill>
              </a:rPr>
              <a:t>Ganancias</a:t>
            </a:r>
            <a:endParaRPr i="1" sz="2000">
              <a:solidFill>
                <a:schemeClr val="accent5"/>
              </a:solidFill>
            </a:endParaRPr>
          </a:p>
          <a:p>
            <a:pPr indent="-317500" lvl="0" marL="457200" rtl="0" algn="l">
              <a:spcBef>
                <a:spcPts val="0"/>
              </a:spcBef>
              <a:spcAft>
                <a:spcPts val="0"/>
              </a:spcAft>
              <a:buSzPts val="1400"/>
              <a:buChar char="●"/>
            </a:pPr>
            <a:r>
              <a:rPr b="1" lang="es-419"/>
              <a:t>$1.5</a:t>
            </a:r>
            <a:r>
              <a:rPr lang="es-419"/>
              <a:t> por cada barril pedido hasta los 7400 a partir de los 4000 barriles</a:t>
            </a:r>
            <a:endParaRPr/>
          </a:p>
          <a:p>
            <a:pPr indent="-317500" lvl="0" marL="457200" rtl="0" algn="l">
              <a:spcBef>
                <a:spcPts val="0"/>
              </a:spcBef>
              <a:spcAft>
                <a:spcPts val="0"/>
              </a:spcAft>
              <a:buSzPts val="1400"/>
              <a:buChar char="●"/>
            </a:pPr>
            <a:r>
              <a:rPr b="1" lang="es-419"/>
              <a:t>$1.26</a:t>
            </a:r>
            <a:r>
              <a:rPr lang="es-419"/>
              <a:t> por cada barril pedido hasta los 13400 por encima de los 7400 barriles</a:t>
            </a:r>
            <a:endParaRPr/>
          </a:p>
          <a:p>
            <a:pPr indent="0" lvl="0" marL="0" rtl="0" algn="l">
              <a:spcBef>
                <a:spcPts val="0"/>
              </a:spcBef>
              <a:spcAft>
                <a:spcPts val="0"/>
              </a:spcAft>
              <a:buNone/>
            </a:pPr>
            <a:r>
              <a:t/>
            </a:r>
            <a:endParaRPr sz="1800"/>
          </a:p>
        </p:txBody>
      </p:sp>
      <p:sp>
        <p:nvSpPr>
          <p:cNvPr id="236" name="Google Shape;236;p4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419" sz="2000">
                <a:solidFill>
                  <a:schemeClr val="accent5"/>
                </a:solidFill>
              </a:rPr>
              <a:t>Pérdidas</a:t>
            </a:r>
            <a:endParaRPr i="1" sz="2000">
              <a:solidFill>
                <a:schemeClr val="accent5"/>
              </a:solidFill>
            </a:endParaRPr>
          </a:p>
          <a:p>
            <a:pPr indent="0" lvl="0" marL="0" rtl="0" algn="l">
              <a:spcBef>
                <a:spcPts val="0"/>
              </a:spcBef>
              <a:spcAft>
                <a:spcPts val="0"/>
              </a:spcAft>
              <a:buNone/>
            </a:pPr>
            <a:r>
              <a:rPr lang="es-419"/>
              <a:t>Por debajo de los 4000 barriles se perderán </a:t>
            </a:r>
            <a:r>
              <a:rPr b="1" lang="es-419"/>
              <a:t>$1.5</a:t>
            </a:r>
            <a:r>
              <a:rPr lang="es-419"/>
              <a:t> por cada barril menos pedido respecto de la ganancia inicial.</a:t>
            </a:r>
            <a:endParaRPr/>
          </a:p>
        </p:txBody>
      </p:sp>
      <p:sp>
        <p:nvSpPr>
          <p:cNvPr id="237" name="Google Shape;237;p42"/>
          <p:cNvSpPr txBox="1"/>
          <p:nvPr/>
        </p:nvSpPr>
        <p:spPr>
          <a:xfrm>
            <a:off x="280650" y="3505125"/>
            <a:ext cx="85827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s-419" sz="1600">
                <a:solidFill>
                  <a:schemeClr val="accent6"/>
                </a:solidFill>
                <a:latin typeface="Average"/>
                <a:ea typeface="Average"/>
                <a:cs typeface="Average"/>
                <a:sym typeface="Average"/>
              </a:rPr>
              <a:t>A partir de 13400 barriles, cada barril que se añada sobra. Además hace que no se use la gasolina cruda tipo 1</a:t>
            </a:r>
            <a:endParaRPr i="1" sz="1600">
              <a:solidFill>
                <a:schemeClr val="accent6"/>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 cruda tipo 3</a:t>
            </a:r>
            <a:endParaRPr/>
          </a:p>
        </p:txBody>
      </p:sp>
      <p:pic>
        <p:nvPicPr>
          <p:cNvPr id="243" name="Google Shape;243;p43"/>
          <p:cNvPicPr preferRelativeResize="0"/>
          <p:nvPr/>
        </p:nvPicPr>
        <p:blipFill>
          <a:blip r:embed="rId3">
            <a:alphaModFix/>
          </a:blip>
          <a:stretch>
            <a:fillRect/>
          </a:stretch>
        </p:blipFill>
        <p:spPr>
          <a:xfrm>
            <a:off x="1132450" y="976900"/>
            <a:ext cx="6879075" cy="4079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 cruda tipo 3</a:t>
            </a:r>
            <a:endParaRPr/>
          </a:p>
        </p:txBody>
      </p:sp>
      <p:sp>
        <p:nvSpPr>
          <p:cNvPr id="249" name="Google Shape;249;p4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419" sz="2000">
                <a:solidFill>
                  <a:schemeClr val="accent5"/>
                </a:solidFill>
              </a:rPr>
              <a:t>Ganancias</a:t>
            </a:r>
            <a:endParaRPr i="1" sz="2000">
              <a:solidFill>
                <a:schemeClr val="accent5"/>
              </a:solidFill>
            </a:endParaRPr>
          </a:p>
          <a:p>
            <a:pPr indent="0" lvl="0" marL="0" rtl="0" algn="l">
              <a:spcBef>
                <a:spcPts val="0"/>
              </a:spcBef>
              <a:spcAft>
                <a:spcPts val="0"/>
              </a:spcAft>
              <a:buNone/>
            </a:pPr>
            <a:r>
              <a:rPr lang="es-419"/>
              <a:t>Por cada barril que se pida se gana </a:t>
            </a:r>
            <a:r>
              <a:rPr b="1" lang="es-419"/>
              <a:t>$1.9</a:t>
            </a:r>
            <a:r>
              <a:rPr lang="es-419"/>
              <a:t> y sin límite</a:t>
            </a:r>
            <a:endParaRPr/>
          </a:p>
          <a:p>
            <a:pPr indent="0" lvl="0" marL="0" rtl="0" algn="l">
              <a:spcBef>
                <a:spcPts val="0"/>
              </a:spcBef>
              <a:spcAft>
                <a:spcPts val="0"/>
              </a:spcAft>
              <a:buNone/>
            </a:pPr>
            <a:r>
              <a:t/>
            </a:r>
            <a:endParaRPr sz="1800"/>
          </a:p>
        </p:txBody>
      </p:sp>
      <p:sp>
        <p:nvSpPr>
          <p:cNvPr id="250" name="Google Shape;250;p4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419" sz="2000">
                <a:solidFill>
                  <a:schemeClr val="accent5"/>
                </a:solidFill>
              </a:rPr>
              <a:t>Pérdidas</a:t>
            </a:r>
            <a:endParaRPr i="1" sz="2000">
              <a:solidFill>
                <a:schemeClr val="accent5"/>
              </a:solidFill>
            </a:endParaRPr>
          </a:p>
          <a:p>
            <a:pPr indent="0" lvl="0" marL="0" rtl="0" algn="l">
              <a:spcBef>
                <a:spcPts val="0"/>
              </a:spcBef>
              <a:spcAft>
                <a:spcPts val="0"/>
              </a:spcAft>
              <a:buNone/>
            </a:pPr>
            <a:r>
              <a:rPr lang="es-419"/>
              <a:t>Por debajo de los 4000 barriles se perderán </a:t>
            </a:r>
            <a:r>
              <a:rPr b="1" lang="es-419"/>
              <a:t>$1.9</a:t>
            </a:r>
            <a:r>
              <a:rPr lang="es-419"/>
              <a:t> por cada barril menos pedido respecto de la ganancia inicial.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 cruda tipo 4</a:t>
            </a:r>
            <a:endParaRPr/>
          </a:p>
        </p:txBody>
      </p:sp>
      <p:pic>
        <p:nvPicPr>
          <p:cNvPr id="256" name="Google Shape;256;p45"/>
          <p:cNvPicPr preferRelativeResize="0"/>
          <p:nvPr/>
        </p:nvPicPr>
        <p:blipFill>
          <a:blip r:embed="rId3">
            <a:alphaModFix/>
          </a:blip>
          <a:stretch>
            <a:fillRect/>
          </a:stretch>
        </p:blipFill>
        <p:spPr>
          <a:xfrm>
            <a:off x="311700" y="1017725"/>
            <a:ext cx="8520600" cy="4033839"/>
          </a:xfrm>
          <a:prstGeom prst="rect">
            <a:avLst/>
          </a:prstGeom>
          <a:noFill/>
          <a:ln>
            <a:noFill/>
          </a:ln>
        </p:spPr>
      </p:pic>
      <p:sp>
        <p:nvSpPr>
          <p:cNvPr id="257" name="Google Shape;257;p45"/>
          <p:cNvSpPr/>
          <p:nvPr/>
        </p:nvSpPr>
        <p:spPr>
          <a:xfrm>
            <a:off x="953525" y="2237100"/>
            <a:ext cx="165000" cy="110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5"/>
          <p:cNvSpPr txBox="1"/>
          <p:nvPr/>
        </p:nvSpPr>
        <p:spPr>
          <a:xfrm>
            <a:off x="834350" y="2092425"/>
            <a:ext cx="586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solidFill>
                  <a:srgbClr val="FF0000"/>
                </a:solidFill>
                <a:latin typeface="Average"/>
                <a:ea typeface="Average"/>
                <a:cs typeface="Average"/>
                <a:sym typeface="Average"/>
              </a:rPr>
              <a:t>143/60</a:t>
            </a:r>
            <a:endParaRPr sz="900">
              <a:solidFill>
                <a:srgbClr val="FF0000"/>
              </a:solidFill>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 cruda tipo 4</a:t>
            </a:r>
            <a:endParaRPr/>
          </a:p>
        </p:txBody>
      </p:sp>
      <p:sp>
        <p:nvSpPr>
          <p:cNvPr id="264" name="Google Shape;264;p4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419" sz="2000">
                <a:solidFill>
                  <a:schemeClr val="accent5"/>
                </a:solidFill>
              </a:rPr>
              <a:t>Ganancias</a:t>
            </a:r>
            <a:endParaRPr i="1" sz="2000">
              <a:solidFill>
                <a:schemeClr val="accent5"/>
              </a:solidFill>
            </a:endParaRPr>
          </a:p>
          <a:p>
            <a:pPr indent="-317500" lvl="0" marL="457200" rtl="0" algn="l">
              <a:spcBef>
                <a:spcPts val="0"/>
              </a:spcBef>
              <a:spcAft>
                <a:spcPts val="0"/>
              </a:spcAft>
              <a:buSzPts val="1400"/>
              <a:buChar char="●"/>
            </a:pPr>
            <a:r>
              <a:rPr b="1" lang="es-419"/>
              <a:t>$2.15</a:t>
            </a:r>
            <a:r>
              <a:rPr lang="es-419"/>
              <a:t> por cada barril pedido por encima de los 5000 barriles pedidos hasta los 12400 barriles</a:t>
            </a:r>
            <a:endParaRPr/>
          </a:p>
          <a:p>
            <a:pPr indent="-317500" lvl="0" marL="457200" rtl="0" algn="l">
              <a:spcBef>
                <a:spcPts val="0"/>
              </a:spcBef>
              <a:spcAft>
                <a:spcPts val="0"/>
              </a:spcAft>
              <a:buSzPts val="1400"/>
              <a:buChar char="●"/>
            </a:pPr>
            <a:r>
              <a:rPr b="1" lang="es-419" sz="1400"/>
              <a:t>$1.7</a:t>
            </a:r>
            <a:r>
              <a:rPr lang="es-419" sz="1400"/>
              <a:t> por cada barril pedido por encima de los 12400 barriles</a:t>
            </a:r>
            <a:endParaRPr/>
          </a:p>
          <a:p>
            <a:pPr indent="0" lvl="0" marL="0" rtl="0" algn="l">
              <a:spcBef>
                <a:spcPts val="0"/>
              </a:spcBef>
              <a:spcAft>
                <a:spcPts val="0"/>
              </a:spcAft>
              <a:buNone/>
            </a:pPr>
            <a:r>
              <a:t/>
            </a:r>
            <a:endParaRPr sz="1800"/>
          </a:p>
        </p:txBody>
      </p:sp>
      <p:sp>
        <p:nvSpPr>
          <p:cNvPr id="265" name="Google Shape;265;p4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419" sz="2000">
                <a:solidFill>
                  <a:schemeClr val="accent5"/>
                </a:solidFill>
              </a:rPr>
              <a:t>Pérdidas</a:t>
            </a:r>
            <a:endParaRPr i="1" sz="2000">
              <a:solidFill>
                <a:schemeClr val="accent5"/>
              </a:solidFill>
            </a:endParaRPr>
          </a:p>
          <a:p>
            <a:pPr indent="0" lvl="0" marL="0" rtl="0" algn="l">
              <a:spcBef>
                <a:spcPts val="0"/>
              </a:spcBef>
              <a:spcAft>
                <a:spcPts val="0"/>
              </a:spcAft>
              <a:buNone/>
            </a:pPr>
            <a:r>
              <a:rPr lang="es-419"/>
              <a:t>Por debajo de los 5000 barriles se perderán:</a:t>
            </a:r>
            <a:endParaRPr/>
          </a:p>
          <a:p>
            <a:pPr indent="-317500" lvl="0" marL="457200" rtl="0" algn="l">
              <a:spcBef>
                <a:spcPts val="0"/>
              </a:spcBef>
              <a:spcAft>
                <a:spcPts val="0"/>
              </a:spcAft>
              <a:buSzPts val="1400"/>
              <a:buChar char="●"/>
            </a:pPr>
            <a:r>
              <a:rPr b="1" lang="es-419" sz="1400"/>
              <a:t>$</a:t>
            </a:r>
            <a:r>
              <a:rPr b="1" lang="es-419"/>
              <a:t>2.15</a:t>
            </a:r>
            <a:r>
              <a:rPr lang="es-419" sz="1400"/>
              <a:t> por cada barril menos pedido hasta los 1600 barriles respecto de la ganancia inicial.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 cruda tipo 5</a:t>
            </a:r>
            <a:endParaRPr/>
          </a:p>
        </p:txBody>
      </p:sp>
      <p:pic>
        <p:nvPicPr>
          <p:cNvPr id="271" name="Google Shape;271;p47"/>
          <p:cNvPicPr preferRelativeResize="0"/>
          <p:nvPr/>
        </p:nvPicPr>
        <p:blipFill>
          <a:blip r:embed="rId3">
            <a:alphaModFix/>
          </a:blip>
          <a:stretch>
            <a:fillRect/>
          </a:stretch>
        </p:blipFill>
        <p:spPr>
          <a:xfrm>
            <a:off x="311700" y="1017725"/>
            <a:ext cx="8520600" cy="403383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 cruda tipo 5</a:t>
            </a:r>
            <a:endParaRPr/>
          </a:p>
        </p:txBody>
      </p:sp>
      <p:sp>
        <p:nvSpPr>
          <p:cNvPr id="277" name="Google Shape;277;p4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419" sz="2000">
                <a:solidFill>
                  <a:schemeClr val="accent5"/>
                </a:solidFill>
              </a:rPr>
              <a:t>Ganancias</a:t>
            </a:r>
            <a:endParaRPr i="1" sz="2000">
              <a:solidFill>
                <a:schemeClr val="accent5"/>
              </a:solidFill>
            </a:endParaRPr>
          </a:p>
          <a:p>
            <a:pPr indent="-317500" lvl="0" marL="457200" rtl="0" algn="l">
              <a:spcBef>
                <a:spcPts val="0"/>
              </a:spcBef>
              <a:spcAft>
                <a:spcPts val="0"/>
              </a:spcAft>
              <a:buSzPts val="1400"/>
              <a:buChar char="●"/>
            </a:pPr>
            <a:r>
              <a:rPr b="1" lang="es-419"/>
              <a:t>$2.11</a:t>
            </a:r>
            <a:r>
              <a:rPr lang="es-419"/>
              <a:t> por cada barril pedido por encima de los 3000 barriles pedidos hasta los 43750 barriles</a:t>
            </a:r>
            <a:endParaRPr/>
          </a:p>
          <a:p>
            <a:pPr indent="-317500" lvl="0" marL="457200" rtl="0" algn="l">
              <a:spcBef>
                <a:spcPts val="0"/>
              </a:spcBef>
              <a:spcAft>
                <a:spcPts val="0"/>
              </a:spcAft>
              <a:buSzPts val="1400"/>
              <a:buChar char="●"/>
            </a:pPr>
            <a:r>
              <a:rPr b="1" lang="es-419" sz="1400"/>
              <a:t>$1.75</a:t>
            </a:r>
            <a:r>
              <a:rPr lang="es-419" sz="1400"/>
              <a:t> por cada barril pedido por encima de los </a:t>
            </a:r>
            <a:r>
              <a:rPr lang="es-419"/>
              <a:t>43750</a:t>
            </a:r>
            <a:r>
              <a:rPr lang="es-419" sz="1400"/>
              <a:t> barriles</a:t>
            </a:r>
            <a:endParaRPr/>
          </a:p>
          <a:p>
            <a:pPr indent="0" lvl="0" marL="0" rtl="0" algn="l">
              <a:spcBef>
                <a:spcPts val="0"/>
              </a:spcBef>
              <a:spcAft>
                <a:spcPts val="0"/>
              </a:spcAft>
              <a:buNone/>
            </a:pPr>
            <a:r>
              <a:t/>
            </a:r>
            <a:endParaRPr sz="1800"/>
          </a:p>
        </p:txBody>
      </p:sp>
      <p:sp>
        <p:nvSpPr>
          <p:cNvPr id="278" name="Google Shape;278;p48"/>
          <p:cNvSpPr txBox="1"/>
          <p:nvPr>
            <p:ph idx="2" type="body"/>
          </p:nvPr>
        </p:nvSpPr>
        <p:spPr>
          <a:xfrm>
            <a:off x="4832400" y="1152475"/>
            <a:ext cx="3999900" cy="205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419" sz="2000">
                <a:solidFill>
                  <a:schemeClr val="accent5"/>
                </a:solidFill>
              </a:rPr>
              <a:t>Pérdidas</a:t>
            </a:r>
            <a:endParaRPr i="1" sz="2000">
              <a:solidFill>
                <a:schemeClr val="accent5"/>
              </a:solidFill>
            </a:endParaRPr>
          </a:p>
          <a:p>
            <a:pPr indent="0" lvl="0" marL="0" rtl="0" algn="l">
              <a:spcBef>
                <a:spcPts val="0"/>
              </a:spcBef>
              <a:spcAft>
                <a:spcPts val="0"/>
              </a:spcAft>
              <a:buNone/>
            </a:pPr>
            <a:r>
              <a:rPr lang="es-419"/>
              <a:t>Por debajo de los 3000 barriles se perderán:</a:t>
            </a:r>
            <a:endParaRPr/>
          </a:p>
          <a:p>
            <a:pPr indent="-317500" lvl="0" marL="457200" rtl="0" algn="l">
              <a:spcBef>
                <a:spcPts val="0"/>
              </a:spcBef>
              <a:spcAft>
                <a:spcPts val="0"/>
              </a:spcAft>
              <a:buSzPts val="1400"/>
              <a:buChar char="●"/>
            </a:pPr>
            <a:r>
              <a:rPr b="1" lang="es-419"/>
              <a:t>2.11</a:t>
            </a:r>
            <a:r>
              <a:rPr lang="es-419" sz="1400"/>
              <a:t> por cada barril menos pedido hasta los </a:t>
            </a:r>
            <a:r>
              <a:rPr lang="es-419"/>
              <a:t>1785.714289.</a:t>
            </a:r>
            <a:endParaRPr/>
          </a:p>
          <a:p>
            <a:pPr indent="-317500" lvl="0" marL="457200" rtl="0" algn="l">
              <a:spcBef>
                <a:spcPts val="0"/>
              </a:spcBef>
              <a:spcAft>
                <a:spcPts val="0"/>
              </a:spcAft>
              <a:buSzPts val="1400"/>
              <a:buChar char="●"/>
            </a:pPr>
            <a:r>
              <a:rPr b="1" lang="es-419" sz="1400"/>
              <a:t>$</a:t>
            </a:r>
            <a:r>
              <a:rPr b="1" lang="es-419"/>
              <a:t>2.76</a:t>
            </a:r>
            <a:r>
              <a:rPr lang="es-419" sz="1400"/>
              <a:t> por cada barril menos desde los 1</a:t>
            </a:r>
            <a:r>
              <a:rPr lang="es-419"/>
              <a:t>785.714289</a:t>
            </a:r>
            <a:r>
              <a:rPr lang="es-419" sz="1400"/>
              <a:t> barriles pedidos respecto de la ganancia inicial.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Inciso c</a:t>
            </a:r>
            <a:endParaRPr/>
          </a:p>
        </p:txBody>
      </p:sp>
      <p:sp>
        <p:nvSpPr>
          <p:cNvPr id="284" name="Google Shape;284;p49"/>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419" sz="5800"/>
              <a:t>El laboratorio de la refinería nos informa que están investigando unos nuevos aditivos que les</a:t>
            </a:r>
            <a:endParaRPr sz="5800"/>
          </a:p>
          <a:p>
            <a:pPr indent="0" lvl="0" marL="0" rtl="0" algn="just">
              <a:spcBef>
                <a:spcPts val="0"/>
              </a:spcBef>
              <a:spcAft>
                <a:spcPts val="0"/>
              </a:spcAft>
              <a:buNone/>
            </a:pPr>
            <a:r>
              <a:rPr lang="es-419" sz="5800"/>
              <a:t>permite incrementar la potencia de las gasolinas crudas, nos solicitan les informemos que</a:t>
            </a:r>
            <a:endParaRPr sz="5800"/>
          </a:p>
          <a:p>
            <a:pPr indent="0" lvl="0" marL="0" rtl="0" algn="just">
              <a:spcBef>
                <a:spcPts val="0"/>
              </a:spcBef>
              <a:spcAft>
                <a:spcPts val="0"/>
              </a:spcAft>
              <a:buNone/>
            </a:pPr>
            <a:r>
              <a:rPr lang="es-419" sz="5800"/>
              <a:t>gasolinas crudas y sus respectivas potencias nos interesaría que les demos prioridad en las</a:t>
            </a:r>
            <a:endParaRPr sz="5800"/>
          </a:p>
          <a:p>
            <a:pPr indent="0" lvl="0" marL="0" rtl="0" algn="just">
              <a:spcBef>
                <a:spcPts val="0"/>
              </a:spcBef>
              <a:spcAft>
                <a:spcPts val="0"/>
              </a:spcAft>
              <a:buNone/>
            </a:pPr>
            <a:r>
              <a:rPr lang="es-419" sz="5800"/>
              <a:t>investigaciones.</a:t>
            </a:r>
            <a:endParaRPr sz="5800"/>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a:t>
            </a:r>
            <a:r>
              <a:rPr lang="es-419"/>
              <a:t> de la </a:t>
            </a:r>
            <a:r>
              <a:rPr lang="es-419"/>
              <a:t>problemática</a:t>
            </a:r>
            <a:endParaRPr/>
          </a:p>
        </p:txBody>
      </p:sp>
      <p:sp>
        <p:nvSpPr>
          <p:cNvPr id="290" name="Google Shape;290;p50"/>
          <p:cNvSpPr txBox="1"/>
          <p:nvPr>
            <p:ph idx="1" type="body"/>
          </p:nvPr>
        </p:nvSpPr>
        <p:spPr>
          <a:xfrm>
            <a:off x="311700" y="1152475"/>
            <a:ext cx="8520600" cy="34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Aquí se busca tratar de cumplir el contrato inicial, osea vender los 8000 barriles de nafta súper, pero para que esto suceda alguna/s de las gasolina/s cruda/s </a:t>
            </a:r>
            <a:r>
              <a:rPr lang="es-419"/>
              <a:t>deberá/n</a:t>
            </a:r>
            <a:r>
              <a:rPr lang="es-419"/>
              <a:t> tener un aditivo de potencia para que se pueda cumplir.</a:t>
            </a:r>
            <a:endParaRPr/>
          </a:p>
          <a:p>
            <a:pPr indent="0" lvl="0" marL="0" rtl="0" algn="l">
              <a:spcBef>
                <a:spcPts val="1200"/>
              </a:spcBef>
              <a:spcAft>
                <a:spcPts val="0"/>
              </a:spcAft>
              <a:buNone/>
            </a:pPr>
            <a:r>
              <a:rPr lang="es-419"/>
              <a:t>Con esto en mente determinaremos </a:t>
            </a:r>
            <a:r>
              <a:rPr lang="es-419"/>
              <a:t>qué</a:t>
            </a:r>
            <a:r>
              <a:rPr lang="es-419"/>
              <a:t> gasolinas crudas le agregaremos un aditivo y además determinando hasta </a:t>
            </a:r>
            <a:r>
              <a:rPr lang="es-419"/>
              <a:t>qué</a:t>
            </a:r>
            <a:r>
              <a:rPr lang="es-419"/>
              <a:t> potencia </a:t>
            </a:r>
            <a:r>
              <a:rPr lang="es-419"/>
              <a:t>debería</a:t>
            </a:r>
            <a:r>
              <a:rPr lang="es-419"/>
              <a:t> llegar con este.</a:t>
            </a:r>
            <a:endParaRPr/>
          </a:p>
          <a:p>
            <a:pPr indent="0" lvl="0" marL="0" rtl="0" algn="l">
              <a:spcBef>
                <a:spcPts val="1200"/>
              </a:spcBef>
              <a:spcAft>
                <a:spcPts val="1200"/>
              </a:spcAft>
              <a:buNone/>
            </a:pPr>
            <a:r>
              <a:rPr lang="es-419"/>
              <a:t>Como bien </a:t>
            </a:r>
            <a:r>
              <a:rPr lang="es-419"/>
              <a:t>sabíamos</a:t>
            </a:r>
            <a:r>
              <a:rPr lang="es-419"/>
              <a:t> lo que limitaba que el problema no tenga solución era que al buscar producir </a:t>
            </a:r>
            <a:r>
              <a:rPr lang="es-419"/>
              <a:t>esta</a:t>
            </a:r>
            <a:r>
              <a:rPr lang="es-419"/>
              <a:t> cantidad de barriles no se </a:t>
            </a:r>
            <a:r>
              <a:rPr lang="es-419"/>
              <a:t>tenía</a:t>
            </a:r>
            <a:r>
              <a:rPr lang="es-419"/>
              <a:t> la cantidad de necesaria de gasolina cruda con la potencia requerida.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Hipótesis</a:t>
            </a:r>
            <a:endParaRPr/>
          </a:p>
        </p:txBody>
      </p:sp>
      <p:sp>
        <p:nvSpPr>
          <p:cNvPr id="296" name="Google Shape;296;p51"/>
          <p:cNvSpPr txBox="1"/>
          <p:nvPr>
            <p:ph idx="1" type="body"/>
          </p:nvPr>
        </p:nvSpPr>
        <p:spPr>
          <a:xfrm>
            <a:off x="311700" y="1152475"/>
            <a:ext cx="8520600" cy="137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419"/>
              <a:t>P</a:t>
            </a:r>
            <a:r>
              <a:rPr lang="es-419"/>
              <a:t>ara analizar esta problemática usaremos la restricción de potencia de nafta súper, pero ahora sabemos que produciremos los 8000 barriles de nafta súper para cumplir con el contrato, además el aditivo que se le agregue a la gasolina quedará con esa potencia también para producir la nafta común. Algunas restricciones son:</a:t>
            </a:r>
            <a:endParaRPr/>
          </a:p>
        </p:txBody>
      </p:sp>
      <p:sp>
        <p:nvSpPr>
          <p:cNvPr id="297" name="Google Shape;297;p51"/>
          <p:cNvSpPr txBox="1"/>
          <p:nvPr>
            <p:ph idx="1" type="body"/>
          </p:nvPr>
        </p:nvSpPr>
        <p:spPr>
          <a:xfrm>
            <a:off x="464100" y="2571750"/>
            <a:ext cx="2268000" cy="215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s-419" sz="2000">
                <a:solidFill>
                  <a:schemeClr val="accent5"/>
                </a:solidFill>
              </a:rPr>
              <a:t>Disponibilidades</a:t>
            </a:r>
            <a:endParaRPr i="1" sz="2000">
              <a:solidFill>
                <a:schemeClr val="accent5"/>
              </a:solidFill>
            </a:endParaRPr>
          </a:p>
          <a:p>
            <a:pPr indent="0" lvl="0" marL="0" rtl="0" algn="l">
              <a:spcBef>
                <a:spcPts val="1200"/>
              </a:spcBef>
              <a:spcAft>
                <a:spcPts val="0"/>
              </a:spcAft>
              <a:buNone/>
            </a:pPr>
            <a:r>
              <a:rPr lang="es-419"/>
              <a:t>GC1 ≤ 2000</a:t>
            </a:r>
            <a:endParaRPr/>
          </a:p>
          <a:p>
            <a:pPr indent="0" lvl="0" marL="0" rtl="0" algn="l">
              <a:spcBef>
                <a:spcPts val="0"/>
              </a:spcBef>
              <a:spcAft>
                <a:spcPts val="0"/>
              </a:spcAft>
              <a:buNone/>
            </a:pPr>
            <a:r>
              <a:rPr lang="es-419"/>
              <a:t>GC2 ≤ 4000</a:t>
            </a:r>
            <a:endParaRPr/>
          </a:p>
          <a:p>
            <a:pPr indent="0" lvl="0" marL="0" rtl="0" algn="l">
              <a:spcBef>
                <a:spcPts val="0"/>
              </a:spcBef>
              <a:spcAft>
                <a:spcPts val="0"/>
              </a:spcAft>
              <a:buNone/>
            </a:pPr>
            <a:r>
              <a:rPr lang="es-419"/>
              <a:t>GC3 ≤ 4000</a:t>
            </a:r>
            <a:endParaRPr/>
          </a:p>
          <a:p>
            <a:pPr indent="0" lvl="0" marL="0" rtl="0" algn="l">
              <a:spcBef>
                <a:spcPts val="0"/>
              </a:spcBef>
              <a:spcAft>
                <a:spcPts val="0"/>
              </a:spcAft>
              <a:buNone/>
            </a:pPr>
            <a:r>
              <a:rPr lang="es-419"/>
              <a:t>GC4 ≤ 5000</a:t>
            </a:r>
            <a:endParaRPr/>
          </a:p>
          <a:p>
            <a:pPr indent="0" lvl="0" marL="0" rtl="0" algn="l">
              <a:spcBef>
                <a:spcPts val="0"/>
              </a:spcBef>
              <a:spcAft>
                <a:spcPts val="0"/>
              </a:spcAft>
              <a:buNone/>
            </a:pPr>
            <a:r>
              <a:rPr lang="es-419"/>
              <a:t>GC5 ≤ 3000</a:t>
            </a:r>
            <a:endParaRPr/>
          </a:p>
        </p:txBody>
      </p:sp>
      <p:sp>
        <p:nvSpPr>
          <p:cNvPr id="298" name="Google Shape;298;p51"/>
          <p:cNvSpPr txBox="1"/>
          <p:nvPr>
            <p:ph idx="1" type="body"/>
          </p:nvPr>
        </p:nvSpPr>
        <p:spPr>
          <a:xfrm>
            <a:off x="2732100" y="2571750"/>
            <a:ext cx="5947800" cy="21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419" sz="2000">
                <a:solidFill>
                  <a:schemeClr val="accent5"/>
                </a:solidFill>
              </a:rPr>
              <a:t>Potencia nafta súper</a:t>
            </a:r>
            <a:endParaRPr i="1" sz="2000">
              <a:solidFill>
                <a:schemeClr val="accent5"/>
              </a:solidFill>
            </a:endParaRPr>
          </a:p>
          <a:p>
            <a:pPr indent="0" lvl="0" marL="0" rtl="0" algn="l">
              <a:spcBef>
                <a:spcPts val="1200"/>
              </a:spcBef>
              <a:spcAft>
                <a:spcPts val="0"/>
              </a:spcAft>
              <a:buNone/>
            </a:pPr>
            <a:r>
              <a:rPr lang="es-419"/>
              <a:t>8000 * 95</a:t>
            </a:r>
            <a:r>
              <a:rPr lang="es-419"/>
              <a:t> ≤ GC1_NS*70 + GC1_NS*80 + GC1_NS*85 + GC1_NS*90 + GC1_NS*99</a:t>
            </a:r>
            <a:endParaRPr i="1" sz="20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aphicFrame>
        <p:nvGraphicFramePr>
          <p:cNvPr id="77" name="Google Shape;77;p16"/>
          <p:cNvGraphicFramePr/>
          <p:nvPr/>
        </p:nvGraphicFramePr>
        <p:xfrm>
          <a:off x="930100" y="1162138"/>
          <a:ext cx="3000000" cy="3000000"/>
        </p:xfrm>
        <a:graphic>
          <a:graphicData uri="http://schemas.openxmlformats.org/drawingml/2006/table">
            <a:tbl>
              <a:tblPr>
                <a:noFill/>
                <a:tableStyleId>{509AF2CD-B2D5-4E2B-8B0C-5AE57C2DB705}</a:tableStyleId>
              </a:tblPr>
              <a:tblGrid>
                <a:gridCol w="1223750"/>
                <a:gridCol w="4377150"/>
                <a:gridCol w="1682900"/>
              </a:tblGrid>
              <a:tr h="381000">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Variable</a:t>
                      </a:r>
                      <a:endParaRPr b="1" sz="18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Descripción</a:t>
                      </a:r>
                      <a:endParaRPr b="1" sz="18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Valor</a:t>
                      </a:r>
                      <a:endParaRPr b="1" sz="1800">
                        <a:solidFill>
                          <a:schemeClr val="accent3"/>
                        </a:solidFill>
                        <a:latin typeface="Fira Sans Condensed"/>
                        <a:ea typeface="Fira Sans Condensed"/>
                        <a:cs typeface="Fira Sans Condensed"/>
                        <a:sym typeface="Fira Sans Condensed"/>
                      </a:endParaRPr>
                    </a:p>
                    <a:p>
                      <a:pPr indent="0" lvl="0" marL="0" rtl="0" algn="ctr">
                        <a:spcBef>
                          <a:spcPts val="0"/>
                        </a:spcBef>
                        <a:spcAft>
                          <a:spcPts val="0"/>
                        </a:spcAft>
                        <a:buNone/>
                      </a:pPr>
                      <a:r>
                        <a:rPr i="1" lang="es-419" sz="1500">
                          <a:solidFill>
                            <a:schemeClr val="accent3"/>
                          </a:solidFill>
                          <a:latin typeface="Fira Sans Condensed"/>
                          <a:ea typeface="Fira Sans Condensed"/>
                          <a:cs typeface="Fira Sans Condensed"/>
                          <a:sym typeface="Fira Sans Condensed"/>
                        </a:rPr>
                        <a:t>(barriles/día)</a:t>
                      </a:r>
                      <a:endParaRPr i="1" sz="15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GC1</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1 utilizadas por día</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2000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GC2</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2 utilizadas por día</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4000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GC3</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3 utilizadas por día</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4000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GC4</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4 utilizadas por día</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5000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GC5</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5 utilizadas por día</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3000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Gasolinas crudas compradas</a:t>
            </a:r>
            <a:endParaRPr/>
          </a:p>
        </p:txBody>
      </p:sp>
      <p:sp>
        <p:nvSpPr>
          <p:cNvPr id="79" name="Google Shape;79;p16"/>
          <p:cNvSpPr txBox="1"/>
          <p:nvPr>
            <p:ph idx="4294967295" type="subTitle"/>
          </p:nvPr>
        </p:nvSpPr>
        <p:spPr>
          <a:xfrm>
            <a:off x="671250" y="420742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i="1" lang="es-419" sz="1600">
                <a:solidFill>
                  <a:schemeClr val="accent6"/>
                </a:solidFill>
              </a:rPr>
              <a:t>Se compran todos los barriles disponibles para todos los tipos de gasolina cruda</a:t>
            </a:r>
            <a:endParaRPr i="1" sz="1600">
              <a:solidFill>
                <a:schemeClr val="accent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Explicación</a:t>
            </a:r>
            <a:endParaRPr/>
          </a:p>
        </p:txBody>
      </p:sp>
      <p:sp>
        <p:nvSpPr>
          <p:cNvPr id="304" name="Google Shape;304;p52"/>
          <p:cNvSpPr txBox="1"/>
          <p:nvPr>
            <p:ph idx="1" type="body"/>
          </p:nvPr>
        </p:nvSpPr>
        <p:spPr>
          <a:xfrm>
            <a:off x="311700" y="1152475"/>
            <a:ext cx="8520600" cy="344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Con las restricciones anteriores podemos ahora sí determinar a cuanto debería aumentarse la potencia de cada gasolina cruda y para ello mostraremos ciertos casos donde se hará una explicación detallada del mismo.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Casos de único aditivo</a:t>
            </a:r>
            <a:endParaRPr/>
          </a:p>
        </p:txBody>
      </p:sp>
      <p:sp>
        <p:nvSpPr>
          <p:cNvPr id="310" name="Google Shape;310;p5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Osea casos donde solo se le agrega el aditivo a una sola gasolina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Caso 1</a:t>
            </a:r>
            <a:endParaRPr/>
          </a:p>
        </p:txBody>
      </p:sp>
      <p:sp>
        <p:nvSpPr>
          <p:cNvPr id="316" name="Google Shape;316;p5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b="1" lang="es-419" sz="2000">
                <a:solidFill>
                  <a:schemeClr val="accent2"/>
                </a:solidFill>
              </a:rPr>
              <a:t>Para este caso pensamos:</a:t>
            </a:r>
            <a:endParaRPr b="1" sz="2000">
              <a:solidFill>
                <a:schemeClr val="accent2"/>
              </a:solidFill>
            </a:endParaRPr>
          </a:p>
          <a:p>
            <a:pPr indent="-342900" lvl="0" marL="457200" rtl="0" algn="l">
              <a:spcBef>
                <a:spcPts val="1200"/>
              </a:spcBef>
              <a:spcAft>
                <a:spcPts val="0"/>
              </a:spcAft>
              <a:buSzPts val="1800"/>
              <a:buChar char="●"/>
            </a:pPr>
            <a:r>
              <a:rPr i="1" lang="es-419"/>
              <a:t>Totalidad de Gasolina Cruda 4:</a:t>
            </a:r>
            <a:endParaRPr/>
          </a:p>
          <a:p>
            <a:pPr indent="-317500" lvl="1" marL="914400" rtl="0" algn="l">
              <a:spcBef>
                <a:spcPts val="0"/>
              </a:spcBef>
              <a:spcAft>
                <a:spcPts val="0"/>
              </a:spcAft>
              <a:buSzPts val="1400"/>
              <a:buChar char="○"/>
            </a:pPr>
            <a:r>
              <a:rPr lang="es-419"/>
              <a:t>La que más potencia entrega (90) </a:t>
            </a:r>
            <a:r>
              <a:rPr lang="es-419"/>
              <a:t>después</a:t>
            </a:r>
            <a:r>
              <a:rPr lang="es-419"/>
              <a:t> de la gasolina 5</a:t>
            </a:r>
            <a:endParaRPr/>
          </a:p>
          <a:p>
            <a:pPr indent="-317500" lvl="1" marL="914400" rtl="0" algn="l">
              <a:spcBef>
                <a:spcPts val="0"/>
              </a:spcBef>
              <a:spcAft>
                <a:spcPts val="0"/>
              </a:spcAft>
              <a:buSzPts val="1400"/>
              <a:buChar char="○"/>
            </a:pPr>
            <a:r>
              <a:rPr lang="es-419"/>
              <a:t>Tenemos 5000 barriles, faltan 3000 barriles más</a:t>
            </a:r>
            <a:endParaRPr/>
          </a:p>
          <a:p>
            <a:pPr indent="-342900" lvl="0" marL="457200" rtl="0" algn="l">
              <a:spcBef>
                <a:spcPts val="0"/>
              </a:spcBef>
              <a:spcAft>
                <a:spcPts val="0"/>
              </a:spcAft>
              <a:buSzPts val="1800"/>
              <a:buChar char="●"/>
            </a:pPr>
            <a:r>
              <a:rPr i="1" lang="es-419"/>
              <a:t>Totalidad de Gasolina Cruda 5:</a:t>
            </a:r>
            <a:endParaRPr i="1"/>
          </a:p>
          <a:p>
            <a:pPr indent="-317500" lvl="1" marL="914400" rtl="0" algn="l">
              <a:spcBef>
                <a:spcPts val="0"/>
              </a:spcBef>
              <a:spcAft>
                <a:spcPts val="0"/>
              </a:spcAft>
              <a:buSzPts val="1400"/>
              <a:buChar char="○"/>
            </a:pPr>
            <a:r>
              <a:rPr i="1" lang="es-419"/>
              <a:t>Como faltan 3000 barriles se usan todos los disponibles</a:t>
            </a:r>
            <a:endParaRPr i="1"/>
          </a:p>
          <a:p>
            <a:pPr indent="-317500" lvl="1" marL="914400" rtl="0" algn="l">
              <a:spcBef>
                <a:spcPts val="0"/>
              </a:spcBef>
              <a:spcAft>
                <a:spcPts val="0"/>
              </a:spcAft>
              <a:buSzPts val="1400"/>
              <a:buChar char="○"/>
            </a:pPr>
            <a:r>
              <a:rPr i="1" lang="es-419"/>
              <a:t>Agregar un aditivo con </a:t>
            </a:r>
            <a:r>
              <a:rPr b="1" i="1" lang="es-419"/>
              <a:t>a </a:t>
            </a:r>
            <a:r>
              <a:rPr i="1" lang="es-419"/>
              <a:t>de potencia, para que se entregue </a:t>
            </a:r>
            <a:r>
              <a:rPr b="1" i="1" lang="es-419"/>
              <a:t>99+a </a:t>
            </a:r>
            <a:r>
              <a:rPr i="1" lang="es-419"/>
              <a:t>de potencia</a:t>
            </a:r>
            <a:endParaRPr i="1" sz="1400"/>
          </a:p>
          <a:p>
            <a:pPr indent="-342900" lvl="0" marL="457200" rtl="0" algn="l">
              <a:spcBef>
                <a:spcPts val="0"/>
              </a:spcBef>
              <a:spcAft>
                <a:spcPts val="0"/>
              </a:spcAft>
              <a:buSzPts val="1800"/>
              <a:buChar char="●"/>
            </a:pPr>
            <a:r>
              <a:rPr i="1" lang="es-419"/>
              <a:t> No usar otro tipo de Gasolina Cruda</a:t>
            </a:r>
            <a:endParaRPr i="1"/>
          </a:p>
        </p:txBody>
      </p:sp>
      <p:sp>
        <p:nvSpPr>
          <p:cNvPr id="317" name="Google Shape;317;p54"/>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Aditivo en Gasolina Cruda 5</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1 - Potencia del aditivo</a:t>
            </a:r>
            <a:endParaRPr/>
          </a:p>
        </p:txBody>
      </p:sp>
      <p:sp>
        <p:nvSpPr>
          <p:cNvPr id="323" name="Google Shape;323;p55"/>
          <p:cNvSpPr txBox="1"/>
          <p:nvPr>
            <p:ph idx="1" type="body"/>
          </p:nvPr>
        </p:nvSpPr>
        <p:spPr>
          <a:xfrm>
            <a:off x="311700" y="1152475"/>
            <a:ext cx="8520600" cy="34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95 * 8000 ≤ 90 * 5000 + 3000 * (99 + </a:t>
            </a:r>
            <a:r>
              <a:rPr b="1" lang="es-419">
                <a:solidFill>
                  <a:schemeClr val="accent5"/>
                </a:solidFill>
              </a:rPr>
              <a:t>a</a:t>
            </a:r>
            <a:r>
              <a:rPr lang="es-419"/>
              <a:t>)</a:t>
            </a:r>
            <a:endParaRPr/>
          </a:p>
          <a:p>
            <a:pPr indent="0" lvl="0" marL="0" rtl="0" algn="l">
              <a:spcBef>
                <a:spcPts val="1200"/>
              </a:spcBef>
              <a:spcAft>
                <a:spcPts val="0"/>
              </a:spcAft>
              <a:buNone/>
            </a:pPr>
            <a:r>
              <a:rPr lang="es-419"/>
              <a:t>95 * 8000 - 99 * 3000 - 90 * 5000 ≤ </a:t>
            </a:r>
            <a:r>
              <a:rPr b="1" lang="es-419">
                <a:solidFill>
                  <a:schemeClr val="accent5"/>
                </a:solidFill>
              </a:rPr>
              <a:t>a </a:t>
            </a:r>
            <a:r>
              <a:rPr lang="es-419"/>
              <a:t>* 3000</a:t>
            </a:r>
            <a:endParaRPr/>
          </a:p>
          <a:p>
            <a:pPr indent="0" lvl="0" marL="0" rtl="0" algn="l">
              <a:spcBef>
                <a:spcPts val="1200"/>
              </a:spcBef>
              <a:spcAft>
                <a:spcPts val="0"/>
              </a:spcAft>
              <a:buNone/>
            </a:pPr>
            <a:r>
              <a:rPr lang="es-419"/>
              <a:t>95 * 8000 - 99 * 3000 - 90 * 5000 ≤ </a:t>
            </a:r>
            <a:r>
              <a:rPr b="1" lang="es-419">
                <a:solidFill>
                  <a:schemeClr val="accent5"/>
                </a:solidFill>
              </a:rPr>
              <a:t>a </a:t>
            </a:r>
            <a:r>
              <a:rPr lang="es-419"/>
              <a:t>* 3000</a:t>
            </a:r>
            <a:endParaRPr/>
          </a:p>
          <a:p>
            <a:pPr indent="0" lvl="0" marL="0" rtl="0" algn="l">
              <a:spcBef>
                <a:spcPts val="1200"/>
              </a:spcBef>
              <a:spcAft>
                <a:spcPts val="0"/>
              </a:spcAft>
              <a:buNone/>
            </a:pPr>
            <a:r>
              <a:rPr lang="es-419"/>
              <a:t>13000 ≤ </a:t>
            </a:r>
            <a:r>
              <a:rPr b="1" lang="es-419">
                <a:solidFill>
                  <a:schemeClr val="accent5"/>
                </a:solidFill>
              </a:rPr>
              <a:t>a </a:t>
            </a:r>
            <a:r>
              <a:rPr lang="es-419"/>
              <a:t>* 3000</a:t>
            </a:r>
            <a:endParaRPr/>
          </a:p>
          <a:p>
            <a:pPr indent="0" lvl="0" marL="0" rtl="0" algn="l">
              <a:spcBef>
                <a:spcPts val="1200"/>
              </a:spcBef>
              <a:spcAft>
                <a:spcPts val="0"/>
              </a:spcAft>
              <a:buNone/>
            </a:pPr>
            <a:r>
              <a:t/>
            </a:r>
            <a:endParaRPr/>
          </a:p>
          <a:p>
            <a:pPr indent="457200" lvl="0" marL="2743200" rtl="0" algn="l">
              <a:spcBef>
                <a:spcPts val="1200"/>
              </a:spcBef>
              <a:spcAft>
                <a:spcPts val="1200"/>
              </a:spcAft>
              <a:buNone/>
            </a:pPr>
            <a:r>
              <a:rPr lang="es-419" sz="2700"/>
              <a:t>     </a:t>
            </a:r>
            <a:r>
              <a:rPr lang="es-419" sz="2700"/>
              <a:t>13/3 ≤ </a:t>
            </a:r>
            <a:r>
              <a:rPr b="1" lang="es-419" sz="2700">
                <a:solidFill>
                  <a:schemeClr val="accent5"/>
                </a:solidFill>
              </a:rPr>
              <a:t>a</a:t>
            </a:r>
            <a:endParaRPr sz="27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1 - 1er corrida en GLPK con aditivo a 13/3</a:t>
            </a:r>
            <a:endParaRPr/>
          </a:p>
        </p:txBody>
      </p:sp>
      <p:graphicFrame>
        <p:nvGraphicFramePr>
          <p:cNvPr id="329" name="Google Shape;329;p56"/>
          <p:cNvGraphicFramePr/>
          <p:nvPr/>
        </p:nvGraphicFramePr>
        <p:xfrm>
          <a:off x="952500" y="1086475"/>
          <a:ext cx="3000000" cy="3000000"/>
        </p:xfrm>
        <a:graphic>
          <a:graphicData uri="http://schemas.openxmlformats.org/drawingml/2006/table">
            <a:tbl>
              <a:tblPr>
                <a:noFill/>
                <a:tableStyleId>{509AF2CD-B2D5-4E2B-8B0C-5AE57C2DB705}</a:tableStyleId>
              </a:tblPr>
              <a:tblGrid>
                <a:gridCol w="2413000"/>
                <a:gridCol w="2413000"/>
                <a:gridCol w="2413000"/>
              </a:tblGrid>
              <a:tr h="381000">
                <a:tc rowSpan="2">
                  <a:txBody>
                    <a:bodyPr/>
                    <a:lstStyle/>
                    <a:p>
                      <a:pPr indent="0" lvl="0" marL="0" rtl="0" algn="ctr">
                        <a:spcBef>
                          <a:spcPts val="0"/>
                        </a:spcBef>
                        <a:spcAft>
                          <a:spcPts val="0"/>
                        </a:spcAft>
                        <a:buNone/>
                      </a:pPr>
                      <a:r>
                        <a:rPr b="1" lang="es-419">
                          <a:solidFill>
                            <a:schemeClr val="lt2"/>
                          </a:solidFill>
                        </a:rPr>
                        <a:t>Gasolina Cruda </a:t>
                      </a:r>
                      <a:endParaRPr b="1">
                        <a:solidFill>
                          <a:schemeClr val="lt2"/>
                        </a:solidFill>
                      </a:endParaRPr>
                    </a:p>
                    <a:p>
                      <a:pPr indent="0" lvl="0" marL="0" rtl="0" algn="ctr">
                        <a:spcBef>
                          <a:spcPts val="0"/>
                        </a:spcBef>
                        <a:spcAft>
                          <a:spcPts val="0"/>
                        </a:spcAft>
                        <a:buNone/>
                      </a:pPr>
                      <a:r>
                        <a:rPr i="1" lang="es-419">
                          <a:solidFill>
                            <a:schemeClr val="lt2"/>
                          </a:solidFill>
                        </a:rPr>
                        <a:t>(Tipo)</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gridSpan="2">
                  <a:txBody>
                    <a:bodyPr/>
                    <a:lstStyle/>
                    <a:p>
                      <a:pPr indent="0" lvl="0" marL="0" rtl="0" algn="ctr">
                        <a:spcBef>
                          <a:spcPts val="0"/>
                        </a:spcBef>
                        <a:spcAft>
                          <a:spcPts val="0"/>
                        </a:spcAft>
                        <a:buNone/>
                      </a:pPr>
                      <a:r>
                        <a:rPr b="1" lang="es-419">
                          <a:solidFill>
                            <a:schemeClr val="lt2"/>
                          </a:solidFill>
                        </a:rPr>
                        <a:t>Valor </a:t>
                      </a:r>
                      <a:r>
                        <a:rPr i="1" lang="es-419">
                          <a:solidFill>
                            <a:schemeClr val="lt2"/>
                          </a:solidFill>
                        </a:rPr>
                        <a:t>(barriles/día)</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r>
              <a:tr h="381000">
                <a:tc vMerge="1"/>
                <a:tc>
                  <a:txBody>
                    <a:bodyPr/>
                    <a:lstStyle/>
                    <a:p>
                      <a:pPr indent="0" lvl="0" marL="0" rtl="0" algn="ctr">
                        <a:spcBef>
                          <a:spcPts val="0"/>
                        </a:spcBef>
                        <a:spcAft>
                          <a:spcPts val="0"/>
                        </a:spcAft>
                        <a:buNone/>
                      </a:pPr>
                      <a:r>
                        <a:rPr b="1" lang="es-419">
                          <a:solidFill>
                            <a:schemeClr val="lt2"/>
                          </a:solidFill>
                        </a:rPr>
                        <a:t>Nafta Súper</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Nafta Común</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2</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4</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5</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419">
                          <a:solidFill>
                            <a:schemeClr val="lt2"/>
                          </a:solidFill>
                        </a:rPr>
                        <a:t>TOTAL</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8000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gridSpan="3">
                  <a:txBody>
                    <a:bodyPr/>
                    <a:lstStyle/>
                    <a:p>
                      <a:pPr indent="0" lvl="0" marL="0" rtl="0" algn="ctr">
                        <a:spcBef>
                          <a:spcPts val="0"/>
                        </a:spcBef>
                        <a:spcAft>
                          <a:spcPts val="0"/>
                        </a:spcAft>
                        <a:buNone/>
                      </a:pPr>
                      <a:r>
                        <a:rPr b="1" lang="es-419">
                          <a:solidFill>
                            <a:schemeClr val="lt2"/>
                          </a:solidFill>
                        </a:rPr>
                        <a:t>Solución Óptima</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r h="381000">
                <a:tc gridSpan="3">
                  <a:txBody>
                    <a:bodyPr/>
                    <a:lstStyle/>
                    <a:p>
                      <a:pPr indent="0" lvl="0" marL="0" rtl="0" algn="ctr">
                        <a:spcBef>
                          <a:spcPts val="0"/>
                        </a:spcBef>
                        <a:spcAft>
                          <a:spcPts val="0"/>
                        </a:spcAft>
                        <a:buNone/>
                      </a:pPr>
                      <a:r>
                        <a:rPr lang="es-419">
                          <a:solidFill>
                            <a:schemeClr val="accent5"/>
                          </a:solidFill>
                        </a:rPr>
                        <a:t>$</a:t>
                      </a:r>
                      <a:r>
                        <a:rPr lang="es-419">
                          <a:solidFill>
                            <a:schemeClr val="accent5"/>
                          </a:solidFill>
                        </a:rPr>
                        <a:t>25850</a:t>
                      </a:r>
                      <a:endParaRPr b="1" sz="1600">
                        <a:solidFill>
                          <a:schemeClr val="accent5"/>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idx="1" type="body"/>
          </p:nvPr>
        </p:nvSpPr>
        <p:spPr>
          <a:xfrm>
            <a:off x="311700" y="1152475"/>
            <a:ext cx="8520600" cy="367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Con un aditivo que entregue 13/3 de potencia se llega a producir la mínima cantidad pedida.</a:t>
            </a:r>
            <a:endParaRPr/>
          </a:p>
          <a:p>
            <a:pPr indent="-342900" lvl="0" marL="457200" rtl="0" algn="l">
              <a:spcBef>
                <a:spcPts val="0"/>
              </a:spcBef>
              <a:spcAft>
                <a:spcPts val="0"/>
              </a:spcAft>
              <a:buSzPts val="1800"/>
              <a:buChar char="●"/>
            </a:pPr>
            <a:r>
              <a:rPr lang="es-419"/>
              <a:t>A partir de 13/3 se empieza a producir más barriles de nafta común ya que la gasolina cruda tipo 5 empieza a dar mas potencia a ambas producciones, por ende se necesitará menos cantidad de otras gasolinas para llegar a la potencia requerida y se buscará aumentar la ganancia aumentando la producción de nafta común.</a:t>
            </a:r>
            <a:endParaRPr/>
          </a:p>
          <a:p>
            <a:pPr indent="-342900" lvl="0" marL="457200" rtl="0" algn="l">
              <a:spcBef>
                <a:spcPts val="0"/>
              </a:spcBef>
              <a:spcAft>
                <a:spcPts val="0"/>
              </a:spcAft>
              <a:buSzPts val="1800"/>
              <a:buChar char="●"/>
            </a:pPr>
            <a:r>
              <a:rPr lang="es-419"/>
              <a:t>La relación de aumento de producción con respecto a la potencia del aditivo es:</a:t>
            </a:r>
            <a:endParaRPr/>
          </a:p>
          <a:p>
            <a:pPr indent="-317500" lvl="1" marL="914400" rtl="0" algn="l">
              <a:spcBef>
                <a:spcPts val="0"/>
              </a:spcBef>
              <a:spcAft>
                <a:spcPts val="0"/>
              </a:spcAft>
              <a:buSzPts val="1400"/>
              <a:buChar char="○"/>
            </a:pPr>
            <a:r>
              <a:rPr lang="es-419"/>
              <a:t>Por cada 5/3 de potencia que se agrega al aditivo se producen 1000 barriles más de nafta común a partir de comprar estos 1000 de la gasolina cruda 2</a:t>
            </a:r>
            <a:endParaRPr/>
          </a:p>
        </p:txBody>
      </p:sp>
      <p:sp>
        <p:nvSpPr>
          <p:cNvPr id="335" name="Google Shape;33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1 - Conclusiones 1er corrida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1 - 2da corrida en GLPK con aditivo a 6</a:t>
            </a:r>
            <a:endParaRPr/>
          </a:p>
        </p:txBody>
      </p:sp>
      <p:graphicFrame>
        <p:nvGraphicFramePr>
          <p:cNvPr id="341" name="Google Shape;341;p58"/>
          <p:cNvGraphicFramePr/>
          <p:nvPr/>
        </p:nvGraphicFramePr>
        <p:xfrm>
          <a:off x="952500" y="1086475"/>
          <a:ext cx="3000000" cy="3000000"/>
        </p:xfrm>
        <a:graphic>
          <a:graphicData uri="http://schemas.openxmlformats.org/drawingml/2006/table">
            <a:tbl>
              <a:tblPr>
                <a:noFill/>
                <a:tableStyleId>{509AF2CD-B2D5-4E2B-8B0C-5AE57C2DB705}</a:tableStyleId>
              </a:tblPr>
              <a:tblGrid>
                <a:gridCol w="2413000"/>
                <a:gridCol w="2413000"/>
                <a:gridCol w="2413000"/>
              </a:tblGrid>
              <a:tr h="381000">
                <a:tc rowSpan="2">
                  <a:txBody>
                    <a:bodyPr/>
                    <a:lstStyle/>
                    <a:p>
                      <a:pPr indent="0" lvl="0" marL="0" rtl="0" algn="ctr">
                        <a:spcBef>
                          <a:spcPts val="0"/>
                        </a:spcBef>
                        <a:spcAft>
                          <a:spcPts val="0"/>
                        </a:spcAft>
                        <a:buNone/>
                      </a:pPr>
                      <a:r>
                        <a:rPr b="1" lang="es-419">
                          <a:solidFill>
                            <a:schemeClr val="lt2"/>
                          </a:solidFill>
                        </a:rPr>
                        <a:t>Gasolina Cruda </a:t>
                      </a:r>
                      <a:endParaRPr b="1">
                        <a:solidFill>
                          <a:schemeClr val="lt2"/>
                        </a:solidFill>
                      </a:endParaRPr>
                    </a:p>
                    <a:p>
                      <a:pPr indent="0" lvl="0" marL="0" rtl="0" algn="ctr">
                        <a:spcBef>
                          <a:spcPts val="0"/>
                        </a:spcBef>
                        <a:spcAft>
                          <a:spcPts val="0"/>
                        </a:spcAft>
                        <a:buNone/>
                      </a:pPr>
                      <a:r>
                        <a:rPr i="1" lang="es-419">
                          <a:solidFill>
                            <a:schemeClr val="lt2"/>
                          </a:solidFill>
                        </a:rPr>
                        <a:t>(Tipo)</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gridSpan="2">
                  <a:txBody>
                    <a:bodyPr/>
                    <a:lstStyle/>
                    <a:p>
                      <a:pPr indent="0" lvl="0" marL="0" rtl="0" algn="ctr">
                        <a:spcBef>
                          <a:spcPts val="0"/>
                        </a:spcBef>
                        <a:spcAft>
                          <a:spcPts val="0"/>
                        </a:spcAft>
                        <a:buNone/>
                      </a:pPr>
                      <a:r>
                        <a:rPr b="1" lang="es-419">
                          <a:solidFill>
                            <a:schemeClr val="lt2"/>
                          </a:solidFill>
                        </a:rPr>
                        <a:t>Valor </a:t>
                      </a:r>
                      <a:r>
                        <a:rPr i="1" lang="es-419">
                          <a:solidFill>
                            <a:schemeClr val="lt2"/>
                          </a:solidFill>
                        </a:rPr>
                        <a:t>(barriles/día)</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r>
              <a:tr h="381000">
                <a:tc vMerge="1"/>
                <a:tc>
                  <a:txBody>
                    <a:bodyPr/>
                    <a:lstStyle/>
                    <a:p>
                      <a:pPr indent="0" lvl="0" marL="0" rtl="0" algn="ctr">
                        <a:spcBef>
                          <a:spcPts val="0"/>
                        </a:spcBef>
                        <a:spcAft>
                          <a:spcPts val="0"/>
                        </a:spcAft>
                        <a:buNone/>
                      </a:pPr>
                      <a:r>
                        <a:rPr b="1" lang="es-419">
                          <a:solidFill>
                            <a:schemeClr val="lt2"/>
                          </a:solidFill>
                        </a:rPr>
                        <a:t>Nafta Súper</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Nafta Común</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2</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200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800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4</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5</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2800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200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419">
                          <a:solidFill>
                            <a:schemeClr val="lt2"/>
                          </a:solidFill>
                        </a:rPr>
                        <a:t>TOTAL</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8000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50</a:t>
                      </a:r>
                      <a:r>
                        <a:rPr lang="es-419" sz="1200">
                          <a:solidFill>
                            <a:schemeClr val="accent3"/>
                          </a:solidFill>
                        </a:rPr>
                        <a:t>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gridSpan="3">
                  <a:txBody>
                    <a:bodyPr/>
                    <a:lstStyle/>
                    <a:p>
                      <a:pPr indent="0" lvl="0" marL="0" rtl="0" algn="ctr">
                        <a:spcBef>
                          <a:spcPts val="0"/>
                        </a:spcBef>
                        <a:spcAft>
                          <a:spcPts val="0"/>
                        </a:spcAft>
                        <a:buNone/>
                      </a:pPr>
                      <a:r>
                        <a:rPr b="1" lang="es-419">
                          <a:solidFill>
                            <a:schemeClr val="lt2"/>
                          </a:solidFill>
                        </a:rPr>
                        <a:t>Solución Óptima</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r h="381000">
                <a:tc gridSpan="3">
                  <a:txBody>
                    <a:bodyPr/>
                    <a:lstStyle/>
                    <a:p>
                      <a:pPr indent="0" lvl="0" marL="0" rtl="0" algn="ctr">
                        <a:spcBef>
                          <a:spcPts val="0"/>
                        </a:spcBef>
                        <a:spcAft>
                          <a:spcPts val="0"/>
                        </a:spcAft>
                        <a:buNone/>
                      </a:pPr>
                      <a:r>
                        <a:rPr lang="es-419">
                          <a:solidFill>
                            <a:schemeClr val="accent5"/>
                          </a:solidFill>
                        </a:rPr>
                        <a:t>$27800</a:t>
                      </a:r>
                      <a:endParaRPr b="1" sz="1600">
                        <a:solidFill>
                          <a:schemeClr val="accent5"/>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9"/>
          <p:cNvSpPr txBox="1"/>
          <p:nvPr>
            <p:ph idx="1" type="body"/>
          </p:nvPr>
        </p:nvSpPr>
        <p:spPr>
          <a:xfrm>
            <a:off x="311700" y="1152475"/>
            <a:ext cx="8520600" cy="367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Paso lo que se esperaba, se </a:t>
            </a:r>
            <a:r>
              <a:rPr lang="es-419"/>
              <a:t>compró</a:t>
            </a:r>
            <a:r>
              <a:rPr lang="es-419"/>
              <a:t> gasolina cruda 2 para hacer esos 1000 barriles de nafta común al aumentar 5/3 la potencia del aditivo</a:t>
            </a:r>
            <a:endParaRPr/>
          </a:p>
          <a:p>
            <a:pPr indent="-342900" lvl="0" marL="457200" rtl="0" algn="l">
              <a:spcBef>
                <a:spcPts val="0"/>
              </a:spcBef>
              <a:spcAft>
                <a:spcPts val="0"/>
              </a:spcAft>
              <a:buSzPts val="1800"/>
              <a:buChar char="●"/>
            </a:pPr>
            <a:r>
              <a:rPr lang="es-419"/>
              <a:t>La ganancia por cada 5/3 de potencia aumentado por encima de 13/3 será </a:t>
            </a:r>
            <a:r>
              <a:rPr lang="es-419">
                <a:solidFill>
                  <a:schemeClr val="accent5"/>
                </a:solidFill>
              </a:rPr>
              <a:t>1000*($2.85 -$0.9) = $1950 </a:t>
            </a:r>
            <a:r>
              <a:rPr lang="es-419"/>
              <a:t>esto solo se podrá hacer hasta 4 veces después la ganancia será otra.</a:t>
            </a:r>
            <a:endParaRPr/>
          </a:p>
          <a:p>
            <a:pPr indent="-342900" lvl="0" marL="457200" rtl="0" algn="l">
              <a:spcBef>
                <a:spcPts val="0"/>
              </a:spcBef>
              <a:spcAft>
                <a:spcPts val="0"/>
              </a:spcAft>
              <a:buSzPts val="1800"/>
              <a:buChar char="●"/>
            </a:pPr>
            <a:r>
              <a:rPr lang="es-419"/>
              <a:t>Como por día hay 4000 barriles al aumentar aumentar hasta tener un aditivo que entregue 11 de potencia (aumentar 4 veces 5/3 consumen 4000 barriles) a partir de ese punto lo que sucederá es que</a:t>
            </a:r>
            <a:endParaRPr/>
          </a:p>
          <a:p>
            <a:pPr indent="-317500" lvl="1" marL="914400" rtl="0" algn="l">
              <a:spcBef>
                <a:spcPts val="0"/>
              </a:spcBef>
              <a:spcAft>
                <a:spcPts val="0"/>
              </a:spcAft>
              <a:buSzPts val="1400"/>
              <a:buChar char="○"/>
            </a:pPr>
            <a:r>
              <a:rPr lang="es-419"/>
              <a:t>Por cada unidad de potencia aumentado, se harán 200 barriles de nafta común y como no hay más gasolina 2 se compra gasolina 1.</a:t>
            </a:r>
            <a:endParaRPr/>
          </a:p>
        </p:txBody>
      </p:sp>
      <p:sp>
        <p:nvSpPr>
          <p:cNvPr id="347" name="Google Shape;34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1 - Conclusiones 2da corrida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0"/>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1 - 3er corrida en GLPK con aditivo a 12</a:t>
            </a:r>
            <a:endParaRPr/>
          </a:p>
        </p:txBody>
      </p:sp>
      <p:graphicFrame>
        <p:nvGraphicFramePr>
          <p:cNvPr id="353" name="Google Shape;353;p60"/>
          <p:cNvGraphicFramePr/>
          <p:nvPr/>
        </p:nvGraphicFramePr>
        <p:xfrm>
          <a:off x="952500" y="1086475"/>
          <a:ext cx="3000000" cy="3000000"/>
        </p:xfrm>
        <a:graphic>
          <a:graphicData uri="http://schemas.openxmlformats.org/drawingml/2006/table">
            <a:tbl>
              <a:tblPr>
                <a:noFill/>
                <a:tableStyleId>{509AF2CD-B2D5-4E2B-8B0C-5AE57C2DB705}</a:tableStyleId>
              </a:tblPr>
              <a:tblGrid>
                <a:gridCol w="2413000"/>
                <a:gridCol w="2413000"/>
                <a:gridCol w="2413000"/>
              </a:tblGrid>
              <a:tr h="381000">
                <a:tc rowSpan="2">
                  <a:txBody>
                    <a:bodyPr/>
                    <a:lstStyle/>
                    <a:p>
                      <a:pPr indent="0" lvl="0" marL="0" rtl="0" algn="ctr">
                        <a:spcBef>
                          <a:spcPts val="0"/>
                        </a:spcBef>
                        <a:spcAft>
                          <a:spcPts val="0"/>
                        </a:spcAft>
                        <a:buNone/>
                      </a:pPr>
                      <a:r>
                        <a:rPr b="1" lang="es-419">
                          <a:solidFill>
                            <a:schemeClr val="lt2"/>
                          </a:solidFill>
                        </a:rPr>
                        <a:t>Gasolina Cruda </a:t>
                      </a:r>
                      <a:endParaRPr b="1">
                        <a:solidFill>
                          <a:schemeClr val="lt2"/>
                        </a:solidFill>
                      </a:endParaRPr>
                    </a:p>
                    <a:p>
                      <a:pPr indent="0" lvl="0" marL="0" rtl="0" algn="ctr">
                        <a:spcBef>
                          <a:spcPts val="0"/>
                        </a:spcBef>
                        <a:spcAft>
                          <a:spcPts val="0"/>
                        </a:spcAft>
                        <a:buNone/>
                      </a:pPr>
                      <a:r>
                        <a:rPr i="1" lang="es-419">
                          <a:solidFill>
                            <a:schemeClr val="lt2"/>
                          </a:solidFill>
                        </a:rPr>
                        <a:t>(Tipo)</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gridSpan="2">
                  <a:txBody>
                    <a:bodyPr/>
                    <a:lstStyle/>
                    <a:p>
                      <a:pPr indent="0" lvl="0" marL="0" rtl="0" algn="ctr">
                        <a:spcBef>
                          <a:spcPts val="0"/>
                        </a:spcBef>
                        <a:spcAft>
                          <a:spcPts val="0"/>
                        </a:spcAft>
                        <a:buNone/>
                      </a:pPr>
                      <a:r>
                        <a:rPr b="1" lang="es-419">
                          <a:solidFill>
                            <a:schemeClr val="lt2"/>
                          </a:solidFill>
                        </a:rPr>
                        <a:t>Valor </a:t>
                      </a:r>
                      <a:r>
                        <a:rPr i="1" lang="es-419">
                          <a:solidFill>
                            <a:schemeClr val="lt2"/>
                          </a:solidFill>
                        </a:rPr>
                        <a:t>(barriles/día)</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r>
              <a:tr h="381000">
                <a:tc vMerge="1"/>
                <a:tc>
                  <a:txBody>
                    <a:bodyPr/>
                    <a:lstStyle/>
                    <a:p>
                      <a:pPr indent="0" lvl="0" marL="0" rtl="0" algn="ctr">
                        <a:spcBef>
                          <a:spcPts val="0"/>
                        </a:spcBef>
                        <a:spcAft>
                          <a:spcPts val="0"/>
                        </a:spcAft>
                        <a:buNone/>
                      </a:pPr>
                      <a:r>
                        <a:rPr b="1" lang="es-419">
                          <a:solidFill>
                            <a:schemeClr val="lt2"/>
                          </a:solidFill>
                        </a:rPr>
                        <a:t>Nafta Súper</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Nafta Común</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200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2</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477.419</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3522.58</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4</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5</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2322.58</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677.419</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419">
                          <a:solidFill>
                            <a:schemeClr val="lt2"/>
                          </a:solidFill>
                        </a:rPr>
                        <a:t>TOTAL</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8300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8200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gridSpan="3">
                  <a:txBody>
                    <a:bodyPr/>
                    <a:lstStyle/>
                    <a:p>
                      <a:pPr indent="0" lvl="0" marL="0" rtl="0" algn="ctr">
                        <a:spcBef>
                          <a:spcPts val="0"/>
                        </a:spcBef>
                        <a:spcAft>
                          <a:spcPts val="0"/>
                        </a:spcAft>
                        <a:buNone/>
                      </a:pPr>
                      <a:r>
                        <a:rPr b="1" lang="es-419">
                          <a:solidFill>
                            <a:schemeClr val="lt2"/>
                          </a:solidFill>
                        </a:rPr>
                        <a:t>Solución Óptima</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r h="381000">
                <a:tc gridSpan="3">
                  <a:txBody>
                    <a:bodyPr/>
                    <a:lstStyle/>
                    <a:p>
                      <a:pPr indent="0" lvl="0" marL="0" rtl="0" algn="ctr">
                        <a:spcBef>
                          <a:spcPts val="0"/>
                        </a:spcBef>
                        <a:spcAft>
                          <a:spcPts val="0"/>
                        </a:spcAft>
                        <a:buNone/>
                      </a:pPr>
                      <a:r>
                        <a:rPr lang="es-419">
                          <a:solidFill>
                            <a:schemeClr val="accent5"/>
                          </a:solidFill>
                        </a:rPr>
                        <a:t>$34060</a:t>
                      </a:r>
                      <a:endParaRPr b="1" sz="1600">
                        <a:solidFill>
                          <a:schemeClr val="accent5"/>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1"/>
          <p:cNvSpPr txBox="1"/>
          <p:nvPr>
            <p:ph idx="1" type="body"/>
          </p:nvPr>
        </p:nvSpPr>
        <p:spPr>
          <a:xfrm>
            <a:off x="311700" y="1152475"/>
            <a:ext cx="8520600" cy="367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Paso lo que se esperaba, se hicieron 200 barriles de nafta común</a:t>
            </a:r>
            <a:endParaRPr/>
          </a:p>
          <a:p>
            <a:pPr indent="-342900" lvl="0" marL="457200" rtl="0" algn="l">
              <a:spcBef>
                <a:spcPts val="0"/>
              </a:spcBef>
              <a:spcAft>
                <a:spcPts val="0"/>
              </a:spcAft>
              <a:buSzPts val="1800"/>
              <a:buChar char="●"/>
            </a:pPr>
            <a:r>
              <a:rPr lang="es-419"/>
              <a:t>Mientras más aumente el aditivo seguirá pasando esto y la ganancia seguirá haciendo lo mismo ya que se </a:t>
            </a:r>
            <a:r>
              <a:rPr lang="es-419"/>
              <a:t>ganarían</a:t>
            </a:r>
            <a:r>
              <a:rPr lang="es-419">
                <a:solidFill>
                  <a:schemeClr val="accent5"/>
                </a:solidFill>
              </a:rPr>
              <a:t> $(2.85-0.8)*200 = $410 </a:t>
            </a:r>
            <a:r>
              <a:rPr lang="es-419"/>
              <a:t>por cada unidad que se le aumente al aditivo por encima de 11.</a:t>
            </a:r>
            <a:endParaRPr/>
          </a:p>
          <a:p>
            <a:pPr indent="-342900" lvl="0" marL="457200" rtl="0" algn="l">
              <a:spcBef>
                <a:spcPts val="0"/>
              </a:spcBef>
              <a:spcAft>
                <a:spcPts val="0"/>
              </a:spcAft>
              <a:buSzPts val="1800"/>
              <a:buChar char="●"/>
            </a:pPr>
            <a:r>
              <a:rPr lang="es-419"/>
              <a:t>Como solo dispongo de 2000 por dia de gasolina 1, entonces al llegar a 21 de potencia pasará que compraré toda la gasolina 1 y por encima de este valor se empezarán a quitar barriles de nafta común para producir nafta súper.</a:t>
            </a:r>
            <a:endParaRPr/>
          </a:p>
          <a:p>
            <a:pPr indent="-317500" lvl="1" marL="914400" rtl="0" algn="l">
              <a:spcBef>
                <a:spcPts val="0"/>
              </a:spcBef>
              <a:spcAft>
                <a:spcPts val="0"/>
              </a:spcAft>
              <a:buSzPts val="1400"/>
              <a:buChar char="○"/>
            </a:pPr>
            <a:r>
              <a:rPr lang="es-419"/>
              <a:t>En este punto y para los otros casos se cumple que hay 8000 barriles de nafta súper y 10000 de nafta común.</a:t>
            </a:r>
            <a:endParaRPr/>
          </a:p>
          <a:p>
            <a:pPr indent="-317500" lvl="1" marL="914400" rtl="0" algn="l">
              <a:spcBef>
                <a:spcPts val="0"/>
              </a:spcBef>
              <a:spcAft>
                <a:spcPts val="0"/>
              </a:spcAft>
              <a:buSzPts val="1400"/>
              <a:buChar char="○"/>
            </a:pPr>
            <a:r>
              <a:rPr lang="es-419"/>
              <a:t>Luego de aquí por cada unidad por encima del 21 se pierden 300 unidades de nafta común para hacer 300 barriles de nafta súper. Osea se ganarán </a:t>
            </a:r>
            <a:r>
              <a:rPr lang="es-419">
                <a:solidFill>
                  <a:schemeClr val="accent5"/>
                </a:solidFill>
              </a:rPr>
              <a:t>$ 3.75-2.85 * 300 = $270</a:t>
            </a:r>
            <a:endParaRPr>
              <a:solidFill>
                <a:schemeClr val="accent5"/>
              </a:solidFill>
            </a:endParaRPr>
          </a:p>
        </p:txBody>
      </p:sp>
      <p:sp>
        <p:nvSpPr>
          <p:cNvPr id="359" name="Google Shape;35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1 - Conclusiones 2da corrida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7"/>
          <p:cNvGraphicFramePr/>
          <p:nvPr/>
        </p:nvGraphicFramePr>
        <p:xfrm>
          <a:off x="197388" y="1344265"/>
          <a:ext cx="3000000" cy="3000000"/>
        </p:xfrm>
        <a:graphic>
          <a:graphicData uri="http://schemas.openxmlformats.org/drawingml/2006/table">
            <a:tbl>
              <a:tblPr>
                <a:noFill/>
                <a:tableStyleId>{509AF2CD-B2D5-4E2B-8B0C-5AE57C2DB705}</a:tableStyleId>
              </a:tblPr>
              <a:tblGrid>
                <a:gridCol w="1019625"/>
                <a:gridCol w="6448825"/>
                <a:gridCol w="1280775"/>
              </a:tblGrid>
              <a:tr h="685775">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Variable</a:t>
                      </a:r>
                      <a:endParaRPr b="1" sz="18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Descripción</a:t>
                      </a:r>
                      <a:endParaRPr b="1" sz="18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Valor</a:t>
                      </a:r>
                      <a:endParaRPr b="1" sz="1800">
                        <a:solidFill>
                          <a:schemeClr val="accent3"/>
                        </a:solidFill>
                        <a:latin typeface="Fira Sans Condensed"/>
                        <a:ea typeface="Fira Sans Condensed"/>
                        <a:cs typeface="Fira Sans Condensed"/>
                        <a:sym typeface="Fira Sans Condensed"/>
                      </a:endParaRPr>
                    </a:p>
                    <a:p>
                      <a:pPr indent="0" lvl="0" marL="0" rtl="0" algn="ctr">
                        <a:spcBef>
                          <a:spcPts val="0"/>
                        </a:spcBef>
                        <a:spcAft>
                          <a:spcPts val="0"/>
                        </a:spcAft>
                        <a:buNone/>
                      </a:pPr>
                      <a:r>
                        <a:rPr i="1" lang="es-419" sz="1500">
                          <a:solidFill>
                            <a:schemeClr val="accent3"/>
                          </a:solidFill>
                          <a:latin typeface="Fira Sans Condensed"/>
                          <a:ea typeface="Fira Sans Condensed"/>
                          <a:cs typeface="Fira Sans Condensed"/>
                          <a:sym typeface="Fira Sans Condensed"/>
                        </a:rPr>
                        <a:t>(barriles/día)</a:t>
                      </a:r>
                      <a:endParaRPr i="1" sz="15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267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GC1_NS</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1 utilizadas para la producción de nafta súper</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267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GC2_NS</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2 utilizadas para la producción de nafta súper</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267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GC3_NS</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3 utilizadas para la producción de nafta súper</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4005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GC4_NS</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4 utilizadas para la producción de nafta súper</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6800/9</a:t>
                      </a:r>
                      <a:endParaRPr sz="1600">
                        <a:solidFill>
                          <a:schemeClr val="dk2"/>
                        </a:solidFill>
                        <a:latin typeface="Fira Sans Condensed"/>
                        <a:ea typeface="Fira Sans Condensed"/>
                        <a:cs typeface="Fira Sans Condensed"/>
                        <a:sym typeface="Fira Sans Condensed"/>
                      </a:endParaRPr>
                    </a:p>
                    <a:p>
                      <a:pPr indent="0" lvl="0" marL="0" rtl="0" algn="ctr">
                        <a:spcBef>
                          <a:spcPts val="0"/>
                        </a:spcBef>
                        <a:spcAft>
                          <a:spcPts val="0"/>
                        </a:spcAft>
                        <a:buNone/>
                      </a:pPr>
                      <a:r>
                        <a:rPr i="1" lang="es-419">
                          <a:solidFill>
                            <a:schemeClr val="dk2"/>
                          </a:solidFill>
                          <a:latin typeface="Fira Sans Condensed"/>
                          <a:ea typeface="Fira Sans Condensed"/>
                          <a:cs typeface="Fira Sans Condensed"/>
                          <a:sym typeface="Fira Sans Condensed"/>
                        </a:rPr>
                        <a:t>≈ 755.556</a:t>
                      </a:r>
                      <a:endParaRPr i="1">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4005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GC5_NS</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5 utilizadas para la producción de nafta súper</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8500/9</a:t>
                      </a:r>
                      <a:endParaRPr sz="1600">
                        <a:solidFill>
                          <a:schemeClr val="dk2"/>
                        </a:solidFill>
                        <a:latin typeface="Fira Sans Condensed"/>
                        <a:ea typeface="Fira Sans Condensed"/>
                        <a:cs typeface="Fira Sans Condensed"/>
                        <a:sym typeface="Fira Sans Condensed"/>
                      </a:endParaRPr>
                    </a:p>
                    <a:p>
                      <a:pPr indent="0" lvl="0" marL="0" rtl="0" algn="ctr">
                        <a:spcBef>
                          <a:spcPts val="0"/>
                        </a:spcBef>
                        <a:spcAft>
                          <a:spcPts val="0"/>
                        </a:spcAft>
                        <a:buNone/>
                      </a:pPr>
                      <a:r>
                        <a:rPr i="1" lang="es-419">
                          <a:solidFill>
                            <a:schemeClr val="dk2"/>
                          </a:solidFill>
                          <a:latin typeface="Fira Sans Condensed"/>
                          <a:ea typeface="Fira Sans Condensed"/>
                          <a:cs typeface="Fira Sans Condensed"/>
                          <a:sym typeface="Fira Sans Condensed"/>
                        </a:rPr>
                        <a:t>≈ 944.444</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Gasolinas crudas usadas para hacer Nafta Súper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2"/>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Caso 2</a:t>
            </a:r>
            <a:endParaRPr/>
          </a:p>
        </p:txBody>
      </p:sp>
      <p:sp>
        <p:nvSpPr>
          <p:cNvPr id="365" name="Google Shape;365;p6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b="1" lang="es-419" sz="2000">
                <a:solidFill>
                  <a:schemeClr val="accent2"/>
                </a:solidFill>
              </a:rPr>
              <a:t>Para este caso pensamos:</a:t>
            </a:r>
            <a:endParaRPr b="1" sz="2000">
              <a:solidFill>
                <a:schemeClr val="accent2"/>
              </a:solidFill>
            </a:endParaRPr>
          </a:p>
          <a:p>
            <a:pPr indent="-342900" lvl="0" marL="457200" rtl="0" algn="l">
              <a:spcBef>
                <a:spcPts val="1200"/>
              </a:spcBef>
              <a:spcAft>
                <a:spcPts val="0"/>
              </a:spcAft>
              <a:buSzPts val="1800"/>
              <a:buChar char="●"/>
            </a:pPr>
            <a:r>
              <a:rPr i="1" lang="es-419"/>
              <a:t>Totalidad de Gasolina Cruda 5:</a:t>
            </a:r>
            <a:endParaRPr/>
          </a:p>
          <a:p>
            <a:pPr indent="-317500" lvl="1" marL="914400" rtl="0" algn="l">
              <a:spcBef>
                <a:spcPts val="0"/>
              </a:spcBef>
              <a:spcAft>
                <a:spcPts val="0"/>
              </a:spcAft>
              <a:buSzPts val="1400"/>
              <a:buChar char="○"/>
            </a:pPr>
            <a:r>
              <a:rPr lang="es-419"/>
              <a:t>La que </a:t>
            </a:r>
            <a:r>
              <a:rPr lang="es-419"/>
              <a:t>más</a:t>
            </a:r>
            <a:r>
              <a:rPr lang="es-419"/>
              <a:t> potencia entrega (99)</a:t>
            </a:r>
            <a:endParaRPr/>
          </a:p>
          <a:p>
            <a:pPr indent="-317500" lvl="1" marL="914400" rtl="0" algn="l">
              <a:spcBef>
                <a:spcPts val="0"/>
              </a:spcBef>
              <a:spcAft>
                <a:spcPts val="0"/>
              </a:spcAft>
              <a:buSzPts val="1400"/>
              <a:buChar char="○"/>
            </a:pPr>
            <a:r>
              <a:rPr lang="es-419"/>
              <a:t>Tenemos 3000 barriles, faltan 5000 barriles más</a:t>
            </a:r>
            <a:endParaRPr/>
          </a:p>
          <a:p>
            <a:pPr indent="-342900" lvl="0" marL="457200" rtl="0" algn="l">
              <a:spcBef>
                <a:spcPts val="0"/>
              </a:spcBef>
              <a:spcAft>
                <a:spcPts val="0"/>
              </a:spcAft>
              <a:buSzPts val="1800"/>
              <a:buChar char="●"/>
            </a:pPr>
            <a:r>
              <a:rPr i="1" lang="es-419"/>
              <a:t>Totalidad de Gasolina Cruda 4:</a:t>
            </a:r>
            <a:endParaRPr i="1"/>
          </a:p>
          <a:p>
            <a:pPr indent="-317500" lvl="1" marL="914400" rtl="0" algn="l">
              <a:spcBef>
                <a:spcPts val="0"/>
              </a:spcBef>
              <a:spcAft>
                <a:spcPts val="0"/>
              </a:spcAft>
              <a:buSzPts val="1400"/>
              <a:buChar char="○"/>
            </a:pPr>
            <a:r>
              <a:rPr i="1" lang="es-419"/>
              <a:t>Como faltan 5000 barriles se usan todos los disponibles</a:t>
            </a:r>
            <a:endParaRPr i="1"/>
          </a:p>
          <a:p>
            <a:pPr indent="-317500" lvl="1" marL="914400" rtl="0" algn="l">
              <a:spcBef>
                <a:spcPts val="0"/>
              </a:spcBef>
              <a:spcAft>
                <a:spcPts val="0"/>
              </a:spcAft>
              <a:buSzPts val="1400"/>
              <a:buChar char="○"/>
            </a:pPr>
            <a:r>
              <a:rPr i="1" lang="es-419"/>
              <a:t>Agregar un aditivo con </a:t>
            </a:r>
            <a:r>
              <a:rPr b="1" i="1" lang="es-419"/>
              <a:t>a </a:t>
            </a:r>
            <a:r>
              <a:rPr i="1" lang="es-419"/>
              <a:t>de potencia, para que se entregue </a:t>
            </a:r>
            <a:r>
              <a:rPr b="1" i="1" lang="es-419"/>
              <a:t>90+a </a:t>
            </a:r>
            <a:r>
              <a:rPr i="1" lang="es-419"/>
              <a:t>de potencia</a:t>
            </a:r>
            <a:endParaRPr i="1" sz="1400"/>
          </a:p>
          <a:p>
            <a:pPr indent="-342900" lvl="0" marL="457200" rtl="0" algn="l">
              <a:spcBef>
                <a:spcPts val="0"/>
              </a:spcBef>
              <a:spcAft>
                <a:spcPts val="0"/>
              </a:spcAft>
              <a:buSzPts val="1800"/>
              <a:buChar char="●"/>
            </a:pPr>
            <a:r>
              <a:rPr i="1" lang="es-419"/>
              <a:t> No usar otro tipo de Gasolina Cruda</a:t>
            </a:r>
            <a:endParaRPr i="1"/>
          </a:p>
        </p:txBody>
      </p:sp>
      <p:sp>
        <p:nvSpPr>
          <p:cNvPr id="366" name="Google Shape;366;p62"/>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Aditivo en Gasolina Cruda 4</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2 - Potencia del aditivo</a:t>
            </a:r>
            <a:endParaRPr/>
          </a:p>
        </p:txBody>
      </p:sp>
      <p:sp>
        <p:nvSpPr>
          <p:cNvPr id="372" name="Google Shape;372;p63"/>
          <p:cNvSpPr txBox="1"/>
          <p:nvPr>
            <p:ph idx="1" type="body"/>
          </p:nvPr>
        </p:nvSpPr>
        <p:spPr>
          <a:xfrm>
            <a:off x="311700" y="1152475"/>
            <a:ext cx="8520600" cy="34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95 * 8000 ≤ 99 * 3000 + 5000 * (90 + </a:t>
            </a:r>
            <a:r>
              <a:rPr b="1" lang="es-419">
                <a:solidFill>
                  <a:schemeClr val="accent5"/>
                </a:solidFill>
              </a:rPr>
              <a:t>a</a:t>
            </a:r>
            <a:r>
              <a:rPr lang="es-419"/>
              <a:t>)</a:t>
            </a:r>
            <a:endParaRPr/>
          </a:p>
          <a:p>
            <a:pPr indent="0" lvl="0" marL="0" rtl="0" algn="l">
              <a:spcBef>
                <a:spcPts val="1200"/>
              </a:spcBef>
              <a:spcAft>
                <a:spcPts val="0"/>
              </a:spcAft>
              <a:buNone/>
            </a:pPr>
            <a:r>
              <a:rPr lang="es-419"/>
              <a:t>95 * 8000 - 99 * 3000 ≤ 90 * 5000 + </a:t>
            </a:r>
            <a:r>
              <a:rPr b="1" lang="es-419">
                <a:solidFill>
                  <a:schemeClr val="accent5"/>
                </a:solidFill>
              </a:rPr>
              <a:t>a </a:t>
            </a:r>
            <a:r>
              <a:rPr lang="es-419"/>
              <a:t>* 5000</a:t>
            </a:r>
            <a:endParaRPr/>
          </a:p>
          <a:p>
            <a:pPr indent="0" lvl="0" marL="0" rtl="0" algn="l">
              <a:spcBef>
                <a:spcPts val="1200"/>
              </a:spcBef>
              <a:spcAft>
                <a:spcPts val="0"/>
              </a:spcAft>
              <a:buNone/>
            </a:pPr>
            <a:r>
              <a:rPr lang="es-419"/>
              <a:t>95 * 8000 - 99 * 3000 - 90 * 5000 ≤ </a:t>
            </a:r>
            <a:r>
              <a:rPr b="1" lang="es-419">
                <a:solidFill>
                  <a:schemeClr val="accent5"/>
                </a:solidFill>
              </a:rPr>
              <a:t>a </a:t>
            </a:r>
            <a:r>
              <a:rPr lang="es-419"/>
              <a:t>* 5000</a:t>
            </a:r>
            <a:endParaRPr/>
          </a:p>
          <a:p>
            <a:pPr indent="0" lvl="0" marL="0" rtl="0" algn="l">
              <a:spcBef>
                <a:spcPts val="1200"/>
              </a:spcBef>
              <a:spcAft>
                <a:spcPts val="0"/>
              </a:spcAft>
              <a:buNone/>
            </a:pPr>
            <a:r>
              <a:rPr lang="es-419"/>
              <a:t>13000 ≤ </a:t>
            </a:r>
            <a:r>
              <a:rPr b="1" lang="es-419">
                <a:solidFill>
                  <a:schemeClr val="accent5"/>
                </a:solidFill>
              </a:rPr>
              <a:t>a </a:t>
            </a:r>
            <a:r>
              <a:rPr lang="es-419"/>
              <a:t>* 5000</a:t>
            </a:r>
            <a:endParaRPr/>
          </a:p>
          <a:p>
            <a:pPr indent="0" lvl="0" marL="0" rtl="0" algn="l">
              <a:spcBef>
                <a:spcPts val="1200"/>
              </a:spcBef>
              <a:spcAft>
                <a:spcPts val="0"/>
              </a:spcAft>
              <a:buNone/>
            </a:pPr>
            <a:r>
              <a:t/>
            </a:r>
            <a:endParaRPr/>
          </a:p>
          <a:p>
            <a:pPr indent="457200" lvl="0" marL="2743200" rtl="0" algn="l">
              <a:spcBef>
                <a:spcPts val="1200"/>
              </a:spcBef>
              <a:spcAft>
                <a:spcPts val="1200"/>
              </a:spcAft>
              <a:buNone/>
            </a:pPr>
            <a:r>
              <a:rPr lang="es-419" sz="2700"/>
              <a:t>     2.6 ≤ </a:t>
            </a:r>
            <a:r>
              <a:rPr b="1" lang="es-419" sz="2700">
                <a:solidFill>
                  <a:schemeClr val="accent5"/>
                </a:solidFill>
              </a:rPr>
              <a:t>a</a:t>
            </a:r>
            <a:endParaRPr sz="2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2 - 1er corrida en GLPK con aditivo a 2.6</a:t>
            </a:r>
            <a:endParaRPr/>
          </a:p>
        </p:txBody>
      </p:sp>
      <p:graphicFrame>
        <p:nvGraphicFramePr>
          <p:cNvPr id="378" name="Google Shape;378;p64"/>
          <p:cNvGraphicFramePr/>
          <p:nvPr/>
        </p:nvGraphicFramePr>
        <p:xfrm>
          <a:off x="952500" y="1086475"/>
          <a:ext cx="3000000" cy="3000000"/>
        </p:xfrm>
        <a:graphic>
          <a:graphicData uri="http://schemas.openxmlformats.org/drawingml/2006/table">
            <a:tbl>
              <a:tblPr>
                <a:noFill/>
                <a:tableStyleId>{509AF2CD-B2D5-4E2B-8B0C-5AE57C2DB705}</a:tableStyleId>
              </a:tblPr>
              <a:tblGrid>
                <a:gridCol w="2413000"/>
                <a:gridCol w="2413000"/>
                <a:gridCol w="2413000"/>
              </a:tblGrid>
              <a:tr h="381000">
                <a:tc rowSpan="2">
                  <a:txBody>
                    <a:bodyPr/>
                    <a:lstStyle/>
                    <a:p>
                      <a:pPr indent="0" lvl="0" marL="0" rtl="0" algn="ctr">
                        <a:spcBef>
                          <a:spcPts val="0"/>
                        </a:spcBef>
                        <a:spcAft>
                          <a:spcPts val="0"/>
                        </a:spcAft>
                        <a:buNone/>
                      </a:pPr>
                      <a:r>
                        <a:rPr b="1" lang="es-419">
                          <a:solidFill>
                            <a:schemeClr val="lt2"/>
                          </a:solidFill>
                        </a:rPr>
                        <a:t>Gasolina Cruda </a:t>
                      </a:r>
                      <a:endParaRPr b="1">
                        <a:solidFill>
                          <a:schemeClr val="lt2"/>
                        </a:solidFill>
                      </a:endParaRPr>
                    </a:p>
                    <a:p>
                      <a:pPr indent="0" lvl="0" marL="0" rtl="0" algn="ctr">
                        <a:spcBef>
                          <a:spcPts val="0"/>
                        </a:spcBef>
                        <a:spcAft>
                          <a:spcPts val="0"/>
                        </a:spcAft>
                        <a:buNone/>
                      </a:pPr>
                      <a:r>
                        <a:rPr i="1" lang="es-419">
                          <a:solidFill>
                            <a:schemeClr val="lt2"/>
                          </a:solidFill>
                        </a:rPr>
                        <a:t>(Tipo)</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gridSpan="2">
                  <a:txBody>
                    <a:bodyPr/>
                    <a:lstStyle/>
                    <a:p>
                      <a:pPr indent="0" lvl="0" marL="0" rtl="0" algn="ctr">
                        <a:spcBef>
                          <a:spcPts val="0"/>
                        </a:spcBef>
                        <a:spcAft>
                          <a:spcPts val="0"/>
                        </a:spcAft>
                        <a:buNone/>
                      </a:pPr>
                      <a:r>
                        <a:rPr b="1" lang="es-419">
                          <a:solidFill>
                            <a:schemeClr val="lt2"/>
                          </a:solidFill>
                        </a:rPr>
                        <a:t>Valor </a:t>
                      </a:r>
                      <a:r>
                        <a:rPr i="1" lang="es-419">
                          <a:solidFill>
                            <a:schemeClr val="lt2"/>
                          </a:solidFill>
                        </a:rPr>
                        <a:t>(barriles/día)</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r>
              <a:tr h="381000">
                <a:tc vMerge="1"/>
                <a:tc>
                  <a:txBody>
                    <a:bodyPr/>
                    <a:lstStyle/>
                    <a:p>
                      <a:pPr indent="0" lvl="0" marL="0" rtl="0" algn="ctr">
                        <a:spcBef>
                          <a:spcPts val="0"/>
                        </a:spcBef>
                        <a:spcAft>
                          <a:spcPts val="0"/>
                        </a:spcAft>
                        <a:buNone/>
                      </a:pPr>
                      <a:r>
                        <a:rPr b="1" lang="es-419">
                          <a:solidFill>
                            <a:schemeClr val="lt2"/>
                          </a:solidFill>
                        </a:rPr>
                        <a:t>Nafta Súper</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Nafta Común</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2</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4</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5</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419">
                          <a:solidFill>
                            <a:schemeClr val="lt2"/>
                          </a:solidFill>
                        </a:rPr>
                        <a:t>TOTAL</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8000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gridSpan="3">
                  <a:txBody>
                    <a:bodyPr/>
                    <a:lstStyle/>
                    <a:p>
                      <a:pPr indent="0" lvl="0" marL="0" rtl="0" algn="ctr">
                        <a:spcBef>
                          <a:spcPts val="0"/>
                        </a:spcBef>
                        <a:spcAft>
                          <a:spcPts val="0"/>
                        </a:spcAft>
                        <a:buNone/>
                      </a:pPr>
                      <a:r>
                        <a:rPr b="1" lang="es-419">
                          <a:solidFill>
                            <a:schemeClr val="lt2"/>
                          </a:solidFill>
                        </a:rPr>
                        <a:t>Solución Óptima</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r h="381000">
                <a:tc gridSpan="3">
                  <a:txBody>
                    <a:bodyPr/>
                    <a:lstStyle/>
                    <a:p>
                      <a:pPr indent="0" lvl="0" marL="0" rtl="0" algn="ctr">
                        <a:spcBef>
                          <a:spcPts val="0"/>
                        </a:spcBef>
                        <a:spcAft>
                          <a:spcPts val="0"/>
                        </a:spcAft>
                        <a:buNone/>
                      </a:pPr>
                      <a:r>
                        <a:rPr lang="es-419">
                          <a:solidFill>
                            <a:schemeClr val="accent5"/>
                          </a:solidFill>
                        </a:rPr>
                        <a:t>$25850</a:t>
                      </a:r>
                      <a:endParaRPr b="1" sz="1600">
                        <a:solidFill>
                          <a:schemeClr val="accent5"/>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5"/>
          <p:cNvSpPr txBox="1"/>
          <p:nvPr>
            <p:ph idx="1" type="body"/>
          </p:nvPr>
        </p:nvSpPr>
        <p:spPr>
          <a:xfrm>
            <a:off x="311700" y="1152475"/>
            <a:ext cx="8520600" cy="367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Con un aditivo que entregue 2.6 de potencia se llega a producir la mínima cantidad pedida.</a:t>
            </a:r>
            <a:endParaRPr/>
          </a:p>
          <a:p>
            <a:pPr indent="-342900" lvl="0" marL="457200" rtl="0" algn="l">
              <a:spcBef>
                <a:spcPts val="0"/>
              </a:spcBef>
              <a:spcAft>
                <a:spcPts val="0"/>
              </a:spcAft>
              <a:buSzPts val="1800"/>
              <a:buChar char="●"/>
            </a:pPr>
            <a:r>
              <a:rPr lang="es-419"/>
              <a:t>A partir de 2.6 se empieza a </a:t>
            </a:r>
            <a:r>
              <a:rPr lang="es-419"/>
              <a:t>producir</a:t>
            </a:r>
            <a:r>
              <a:rPr lang="es-419"/>
              <a:t> más barriles de nafta común ya que la gasolina cruda tipo 4 empieza a dar mas potencia a ambas producciones, por ende se necesitará menos cantidad de otras gasolinas para llegar a la potencia requerida y se </a:t>
            </a:r>
            <a:r>
              <a:rPr lang="es-419"/>
              <a:t>buscará</a:t>
            </a:r>
            <a:r>
              <a:rPr lang="es-419"/>
              <a:t> aumentar la ganancia aumentando la producción de nafta común.</a:t>
            </a:r>
            <a:endParaRPr/>
          </a:p>
          <a:p>
            <a:pPr indent="-342900" lvl="0" marL="457200" rtl="0" algn="l">
              <a:spcBef>
                <a:spcPts val="0"/>
              </a:spcBef>
              <a:spcAft>
                <a:spcPts val="0"/>
              </a:spcAft>
              <a:buSzPts val="1800"/>
              <a:buChar char="●"/>
            </a:pPr>
            <a:r>
              <a:rPr lang="es-419"/>
              <a:t>La relación de aumento de producción con respecto a la potencia del aditivo es:</a:t>
            </a:r>
            <a:endParaRPr/>
          </a:p>
          <a:p>
            <a:pPr indent="-317500" lvl="1" marL="914400" rtl="0" algn="l">
              <a:spcBef>
                <a:spcPts val="0"/>
              </a:spcBef>
              <a:spcAft>
                <a:spcPts val="0"/>
              </a:spcAft>
              <a:buSzPts val="1400"/>
              <a:buChar char="○"/>
            </a:pPr>
            <a:r>
              <a:rPr lang="es-419"/>
              <a:t>Por cada 0.1 de potencia que se agrega al aditivo se producen 100 barriles más de nafta común.</a:t>
            </a:r>
            <a:endParaRPr/>
          </a:p>
        </p:txBody>
      </p:sp>
      <p:sp>
        <p:nvSpPr>
          <p:cNvPr id="384" name="Google Shape;38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2 - Conclusiones 1er corrida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2 - 2da corrida en GLPK con aditivo de 3.6</a:t>
            </a:r>
            <a:endParaRPr/>
          </a:p>
        </p:txBody>
      </p:sp>
      <p:graphicFrame>
        <p:nvGraphicFramePr>
          <p:cNvPr id="390" name="Google Shape;390;p66"/>
          <p:cNvGraphicFramePr/>
          <p:nvPr/>
        </p:nvGraphicFramePr>
        <p:xfrm>
          <a:off x="952500" y="1017725"/>
          <a:ext cx="3000000" cy="3000000"/>
        </p:xfrm>
        <a:graphic>
          <a:graphicData uri="http://schemas.openxmlformats.org/drawingml/2006/table">
            <a:tbl>
              <a:tblPr>
                <a:noFill/>
                <a:tableStyleId>{509AF2CD-B2D5-4E2B-8B0C-5AE57C2DB705}</a:tableStyleId>
              </a:tblPr>
              <a:tblGrid>
                <a:gridCol w="1809750"/>
                <a:gridCol w="1809750"/>
                <a:gridCol w="1809750"/>
                <a:gridCol w="1809750"/>
              </a:tblGrid>
              <a:tr h="381000">
                <a:tc rowSpan="2">
                  <a:txBody>
                    <a:bodyPr/>
                    <a:lstStyle/>
                    <a:p>
                      <a:pPr indent="0" lvl="0" marL="0" rtl="0" algn="ctr">
                        <a:spcBef>
                          <a:spcPts val="0"/>
                        </a:spcBef>
                        <a:spcAft>
                          <a:spcPts val="0"/>
                        </a:spcAft>
                        <a:buNone/>
                      </a:pPr>
                      <a:r>
                        <a:rPr b="1" lang="es-419">
                          <a:solidFill>
                            <a:schemeClr val="lt2"/>
                          </a:solidFill>
                        </a:rPr>
                        <a:t>Gasolina Cruda </a:t>
                      </a:r>
                      <a:endParaRPr b="1">
                        <a:solidFill>
                          <a:schemeClr val="lt2"/>
                        </a:solidFill>
                      </a:endParaRPr>
                    </a:p>
                    <a:p>
                      <a:pPr indent="0" lvl="0" marL="0" rtl="0" algn="ctr">
                        <a:spcBef>
                          <a:spcPts val="0"/>
                        </a:spcBef>
                        <a:spcAft>
                          <a:spcPts val="0"/>
                        </a:spcAft>
                        <a:buNone/>
                      </a:pPr>
                      <a:r>
                        <a:rPr i="1" lang="es-419">
                          <a:solidFill>
                            <a:schemeClr val="lt2"/>
                          </a:solidFill>
                        </a:rPr>
                        <a:t>(Tipo)</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gridSpan="2">
                  <a:txBody>
                    <a:bodyPr/>
                    <a:lstStyle/>
                    <a:p>
                      <a:pPr indent="0" lvl="0" marL="0" rtl="0" algn="ctr">
                        <a:spcBef>
                          <a:spcPts val="0"/>
                        </a:spcBef>
                        <a:spcAft>
                          <a:spcPts val="0"/>
                        </a:spcAft>
                        <a:buNone/>
                      </a:pPr>
                      <a:r>
                        <a:rPr b="1" lang="es-419">
                          <a:solidFill>
                            <a:schemeClr val="lt2"/>
                          </a:solidFill>
                        </a:rPr>
                        <a:t>Valor </a:t>
                      </a:r>
                      <a:r>
                        <a:rPr i="1" lang="es-419">
                          <a:solidFill>
                            <a:schemeClr val="lt2"/>
                          </a:solidFill>
                        </a:rPr>
                        <a:t>(barriles/día)</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rowSpan="2">
                  <a:txBody>
                    <a:bodyPr/>
                    <a:lstStyle/>
                    <a:p>
                      <a:pPr indent="0" lvl="0" marL="0" rtl="0" algn="ctr">
                        <a:spcBef>
                          <a:spcPts val="0"/>
                        </a:spcBef>
                        <a:spcAft>
                          <a:spcPts val="0"/>
                        </a:spcAft>
                        <a:buNone/>
                      </a:pPr>
                      <a:r>
                        <a:rPr b="1" lang="es-419">
                          <a:solidFill>
                            <a:schemeClr val="lt2"/>
                          </a:solidFill>
                        </a:rPr>
                        <a:t>Total</a:t>
                      </a:r>
                      <a:r>
                        <a:rPr b="1" lang="es-419">
                          <a:solidFill>
                            <a:schemeClr val="lt2"/>
                          </a:solidFill>
                        </a:rPr>
                        <a:t> comprado</a:t>
                      </a:r>
                      <a:endParaRPr b="1">
                        <a:solidFill>
                          <a:schemeClr val="lt2"/>
                        </a:solidFill>
                      </a:endParaRPr>
                    </a:p>
                    <a:p>
                      <a:pPr indent="0" lvl="0" marL="0" rtl="0" algn="ctr">
                        <a:spcBef>
                          <a:spcPts val="0"/>
                        </a:spcBef>
                        <a:spcAft>
                          <a:spcPts val="0"/>
                        </a:spcAft>
                        <a:buNone/>
                      </a:pPr>
                      <a:r>
                        <a:rPr i="1" lang="es-419">
                          <a:solidFill>
                            <a:schemeClr val="lt2"/>
                          </a:solidFill>
                        </a:rPr>
                        <a:t>(barriles/día)</a:t>
                      </a:r>
                      <a:endParaRPr b="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s-419">
                          <a:solidFill>
                            <a:schemeClr val="lt2"/>
                          </a:solidFill>
                        </a:rPr>
                        <a:t>Nafta Súper</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Nafta Común</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vMerge="1"/>
              </a:tr>
              <a:tr h="381000">
                <a:tc>
                  <a:txBody>
                    <a:bodyPr/>
                    <a:lstStyle/>
                    <a:p>
                      <a:pPr indent="0" lvl="0" marL="0" rtl="0" algn="ctr">
                        <a:spcBef>
                          <a:spcPts val="0"/>
                        </a:spcBef>
                        <a:spcAft>
                          <a:spcPts val="0"/>
                        </a:spcAft>
                        <a:buNone/>
                      </a:pPr>
                      <a:r>
                        <a:rPr lang="es-419" sz="1200">
                          <a:solidFill>
                            <a:schemeClr val="accent3"/>
                          </a:solidFill>
                        </a:rPr>
                        <a:t>Tipo 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2</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1000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1000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357.143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3642.857</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4</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5</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2642.86</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357.143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419">
                          <a:solidFill>
                            <a:schemeClr val="lt2"/>
                          </a:solidFill>
                        </a:rPr>
                        <a:t>TOTAL</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8000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a:t>
                      </a:r>
                      <a:r>
                        <a:rPr lang="es-419" sz="1200">
                          <a:solidFill>
                            <a:schemeClr val="accent3"/>
                          </a:solidFill>
                        </a:rPr>
                        <a:t>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gridSpan="4">
                  <a:txBody>
                    <a:bodyPr/>
                    <a:lstStyle/>
                    <a:p>
                      <a:pPr indent="0" lvl="0" marL="0" rtl="0" algn="ctr">
                        <a:spcBef>
                          <a:spcPts val="0"/>
                        </a:spcBef>
                        <a:spcAft>
                          <a:spcPts val="0"/>
                        </a:spcAft>
                        <a:buNone/>
                      </a:pPr>
                      <a:r>
                        <a:rPr b="1" lang="es-419">
                          <a:solidFill>
                            <a:schemeClr val="lt2"/>
                          </a:solidFill>
                        </a:rPr>
                        <a:t>Solución Óptima</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c hMerge="1"/>
              </a:tr>
              <a:tr h="381000">
                <a:tc gridSpan="4">
                  <a:txBody>
                    <a:bodyPr/>
                    <a:lstStyle/>
                    <a:p>
                      <a:pPr indent="0" lvl="0" marL="0" rtl="0" algn="ctr">
                        <a:spcBef>
                          <a:spcPts val="0"/>
                        </a:spcBef>
                        <a:spcAft>
                          <a:spcPts val="0"/>
                        </a:spcAft>
                        <a:buNone/>
                      </a:pPr>
                      <a:r>
                        <a:rPr lang="es-419">
                          <a:solidFill>
                            <a:schemeClr val="accent5"/>
                          </a:solidFill>
                        </a:rPr>
                        <a:t>$27800</a:t>
                      </a:r>
                      <a:endParaRPr b="1" sz="1600">
                        <a:solidFill>
                          <a:schemeClr val="accent5"/>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c hMerge="1"/>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2 - Conclusiones 2da corrida</a:t>
            </a:r>
            <a:endParaRPr/>
          </a:p>
        </p:txBody>
      </p:sp>
      <p:sp>
        <p:nvSpPr>
          <p:cNvPr id="396" name="Google Shape;396;p67"/>
          <p:cNvSpPr txBox="1"/>
          <p:nvPr>
            <p:ph idx="1" type="body"/>
          </p:nvPr>
        </p:nvSpPr>
        <p:spPr>
          <a:xfrm>
            <a:off x="311700" y="1152475"/>
            <a:ext cx="8646000" cy="38628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s-419" sz="1400"/>
              <a:t>Se ve que al aumentar una unidad de potencia al aditivo se hicieron 1000 barriles más de nafta común como se esperaba.</a:t>
            </a:r>
            <a:endParaRPr sz="1400"/>
          </a:p>
          <a:p>
            <a:pPr indent="-317500" lvl="0" marL="457200" rtl="0" algn="l">
              <a:spcBef>
                <a:spcPts val="0"/>
              </a:spcBef>
              <a:spcAft>
                <a:spcPts val="0"/>
              </a:spcAft>
              <a:buSzPts val="1400"/>
              <a:buChar char="●"/>
            </a:pPr>
            <a:r>
              <a:rPr lang="es-419" sz="1400"/>
              <a:t>Esos 1000 barriles producidos se obtienen de comprar 1000 de gasolina cruda tipo 2 y usarlos en la producción. Entonces comparando contra la 1er corrida se obtuvo </a:t>
            </a:r>
            <a:r>
              <a:rPr lang="es-419" sz="1400">
                <a:solidFill>
                  <a:schemeClr val="accent5"/>
                </a:solidFill>
              </a:rPr>
              <a:t>$1950</a:t>
            </a:r>
            <a:r>
              <a:rPr lang="es-419" sz="1400"/>
              <a:t> más de ganancia esto sale de vender los 1000 barriles de nafta común y comprar los 1000 barriles de gasolina cruda tipo 2 osea es: </a:t>
            </a:r>
            <a:r>
              <a:rPr lang="es-419" sz="1400">
                <a:solidFill>
                  <a:schemeClr val="accent5"/>
                </a:solidFill>
              </a:rPr>
              <a:t>($2.85 - $0.9)</a:t>
            </a:r>
            <a:r>
              <a:rPr lang="es-419" sz="1400">
                <a:solidFill>
                  <a:schemeClr val="accent5"/>
                </a:solidFill>
              </a:rPr>
              <a:t>*1000</a:t>
            </a:r>
            <a:r>
              <a:rPr lang="es-419" sz="1400">
                <a:solidFill>
                  <a:schemeClr val="accent5"/>
                </a:solidFill>
              </a:rPr>
              <a:t> = $1950</a:t>
            </a:r>
            <a:endParaRPr sz="1400">
              <a:solidFill>
                <a:schemeClr val="accent5"/>
              </a:solidFill>
            </a:endParaRPr>
          </a:p>
          <a:p>
            <a:pPr indent="-317500" lvl="0" marL="457200" rtl="0" algn="l">
              <a:spcBef>
                <a:spcPts val="0"/>
              </a:spcBef>
              <a:spcAft>
                <a:spcPts val="0"/>
              </a:spcAft>
              <a:buSzPts val="1400"/>
              <a:buChar char="●"/>
            </a:pPr>
            <a:r>
              <a:rPr lang="es-419" sz="1400"/>
              <a:t>Lo que </a:t>
            </a:r>
            <a:r>
              <a:rPr lang="es-419" sz="1400"/>
              <a:t>sucedió</a:t>
            </a:r>
            <a:r>
              <a:rPr lang="es-419" sz="1400"/>
              <a:t> fue como antes se dijo, la gasolina 4 al poner </a:t>
            </a:r>
            <a:r>
              <a:rPr lang="es-419" sz="1400"/>
              <a:t>más</a:t>
            </a:r>
            <a:r>
              <a:rPr lang="es-419" sz="1400"/>
              <a:t> potencia hace que se pueda usar poco de gasolina 5 que se usaba para nafta súper en la producción de nafta común y como este da mucha potencia para este tipo lo que se agrega es estos 1000 barriles comprados que dan poca potencia para producir </a:t>
            </a:r>
            <a:r>
              <a:rPr lang="es-419" sz="1400"/>
              <a:t>más</a:t>
            </a:r>
            <a:r>
              <a:rPr lang="es-419" sz="1400"/>
              <a:t>, y para compensar lo que se sacó de gasolina 5 se uso gasolina 3 para mantener los 8000 barriles </a:t>
            </a:r>
            <a:r>
              <a:rPr lang="es-419" sz="1400"/>
              <a:t>mínimos.</a:t>
            </a:r>
            <a:endParaRPr sz="1400"/>
          </a:p>
          <a:p>
            <a:pPr indent="-317500" lvl="0" marL="457200" rtl="0" algn="l">
              <a:spcBef>
                <a:spcPts val="0"/>
              </a:spcBef>
              <a:spcAft>
                <a:spcPts val="0"/>
              </a:spcAft>
              <a:buSzPts val="1400"/>
              <a:buChar char="●"/>
            </a:pPr>
            <a:r>
              <a:rPr lang="es-419" sz="1400"/>
              <a:t>Las producciones estarán compuestas por:</a:t>
            </a:r>
            <a:endParaRPr sz="1400"/>
          </a:p>
          <a:p>
            <a:pPr indent="-311150" lvl="1" marL="914400" rtl="0" algn="l">
              <a:spcBef>
                <a:spcPts val="0"/>
              </a:spcBef>
              <a:spcAft>
                <a:spcPts val="0"/>
              </a:spcAft>
              <a:buSzPts val="1300"/>
              <a:buChar char="○"/>
            </a:pPr>
            <a:r>
              <a:rPr lang="es-419" sz="1300"/>
              <a:t>Nafta Súper: Gasolina Cruda 3, 4 y 5.</a:t>
            </a:r>
            <a:endParaRPr sz="1300"/>
          </a:p>
          <a:p>
            <a:pPr indent="-311150" lvl="1" marL="914400" rtl="0" algn="l">
              <a:spcBef>
                <a:spcPts val="0"/>
              </a:spcBef>
              <a:spcAft>
                <a:spcPts val="0"/>
              </a:spcAft>
              <a:buSzPts val="1300"/>
              <a:buChar char="○"/>
            </a:pPr>
            <a:r>
              <a:rPr lang="es-419" sz="1300"/>
              <a:t>Nafta Común: Gasolina Cruda 2, 3 y 5.</a:t>
            </a:r>
            <a:endParaRPr sz="1300"/>
          </a:p>
          <a:p>
            <a:pPr indent="-311150" lvl="1" marL="914400" rtl="0" algn="l">
              <a:spcBef>
                <a:spcPts val="0"/>
              </a:spcBef>
              <a:spcAft>
                <a:spcPts val="0"/>
              </a:spcAft>
              <a:buSzPts val="1300"/>
              <a:buChar char="○"/>
            </a:pPr>
            <a:r>
              <a:rPr lang="es-419" sz="1300"/>
              <a:t>La cantidad de barriles se irá compensando de la forma que se explicó arriba.</a:t>
            </a:r>
            <a:endParaRPr sz="1300"/>
          </a:p>
          <a:p>
            <a:pPr indent="-317500" lvl="0" marL="457200" rtl="0" algn="l">
              <a:spcBef>
                <a:spcPts val="0"/>
              </a:spcBef>
              <a:spcAft>
                <a:spcPts val="0"/>
              </a:spcAft>
              <a:buSzPts val="1400"/>
              <a:buChar char="●"/>
            </a:pPr>
            <a:r>
              <a:rPr lang="es-419" sz="1400"/>
              <a:t>Como por cada una unidad de potencia que se sume al aditivo se tienen que comprar 1000 barriles de gasolina cruda 2 para producir nafta común, al aumentar 4 unidades más (2.6 + 4) se necesitan 4000 y solo hay disponibles por día esta cantidad lo cual lo que va a empezar a pasar es que para tener más ganancias se comprará gasolina 1 para hacer más nafta común</a:t>
            </a:r>
            <a:endParaRPr sz="1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2 - 3er corrida en GLPK con aditivo de 9.6</a:t>
            </a:r>
            <a:endParaRPr/>
          </a:p>
        </p:txBody>
      </p:sp>
      <p:graphicFrame>
        <p:nvGraphicFramePr>
          <p:cNvPr id="402" name="Google Shape;402;p68"/>
          <p:cNvGraphicFramePr/>
          <p:nvPr/>
        </p:nvGraphicFramePr>
        <p:xfrm>
          <a:off x="952500" y="1017725"/>
          <a:ext cx="3000000" cy="3000000"/>
        </p:xfrm>
        <a:graphic>
          <a:graphicData uri="http://schemas.openxmlformats.org/drawingml/2006/table">
            <a:tbl>
              <a:tblPr>
                <a:noFill/>
                <a:tableStyleId>{509AF2CD-B2D5-4E2B-8B0C-5AE57C2DB705}</a:tableStyleId>
              </a:tblPr>
              <a:tblGrid>
                <a:gridCol w="1809750"/>
                <a:gridCol w="1809750"/>
                <a:gridCol w="1809750"/>
                <a:gridCol w="1809750"/>
              </a:tblGrid>
              <a:tr h="381000">
                <a:tc rowSpan="2">
                  <a:txBody>
                    <a:bodyPr/>
                    <a:lstStyle/>
                    <a:p>
                      <a:pPr indent="0" lvl="0" marL="0" rtl="0" algn="ctr">
                        <a:spcBef>
                          <a:spcPts val="0"/>
                        </a:spcBef>
                        <a:spcAft>
                          <a:spcPts val="0"/>
                        </a:spcAft>
                        <a:buNone/>
                      </a:pPr>
                      <a:r>
                        <a:rPr b="1" lang="es-419">
                          <a:solidFill>
                            <a:schemeClr val="lt2"/>
                          </a:solidFill>
                        </a:rPr>
                        <a:t>Gasolina Cruda </a:t>
                      </a:r>
                      <a:endParaRPr b="1">
                        <a:solidFill>
                          <a:schemeClr val="lt2"/>
                        </a:solidFill>
                      </a:endParaRPr>
                    </a:p>
                    <a:p>
                      <a:pPr indent="0" lvl="0" marL="0" rtl="0" algn="ctr">
                        <a:spcBef>
                          <a:spcPts val="0"/>
                        </a:spcBef>
                        <a:spcAft>
                          <a:spcPts val="0"/>
                        </a:spcAft>
                        <a:buNone/>
                      </a:pPr>
                      <a:r>
                        <a:rPr i="1" lang="es-419">
                          <a:solidFill>
                            <a:schemeClr val="lt2"/>
                          </a:solidFill>
                        </a:rPr>
                        <a:t>(Tipo)</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gridSpan="2">
                  <a:txBody>
                    <a:bodyPr/>
                    <a:lstStyle/>
                    <a:p>
                      <a:pPr indent="0" lvl="0" marL="0" rtl="0" algn="ctr">
                        <a:spcBef>
                          <a:spcPts val="0"/>
                        </a:spcBef>
                        <a:spcAft>
                          <a:spcPts val="0"/>
                        </a:spcAft>
                        <a:buNone/>
                      </a:pPr>
                      <a:r>
                        <a:rPr b="1" lang="es-419">
                          <a:solidFill>
                            <a:schemeClr val="lt2"/>
                          </a:solidFill>
                        </a:rPr>
                        <a:t>Valor </a:t>
                      </a:r>
                      <a:r>
                        <a:rPr i="1" lang="es-419">
                          <a:solidFill>
                            <a:schemeClr val="lt2"/>
                          </a:solidFill>
                        </a:rPr>
                        <a:t>(barriles/día)</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rowSpan="2">
                  <a:txBody>
                    <a:bodyPr/>
                    <a:lstStyle/>
                    <a:p>
                      <a:pPr indent="0" lvl="0" marL="0" rtl="0" algn="ctr">
                        <a:spcBef>
                          <a:spcPts val="0"/>
                        </a:spcBef>
                        <a:spcAft>
                          <a:spcPts val="0"/>
                        </a:spcAft>
                        <a:buNone/>
                      </a:pPr>
                      <a:r>
                        <a:rPr b="1" lang="es-419">
                          <a:solidFill>
                            <a:schemeClr val="lt2"/>
                          </a:solidFill>
                        </a:rPr>
                        <a:t>Total comprado</a:t>
                      </a:r>
                      <a:endParaRPr b="1">
                        <a:solidFill>
                          <a:schemeClr val="lt2"/>
                        </a:solidFill>
                      </a:endParaRPr>
                    </a:p>
                    <a:p>
                      <a:pPr indent="0" lvl="0" marL="0" rtl="0" algn="ctr">
                        <a:spcBef>
                          <a:spcPts val="0"/>
                        </a:spcBef>
                        <a:spcAft>
                          <a:spcPts val="0"/>
                        </a:spcAft>
                        <a:buNone/>
                      </a:pPr>
                      <a:r>
                        <a:rPr i="1" lang="es-419">
                          <a:solidFill>
                            <a:schemeClr val="lt2"/>
                          </a:solidFill>
                        </a:rPr>
                        <a:t>(barriles/día)</a:t>
                      </a:r>
                      <a:endParaRPr b="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s-419">
                          <a:solidFill>
                            <a:schemeClr val="lt2"/>
                          </a:solidFill>
                        </a:rPr>
                        <a:t>Nafta Súper</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Nafta Común</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vMerge="1"/>
              </a:tr>
              <a:tr h="381000">
                <a:tc>
                  <a:txBody>
                    <a:bodyPr/>
                    <a:lstStyle/>
                    <a:p>
                      <a:pPr indent="0" lvl="0" marL="0" rtl="0" algn="ctr">
                        <a:spcBef>
                          <a:spcPts val="0"/>
                        </a:spcBef>
                        <a:spcAft>
                          <a:spcPts val="0"/>
                        </a:spcAft>
                        <a:buNone/>
                      </a:pPr>
                      <a:r>
                        <a:rPr lang="es-419" sz="1200">
                          <a:solidFill>
                            <a:schemeClr val="accent3"/>
                          </a:solidFill>
                        </a:rPr>
                        <a:t>Tipo 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1000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1000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2</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1842.11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 2157.89</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a:t>
                      </a:r>
                      <a:r>
                        <a:rPr lang="es-419" sz="1200">
                          <a:solidFill>
                            <a:schemeClr val="accent3"/>
                          </a:solidFill>
                        </a:rPr>
                        <a:t>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4</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5</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1157.89</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1842.11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419">
                          <a:solidFill>
                            <a:schemeClr val="lt2"/>
                          </a:solidFill>
                        </a:rPr>
                        <a:t>TOTAL</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8000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9000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gridSpan="4">
                  <a:txBody>
                    <a:bodyPr/>
                    <a:lstStyle/>
                    <a:p>
                      <a:pPr indent="0" lvl="0" marL="0" rtl="0" algn="ctr">
                        <a:spcBef>
                          <a:spcPts val="0"/>
                        </a:spcBef>
                        <a:spcAft>
                          <a:spcPts val="0"/>
                        </a:spcAft>
                        <a:buNone/>
                      </a:pPr>
                      <a:r>
                        <a:rPr b="1" lang="es-419">
                          <a:solidFill>
                            <a:schemeClr val="lt2"/>
                          </a:solidFill>
                        </a:rPr>
                        <a:t>Solución Óptima</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c hMerge="1"/>
              </a:tr>
              <a:tr h="381000">
                <a:tc gridSpan="4">
                  <a:txBody>
                    <a:bodyPr/>
                    <a:lstStyle/>
                    <a:p>
                      <a:pPr indent="0" lvl="0" marL="0" rtl="0" algn="ctr">
                        <a:spcBef>
                          <a:spcPts val="0"/>
                        </a:spcBef>
                        <a:spcAft>
                          <a:spcPts val="0"/>
                        </a:spcAft>
                        <a:buNone/>
                      </a:pPr>
                      <a:r>
                        <a:rPr lang="es-419">
                          <a:solidFill>
                            <a:schemeClr val="accent5"/>
                          </a:solidFill>
                        </a:rPr>
                        <a:t>$</a:t>
                      </a:r>
                      <a:r>
                        <a:rPr lang="es-419">
                          <a:solidFill>
                            <a:schemeClr val="accent5"/>
                          </a:solidFill>
                        </a:rPr>
                        <a:t>33695</a:t>
                      </a:r>
                      <a:endParaRPr b="1" sz="1600">
                        <a:solidFill>
                          <a:schemeClr val="accent5"/>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c hMerge="1"/>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2 - Conclusiones 3er corrida</a:t>
            </a:r>
            <a:endParaRPr/>
          </a:p>
        </p:txBody>
      </p:sp>
      <p:sp>
        <p:nvSpPr>
          <p:cNvPr id="408" name="Google Shape;408;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Se obtuvo lo que se buscaba y se ve que por cada 3 de potencia que se añada por encima de 6.6 se hagan 1000 barriles de nafta común comprando a partir de gasolina 1</a:t>
            </a:r>
            <a:endParaRPr/>
          </a:p>
          <a:p>
            <a:pPr indent="-342900" lvl="0" marL="457200" rtl="0" algn="l">
              <a:spcBef>
                <a:spcPts val="0"/>
              </a:spcBef>
              <a:spcAft>
                <a:spcPts val="0"/>
              </a:spcAft>
              <a:buSzPts val="1800"/>
              <a:buChar char="●"/>
            </a:pPr>
            <a:r>
              <a:rPr lang="es-419"/>
              <a:t>Sabiendo esto entonces se ganará entonces </a:t>
            </a:r>
            <a:r>
              <a:rPr lang="es-419">
                <a:solidFill>
                  <a:schemeClr val="accent5"/>
                </a:solidFill>
              </a:rPr>
              <a:t>($2.85 - $0.8)*1000 = $2050 </a:t>
            </a:r>
            <a:r>
              <a:rPr lang="es-419"/>
              <a:t>por cada 3 de potencia añadido encima de los 6.6.</a:t>
            </a:r>
            <a:endParaRPr/>
          </a:p>
          <a:p>
            <a:pPr indent="-342900" lvl="0" marL="457200" rtl="0" algn="l">
              <a:spcBef>
                <a:spcPts val="0"/>
              </a:spcBef>
              <a:spcAft>
                <a:spcPts val="0"/>
              </a:spcAft>
              <a:buSzPts val="1800"/>
              <a:buChar char="●"/>
            </a:pPr>
            <a:r>
              <a:rPr lang="es-419"/>
              <a:t>Como solo dispongo de 2000 por dia, entonces al llegar a 6.6 + 6 de potencia pasará que compraré toda la gasolina 1 y por encima de este valor se empezarán a quitar barriles de nafta común para producir nafta súper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0"/>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Caso 3</a:t>
            </a:r>
            <a:endParaRPr/>
          </a:p>
        </p:txBody>
      </p:sp>
      <p:sp>
        <p:nvSpPr>
          <p:cNvPr id="414" name="Google Shape;414;p7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b="1" lang="es-419" sz="2000">
                <a:solidFill>
                  <a:schemeClr val="accent2"/>
                </a:solidFill>
              </a:rPr>
              <a:t>Para este caso pensamos:</a:t>
            </a:r>
            <a:endParaRPr b="1" sz="2000">
              <a:solidFill>
                <a:schemeClr val="accent2"/>
              </a:solidFill>
            </a:endParaRPr>
          </a:p>
          <a:p>
            <a:pPr indent="-334327" lvl="0" marL="457200" rtl="0" algn="l">
              <a:spcBef>
                <a:spcPts val="1200"/>
              </a:spcBef>
              <a:spcAft>
                <a:spcPts val="0"/>
              </a:spcAft>
              <a:buSzPct val="100000"/>
              <a:buChar char="●"/>
            </a:pPr>
            <a:r>
              <a:rPr i="1" lang="es-419"/>
              <a:t>Totalidad de Gasolina Cruda 5 :</a:t>
            </a:r>
            <a:endParaRPr/>
          </a:p>
          <a:p>
            <a:pPr indent="-310832" lvl="1" marL="914400" rtl="0" algn="l">
              <a:spcBef>
                <a:spcPts val="0"/>
              </a:spcBef>
              <a:spcAft>
                <a:spcPts val="0"/>
              </a:spcAft>
              <a:buSzPct val="100000"/>
              <a:buChar char="○"/>
            </a:pPr>
            <a:r>
              <a:rPr lang="es-419"/>
              <a:t>La que más potencia entrega (99)</a:t>
            </a:r>
            <a:endParaRPr/>
          </a:p>
          <a:p>
            <a:pPr indent="-310832" lvl="1" marL="914400" rtl="0" algn="l">
              <a:spcBef>
                <a:spcPts val="0"/>
              </a:spcBef>
              <a:spcAft>
                <a:spcPts val="0"/>
              </a:spcAft>
              <a:buSzPct val="100000"/>
              <a:buChar char="○"/>
            </a:pPr>
            <a:r>
              <a:rPr lang="es-419"/>
              <a:t>Tenemos 3000 barriles, faltan 5000 barriles más</a:t>
            </a:r>
            <a:endParaRPr/>
          </a:p>
          <a:p>
            <a:pPr indent="-334327" lvl="0" marL="457200" rtl="0" algn="l">
              <a:spcBef>
                <a:spcPts val="0"/>
              </a:spcBef>
              <a:spcAft>
                <a:spcPts val="0"/>
              </a:spcAft>
              <a:buSzPct val="100000"/>
              <a:buChar char="●"/>
            </a:pPr>
            <a:r>
              <a:rPr i="1" lang="es-419"/>
              <a:t>Totalidad de Gasolina Cruda 3:</a:t>
            </a:r>
            <a:endParaRPr i="1"/>
          </a:p>
          <a:p>
            <a:pPr indent="-310832" lvl="1" marL="914400" rtl="0" algn="l">
              <a:spcBef>
                <a:spcPts val="0"/>
              </a:spcBef>
              <a:spcAft>
                <a:spcPts val="0"/>
              </a:spcAft>
              <a:buSzPct val="100000"/>
              <a:buChar char="○"/>
            </a:pPr>
            <a:r>
              <a:rPr i="1" lang="es-419"/>
              <a:t>Como faltan 5000 barriles se usan todos los disponibles (4000) ahora faltan 1000 más.</a:t>
            </a:r>
            <a:endParaRPr i="1"/>
          </a:p>
          <a:p>
            <a:pPr indent="-310832" lvl="1" marL="914400" rtl="0" algn="l">
              <a:spcBef>
                <a:spcPts val="0"/>
              </a:spcBef>
              <a:spcAft>
                <a:spcPts val="0"/>
              </a:spcAft>
              <a:buSzPct val="100000"/>
              <a:buChar char="○"/>
            </a:pPr>
            <a:r>
              <a:rPr i="1" lang="es-419"/>
              <a:t>Agregar un aditivo con </a:t>
            </a:r>
            <a:r>
              <a:rPr b="1" i="1" lang="es-419"/>
              <a:t>a </a:t>
            </a:r>
            <a:r>
              <a:rPr i="1" lang="es-419"/>
              <a:t>de potencia, para que se entregue </a:t>
            </a:r>
            <a:r>
              <a:rPr b="1" i="1" lang="es-419"/>
              <a:t>85</a:t>
            </a:r>
            <a:r>
              <a:rPr b="1" i="1" lang="es-419"/>
              <a:t>+a </a:t>
            </a:r>
            <a:r>
              <a:rPr i="1" lang="es-419"/>
              <a:t>de potencia</a:t>
            </a:r>
            <a:endParaRPr i="1" sz="1400"/>
          </a:p>
          <a:p>
            <a:pPr indent="-334327" lvl="0" marL="457200" rtl="0" algn="l">
              <a:spcBef>
                <a:spcPts val="0"/>
              </a:spcBef>
              <a:spcAft>
                <a:spcPts val="0"/>
              </a:spcAft>
              <a:buSzPct val="100000"/>
              <a:buChar char="●"/>
            </a:pPr>
            <a:r>
              <a:rPr i="1" lang="es-419"/>
              <a:t> 1000 de Gasolina Cruda 4:</a:t>
            </a:r>
            <a:endParaRPr i="1"/>
          </a:p>
          <a:p>
            <a:pPr indent="-310832" lvl="1" marL="914400" rtl="0" algn="l">
              <a:spcBef>
                <a:spcPts val="0"/>
              </a:spcBef>
              <a:spcAft>
                <a:spcPts val="0"/>
              </a:spcAft>
              <a:buSzPct val="100000"/>
              <a:buChar char="○"/>
            </a:pPr>
            <a:r>
              <a:rPr i="1" lang="es-419"/>
              <a:t>Es la siguiente gasolina después de la 5 que más potencia entrega lo cual habrá que meter menos aditivo.</a:t>
            </a:r>
            <a:endParaRPr i="1"/>
          </a:p>
        </p:txBody>
      </p:sp>
      <p:sp>
        <p:nvSpPr>
          <p:cNvPr id="415" name="Google Shape;415;p70"/>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Aditivo en Gasolina Cruda 3</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3 - Potencia del aditivo</a:t>
            </a:r>
            <a:endParaRPr/>
          </a:p>
        </p:txBody>
      </p:sp>
      <p:sp>
        <p:nvSpPr>
          <p:cNvPr id="421" name="Google Shape;421;p71"/>
          <p:cNvSpPr txBox="1"/>
          <p:nvPr>
            <p:ph idx="1" type="body"/>
          </p:nvPr>
        </p:nvSpPr>
        <p:spPr>
          <a:xfrm>
            <a:off x="311700" y="1152475"/>
            <a:ext cx="8520600" cy="34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95 * 8000 ≤ 99 * 3000 + 90*1000 + 4000 * (85 + </a:t>
            </a:r>
            <a:r>
              <a:rPr b="1" lang="es-419">
                <a:solidFill>
                  <a:schemeClr val="accent5"/>
                </a:solidFill>
              </a:rPr>
              <a:t>a</a:t>
            </a:r>
            <a:r>
              <a:rPr lang="es-419"/>
              <a:t>)</a:t>
            </a:r>
            <a:endParaRPr/>
          </a:p>
          <a:p>
            <a:pPr indent="0" lvl="0" marL="0" rtl="0" algn="l">
              <a:spcBef>
                <a:spcPts val="1200"/>
              </a:spcBef>
              <a:spcAft>
                <a:spcPts val="0"/>
              </a:spcAft>
              <a:buNone/>
            </a:pPr>
            <a:r>
              <a:rPr lang="es-419"/>
              <a:t>95 * 8000 - 99 * 3000 - 90 * 1000 - 85 * 4000 </a:t>
            </a:r>
            <a:r>
              <a:rPr lang="es-419"/>
              <a:t>≤ </a:t>
            </a:r>
            <a:r>
              <a:rPr lang="es-419"/>
              <a:t> </a:t>
            </a:r>
            <a:r>
              <a:rPr b="1" lang="es-419">
                <a:solidFill>
                  <a:schemeClr val="accent5"/>
                </a:solidFill>
              </a:rPr>
              <a:t>a </a:t>
            </a:r>
            <a:r>
              <a:rPr lang="es-419"/>
              <a:t>* 4000</a:t>
            </a:r>
            <a:endParaRPr/>
          </a:p>
          <a:p>
            <a:pPr indent="0" lvl="0" marL="0" rtl="0" algn="l">
              <a:spcBef>
                <a:spcPts val="1200"/>
              </a:spcBef>
              <a:spcAft>
                <a:spcPts val="0"/>
              </a:spcAft>
              <a:buNone/>
            </a:pPr>
            <a:r>
              <a:rPr lang="es-419"/>
              <a:t>33000 ≤ </a:t>
            </a:r>
            <a:r>
              <a:rPr b="1" lang="es-419">
                <a:solidFill>
                  <a:schemeClr val="accent5"/>
                </a:solidFill>
              </a:rPr>
              <a:t>a </a:t>
            </a:r>
            <a:r>
              <a:rPr lang="es-419"/>
              <a:t>* 4000</a:t>
            </a:r>
            <a:endParaRPr/>
          </a:p>
          <a:p>
            <a:pPr indent="0" lvl="0" marL="0" rtl="0" algn="l">
              <a:spcBef>
                <a:spcPts val="1200"/>
              </a:spcBef>
              <a:spcAft>
                <a:spcPts val="0"/>
              </a:spcAft>
              <a:buNone/>
            </a:pPr>
            <a:r>
              <a:t/>
            </a:r>
            <a:endParaRPr/>
          </a:p>
          <a:p>
            <a:pPr indent="457200" lvl="0" marL="2743200" rtl="0" algn="l">
              <a:spcBef>
                <a:spcPts val="1200"/>
              </a:spcBef>
              <a:spcAft>
                <a:spcPts val="1200"/>
              </a:spcAft>
              <a:buNone/>
            </a:pPr>
            <a:r>
              <a:rPr lang="es-419" sz="2700"/>
              <a:t>     8.25 ≤ </a:t>
            </a:r>
            <a:r>
              <a:rPr b="1" lang="es-419" sz="2700">
                <a:solidFill>
                  <a:schemeClr val="accent5"/>
                </a:solidFill>
              </a:rPr>
              <a:t>a</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graphicFrame>
        <p:nvGraphicFramePr>
          <p:cNvPr id="90" name="Google Shape;90;p18"/>
          <p:cNvGraphicFramePr/>
          <p:nvPr/>
        </p:nvGraphicFramePr>
        <p:xfrm>
          <a:off x="197388" y="1344265"/>
          <a:ext cx="3000000" cy="3000000"/>
        </p:xfrm>
        <a:graphic>
          <a:graphicData uri="http://schemas.openxmlformats.org/drawingml/2006/table">
            <a:tbl>
              <a:tblPr>
                <a:noFill/>
                <a:tableStyleId>{509AF2CD-B2D5-4E2B-8B0C-5AE57C2DB705}</a:tableStyleId>
              </a:tblPr>
              <a:tblGrid>
                <a:gridCol w="989000"/>
                <a:gridCol w="6540675"/>
                <a:gridCol w="1280775"/>
              </a:tblGrid>
              <a:tr h="685775">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Variable</a:t>
                      </a:r>
                      <a:endParaRPr b="1" sz="18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Descripción</a:t>
                      </a:r>
                      <a:endParaRPr b="1" sz="18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Valor</a:t>
                      </a:r>
                      <a:endParaRPr b="1" sz="1800">
                        <a:solidFill>
                          <a:schemeClr val="accent3"/>
                        </a:solidFill>
                        <a:latin typeface="Fira Sans Condensed"/>
                        <a:ea typeface="Fira Sans Condensed"/>
                        <a:cs typeface="Fira Sans Condensed"/>
                        <a:sym typeface="Fira Sans Condensed"/>
                      </a:endParaRPr>
                    </a:p>
                    <a:p>
                      <a:pPr indent="0" lvl="0" marL="0" rtl="0" algn="ctr">
                        <a:spcBef>
                          <a:spcPts val="0"/>
                        </a:spcBef>
                        <a:spcAft>
                          <a:spcPts val="0"/>
                        </a:spcAft>
                        <a:buNone/>
                      </a:pPr>
                      <a:r>
                        <a:rPr i="1" lang="es-419" sz="1500">
                          <a:solidFill>
                            <a:schemeClr val="accent3"/>
                          </a:solidFill>
                          <a:latin typeface="Fira Sans Condensed"/>
                          <a:ea typeface="Fira Sans Condensed"/>
                          <a:cs typeface="Fira Sans Condensed"/>
                          <a:sym typeface="Fira Sans Condensed"/>
                        </a:rPr>
                        <a:t>(barriles/día)</a:t>
                      </a:r>
                      <a:endParaRPr i="1" sz="15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267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GC1_NC</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1 utilizadas para la producción de nafta </a:t>
                      </a:r>
                      <a:r>
                        <a:rPr lang="es-419" sz="1500">
                          <a:solidFill>
                            <a:schemeClr val="dk2"/>
                          </a:solidFill>
                          <a:latin typeface="Fira Sans Condensed"/>
                          <a:ea typeface="Fira Sans Condensed"/>
                          <a:cs typeface="Fira Sans Condensed"/>
                          <a:sym typeface="Fira Sans Condensed"/>
                        </a:rPr>
                        <a:t>común</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200</a:t>
                      </a:r>
                      <a:r>
                        <a:rPr lang="es-419" sz="1600">
                          <a:solidFill>
                            <a:schemeClr val="dk2"/>
                          </a:solidFill>
                          <a:latin typeface="Fira Sans Condensed"/>
                          <a:ea typeface="Fira Sans Condensed"/>
                          <a:cs typeface="Fira Sans Condensed"/>
                          <a:sym typeface="Fira Sans Condensed"/>
                        </a:rPr>
                        <a:t>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267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GC2_NC</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2 utilizadas para la producción de nafta común</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400</a:t>
                      </a:r>
                      <a:r>
                        <a:rPr lang="es-419" sz="1600">
                          <a:solidFill>
                            <a:schemeClr val="dk2"/>
                          </a:solidFill>
                          <a:latin typeface="Fira Sans Condensed"/>
                          <a:ea typeface="Fira Sans Condensed"/>
                          <a:cs typeface="Fira Sans Condensed"/>
                          <a:sym typeface="Fira Sans Condensed"/>
                        </a:rPr>
                        <a:t>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267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GC3_NC</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3 utilizadas para la producción de nafta común</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400</a:t>
                      </a:r>
                      <a:r>
                        <a:rPr lang="es-419" sz="1600">
                          <a:solidFill>
                            <a:schemeClr val="dk2"/>
                          </a:solidFill>
                          <a:latin typeface="Fira Sans Condensed"/>
                          <a:ea typeface="Fira Sans Condensed"/>
                          <a:cs typeface="Fira Sans Condensed"/>
                          <a:sym typeface="Fira Sans Condensed"/>
                        </a:rPr>
                        <a:t>0</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4005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GC4_NC</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4 utilizadas para la producción de nafta común</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38200</a:t>
                      </a:r>
                      <a:r>
                        <a:rPr lang="es-419" sz="1600">
                          <a:solidFill>
                            <a:schemeClr val="dk2"/>
                          </a:solidFill>
                          <a:latin typeface="Fira Sans Condensed"/>
                          <a:ea typeface="Fira Sans Condensed"/>
                          <a:cs typeface="Fira Sans Condensed"/>
                          <a:sym typeface="Fira Sans Condensed"/>
                        </a:rPr>
                        <a:t>/9</a:t>
                      </a:r>
                      <a:endParaRPr sz="1600">
                        <a:solidFill>
                          <a:schemeClr val="dk2"/>
                        </a:solidFill>
                        <a:latin typeface="Fira Sans Condensed"/>
                        <a:ea typeface="Fira Sans Condensed"/>
                        <a:cs typeface="Fira Sans Condensed"/>
                        <a:sym typeface="Fira Sans Condensed"/>
                      </a:endParaRPr>
                    </a:p>
                    <a:p>
                      <a:pPr indent="0" lvl="0" marL="0" rtl="0" algn="ctr">
                        <a:spcBef>
                          <a:spcPts val="0"/>
                        </a:spcBef>
                        <a:spcAft>
                          <a:spcPts val="0"/>
                        </a:spcAft>
                        <a:buNone/>
                      </a:pPr>
                      <a:r>
                        <a:rPr i="1" lang="es-419">
                          <a:solidFill>
                            <a:schemeClr val="dk2"/>
                          </a:solidFill>
                          <a:latin typeface="Fira Sans Condensed"/>
                          <a:ea typeface="Fira Sans Condensed"/>
                          <a:cs typeface="Fira Sans Condensed"/>
                          <a:sym typeface="Fira Sans Condensed"/>
                        </a:rPr>
                        <a:t>≈ 4244.444</a:t>
                      </a:r>
                      <a:endParaRPr i="1">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4005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GC5_NC</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s-419" sz="1500">
                          <a:solidFill>
                            <a:schemeClr val="dk2"/>
                          </a:solidFill>
                          <a:latin typeface="Fira Sans Condensed"/>
                          <a:ea typeface="Fira Sans Condensed"/>
                          <a:cs typeface="Fira Sans Condensed"/>
                          <a:sym typeface="Fira Sans Condensed"/>
                        </a:rPr>
                        <a:t>Barriles de gasolina cruda de Tipo 5 utilizadas para la producción de nafta común</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18500</a:t>
                      </a:r>
                      <a:r>
                        <a:rPr lang="es-419" sz="1600">
                          <a:solidFill>
                            <a:schemeClr val="dk2"/>
                          </a:solidFill>
                          <a:latin typeface="Fira Sans Condensed"/>
                          <a:ea typeface="Fira Sans Condensed"/>
                          <a:cs typeface="Fira Sans Condensed"/>
                          <a:sym typeface="Fira Sans Condensed"/>
                        </a:rPr>
                        <a:t>/9</a:t>
                      </a:r>
                      <a:endParaRPr sz="1600">
                        <a:solidFill>
                          <a:schemeClr val="dk2"/>
                        </a:solidFill>
                        <a:latin typeface="Fira Sans Condensed"/>
                        <a:ea typeface="Fira Sans Condensed"/>
                        <a:cs typeface="Fira Sans Condensed"/>
                        <a:sym typeface="Fira Sans Condensed"/>
                      </a:endParaRPr>
                    </a:p>
                    <a:p>
                      <a:pPr indent="0" lvl="0" marL="0" rtl="0" algn="ctr">
                        <a:spcBef>
                          <a:spcPts val="0"/>
                        </a:spcBef>
                        <a:spcAft>
                          <a:spcPts val="0"/>
                        </a:spcAft>
                        <a:buNone/>
                      </a:pPr>
                      <a:r>
                        <a:rPr i="1" lang="es-419">
                          <a:solidFill>
                            <a:schemeClr val="dk2"/>
                          </a:solidFill>
                          <a:latin typeface="Fira Sans Condensed"/>
                          <a:ea typeface="Fira Sans Condensed"/>
                          <a:cs typeface="Fira Sans Condensed"/>
                          <a:sym typeface="Fira Sans Condensed"/>
                        </a:rPr>
                        <a:t>≈ 2055.556</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Gasolinas crudas usadas para hacer Nafta </a:t>
            </a:r>
            <a:r>
              <a:rPr lang="es-419"/>
              <a:t>Común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3 - 1er corrida en GLPK con aditivo de 8.25</a:t>
            </a:r>
            <a:endParaRPr/>
          </a:p>
        </p:txBody>
      </p:sp>
      <p:graphicFrame>
        <p:nvGraphicFramePr>
          <p:cNvPr id="427" name="Google Shape;427;p72"/>
          <p:cNvGraphicFramePr/>
          <p:nvPr/>
        </p:nvGraphicFramePr>
        <p:xfrm>
          <a:off x="952500" y="1017725"/>
          <a:ext cx="3000000" cy="3000000"/>
        </p:xfrm>
        <a:graphic>
          <a:graphicData uri="http://schemas.openxmlformats.org/drawingml/2006/table">
            <a:tbl>
              <a:tblPr>
                <a:noFill/>
                <a:tableStyleId>{509AF2CD-B2D5-4E2B-8B0C-5AE57C2DB705}</a:tableStyleId>
              </a:tblPr>
              <a:tblGrid>
                <a:gridCol w="1809750"/>
                <a:gridCol w="1809750"/>
                <a:gridCol w="1809750"/>
                <a:gridCol w="1809750"/>
              </a:tblGrid>
              <a:tr h="381000">
                <a:tc rowSpan="2">
                  <a:txBody>
                    <a:bodyPr/>
                    <a:lstStyle/>
                    <a:p>
                      <a:pPr indent="0" lvl="0" marL="0" rtl="0" algn="ctr">
                        <a:spcBef>
                          <a:spcPts val="0"/>
                        </a:spcBef>
                        <a:spcAft>
                          <a:spcPts val="0"/>
                        </a:spcAft>
                        <a:buNone/>
                      </a:pPr>
                      <a:r>
                        <a:rPr b="1" lang="es-419">
                          <a:solidFill>
                            <a:schemeClr val="lt2"/>
                          </a:solidFill>
                        </a:rPr>
                        <a:t>Gasolina Cruda </a:t>
                      </a:r>
                      <a:endParaRPr b="1">
                        <a:solidFill>
                          <a:schemeClr val="lt2"/>
                        </a:solidFill>
                      </a:endParaRPr>
                    </a:p>
                    <a:p>
                      <a:pPr indent="0" lvl="0" marL="0" rtl="0" algn="ctr">
                        <a:spcBef>
                          <a:spcPts val="0"/>
                        </a:spcBef>
                        <a:spcAft>
                          <a:spcPts val="0"/>
                        </a:spcAft>
                        <a:buNone/>
                      </a:pPr>
                      <a:r>
                        <a:rPr i="1" lang="es-419">
                          <a:solidFill>
                            <a:schemeClr val="lt2"/>
                          </a:solidFill>
                        </a:rPr>
                        <a:t>(Tipo)</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gridSpan="2">
                  <a:txBody>
                    <a:bodyPr/>
                    <a:lstStyle/>
                    <a:p>
                      <a:pPr indent="0" lvl="0" marL="0" rtl="0" algn="ctr">
                        <a:spcBef>
                          <a:spcPts val="0"/>
                        </a:spcBef>
                        <a:spcAft>
                          <a:spcPts val="0"/>
                        </a:spcAft>
                        <a:buNone/>
                      </a:pPr>
                      <a:r>
                        <a:rPr b="1" lang="es-419">
                          <a:solidFill>
                            <a:schemeClr val="lt2"/>
                          </a:solidFill>
                        </a:rPr>
                        <a:t>Valor </a:t>
                      </a:r>
                      <a:r>
                        <a:rPr i="1" lang="es-419">
                          <a:solidFill>
                            <a:schemeClr val="lt2"/>
                          </a:solidFill>
                        </a:rPr>
                        <a:t>(barriles/día)</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rowSpan="2">
                  <a:txBody>
                    <a:bodyPr/>
                    <a:lstStyle/>
                    <a:p>
                      <a:pPr indent="0" lvl="0" marL="0" rtl="0" algn="ctr">
                        <a:spcBef>
                          <a:spcPts val="0"/>
                        </a:spcBef>
                        <a:spcAft>
                          <a:spcPts val="0"/>
                        </a:spcAft>
                        <a:buNone/>
                      </a:pPr>
                      <a:r>
                        <a:rPr b="1" lang="es-419">
                          <a:solidFill>
                            <a:schemeClr val="lt2"/>
                          </a:solidFill>
                        </a:rPr>
                        <a:t>Total comprado</a:t>
                      </a:r>
                      <a:endParaRPr b="1">
                        <a:solidFill>
                          <a:schemeClr val="lt2"/>
                        </a:solidFill>
                      </a:endParaRPr>
                    </a:p>
                    <a:p>
                      <a:pPr indent="0" lvl="0" marL="0" rtl="0" algn="ctr">
                        <a:spcBef>
                          <a:spcPts val="0"/>
                        </a:spcBef>
                        <a:spcAft>
                          <a:spcPts val="0"/>
                        </a:spcAft>
                        <a:buNone/>
                      </a:pPr>
                      <a:r>
                        <a:rPr i="1" lang="es-419">
                          <a:solidFill>
                            <a:schemeClr val="lt2"/>
                          </a:solidFill>
                        </a:rPr>
                        <a:t>(barriles/día)</a:t>
                      </a:r>
                      <a:endParaRPr b="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s-419">
                          <a:solidFill>
                            <a:schemeClr val="lt2"/>
                          </a:solidFill>
                        </a:rPr>
                        <a:t>Nafta Súper</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Nafta Común</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vMerge="1"/>
              </a:tr>
              <a:tr h="381000">
                <a:tc>
                  <a:txBody>
                    <a:bodyPr/>
                    <a:lstStyle/>
                    <a:p>
                      <a:pPr indent="0" lvl="0" marL="0" rtl="0" algn="ctr">
                        <a:spcBef>
                          <a:spcPts val="0"/>
                        </a:spcBef>
                        <a:spcAft>
                          <a:spcPts val="0"/>
                        </a:spcAft>
                        <a:buNone/>
                      </a:pPr>
                      <a:r>
                        <a:rPr lang="es-419" sz="1200">
                          <a:solidFill>
                            <a:schemeClr val="accent3"/>
                          </a:solidFill>
                        </a:rPr>
                        <a:t>Tipo 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2</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4</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1</a:t>
                      </a:r>
                      <a:r>
                        <a:rPr lang="es-419" sz="1200">
                          <a:solidFill>
                            <a:schemeClr val="accent3"/>
                          </a:solidFill>
                        </a:rPr>
                        <a:t>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5</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419">
                          <a:solidFill>
                            <a:schemeClr val="lt2"/>
                          </a:solidFill>
                        </a:rPr>
                        <a:t>TOTAL</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8000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8000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gridSpan="4">
                  <a:txBody>
                    <a:bodyPr/>
                    <a:lstStyle/>
                    <a:p>
                      <a:pPr indent="0" lvl="0" marL="0" rtl="0" algn="ctr">
                        <a:spcBef>
                          <a:spcPts val="0"/>
                        </a:spcBef>
                        <a:spcAft>
                          <a:spcPts val="0"/>
                        </a:spcAft>
                        <a:buNone/>
                      </a:pPr>
                      <a:r>
                        <a:rPr b="1" lang="es-419">
                          <a:solidFill>
                            <a:schemeClr val="lt2"/>
                          </a:solidFill>
                        </a:rPr>
                        <a:t>Solución Óptima</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c hMerge="1"/>
              </a:tr>
              <a:tr h="381000">
                <a:tc gridSpan="4">
                  <a:txBody>
                    <a:bodyPr/>
                    <a:lstStyle/>
                    <a:p>
                      <a:pPr indent="0" lvl="0" marL="0" rtl="0" algn="ctr">
                        <a:spcBef>
                          <a:spcPts val="0"/>
                        </a:spcBef>
                        <a:spcAft>
                          <a:spcPts val="0"/>
                        </a:spcAft>
                        <a:buNone/>
                      </a:pPr>
                      <a:r>
                        <a:rPr lang="es-419">
                          <a:solidFill>
                            <a:schemeClr val="accent5"/>
                          </a:solidFill>
                        </a:rPr>
                        <a:t>$33650</a:t>
                      </a:r>
                      <a:endParaRPr b="1" sz="1600">
                        <a:solidFill>
                          <a:schemeClr val="accent5"/>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c hMerge="1"/>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3 - Conclusiones 1er corrida</a:t>
            </a:r>
            <a:endParaRPr/>
          </a:p>
        </p:txBody>
      </p:sp>
      <p:sp>
        <p:nvSpPr>
          <p:cNvPr id="433" name="Google Shape;433;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Se obtuvo lo que se buscaba se cumple con la demanda mínima de 8000 barriles y se obtiene una buena ganancia implicando el aditivo agregado</a:t>
            </a:r>
            <a:endParaRPr/>
          </a:p>
          <a:p>
            <a:pPr indent="-342900" lvl="0" marL="457200" rtl="0" algn="l">
              <a:spcBef>
                <a:spcPts val="0"/>
              </a:spcBef>
              <a:spcAft>
                <a:spcPts val="0"/>
              </a:spcAft>
              <a:buSzPts val="1800"/>
              <a:buChar char="●"/>
            </a:pPr>
            <a:r>
              <a:rPr lang="es-419"/>
              <a:t>En los otros 2 casos anteriores lo que pasaba al aumentar el aditivo hasta el punto donde se compraba todo lo disponible de gasolina cruda 3 (se llegaban a misma producción de naftas en los 3 casos) pasará lo mismo para este caso ya que es lo mismo.</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Casos de doble aditivo</a:t>
            </a:r>
            <a:endParaRPr/>
          </a:p>
        </p:txBody>
      </p:sp>
      <p:sp>
        <p:nvSpPr>
          <p:cNvPr id="439" name="Google Shape;439;p7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419"/>
              <a:t>Osea casos donde se agrega un aditivo con un cierto valor pero a dos gasolinas a la vez</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Caso 1</a:t>
            </a:r>
            <a:endParaRPr/>
          </a:p>
        </p:txBody>
      </p:sp>
      <p:sp>
        <p:nvSpPr>
          <p:cNvPr id="445" name="Google Shape;445;p7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b="1" lang="es-419" sz="2000">
                <a:solidFill>
                  <a:schemeClr val="accent2"/>
                </a:solidFill>
              </a:rPr>
              <a:t>Para este caso pensamos:</a:t>
            </a:r>
            <a:endParaRPr b="1" sz="2000">
              <a:solidFill>
                <a:schemeClr val="accent2"/>
              </a:solidFill>
            </a:endParaRPr>
          </a:p>
          <a:p>
            <a:pPr indent="-342900" lvl="0" marL="457200" rtl="0" algn="l">
              <a:spcBef>
                <a:spcPts val="1200"/>
              </a:spcBef>
              <a:spcAft>
                <a:spcPts val="0"/>
              </a:spcAft>
              <a:buSzPts val="1800"/>
              <a:buChar char="●"/>
            </a:pPr>
            <a:r>
              <a:rPr i="1" lang="es-419"/>
              <a:t>Totalidad de Gasolina Cruda 5 :</a:t>
            </a:r>
            <a:endParaRPr/>
          </a:p>
          <a:p>
            <a:pPr indent="-317500" lvl="1" marL="914400" rtl="0" algn="l">
              <a:spcBef>
                <a:spcPts val="0"/>
              </a:spcBef>
              <a:spcAft>
                <a:spcPts val="0"/>
              </a:spcAft>
              <a:buSzPts val="1400"/>
              <a:buChar char="○"/>
            </a:pPr>
            <a:r>
              <a:rPr lang="es-419"/>
              <a:t>Tenemos 3000 barriles, faltan 5000 barriles más.</a:t>
            </a:r>
            <a:endParaRPr/>
          </a:p>
          <a:p>
            <a:pPr indent="-317500" lvl="1" marL="914400" rtl="0" algn="l">
              <a:spcBef>
                <a:spcPts val="0"/>
              </a:spcBef>
              <a:spcAft>
                <a:spcPts val="0"/>
              </a:spcAft>
              <a:buSzPts val="1400"/>
              <a:buChar char="○"/>
            </a:pPr>
            <a:r>
              <a:rPr i="1" lang="es-419"/>
              <a:t>Agregar un aditivo con </a:t>
            </a:r>
            <a:r>
              <a:rPr b="1" i="1" lang="es-419"/>
              <a:t>a </a:t>
            </a:r>
            <a:r>
              <a:rPr i="1" lang="es-419"/>
              <a:t>de potencia, para que se entregue </a:t>
            </a:r>
            <a:r>
              <a:rPr b="1" i="1" lang="es-419"/>
              <a:t>90+a </a:t>
            </a:r>
            <a:r>
              <a:rPr i="1" lang="es-419"/>
              <a:t>de potencia</a:t>
            </a:r>
            <a:endParaRPr/>
          </a:p>
          <a:p>
            <a:pPr indent="-342900" lvl="0" marL="457200" rtl="0" algn="l">
              <a:spcBef>
                <a:spcPts val="0"/>
              </a:spcBef>
              <a:spcAft>
                <a:spcPts val="0"/>
              </a:spcAft>
              <a:buSzPts val="1800"/>
              <a:buChar char="●"/>
            </a:pPr>
            <a:r>
              <a:rPr i="1" lang="es-419"/>
              <a:t>Totalidad de Gasolina Cruda 4:</a:t>
            </a:r>
            <a:endParaRPr i="1"/>
          </a:p>
          <a:p>
            <a:pPr indent="-317500" lvl="1" marL="914400" rtl="0" algn="l">
              <a:spcBef>
                <a:spcPts val="0"/>
              </a:spcBef>
              <a:spcAft>
                <a:spcPts val="0"/>
              </a:spcAft>
              <a:buSzPts val="1400"/>
              <a:buChar char="○"/>
            </a:pPr>
            <a:r>
              <a:rPr i="1" lang="es-419"/>
              <a:t>Como faltan 5000 barriles se usan todos los disponibles.</a:t>
            </a:r>
            <a:endParaRPr i="1"/>
          </a:p>
          <a:p>
            <a:pPr indent="-317500" lvl="1" marL="914400" rtl="0" algn="l">
              <a:spcBef>
                <a:spcPts val="0"/>
              </a:spcBef>
              <a:spcAft>
                <a:spcPts val="0"/>
              </a:spcAft>
              <a:buSzPts val="1400"/>
              <a:buChar char="○"/>
            </a:pPr>
            <a:r>
              <a:rPr i="1" lang="es-419"/>
              <a:t>Agregar un aditivo con </a:t>
            </a:r>
            <a:r>
              <a:rPr b="1" i="1" lang="es-419"/>
              <a:t>a </a:t>
            </a:r>
            <a:r>
              <a:rPr i="1" lang="es-419"/>
              <a:t>de potencia, para que se entregue </a:t>
            </a:r>
            <a:r>
              <a:rPr b="1" i="1" lang="es-419"/>
              <a:t>90</a:t>
            </a:r>
            <a:r>
              <a:rPr b="1" i="1" lang="es-419"/>
              <a:t>+a </a:t>
            </a:r>
            <a:r>
              <a:rPr i="1" lang="es-419"/>
              <a:t>de potencia</a:t>
            </a:r>
            <a:endParaRPr i="1" sz="1400"/>
          </a:p>
          <a:p>
            <a:pPr indent="-342900" lvl="0" marL="457200" rtl="0" algn="l">
              <a:spcBef>
                <a:spcPts val="0"/>
              </a:spcBef>
              <a:spcAft>
                <a:spcPts val="0"/>
              </a:spcAft>
              <a:buSzPts val="1800"/>
              <a:buChar char="●"/>
            </a:pPr>
            <a:r>
              <a:rPr i="1" lang="es-419"/>
              <a:t>No usar otra Gasolina</a:t>
            </a:r>
            <a:endParaRPr i="1"/>
          </a:p>
        </p:txBody>
      </p:sp>
      <p:sp>
        <p:nvSpPr>
          <p:cNvPr id="446" name="Google Shape;446;p75"/>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Aditivo en Gasolina Cruda 4 y 5</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1 - Potencia del aditivo</a:t>
            </a:r>
            <a:endParaRPr/>
          </a:p>
        </p:txBody>
      </p:sp>
      <p:sp>
        <p:nvSpPr>
          <p:cNvPr id="452" name="Google Shape;452;p76"/>
          <p:cNvSpPr txBox="1"/>
          <p:nvPr>
            <p:ph idx="1" type="body"/>
          </p:nvPr>
        </p:nvSpPr>
        <p:spPr>
          <a:xfrm>
            <a:off x="311700" y="1152475"/>
            <a:ext cx="8520600" cy="34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95 * 8000 ≤ 99 * 3000 + 90*5000</a:t>
            </a:r>
            <a:endParaRPr/>
          </a:p>
          <a:p>
            <a:pPr indent="0" lvl="0" marL="0" rtl="0" algn="l">
              <a:spcBef>
                <a:spcPts val="1200"/>
              </a:spcBef>
              <a:spcAft>
                <a:spcPts val="0"/>
              </a:spcAft>
              <a:buNone/>
            </a:pPr>
            <a:r>
              <a:rPr lang="es-419"/>
              <a:t>95 * 8000 - 99 * 3000 - 90 * 5000 ≤  </a:t>
            </a:r>
            <a:r>
              <a:rPr b="1" lang="es-419">
                <a:solidFill>
                  <a:schemeClr val="accent5"/>
                </a:solidFill>
              </a:rPr>
              <a:t>a </a:t>
            </a:r>
            <a:r>
              <a:rPr lang="es-419"/>
              <a:t>* 8000</a:t>
            </a:r>
            <a:endParaRPr/>
          </a:p>
          <a:p>
            <a:pPr indent="0" lvl="0" marL="0" rtl="0" algn="l">
              <a:spcBef>
                <a:spcPts val="1200"/>
              </a:spcBef>
              <a:spcAft>
                <a:spcPts val="0"/>
              </a:spcAft>
              <a:buNone/>
            </a:pPr>
            <a:r>
              <a:rPr lang="es-419"/>
              <a:t>13000 ≤ </a:t>
            </a:r>
            <a:r>
              <a:rPr b="1" lang="es-419">
                <a:solidFill>
                  <a:schemeClr val="accent5"/>
                </a:solidFill>
              </a:rPr>
              <a:t>a </a:t>
            </a:r>
            <a:r>
              <a:rPr lang="es-419"/>
              <a:t>* 8000</a:t>
            </a:r>
            <a:endParaRPr/>
          </a:p>
          <a:p>
            <a:pPr indent="0" lvl="0" marL="0" rtl="0" algn="l">
              <a:spcBef>
                <a:spcPts val="1200"/>
              </a:spcBef>
              <a:spcAft>
                <a:spcPts val="0"/>
              </a:spcAft>
              <a:buNone/>
            </a:pPr>
            <a:r>
              <a:t/>
            </a:r>
            <a:endParaRPr/>
          </a:p>
          <a:p>
            <a:pPr indent="457200" lvl="0" marL="2743200" rtl="0" algn="l">
              <a:spcBef>
                <a:spcPts val="1200"/>
              </a:spcBef>
              <a:spcAft>
                <a:spcPts val="1200"/>
              </a:spcAft>
              <a:buNone/>
            </a:pPr>
            <a:r>
              <a:rPr lang="es-419" sz="2700"/>
              <a:t>     1.625 ≤ </a:t>
            </a:r>
            <a:r>
              <a:rPr b="1" lang="es-419" sz="2700">
                <a:solidFill>
                  <a:schemeClr val="accent5"/>
                </a:solidFill>
              </a:rPr>
              <a:t>a</a:t>
            </a:r>
            <a:endParaRPr sz="27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1 - 1er corrida en GLPK con aditivo de 1.625</a:t>
            </a:r>
            <a:endParaRPr/>
          </a:p>
        </p:txBody>
      </p:sp>
      <p:graphicFrame>
        <p:nvGraphicFramePr>
          <p:cNvPr id="458" name="Google Shape;458;p77"/>
          <p:cNvGraphicFramePr/>
          <p:nvPr/>
        </p:nvGraphicFramePr>
        <p:xfrm>
          <a:off x="1857375" y="1017725"/>
          <a:ext cx="3000000" cy="3000000"/>
        </p:xfrm>
        <a:graphic>
          <a:graphicData uri="http://schemas.openxmlformats.org/drawingml/2006/table">
            <a:tbl>
              <a:tblPr>
                <a:noFill/>
                <a:tableStyleId>{509AF2CD-B2D5-4E2B-8B0C-5AE57C2DB705}</a:tableStyleId>
              </a:tblPr>
              <a:tblGrid>
                <a:gridCol w="1809750"/>
                <a:gridCol w="1809750"/>
                <a:gridCol w="1809750"/>
              </a:tblGrid>
              <a:tr h="381000">
                <a:tc rowSpan="2">
                  <a:txBody>
                    <a:bodyPr/>
                    <a:lstStyle/>
                    <a:p>
                      <a:pPr indent="0" lvl="0" marL="0" rtl="0" algn="ctr">
                        <a:spcBef>
                          <a:spcPts val="0"/>
                        </a:spcBef>
                        <a:spcAft>
                          <a:spcPts val="0"/>
                        </a:spcAft>
                        <a:buNone/>
                      </a:pPr>
                      <a:r>
                        <a:rPr b="1" lang="es-419">
                          <a:solidFill>
                            <a:schemeClr val="lt2"/>
                          </a:solidFill>
                        </a:rPr>
                        <a:t>Gasolina Cruda </a:t>
                      </a:r>
                      <a:endParaRPr b="1">
                        <a:solidFill>
                          <a:schemeClr val="lt2"/>
                        </a:solidFill>
                      </a:endParaRPr>
                    </a:p>
                    <a:p>
                      <a:pPr indent="0" lvl="0" marL="0" rtl="0" algn="ctr">
                        <a:spcBef>
                          <a:spcPts val="0"/>
                        </a:spcBef>
                        <a:spcAft>
                          <a:spcPts val="0"/>
                        </a:spcAft>
                        <a:buNone/>
                      </a:pPr>
                      <a:r>
                        <a:rPr i="1" lang="es-419">
                          <a:solidFill>
                            <a:schemeClr val="lt2"/>
                          </a:solidFill>
                        </a:rPr>
                        <a:t>(Tipo)</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gridSpan="2">
                  <a:txBody>
                    <a:bodyPr/>
                    <a:lstStyle/>
                    <a:p>
                      <a:pPr indent="0" lvl="0" marL="0" rtl="0" algn="ctr">
                        <a:spcBef>
                          <a:spcPts val="0"/>
                        </a:spcBef>
                        <a:spcAft>
                          <a:spcPts val="0"/>
                        </a:spcAft>
                        <a:buNone/>
                      </a:pPr>
                      <a:r>
                        <a:rPr b="1" lang="es-419">
                          <a:solidFill>
                            <a:schemeClr val="lt2"/>
                          </a:solidFill>
                        </a:rPr>
                        <a:t>Valor </a:t>
                      </a:r>
                      <a:r>
                        <a:rPr i="1" lang="es-419">
                          <a:solidFill>
                            <a:schemeClr val="lt2"/>
                          </a:solidFill>
                        </a:rPr>
                        <a:t>(barriles/día)</a:t>
                      </a:r>
                      <a:endParaRPr i="1">
                        <a:solidFill>
                          <a:schemeClr val="l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r>
              <a:tr h="381000">
                <a:tc vMerge="1"/>
                <a:tc>
                  <a:txBody>
                    <a:bodyPr/>
                    <a:lstStyle/>
                    <a:p>
                      <a:pPr indent="0" lvl="0" marL="0" rtl="0" algn="ctr">
                        <a:spcBef>
                          <a:spcPts val="0"/>
                        </a:spcBef>
                        <a:spcAft>
                          <a:spcPts val="0"/>
                        </a:spcAft>
                        <a:buNone/>
                      </a:pPr>
                      <a:r>
                        <a:rPr b="1" lang="es-419">
                          <a:solidFill>
                            <a:schemeClr val="lt2"/>
                          </a:solidFill>
                        </a:rPr>
                        <a:t>Nafta Súper</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a:solidFill>
                            <a:schemeClr val="lt2"/>
                          </a:solidFill>
                        </a:rPr>
                        <a:t>Nafta Común</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2</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4</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5</a:t>
                      </a:r>
                      <a:r>
                        <a:rPr lang="es-419" sz="1200">
                          <a:solidFill>
                            <a:schemeClr val="accent3"/>
                          </a:solidFill>
                        </a:rPr>
                        <a:t>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200">
                          <a:solidFill>
                            <a:schemeClr val="accent3"/>
                          </a:solidFill>
                        </a:rPr>
                        <a:t>Tipo 5</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3000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419">
                          <a:solidFill>
                            <a:schemeClr val="lt2"/>
                          </a:solidFill>
                        </a:rPr>
                        <a:t>TOTAL</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8000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200">
                          <a:solidFill>
                            <a:schemeClr val="accent3"/>
                          </a:solidFill>
                        </a:rPr>
                        <a:t>4000</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gridSpan="3">
                  <a:txBody>
                    <a:bodyPr/>
                    <a:lstStyle/>
                    <a:p>
                      <a:pPr indent="0" lvl="0" marL="0" rtl="0" algn="ctr">
                        <a:spcBef>
                          <a:spcPts val="0"/>
                        </a:spcBef>
                        <a:spcAft>
                          <a:spcPts val="0"/>
                        </a:spcAft>
                        <a:buNone/>
                      </a:pPr>
                      <a:r>
                        <a:rPr b="1" lang="es-419">
                          <a:solidFill>
                            <a:schemeClr val="lt2"/>
                          </a:solidFill>
                        </a:rPr>
                        <a:t>Solución Óptima</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r h="381000">
                <a:tc gridSpan="3">
                  <a:txBody>
                    <a:bodyPr/>
                    <a:lstStyle/>
                    <a:p>
                      <a:pPr indent="0" lvl="0" marL="0" rtl="0" algn="ctr">
                        <a:spcBef>
                          <a:spcPts val="0"/>
                        </a:spcBef>
                        <a:spcAft>
                          <a:spcPts val="0"/>
                        </a:spcAft>
                        <a:buNone/>
                      </a:pPr>
                      <a:r>
                        <a:rPr lang="es-419">
                          <a:solidFill>
                            <a:schemeClr val="accent5"/>
                          </a:solidFill>
                        </a:rPr>
                        <a:t>$25850</a:t>
                      </a:r>
                      <a:endParaRPr b="1" sz="1600">
                        <a:solidFill>
                          <a:schemeClr val="accent5"/>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Caso 1 - Conclusiones 1er corrida</a:t>
            </a:r>
            <a:endParaRPr/>
          </a:p>
        </p:txBody>
      </p:sp>
      <p:sp>
        <p:nvSpPr>
          <p:cNvPr id="464" name="Google Shape;464;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s-419"/>
              <a:t>Se obtuvo lo que se buscaba se cumple con la demanda mínima de 8000 barriles y se obtiene una buena ganancia implicando el aditivo agregado.</a:t>
            </a:r>
            <a:endParaRPr/>
          </a:p>
          <a:p>
            <a:pPr indent="-334327" lvl="0" marL="457200" rtl="0" algn="l">
              <a:spcBef>
                <a:spcPts val="0"/>
              </a:spcBef>
              <a:spcAft>
                <a:spcPts val="0"/>
              </a:spcAft>
              <a:buSzPct val="100000"/>
              <a:buChar char="●"/>
            </a:pPr>
            <a:r>
              <a:rPr lang="es-419"/>
              <a:t>Sucederá lo mismo que en los otros casos solo que a menor potencia, por cada 0.625 de potencia agregado por encima de los 1.625 se harán 1000 barriles de nafta común a partir de comprar barriles de gasolina cruda 2, como solo hay 4000 disponibles se puede aumentar la potencia hasta 4.125 (se igualarán las producciones) </a:t>
            </a:r>
            <a:r>
              <a:rPr lang="es-419"/>
              <a:t>a partir de este valor</a:t>
            </a:r>
            <a:r>
              <a:rPr lang="es-419"/>
              <a:t> (como en los otros casos) se sacan barriles de nafta común para hacer más nafta súper.</a:t>
            </a:r>
            <a:endParaRPr/>
          </a:p>
          <a:p>
            <a:pPr indent="-334327" lvl="0" marL="457200" rtl="0" algn="l">
              <a:spcBef>
                <a:spcPts val="0"/>
              </a:spcBef>
              <a:spcAft>
                <a:spcPts val="0"/>
              </a:spcAft>
              <a:buSzPct val="100000"/>
              <a:buChar char="●"/>
            </a:pPr>
            <a:r>
              <a:rPr lang="es-419"/>
              <a:t>La ganancia además es de:</a:t>
            </a:r>
            <a:endParaRPr/>
          </a:p>
          <a:p>
            <a:pPr indent="-310832" lvl="1" marL="914400" rtl="0" algn="l">
              <a:spcBef>
                <a:spcPts val="0"/>
              </a:spcBef>
              <a:spcAft>
                <a:spcPts val="0"/>
              </a:spcAft>
              <a:buSzPct val="100000"/>
              <a:buChar char="○"/>
            </a:pPr>
            <a:r>
              <a:rPr lang="es-419"/>
              <a:t>Entre 1.625 y 4.125 ⇒ </a:t>
            </a:r>
            <a:r>
              <a:rPr lang="es-419">
                <a:solidFill>
                  <a:schemeClr val="accent5"/>
                </a:solidFill>
              </a:rPr>
              <a:t>($2.85-$0.9)*1000=$1950 </a:t>
            </a:r>
            <a:r>
              <a:rPr lang="es-419"/>
              <a:t>por cada 0.625 de potencia aumentado.</a:t>
            </a:r>
            <a:endParaRPr/>
          </a:p>
          <a:p>
            <a:pPr indent="-310832" lvl="1" marL="914400" rtl="0" algn="l">
              <a:spcBef>
                <a:spcPts val="0"/>
              </a:spcBef>
              <a:spcAft>
                <a:spcPts val="0"/>
              </a:spcAft>
              <a:buSzPct val="100000"/>
              <a:buChar char="○"/>
            </a:pPr>
            <a:r>
              <a:rPr lang="es-419"/>
              <a:t>De 4.125 hasta 3.75 =&gt; seguirá aumentando como en los otros casos hasta quedarse sin barriles de gasolina cruda 1, por cada 1.875 aumentado se ganan 1000 barriles de nafta común comprando los de gasolina cruda 1. lo cual: </a:t>
            </a:r>
            <a:r>
              <a:rPr lang="es-419">
                <a:solidFill>
                  <a:schemeClr val="accent5"/>
                </a:solidFill>
              </a:rPr>
              <a:t>($2.85-$0.8)*1000=$2050</a:t>
            </a:r>
            <a:endParaRPr/>
          </a:p>
          <a:p>
            <a:pPr indent="-310832" lvl="1" marL="914400" rtl="0" algn="l">
              <a:spcBef>
                <a:spcPts val="0"/>
              </a:spcBef>
              <a:spcAft>
                <a:spcPts val="0"/>
              </a:spcAft>
              <a:buSzPct val="100000"/>
              <a:buChar char="○"/>
            </a:pPr>
            <a:r>
              <a:rPr lang="es-419"/>
              <a:t>A partir de 3.75 ⇒ pasa lo mismo que los otros casos, se empieza a quitar barriles de nafta común para ahcer nafta súper.</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Conclusiones</a:t>
            </a:r>
            <a:endParaRPr/>
          </a:p>
        </p:txBody>
      </p:sp>
      <p:sp>
        <p:nvSpPr>
          <p:cNvPr id="470" name="Google Shape;470;p79"/>
          <p:cNvSpPr txBox="1"/>
          <p:nvPr>
            <p:ph idx="2" type="body"/>
          </p:nvPr>
        </p:nvSpPr>
        <p:spPr>
          <a:xfrm>
            <a:off x="4939500" y="220050"/>
            <a:ext cx="3837000" cy="4199400"/>
          </a:xfrm>
          <a:prstGeom prst="rect">
            <a:avLst/>
          </a:prstGeom>
        </p:spPr>
        <p:txBody>
          <a:bodyPr anchorCtr="0" anchor="ctr" bIns="91425" lIns="91425" spcFirstLastPara="1" rIns="91425" wrap="square" tIns="91425">
            <a:normAutofit lnSpcReduction="10000"/>
          </a:bodyPr>
          <a:lstStyle/>
          <a:p>
            <a:pPr indent="-304800" lvl="0" marL="457200" rtl="0" algn="l">
              <a:spcBef>
                <a:spcPts val="0"/>
              </a:spcBef>
              <a:spcAft>
                <a:spcPts val="0"/>
              </a:spcAft>
              <a:buClr>
                <a:schemeClr val="accent2"/>
              </a:buClr>
              <a:buSzPts val="1200"/>
              <a:buChar char="●"/>
            </a:pPr>
            <a:r>
              <a:rPr b="1" lang="es-419" sz="1200">
                <a:solidFill>
                  <a:schemeClr val="accent2"/>
                </a:solidFill>
              </a:rPr>
              <a:t>La forma de </a:t>
            </a:r>
            <a:r>
              <a:rPr b="1" lang="es-419" sz="1200">
                <a:solidFill>
                  <a:schemeClr val="accent2"/>
                </a:solidFill>
              </a:rPr>
              <a:t>cómo</a:t>
            </a:r>
            <a:r>
              <a:rPr b="1" lang="es-419" sz="1200">
                <a:solidFill>
                  <a:schemeClr val="accent2"/>
                </a:solidFill>
              </a:rPr>
              <a:t> </a:t>
            </a:r>
            <a:r>
              <a:rPr b="1" lang="es-419" sz="1200">
                <a:solidFill>
                  <a:schemeClr val="accent2"/>
                </a:solidFill>
              </a:rPr>
              <a:t>varían</a:t>
            </a:r>
            <a:r>
              <a:rPr b="1" lang="es-419" sz="1200">
                <a:solidFill>
                  <a:schemeClr val="accent2"/>
                </a:solidFill>
              </a:rPr>
              <a:t> las producciones para cumplir con la mínima demanda es lo mismo que para los otros casos y siempre ocurre lo mismo</a:t>
            </a:r>
            <a:endParaRPr b="1" sz="1200">
              <a:solidFill>
                <a:schemeClr val="accent2"/>
              </a:solidFill>
            </a:endParaRPr>
          </a:p>
          <a:p>
            <a:pPr indent="-304800" lvl="0" marL="457200" rtl="0" algn="l">
              <a:spcBef>
                <a:spcPts val="0"/>
              </a:spcBef>
              <a:spcAft>
                <a:spcPts val="0"/>
              </a:spcAft>
              <a:buClr>
                <a:schemeClr val="accent2"/>
              </a:buClr>
              <a:buSzPts val="1200"/>
              <a:buChar char="●"/>
            </a:pPr>
            <a:r>
              <a:rPr b="1" lang="es-419" sz="1200">
                <a:solidFill>
                  <a:schemeClr val="accent2"/>
                </a:solidFill>
              </a:rPr>
              <a:t>Lo bueno que tiene hacer que dos gasolinas aumenten en cierto valor su potencia al mismo tiempo para usarlo en producción es que a comparación de los otros casos el aditivo agregado va a ser mucho más bajo y esto implica menos investigación y más </a:t>
            </a:r>
            <a:r>
              <a:rPr b="1" lang="es-419" sz="1200">
                <a:solidFill>
                  <a:schemeClr val="accent2"/>
                </a:solidFill>
              </a:rPr>
              <a:t>fácil</a:t>
            </a:r>
            <a:r>
              <a:rPr b="1" lang="es-419" sz="1200">
                <a:solidFill>
                  <a:schemeClr val="accent2"/>
                </a:solidFill>
              </a:rPr>
              <a:t> de llegar a estos números. </a:t>
            </a:r>
            <a:endParaRPr b="1" sz="1200">
              <a:solidFill>
                <a:schemeClr val="accent2"/>
              </a:solidFill>
            </a:endParaRPr>
          </a:p>
          <a:p>
            <a:pPr indent="-304800" lvl="0" marL="457200" rtl="0" algn="l">
              <a:spcBef>
                <a:spcPts val="0"/>
              </a:spcBef>
              <a:spcAft>
                <a:spcPts val="0"/>
              </a:spcAft>
              <a:buClr>
                <a:schemeClr val="accent2"/>
              </a:buClr>
              <a:buSzPts val="1200"/>
              <a:buChar char="●"/>
            </a:pPr>
            <a:r>
              <a:rPr b="1" lang="es-419" sz="1200">
                <a:solidFill>
                  <a:schemeClr val="accent2"/>
                </a:solidFill>
              </a:rPr>
              <a:t>El caso que mostramos justamente es de las gasolinas que más potencia dan, entonces cualquier otra combinación será con un aditivo a mayor potencia y por ende este será el que más </a:t>
            </a:r>
            <a:r>
              <a:rPr b="1" lang="es-419" sz="1200">
                <a:solidFill>
                  <a:schemeClr val="accent2"/>
                </a:solidFill>
              </a:rPr>
              <a:t>aporte en ganancia haga.</a:t>
            </a:r>
            <a:endParaRPr b="1" sz="1200">
              <a:solidFill>
                <a:schemeClr val="accent2"/>
              </a:solidFill>
            </a:endParaRPr>
          </a:p>
          <a:p>
            <a:pPr indent="-304800" lvl="0" marL="457200" rtl="0" algn="l">
              <a:spcBef>
                <a:spcPts val="0"/>
              </a:spcBef>
              <a:spcAft>
                <a:spcPts val="0"/>
              </a:spcAft>
              <a:buClr>
                <a:schemeClr val="accent2"/>
              </a:buClr>
              <a:buSzPts val="1200"/>
              <a:buChar char="●"/>
            </a:pPr>
            <a:r>
              <a:rPr b="1" lang="es-419" sz="1200">
                <a:solidFill>
                  <a:schemeClr val="accent2"/>
                </a:solidFill>
              </a:rPr>
              <a:t>Si bien se podría buscar de como en el Caso 3 que de entrada con un aditivo se llegue al punto donde se igualan las producciones a simple vista de </a:t>
            </a:r>
            <a:r>
              <a:rPr b="1" lang="es-419" sz="1200">
                <a:solidFill>
                  <a:schemeClr val="accent2"/>
                </a:solidFill>
              </a:rPr>
              <a:t>análisis</a:t>
            </a:r>
            <a:r>
              <a:rPr b="1" lang="es-419" sz="1200">
                <a:solidFill>
                  <a:schemeClr val="accent2"/>
                </a:solidFill>
              </a:rPr>
              <a:t> se ve que será aún así a mayor potencia que empezando desde aquí.</a:t>
            </a:r>
            <a:endParaRPr b="1" sz="1200">
              <a:solidFill>
                <a:schemeClr val="accent2"/>
              </a:solidFill>
            </a:endParaRPr>
          </a:p>
        </p:txBody>
      </p:sp>
      <p:sp>
        <p:nvSpPr>
          <p:cNvPr id="471" name="Google Shape;471;p7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Analizando los casos con doble aditivo</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Conclusiones Finales</a:t>
            </a:r>
            <a:endParaRPr/>
          </a:p>
          <a:p>
            <a:pPr indent="-323850" lvl="0" marL="457200" rtl="0" algn="l">
              <a:spcBef>
                <a:spcPts val="0"/>
              </a:spcBef>
              <a:spcAft>
                <a:spcPts val="0"/>
              </a:spcAft>
              <a:buSzPts val="1500"/>
              <a:buChar char="●"/>
            </a:pPr>
            <a:r>
              <a:rPr lang="es-419" sz="1500"/>
              <a:t>Si se quiere agregar aditivos que sea a dos o de a tres gasolinas a la vez ya que se reducirá el valor a potenciar.</a:t>
            </a:r>
            <a:endParaRPr sz="1500"/>
          </a:p>
          <a:p>
            <a:pPr indent="-323850" lvl="0" marL="457200" rtl="0" algn="l">
              <a:spcBef>
                <a:spcPts val="0"/>
              </a:spcBef>
              <a:spcAft>
                <a:spcPts val="0"/>
              </a:spcAft>
              <a:buSzPts val="1500"/>
              <a:buChar char="●"/>
            </a:pPr>
            <a:r>
              <a:rPr lang="es-419" sz="1500"/>
              <a:t>Si por alguna cuestión solo se agrega a una sola gasolina, entonces </a:t>
            </a:r>
            <a:r>
              <a:rPr lang="es-419" sz="1500"/>
              <a:t>añadirlo</a:t>
            </a:r>
            <a:r>
              <a:rPr lang="es-419" sz="1500"/>
              <a:t> a la gasolina cruda 4 a un valor que consideren razonable.</a:t>
            </a:r>
            <a:endParaRPr sz="1500"/>
          </a:p>
          <a:p>
            <a:pPr indent="-323850" lvl="0" marL="457200" rtl="0" algn="l">
              <a:spcBef>
                <a:spcPts val="0"/>
              </a:spcBef>
              <a:spcAft>
                <a:spcPts val="0"/>
              </a:spcAft>
              <a:buSzPts val="1500"/>
              <a:buChar char="●"/>
            </a:pPr>
            <a:r>
              <a:rPr lang="es-419" sz="1500"/>
              <a:t>Si se agrega un aditivo que potencie dos gasolinas a la vez, que sea a la gasolina 5 y 4.</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aphicFrame>
        <p:nvGraphicFramePr>
          <p:cNvPr id="96" name="Google Shape;96;p19"/>
          <p:cNvGraphicFramePr/>
          <p:nvPr/>
        </p:nvGraphicFramePr>
        <p:xfrm>
          <a:off x="1928075" y="1317263"/>
          <a:ext cx="3000000" cy="3000000"/>
        </p:xfrm>
        <a:graphic>
          <a:graphicData uri="http://schemas.openxmlformats.org/drawingml/2006/table">
            <a:tbl>
              <a:tblPr>
                <a:noFill/>
                <a:tableStyleId>{509AF2CD-B2D5-4E2B-8B0C-5AE57C2DB705}</a:tableStyleId>
              </a:tblPr>
              <a:tblGrid>
                <a:gridCol w="3346675"/>
                <a:gridCol w="1941175"/>
              </a:tblGrid>
              <a:tr h="381000">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Descripción</a:t>
                      </a:r>
                      <a:endParaRPr b="1" sz="18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Valor Marginal</a:t>
                      </a:r>
                      <a:endParaRPr i="1" sz="15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Sobrante de gasolina cruda tipo 1</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0.7</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Sobrante de gasolina cruda tipo 2</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1.5</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Sobrante de gasolina cruda tipo 3</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1.9</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Sobrante de gasolina cruda tipo 4</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2.15</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Sobrante de gasolina cruda tipo 5</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2.11</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Sobrante de gasolina cruda</a:t>
            </a:r>
            <a:endParaRPr/>
          </a:p>
        </p:txBody>
      </p:sp>
      <p:sp>
        <p:nvSpPr>
          <p:cNvPr id="98" name="Google Shape;98;p19"/>
          <p:cNvSpPr txBox="1"/>
          <p:nvPr>
            <p:ph idx="4294967295" type="subTitle"/>
          </p:nvPr>
        </p:nvSpPr>
        <p:spPr>
          <a:xfrm>
            <a:off x="671250" y="420742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i="1" lang="es-419" sz="1600">
                <a:solidFill>
                  <a:schemeClr val="accent6"/>
                </a:solidFill>
              </a:rPr>
              <a:t>No sobra gasolina cruda para </a:t>
            </a:r>
            <a:r>
              <a:rPr i="1" lang="es-419" sz="1600">
                <a:solidFill>
                  <a:schemeClr val="accent6"/>
                </a:solidFill>
              </a:rPr>
              <a:t>ningún</a:t>
            </a:r>
            <a:r>
              <a:rPr i="1" lang="es-419" sz="1600">
                <a:solidFill>
                  <a:schemeClr val="accent6"/>
                </a:solidFill>
              </a:rPr>
              <a:t> tipo ya que se compra todo lo disponible</a:t>
            </a:r>
            <a:endParaRPr i="1" sz="160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aphicFrame>
        <p:nvGraphicFramePr>
          <p:cNvPr id="103" name="Google Shape;103;p20"/>
          <p:cNvGraphicFramePr/>
          <p:nvPr/>
        </p:nvGraphicFramePr>
        <p:xfrm>
          <a:off x="1928075" y="1916463"/>
          <a:ext cx="3000000" cy="3000000"/>
        </p:xfrm>
        <a:graphic>
          <a:graphicData uri="http://schemas.openxmlformats.org/drawingml/2006/table">
            <a:tbl>
              <a:tblPr>
                <a:noFill/>
                <a:tableStyleId>{509AF2CD-B2D5-4E2B-8B0C-5AE57C2DB705}</a:tableStyleId>
              </a:tblPr>
              <a:tblGrid>
                <a:gridCol w="3346675"/>
                <a:gridCol w="1941175"/>
              </a:tblGrid>
              <a:tr h="381000">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Descripción</a:t>
                      </a:r>
                      <a:endParaRPr b="1" sz="18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s-419" sz="1800">
                          <a:solidFill>
                            <a:schemeClr val="accent3"/>
                          </a:solidFill>
                          <a:latin typeface="Fira Sans Condensed"/>
                          <a:ea typeface="Fira Sans Condensed"/>
                          <a:cs typeface="Fira Sans Condensed"/>
                          <a:sym typeface="Fira Sans Condensed"/>
                        </a:rPr>
                        <a:t>Valor Marginal</a:t>
                      </a:r>
                      <a:endParaRPr i="1" sz="1500">
                        <a:solidFill>
                          <a:schemeClr val="accent3"/>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Sobrante de potencia de Nafta Súper</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0.09</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419" sz="1500">
                          <a:solidFill>
                            <a:schemeClr val="dk2"/>
                          </a:solidFill>
                          <a:latin typeface="Fira Sans Condensed"/>
                          <a:ea typeface="Fira Sans Condensed"/>
                          <a:cs typeface="Fira Sans Condensed"/>
                          <a:sym typeface="Fira Sans Condensed"/>
                        </a:rPr>
                        <a:t>Sobrante de </a:t>
                      </a:r>
                      <a:r>
                        <a:rPr lang="es-419" sz="1500">
                          <a:solidFill>
                            <a:schemeClr val="dk2"/>
                          </a:solidFill>
                          <a:latin typeface="Fira Sans Condensed"/>
                          <a:ea typeface="Fira Sans Condensed"/>
                          <a:cs typeface="Fira Sans Condensed"/>
                          <a:sym typeface="Fira Sans Condensed"/>
                        </a:rPr>
                        <a:t>potencia de Nafta Común</a:t>
                      </a:r>
                      <a:endParaRPr sz="15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s-419" sz="1600">
                          <a:solidFill>
                            <a:schemeClr val="dk2"/>
                          </a:solidFill>
                          <a:latin typeface="Fira Sans Condensed"/>
                          <a:ea typeface="Fira Sans Condensed"/>
                          <a:cs typeface="Fira Sans Condensed"/>
                          <a:sym typeface="Fira Sans Condensed"/>
                        </a:rPr>
                        <a:t>0.09</a:t>
                      </a:r>
                      <a:endParaRPr sz="1600">
                        <a:solidFill>
                          <a:schemeClr val="dk2"/>
                        </a:solidFill>
                        <a:latin typeface="Fira Sans Condensed"/>
                        <a:ea typeface="Fira Sans Condensed"/>
                        <a:cs typeface="Fira Sans Condensed"/>
                        <a:sym typeface="Fira Sans Condensed"/>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Sobrante de potencia</a:t>
            </a:r>
            <a:endParaRPr/>
          </a:p>
        </p:txBody>
      </p:sp>
      <p:sp>
        <p:nvSpPr>
          <p:cNvPr id="105" name="Google Shape;105;p20"/>
          <p:cNvSpPr txBox="1"/>
          <p:nvPr>
            <p:ph idx="4294967295" type="subTitle"/>
          </p:nvPr>
        </p:nvSpPr>
        <p:spPr>
          <a:xfrm>
            <a:off x="671250" y="3891051"/>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i="1" lang="es-419" sz="1600">
                <a:solidFill>
                  <a:schemeClr val="accent6"/>
                </a:solidFill>
              </a:rPr>
              <a:t>No sobra potencia para ninguna de las dos naftas, osea siempre se hace la </a:t>
            </a:r>
            <a:r>
              <a:rPr i="1" lang="es-419" sz="1600">
                <a:solidFill>
                  <a:schemeClr val="accent6"/>
                </a:solidFill>
              </a:rPr>
              <a:t>mínima</a:t>
            </a:r>
            <a:r>
              <a:rPr i="1" lang="es-419" sz="1600">
                <a:solidFill>
                  <a:schemeClr val="accent6"/>
                </a:solidFill>
              </a:rPr>
              <a:t> potencia (85 y 95)</a:t>
            </a:r>
            <a:endParaRPr i="1" sz="1600">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125527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419">
                <a:solidFill>
                  <a:schemeClr val="accent5"/>
                </a:solidFill>
              </a:rPr>
              <a:t>$32080</a:t>
            </a:r>
            <a:endParaRPr>
              <a:solidFill>
                <a:schemeClr val="accent5"/>
              </a:solidFill>
            </a:endParaRPr>
          </a:p>
        </p:txBody>
      </p:sp>
      <p:sp>
        <p:nvSpPr>
          <p:cNvPr id="111" name="Google Shape;111;p2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a:t>Este fué el resultado óptimo que obtuvimos luego de correr el modelo planteado en el software de GLPK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