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17"/>
  </p:notesMasterIdLst>
  <p:sldIdLst>
    <p:sldId id="491" r:id="rId2"/>
    <p:sldId id="528" r:id="rId3"/>
    <p:sldId id="279" r:id="rId4"/>
    <p:sldId id="527" r:id="rId5"/>
    <p:sldId id="526" r:id="rId6"/>
    <p:sldId id="529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0" autoAdjust="0"/>
  </p:normalViewPr>
  <p:slideViewPr>
    <p:cSldViewPr>
      <p:cViewPr>
        <p:scale>
          <a:sx n="120" d="100"/>
          <a:sy n="12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="" xmlns:a16="http://schemas.microsoft.com/office/drawing/2014/main" id="{9AD49099-5B7C-44FE-B049-CEBF464BD3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45763" name="Rectangle 3">
            <a:extLst>
              <a:ext uri="{FF2B5EF4-FFF2-40B4-BE49-F238E27FC236}">
                <a16:creationId xmlns="" xmlns:a16="http://schemas.microsoft.com/office/drawing/2014/main" id="{B4E98B8A-02E6-4764-9D61-42E36B3B6F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3F24C9-6E6B-452C-85D1-4DFE35985525}" type="datetimeFigureOut">
              <a:rPr lang="es-ES" altLang="es-ES"/>
              <a:pPr>
                <a:defRPr/>
              </a:pPr>
              <a:t>16/06/2020</a:t>
            </a:fld>
            <a:endParaRPr lang="es-ES" altLang="es-ES"/>
          </a:p>
        </p:txBody>
      </p:sp>
      <p:sp>
        <p:nvSpPr>
          <p:cNvPr id="6148" name="Rectangle 4">
            <a:extLst>
              <a:ext uri="{FF2B5EF4-FFF2-40B4-BE49-F238E27FC236}">
                <a16:creationId xmlns="" xmlns:a16="http://schemas.microsoft.com/office/drawing/2014/main" id="{8F5D3311-4F15-48A7-9970-015DDBE85A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65" name="Rectangle 5">
            <a:extLst>
              <a:ext uri="{FF2B5EF4-FFF2-40B4-BE49-F238E27FC236}">
                <a16:creationId xmlns="" xmlns:a16="http://schemas.microsoft.com/office/drawing/2014/main" id="{6FC0386B-49BD-4AE0-B565-774CC6FDCA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="" xmlns:a16="http://schemas.microsoft.com/office/drawing/2014/main" id="{AC5B0E46-D3A0-4FD4-B2CB-6E9CD2911C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45767" name="Rectangle 7">
            <a:extLst>
              <a:ext uri="{FF2B5EF4-FFF2-40B4-BE49-F238E27FC236}">
                <a16:creationId xmlns="" xmlns:a16="http://schemas.microsoft.com/office/drawing/2014/main" id="{FAAC7827-8EB5-47C6-A7A8-2A270755D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37C07B3-3B54-4CD4-9612-2D4A4EC12D3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65297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6B6DF2-26AE-42F2-AD90-6D87F88A13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ACC2A02-3684-4B54-BE3E-1D075D92094C}" type="slidenum">
              <a:t>14</a:t>
            </a:fld>
            <a:endParaRPr lang="en-US"/>
          </a:p>
        </p:txBody>
      </p:sp>
      <p:sp>
        <p:nvSpPr>
          <p:cNvPr id="2" name="Google Shape;211;g593d793aa9_6_0:notes">
            <a:extLst>
              <a:ext uri="{FF2B5EF4-FFF2-40B4-BE49-F238E27FC236}">
                <a16:creationId xmlns="" xmlns:a16="http://schemas.microsoft.com/office/drawing/2014/main" id="{0B763204-FF13-42EC-95AB-A2560ACA59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212;g593d793aa9_6_0:notes">
            <a:extLst>
              <a:ext uri="{FF2B5EF4-FFF2-40B4-BE49-F238E27FC236}">
                <a16:creationId xmlns="" xmlns:a16="http://schemas.microsoft.com/office/drawing/2014/main" id="{18F11735-CDB0-4A31-96D8-A8C9D6D271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6B6DF2-26AE-42F2-AD90-6D87F88A13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ACC2A02-3684-4B54-BE3E-1D075D92094C}" type="slidenum">
              <a:t>15</a:t>
            </a:fld>
            <a:endParaRPr lang="en-US"/>
          </a:p>
        </p:txBody>
      </p:sp>
      <p:sp>
        <p:nvSpPr>
          <p:cNvPr id="2" name="Google Shape;211;g593d793aa9_6_0:notes">
            <a:extLst>
              <a:ext uri="{FF2B5EF4-FFF2-40B4-BE49-F238E27FC236}">
                <a16:creationId xmlns="" xmlns:a16="http://schemas.microsoft.com/office/drawing/2014/main" id="{0B763204-FF13-42EC-95AB-A2560ACA59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212;g593d793aa9_6_0:notes">
            <a:extLst>
              <a:ext uri="{FF2B5EF4-FFF2-40B4-BE49-F238E27FC236}">
                <a16:creationId xmlns="" xmlns:a16="http://schemas.microsoft.com/office/drawing/2014/main" id="{18F11735-CDB0-4A31-96D8-A8C9D6D271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081E2F-99DD-4F98-B5D8-0E1DCDDA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903BE2-0E55-443B-AF80-09D0A1E8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598E5D-ED56-4752-B4FA-FE00CE29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6F38-28DD-4CE0-BC79-D08A65C5163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3462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4D7F9E0-1AB3-41DC-A8B4-CCD474C1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6E178506-64C2-4615-81B9-237451D5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5317C54-2D5D-4FAC-8DAA-EF85FBF0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DB6F-9E9B-42BC-BE39-1C47886705B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037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3B9296-033D-4028-8709-7ABAFC92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230801-B7BE-4F94-A71D-AC11DE6A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6B8059-D606-4B7C-969D-CD14F5BF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2DBD-167A-4100-8255-A5C78B261288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236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A5E2FE-C281-45AC-8544-FCBE1A250EF5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83F589-298C-4E3C-9E15-1B5E7128C6A7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06E3A24-1A60-4FEF-8373-AA2A7A4DE9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7669483-50C9-40F3-B20E-BCDF7DEE9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7FA9E579-4355-474F-97F9-D8B972A5AE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C3BB2-16AE-4887-878A-463BB4521DF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7041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7FB9BB-93A0-4E16-8743-3DCBEB8F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124BC4-BCF0-4023-8ADB-44251A9C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17A41B-0206-47B3-BCFB-877388A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901F-D257-43CD-A715-21942C6C5E6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6897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E9DA427-22AD-4D27-8C0D-A90EE3EB0E8F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ACC73B94-87C3-4098-AF7E-B8D185EBF6F8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F16E03BD-AB53-4682-A77D-9859CD537D7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767F9AC7-56F5-4FA8-9ED7-607A051CFF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B3EAA9B3-3BF1-4565-9947-1315B6C39E0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EC27-B2CD-4662-A525-A0726811C578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7876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1A5C187-6E11-4D60-8798-BB0EB9FBFE06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BA7067F-E851-45C3-BC05-30A494B8C053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512A14BB-2A83-40CB-8E0B-0D4A9D68A0F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F265C1FB-63FF-4905-9E0B-A89C382FA77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A33BBEC-AF31-4C8B-BAEA-3F7B87A90B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9989C-E999-470C-AB47-6E3657CABB1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1181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23F225-AF85-4AA6-886C-FEF77B15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B87C7F-1271-4140-9E43-7A463962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4749B6-3E8D-4931-A618-F662317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163EC-B967-41FB-9512-5673128D193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082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1B057B-4AB3-4690-8F84-10DCA50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8848F9-FDCD-402A-82A2-3D44DE4D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D7C2D5-A341-41B5-AB13-63DE76DD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370E8-B380-470B-AE2B-9372F62C3B2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8622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="" xmlns:a16="http://schemas.microsoft.com/office/drawing/2014/main" id="{2E466CE5-3C46-4AD9-AFD7-3F4BF8751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770F181A-25F2-49F7-96C9-E9B36865F0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A569B68B-035B-46C5-8D1D-F93FB71F4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40F4B-D32F-4C89-A43D-C7AE570F1B6F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41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2795E0-97F6-4D81-B5C5-E5BA70AE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99F721-1DD5-4F64-8FD3-15A9C9C7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4F8448-6A48-4262-AF23-8FB9B341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7F5E2-2473-4F30-B3B5-926524CC1CC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674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BAAFB3-C9B9-4587-A3DA-8FF7522A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406EAB-F128-4BB9-9CC0-318F173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663851-25C6-4276-A122-A00DF008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D72B5-39CB-4BDF-B56D-3481EE1B3BF5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70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A4FCDAC5-7DA2-4CC3-8944-CCE84909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7BBDF427-CDEB-49E0-9110-F50BC727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5C5EEAC-87FB-4E84-AA61-6BD9E2D7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CE26B-998E-46F3-913C-EB6DB3B35F3F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972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CAAF88DC-2059-477A-8180-ABD61709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FCFE27EE-29FA-4823-89B9-4D4F0184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E656792-4445-4AF6-8ECE-F46C6DED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BF73-EA4B-4D52-88B6-DBC314EECA0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952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AD8FC0E8-0067-4C97-85B3-5FAE25AF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071A9213-1928-4508-8960-5BEF95B2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D069709-9911-4600-88F7-1755F32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55826-BA6F-4639-949A-A3DDF39538F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8991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C5A0486B-F585-4F19-965A-C1FBC722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E2500C24-1986-4EDA-A5EC-ED226012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7FEF02C-D207-4063-AC73-CD8673DD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875C-0622-45C6-83C5-F20BC4192EF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828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4EF6E19-7537-4BBC-9C12-2BE7226D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8AEC79FF-CBAA-4467-B7A2-8461DFA5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4BEE0E2-6550-4855-AB7C-BF2ECF6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D91C-AD10-4DF4-9049-0F38DD23919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31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791CF14F-6CD1-49F7-9AE7-F6EEC999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C1F14DF-3C2C-4253-AAA8-D0FF5DF6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0F7DAC93-A47A-4839-870F-6852419B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82A6-ED87-4FBA-8DC7-2BC9B380AEE5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15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5530136-EB2B-4E94-A412-F88555246F3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="" xmlns:a16="http://schemas.microsoft.com/office/drawing/2014/main" id="{29065BEA-7633-41E2-BFB2-6E9182C1E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="" xmlns:a16="http://schemas.microsoft.com/office/drawing/2014/main" id="{ECA205DD-14FA-4043-8EB4-10C83ED04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4C2CD-86F5-4FA6-91AE-6B986DFF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8074E6-4CAC-4E49-A537-F1FACCB5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804A42-AC1E-4EF7-863C-367C0EE0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EF7A6-E390-4E4E-A555-AA81405DD1CD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8" r:id="rId12"/>
    <p:sldLayoutId id="2147483945" r:id="rId13"/>
    <p:sldLayoutId id="2147483949" r:id="rId14"/>
    <p:sldLayoutId id="2147483950" r:id="rId15"/>
    <p:sldLayoutId id="2147483946" r:id="rId16"/>
    <p:sldLayoutId id="2147483947" r:id="rId17"/>
    <p:sldLayoutId id="2147483951" r:id="rId18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="" xmlns:a16="http://schemas.microsoft.com/office/drawing/2014/main" id="{D6598C07-8EB4-461F-82E0-4FE7881F4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000" y="629266"/>
            <a:ext cx="2636199" cy="1641986"/>
          </a:xfrm>
        </p:spPr>
        <p:txBody>
          <a:bodyPr>
            <a:normAutofit fontScale="90000"/>
          </a:bodyPr>
          <a:lstStyle/>
          <a:p>
            <a:r>
              <a:rPr lang="es-ES" altLang="es-ES" dirty="0"/>
              <a:t>ÁRBOLES</a:t>
            </a:r>
            <a:br>
              <a:rPr lang="es-ES" altLang="es-ES" dirty="0"/>
            </a:br>
            <a:r>
              <a:rPr lang="es-ES" altLang="es-ES" dirty="0"/>
              <a:t>MULTIVÍAS</a:t>
            </a:r>
          </a:p>
        </p:txBody>
      </p:sp>
      <p:pic>
        <p:nvPicPr>
          <p:cNvPr id="7171" name="Content Placeholder 4">
            <a:extLst>
              <a:ext uri="{FF2B5EF4-FFF2-40B4-BE49-F238E27FC236}">
                <a16:creationId xmlns="" xmlns:a16="http://schemas.microsoft.com/office/drawing/2014/main" id="{35D6192C-EB46-4E77-8434-830015875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7306" y="1143000"/>
            <a:ext cx="5937862" cy="5562600"/>
          </a:xfrm>
          <a:prstGeom prst="rect">
            <a:avLst/>
          </a:prstGeom>
        </p:spPr>
      </p:pic>
      <p:sp>
        <p:nvSpPr>
          <p:cNvPr id="7187" name="Rectangle 73">
            <a:extLst>
              <a:ext uri="{FF2B5EF4-FFF2-40B4-BE49-F238E27FC236}">
                <a16:creationId xmlns="" xmlns:a16="http://schemas.microsoft.com/office/drawing/2014/main" id="{A26E2FAE-FA60-497B-B2CB-7702C6FF3A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>
            <a:extLst>
              <a:ext uri="{FF2B5EF4-FFF2-40B4-BE49-F238E27FC236}">
                <a16:creationId xmlns="" xmlns:a16="http://schemas.microsoft.com/office/drawing/2014/main" id="{D301D800-690D-4D32-A8BB-E7B2A7F2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3" y="3810663"/>
            <a:ext cx="2498725" cy="10654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 B (ejemplo, m = 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6CCE90-6A54-4418-9A4D-321F19EBB782}"/>
              </a:ext>
            </a:extLst>
          </p:cNvPr>
          <p:cNvSpPr txBox="1"/>
          <p:nvPr/>
        </p:nvSpPr>
        <p:spPr>
          <a:xfrm>
            <a:off x="533400" y="14478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a, g, f, b, k, d, h, m, j, e, s, i, r, x, c, l, n, t, u, p</a:t>
            </a:r>
            <a:endParaRPr lang="es-E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639AC3-C742-422B-9192-453DAF8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309" y="2590800"/>
            <a:ext cx="820022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682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 B, baja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639AC3-C742-422B-9192-453DAF8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1" y="2209800"/>
            <a:ext cx="8684562" cy="34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627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 B, baja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639AC3-C742-422B-9192-453DAF8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1" y="2364959"/>
            <a:ext cx="8684562" cy="31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43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 B, baja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639AC3-C742-422B-9192-453DAF8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1190100"/>
            <a:ext cx="5562600" cy="55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012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5;p30">
            <a:extLst>
              <a:ext uri="{FF2B5EF4-FFF2-40B4-BE49-F238E27FC236}">
                <a16:creationId xmlns="" xmlns:a16="http://schemas.microsoft.com/office/drawing/2014/main" id="{0C7A9FF8-E606-4F0C-9680-AAE71C0B17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63520" y="2756971"/>
            <a:ext cx="8757000" cy="2424629"/>
          </a:xfrm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rgbClr val="ADADAD"/>
              </a:buClr>
              <a:buSzPct val="100000"/>
              <a:buFont typeface="Arial"/>
              <a:buChar char="❏"/>
            </a:pPr>
            <a:r>
              <a:rPr lang="en-US" sz="2400" dirty="0">
                <a:latin typeface="Arial" pitchFamily="18"/>
                <a:cs typeface="Arial" pitchFamily="2"/>
              </a:rPr>
              <a:t>Toda la </a:t>
            </a:r>
            <a:r>
              <a:rPr lang="en-US" sz="2400" dirty="0" err="1">
                <a:latin typeface="Arial" pitchFamily="18"/>
                <a:cs typeface="Arial" pitchFamily="2"/>
              </a:rPr>
              <a:t>información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err="1">
                <a:latin typeface="Arial" pitchFamily="18"/>
                <a:cs typeface="Arial" pitchFamily="2"/>
              </a:rPr>
              <a:t>está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err="1">
                <a:latin typeface="Arial" pitchFamily="18"/>
                <a:cs typeface="Arial" pitchFamily="2"/>
              </a:rPr>
              <a:t>almacenada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err="1">
                <a:latin typeface="Arial" pitchFamily="18"/>
                <a:cs typeface="Arial" pitchFamily="2"/>
              </a:rPr>
              <a:t>en</a:t>
            </a:r>
            <a:r>
              <a:rPr lang="en-US" sz="2400" dirty="0">
                <a:latin typeface="Arial" pitchFamily="18"/>
                <a:cs typeface="Arial" pitchFamily="2"/>
              </a:rPr>
              <a:t> los </a:t>
            </a:r>
            <a:r>
              <a:rPr lang="en-US" sz="2400" dirty="0" err="1">
                <a:latin typeface="Arial" pitchFamily="18"/>
                <a:cs typeface="Arial" pitchFamily="2"/>
              </a:rPr>
              <a:t>nodos</a:t>
            </a:r>
            <a:r>
              <a:rPr lang="en-US" sz="2400" dirty="0">
                <a:latin typeface="Arial" pitchFamily="18"/>
                <a:cs typeface="Arial" pitchFamily="2"/>
              </a:rPr>
              <a:t> Hoja.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ADADAD"/>
              </a:buClr>
              <a:buSzPct val="100000"/>
              <a:buFont typeface="Arial"/>
              <a:buChar char="❏"/>
            </a:pPr>
            <a:r>
              <a:rPr lang="en-US" sz="2400" dirty="0" err="1">
                <a:latin typeface="Arial" pitchFamily="18"/>
                <a:cs typeface="Arial" pitchFamily="2"/>
              </a:rPr>
              <a:t>Todas</a:t>
            </a:r>
            <a:r>
              <a:rPr lang="en-US" sz="2400" dirty="0">
                <a:latin typeface="Arial" pitchFamily="18"/>
                <a:cs typeface="Arial" pitchFamily="2"/>
              </a:rPr>
              <a:t> las hojas </a:t>
            </a:r>
            <a:r>
              <a:rPr lang="en-US" sz="2400" dirty="0" err="1">
                <a:latin typeface="Arial" pitchFamily="18"/>
                <a:cs typeface="Arial" pitchFamily="2"/>
              </a:rPr>
              <a:t>están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err="1">
                <a:latin typeface="Arial" pitchFamily="18"/>
                <a:cs typeface="Arial" pitchFamily="2"/>
              </a:rPr>
              <a:t>en</a:t>
            </a:r>
            <a:r>
              <a:rPr lang="en-US" sz="2400" dirty="0">
                <a:latin typeface="Arial" pitchFamily="18"/>
                <a:cs typeface="Arial" pitchFamily="2"/>
              </a:rPr>
              <a:t> el </a:t>
            </a:r>
            <a:r>
              <a:rPr lang="en-US" sz="2400" dirty="0" err="1">
                <a:latin typeface="Arial" pitchFamily="18"/>
                <a:cs typeface="Arial" pitchFamily="2"/>
              </a:rPr>
              <a:t>mismo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err="1">
                <a:latin typeface="Arial" pitchFamily="18"/>
                <a:cs typeface="Arial" pitchFamily="2"/>
              </a:rPr>
              <a:t>nivel</a:t>
            </a:r>
            <a:r>
              <a:rPr lang="en-US" sz="2400" dirty="0">
                <a:latin typeface="Arial" pitchFamily="18"/>
                <a:cs typeface="Arial" pitchFamily="2"/>
              </a:rPr>
              <a:t>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ADADAD"/>
              </a:buClr>
              <a:buSzPct val="100000"/>
              <a:buFont typeface="Arial"/>
              <a:buChar char="❏"/>
            </a:pPr>
            <a:r>
              <a:rPr lang="en-US" sz="2400" dirty="0">
                <a:latin typeface="Arial" pitchFamily="18"/>
                <a:cs typeface="Arial" pitchFamily="2"/>
              </a:rPr>
              <a:t>Los </a:t>
            </a:r>
            <a:r>
              <a:rPr lang="en-US" sz="2400" dirty="0" err="1">
                <a:latin typeface="Arial" pitchFamily="18"/>
                <a:cs typeface="Arial" pitchFamily="2"/>
              </a:rPr>
              <a:t>nodos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err="1">
                <a:latin typeface="Arial" pitchFamily="18"/>
                <a:cs typeface="Arial" pitchFamily="2"/>
              </a:rPr>
              <a:t>forman</a:t>
            </a:r>
            <a:r>
              <a:rPr lang="en-US" sz="2400" dirty="0">
                <a:latin typeface="Arial" pitchFamily="18"/>
                <a:cs typeface="Arial" pitchFamily="2"/>
              </a:rPr>
              <a:t> una </a:t>
            </a:r>
            <a:r>
              <a:rPr lang="en-US" sz="2400" dirty="0" err="1">
                <a:latin typeface="Arial" pitchFamily="18"/>
                <a:cs typeface="Arial" pitchFamily="2"/>
              </a:rPr>
              <a:t>lista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err="1">
                <a:latin typeface="Arial" pitchFamily="18"/>
                <a:cs typeface="Arial" pitchFamily="2"/>
              </a:rPr>
              <a:t>simplemente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err="1">
                <a:latin typeface="Arial" pitchFamily="18"/>
                <a:cs typeface="Arial" pitchFamily="2"/>
              </a:rPr>
              <a:t>enlazada</a:t>
            </a:r>
            <a:r>
              <a:rPr lang="en-US" sz="2400" dirty="0">
                <a:latin typeface="Arial" pitchFamily="18"/>
                <a:cs typeface="Arial" pitchFamily="2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376851A-4303-4D95-A801-DD46AD1B1BF9}"/>
              </a:ext>
            </a:extLst>
          </p:cNvPr>
          <p:cNvSpPr txBox="1">
            <a:spLocks noChangeArrowheads="1"/>
          </p:cNvSpPr>
          <p:nvPr/>
        </p:nvSpPr>
        <p:spPr>
          <a:xfrm>
            <a:off x="386339" y="215682"/>
            <a:ext cx="8229600" cy="113982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s-ES" altLang="es-ES" dirty="0"/>
              <a:t>Árbol B+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376851A-4303-4D95-A801-DD46AD1B1BF9}"/>
              </a:ext>
            </a:extLst>
          </p:cNvPr>
          <p:cNvSpPr txBox="1">
            <a:spLocks noChangeArrowheads="1"/>
          </p:cNvSpPr>
          <p:nvPr/>
        </p:nvSpPr>
        <p:spPr>
          <a:xfrm>
            <a:off x="386339" y="215682"/>
            <a:ext cx="8229600" cy="113982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s-ES" altLang="es-ES" dirty="0"/>
              <a:t>Árbol B+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8E88609D-53AE-4389-BB3C-CCA3F4856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6" y="1981200"/>
            <a:ext cx="861629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2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="" xmlns:a16="http://schemas.microsoft.com/office/drawing/2014/main" id="{91B28F63-CF00-448F-B141-FE33C33B18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2AE609E2-8522-44E4-9077-980E5BCF3E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="" xmlns:a16="http://schemas.microsoft.com/office/drawing/2014/main" id="{4FA533C5-33E3-4611-AF9F-72811D8B26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8949AD42-25FD-4C3D-9EEE-B7FEC58099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6AC7D913-60B7-4603-881B-831DA5D3A9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87F0FDC4-AD8C-47D9-9131-623C98ADB0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23E8915-D2AA-4327-A45A-972C3CA957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="" xmlns:a16="http://schemas.microsoft.com/office/drawing/2014/main" id="{8302FC3C-9804-4950-B721-5FD704BA60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6B9695BD-ECF6-49CA-8877-8C493193C6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3BC6EBB2-9BDC-4075-BA6B-43A9FBF9C8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91" name="Freeform 5">
            <a:extLst>
              <a:ext uri="{FF2B5EF4-FFF2-40B4-BE49-F238E27FC236}">
                <a16:creationId xmlns="" xmlns:a16="http://schemas.microsoft.com/office/drawing/2014/main" id="{F3798573-F27B-47EB-8EA4-7EE34954C2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s-E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Árboles Multivías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A8F636D-0764-4101-AF8D-29CD887D0344}"/>
              </a:ext>
            </a:extLst>
          </p:cNvPr>
          <p:cNvSpPr txBox="1"/>
          <p:nvPr/>
        </p:nvSpPr>
        <p:spPr>
          <a:xfrm>
            <a:off x="3731895" y="804671"/>
            <a:ext cx="4799948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Problema: cuando los datos se guardan en disco, se busca minimizar los accesos al mismo.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Los ABB evolucionan a árboles de búsqueda de múltiples (m) vías: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>
              <a:latin typeface="+mj-lt"/>
              <a:ea typeface="+mj-ea"/>
              <a:cs typeface="+mj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Un nodo tiene a lo sumo m hijos y m – 1 claves.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>
              <a:latin typeface="+mj-lt"/>
              <a:ea typeface="+mj-ea"/>
              <a:cs typeface="+mj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Las claves en cada nodo están ordenadas de menor a mayor en espacios contiguos.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>
              <a:latin typeface="+mj-lt"/>
              <a:ea typeface="+mj-ea"/>
              <a:cs typeface="+mj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latin typeface="+mj-lt"/>
                <a:ea typeface="+mj-ea"/>
                <a:cs typeface="+mj-cs"/>
              </a:rPr>
              <a:t>Cada clave tiene un puntero izquierdo a un nodo con claves menores (puede ser null) y uno derecho a un nodo con claves mayores (puede ser null).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7075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Árboles </a:t>
            </a:r>
            <a:r>
              <a:rPr lang="es-ES" altLang="es-ES" dirty="0" err="1"/>
              <a:t>multivías</a:t>
            </a:r>
            <a:endParaRPr lang="es-ES" altLang="es-ES" dirty="0"/>
          </a:p>
        </p:txBody>
      </p:sp>
      <p:pic>
        <p:nvPicPr>
          <p:cNvPr id="4" name="Picture 3" descr="A picture containing text, drawing&#10;&#10;Description automatically generated">
            <a:extLst>
              <a:ext uri="{FF2B5EF4-FFF2-40B4-BE49-F238E27FC236}">
                <a16:creationId xmlns="" xmlns:a16="http://schemas.microsoft.com/office/drawing/2014/main" id="{5394632F-3F2D-47C2-B074-069E481D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8" y="1524001"/>
            <a:ext cx="8281682" cy="50904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/>
              <a:t>Árboles B</a:t>
            </a:r>
            <a:endParaRPr lang="es-ES" altLang="es-E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A8F636D-0764-4101-AF8D-29CD887D0344}"/>
              </a:ext>
            </a:extLst>
          </p:cNvPr>
          <p:cNvSpPr txBox="1"/>
          <p:nvPr/>
        </p:nvSpPr>
        <p:spPr>
          <a:xfrm>
            <a:off x="647700" y="1388841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Definición: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Un árbol B de orden m es un árbol de búsqueda de m-vías en el que</a:t>
            </a:r>
          </a:p>
          <a:p>
            <a:pPr algn="just"/>
            <a:endParaRPr lang="es-ES" sz="2000" dirty="0"/>
          </a:p>
          <a:p>
            <a:pPr marL="457200" indent="-457200" algn="just">
              <a:buAutoNum type="arabicPeriod"/>
            </a:pPr>
            <a:r>
              <a:rPr lang="es-ES" sz="2000" dirty="0"/>
              <a:t>La raíz, o bien es hoja, o bien tiene al menos dos hijos.</a:t>
            </a:r>
          </a:p>
          <a:p>
            <a:pPr marL="457200" indent="-457200" algn="just">
              <a:buAutoNum type="arabicPeriod"/>
            </a:pPr>
            <a:endParaRPr lang="es-ES" sz="2000" dirty="0"/>
          </a:p>
          <a:p>
            <a:pPr marL="457200" indent="-457200" algn="just">
              <a:buAutoNum type="arabicPeriod"/>
            </a:pPr>
            <a:r>
              <a:rPr lang="es-ES" sz="2000" dirty="0"/>
              <a:t>Todas las hojas están al mismo nivel.</a:t>
            </a:r>
          </a:p>
          <a:p>
            <a:pPr marL="457200" indent="-457200" algn="just">
              <a:buAutoNum type="arabicPeriod"/>
            </a:pPr>
            <a:endParaRPr lang="es-ES" sz="2000" dirty="0"/>
          </a:p>
          <a:p>
            <a:pPr marL="457200" indent="-457200" algn="just">
              <a:buAutoNum type="arabicPeriod"/>
            </a:pPr>
            <a:r>
              <a:rPr lang="es-ES" sz="2000" dirty="0"/>
              <a:t>Cada nodo, a excepción quizá del nodo raíz, tiene k – 1 claves, donde m/2  ≤  k ≤  m.</a:t>
            </a:r>
          </a:p>
          <a:p>
            <a:pPr marL="457200" indent="-457200" algn="just">
              <a:buAutoNum type="arabicPeriod"/>
            </a:pPr>
            <a:endParaRPr lang="es-ES" sz="2000" dirty="0"/>
          </a:p>
          <a:p>
            <a:pPr marL="457200" indent="-457200" algn="just">
              <a:buAutoNum type="arabicPeriod"/>
            </a:pPr>
            <a:r>
              <a:rPr lang="es-ES" sz="2000" dirty="0"/>
              <a:t>Cada nodo </a:t>
            </a:r>
            <a:r>
              <a:rPr lang="es-ES" sz="2000" dirty="0" smtClean="0"/>
              <a:t>interno</a:t>
            </a:r>
            <a:r>
              <a:rPr lang="es-ES" sz="2000" dirty="0"/>
              <a:t>, a excepción quizá del nodo raíz, tiene k hijos, donde m/2  ≤  k ≤  m.  </a:t>
            </a:r>
            <a:endParaRPr lang="es-ES" sz="2000" dirty="0" smtClean="0"/>
          </a:p>
          <a:p>
            <a:pPr marL="457200" indent="-457200" algn="just">
              <a:buAutoNum type="arabicPeriod"/>
            </a:pPr>
            <a:endParaRPr lang="es-ES" sz="2000" dirty="0"/>
          </a:p>
          <a:p>
            <a:pPr marL="457200" indent="-457200" algn="just">
              <a:buAutoNum type="arabicPeriod"/>
            </a:pPr>
            <a:r>
              <a:rPr lang="es-ES" sz="2000" dirty="0" smtClean="0"/>
              <a:t>Las claves están ordenadas de menor a mayor.</a:t>
            </a:r>
          </a:p>
          <a:p>
            <a:pPr marL="457200" indent="-457200" algn="just">
              <a:buAutoNum type="arabicPeriod"/>
            </a:pPr>
            <a:endParaRPr lang="es-ES" sz="2000" dirty="0"/>
          </a:p>
          <a:p>
            <a:pPr algn="just"/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8445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Árboles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394632F-3F2D-47C2-B074-069E481D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404" y="2133600"/>
            <a:ext cx="8680236" cy="37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82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 B (ejemplo, m = 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6CCE90-6A54-4418-9A4D-321F19EBB782}"/>
              </a:ext>
            </a:extLst>
          </p:cNvPr>
          <p:cNvSpPr txBox="1"/>
          <p:nvPr/>
        </p:nvSpPr>
        <p:spPr>
          <a:xfrm>
            <a:off x="533400" y="14478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a, g, f, b, k, d, h, m, j, e, s, i, r, x, c, l, n, t, u, p</a:t>
            </a:r>
            <a:endParaRPr lang="es-ES" sz="2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3B5DA431-9A50-4307-AABA-85E325C0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92877"/>
              </p:ext>
            </p:extLst>
          </p:nvPr>
        </p:nvGraphicFramePr>
        <p:xfrm>
          <a:off x="914400" y="24384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="" xmlns:a16="http://schemas.microsoft.com/office/drawing/2014/main" id="{C247E188-5218-49A4-873C-DF37D12EA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02610"/>
              </p:ext>
            </p:extLst>
          </p:nvPr>
        </p:nvGraphicFramePr>
        <p:xfrm>
          <a:off x="914400" y="336296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="" xmlns:a16="http://schemas.microsoft.com/office/drawing/2014/main" id="{16718795-D59E-4260-A497-EFC53368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53643"/>
              </p:ext>
            </p:extLst>
          </p:nvPr>
        </p:nvGraphicFramePr>
        <p:xfrm>
          <a:off x="914400" y="43434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="" xmlns:a16="http://schemas.microsoft.com/office/drawing/2014/main" id="{C5676054-C761-4D87-B2EF-B5A8FBD38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29693"/>
              </p:ext>
            </p:extLst>
          </p:nvPr>
        </p:nvGraphicFramePr>
        <p:xfrm>
          <a:off x="914400" y="534416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="" xmlns:a16="http://schemas.microsoft.com/office/drawing/2014/main" id="{58BC6C20-ABA2-480D-BB9E-0E4B8D548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23318"/>
              </p:ext>
            </p:extLst>
          </p:nvPr>
        </p:nvGraphicFramePr>
        <p:xfrm>
          <a:off x="5486400" y="2448560"/>
          <a:ext cx="213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2672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2672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2672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  <a:gridCol w="426720">
                  <a:extLst>
                    <a:ext uri="{9D8B030D-6E8A-4147-A177-3AD203B41FA5}">
                      <a16:colId xmlns="" xmlns:a16="http://schemas.microsoft.com/office/drawing/2014/main" val="1221834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="" xmlns:a16="http://schemas.microsoft.com/office/drawing/2014/main" id="{C7867C4C-87AB-4945-8651-12317A022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36207"/>
              </p:ext>
            </p:extLst>
          </p:nvPr>
        </p:nvGraphicFramePr>
        <p:xfrm>
          <a:off x="4191000" y="412496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="" xmlns:a16="http://schemas.microsoft.com/office/drawing/2014/main" id="{3C083EE6-DDDF-483A-A8DD-E5768A0C5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29373"/>
              </p:ext>
            </p:extLst>
          </p:nvPr>
        </p:nvGraphicFramePr>
        <p:xfrm>
          <a:off x="6934200" y="41148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="" xmlns:a16="http://schemas.microsoft.com/office/drawing/2014/main" id="{9F3C11E0-52DD-4108-BC34-EE7A0AA40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37236"/>
              </p:ext>
            </p:extLst>
          </p:nvPr>
        </p:nvGraphicFramePr>
        <p:xfrm>
          <a:off x="5562600" y="32766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30B81CB-72D6-4FC0-8FA9-C1CEA7B649B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105400" y="3647440"/>
            <a:ext cx="457200" cy="47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CC5A8612-51BD-4FC7-B74E-1A49D066DE3D}"/>
              </a:ext>
            </a:extLst>
          </p:cNvPr>
          <p:cNvCxnSpPr/>
          <p:nvPr/>
        </p:nvCxnSpPr>
        <p:spPr>
          <a:xfrm>
            <a:off x="6019800" y="3647440"/>
            <a:ext cx="914400" cy="4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7">
            <a:extLst>
              <a:ext uri="{FF2B5EF4-FFF2-40B4-BE49-F238E27FC236}">
                <a16:creationId xmlns="" xmlns:a16="http://schemas.microsoft.com/office/drawing/2014/main" id="{909E3C1D-BFF9-4490-8274-2E5357DD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69820"/>
              </p:ext>
            </p:extLst>
          </p:nvPr>
        </p:nvGraphicFramePr>
        <p:xfrm>
          <a:off x="4191000" y="587756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24" name="Table 7" title="j">
            <a:extLst>
              <a:ext uri="{FF2B5EF4-FFF2-40B4-BE49-F238E27FC236}">
                <a16:creationId xmlns="" xmlns:a16="http://schemas.microsoft.com/office/drawing/2014/main" id="{885E2A53-9459-4976-B9F2-7F12DB2BC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06087"/>
              </p:ext>
            </p:extLst>
          </p:nvPr>
        </p:nvGraphicFramePr>
        <p:xfrm>
          <a:off x="6400800" y="5877560"/>
          <a:ext cx="213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2672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26720"/>
                <a:gridCol w="42672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2672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25" name="Table 7">
            <a:extLst>
              <a:ext uri="{FF2B5EF4-FFF2-40B4-BE49-F238E27FC236}">
                <a16:creationId xmlns="" xmlns:a16="http://schemas.microsoft.com/office/drawing/2014/main" id="{63CB298D-576B-4C1E-A2F0-BD90E9D05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03909"/>
              </p:ext>
            </p:extLst>
          </p:nvPr>
        </p:nvGraphicFramePr>
        <p:xfrm>
          <a:off x="5562600" y="50292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02596486-1203-43A8-9A23-891F2A3D0C0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105400" y="5400040"/>
            <a:ext cx="457200" cy="47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3D634B57-979A-4B74-A184-1B769D52FDFB}"/>
              </a:ext>
            </a:extLst>
          </p:cNvPr>
          <p:cNvCxnSpPr/>
          <p:nvPr/>
        </p:nvCxnSpPr>
        <p:spPr>
          <a:xfrm>
            <a:off x="6019800" y="5400040"/>
            <a:ext cx="381000" cy="47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42900" y="21660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a: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42900" y="30480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g</a:t>
            </a:r>
            <a:r>
              <a:rPr lang="es-ES" dirty="0" smtClean="0">
                <a:solidFill>
                  <a:srgbClr val="FF0000"/>
                </a:solidFill>
              </a:rPr>
              <a:t>: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42900" y="410399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f</a:t>
            </a:r>
            <a:r>
              <a:rPr lang="es-ES" dirty="0" smtClean="0">
                <a:solidFill>
                  <a:srgbClr val="FF0000"/>
                </a:solidFill>
              </a:rPr>
              <a:t>: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42900" y="5105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</a:t>
            </a:r>
            <a:r>
              <a:rPr lang="es-ES" dirty="0" smtClean="0">
                <a:solidFill>
                  <a:srgbClr val="FF0000"/>
                </a:solidFill>
              </a:rPr>
              <a:t>: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657600" y="21660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k</a:t>
            </a:r>
            <a:r>
              <a:rPr lang="es-ES" dirty="0" smtClean="0">
                <a:solidFill>
                  <a:srgbClr val="FF0000"/>
                </a:solidFill>
              </a:rPr>
              <a:t>: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200400" y="464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d, h, m y j: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32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 B (ejemplo, m = 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6CCE90-6A54-4418-9A4D-321F19EBB782}"/>
              </a:ext>
            </a:extLst>
          </p:cNvPr>
          <p:cNvSpPr txBox="1"/>
          <p:nvPr/>
        </p:nvSpPr>
        <p:spPr>
          <a:xfrm>
            <a:off x="533400" y="14478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a, g, f, b, k, d, h, m, j, e, s, i, r, x, c, l, n, t, u, p</a:t>
            </a:r>
            <a:endParaRPr lang="es-ES" sz="2800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="" xmlns:a16="http://schemas.microsoft.com/office/drawing/2014/main" id="{909E3C1D-BFF9-4490-8274-2E5357DD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47782"/>
              </p:ext>
            </p:extLst>
          </p:nvPr>
        </p:nvGraphicFramePr>
        <p:xfrm>
          <a:off x="990600" y="328676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="" xmlns:a16="http://schemas.microsoft.com/office/drawing/2014/main" id="{885E2A53-9459-4976-B9F2-7F12DB2BC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46993"/>
              </p:ext>
            </p:extLst>
          </p:nvPr>
        </p:nvGraphicFramePr>
        <p:xfrm>
          <a:off x="3733800" y="32766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25" name="Table 7">
            <a:extLst>
              <a:ext uri="{FF2B5EF4-FFF2-40B4-BE49-F238E27FC236}">
                <a16:creationId xmlns="" xmlns:a16="http://schemas.microsoft.com/office/drawing/2014/main" id="{63CB298D-576B-4C1E-A2F0-BD90E9D05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40376"/>
              </p:ext>
            </p:extLst>
          </p:nvPr>
        </p:nvGraphicFramePr>
        <p:xfrm>
          <a:off x="3657600" y="23622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02596486-1203-43A8-9A23-891F2A3D0C00}"/>
              </a:ext>
            </a:extLst>
          </p:cNvPr>
          <p:cNvCxnSpPr>
            <a:cxnSpLocks/>
            <a:stCxn id="25" idx="1"/>
            <a:endCxn id="23" idx="0"/>
          </p:cNvCxnSpPr>
          <p:nvPr/>
        </p:nvCxnSpPr>
        <p:spPr>
          <a:xfrm flipH="1">
            <a:off x="1905000" y="2547620"/>
            <a:ext cx="175260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3D634B57-979A-4B74-A184-1B769D52FDFB}"/>
              </a:ext>
            </a:extLst>
          </p:cNvPr>
          <p:cNvCxnSpPr>
            <a:cxnSpLocks/>
          </p:cNvCxnSpPr>
          <p:nvPr/>
        </p:nvCxnSpPr>
        <p:spPr>
          <a:xfrm>
            <a:off x="4114800" y="2733040"/>
            <a:ext cx="228600" cy="5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7">
            <a:extLst>
              <a:ext uri="{FF2B5EF4-FFF2-40B4-BE49-F238E27FC236}">
                <a16:creationId xmlns="" xmlns:a16="http://schemas.microsoft.com/office/drawing/2014/main" id="{75346CA0-9A1C-4057-A7F7-8E37C09F4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81847"/>
              </p:ext>
            </p:extLst>
          </p:nvPr>
        </p:nvGraphicFramePr>
        <p:xfrm>
          <a:off x="6324600" y="32766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A8DDD7D2-B84B-447F-BBC2-92F8588A2451}"/>
              </a:ext>
            </a:extLst>
          </p:cNvPr>
          <p:cNvCxnSpPr/>
          <p:nvPr/>
        </p:nvCxnSpPr>
        <p:spPr>
          <a:xfrm>
            <a:off x="4572000" y="2733040"/>
            <a:ext cx="1752600" cy="5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7">
            <a:extLst>
              <a:ext uri="{FF2B5EF4-FFF2-40B4-BE49-F238E27FC236}">
                <a16:creationId xmlns="" xmlns:a16="http://schemas.microsoft.com/office/drawing/2014/main" id="{0AF42EFF-E66C-4984-BA0C-2598A1A89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39946"/>
              </p:ext>
            </p:extLst>
          </p:nvPr>
        </p:nvGraphicFramePr>
        <p:xfrm>
          <a:off x="990600" y="542036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29" name="Table 7">
            <a:extLst>
              <a:ext uri="{FF2B5EF4-FFF2-40B4-BE49-F238E27FC236}">
                <a16:creationId xmlns="" xmlns:a16="http://schemas.microsoft.com/office/drawing/2014/main" id="{2ED58704-3807-48F8-B882-47D8025D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77164"/>
              </p:ext>
            </p:extLst>
          </p:nvPr>
        </p:nvGraphicFramePr>
        <p:xfrm>
          <a:off x="3733800" y="54102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graphicFrame>
        <p:nvGraphicFramePr>
          <p:cNvPr id="30" name="Table 7">
            <a:extLst>
              <a:ext uri="{FF2B5EF4-FFF2-40B4-BE49-F238E27FC236}">
                <a16:creationId xmlns="" xmlns:a16="http://schemas.microsoft.com/office/drawing/2014/main" id="{D178DBD3-2530-4F65-97BC-8D4A0714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47461"/>
              </p:ext>
            </p:extLst>
          </p:nvPr>
        </p:nvGraphicFramePr>
        <p:xfrm>
          <a:off x="3657600" y="44958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32F66AF5-1101-4385-80C0-7259C3342A1A}"/>
              </a:ext>
            </a:extLst>
          </p:cNvPr>
          <p:cNvCxnSpPr>
            <a:cxnSpLocks/>
            <a:stCxn id="30" idx="1"/>
            <a:endCxn id="28" idx="0"/>
          </p:cNvCxnSpPr>
          <p:nvPr/>
        </p:nvCxnSpPr>
        <p:spPr>
          <a:xfrm flipH="1">
            <a:off x="1905000" y="4681220"/>
            <a:ext cx="175260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3554A7F2-5737-49B9-9512-65A5CD5B5D0C}"/>
              </a:ext>
            </a:extLst>
          </p:cNvPr>
          <p:cNvCxnSpPr>
            <a:cxnSpLocks/>
          </p:cNvCxnSpPr>
          <p:nvPr/>
        </p:nvCxnSpPr>
        <p:spPr>
          <a:xfrm>
            <a:off x="4114800" y="4866640"/>
            <a:ext cx="228600" cy="5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7">
            <a:extLst>
              <a:ext uri="{FF2B5EF4-FFF2-40B4-BE49-F238E27FC236}">
                <a16:creationId xmlns="" xmlns:a16="http://schemas.microsoft.com/office/drawing/2014/main" id="{E45CA167-2035-4DD3-9B78-196BFD342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79693"/>
              </p:ext>
            </p:extLst>
          </p:nvPr>
        </p:nvGraphicFramePr>
        <p:xfrm>
          <a:off x="6324600" y="542036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372765826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53808313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431948913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7446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67229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FB8B81B0-0B8D-46A4-9D49-89075FCFC69C}"/>
              </a:ext>
            </a:extLst>
          </p:cNvPr>
          <p:cNvCxnSpPr/>
          <p:nvPr/>
        </p:nvCxnSpPr>
        <p:spPr>
          <a:xfrm>
            <a:off x="4572000" y="4866640"/>
            <a:ext cx="1752600" cy="5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8153400" y="5420360"/>
            <a:ext cx="3810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153400" y="5420360"/>
            <a:ext cx="3810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x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2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 B (ejemplo, m = 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6CCE90-6A54-4418-9A4D-321F19EBB782}"/>
              </a:ext>
            </a:extLst>
          </p:cNvPr>
          <p:cNvSpPr txBox="1"/>
          <p:nvPr/>
        </p:nvSpPr>
        <p:spPr>
          <a:xfrm>
            <a:off x="533400" y="14478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a, g, f, b, k, d, h, m, j, e, s, i, r, x, c, l, n, t, u, p</a:t>
            </a:r>
            <a:endParaRPr lang="es-ES" sz="2800" dirty="0"/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="" xmlns:a16="http://schemas.microsoft.com/office/drawing/2014/main" id="{74639AC3-C742-422B-9192-453DAF8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76" y="2846069"/>
            <a:ext cx="6318624" cy="20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444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 B (ejemplo, m = 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6CCE90-6A54-4418-9A4D-321F19EBB782}"/>
              </a:ext>
            </a:extLst>
          </p:cNvPr>
          <p:cNvSpPr txBox="1"/>
          <p:nvPr/>
        </p:nvSpPr>
        <p:spPr>
          <a:xfrm>
            <a:off x="533400" y="14478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a, g, f, b, k, d, h, m, j, e, s, i, r, x, c, l, n, t, u, p</a:t>
            </a:r>
            <a:endParaRPr lang="es-E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639AC3-C742-422B-9192-453DAF8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233" y="3059380"/>
            <a:ext cx="8750573" cy="2198419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362200" y="2971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7155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555</Words>
  <Application>Microsoft Office PowerPoint</Application>
  <PresentationFormat>Presentación en pantalla (4:3)</PresentationFormat>
  <Paragraphs>107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Ion</vt:lpstr>
      <vt:lpstr>ÁRBOLES MULTIVÍAS</vt:lpstr>
      <vt:lpstr>Árboles Multivías</vt:lpstr>
      <vt:lpstr>Árboles multivías</vt:lpstr>
      <vt:lpstr>Árboles B</vt:lpstr>
      <vt:lpstr>Árboles B</vt:lpstr>
      <vt:lpstr>Árbol B (ejemplo, m = 5)</vt:lpstr>
      <vt:lpstr>Árbol B (ejemplo, m = 5)</vt:lpstr>
      <vt:lpstr>Árbol B (ejemplo, m = 5)</vt:lpstr>
      <vt:lpstr>Árbol B (ejemplo, m = 5)</vt:lpstr>
      <vt:lpstr>Árbol B (ejemplo, m = 5)</vt:lpstr>
      <vt:lpstr>Árbol B, baja</vt:lpstr>
      <vt:lpstr>Árbol B, baja</vt:lpstr>
      <vt:lpstr>Árbol B, baja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MULTIVÍAS</dc:title>
  <dc:creator>ANDRES ALBERTO JUAREZ</dc:creator>
  <cp:lastModifiedBy>nicolas</cp:lastModifiedBy>
  <cp:revision>9</cp:revision>
  <dcterms:created xsi:type="dcterms:W3CDTF">2019-11-07T00:25:36Z</dcterms:created>
  <dcterms:modified xsi:type="dcterms:W3CDTF">2020-06-16T15:41:59Z</dcterms:modified>
</cp:coreProperties>
</file>