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4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6F95-BC24-4E0B-9862-580674FDCAF0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3C067-94B5-4F7F-8F17-91BBF5EED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98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3C067-94B5-4F7F-8F17-91BBF5EED39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36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67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9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36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13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26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72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92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96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13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21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0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9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15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5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33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19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4C0E78-5CCA-4AF6-B265-4606A76A964A}" type="datetimeFigureOut">
              <a:rPr lang="es-ES" smtClean="0"/>
              <a:t>27/10/2019</a:t>
            </a:fld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6362A4-6CFC-47E3-9649-443F45ED14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3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2267-3E30-4C8A-A6C1-24F74B3AE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Complejidad</a:t>
            </a:r>
          </a:p>
        </p:txBody>
      </p:sp>
    </p:spTree>
    <p:extLst>
      <p:ext uri="{BB962C8B-B14F-4D97-AF65-F5344CB8AC3E}">
        <p14:creationId xmlns:p14="http://schemas.microsoft.com/office/powerpoint/2010/main" val="368421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Tamaño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400" dirty="0"/>
          </a:p>
          <a:p>
            <a:pPr algn="just"/>
            <a:r>
              <a:rPr lang="es-ES" sz="2400" dirty="0"/>
              <a:t>Ejemplo: función factorial.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Ejemplo: búsqueda de un elemento en un vector.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Ejemplo: ordenamiento de un vector.</a:t>
            </a:r>
          </a:p>
        </p:txBody>
      </p:sp>
    </p:spTree>
    <p:extLst>
      <p:ext uri="{BB962C8B-B14F-4D97-AF65-F5344CB8AC3E}">
        <p14:creationId xmlns:p14="http://schemas.microsoft.com/office/powerpoint/2010/main" val="24526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 de ejecución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s-ES" sz="2400" dirty="0"/>
          </a:p>
          <a:p>
            <a:pPr algn="just"/>
            <a:r>
              <a:rPr lang="es-ES" sz="2400" dirty="0"/>
              <a:t>Datos de entrada.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Algoritmo.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Código que genere el compilador o intérprete.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Arquitectura de la máquina.</a:t>
            </a:r>
          </a:p>
        </p:txBody>
      </p:sp>
    </p:spTree>
    <p:extLst>
      <p:ext uri="{BB962C8B-B14F-4D97-AF65-F5344CB8AC3E}">
        <p14:creationId xmlns:p14="http://schemas.microsoft.com/office/powerpoint/2010/main" val="18367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invarianza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s-ES" sz="24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s-ES" dirty="0"/>
                  <a:t>Dado un algoritmo y dos implementaciones del mismo, las cuales podrían ser en la misma máquina o en dos distintas, llamemos </a:t>
                </a:r>
                <a:r>
                  <a:rPr lang="es-ES" i="1" dirty="0"/>
                  <a:t>I1</a:t>
                </a:r>
                <a:r>
                  <a:rPr lang="es-ES" dirty="0"/>
                  <a:t> e </a:t>
                </a:r>
                <a:r>
                  <a:rPr lang="es-ES" i="1" dirty="0"/>
                  <a:t>I</a:t>
                </a:r>
                <a:r>
                  <a:rPr lang="es-ES" dirty="0"/>
                  <a:t>2 a estas implementaciones, que tardarán un tiempo </a:t>
                </a:r>
                <a:r>
                  <a:rPr lang="es-ES" i="1" dirty="0"/>
                  <a:t>T</a:t>
                </a:r>
                <a:r>
                  <a:rPr lang="es-ES" dirty="0"/>
                  <a:t>1(</a:t>
                </a:r>
                <a:r>
                  <a:rPr lang="es-ES" i="1" dirty="0"/>
                  <a:t>n</a:t>
                </a:r>
                <a:r>
                  <a:rPr lang="es-ES" dirty="0"/>
                  <a:t>) y </a:t>
                </a:r>
                <a:r>
                  <a:rPr lang="es-ES" i="1" dirty="0"/>
                  <a:t>T</a:t>
                </a:r>
                <a:r>
                  <a:rPr lang="es-ES" dirty="0"/>
                  <a:t>2(</a:t>
                </a:r>
                <a:r>
                  <a:rPr lang="es-ES" i="1" dirty="0"/>
                  <a:t>n</a:t>
                </a:r>
                <a:r>
                  <a:rPr lang="es-ES" dirty="0"/>
                  <a:t>) respectivamente, entonces: </a:t>
                </a:r>
              </a:p>
              <a:p>
                <a:pPr marL="0" indent="0" algn="just">
                  <a:buNone/>
                </a:pPr>
                <a:r>
                  <a:rPr lang="es-ES" dirty="0"/>
                  <a:t>existe una constante real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&gt;0,</m:t>
                    </m:r>
                  </m:oMath>
                </a14:m>
                <a:r>
                  <a:rPr lang="es-ES" i="1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i="1" dirty="0"/>
                  <a:t> tales que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se verifica que: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r="-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66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s-ES" dirty="0"/>
              <a:t>Principio de invarianza - Ejemplo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813F1C-2379-445F-BF77-91A0327D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2730842"/>
            <a:ext cx="6870357" cy="3558747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s-ES" sz="2400" dirty="0"/>
              <a:t>Algoritmo: ordenamiento por método de selección.</a:t>
            </a:r>
          </a:p>
          <a:p>
            <a:pPr algn="just"/>
            <a:r>
              <a:rPr lang="es-ES" sz="2400" dirty="0"/>
              <a:t>Ejemplar: vector aleatorio de enteros de tamaño 100 mil.</a:t>
            </a:r>
          </a:p>
          <a:p>
            <a:pPr algn="just"/>
            <a:r>
              <a:rPr lang="es-ES" sz="2400" dirty="0"/>
              <a:t>Implementación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dirty="0"/>
              <a:t>C++ y en Python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dirty="0"/>
              <a:t>Máquina 1 (M1): procesador 2.3 GHz – RAM 6 GB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dirty="0"/>
              <a:t>Máquina 2 (M2): procesador – 1.5 GHz – RAM 2GB </a:t>
            </a:r>
          </a:p>
          <a:p>
            <a:endParaRPr lang="en-US" sz="16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0AFEA19-B651-4197-B9EB-F42A55AC2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15777"/>
              </p:ext>
            </p:extLst>
          </p:nvPr>
        </p:nvGraphicFramePr>
        <p:xfrm>
          <a:off x="7600779" y="3127238"/>
          <a:ext cx="3911600" cy="23097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172949400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808503045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728366277"/>
                    </a:ext>
                  </a:extLst>
                </a:gridCol>
              </a:tblGrid>
              <a:tr h="705752">
                <a:tc>
                  <a:txBody>
                    <a:bodyPr/>
                    <a:lstStyle/>
                    <a:p>
                      <a:endParaRPr lang="es-E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300"/>
                        <a:t>M1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300" dirty="0"/>
                        <a:t>M2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185231"/>
                  </a:ext>
                </a:extLst>
              </a:tr>
              <a:tr h="801991">
                <a:tc>
                  <a:txBody>
                    <a:bodyPr/>
                    <a:lstStyle/>
                    <a:p>
                      <a:r>
                        <a:rPr lang="es-ES" sz="2400" dirty="0"/>
                        <a:t>C++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40s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75s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03470494"/>
                  </a:ext>
                </a:extLst>
              </a:tr>
              <a:tr h="801991">
                <a:tc>
                  <a:txBody>
                    <a:bodyPr/>
                    <a:lstStyle/>
                    <a:p>
                      <a:r>
                        <a:rPr lang="es-ES" sz="2400" dirty="0"/>
                        <a:t>Python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1211s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2325s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968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Operaciones elementales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Asignación de variables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Operaciones aritméticas básicas (suma, resta, producto y división)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Comparaciones lógicas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Llamadas y retornos de funciones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Acceso a una estructura indexada (vector)</a:t>
            </a:r>
          </a:p>
        </p:txBody>
      </p:sp>
    </p:spTree>
    <p:extLst>
      <p:ext uri="{BB962C8B-B14F-4D97-AF65-F5344CB8AC3E}">
        <p14:creationId xmlns:p14="http://schemas.microsoft.com/office/powerpoint/2010/main" val="428095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ejemplo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 b = 5; 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b + 1; 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a++; 					</a:t>
            </a:r>
          </a:p>
        </p:txBody>
      </p:sp>
    </p:spTree>
    <p:extLst>
      <p:ext uri="{BB962C8B-B14F-4D97-AF65-F5344CB8AC3E}">
        <p14:creationId xmlns:p14="http://schemas.microsoft.com/office/powerpoint/2010/main" val="245558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ejemplo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 b = 5; 		// 1 O.E.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b + 1; 			// 2 O.E.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a++; 					// 2 O.E.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fr-FR" dirty="0"/>
              <a:t>Total : T(n) = 5 O.E.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9501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ejemplo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 b = 2; 	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a; 	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&gt; 5) 		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a = a + 3;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b = a + 1; 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b = 1; 		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5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ejemplo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 b = 2; 	// 1 O.E.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a; 			// 1 O.E.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&gt; 5) 		// 1 O.E.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a = a + 3; // 2 O.E.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b = a + 1; // 2 O.E.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b = 1; 		// 1 O.E.</a:t>
            </a:r>
          </a:p>
          <a:p>
            <a:pPr marL="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811D9-0D53-4AAF-8C76-AF346CA6953B}"/>
              </a:ext>
            </a:extLst>
          </p:cNvPr>
          <p:cNvSpPr txBox="1"/>
          <p:nvPr/>
        </p:nvSpPr>
        <p:spPr>
          <a:xfrm>
            <a:off x="1154954" y="6215449"/>
            <a:ext cx="708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Total: 4 OE o 7 OE</a:t>
            </a:r>
          </a:p>
        </p:txBody>
      </p:sp>
    </p:spTree>
    <p:extLst>
      <p:ext uri="{BB962C8B-B14F-4D97-AF65-F5344CB8AC3E}">
        <p14:creationId xmlns:p14="http://schemas.microsoft.com/office/powerpoint/2010/main" val="16330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Conteo – Casos a considerar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644851" cy="34163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r>
              <a:rPr lang="es-ES" sz="2400" dirty="0"/>
              <a:t>Mejor caso: secuencia de un algoritmo (traza) en la cual se ejecuta la cantidad mínima de operaciones.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Peor caso: traza del algoritmo en la cual se ejecuta la cantidad máxima de operaciones.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Caso promedio: corresponde al promedio de todas las trazas ponderado según su probabilidad.</a:t>
            </a:r>
          </a:p>
        </p:txBody>
      </p:sp>
    </p:spTree>
    <p:extLst>
      <p:ext uri="{BB962C8B-B14F-4D97-AF65-F5344CB8AC3E}">
        <p14:creationId xmlns:p14="http://schemas.microsoft.com/office/powerpoint/2010/main" val="36111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Eficiencia algorítmica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sz="2400" dirty="0"/>
              <a:t>Recursos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1800" dirty="0"/>
              <a:t>Complejidad temporal: tiempo necesario para ejecutar un algoritmo.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1800" dirty="0"/>
              <a:t>Complejidad espacial: cantidad de memoria necesaria para ejecutar un algoritmo.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24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a considerar -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9644851" cy="382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busqueda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esta = false;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((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 n) &amp;&amp; (! esta ))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if ( vec [pos] == dato )	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esta = true;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 esta )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1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Ejercicio: ordenamiento por selección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7366"/>
            <a:ext cx="5517695" cy="38220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void ordenar (int v[ ], int n)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i = 0; i &lt; n - 1; i++)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		for (int j = i + 1; j &lt; n; j++)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if (v[j] &lt; v[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				inter (v[i], v[j]);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72CD3E-F20B-4E4D-B057-296DE4CD05EC}"/>
              </a:ext>
            </a:extLst>
          </p:cNvPr>
          <p:cNvSpPr txBox="1">
            <a:spLocks/>
          </p:cNvSpPr>
          <p:nvPr/>
        </p:nvSpPr>
        <p:spPr>
          <a:xfrm>
            <a:off x="7245179" y="2604527"/>
            <a:ext cx="3985458" cy="3822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inter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55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 asintóticas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644851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Cota superior: notación </a:t>
            </a:r>
            <a:r>
              <a:rPr lang="az-Cyrl-AZ" sz="2400" dirty="0"/>
              <a:t>О</a:t>
            </a:r>
            <a:r>
              <a:rPr lang="es-ES" sz="2400" dirty="0"/>
              <a:t> (O grande)</a:t>
            </a:r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r>
              <a:rPr lang="es-ES" sz="2400" dirty="0"/>
              <a:t>Cota inferior: notación </a:t>
            </a:r>
            <a:r>
              <a:rPr lang="el-GR" sz="2400" dirty="0"/>
              <a:t>Ω</a:t>
            </a:r>
            <a:r>
              <a:rPr lang="es-ES" sz="2400" dirty="0"/>
              <a:t> (Omega)</a:t>
            </a:r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r>
              <a:rPr lang="es-ES" sz="2400" dirty="0"/>
              <a:t>Orden exacto: notación Θ (Theta)</a:t>
            </a:r>
          </a:p>
        </p:txBody>
      </p:sp>
    </p:spTree>
    <p:extLst>
      <p:ext uri="{BB962C8B-B14F-4D97-AF65-F5344CB8AC3E}">
        <p14:creationId xmlns:p14="http://schemas.microsoft.com/office/powerpoint/2010/main" val="413846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239521-4E27-466E-9087-5C3D9CD1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300" dirty="0"/>
              <a:t>Notación 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8540" y="2120900"/>
                <a:ext cx="3588745" cy="38989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Un algoritmo es de orden </a:t>
                </a:r>
                <a:r>
                  <a:rPr lang="es-ES" i="1" dirty="0">
                    <a:solidFill>
                      <a:schemeClr val="bg1"/>
                    </a:solidFill>
                  </a:rPr>
                  <a:t>O</a:t>
                </a:r>
                <a:r>
                  <a:rPr lang="es-ES" dirty="0">
                    <a:solidFill>
                      <a:schemeClr val="bg1"/>
                    </a:solidFill>
                  </a:rPr>
                  <a:t>(</a:t>
                </a:r>
                <a:r>
                  <a:rPr lang="es-ES" i="1" dirty="0">
                    <a:solidFill>
                      <a:schemeClr val="bg1"/>
                    </a:solidFill>
                  </a:rPr>
                  <a:t>f</a:t>
                </a:r>
                <a:r>
                  <a:rPr lang="es-ES" dirty="0">
                    <a:solidFill>
                      <a:schemeClr val="bg1"/>
                    </a:solidFill>
                  </a:rPr>
                  <a:t>(</a:t>
                </a:r>
                <a:r>
                  <a:rPr lang="es-ES" i="1" dirty="0">
                    <a:solidFill>
                      <a:schemeClr val="bg1"/>
                    </a:solidFill>
                  </a:rPr>
                  <a:t>n</a:t>
                </a:r>
                <a:r>
                  <a:rPr lang="es-ES" dirty="0">
                    <a:solidFill>
                      <a:schemeClr val="bg1"/>
                    </a:solidFill>
                  </a:rPr>
                  <a:t>)) si existe alguna constante </a:t>
                </a:r>
                <a14:m>
                  <m:oMath xmlns:m="http://schemas.openxmlformats.org/officeDocument/2006/math">
                    <m:r>
                      <a:rPr lang="es-E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tal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8540" y="2120900"/>
                <a:ext cx="3588745" cy="3898900"/>
              </a:xfrm>
              <a:blipFill>
                <a:blip r:embed="rId4"/>
                <a:stretch>
                  <a:fillRect l="-13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62D490-D818-47A8-878D-5DC9FCF2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07" y="1381293"/>
            <a:ext cx="6391533" cy="40954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D3DF8A-480D-4BB4-B603-B70596CFD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820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Notación O grande -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3" y="2603500"/>
                <a:ext cx="9644851" cy="34163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s-ES" sz="2400" dirty="0"/>
                  <a:t>Si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400" dirty="0"/>
                  <a:t> hallar O( f )</a:t>
                </a:r>
              </a:p>
              <a:p>
                <a:pPr algn="just">
                  <a:lnSpc>
                    <a:spcPct val="150000"/>
                  </a:lnSpc>
                </a:pPr>
                <a:endParaRPr lang="es-ES" sz="24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+30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−6,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3" y="2603500"/>
                <a:ext cx="9644851" cy="3416300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9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3" y="2603500"/>
                <a:ext cx="9644851" cy="34163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dirty="0"/>
                  <a:t>a. Identidad: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f</a:t>
                </a:r>
                <a:r>
                  <a:rPr lang="es-E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b. Inclusión: Si </a:t>
                </a:r>
                <a:r>
                  <a:rPr lang="es-ES" i="1" dirty="0"/>
                  <a:t>f</a:t>
                </a:r>
                <a:r>
                  <a:rPr lang="es-ES" dirty="0"/>
                  <a:t> 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))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s-ES" i="1" dirty="0"/>
                      <m:t>O</m:t>
                    </m:r>
                    <m:r>
                      <m:rPr>
                        <m:nor/>
                      </m:rPr>
                      <a:rPr lang="es-ES" dirty="0"/>
                      <m:t>(</m:t>
                    </m:r>
                    <m:r>
                      <m:rPr>
                        <m:nor/>
                      </m:rPr>
                      <a:rPr lang="es-ES" i="1" dirty="0"/>
                      <m:t>f</m:t>
                    </m:r>
                    <m:r>
                      <m:rPr>
                        <m:nor/>
                      </m:rPr>
                      <a:rPr lang="es-ES" dirty="0"/>
                      <m:t>)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s-ES" i="1" dirty="0"/>
                      <m:t>O</m:t>
                    </m:r>
                    <m:r>
                      <m:rPr>
                        <m:nor/>
                      </m:rPr>
                      <a:rPr lang="es-ES" dirty="0"/>
                      <m:t>(</m:t>
                    </m:r>
                    <m:r>
                      <m:rPr>
                        <m:nor/>
                      </m:rPr>
                      <a:rPr lang="es-ES" i="1" dirty="0"/>
                      <m:t>g</m:t>
                    </m:r>
                    <m:r>
                      <m:rPr>
                        <m:nor/>
                      </m:rPr>
                      <a:rPr lang="es-ES" dirty="0"/>
                      <m:t>)</m:t>
                    </m:r>
                  </m:oMath>
                </a14:m>
                <a:endParaRPr lang="es-ES" dirty="0"/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c. Doble inclusión: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f</a:t>
                </a:r>
                <a:r>
                  <a:rPr lang="es-ES" dirty="0"/>
                  <a:t>) =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&lt;=&gt;</m:t>
                    </m:r>
                  </m:oMath>
                </a14:m>
                <a:r>
                  <a:rPr lang="es-ES" dirty="0"/>
                  <a:t>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 y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f</a:t>
                </a:r>
                <a:r>
                  <a:rPr lang="es-E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d. Transitiva: Si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 y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 )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s-ES" i="1" dirty="0"/>
                  <a:t> 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e. Cota mínima: Si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) y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 )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s-ES" i="1" dirty="0"/>
                  <a:t> 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min </a:t>
                </a:r>
                <a:r>
                  <a:rPr lang="es-ES" dirty="0"/>
                  <a:t>{</a:t>
                </a:r>
                <a:r>
                  <a:rPr lang="es-ES" i="1" dirty="0"/>
                  <a:t>g, h</a:t>
                </a:r>
                <a:r>
                  <a:rPr lang="es-ES" dirty="0"/>
                  <a:t>})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f. Suma: Si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 y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i</a:t>
                </a:r>
                <a:r>
                  <a:rPr lang="es-ES" dirty="0"/>
                  <a:t>) )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s-ES" i="1" dirty="0"/>
                  <a:t> f </a:t>
                </a:r>
                <a:r>
                  <a:rPr lang="es-ES" dirty="0"/>
                  <a:t>+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 err="1"/>
                  <a:t>max</a:t>
                </a:r>
                <a:r>
                  <a:rPr lang="es-ES" i="1" dirty="0"/>
                  <a:t> </a:t>
                </a:r>
                <a:r>
                  <a:rPr lang="es-ES" dirty="0"/>
                  <a:t>{</a:t>
                </a:r>
                <a:r>
                  <a:rPr lang="es-ES" i="1" dirty="0"/>
                  <a:t>h, i</a:t>
                </a:r>
                <a:r>
                  <a:rPr lang="es-ES" dirty="0"/>
                  <a:t>})</a:t>
                </a:r>
                <a:endParaRPr lang="es-E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3" y="2603500"/>
                <a:ext cx="9644851" cy="3416300"/>
              </a:xfrm>
              <a:blipFill>
                <a:blip r:embed="rId2"/>
                <a:stretch>
                  <a:fillRect l="-1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63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O grande (</a:t>
            </a:r>
            <a:r>
              <a:rPr lang="es-ES" dirty="0" err="1"/>
              <a:t>cont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2596" y="2603500"/>
                <a:ext cx="9644851" cy="34163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s-ES" dirty="0"/>
                  <a:t>g. Producto: Si </a:t>
                </a:r>
                <a:r>
                  <a:rPr lang="es-ES" i="1" dirty="0"/>
                  <a:t>f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</a:t>
                </a:r>
                <a:r>
                  <a:rPr lang="es-ES" dirty="0"/>
                  <a:t>) y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i</a:t>
                </a:r>
                <a:r>
                  <a:rPr lang="es-ES" dirty="0"/>
                  <a:t>) )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" dirty="0"/>
                  <a:t>  </a:t>
                </a:r>
                <a:r>
                  <a:rPr lang="es-ES" i="1" dirty="0"/>
                  <a:t>f .</a:t>
                </a:r>
                <a:r>
                  <a:rPr lang="es-ES" dirty="0"/>
                  <a:t> </a:t>
                </a:r>
                <a:r>
                  <a:rPr lang="es-ES" i="1" dirty="0"/>
                  <a:t>g </a:t>
                </a:r>
                <a:r>
                  <a:rPr lang="es-ES" dirty="0"/>
                  <a:t>es </a:t>
                </a:r>
                <a:r>
                  <a:rPr lang="es-ES" i="1" dirty="0"/>
                  <a:t>O</a:t>
                </a:r>
                <a:r>
                  <a:rPr lang="es-ES" dirty="0"/>
                  <a:t>(</a:t>
                </a:r>
                <a:r>
                  <a:rPr lang="es-ES" i="1" dirty="0"/>
                  <a:t>h .</a:t>
                </a:r>
                <a:r>
                  <a:rPr lang="es-ES" dirty="0"/>
                  <a:t> </a:t>
                </a:r>
                <a:r>
                  <a:rPr lang="es-ES" i="1" dirty="0"/>
                  <a:t>i</a:t>
                </a:r>
                <a:r>
                  <a:rPr lang="es-ES" dirty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" dirty="0"/>
                  <a:t>h. División: Si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s-ES" i="1" dirty="0"/>
                  <a:t> con k finito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s-ES" i="1" dirty="0"/>
                  <a:t>Si k = 0, f es O(g) pero g no es O(f)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s-ES" i="1" dirty="0"/>
                  <a:t>Si k </a:t>
                </a:r>
                <a:r>
                  <a:rPr lang="en-US" i="1" dirty="0"/>
                  <a:t>&gt; 0, </a:t>
                </a:r>
                <a:r>
                  <a:rPr lang="en-US" i="1" dirty="0" err="1"/>
                  <a:t>entonces</a:t>
                </a:r>
                <a:r>
                  <a:rPr lang="en-US" i="1" dirty="0"/>
                  <a:t> O</a:t>
                </a:r>
                <a:r>
                  <a:rPr lang="es-ES" i="1" dirty="0"/>
                  <a:t>(f) = O(g)</a:t>
                </a:r>
                <a:endParaRPr lang="es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681F8-90B0-4D58-B8FA-BD56758DB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596" y="2603500"/>
                <a:ext cx="9644851" cy="3416300"/>
              </a:xfrm>
              <a:blipFill>
                <a:blip r:embed="rId2"/>
                <a:stretch>
                  <a:fillRect l="-1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3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1: calcular O 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96" y="2603500"/>
            <a:ext cx="9644851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i, a = 2, b = 6, c = 1;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1000; i++)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 = a * b + c - 5;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2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2: calcular O 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96" y="2603500"/>
            <a:ext cx="9644851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i, a = 2, b = 6, c = 1, n;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Ingrese el valor de n";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a * b + c - 5;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90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3: calcular O 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96" y="2603500"/>
            <a:ext cx="9644851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i, j, n, a = 3, b = 2; 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"Ingrese el valor de n"; 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 </a:t>
            </a: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i++)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(j = 2; j &gt; n;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a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b++;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Complejidad temporal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s-ES" sz="2400" dirty="0"/>
              <a:t>Estudios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1800" dirty="0"/>
              <a:t>A posteriori o enfoque empírico: se mide el tiempo real de un algoritmo para distintos valores de entrada.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1800" dirty="0"/>
              <a:t>A priori o enfoque teórico: se determina una función que se relaciona con el tiempo de ejecución del algoritmo para cierto valor de entrada.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47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Cota inferior: </a:t>
            </a:r>
            <a:r>
              <a:rPr lang="el-GR" dirty="0"/>
              <a:t>Ω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AC3B78-5CF5-43C9-A6A8-A8C6FAE5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4941045" cy="34163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ES" i="1" dirty="0"/>
                  <a:t>f</a:t>
                </a:r>
                <a:r>
                  <a:rPr lang="es-ES" dirty="0"/>
                  <a:t>(</a:t>
                </a:r>
                <a:r>
                  <a:rPr lang="es-ES" i="1" dirty="0"/>
                  <a:t>n</a:t>
                </a:r>
                <a:r>
                  <a:rPr lang="es-ES" dirty="0"/>
                  <a:t>) es </a:t>
                </a:r>
                <a:r>
                  <a:rPr lang="el-GR" dirty="0"/>
                  <a:t>Ω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(</a:t>
                </a:r>
                <a:r>
                  <a:rPr lang="es-ES" i="1" dirty="0"/>
                  <a:t>n</a:t>
                </a:r>
                <a:r>
                  <a:rPr lang="es-ES" dirty="0"/>
                  <a:t>)) si y solo si existen constantes positivas </a:t>
                </a:r>
                <a:r>
                  <a:rPr lang="es-ES" i="1" dirty="0"/>
                  <a:t>c </a:t>
                </a:r>
                <a:r>
                  <a:rPr lang="es-ES" dirty="0"/>
                  <a:t>y </a:t>
                </a:r>
                <a:r>
                  <a:rPr lang="es-ES" i="1" dirty="0"/>
                  <a:t>n</a:t>
                </a:r>
                <a:r>
                  <a:rPr lang="es-ES" dirty="0"/>
                  <a:t>0, tales que </a:t>
                </a:r>
                <a:r>
                  <a:rPr lang="pt-BR" dirty="0"/>
                  <a:t>se verifica que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 para todo 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AC3B78-5CF5-43C9-A6A8-A8C6FAE5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4941045" cy="3416300"/>
              </a:xfrm>
              <a:blipFill>
                <a:blip r:embed="rId2"/>
                <a:stretch>
                  <a:fillRect l="-986" t="-891" r="-9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10716ED-719B-4773-A857-6A2A0251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48" y="2788851"/>
            <a:ext cx="4667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1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 exacto: </a:t>
            </a:r>
            <a:r>
              <a:rPr lang="el-GR" dirty="0"/>
              <a:t>Θ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AC3B78-5CF5-43C9-A6A8-A8C6FAE5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22277" cy="3416300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ES" i="1" dirty="0"/>
              </a:p>
              <a:p>
                <a:pPr marL="0" indent="0" algn="just">
                  <a:buNone/>
                </a:pPr>
                <a:endParaRPr lang="es-ES" i="1" dirty="0"/>
              </a:p>
              <a:p>
                <a:pPr marL="0" indent="0" algn="just">
                  <a:buNone/>
                </a:pPr>
                <a:r>
                  <a:rPr lang="es-ES" i="1" dirty="0"/>
                  <a:t>f</a:t>
                </a:r>
                <a:r>
                  <a:rPr lang="es-ES" dirty="0"/>
                  <a:t>(</a:t>
                </a:r>
                <a:r>
                  <a:rPr lang="es-ES" i="1" dirty="0"/>
                  <a:t>n</a:t>
                </a:r>
                <a:r>
                  <a:rPr lang="es-ES" dirty="0"/>
                  <a:t>) es </a:t>
                </a:r>
                <a:r>
                  <a:rPr lang="el-GR" dirty="0"/>
                  <a:t>Θ</a:t>
                </a:r>
                <a:r>
                  <a:rPr lang="es-ES" dirty="0"/>
                  <a:t>(</a:t>
                </a:r>
                <a:r>
                  <a:rPr lang="es-ES" i="1" dirty="0"/>
                  <a:t>g</a:t>
                </a:r>
                <a:r>
                  <a:rPr lang="es-ES" dirty="0"/>
                  <a:t>(</a:t>
                </a:r>
                <a:r>
                  <a:rPr lang="es-ES" i="1" dirty="0"/>
                  <a:t>n</a:t>
                </a:r>
                <a:r>
                  <a:rPr lang="es-ES" dirty="0"/>
                  <a:t>)) si y solo si existen constantes positivas </a:t>
                </a:r>
                <a:r>
                  <a:rPr lang="es-ES" i="1" dirty="0"/>
                  <a:t>A y B </a:t>
                </a:r>
                <a:r>
                  <a:rPr lang="es-ES" dirty="0"/>
                  <a:t>y </a:t>
                </a:r>
                <a:r>
                  <a:rPr lang="es-ES" i="1" dirty="0"/>
                  <a:t>n</a:t>
                </a:r>
                <a:r>
                  <a:rPr lang="es-ES" dirty="0"/>
                  <a:t>0, tales que </a:t>
                </a:r>
                <a:r>
                  <a:rPr lang="pt-BR" dirty="0"/>
                  <a:t>se verifica que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 para todo 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AC3B78-5CF5-43C9-A6A8-A8C6FAE5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22277" cy="3416300"/>
              </a:xfrm>
              <a:blipFill>
                <a:blip r:embed="rId2"/>
                <a:stretch>
                  <a:fillRect l="-951" r="-9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35270C-6717-49F7-878D-0B98AFA0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047" y="2840037"/>
            <a:ext cx="46005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¿Cuántas mediciones hay?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5E1038-80BC-4101-AB55-C228DE0C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B48FD4-EE47-4049-AA85-65D333937553}"/>
              </a:ext>
            </a:extLst>
          </p:cNvPr>
          <p:cNvSpPr/>
          <p:nvPr/>
        </p:nvSpPr>
        <p:spPr>
          <a:xfrm>
            <a:off x="1859691" y="3333294"/>
            <a:ext cx="2014151" cy="1956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Ω</a:t>
            </a:r>
          </a:p>
          <a:p>
            <a:pPr algn="ctr"/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Θ</a:t>
            </a:r>
            <a:endParaRPr lang="es-E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467CC-A7A6-4B7D-BE11-18E76599A550}"/>
              </a:ext>
            </a:extLst>
          </p:cNvPr>
          <p:cNvSpPr/>
          <p:nvPr/>
        </p:nvSpPr>
        <p:spPr>
          <a:xfrm>
            <a:off x="6190736" y="3101546"/>
            <a:ext cx="2174789" cy="24219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Peor caso</a:t>
            </a:r>
          </a:p>
          <a:p>
            <a:pPr algn="ctr"/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Mejor caso</a:t>
            </a:r>
          </a:p>
          <a:p>
            <a:pPr algn="ctr"/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promedio</a:t>
            </a:r>
            <a:endParaRPr lang="es-E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C10E9D-FD4C-4266-8601-B74877F35FDB}"/>
              </a:ext>
            </a:extLst>
          </p:cNvPr>
          <p:cNvCxnSpPr/>
          <p:nvPr/>
        </p:nvCxnSpPr>
        <p:spPr>
          <a:xfrm>
            <a:off x="3076832" y="3731741"/>
            <a:ext cx="3583460" cy="12700"/>
          </a:xfrm>
          <a:prstGeom prst="bentConnector3">
            <a:avLst/>
          </a:prstGeom>
          <a:ln w="5715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9B8F6D-5776-4D5A-86B0-D2DE7B568A04}"/>
              </a:ext>
            </a:extLst>
          </p:cNvPr>
          <p:cNvCxnSpPr/>
          <p:nvPr/>
        </p:nvCxnSpPr>
        <p:spPr>
          <a:xfrm>
            <a:off x="3076832" y="3744441"/>
            <a:ext cx="3361038" cy="567209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B14608-06B6-47BD-8764-158F2D215A13}"/>
              </a:ext>
            </a:extLst>
          </p:cNvPr>
          <p:cNvCxnSpPr/>
          <p:nvPr/>
        </p:nvCxnSpPr>
        <p:spPr>
          <a:xfrm>
            <a:off x="3076832" y="3744441"/>
            <a:ext cx="3237471" cy="1111764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346632-E484-47C7-AE2D-C3F1822EB9A7}"/>
              </a:ext>
            </a:extLst>
          </p:cNvPr>
          <p:cNvCxnSpPr/>
          <p:nvPr/>
        </p:nvCxnSpPr>
        <p:spPr>
          <a:xfrm flipV="1">
            <a:off x="3076832" y="3867665"/>
            <a:ext cx="3447536" cy="44398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6EFC5A-EBA2-4194-9353-35127BCA2EC5}"/>
              </a:ext>
            </a:extLst>
          </p:cNvPr>
          <p:cNvCxnSpPr/>
          <p:nvPr/>
        </p:nvCxnSpPr>
        <p:spPr>
          <a:xfrm>
            <a:off x="3076832" y="4311650"/>
            <a:ext cx="3361038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0EF1-3FA9-4614-8147-C658947CEE63}"/>
              </a:ext>
            </a:extLst>
          </p:cNvPr>
          <p:cNvCxnSpPr/>
          <p:nvPr/>
        </p:nvCxnSpPr>
        <p:spPr>
          <a:xfrm>
            <a:off x="3163330" y="4311650"/>
            <a:ext cx="3150973" cy="66812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397FF-A491-4A30-81F0-242450DF839D}"/>
              </a:ext>
            </a:extLst>
          </p:cNvPr>
          <p:cNvCxnSpPr/>
          <p:nvPr/>
        </p:nvCxnSpPr>
        <p:spPr>
          <a:xfrm flipV="1">
            <a:off x="3076832" y="3744441"/>
            <a:ext cx="3361038" cy="11117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D42013-ACFA-40C8-9690-FAACE6F7BA5F}"/>
              </a:ext>
            </a:extLst>
          </p:cNvPr>
          <p:cNvCxnSpPr>
            <a:endCxn id="11" idx="1"/>
          </p:cNvCxnSpPr>
          <p:nvPr/>
        </p:nvCxnSpPr>
        <p:spPr>
          <a:xfrm flipV="1">
            <a:off x="3163330" y="4312508"/>
            <a:ext cx="3027406" cy="54369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EB7C3F-38FB-4D57-9028-952DD71B0B4E}"/>
              </a:ext>
            </a:extLst>
          </p:cNvPr>
          <p:cNvCxnSpPr/>
          <p:nvPr/>
        </p:nvCxnSpPr>
        <p:spPr>
          <a:xfrm>
            <a:off x="3076832" y="4856205"/>
            <a:ext cx="3113904" cy="12356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4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Complejidad en algoritmos recursivos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2712-76E4-47A5-B023-585ED76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endParaRPr lang="es-ES" dirty="0"/>
          </a:p>
          <a:p>
            <a:pPr algn="just">
              <a:lnSpc>
                <a:spcPct val="200000"/>
              </a:lnSpc>
            </a:pPr>
            <a:r>
              <a:rPr lang="es-ES" sz="2400" dirty="0"/>
              <a:t>Métodos de expansión</a:t>
            </a:r>
          </a:p>
          <a:p>
            <a:pPr algn="just">
              <a:lnSpc>
                <a:spcPct val="200000"/>
              </a:lnSpc>
            </a:pPr>
            <a:r>
              <a:rPr lang="es-ES" sz="2400" dirty="0"/>
              <a:t>Métodos matemáticos</a:t>
            </a:r>
          </a:p>
          <a:p>
            <a:pPr algn="just">
              <a:lnSpc>
                <a:spcPct val="200000"/>
              </a:lnSpc>
            </a:pPr>
            <a:r>
              <a:rPr lang="es-ES" sz="2400" dirty="0"/>
              <a:t>Teorema maestro</a:t>
            </a:r>
          </a:p>
        </p:txBody>
      </p:sp>
    </p:spTree>
    <p:extLst>
      <p:ext uri="{BB962C8B-B14F-4D97-AF65-F5344CB8AC3E}">
        <p14:creationId xmlns:p14="http://schemas.microsoft.com/office/powerpoint/2010/main" val="3869712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2712-76E4-47A5-B023-585ED769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endParaRPr lang="es-ES" dirty="0"/>
          </a:p>
          <a:p>
            <a:pPr algn="just">
              <a:lnSpc>
                <a:spcPct val="200000"/>
              </a:lnSpc>
            </a:pPr>
            <a:r>
              <a:rPr lang="es-ES" sz="2400" dirty="0"/>
              <a:t>Búsqueda secuencial recursiva.</a:t>
            </a:r>
          </a:p>
          <a:p>
            <a:pPr algn="just">
              <a:lnSpc>
                <a:spcPct val="200000"/>
              </a:lnSpc>
            </a:pPr>
            <a:r>
              <a:rPr lang="es-ES" sz="2400" dirty="0"/>
              <a:t>Búsqueda binaria recursiva.</a:t>
            </a:r>
          </a:p>
        </p:txBody>
      </p:sp>
    </p:spTree>
    <p:extLst>
      <p:ext uri="{BB962C8B-B14F-4D97-AF65-F5344CB8AC3E}">
        <p14:creationId xmlns:p14="http://schemas.microsoft.com/office/powerpoint/2010/main" val="2906902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 maestro (para D y 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Si la ecuación de recurrencia 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1≤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≥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Entonces: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 &lt;</m:t>
                                </m:r>
                                <m:sSup>
                                  <m:sSup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 &gt;</m:t>
                                </m:r>
                                <m:sSup>
                                  <m:sSupPr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s-ES" sz="2400" dirty="0">
                    <a:hlinkClick r:id="rId2" action="ppaction://hlinksldjump"/>
                  </a:rPr>
                  <a:t>Teorema maestro. </a:t>
                </a:r>
                <a:r>
                  <a:rPr lang="es-ES" sz="2400">
                    <a:hlinkClick r:id="rId2" action="ppaction://hlinksldjump"/>
                  </a:rPr>
                  <a:t>Ejemplo 2.</a:t>
                </a: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6" t="-1783" b="-19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87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 maestro. Ejemplo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Si la ecuación de recurrencia 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ES" sz="2400" dirty="0"/>
              </a:p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Entonces: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2400" b="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s-ES" sz="2400" dirty="0">
                    <a:hlinkClick r:id="rId2" action="ppaction://hlinksldjump"/>
                  </a:rPr>
                  <a:t>Teorema maestro (para D y V)</a:t>
                </a: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b="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2317" b="-24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 maestro. Ejemplo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Si la ecuación de recurrencia 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2400" dirty="0"/>
              </a:p>
              <a:p>
                <a:pPr algn="just">
                  <a:lnSpc>
                    <a:spcPct val="110000"/>
                  </a:lnSpc>
                </a:pPr>
                <a:r>
                  <a:rPr lang="es-ES" sz="2400" dirty="0"/>
                  <a:t>Entonces: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sz="2400" b="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s-ES" sz="2400" dirty="0">
                    <a:hlinkClick r:id="rId2" action="ppaction://hlinksldjump"/>
                  </a:rPr>
                  <a:t>Teorema maestro (para D y V)</a:t>
                </a: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b="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  <a:p>
                <a:pPr algn="just">
                  <a:lnSpc>
                    <a:spcPct val="200000"/>
                  </a:lnSpc>
                </a:pPr>
                <a:endParaRPr lang="es-E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EC2712-76E4-47A5-B023-585ED7699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2317" b="-24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2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¿Consultas?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2E751B-07E5-4840-BE65-79EC80460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753773"/>
            <a:ext cx="6443180" cy="33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conceptos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Problema: necesidad inicial para la que se busca alcanzar una solución.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Ejemplar: individuo de una especie o género.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Algoritmo: serie de pasos ordenados y finitos cuyo objetivo es hallar la solución a un problema.</a:t>
            </a:r>
          </a:p>
        </p:txBody>
      </p:sp>
    </p:spTree>
    <p:extLst>
      <p:ext uri="{BB962C8B-B14F-4D97-AF65-F5344CB8AC3E}">
        <p14:creationId xmlns:p14="http://schemas.microsoft.com/office/powerpoint/2010/main" val="352117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Problema: obtener el producto de dos números.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Ejemplar: (15, 23)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Algoritmo: mediante sumas, hindú, japonesa, ruso.</a:t>
            </a:r>
          </a:p>
        </p:txBody>
      </p:sp>
    </p:spTree>
    <p:extLst>
      <p:ext uri="{BB962C8B-B14F-4D97-AF65-F5344CB8AC3E}">
        <p14:creationId xmlns:p14="http://schemas.microsoft.com/office/powerpoint/2010/main" val="293477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ADB3A8-DB23-4150-A85C-006D092D4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C6F5-63F0-44AE-86FB-669AEF832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61DA49-F583-4172-A4B3-DF687A15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4A5049-A878-45F5-B470-E4055C524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E1FA92-E391-4228-A379-39B153609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C515EB-0A2F-4B14-9BB4-F3436ADB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DE048420-AEC0-47A3-8F23-06D54190E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8D34A33-9305-4ECC-AD2B-2B2878EA1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AE3EE688-C548-4063-A87D-BCB58397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31" y="1523129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Método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hindú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901CE-FC26-46E9-904C-E984CCE4A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660335"/>
            <a:ext cx="4828707" cy="26799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9A1072-CCD5-4242-A77E-F96255E0D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EBF382D-DE3B-4E7E-B2F5-9456AA7B4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28" y="3520086"/>
            <a:ext cx="4818469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24C96-85A2-4BF8-B464-1CF6CCC6A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48" y="2578786"/>
            <a:ext cx="2526052" cy="34163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0636F-14CB-4DF3-9370-0B4D69907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02" y="2702139"/>
            <a:ext cx="60007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664579-54EE-4B00-ABDE-CC6C32B7A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13CCAF-CCDB-4C6F-A5F5-304F5E1ED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F9588B-174D-40E8-987D-A76329EF5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A11849-8571-49CD-8068-4EEF37C96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A21100-B2B8-4886-A184-7E9D86BFF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A074922-EB80-4E66-BFB1-8CA407C8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0C0619E-6856-4E70-A71A-29C280E8E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2FD629B-0E42-425D-B92B-7C52D9DE6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65DAA2-F53B-45AC-A023-107C118C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779" y="2667000"/>
            <a:ext cx="3133726" cy="168498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Método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ruso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1777C-FB6B-483B-A118-B8891A30D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2479260"/>
            <a:ext cx="3113903" cy="189948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1A77F41-2EB1-4E9C-B99A-E4DBE0036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36" y="1840272"/>
            <a:ext cx="3113904" cy="31774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A563CBD-2D3A-4DB7-964B-217BD919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C4C-B418-4349-8F5A-A134452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81F8-90B0-4D58-B8FA-BD56758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Problema: ordenar un vector de n elementos.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Ejemplar: ( 8, 15, 4, 23, 6 ) con n = 5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Algoritmo: selección, burbujeo, inserción.</a:t>
            </a:r>
          </a:p>
        </p:txBody>
      </p:sp>
    </p:spTree>
    <p:extLst>
      <p:ext uri="{BB962C8B-B14F-4D97-AF65-F5344CB8AC3E}">
        <p14:creationId xmlns:p14="http://schemas.microsoft.com/office/powerpoint/2010/main" val="21900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1277</Words>
  <Application>Microsoft Office PowerPoint</Application>
  <PresentationFormat>Widescreen</PresentationFormat>
  <Paragraphs>239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Ion Boardroom</vt:lpstr>
      <vt:lpstr>Complejidad</vt:lpstr>
      <vt:lpstr>Eficiencia algorítmica</vt:lpstr>
      <vt:lpstr>Complejidad temporal</vt:lpstr>
      <vt:lpstr>Algunos conceptos</vt:lpstr>
      <vt:lpstr>Ejemplo 1</vt:lpstr>
      <vt:lpstr>PowerPoint Presentation</vt:lpstr>
      <vt:lpstr>PowerPoint Presentation</vt:lpstr>
      <vt:lpstr>PowerPoint Presentation</vt:lpstr>
      <vt:lpstr>Ejemplo 2</vt:lpstr>
      <vt:lpstr>Tamaño del problema</vt:lpstr>
      <vt:lpstr>Tiempo de ejecución</vt:lpstr>
      <vt:lpstr>Principio de invarianza</vt:lpstr>
      <vt:lpstr>Principio de invarianza - Ejemplo</vt:lpstr>
      <vt:lpstr>Conteo – Operaciones elementales</vt:lpstr>
      <vt:lpstr>Conteo – ejemplo 1</vt:lpstr>
      <vt:lpstr>Conteo – ejemplo 1</vt:lpstr>
      <vt:lpstr>Conteo – ejemplo 2</vt:lpstr>
      <vt:lpstr>Conteo – ejemplo 2</vt:lpstr>
      <vt:lpstr>Conteo – Casos a considerar</vt:lpstr>
      <vt:lpstr>Casos a considerar - ejemplo</vt:lpstr>
      <vt:lpstr>Ejercicio: ordenamiento por selección</vt:lpstr>
      <vt:lpstr>Medidas asintóticas</vt:lpstr>
      <vt:lpstr>Notación O grande</vt:lpstr>
      <vt:lpstr>Notación O grande - ejemplo</vt:lpstr>
      <vt:lpstr>Propiedades de O grande</vt:lpstr>
      <vt:lpstr>Propiedades de O grande (cont)</vt:lpstr>
      <vt:lpstr>Ejercicio 1: calcular O grande</vt:lpstr>
      <vt:lpstr>Ejercicio 2: calcular O grande</vt:lpstr>
      <vt:lpstr>Ejercicio 3: calcular O grande</vt:lpstr>
      <vt:lpstr>Cota inferior: Ω</vt:lpstr>
      <vt:lpstr>Orden exacto: Θ</vt:lpstr>
      <vt:lpstr>¿Cuántas mediciones hay?</vt:lpstr>
      <vt:lpstr>Complejidad en algoritmos recursivos</vt:lpstr>
      <vt:lpstr>Ejercicios.</vt:lpstr>
      <vt:lpstr>Teorema maestro (para D y V)</vt:lpstr>
      <vt:lpstr>Teorema maestro. Ejemplo 1.</vt:lpstr>
      <vt:lpstr>Teorema maestro. Ejemplo 2.</vt:lpstr>
      <vt:lpstr>¿Consultas?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Complejidad</dc:title>
  <dc:creator>ANDRES ALBERTO JUAREZ</dc:creator>
  <cp:lastModifiedBy>ANDRES ALBERTO JUAREZ</cp:lastModifiedBy>
  <cp:revision>16</cp:revision>
  <dcterms:created xsi:type="dcterms:W3CDTF">2018-11-01T00:30:52Z</dcterms:created>
  <dcterms:modified xsi:type="dcterms:W3CDTF">2019-10-27T12:20:18Z</dcterms:modified>
</cp:coreProperties>
</file>