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Fira Sans Bold" charset="1" panose="020B0803050000020004"/>
      <p:regular r:id="rId32"/>
    </p:embeddedFont>
    <p:embeddedFont>
      <p:font typeface="Fira Sans" charset="1" panose="020B0503050000020004"/>
      <p:regular r:id="rId33"/>
    </p:embeddedFont>
    <p:embeddedFont>
      <p:font typeface="Canva Sans Bold" charset="1" panose="020B0803030501040103"/>
      <p:regular r:id="rId37"/>
    </p:embeddedFont>
    <p:embeddedFont>
      <p:font typeface="Canva Sans" charset="1" panose="020B0503030501040103"/>
      <p:regular r:id="rId38"/>
    </p:embeddedFont>
    <p:embeddedFont>
      <p:font typeface="Open Sans Bold" charset="1" panose="020B0806030504020204"/>
      <p:regular r:id="rId40"/>
    </p:embeddedFont>
    <p:embeddedFont>
      <p:font typeface="Open Sans" charset="1" panose="020B0606030504020204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notesSlides/notesSlide2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notesSlides/notesSlide3.xml" Type="http://schemas.openxmlformats.org/officeDocument/2006/relationships/notesSlide"/><Relationship Id="rId43" Target="notesSlides/notesSlide4.xml" Type="http://schemas.openxmlformats.org/officeDocument/2006/relationships/notesSlide"/><Relationship Id="rId44" Target="notesSlides/notesSlide5.xml" Type="http://schemas.openxmlformats.org/officeDocument/2006/relationships/notesSlide"/><Relationship Id="rId45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Colocar imagens</a:t>
            </a:r>
          </a:p>
          <a:p>
            <a:r>
              <a:rPr lang="en-US"/>
              <a:t/>
            </a:r>
          </a:p>
          <a:p>
            <a:r>
              <a:rPr lang="en-US"/>
              <a:t>O avanço na interação com drones pode simplificar operações complexas e tornar a tecnologia mais acessível.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Métodos Tradicionais</a:t>
            </a:r>
          </a:p>
          <a:p>
            <a:r>
              <a:rPr lang="en-US"/>
              <a:t/>
            </a:r>
          </a:p>
          <a:p>
            <a:r>
              <a:rPr lang="en-US"/>
              <a:t>* Controle Remoto: Utilização de controles físicos para direcionar o drone.</a:t>
            </a:r>
          </a:p>
          <a:p>
            <a:r>
              <a:rPr lang="en-US"/>
              <a:t>* Aplicativos Móveis: Controle via smartphones ou tablets, oferecendo interfaces gráficas para operação.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Foco do Projeto</a:t>
            </a:r>
          </a:p>
          <a:p>
            <a:r>
              <a:rPr lang="en-US"/>
              <a:t/>
            </a:r>
          </a:p>
          <a:p>
            <a:r>
              <a:rPr lang="en-US"/>
              <a:t>Interface de Usuário por Voz (VUI): Desenvolver uma interface que permite controlar o drone através de comandos de voz.</a:t>
            </a:r>
          </a:p>
          <a:p>
            <a:r>
              <a:rPr lang="en-US"/>
              <a:t/>
            </a:r>
          </a:p>
          <a:p>
            <a:r>
              <a:rPr lang="en-US"/>
              <a:t>Vantagens da VUI</a:t>
            </a:r>
          </a:p>
          <a:p>
            <a:r>
              <a:rPr lang="en-US"/>
              <a:t>* Mãos Livres: Permite que o operador tenha as mãos livres para outras tarefas.</a:t>
            </a:r>
          </a:p>
          <a:p>
            <a:r>
              <a:rPr lang="en-US"/>
              <a:t>* Maior Acessibilidade: Facilita o uso para pessoas com dificuldades motoras ou visuais.</a:t>
            </a:r>
          </a:p>
          <a:p>
            <a:r>
              <a:rPr lang="en-US"/>
              <a:t>* Naturalidade na Interação: Proporciona uma maneira mais intuitiva e natural de se comunicar com o drone.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Como usamos o maior áudio como referência, não tem o cutting, somente o padding em relação ao maior áudio.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 objetivo deste pipeline é permitir que um drone siga comandos de voz pré-determinados utilizando o modelo Wav2Vec2 com fine-tuning em português para transcrição de áudio e um modelo de linguagem de larga escala (LLaMA3, testado localmente) para interpretar e classificar os comandos.</a:t>
            </a:r>
          </a:p>
          <a:p>
            <a:r>
              <a:rPr lang="en-US"/>
              <a:t/>
            </a:r>
          </a:p>
          <a:p>
            <a:r>
              <a:rPr lang="en-US"/>
              <a:t>Esta abordagem combina a precisão de um modelo ASR com a flexibilidade de um LLM para compreender e executar comandos complexos, contudo, apresenta um tempo de inferência relativamente alto.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 objetivo deste pipeline é permitir que o modelo reconheça comandos de voz utilizando o Wav2Vec2 com fine-tuning em português para transcrição e classificação direta dos comandos, sem a necessidade de utilizar modelos de linguagem de larga escala.</a:t>
            </a:r>
          </a:p>
          <a:p>
            <a:r>
              <a:rPr lang="en-US"/>
              <a:t/>
            </a:r>
          </a:p>
          <a:p>
            <a:r>
              <a:rPr lang="en-US"/>
              <a:t>O pipeline aproveita técnicas de data augmentation para melhorar a robustez e a generalização do modelo.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 objetivo deste pipeline é permitir que o modelo siga instruções de voz que não foram explicitamente treinadas, sem a necessidade de utilizar modelos de linguagem de larga escala, como no pipeline 1.</a:t>
            </a:r>
          </a:p>
          <a:p>
            <a:r>
              <a:rPr lang="en-US"/>
              <a:t/>
            </a:r>
          </a:p>
          <a:p>
            <a:r>
              <a:rPr lang="en-US"/>
              <a:t>Ele usa uma combinação de redes neurais siamesas e um modelo KNN para codificar e reconhecer comandos de voz de maneira eficiente e flexível, apresentando resultados significativos e um tempo de inferência menor.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286923" y="314116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0640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56072" y="4019500"/>
            <a:ext cx="7315200" cy="3950208"/>
          </a:xfrm>
          <a:custGeom>
            <a:avLst/>
            <a:gdLst/>
            <a:ahLst/>
            <a:cxnLst/>
            <a:rect r="r" b="b" t="t" l="l"/>
            <a:pathLst>
              <a:path h="3950208" w="7315200">
                <a:moveTo>
                  <a:pt x="0" y="0"/>
                </a:moveTo>
                <a:lnTo>
                  <a:pt x="7315200" y="0"/>
                </a:lnTo>
                <a:lnTo>
                  <a:pt x="7315200" y="3950208"/>
                </a:lnTo>
                <a:lnTo>
                  <a:pt x="0" y="39502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0933" y="3023062"/>
            <a:ext cx="10847500" cy="199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56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Controle de Drones </a:t>
            </a:r>
          </a:p>
          <a:p>
            <a:pPr algn="l">
              <a:lnSpc>
                <a:spcPts val="7873"/>
              </a:lnSpc>
            </a:pPr>
            <a:r>
              <a:rPr lang="en-US" sz="656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por Voz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642156"/>
            <a:ext cx="6408750" cy="211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Lucca Emmanuel Pineli</a:t>
            </a: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Lucas Brandão Rodrigues</a:t>
            </a: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Gustavo Rodrigues da Silva</a:t>
            </a: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Rafaela Mota Silva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0505" y="4481513"/>
            <a:ext cx="990699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Coleta de Dados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66731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00" y="7291278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66731" y="2714978"/>
            <a:ext cx="12722653" cy="52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Dados necessários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Áudios de comandos de voz para controlar o drone.</a:t>
            </a:r>
          </a:p>
          <a:p>
            <a:pPr algn="l">
              <a:lnSpc>
                <a:spcPts val="4238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Método de Coleta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Gravações feitas por membros</a:t>
            </a: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 equipe via WhatsApp.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de áudios coletados: 1910 amostras.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Diversidade de dados: Variações de voz, entonação, comandos diferentes e presença de ruídos para aumentar a robustez do modelo.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0505" y="4481513"/>
            <a:ext cx="990699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Pré-Processamento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6731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1700" y="7291278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5171" y="2620768"/>
            <a:ext cx="12865839" cy="531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Cutting/Padding</a:t>
            </a:r>
          </a:p>
          <a:p>
            <a:pPr algn="l" marL="653701" indent="-326850" lvl="1">
              <a:lnSpc>
                <a:spcPts val="4238"/>
              </a:lnSpc>
              <a:buFont typeface="Arial"/>
              <a:buChar char="•"/>
            </a:pPr>
            <a:r>
              <a:rPr lang="en-US" sz="30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Ajusta os áudios para tamanhos fixos.</a:t>
            </a:r>
          </a:p>
          <a:p>
            <a:pPr algn="l">
              <a:lnSpc>
                <a:spcPts val="4238"/>
              </a:lnSpc>
            </a:pPr>
          </a:p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Augmentation</a:t>
            </a:r>
          </a:p>
          <a:p>
            <a:pPr algn="l" marL="653701" indent="-326850" lvl="1">
              <a:lnSpc>
                <a:spcPts val="4238"/>
              </a:lnSpc>
              <a:buFont typeface="Arial"/>
              <a:buChar char="•"/>
            </a:pPr>
            <a:r>
              <a:rPr lang="en-US" sz="30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Aumenta a quantidade de dados disponíveis usando técnicas como Variação de Pitch, Adição de Ruído, Tanh Distortion e Time Mask.</a:t>
            </a:r>
          </a:p>
          <a:p>
            <a:pPr algn="l">
              <a:lnSpc>
                <a:spcPts val="4238"/>
              </a:lnSpc>
            </a:pPr>
          </a:p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Wav2Vec2</a:t>
            </a:r>
          </a:p>
          <a:p>
            <a:pPr algn="l" marL="653701" indent="-326850" lvl="1">
              <a:lnSpc>
                <a:spcPts val="4238"/>
              </a:lnSpc>
              <a:buFont typeface="Arial"/>
              <a:buChar char="•"/>
            </a:pPr>
            <a:r>
              <a:rPr lang="en-US" sz="30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Transforma o áudio bruto em uma forma que o modelo possa processar efetivamente para reconhecer e transcrever a fala.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5274" y="4316472"/>
            <a:ext cx="7322955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82053" y="1001454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529440" y="2524117"/>
            <a:ext cx="15229119" cy="6484846"/>
            <a:chOff x="0" y="0"/>
            <a:chExt cx="20305492" cy="86464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3479095"/>
              <a:ext cx="3373268" cy="1686634"/>
              <a:chOff x="0" y="0"/>
              <a:chExt cx="812800" cy="4064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2E409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698500" cy="43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Coletar</a:t>
                </a:r>
              </a:p>
              <a:p>
                <a:pPr algn="ctr">
                  <a:lnSpc>
                    <a:spcPts val="252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Áudios</a:t>
                </a: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4229762" y="3479095"/>
              <a:ext cx="3373268" cy="1686634"/>
              <a:chOff x="0" y="0"/>
              <a:chExt cx="812800" cy="4064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203200"/>
                    </a:lnTo>
                    <a:lnTo>
                      <a:pt x="609600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4FB3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177800" y="-28575"/>
                <a:ext cx="558800" cy="43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Processar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2698070" y="3479095"/>
              <a:ext cx="3373268" cy="1686634"/>
              <a:chOff x="0" y="0"/>
              <a:chExt cx="812800" cy="406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203200"/>
                    </a:lnTo>
                    <a:lnTo>
                      <a:pt x="609600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EF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77800" y="-28575"/>
                <a:ext cx="558800" cy="43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LLM   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8463916" y="3479095"/>
              <a:ext cx="3373268" cy="1686634"/>
              <a:chOff x="0" y="0"/>
              <a:chExt cx="812800" cy="4064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203200"/>
                    </a:lnTo>
                    <a:lnTo>
                      <a:pt x="609600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ED4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177800" y="-28575"/>
                <a:ext cx="558800" cy="43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STT     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6932224" y="3479095"/>
              <a:ext cx="3373268" cy="1686634"/>
              <a:chOff x="0" y="0"/>
              <a:chExt cx="812800" cy="4064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0" y="0"/>
                    </a:moveTo>
                    <a:lnTo>
                      <a:pt x="609600" y="0"/>
                    </a:lnTo>
                    <a:lnTo>
                      <a:pt x="812800" y="203200"/>
                    </a:lnTo>
                    <a:lnTo>
                      <a:pt x="609600" y="406400"/>
                    </a:lnTo>
                    <a:lnTo>
                      <a:pt x="0" y="406400"/>
                    </a:lnTo>
                    <a:lnTo>
                      <a:pt x="203200" y="2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177800" y="-28575"/>
                <a:ext cx="558800" cy="434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Function</a:t>
                </a:r>
              </a:p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Calling</a:t>
                </a: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3373268" y="3479095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V="true">
              <a:off x="3373268" y="4322412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2" id="22"/>
            <p:cNvGrpSpPr/>
            <p:nvPr/>
          </p:nvGrpSpPr>
          <p:grpSpPr>
            <a:xfrm rot="0">
              <a:off x="4173541" y="4269705"/>
              <a:ext cx="105415" cy="10541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3838438" y="3479095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 flipV="true">
              <a:off x="3838438" y="4322412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7" id="27"/>
            <p:cNvGrpSpPr/>
            <p:nvPr/>
          </p:nvGrpSpPr>
          <p:grpSpPr>
            <a:xfrm rot="0">
              <a:off x="4638711" y="4269705"/>
              <a:ext cx="105415" cy="10541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30" id="30"/>
            <p:cNvSpPr/>
            <p:nvPr/>
          </p:nvSpPr>
          <p:spPr>
            <a:xfrm>
              <a:off x="2916471" y="3479095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flipV="true">
              <a:off x="2916471" y="4322412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2" id="32"/>
            <p:cNvGrpSpPr/>
            <p:nvPr/>
          </p:nvGrpSpPr>
          <p:grpSpPr>
            <a:xfrm rot="0">
              <a:off x="3716744" y="4269705"/>
              <a:ext cx="105415" cy="10541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35" id="35"/>
            <p:cNvSpPr/>
            <p:nvPr/>
          </p:nvSpPr>
          <p:spPr>
            <a:xfrm>
              <a:off x="7601174" y="3479095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 flipV="true">
              <a:off x="7601174" y="4322412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7" id="37"/>
            <p:cNvGrpSpPr/>
            <p:nvPr/>
          </p:nvGrpSpPr>
          <p:grpSpPr>
            <a:xfrm rot="0">
              <a:off x="8401447" y="4269705"/>
              <a:ext cx="105415" cy="105415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40" id="40"/>
            <p:cNvSpPr/>
            <p:nvPr/>
          </p:nvSpPr>
          <p:spPr>
            <a:xfrm>
              <a:off x="8066344" y="3479095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 flipV="true">
              <a:off x="8066344" y="4322412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2" id="42"/>
            <p:cNvGrpSpPr/>
            <p:nvPr/>
          </p:nvGrpSpPr>
          <p:grpSpPr>
            <a:xfrm rot="0">
              <a:off x="8866617" y="4269705"/>
              <a:ext cx="105415" cy="10541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45" id="45"/>
            <p:cNvSpPr/>
            <p:nvPr/>
          </p:nvSpPr>
          <p:spPr>
            <a:xfrm>
              <a:off x="7144377" y="3479095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flipV="true">
              <a:off x="7144377" y="4322412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7" id="47"/>
            <p:cNvGrpSpPr/>
            <p:nvPr/>
          </p:nvGrpSpPr>
          <p:grpSpPr>
            <a:xfrm rot="0">
              <a:off x="7944650" y="4269705"/>
              <a:ext cx="105415" cy="105415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50" id="50"/>
            <p:cNvSpPr/>
            <p:nvPr/>
          </p:nvSpPr>
          <p:spPr>
            <a:xfrm>
              <a:off x="11800728" y="3479095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flipV="true">
              <a:off x="11800728" y="4322412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2" id="52"/>
            <p:cNvGrpSpPr/>
            <p:nvPr/>
          </p:nvGrpSpPr>
          <p:grpSpPr>
            <a:xfrm rot="0">
              <a:off x="12601001" y="4269705"/>
              <a:ext cx="105415" cy="105415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55" id="55"/>
            <p:cNvSpPr/>
            <p:nvPr/>
          </p:nvSpPr>
          <p:spPr>
            <a:xfrm>
              <a:off x="12265899" y="3479095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flipV="true">
              <a:off x="12265899" y="4322412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7" id="57"/>
            <p:cNvGrpSpPr/>
            <p:nvPr/>
          </p:nvGrpSpPr>
          <p:grpSpPr>
            <a:xfrm rot="0">
              <a:off x="13066171" y="4269705"/>
              <a:ext cx="105415" cy="105415"/>
              <a:chOff x="0" y="0"/>
              <a:chExt cx="812800" cy="8128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60" id="60"/>
            <p:cNvSpPr/>
            <p:nvPr/>
          </p:nvSpPr>
          <p:spPr>
            <a:xfrm>
              <a:off x="11343932" y="3479095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 flipV="true">
              <a:off x="11343932" y="4322412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2" id="62"/>
            <p:cNvGrpSpPr/>
            <p:nvPr/>
          </p:nvGrpSpPr>
          <p:grpSpPr>
            <a:xfrm rot="0">
              <a:off x="12144204" y="4269705"/>
              <a:ext cx="105415" cy="105415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65" id="65"/>
            <p:cNvSpPr/>
            <p:nvPr/>
          </p:nvSpPr>
          <p:spPr>
            <a:xfrm>
              <a:off x="16079677" y="3479095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6" id="66"/>
            <p:cNvSpPr/>
            <p:nvPr/>
          </p:nvSpPr>
          <p:spPr>
            <a:xfrm flipV="true">
              <a:off x="16079677" y="4322412"/>
              <a:ext cx="856494" cy="843317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7" id="67"/>
            <p:cNvGrpSpPr/>
            <p:nvPr/>
          </p:nvGrpSpPr>
          <p:grpSpPr>
            <a:xfrm rot="0">
              <a:off x="16879950" y="4269705"/>
              <a:ext cx="105415" cy="105415"/>
              <a:chOff x="0" y="0"/>
              <a:chExt cx="812800" cy="812800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70" id="70"/>
            <p:cNvSpPr/>
            <p:nvPr/>
          </p:nvSpPr>
          <p:spPr>
            <a:xfrm>
              <a:off x="16544847" y="3479095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1" id="71"/>
            <p:cNvSpPr/>
            <p:nvPr/>
          </p:nvSpPr>
          <p:spPr>
            <a:xfrm flipV="true">
              <a:off x="16544847" y="4322412"/>
              <a:ext cx="856494" cy="843317"/>
            </a:xfrm>
            <a:prstGeom prst="line">
              <a:avLst/>
            </a:prstGeom>
            <a:ln cap="flat" w="762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2" id="72"/>
            <p:cNvGrpSpPr/>
            <p:nvPr/>
          </p:nvGrpSpPr>
          <p:grpSpPr>
            <a:xfrm rot="0">
              <a:off x="17345120" y="4269705"/>
              <a:ext cx="105415" cy="105415"/>
              <a:chOff x="0" y="0"/>
              <a:chExt cx="812800" cy="812800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75" id="75"/>
            <p:cNvSpPr/>
            <p:nvPr/>
          </p:nvSpPr>
          <p:spPr>
            <a:xfrm>
              <a:off x="15622880" y="3479095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6" id="76"/>
            <p:cNvSpPr/>
            <p:nvPr/>
          </p:nvSpPr>
          <p:spPr>
            <a:xfrm flipV="true">
              <a:off x="15622880" y="4322412"/>
              <a:ext cx="856494" cy="843317"/>
            </a:xfrm>
            <a:prstGeom prst="line">
              <a:avLst/>
            </a:prstGeom>
            <a:ln cap="flat" w="76200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7" id="77"/>
            <p:cNvGrpSpPr/>
            <p:nvPr/>
          </p:nvGrpSpPr>
          <p:grpSpPr>
            <a:xfrm rot="0">
              <a:off x="16423153" y="4269705"/>
              <a:ext cx="105415" cy="105415"/>
              <a:chOff x="0" y="0"/>
              <a:chExt cx="812800" cy="812800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139700" y="120650"/>
                <a:ext cx="533400" cy="552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80" id="80"/>
            <p:cNvSpPr/>
            <p:nvPr/>
          </p:nvSpPr>
          <p:spPr>
            <a:xfrm flipV="true">
              <a:off x="10150550" y="977492"/>
              <a:ext cx="2246135" cy="2501604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triangle" len="med" w="lg"/>
              <a:tailEnd type="none" len="sm" w="sm"/>
            </a:ln>
          </p:spPr>
        </p:sp>
        <p:grpSp>
          <p:nvGrpSpPr>
            <p:cNvPr name="Group 81" id="81"/>
            <p:cNvGrpSpPr/>
            <p:nvPr/>
          </p:nvGrpSpPr>
          <p:grpSpPr>
            <a:xfrm rot="0">
              <a:off x="12396685" y="0"/>
              <a:ext cx="3976039" cy="1954984"/>
              <a:chOff x="0" y="0"/>
              <a:chExt cx="958040" cy="47106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958040" cy="471060"/>
              </a:xfrm>
              <a:custGeom>
                <a:avLst/>
                <a:gdLst/>
                <a:ahLst/>
                <a:cxnLst/>
                <a:rect r="r" b="b" t="t" l="l"/>
                <a:pathLst>
                  <a:path h="471060" w="958040">
                    <a:moveTo>
                      <a:pt x="77886" y="0"/>
                    </a:moveTo>
                    <a:lnTo>
                      <a:pt x="880154" y="0"/>
                    </a:lnTo>
                    <a:cubicBezTo>
                      <a:pt x="923169" y="0"/>
                      <a:pt x="958040" y="34871"/>
                      <a:pt x="958040" y="77886"/>
                    </a:cubicBezTo>
                    <a:lnTo>
                      <a:pt x="958040" y="393174"/>
                    </a:lnTo>
                    <a:cubicBezTo>
                      <a:pt x="958040" y="413831"/>
                      <a:pt x="949834" y="433641"/>
                      <a:pt x="935227" y="448247"/>
                    </a:cubicBezTo>
                    <a:cubicBezTo>
                      <a:pt x="920621" y="462854"/>
                      <a:pt x="900810" y="471060"/>
                      <a:pt x="880154" y="471060"/>
                    </a:cubicBezTo>
                    <a:lnTo>
                      <a:pt x="77886" y="471060"/>
                    </a:lnTo>
                    <a:cubicBezTo>
                      <a:pt x="57229" y="471060"/>
                      <a:pt x="37419" y="462854"/>
                      <a:pt x="22812" y="448247"/>
                    </a:cubicBezTo>
                    <a:cubicBezTo>
                      <a:pt x="8206" y="433641"/>
                      <a:pt x="0" y="413831"/>
                      <a:pt x="0" y="393174"/>
                    </a:cubicBezTo>
                    <a:lnTo>
                      <a:pt x="0" y="77886"/>
                    </a:lnTo>
                    <a:cubicBezTo>
                      <a:pt x="0" y="57229"/>
                      <a:pt x="8206" y="37419"/>
                      <a:pt x="22812" y="22812"/>
                    </a:cubicBezTo>
                    <a:cubicBezTo>
                      <a:pt x="37419" y="8206"/>
                      <a:pt x="57229" y="0"/>
                      <a:pt x="77886" y="0"/>
                    </a:cubicBezTo>
                    <a:close/>
                  </a:path>
                </a:pathLst>
              </a:custGeom>
              <a:solidFill>
                <a:srgbClr val="2E4091"/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28575"/>
                <a:ext cx="958040" cy="4996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Fine-Tuning do</a:t>
                </a:r>
              </a:p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Modelo</a:t>
                </a:r>
              </a:p>
            </p:txBody>
          </p:sp>
        </p:grpSp>
        <p:sp>
          <p:nvSpPr>
            <p:cNvPr name="AutoShape 84" id="84"/>
            <p:cNvSpPr/>
            <p:nvPr/>
          </p:nvSpPr>
          <p:spPr>
            <a:xfrm>
              <a:off x="10150550" y="5165729"/>
              <a:ext cx="2246135" cy="2503241"/>
            </a:xfrm>
            <a:prstGeom prst="line">
              <a:avLst/>
            </a:prstGeom>
            <a:ln cap="flat" w="76200">
              <a:solidFill>
                <a:srgbClr val="A6A6A6"/>
              </a:solidFill>
              <a:prstDash val="solid"/>
              <a:headEnd type="triangle" len="med" w="lg"/>
              <a:tailEnd type="none" len="sm" w="sm"/>
            </a:ln>
          </p:spPr>
        </p:sp>
        <p:grpSp>
          <p:nvGrpSpPr>
            <p:cNvPr name="Group 85" id="85"/>
            <p:cNvGrpSpPr/>
            <p:nvPr/>
          </p:nvGrpSpPr>
          <p:grpSpPr>
            <a:xfrm rot="0">
              <a:off x="12396685" y="6691478"/>
              <a:ext cx="3976039" cy="1954984"/>
              <a:chOff x="0" y="0"/>
              <a:chExt cx="958040" cy="471060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958040" cy="471060"/>
              </a:xfrm>
              <a:custGeom>
                <a:avLst/>
                <a:gdLst/>
                <a:ahLst/>
                <a:cxnLst/>
                <a:rect r="r" b="b" t="t" l="l"/>
                <a:pathLst>
                  <a:path h="471060" w="958040">
                    <a:moveTo>
                      <a:pt x="77886" y="0"/>
                    </a:moveTo>
                    <a:lnTo>
                      <a:pt x="880154" y="0"/>
                    </a:lnTo>
                    <a:cubicBezTo>
                      <a:pt x="923169" y="0"/>
                      <a:pt x="958040" y="34871"/>
                      <a:pt x="958040" y="77886"/>
                    </a:cubicBezTo>
                    <a:lnTo>
                      <a:pt x="958040" y="393174"/>
                    </a:lnTo>
                    <a:cubicBezTo>
                      <a:pt x="958040" y="413831"/>
                      <a:pt x="949834" y="433641"/>
                      <a:pt x="935227" y="448247"/>
                    </a:cubicBezTo>
                    <a:cubicBezTo>
                      <a:pt x="920621" y="462854"/>
                      <a:pt x="900810" y="471060"/>
                      <a:pt x="880154" y="471060"/>
                    </a:cubicBezTo>
                    <a:lnTo>
                      <a:pt x="77886" y="471060"/>
                    </a:lnTo>
                    <a:cubicBezTo>
                      <a:pt x="57229" y="471060"/>
                      <a:pt x="37419" y="462854"/>
                      <a:pt x="22812" y="448247"/>
                    </a:cubicBezTo>
                    <a:cubicBezTo>
                      <a:pt x="8206" y="433641"/>
                      <a:pt x="0" y="413831"/>
                      <a:pt x="0" y="393174"/>
                    </a:cubicBezTo>
                    <a:lnTo>
                      <a:pt x="0" y="77886"/>
                    </a:lnTo>
                    <a:cubicBezTo>
                      <a:pt x="0" y="57229"/>
                      <a:pt x="8206" y="37419"/>
                      <a:pt x="22812" y="22812"/>
                    </a:cubicBezTo>
                    <a:cubicBezTo>
                      <a:pt x="37419" y="8206"/>
                      <a:pt x="57229" y="0"/>
                      <a:pt x="77886" y="0"/>
                    </a:cubicBezTo>
                    <a:close/>
                  </a:path>
                </a:pathLst>
              </a:custGeom>
              <a:solidFill>
                <a:srgbClr val="2E4091"/>
              </a:solidFill>
            </p:spPr>
          </p:sp>
          <p:sp>
            <p:nvSpPr>
              <p:cNvPr name="TextBox 87" id="87"/>
              <p:cNvSpPr txBox="true"/>
              <p:nvPr/>
            </p:nvSpPr>
            <p:spPr>
              <a:xfrm>
                <a:off x="0" y="-28575"/>
                <a:ext cx="958040" cy="4996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ASR com Wav2Vec2</a:t>
                </a:r>
              </a:p>
            </p:txBody>
          </p:sp>
        </p:grpSp>
      </p:grpSp>
      <p:sp>
        <p:nvSpPr>
          <p:cNvPr name="Freeform 88" id="88"/>
          <p:cNvSpPr/>
          <p:nvPr/>
        </p:nvSpPr>
        <p:spPr>
          <a:xfrm flipH="true" flipV="false" rot="0">
            <a:off x="13234908" y="956461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4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4" y="871554"/>
                </a:lnTo>
                <a:lnTo>
                  <a:pt x="101061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9" id="89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5756" y="2702678"/>
            <a:ext cx="14916488" cy="667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3"/>
              </a:lnSpc>
            </a:pPr>
            <a:r>
              <a:rPr lang="en-US" sz="31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Objetivo do Pipeline:</a:t>
            </a:r>
          </a:p>
          <a:p>
            <a:pPr algn="just" marL="686092" indent="-343046" lvl="1">
              <a:lnSpc>
                <a:spcPts val="3813"/>
              </a:lnSpc>
              <a:buFont typeface="Arial"/>
              <a:buChar char="•"/>
            </a:pPr>
            <a:r>
              <a:rPr lang="en-US" sz="31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Permitir que um drone siga comandos de voz pré-determinados.</a:t>
            </a:r>
          </a:p>
          <a:p>
            <a:pPr algn="just" marL="686092" indent="-343046" lvl="1">
              <a:lnSpc>
                <a:spcPts val="3813"/>
              </a:lnSpc>
              <a:buFont typeface="Arial"/>
              <a:buChar char="•"/>
            </a:pPr>
            <a:r>
              <a:rPr lang="en-US" sz="31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Utilizar o modelo Wav2Vec2 com fine-tuning em português para transcrição de áudio.</a:t>
            </a:r>
          </a:p>
          <a:p>
            <a:pPr algn="just" marL="686092" indent="-343046" lvl="1">
              <a:lnSpc>
                <a:spcPts val="3813"/>
              </a:lnSpc>
              <a:buFont typeface="Arial"/>
              <a:buChar char="•"/>
            </a:pPr>
            <a:r>
              <a:rPr lang="en-US" sz="31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Empregar um modelo de linguagem de larga escala (LLaMA3, testado localmente) para interpretar e classificar os comandos.</a:t>
            </a:r>
          </a:p>
          <a:p>
            <a:pPr algn="just">
              <a:lnSpc>
                <a:spcPts val="3813"/>
              </a:lnSpc>
            </a:pPr>
          </a:p>
          <a:p>
            <a:pPr algn="just">
              <a:lnSpc>
                <a:spcPts val="3813"/>
              </a:lnSpc>
            </a:pPr>
            <a:r>
              <a:rPr lang="en-US" sz="31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Abordagem:</a:t>
            </a:r>
          </a:p>
          <a:p>
            <a:pPr algn="just" marL="686092" indent="-343046" lvl="1">
              <a:lnSpc>
                <a:spcPts val="3813"/>
              </a:lnSpc>
              <a:buFont typeface="Arial"/>
              <a:buChar char="•"/>
            </a:pPr>
            <a:r>
              <a:rPr lang="en-US" sz="31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Combina a precisão de um modelo ASR com a flexibilidade de um LLM.</a:t>
            </a:r>
          </a:p>
          <a:p>
            <a:pPr algn="just" marL="686092" indent="-343046" lvl="1">
              <a:lnSpc>
                <a:spcPts val="3813"/>
              </a:lnSpc>
              <a:buFont typeface="Arial"/>
              <a:buChar char="•"/>
            </a:pPr>
            <a:r>
              <a:rPr lang="en-US" sz="31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Visa compreender e executar comandos complexos.</a:t>
            </a:r>
          </a:p>
          <a:p>
            <a:pPr algn="just">
              <a:lnSpc>
                <a:spcPts val="3813"/>
              </a:lnSpc>
            </a:pPr>
          </a:p>
          <a:p>
            <a:pPr algn="just">
              <a:lnSpc>
                <a:spcPts val="3813"/>
              </a:lnSpc>
            </a:pPr>
            <a:r>
              <a:rPr lang="en-US" sz="31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Consideração:</a:t>
            </a:r>
          </a:p>
          <a:p>
            <a:pPr algn="just" marL="686092" indent="-343046" lvl="1">
              <a:lnSpc>
                <a:spcPts val="3813"/>
              </a:lnSpc>
              <a:buFont typeface="Arial"/>
              <a:buChar char="•"/>
            </a:pPr>
            <a:r>
              <a:rPr lang="en-US" sz="31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Apresenta um tempo de inferência relativamente alto.</a:t>
            </a:r>
          </a:p>
          <a:p>
            <a:pPr algn="just">
              <a:lnSpc>
                <a:spcPts val="381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234908" y="956461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4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4" y="871554"/>
                </a:lnTo>
                <a:lnTo>
                  <a:pt x="101061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54016" y="5086847"/>
            <a:ext cx="2727993" cy="1363996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985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Coletar</a:t>
              </a:r>
            </a:p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Áudios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874663" y="5086847"/>
            <a:ext cx="2727993" cy="1363996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FB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Processar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23061" y="5086847"/>
            <a:ext cx="2727993" cy="1363996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6E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Function  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Calling 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98862" y="5086847"/>
            <a:ext cx="2727993" cy="1363996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E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Nosso    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Modelo    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5182008" y="5086847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5182008" y="5768845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5829196" y="5726220"/>
            <a:ext cx="85250" cy="8525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558196" y="5086847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5558196" y="5768845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6205384" y="5726220"/>
            <a:ext cx="85250" cy="8525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4812593" y="5086847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4812593" y="5768845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459780" y="5726220"/>
            <a:ext cx="85250" cy="8525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8601155" y="5086847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8601155" y="5768845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9248342" y="5726220"/>
            <a:ext cx="85250" cy="8525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8977342" y="5086847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8977342" y="5768845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9624530" y="5726220"/>
            <a:ext cx="85250" cy="85250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40" id="40"/>
          <p:cNvSpPr/>
          <p:nvPr/>
        </p:nvSpPr>
        <p:spPr>
          <a:xfrm>
            <a:off x="8231739" y="5086847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V="true">
            <a:off x="8231739" y="5768845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8878927" y="5726220"/>
            <a:ext cx="85250" cy="85250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>
            <a:off x="11997372" y="5086847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V="true">
            <a:off x="11997372" y="5768845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7" id="47"/>
          <p:cNvGrpSpPr/>
          <p:nvPr/>
        </p:nvGrpSpPr>
        <p:grpSpPr>
          <a:xfrm rot="0">
            <a:off x="12644560" y="5726220"/>
            <a:ext cx="85250" cy="85250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50" id="50"/>
          <p:cNvSpPr/>
          <p:nvPr/>
        </p:nvSpPr>
        <p:spPr>
          <a:xfrm>
            <a:off x="12373560" y="5086847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V="true">
            <a:off x="12373560" y="5768845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2" id="52"/>
          <p:cNvGrpSpPr/>
          <p:nvPr/>
        </p:nvGrpSpPr>
        <p:grpSpPr>
          <a:xfrm rot="0">
            <a:off x="13020747" y="5726220"/>
            <a:ext cx="85250" cy="85250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1627956" y="5086847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V="true">
            <a:off x="11627956" y="5768845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12275144" y="5726220"/>
            <a:ext cx="85250" cy="85250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60" id="60"/>
          <p:cNvSpPr/>
          <p:nvPr/>
        </p:nvSpPr>
        <p:spPr>
          <a:xfrm flipV="true">
            <a:off x="10662858" y="3063777"/>
            <a:ext cx="1955667" cy="2023070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61" id="61"/>
          <p:cNvGrpSpPr/>
          <p:nvPr/>
        </p:nvGrpSpPr>
        <p:grpSpPr>
          <a:xfrm rot="0">
            <a:off x="12618525" y="2273271"/>
            <a:ext cx="3215459" cy="1581013"/>
            <a:chOff x="0" y="0"/>
            <a:chExt cx="958040" cy="47106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58040" cy="471060"/>
            </a:xfrm>
            <a:custGeom>
              <a:avLst/>
              <a:gdLst/>
              <a:ahLst/>
              <a:cxnLst/>
              <a:rect r="r" b="b" t="t" l="l"/>
              <a:pathLst>
                <a:path h="471060" w="958040">
                  <a:moveTo>
                    <a:pt x="72232" y="0"/>
                  </a:moveTo>
                  <a:lnTo>
                    <a:pt x="885808" y="0"/>
                  </a:lnTo>
                  <a:cubicBezTo>
                    <a:pt x="925700" y="0"/>
                    <a:pt x="958040" y="32339"/>
                    <a:pt x="958040" y="72232"/>
                  </a:cubicBezTo>
                  <a:lnTo>
                    <a:pt x="958040" y="398828"/>
                  </a:lnTo>
                  <a:cubicBezTo>
                    <a:pt x="958040" y="417985"/>
                    <a:pt x="950429" y="436358"/>
                    <a:pt x="936883" y="449904"/>
                  </a:cubicBezTo>
                  <a:cubicBezTo>
                    <a:pt x="923337" y="463450"/>
                    <a:pt x="904965" y="471060"/>
                    <a:pt x="885808" y="471060"/>
                  </a:cubicBezTo>
                  <a:lnTo>
                    <a:pt x="72232" y="471060"/>
                  </a:lnTo>
                  <a:cubicBezTo>
                    <a:pt x="53075" y="471060"/>
                    <a:pt x="34702" y="463450"/>
                    <a:pt x="21156" y="449904"/>
                  </a:cubicBezTo>
                  <a:cubicBezTo>
                    <a:pt x="7610" y="436358"/>
                    <a:pt x="0" y="417985"/>
                    <a:pt x="0" y="398828"/>
                  </a:cubicBezTo>
                  <a:lnTo>
                    <a:pt x="0" y="72232"/>
                  </a:lnTo>
                  <a:cubicBezTo>
                    <a:pt x="0" y="32339"/>
                    <a:pt x="32339" y="0"/>
                    <a:pt x="72232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958040" cy="499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Fine-Tuning do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Modelo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10662858" y="6450843"/>
            <a:ext cx="1955667" cy="2018460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65" id="65"/>
          <p:cNvGrpSpPr/>
          <p:nvPr/>
        </p:nvGrpSpPr>
        <p:grpSpPr>
          <a:xfrm rot="0">
            <a:off x="12618525" y="7678797"/>
            <a:ext cx="3215459" cy="1581013"/>
            <a:chOff x="0" y="0"/>
            <a:chExt cx="958040" cy="47106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58040" cy="471060"/>
            </a:xfrm>
            <a:custGeom>
              <a:avLst/>
              <a:gdLst/>
              <a:ahLst/>
              <a:cxnLst/>
              <a:rect r="r" b="b" t="t" l="l"/>
              <a:pathLst>
                <a:path h="471060" w="958040">
                  <a:moveTo>
                    <a:pt x="72232" y="0"/>
                  </a:moveTo>
                  <a:lnTo>
                    <a:pt x="885808" y="0"/>
                  </a:lnTo>
                  <a:cubicBezTo>
                    <a:pt x="925700" y="0"/>
                    <a:pt x="958040" y="32339"/>
                    <a:pt x="958040" y="72232"/>
                  </a:cubicBezTo>
                  <a:lnTo>
                    <a:pt x="958040" y="398828"/>
                  </a:lnTo>
                  <a:cubicBezTo>
                    <a:pt x="958040" y="417985"/>
                    <a:pt x="950429" y="436358"/>
                    <a:pt x="936883" y="449904"/>
                  </a:cubicBezTo>
                  <a:cubicBezTo>
                    <a:pt x="923337" y="463450"/>
                    <a:pt x="904965" y="471060"/>
                    <a:pt x="885808" y="471060"/>
                  </a:cubicBezTo>
                  <a:lnTo>
                    <a:pt x="72232" y="471060"/>
                  </a:lnTo>
                  <a:cubicBezTo>
                    <a:pt x="53075" y="471060"/>
                    <a:pt x="34702" y="463450"/>
                    <a:pt x="21156" y="449904"/>
                  </a:cubicBezTo>
                  <a:cubicBezTo>
                    <a:pt x="7610" y="436358"/>
                    <a:pt x="0" y="417985"/>
                    <a:pt x="0" y="398828"/>
                  </a:cubicBezTo>
                  <a:lnTo>
                    <a:pt x="0" y="72232"/>
                  </a:lnTo>
                  <a:cubicBezTo>
                    <a:pt x="0" y="32339"/>
                    <a:pt x="32339" y="0"/>
                    <a:pt x="72232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28575"/>
              <a:ext cx="958040" cy="499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Classificador com</a:t>
              </a:r>
            </a:p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Wav2Vec2</a:t>
              </a:r>
            </a:p>
          </p:txBody>
        </p:sp>
      </p:grpSp>
      <p:sp>
        <p:nvSpPr>
          <p:cNvPr name="Freeform 68" id="68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6731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1700" y="7291278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26617" y="2732623"/>
            <a:ext cx="11434767" cy="576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3"/>
              </a:lnSpc>
            </a:pPr>
            <a:r>
              <a:rPr lang="en-US" sz="34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Objetivo do Pipeline:</a:t>
            </a:r>
          </a:p>
          <a:p>
            <a:pPr algn="l" marL="750861" indent="-375430" lvl="1">
              <a:lnSpc>
                <a:spcPts val="4173"/>
              </a:lnSpc>
              <a:buFont typeface="Arial"/>
              <a:buChar char="•"/>
            </a:pPr>
            <a:r>
              <a:rPr lang="en-US" sz="34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Permitir que o modelo reconheça e classifique comandos de voz.</a:t>
            </a:r>
          </a:p>
          <a:p>
            <a:pPr algn="l" marL="750861" indent="-375430" lvl="1">
              <a:lnSpc>
                <a:spcPts val="4173"/>
              </a:lnSpc>
              <a:buFont typeface="Arial"/>
              <a:buChar char="•"/>
            </a:pPr>
            <a:r>
              <a:rPr lang="en-US" sz="34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Utilizar Wav2Vec2 com fine-tuning em português para transcrição.</a:t>
            </a:r>
          </a:p>
          <a:p>
            <a:pPr algn="l">
              <a:lnSpc>
                <a:spcPts val="4173"/>
              </a:lnSpc>
            </a:pPr>
          </a:p>
          <a:p>
            <a:pPr algn="l">
              <a:lnSpc>
                <a:spcPts val="4173"/>
              </a:lnSpc>
            </a:pPr>
            <a:r>
              <a:rPr lang="en-US" sz="34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Abordagem:</a:t>
            </a:r>
          </a:p>
          <a:p>
            <a:pPr algn="l" marL="750861" indent="-375430" lvl="1">
              <a:lnSpc>
                <a:spcPts val="4173"/>
              </a:lnSpc>
              <a:buFont typeface="Arial"/>
              <a:buChar char="•"/>
            </a:pPr>
            <a:r>
              <a:rPr lang="en-US" sz="34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Classificação direta dos comandos sem modelos de linguagem de larga escala.</a:t>
            </a:r>
          </a:p>
          <a:p>
            <a:pPr algn="l" marL="750861" indent="-375430" lvl="1">
              <a:lnSpc>
                <a:spcPts val="4173"/>
              </a:lnSpc>
              <a:buFont typeface="Arial"/>
              <a:buChar char="•"/>
            </a:pPr>
            <a:r>
              <a:rPr lang="en-US" sz="34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Uso de técnicas de data augmentation para robustez e generalização.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2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234908" y="956461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4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4" y="871554"/>
                </a:lnTo>
                <a:lnTo>
                  <a:pt x="101061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54016" y="5086847"/>
            <a:ext cx="2727993" cy="1363996"/>
            <a:chOff x="0" y="0"/>
            <a:chExt cx="812800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85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Coletar</a:t>
              </a:r>
            </a:p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Áudios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74663" y="5086847"/>
            <a:ext cx="2727993" cy="1363996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FB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Processar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23061" y="5086847"/>
            <a:ext cx="2727993" cy="1363996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6EF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Function  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Calling  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182008" y="5086847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5182008" y="5768845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829196" y="5726220"/>
            <a:ext cx="85250" cy="8525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5558196" y="5086847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5558196" y="5768845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6205384" y="5726220"/>
            <a:ext cx="85250" cy="8525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4812593" y="5086847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4812593" y="5768845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5459780" y="5726220"/>
            <a:ext cx="85250" cy="8525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8601155" y="5086847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8601155" y="5768845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9248342" y="5726220"/>
            <a:ext cx="85250" cy="8525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8977342" y="5086847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8977342" y="5768845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9624530" y="5726220"/>
            <a:ext cx="85250" cy="8525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>
            <a:off x="8231739" y="5086847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8231739" y="5768845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8878927" y="5726220"/>
            <a:ext cx="85250" cy="85250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1997372" y="5086847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V="true">
            <a:off x="11997372" y="5768845"/>
            <a:ext cx="692654" cy="681998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12644560" y="5726220"/>
            <a:ext cx="85250" cy="85250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48" id="48"/>
          <p:cNvSpPr/>
          <p:nvPr/>
        </p:nvSpPr>
        <p:spPr>
          <a:xfrm>
            <a:off x="12373560" y="5086847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flipV="true">
            <a:off x="12373560" y="5768845"/>
            <a:ext cx="692654" cy="681998"/>
          </a:xfrm>
          <a:prstGeom prst="line">
            <a:avLst/>
          </a:prstGeom>
          <a:ln cap="flat" w="571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13020747" y="5726220"/>
            <a:ext cx="85250" cy="85250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53" id="53"/>
          <p:cNvSpPr/>
          <p:nvPr/>
        </p:nvSpPr>
        <p:spPr>
          <a:xfrm>
            <a:off x="11627956" y="5086847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V="true">
            <a:off x="11627956" y="5768845"/>
            <a:ext cx="692654" cy="681998"/>
          </a:xfrm>
          <a:prstGeom prst="line">
            <a:avLst/>
          </a:prstGeom>
          <a:ln cap="flat" w="5715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5" id="55"/>
          <p:cNvGrpSpPr/>
          <p:nvPr/>
        </p:nvGrpSpPr>
        <p:grpSpPr>
          <a:xfrm rot="0">
            <a:off x="12275144" y="5726220"/>
            <a:ext cx="85250" cy="85250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39700" y="120650"/>
              <a:ext cx="533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58" id="58"/>
          <p:cNvSpPr/>
          <p:nvPr/>
        </p:nvSpPr>
        <p:spPr>
          <a:xfrm flipV="true">
            <a:off x="10662858" y="3066304"/>
            <a:ext cx="1955667" cy="2020543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59" id="59"/>
          <p:cNvGrpSpPr/>
          <p:nvPr/>
        </p:nvGrpSpPr>
        <p:grpSpPr>
          <a:xfrm rot="0">
            <a:off x="12618525" y="2275797"/>
            <a:ext cx="3215459" cy="1581013"/>
            <a:chOff x="0" y="0"/>
            <a:chExt cx="958040" cy="47106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58040" cy="471060"/>
            </a:xfrm>
            <a:custGeom>
              <a:avLst/>
              <a:gdLst/>
              <a:ahLst/>
              <a:cxnLst/>
              <a:rect r="r" b="b" t="t" l="l"/>
              <a:pathLst>
                <a:path h="471060" w="958040">
                  <a:moveTo>
                    <a:pt x="72232" y="0"/>
                  </a:moveTo>
                  <a:lnTo>
                    <a:pt x="885808" y="0"/>
                  </a:lnTo>
                  <a:cubicBezTo>
                    <a:pt x="925700" y="0"/>
                    <a:pt x="958040" y="32339"/>
                    <a:pt x="958040" y="72232"/>
                  </a:cubicBezTo>
                  <a:lnTo>
                    <a:pt x="958040" y="398828"/>
                  </a:lnTo>
                  <a:cubicBezTo>
                    <a:pt x="958040" y="417985"/>
                    <a:pt x="950429" y="436358"/>
                    <a:pt x="936883" y="449904"/>
                  </a:cubicBezTo>
                  <a:cubicBezTo>
                    <a:pt x="923337" y="463450"/>
                    <a:pt x="904965" y="471060"/>
                    <a:pt x="885808" y="471060"/>
                  </a:cubicBezTo>
                  <a:lnTo>
                    <a:pt x="72232" y="471060"/>
                  </a:lnTo>
                  <a:cubicBezTo>
                    <a:pt x="53075" y="471060"/>
                    <a:pt x="34702" y="463450"/>
                    <a:pt x="21156" y="449904"/>
                  </a:cubicBezTo>
                  <a:cubicBezTo>
                    <a:pt x="7610" y="436358"/>
                    <a:pt x="0" y="417985"/>
                    <a:pt x="0" y="398828"/>
                  </a:cubicBezTo>
                  <a:lnTo>
                    <a:pt x="0" y="72232"/>
                  </a:lnTo>
                  <a:cubicBezTo>
                    <a:pt x="0" y="32339"/>
                    <a:pt x="32339" y="0"/>
                    <a:pt x="72232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958040" cy="499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Treinamento do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Modelo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>
            <a:off x="10662858" y="6450843"/>
            <a:ext cx="1955667" cy="2018460"/>
          </a:xfrm>
          <a:prstGeom prst="line">
            <a:avLst/>
          </a:prstGeom>
          <a:ln cap="flat" w="57150">
            <a:solidFill>
              <a:srgbClr val="A6A6A6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63" id="63"/>
          <p:cNvGrpSpPr/>
          <p:nvPr/>
        </p:nvGrpSpPr>
        <p:grpSpPr>
          <a:xfrm rot="0">
            <a:off x="12618525" y="7678797"/>
            <a:ext cx="3215459" cy="1581013"/>
            <a:chOff x="0" y="0"/>
            <a:chExt cx="958040" cy="47106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58040" cy="471060"/>
            </a:xfrm>
            <a:custGeom>
              <a:avLst/>
              <a:gdLst/>
              <a:ahLst/>
              <a:cxnLst/>
              <a:rect r="r" b="b" t="t" l="l"/>
              <a:pathLst>
                <a:path h="471060" w="958040">
                  <a:moveTo>
                    <a:pt x="72232" y="0"/>
                  </a:moveTo>
                  <a:lnTo>
                    <a:pt x="885808" y="0"/>
                  </a:lnTo>
                  <a:cubicBezTo>
                    <a:pt x="925700" y="0"/>
                    <a:pt x="958040" y="32339"/>
                    <a:pt x="958040" y="72232"/>
                  </a:cubicBezTo>
                  <a:lnTo>
                    <a:pt x="958040" y="398828"/>
                  </a:lnTo>
                  <a:cubicBezTo>
                    <a:pt x="958040" y="417985"/>
                    <a:pt x="950429" y="436358"/>
                    <a:pt x="936883" y="449904"/>
                  </a:cubicBezTo>
                  <a:cubicBezTo>
                    <a:pt x="923337" y="463450"/>
                    <a:pt x="904965" y="471060"/>
                    <a:pt x="885808" y="471060"/>
                  </a:cubicBezTo>
                  <a:lnTo>
                    <a:pt x="72232" y="471060"/>
                  </a:lnTo>
                  <a:cubicBezTo>
                    <a:pt x="53075" y="471060"/>
                    <a:pt x="34702" y="463450"/>
                    <a:pt x="21156" y="449904"/>
                  </a:cubicBezTo>
                  <a:cubicBezTo>
                    <a:pt x="7610" y="436358"/>
                    <a:pt x="0" y="417985"/>
                    <a:pt x="0" y="398828"/>
                  </a:cubicBezTo>
                  <a:lnTo>
                    <a:pt x="0" y="72232"/>
                  </a:lnTo>
                  <a:cubicBezTo>
                    <a:pt x="0" y="32339"/>
                    <a:pt x="32339" y="0"/>
                    <a:pt x="72232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958040" cy="499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Rede Siamesa</a:t>
              </a: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3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9298862" y="5086847"/>
            <a:ext cx="2727993" cy="1363996"/>
            <a:chOff x="0" y="0"/>
            <a:chExt cx="812800" cy="4064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ED4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177800" y="-28575"/>
              <a:ext cx="5588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Nosso    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Modelo   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90505" y="4481513"/>
            <a:ext cx="990699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Contextualização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04968" y="2889626"/>
            <a:ext cx="14278064" cy="618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33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Objetivo do Pipeline:</a:t>
            </a:r>
          </a:p>
          <a:p>
            <a:pPr algn="l" marL="729271" indent="-364636" lvl="1">
              <a:lnSpc>
                <a:spcPts val="4053"/>
              </a:lnSpc>
              <a:buFont typeface="Arial"/>
              <a:buChar char="•"/>
            </a:pPr>
            <a:r>
              <a:rPr lang="en-US" sz="33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Permitir que o modelo siga instruções de voz não explicitamente treinadas.</a:t>
            </a:r>
          </a:p>
          <a:p>
            <a:pPr algn="l" marL="729271" indent="-364636" lvl="1">
              <a:lnSpc>
                <a:spcPts val="4053"/>
              </a:lnSpc>
              <a:buFont typeface="Arial"/>
              <a:buChar char="•"/>
            </a:pPr>
            <a:r>
              <a:rPr lang="en-US" sz="33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Evitar o uso de modelos de linguagem de larga escala.</a:t>
            </a:r>
          </a:p>
          <a:p>
            <a:pPr algn="l">
              <a:lnSpc>
                <a:spcPts val="4053"/>
              </a:lnSpc>
            </a:pPr>
          </a:p>
          <a:p>
            <a:pPr algn="l">
              <a:lnSpc>
                <a:spcPts val="4053"/>
              </a:lnSpc>
            </a:pPr>
            <a:r>
              <a:rPr lang="en-US" sz="33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Abordagem:</a:t>
            </a:r>
          </a:p>
          <a:p>
            <a:pPr algn="l" marL="729271" indent="-364636" lvl="1">
              <a:lnSpc>
                <a:spcPts val="4053"/>
              </a:lnSpc>
              <a:buFont typeface="Arial"/>
              <a:buChar char="•"/>
            </a:pPr>
            <a:r>
              <a:rPr lang="en-US" sz="33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Combinação de redes neurais siamesas e um modelo KNN.</a:t>
            </a:r>
          </a:p>
          <a:p>
            <a:pPr algn="l" marL="729271" indent="-364636" lvl="1">
              <a:lnSpc>
                <a:spcPts val="4053"/>
              </a:lnSpc>
              <a:buFont typeface="Arial"/>
              <a:buChar char="•"/>
            </a:pPr>
            <a:r>
              <a:rPr lang="en-US" sz="33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Codificação e reconhecimento eficientes de comandos de voz.</a:t>
            </a:r>
          </a:p>
          <a:p>
            <a:pPr algn="l">
              <a:lnSpc>
                <a:spcPts val="4053"/>
              </a:lnSpc>
            </a:pPr>
          </a:p>
          <a:p>
            <a:pPr algn="l">
              <a:lnSpc>
                <a:spcPts val="4053"/>
              </a:lnSpc>
            </a:pPr>
            <a:r>
              <a:rPr lang="en-US" sz="3377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Benefícios:</a:t>
            </a:r>
          </a:p>
          <a:p>
            <a:pPr algn="l" marL="729271" indent="-364636" lvl="1">
              <a:lnSpc>
                <a:spcPts val="4053"/>
              </a:lnSpc>
              <a:buFont typeface="Arial"/>
              <a:buChar char="•"/>
            </a:pPr>
            <a:r>
              <a:rPr lang="en-US" sz="33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Resultados significativos.</a:t>
            </a:r>
          </a:p>
          <a:p>
            <a:pPr algn="l" marL="729271" indent="-364636" lvl="1">
              <a:lnSpc>
                <a:spcPts val="4053"/>
              </a:lnSpc>
              <a:buFont typeface="Arial"/>
              <a:buChar char="•"/>
            </a:pPr>
            <a:r>
              <a:rPr lang="en-US" sz="3377">
                <a:solidFill>
                  <a:srgbClr val="302F2F"/>
                </a:solidFill>
                <a:latin typeface="Fira Sans"/>
                <a:ea typeface="Fira Sans"/>
                <a:cs typeface="Fira Sans"/>
                <a:sym typeface="Fira Sans"/>
              </a:rPr>
              <a:t>Tempo de inferência menor.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75198" y="4481513"/>
            <a:ext cx="713760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RESULTADOS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272154" y="925981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71617" y="2796874"/>
            <a:ext cx="5186148" cy="2259550"/>
            <a:chOff x="0" y="0"/>
            <a:chExt cx="1365899" cy="595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28936" y="2739249"/>
            <a:ext cx="2374801" cy="237480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9432754" y="5763316"/>
            <a:ext cx="5186148" cy="2259550"/>
            <a:chOff x="0" y="0"/>
            <a:chExt cx="1365899" cy="5951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91752" y="5700100"/>
            <a:ext cx="2374801" cy="2374801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9427769" y="2796874"/>
            <a:ext cx="5186148" cy="2259550"/>
            <a:chOff x="0" y="0"/>
            <a:chExt cx="1365899" cy="5951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86767" y="2739249"/>
            <a:ext cx="2374801" cy="237480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27043" y="2739249"/>
            <a:ext cx="2374801" cy="2374801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3786821" y="5763316"/>
            <a:ext cx="5186148" cy="2259550"/>
            <a:chOff x="0" y="0"/>
            <a:chExt cx="1365899" cy="5951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27043" y="5700100"/>
            <a:ext cx="2374801" cy="237480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80118" y="2739249"/>
            <a:ext cx="2374801" cy="237480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28936" y="5700100"/>
            <a:ext cx="2374801" cy="237480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080817" y="5700100"/>
            <a:ext cx="2374801" cy="237480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182053" y="1001454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93938" y="5456715"/>
            <a:ext cx="4468066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Acurácia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126836" y="2480923"/>
            <a:ext cx="4477108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Recall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89652" y="2480923"/>
            <a:ext cx="4472352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f1-score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51240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888424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0.63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550890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0.66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86531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0.78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386531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44241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141340" y="5447364"/>
            <a:ext cx="4477108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Precisão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89123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040305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0.81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266026" y="8947294"/>
            <a:ext cx="3737965" cy="873567"/>
            <a:chOff x="0" y="0"/>
            <a:chExt cx="984485" cy="23007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84485" cy="230075"/>
            </a:xfrm>
            <a:custGeom>
              <a:avLst/>
              <a:gdLst/>
              <a:ahLst/>
              <a:cxnLst/>
              <a:rect r="r" b="b" t="t" l="l"/>
              <a:pathLst>
                <a:path h="230075" w="984485">
                  <a:moveTo>
                    <a:pt x="781285" y="0"/>
                  </a:moveTo>
                  <a:lnTo>
                    <a:pt x="0" y="0"/>
                  </a:lnTo>
                  <a:lnTo>
                    <a:pt x="0" y="230075"/>
                  </a:lnTo>
                  <a:lnTo>
                    <a:pt x="781285" y="230075"/>
                  </a:lnTo>
                  <a:lnTo>
                    <a:pt x="984485" y="115038"/>
                  </a:lnTo>
                  <a:lnTo>
                    <a:pt x="781285" y="0"/>
                  </a:lnTo>
                  <a:close/>
                </a:path>
              </a:pathLst>
            </a:custGeom>
            <a:solidFill>
              <a:srgbClr val="CD782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0"/>
              <a:ext cx="870185" cy="23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7"/>
                </a:lnSpc>
              </a:pPr>
              <a:r>
                <a:rPr lang="en-US" sz="2073">
                  <a:solidFill>
                    <a:srgbClr val="EFEFE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Sem Fine-Tuning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270691" y="8946791"/>
            <a:ext cx="3737965" cy="873567"/>
            <a:chOff x="0" y="0"/>
            <a:chExt cx="984485" cy="23007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84485" cy="230075"/>
            </a:xfrm>
            <a:custGeom>
              <a:avLst/>
              <a:gdLst/>
              <a:ahLst/>
              <a:cxnLst/>
              <a:rect r="r" b="b" t="t" l="l"/>
              <a:pathLst>
                <a:path h="230075" w="984485">
                  <a:moveTo>
                    <a:pt x="781285" y="0"/>
                  </a:moveTo>
                  <a:lnTo>
                    <a:pt x="0" y="0"/>
                  </a:lnTo>
                  <a:lnTo>
                    <a:pt x="0" y="230075"/>
                  </a:lnTo>
                  <a:lnTo>
                    <a:pt x="781285" y="230075"/>
                  </a:lnTo>
                  <a:lnTo>
                    <a:pt x="984485" y="115038"/>
                  </a:lnTo>
                  <a:lnTo>
                    <a:pt x="781285" y="0"/>
                  </a:lnTo>
                  <a:close/>
                </a:path>
              </a:pathLst>
            </a:custGeom>
            <a:solidFill>
              <a:srgbClr val="7883B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0"/>
              <a:ext cx="870185" cy="23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7"/>
                </a:lnSpc>
              </a:pPr>
              <a:r>
                <a:rPr lang="en-US" sz="2073">
                  <a:solidFill>
                    <a:srgbClr val="EFEFE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Com Fine-Tuning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2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272154" y="925981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771617" y="2796874"/>
            <a:ext cx="5186148" cy="2259550"/>
            <a:chOff x="0" y="0"/>
            <a:chExt cx="1365899" cy="5951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28936" y="2739249"/>
            <a:ext cx="2374801" cy="2374801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9432754" y="5763316"/>
            <a:ext cx="5186148" cy="2259550"/>
            <a:chOff x="0" y="0"/>
            <a:chExt cx="1365899" cy="5951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91752" y="5700100"/>
            <a:ext cx="2374801" cy="2374801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427769" y="2796874"/>
            <a:ext cx="5186148" cy="2259550"/>
            <a:chOff x="0" y="0"/>
            <a:chExt cx="1365899" cy="59510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86767" y="2739249"/>
            <a:ext cx="2374801" cy="237480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27043" y="2739249"/>
            <a:ext cx="2374801" cy="2374801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3786821" y="5763316"/>
            <a:ext cx="5186148" cy="2259550"/>
            <a:chOff x="0" y="0"/>
            <a:chExt cx="1365899" cy="59510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27043" y="5700100"/>
            <a:ext cx="2374801" cy="237480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80118" y="2739249"/>
            <a:ext cx="2374801" cy="2374801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5266026" y="8947294"/>
            <a:ext cx="3737965" cy="873567"/>
            <a:chOff x="0" y="0"/>
            <a:chExt cx="984485" cy="2300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84485" cy="230075"/>
            </a:xfrm>
            <a:custGeom>
              <a:avLst/>
              <a:gdLst/>
              <a:ahLst/>
              <a:cxnLst/>
              <a:rect r="r" b="b" t="t" l="l"/>
              <a:pathLst>
                <a:path h="230075" w="984485">
                  <a:moveTo>
                    <a:pt x="781285" y="0"/>
                  </a:moveTo>
                  <a:lnTo>
                    <a:pt x="0" y="0"/>
                  </a:lnTo>
                  <a:lnTo>
                    <a:pt x="0" y="230075"/>
                  </a:lnTo>
                  <a:lnTo>
                    <a:pt x="781285" y="230075"/>
                  </a:lnTo>
                  <a:lnTo>
                    <a:pt x="984485" y="115038"/>
                  </a:lnTo>
                  <a:lnTo>
                    <a:pt x="781285" y="0"/>
                  </a:lnTo>
                  <a:close/>
                </a:path>
              </a:pathLst>
            </a:custGeom>
            <a:solidFill>
              <a:srgbClr val="CD782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70185" cy="23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7"/>
                </a:lnSpc>
              </a:pPr>
              <a:r>
                <a:rPr lang="en-US" sz="2073">
                  <a:solidFill>
                    <a:srgbClr val="EFEFE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Sem Fine-Tuning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270691" y="8946791"/>
            <a:ext cx="3737965" cy="873567"/>
            <a:chOff x="0" y="0"/>
            <a:chExt cx="984485" cy="2300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84485" cy="230075"/>
            </a:xfrm>
            <a:custGeom>
              <a:avLst/>
              <a:gdLst/>
              <a:ahLst/>
              <a:cxnLst/>
              <a:rect r="r" b="b" t="t" l="l"/>
              <a:pathLst>
                <a:path h="230075" w="984485">
                  <a:moveTo>
                    <a:pt x="781285" y="0"/>
                  </a:moveTo>
                  <a:lnTo>
                    <a:pt x="0" y="0"/>
                  </a:lnTo>
                  <a:lnTo>
                    <a:pt x="0" y="230075"/>
                  </a:lnTo>
                  <a:lnTo>
                    <a:pt x="781285" y="230075"/>
                  </a:lnTo>
                  <a:lnTo>
                    <a:pt x="984485" y="115038"/>
                  </a:lnTo>
                  <a:lnTo>
                    <a:pt x="781285" y="0"/>
                  </a:lnTo>
                  <a:close/>
                </a:path>
              </a:pathLst>
            </a:custGeom>
            <a:solidFill>
              <a:srgbClr val="7883B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870185" cy="23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7"/>
                </a:lnSpc>
              </a:pPr>
              <a:r>
                <a:rPr lang="en-US" sz="2073">
                  <a:solidFill>
                    <a:srgbClr val="EFEFE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Com Fine-Tuning</a:t>
              </a: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28936" y="5700100"/>
            <a:ext cx="2374801" cy="237480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080817" y="5700100"/>
            <a:ext cx="2374801" cy="2374801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9793938" y="5456715"/>
            <a:ext cx="4468066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Acurácia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26836" y="2480923"/>
            <a:ext cx="4477108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Recall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89652" y="2480923"/>
            <a:ext cx="4472352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f1-score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551240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88424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50890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386531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0.98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386531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0.99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044241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0.99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141340" y="5447364"/>
            <a:ext cx="4477108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Precisão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889123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040305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0.99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523689" y="655121"/>
            <a:ext cx="92406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Pipeline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272154" y="925981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71617" y="2796874"/>
            <a:ext cx="5186148" cy="2259550"/>
            <a:chOff x="0" y="0"/>
            <a:chExt cx="1365899" cy="5951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28936" y="2739249"/>
            <a:ext cx="2374801" cy="2374801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9432754" y="5763316"/>
            <a:ext cx="5186148" cy="2259550"/>
            <a:chOff x="0" y="0"/>
            <a:chExt cx="1365899" cy="5951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91752" y="5700100"/>
            <a:ext cx="2374801" cy="2374801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9427769" y="2796874"/>
            <a:ext cx="5186148" cy="2259550"/>
            <a:chOff x="0" y="0"/>
            <a:chExt cx="1365899" cy="5951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86767" y="2739249"/>
            <a:ext cx="2374801" cy="237480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27043" y="2739249"/>
            <a:ext cx="2374801" cy="237480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3786821" y="5763316"/>
            <a:ext cx="5186148" cy="2259550"/>
            <a:chOff x="0" y="0"/>
            <a:chExt cx="1365899" cy="5951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65899" cy="595108"/>
            </a:xfrm>
            <a:custGeom>
              <a:avLst/>
              <a:gdLst/>
              <a:ahLst/>
              <a:cxnLst/>
              <a:rect r="r" b="b" t="t" l="l"/>
              <a:pathLst>
                <a:path h="595108" w="1365899">
                  <a:moveTo>
                    <a:pt x="76133" y="0"/>
                  </a:moveTo>
                  <a:lnTo>
                    <a:pt x="1289766" y="0"/>
                  </a:lnTo>
                  <a:cubicBezTo>
                    <a:pt x="1331813" y="0"/>
                    <a:pt x="1365899" y="34086"/>
                    <a:pt x="1365899" y="76133"/>
                  </a:cubicBezTo>
                  <a:lnTo>
                    <a:pt x="1365899" y="518975"/>
                  </a:lnTo>
                  <a:cubicBezTo>
                    <a:pt x="1365899" y="539166"/>
                    <a:pt x="1357878" y="558531"/>
                    <a:pt x="1343600" y="572809"/>
                  </a:cubicBezTo>
                  <a:cubicBezTo>
                    <a:pt x="1329322" y="587087"/>
                    <a:pt x="1309958" y="595108"/>
                    <a:pt x="1289766" y="595108"/>
                  </a:cubicBezTo>
                  <a:lnTo>
                    <a:pt x="76133" y="595108"/>
                  </a:lnTo>
                  <a:cubicBezTo>
                    <a:pt x="55941" y="595108"/>
                    <a:pt x="36577" y="587087"/>
                    <a:pt x="22299" y="572809"/>
                  </a:cubicBezTo>
                  <a:cubicBezTo>
                    <a:pt x="8021" y="558531"/>
                    <a:pt x="0" y="539166"/>
                    <a:pt x="0" y="518975"/>
                  </a:cubicBezTo>
                  <a:lnTo>
                    <a:pt x="0" y="76133"/>
                  </a:lnTo>
                  <a:cubicBezTo>
                    <a:pt x="0" y="34086"/>
                    <a:pt x="34086" y="0"/>
                    <a:pt x="7613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365899" cy="62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27043" y="5700100"/>
            <a:ext cx="2374801" cy="237480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80118" y="2739249"/>
            <a:ext cx="2374801" cy="237480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28936" y="5700100"/>
            <a:ext cx="2374801" cy="2374801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080817" y="5700100"/>
            <a:ext cx="2374801" cy="2374801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9793938" y="5456715"/>
            <a:ext cx="4468066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Acurácia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26836" y="2480923"/>
            <a:ext cx="4477108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Recall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89652" y="2480923"/>
            <a:ext cx="4472352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f1-score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51240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0.54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888424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0.54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50890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0.54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386531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86531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044241" y="3762918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141340" y="5447364"/>
            <a:ext cx="4477108" cy="31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7"/>
              </a:lnSpc>
            </a:pPr>
            <a:r>
              <a:rPr lang="en-US" sz="2073">
                <a:solidFill>
                  <a:srgbClr val="73737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Precisão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89123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CD782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0.54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040305" y="6723769"/>
            <a:ext cx="455826" cy="29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5"/>
              </a:lnSpc>
              <a:spcBef>
                <a:spcPct val="0"/>
              </a:spcBef>
            </a:pPr>
            <a:r>
              <a:rPr lang="en-US" sz="1796">
                <a:solidFill>
                  <a:srgbClr val="7883B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0.74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5266026" y="8947294"/>
            <a:ext cx="3737965" cy="873567"/>
            <a:chOff x="0" y="0"/>
            <a:chExt cx="984485" cy="23007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84485" cy="230075"/>
            </a:xfrm>
            <a:custGeom>
              <a:avLst/>
              <a:gdLst/>
              <a:ahLst/>
              <a:cxnLst/>
              <a:rect r="r" b="b" t="t" l="l"/>
              <a:pathLst>
                <a:path h="230075" w="984485">
                  <a:moveTo>
                    <a:pt x="781285" y="0"/>
                  </a:moveTo>
                  <a:lnTo>
                    <a:pt x="0" y="0"/>
                  </a:lnTo>
                  <a:lnTo>
                    <a:pt x="0" y="230075"/>
                  </a:lnTo>
                  <a:lnTo>
                    <a:pt x="781285" y="230075"/>
                  </a:lnTo>
                  <a:lnTo>
                    <a:pt x="984485" y="115038"/>
                  </a:lnTo>
                  <a:lnTo>
                    <a:pt x="781285" y="0"/>
                  </a:lnTo>
                  <a:close/>
                </a:path>
              </a:pathLst>
            </a:custGeom>
            <a:solidFill>
              <a:srgbClr val="CD782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870185" cy="23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7"/>
                </a:lnSpc>
              </a:pPr>
              <a:r>
                <a:rPr lang="en-US" sz="2073">
                  <a:solidFill>
                    <a:srgbClr val="EFEFE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Sem Fine-Tuning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270691" y="8946791"/>
            <a:ext cx="3737965" cy="873567"/>
            <a:chOff x="0" y="0"/>
            <a:chExt cx="984485" cy="23007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84485" cy="230075"/>
            </a:xfrm>
            <a:custGeom>
              <a:avLst/>
              <a:gdLst/>
              <a:ahLst/>
              <a:cxnLst/>
              <a:rect r="r" b="b" t="t" l="l"/>
              <a:pathLst>
                <a:path h="230075" w="984485">
                  <a:moveTo>
                    <a:pt x="781285" y="0"/>
                  </a:moveTo>
                  <a:lnTo>
                    <a:pt x="0" y="0"/>
                  </a:lnTo>
                  <a:lnTo>
                    <a:pt x="0" y="230075"/>
                  </a:lnTo>
                  <a:lnTo>
                    <a:pt x="781285" y="230075"/>
                  </a:lnTo>
                  <a:lnTo>
                    <a:pt x="984485" y="115038"/>
                  </a:lnTo>
                  <a:lnTo>
                    <a:pt x="781285" y="0"/>
                  </a:lnTo>
                  <a:close/>
                </a:path>
              </a:pathLst>
            </a:custGeom>
            <a:solidFill>
              <a:srgbClr val="7883B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870185" cy="23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7"/>
                </a:lnSpc>
              </a:pPr>
              <a:r>
                <a:rPr lang="en-US" sz="2073">
                  <a:solidFill>
                    <a:srgbClr val="EFEFE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Com Fine-Tuning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85833" y="8808771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02" y="8352742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0802" y="737029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801236" y="2982023"/>
          <a:ext cx="12685529" cy="4999261"/>
        </p:xfrm>
        <a:graphic>
          <a:graphicData uri="http://schemas.openxmlformats.org/drawingml/2006/table">
            <a:tbl>
              <a:tblPr/>
              <a:tblGrid>
                <a:gridCol w="4228510"/>
                <a:gridCol w="4228510"/>
                <a:gridCol w="4228510"/>
              </a:tblGrid>
              <a:tr h="16669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Pipeline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7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Acurácia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7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Tempo de Inferência (em segundos)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871"/>
                    </a:solidFill>
                  </a:tcPr>
                </a:tc>
              </a:tr>
              <a:tr h="11107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1.233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</a:tr>
              <a:tr h="11107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</a:tr>
              <a:tr h="11107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0.006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5FA"/>
                    </a:solidFill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662462" y="1083717"/>
            <a:ext cx="1096307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0"/>
              </a:lnSpc>
            </a:pPr>
            <a:r>
              <a:rPr lang="en-US" sz="79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Resumo dos Resultados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51743" y="4481513"/>
            <a:ext cx="838451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Dúvidas?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300759" y="3254414"/>
            <a:ext cx="3616627" cy="361662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230643" y="3114533"/>
            <a:ext cx="3616627" cy="361662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70876" y="3254414"/>
            <a:ext cx="3616627" cy="361662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40731" y="3254414"/>
            <a:ext cx="3616627" cy="361662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409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50802" y="3364486"/>
            <a:ext cx="3396483" cy="339648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25000" t="0" r="-2500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480947" y="3364486"/>
            <a:ext cx="3396483" cy="339648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40322" t="0" r="-40322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410831" y="3364486"/>
            <a:ext cx="3396483" cy="339648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6483" t="-1006" r="-45302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340714" y="3224604"/>
            <a:ext cx="3396483" cy="339648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53931" t="0" r="-44262" b="-11484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575852" y="914400"/>
            <a:ext cx="11136296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Importância dos Drones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50802" y="6999094"/>
            <a:ext cx="3396483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Agricultura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80947" y="6999094"/>
            <a:ext cx="3396483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Logística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410831" y="6999094"/>
            <a:ext cx="3396483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Segurança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40714" y="6999094"/>
            <a:ext cx="3396483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Entretenimento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50802" y="7589644"/>
            <a:ext cx="3396483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Monitoramento de plantações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80947" y="7589644"/>
            <a:ext cx="3396483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Entregas rápidas e precisas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10831" y="7589644"/>
            <a:ext cx="339648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Vigilância aérea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340714" y="7589644"/>
            <a:ext cx="339648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Gravações e eventos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6731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1700" y="7291278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75852" y="980876"/>
            <a:ext cx="11136296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Controle de Drones por Comandos de Voz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4866" y="3446313"/>
            <a:ext cx="7454141" cy="62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Métodos tradicionais</a:t>
            </a:r>
          </a:p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Controle remoto, aplicativos móveis.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Foco do projeto</a:t>
            </a:r>
          </a:p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Interface de Usuário por Voz (VUI).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Vantagens da VUI</a:t>
            </a:r>
          </a:p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Mãos livres;</a:t>
            </a:r>
          </a:p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Maior acessibilidade;</a:t>
            </a:r>
          </a:p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Naturalidade na interação.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81358" y="114565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66731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00" y="7291278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17843" y="1120757"/>
            <a:ext cx="11136296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TELLO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17843" y="2829359"/>
            <a:ext cx="10300045" cy="54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6"/>
              </a:lnSpc>
            </a:pPr>
            <a:r>
              <a:rPr lang="en-US" sz="3304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Características</a:t>
            </a:r>
          </a:p>
          <a:p>
            <a:pPr algn="l" marL="648728" indent="-324364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Fácil de usar;</a:t>
            </a:r>
          </a:p>
          <a:p>
            <a:pPr algn="l" marL="648728" indent="-324364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Custo acessível;</a:t>
            </a:r>
          </a:p>
          <a:p>
            <a:pPr algn="l" marL="648728" indent="-324364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Boa estabilidade de voo;</a:t>
            </a:r>
          </a:p>
          <a:p>
            <a:pPr algn="l" marL="648728" indent="-324364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SDK aberto para desenvolvimentos.</a:t>
            </a:r>
          </a:p>
          <a:p>
            <a:pPr algn="l">
              <a:lnSpc>
                <a:spcPts val="4486"/>
              </a:lnSpc>
            </a:pPr>
          </a:p>
          <a:p>
            <a:pPr algn="l">
              <a:lnSpc>
                <a:spcPts val="4626"/>
              </a:lnSpc>
            </a:pPr>
            <a:r>
              <a:rPr lang="en-US" sz="3304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Motivação </a:t>
            </a:r>
            <a:r>
              <a:rPr lang="en-US" sz="3304">
                <a:solidFill>
                  <a:srgbClr val="302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 a escolha</a:t>
            </a:r>
          </a:p>
          <a:p>
            <a:pPr algn="l" marL="648728" indent="-324364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Compatibilidade com diversos projetos de pesquisa;</a:t>
            </a:r>
          </a:p>
          <a:p>
            <a:pPr algn="l" marL="648728" indent="-324364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302F2F"/>
                </a:solidFill>
                <a:latin typeface="Canva Sans"/>
                <a:ea typeface="Canva Sans"/>
                <a:cs typeface="Canva Sans"/>
                <a:sym typeface="Canva Sans"/>
              </a:rPr>
              <a:t>Suporte a comandos de programação.</a:t>
            </a:r>
          </a:p>
          <a:p>
            <a:pPr algn="l">
              <a:lnSpc>
                <a:spcPts val="420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0505" y="4481513"/>
            <a:ext cx="990699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Objetivos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88353" y="6714927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4318505" y="291313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8421606" y="0"/>
                </a:moveTo>
                <a:lnTo>
                  <a:pt x="0" y="0"/>
                </a:lnTo>
                <a:lnTo>
                  <a:pt x="0" y="1863224"/>
                </a:lnTo>
                <a:lnTo>
                  <a:pt x="8421606" y="1863224"/>
                </a:lnTo>
                <a:lnTo>
                  <a:pt x="8421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66731" y="8729757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27372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00" y="7291278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58060" y="9258300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10106183" y="0"/>
                </a:moveTo>
                <a:lnTo>
                  <a:pt x="0" y="0"/>
                </a:lnTo>
                <a:lnTo>
                  <a:pt x="0" y="871554"/>
                </a:lnTo>
                <a:lnTo>
                  <a:pt x="10106183" y="871554"/>
                </a:lnTo>
                <a:lnTo>
                  <a:pt x="1010618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6237776" y="5142309"/>
            <a:ext cx="2984486" cy="595"/>
          </a:xfrm>
          <a:prstGeom prst="line">
            <a:avLst/>
          </a:prstGeom>
          <a:ln cap="flat" w="38100">
            <a:solidFill>
              <a:srgbClr val="7F95FA"/>
            </a:solidFill>
            <a:prstDash val="solid"/>
            <a:headEnd type="diamond" len="lg" w="lg"/>
            <a:tailEnd type="diamond" len="lg" w="lg"/>
          </a:ln>
        </p:spPr>
      </p:sp>
      <p:grpSp>
        <p:nvGrpSpPr>
          <p:cNvPr name="Group 9" id="9"/>
          <p:cNvGrpSpPr/>
          <p:nvPr/>
        </p:nvGrpSpPr>
        <p:grpSpPr>
          <a:xfrm rot="0">
            <a:off x="4671293" y="5646925"/>
            <a:ext cx="3288707" cy="32887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782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72596" y="5748228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45445" y="6628338"/>
            <a:ext cx="234040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>
                <a:solidFill>
                  <a:srgbClr val="FAFB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Investigar pipelines de interação por voz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499647" y="1352559"/>
            <a:ext cx="3288707" cy="32887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782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600950" y="1453862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973799" y="2543523"/>
            <a:ext cx="2340402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>
                <a:solidFill>
                  <a:srgbClr val="FAFB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Aplicar Function Calling por voz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330070" y="5646925"/>
            <a:ext cx="3288707" cy="32887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782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31373" y="5748228"/>
            <a:ext cx="3086100" cy="308610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5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804222" y="6628338"/>
            <a:ext cx="234040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>
                <a:solidFill>
                  <a:srgbClr val="FAFB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Explorar pipelines eficientes para controle de drone</a:t>
            </a:r>
          </a:p>
        </p:txBody>
      </p:sp>
      <p:sp>
        <p:nvSpPr>
          <p:cNvPr name="AutoShape 30" id="30"/>
          <p:cNvSpPr/>
          <p:nvPr/>
        </p:nvSpPr>
        <p:spPr>
          <a:xfrm>
            <a:off x="9067808" y="5144095"/>
            <a:ext cx="2959471" cy="0"/>
          </a:xfrm>
          <a:prstGeom prst="line">
            <a:avLst/>
          </a:prstGeom>
          <a:ln cap="flat" w="38100">
            <a:solidFill>
              <a:srgbClr val="7F95FA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31" id="31"/>
          <p:cNvSpPr/>
          <p:nvPr/>
        </p:nvSpPr>
        <p:spPr>
          <a:xfrm>
            <a:off x="6315646" y="5144095"/>
            <a:ext cx="0" cy="502830"/>
          </a:xfrm>
          <a:prstGeom prst="line">
            <a:avLst/>
          </a:prstGeom>
          <a:ln cap="flat" w="38100">
            <a:solidFill>
              <a:srgbClr val="7F95FA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9144000" y="4641266"/>
            <a:ext cx="0" cy="502830"/>
          </a:xfrm>
          <a:prstGeom prst="line">
            <a:avLst/>
          </a:prstGeom>
          <a:ln cap="flat" w="38100">
            <a:solidFill>
              <a:srgbClr val="7F95FA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11955373" y="5142309"/>
            <a:ext cx="0" cy="502830"/>
          </a:xfrm>
          <a:prstGeom prst="line">
            <a:avLst/>
          </a:prstGeom>
          <a:ln cap="flat" w="38100">
            <a:solidFill>
              <a:srgbClr val="7F95FA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0505" y="4481513"/>
            <a:ext cx="990699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302F2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Metodologia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02644" y="9107809"/>
            <a:ext cx="10106183" cy="871554"/>
          </a:xfrm>
          <a:custGeom>
            <a:avLst/>
            <a:gdLst/>
            <a:ahLst/>
            <a:cxnLst/>
            <a:rect r="r" b="b" t="t" l="l"/>
            <a:pathLst>
              <a:path h="871554" w="10106183">
                <a:moveTo>
                  <a:pt x="0" y="0"/>
                </a:moveTo>
                <a:lnTo>
                  <a:pt x="10106183" y="0"/>
                </a:lnTo>
                <a:lnTo>
                  <a:pt x="10106183" y="871554"/>
                </a:lnTo>
                <a:lnTo>
                  <a:pt x="0" y="87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8736" y="550612"/>
            <a:ext cx="8421606" cy="1863224"/>
          </a:xfrm>
          <a:custGeom>
            <a:avLst/>
            <a:gdLst/>
            <a:ahLst/>
            <a:cxnLst/>
            <a:rect r="r" b="b" t="t" l="l"/>
            <a:pathLst>
              <a:path h="1863224" w="8421606">
                <a:moveTo>
                  <a:pt x="0" y="0"/>
                </a:moveTo>
                <a:lnTo>
                  <a:pt x="8421606" y="0"/>
                </a:lnTo>
                <a:lnTo>
                  <a:pt x="8421606" y="1863224"/>
                </a:lnTo>
                <a:lnTo>
                  <a:pt x="0" y="186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23954" y="7937190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98554" y="6438661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5"/>
                </a:lnTo>
                <a:lnTo>
                  <a:pt x="0" y="99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2188" y="7481188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3012934" y="1460072"/>
            <a:ext cx="851112" cy="865054"/>
          </a:xfrm>
          <a:custGeom>
            <a:avLst/>
            <a:gdLst/>
            <a:ahLst/>
            <a:cxnLst/>
            <a:rect r="r" b="b" t="t" l="l"/>
            <a:pathLst>
              <a:path h="865054" w="851112">
                <a:moveTo>
                  <a:pt x="0" y="0"/>
                </a:moveTo>
                <a:lnTo>
                  <a:pt x="851112" y="0"/>
                </a:lnTo>
                <a:lnTo>
                  <a:pt x="851112" y="865054"/>
                </a:lnTo>
                <a:lnTo>
                  <a:pt x="0" y="865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63906" y="2829280"/>
            <a:ext cx="1025540" cy="994375"/>
          </a:xfrm>
          <a:custGeom>
            <a:avLst/>
            <a:gdLst/>
            <a:ahLst/>
            <a:cxnLst/>
            <a:rect r="r" b="b" t="t" l="l"/>
            <a:pathLst>
              <a:path h="994375" w="1025540">
                <a:moveTo>
                  <a:pt x="0" y="0"/>
                </a:moveTo>
                <a:lnTo>
                  <a:pt x="1025540" y="0"/>
                </a:lnTo>
                <a:lnTo>
                  <a:pt x="1025540" y="994376"/>
                </a:lnTo>
                <a:lnTo>
                  <a:pt x="0" y="99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28700" y="1004016"/>
            <a:ext cx="1777112" cy="1777112"/>
          </a:xfrm>
          <a:custGeom>
            <a:avLst/>
            <a:gdLst/>
            <a:ahLst/>
            <a:cxnLst/>
            <a:rect r="r" b="b" t="t" l="l"/>
            <a:pathLst>
              <a:path h="1777112" w="1777112">
                <a:moveTo>
                  <a:pt x="0" y="0"/>
                </a:moveTo>
                <a:lnTo>
                  <a:pt x="1777112" y="0"/>
                </a:lnTo>
                <a:lnTo>
                  <a:pt x="1777112" y="1777112"/>
                </a:lnTo>
                <a:lnTo>
                  <a:pt x="0" y="1777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38490" y="2547241"/>
            <a:ext cx="11411020" cy="588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2F2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Coleta de Dados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02F2F"/>
                </a:solidFill>
                <a:latin typeface="Open Sans"/>
                <a:ea typeface="Open Sans"/>
                <a:cs typeface="Open Sans"/>
                <a:sym typeface="Open Sans"/>
              </a:rPr>
              <a:t>Gravação de comandos de voz usando WhatsApp.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2F2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Pré-processamento</a:t>
            </a:r>
            <a:r>
              <a:rPr lang="en-US" sz="3399">
                <a:solidFill>
                  <a:srgbClr val="302F2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02F2F"/>
                </a:solidFill>
                <a:latin typeface="Open Sans"/>
                <a:ea typeface="Open Sans"/>
                <a:cs typeface="Open Sans"/>
                <a:sym typeface="Open Sans"/>
              </a:rPr>
              <a:t>Ajuste de áudios para tamanhos fixos e aumento de dados.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2F2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Desenvolvimento de Pipelines</a:t>
            </a:r>
            <a:r>
              <a:rPr lang="en-US" sz="3399">
                <a:solidFill>
                  <a:srgbClr val="302F2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02F2F"/>
                </a:solidFill>
                <a:latin typeface="Open Sans"/>
                <a:ea typeface="Open Sans"/>
                <a:cs typeface="Open Sans"/>
                <a:sym typeface="Open Sans"/>
              </a:rPr>
              <a:t>Treinamento de modelos ASR e classificação de comandos.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DAGJcUWlWp0</dc:identifier>
  <dcterms:modified xsi:type="dcterms:W3CDTF">2011-08-01T06:04:30Z</dcterms:modified>
  <cp:revision>1</cp:revision>
  <dc:title>Apresentação Pav</dc:title>
</cp:coreProperties>
</file>