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4BE7-F172-4695-B1B9-8DF4565B2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KISS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0F26E-05FB-4EC1-A2C9-B0A820F51E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Programming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5474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260B-FD1D-4E79-A85D-B27ADF5F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KISS </a:t>
            </a:r>
            <a:r>
              <a:rPr lang="pt-BR" dirty="0" err="1"/>
              <a:t>Takeaway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9F4-2A51-40DB-8300-22EC7B94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 err="1">
                <a:effectLst/>
                <a:latin typeface="Calibri" panose="020F0502020204030204" pitchFamily="34" charset="0"/>
              </a:rPr>
              <a:t>Simplicity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is</a:t>
            </a:r>
            <a:r>
              <a:rPr lang="pt-BR" sz="1800" dirty="0">
                <a:effectLst/>
                <a:latin typeface="Calibri" panose="020F0502020204030204" pitchFamily="34" charset="0"/>
              </a:rPr>
              <a:t> a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key</a:t>
            </a:r>
            <a:r>
              <a:rPr lang="pt-BR" sz="1800" dirty="0">
                <a:effectLst/>
                <a:latin typeface="Calibri" panose="020F0502020204030204" pitchFamily="34" charset="0"/>
              </a:rPr>
              <a:t> design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principle</a:t>
            </a:r>
            <a:r>
              <a:rPr lang="pt-BR" sz="1800" dirty="0">
                <a:effectLst/>
                <a:latin typeface="Calibri" panose="020F0502020204030204" pitchFamily="34" charset="0"/>
              </a:rPr>
              <a:t>. The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easier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something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is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understand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easier</a:t>
            </a:r>
            <a:r>
              <a:rPr lang="pt-BR" sz="1800" dirty="0">
                <a:effectLst/>
                <a:latin typeface="Calibri" panose="020F0502020204030204" pitchFamily="34" charset="0"/>
              </a:rPr>
              <a:t> it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is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maintain</a:t>
            </a:r>
            <a:r>
              <a:rPr lang="pt-BR" sz="1800" dirty="0">
                <a:effectLst/>
                <a:latin typeface="Calibri" panose="020F0502020204030204" pitchFamily="34" charset="0"/>
              </a:rPr>
              <a:t>. KISS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is</a:t>
            </a:r>
            <a:r>
              <a:rPr lang="pt-BR" sz="1800" dirty="0">
                <a:effectLst/>
                <a:latin typeface="Calibri" panose="020F0502020204030204" pitchFamily="34" charset="0"/>
              </a:rPr>
              <a:t> a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great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rule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be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applyed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when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developing</a:t>
            </a:r>
            <a:r>
              <a:rPr lang="pt-BR" sz="1800" dirty="0">
                <a:effectLst/>
                <a:latin typeface="Calibri" panose="020F0502020204030204" pitchFamily="34" charset="0"/>
              </a:rPr>
              <a:t> software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because</a:t>
            </a:r>
            <a:r>
              <a:rPr lang="pt-BR" sz="1800" dirty="0">
                <a:effectLst/>
                <a:latin typeface="Calibri" panose="020F0502020204030204" pitchFamily="34" charset="0"/>
              </a:rPr>
              <a:t> makes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the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code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simpler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and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easier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understand</a:t>
            </a:r>
            <a:r>
              <a:rPr lang="pt-BR" sz="1800" dirty="0">
                <a:effectLst/>
                <a:latin typeface="Calibri" panose="020F0502020204030204" pitchFamily="34" charset="0"/>
              </a:rPr>
              <a:t>,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however</a:t>
            </a:r>
            <a:r>
              <a:rPr lang="pt-BR" sz="1800" dirty="0">
                <a:effectLst/>
                <a:latin typeface="Calibri" panose="020F0502020204030204" pitchFamily="34" charset="0"/>
              </a:rPr>
              <a:t> its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important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not</a:t>
            </a:r>
            <a:r>
              <a:rPr lang="pt-BR" sz="1800" dirty="0">
                <a:effectLst/>
                <a:latin typeface="Calibri" panose="020F0502020204030204" pitchFamily="34" charset="0"/>
              </a:rPr>
              <a:t> make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things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so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simple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that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compromise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the</a:t>
            </a:r>
            <a:r>
              <a:rPr lang="pt-BR" sz="1800" dirty="0">
                <a:effectLst/>
                <a:latin typeface="Calibri" panose="020F0502020204030204" pitchFamily="34" charset="0"/>
              </a:rPr>
              <a:t> final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functionality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of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the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product</a:t>
            </a:r>
            <a:r>
              <a:rPr lang="pt-BR" sz="1800" dirty="0">
                <a:effectLst/>
                <a:latin typeface="Calibri" panose="020F0502020204030204" pitchFamily="34" charset="0"/>
              </a:rPr>
              <a:t>.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We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can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live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with</a:t>
            </a:r>
            <a:r>
              <a:rPr lang="pt-BR" sz="1800" dirty="0">
                <a:effectLst/>
                <a:latin typeface="Calibri" panose="020F0502020204030204" pitchFamily="34" charset="0"/>
              </a:rPr>
              <a:t> a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little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complexity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if</a:t>
            </a:r>
            <a:r>
              <a:rPr lang="pt-BR" sz="1800" dirty="0">
                <a:effectLst/>
                <a:latin typeface="Calibri" panose="020F0502020204030204" pitchFamily="34" charset="0"/>
              </a:rPr>
              <a:t> its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required</a:t>
            </a:r>
            <a:r>
              <a:rPr lang="pt-BR" sz="1800" dirty="0">
                <a:effectLst/>
                <a:latin typeface="Calibri" panose="020F0502020204030204" pitchFamily="34" charset="0"/>
              </a:rPr>
              <a:t> for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the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product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achive</a:t>
            </a:r>
            <a:r>
              <a:rPr lang="pt-BR" sz="1800" dirty="0">
                <a:effectLst/>
                <a:latin typeface="Calibri" panose="020F0502020204030204" pitchFamily="34" charset="0"/>
              </a:rPr>
              <a:t> its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goal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and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enchance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customer</a:t>
            </a:r>
            <a:r>
              <a:rPr lang="pt-BR" sz="1800" dirty="0">
                <a:effectLst/>
                <a:latin typeface="Calibri" panose="020F0502020204030204" pitchFamily="34" charset="0"/>
              </a:rPr>
              <a:t> overall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experience</a:t>
            </a:r>
            <a:r>
              <a:rPr lang="pt-BR" sz="1800" dirty="0">
                <a:effectLst/>
                <a:latin typeface="Calibri" panose="020F0502020204030204" pitchFamily="34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52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8BB3-61BA-4CF6-AF1A-22734DEE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Thank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09ED-D316-4B41-B22D-9439514B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pt-BR" dirty="0"/>
          </a:p>
          <a:p>
            <a:pPr marL="0" indent="0" algn="r">
              <a:buNone/>
            </a:pPr>
            <a:endParaRPr lang="pt-BR" dirty="0"/>
          </a:p>
          <a:p>
            <a:pPr marL="0" indent="0" algn="r">
              <a:buNone/>
            </a:pPr>
            <a:endParaRPr lang="pt-BR" dirty="0"/>
          </a:p>
          <a:p>
            <a:pPr marL="0" indent="0" algn="r">
              <a:buNone/>
            </a:pPr>
            <a:endParaRPr lang="pt-BR" dirty="0"/>
          </a:p>
          <a:p>
            <a:pPr marL="0" indent="0" algn="r">
              <a:buNone/>
            </a:pPr>
            <a:endParaRPr lang="pt-BR" dirty="0"/>
          </a:p>
          <a:p>
            <a:pPr marL="0" indent="0" algn="r">
              <a:buNone/>
            </a:pPr>
            <a:endParaRPr lang="pt-BR" dirty="0"/>
          </a:p>
          <a:p>
            <a:pPr marL="0" indent="0" algn="r">
              <a:buNone/>
            </a:pPr>
            <a:endParaRPr lang="pt-BR" dirty="0"/>
          </a:p>
          <a:p>
            <a:pPr marL="0" indent="0" algn="r">
              <a:buNone/>
            </a:pPr>
            <a:r>
              <a:rPr lang="pt-BR" dirty="0"/>
              <a:t>lucasbsegura@gmail.com</a:t>
            </a:r>
          </a:p>
          <a:p>
            <a:pPr marL="0" indent="0" algn="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788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4A82-740F-4F8A-884C-9685EAE1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96126-EAD6-4061-8A42-2F7DDCE1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Keep</a:t>
            </a:r>
            <a:r>
              <a:rPr lang="pt-BR" dirty="0"/>
              <a:t> it </a:t>
            </a:r>
            <a:r>
              <a:rPr lang="pt-BR" dirty="0" err="1"/>
              <a:t>simple</a:t>
            </a:r>
            <a:r>
              <a:rPr lang="pt-BR" dirty="0"/>
              <a:t>, </a:t>
            </a:r>
            <a:r>
              <a:rPr lang="pt-BR" dirty="0" err="1"/>
              <a:t>stupid</a:t>
            </a:r>
            <a:endParaRPr lang="pt-BR" dirty="0"/>
          </a:p>
          <a:p>
            <a:r>
              <a:rPr lang="pt-BR" dirty="0" err="1"/>
              <a:t>Keep</a:t>
            </a:r>
            <a:r>
              <a:rPr lang="pt-BR" dirty="0"/>
              <a:t> it super </a:t>
            </a:r>
            <a:r>
              <a:rPr lang="pt-BR" dirty="0" err="1"/>
              <a:t>simple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Keep</a:t>
            </a:r>
            <a:r>
              <a:rPr lang="pt-BR" dirty="0"/>
              <a:t> it </a:t>
            </a:r>
            <a:r>
              <a:rPr lang="pt-BR" dirty="0" err="1"/>
              <a:t>simple</a:t>
            </a:r>
            <a:r>
              <a:rPr lang="pt-BR" dirty="0"/>
              <a:t>, </a:t>
            </a:r>
            <a:r>
              <a:rPr lang="pt-BR" dirty="0" err="1"/>
              <a:t>but</a:t>
            </a:r>
            <a:r>
              <a:rPr lang="pt-BR" dirty="0"/>
              <a:t> </a:t>
            </a:r>
            <a:r>
              <a:rPr lang="pt-BR" dirty="0" err="1"/>
              <a:t>sensational</a:t>
            </a:r>
            <a:endParaRPr lang="pt-BR" dirty="0"/>
          </a:p>
          <a:p>
            <a:r>
              <a:rPr lang="pt-BR" dirty="0" err="1"/>
              <a:t>Keep</a:t>
            </a:r>
            <a:r>
              <a:rPr lang="pt-BR" dirty="0"/>
              <a:t> it </a:t>
            </a:r>
            <a:r>
              <a:rPr lang="pt-BR" dirty="0" err="1"/>
              <a:t>simple</a:t>
            </a:r>
            <a:r>
              <a:rPr lang="pt-BR" dirty="0"/>
              <a:t>, </a:t>
            </a:r>
            <a:r>
              <a:rPr lang="pt-BR" dirty="0" err="1"/>
              <a:t>but</a:t>
            </a:r>
            <a:r>
              <a:rPr lang="pt-BR" dirty="0"/>
              <a:t> </a:t>
            </a:r>
            <a:r>
              <a:rPr lang="pt-BR" dirty="0" err="1"/>
              <a:t>special</a:t>
            </a:r>
            <a:endParaRPr lang="pt-BR" dirty="0"/>
          </a:p>
          <a:p>
            <a:r>
              <a:rPr lang="pt-BR" dirty="0" err="1"/>
              <a:t>Keep</a:t>
            </a:r>
            <a:r>
              <a:rPr lang="pt-BR" dirty="0"/>
              <a:t> it short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simple</a:t>
            </a:r>
            <a:endParaRPr lang="pt-BR" dirty="0"/>
          </a:p>
          <a:p>
            <a:r>
              <a:rPr lang="pt-BR" dirty="0" err="1"/>
              <a:t>Keep</a:t>
            </a:r>
            <a:r>
              <a:rPr lang="pt-BR" dirty="0"/>
              <a:t> it </a:t>
            </a: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straightforward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884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82FD-A790-4524-9176-BEA88E6E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KISS – </a:t>
            </a:r>
            <a:r>
              <a:rPr lang="pt-BR" dirty="0" err="1"/>
              <a:t>Famous</a:t>
            </a:r>
            <a:r>
              <a:rPr lang="pt-BR" dirty="0"/>
              <a:t> 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8832-548E-4426-A3DE-47F317CE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>
                <a:effectLst/>
                <a:latin typeface="Calibri" panose="020F0502020204030204" pitchFamily="34" charset="0"/>
              </a:rPr>
              <a:t>“</a:t>
            </a:r>
            <a:r>
              <a:rPr lang="pt-BR" sz="1800" b="1" dirty="0" err="1">
                <a:effectLst/>
                <a:latin typeface="Calibri" panose="020F0502020204030204" pitchFamily="34" charset="0"/>
              </a:rPr>
              <a:t>Simplicity</a:t>
            </a:r>
            <a:r>
              <a:rPr lang="pt-BR" sz="1800" b="1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b="1" dirty="0" err="1">
                <a:effectLst/>
                <a:latin typeface="Calibri" panose="020F0502020204030204" pitchFamily="34" charset="0"/>
              </a:rPr>
              <a:t>is</a:t>
            </a:r>
            <a:r>
              <a:rPr lang="pt-BR" sz="1800" b="1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b="1" dirty="0" err="1">
                <a:effectLst/>
                <a:latin typeface="Calibri" panose="020F0502020204030204" pitchFamily="34" charset="0"/>
              </a:rPr>
              <a:t>the</a:t>
            </a:r>
            <a:r>
              <a:rPr lang="pt-BR" sz="1800" b="1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b="1" dirty="0" err="1">
                <a:effectLst/>
                <a:latin typeface="Calibri" panose="020F0502020204030204" pitchFamily="34" charset="0"/>
              </a:rPr>
              <a:t>ultimate</a:t>
            </a:r>
            <a:r>
              <a:rPr lang="pt-BR" sz="1800" b="1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b="1" dirty="0" err="1">
                <a:effectLst/>
                <a:latin typeface="Calibri" panose="020F0502020204030204" pitchFamily="34" charset="0"/>
              </a:rPr>
              <a:t>sophistication</a:t>
            </a:r>
            <a:r>
              <a:rPr lang="pt-BR" sz="1800" b="1" dirty="0">
                <a:effectLst/>
                <a:latin typeface="Calibri" panose="020F0502020204030204" pitchFamily="34" charset="0"/>
              </a:rPr>
              <a:t>”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1800" dirty="0">
                <a:effectLst/>
                <a:latin typeface="Calibri" panose="020F0502020204030204" pitchFamily="34" charset="0"/>
              </a:rPr>
              <a:t>- </a:t>
            </a:r>
            <a:r>
              <a:rPr lang="pt-BR" sz="1800" i="1" dirty="0">
                <a:effectLst/>
                <a:latin typeface="Calibri" panose="020F0502020204030204" pitchFamily="34" charset="0"/>
              </a:rPr>
              <a:t>Leonardo Da Vinci</a:t>
            </a:r>
            <a:r>
              <a:rPr lang="pt-BR" sz="1800" dirty="0">
                <a:effectLst/>
                <a:latin typeface="Calibri" panose="020F0502020204030204" pitchFamily="34" charset="0"/>
              </a:rPr>
              <a:t> (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when</a:t>
            </a:r>
            <a:r>
              <a:rPr lang="pt-BR" sz="1800" dirty="0">
                <a:effectLst/>
                <a:latin typeface="Calibri" panose="020F0502020204030204" pitchFamily="34" charset="0"/>
              </a:rPr>
              <a:t>,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perhaps</a:t>
            </a:r>
            <a:r>
              <a:rPr lang="pt-BR" sz="1800" dirty="0">
                <a:effectLst/>
                <a:latin typeface="Calibri" panose="020F0502020204030204" pitchFamily="34" charset="0"/>
              </a:rPr>
              <a:t>,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the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greatest</a:t>
            </a:r>
            <a:r>
              <a:rPr lang="pt-BR" sz="1800" dirty="0">
                <a:effectLst/>
                <a:latin typeface="Calibri" panose="020F0502020204030204" pitchFamily="34" charset="0"/>
              </a:rPr>
              <a:t> designer in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history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offers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this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advice</a:t>
            </a:r>
            <a:r>
              <a:rPr lang="pt-BR" sz="1800" dirty="0">
                <a:effectLst/>
                <a:latin typeface="Calibri" panose="020F0502020204030204" pitchFamily="34" charset="0"/>
              </a:rPr>
              <a:t>,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it’s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almost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certainly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good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advice</a:t>
            </a:r>
            <a:r>
              <a:rPr lang="pt-BR" sz="1800" dirty="0">
                <a:effectLst/>
                <a:latin typeface="Calibri" panose="020F0502020204030204" pitchFamily="34" charset="0"/>
              </a:rPr>
              <a:t>).</a:t>
            </a:r>
          </a:p>
          <a:p>
            <a:r>
              <a:rPr lang="pt-BR" sz="1800" b="1" dirty="0">
                <a:effectLst/>
                <a:latin typeface="Calibri" panose="020F0502020204030204" pitchFamily="34" charset="0"/>
              </a:rPr>
              <a:t>“</a:t>
            </a:r>
            <a:r>
              <a:rPr lang="pt-BR" sz="1800" b="1" dirty="0" err="1">
                <a:effectLst/>
                <a:latin typeface="Calibri" panose="020F0502020204030204" pitchFamily="34" charset="0"/>
              </a:rPr>
              <a:t>Less</a:t>
            </a:r>
            <a:r>
              <a:rPr lang="pt-BR" sz="1800" b="1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b="1" dirty="0" err="1">
                <a:effectLst/>
                <a:latin typeface="Calibri" panose="020F0502020204030204" pitchFamily="34" charset="0"/>
              </a:rPr>
              <a:t>is</a:t>
            </a:r>
            <a:r>
              <a:rPr lang="pt-BR" sz="1800" b="1" dirty="0">
                <a:effectLst/>
                <a:latin typeface="Calibri" panose="020F0502020204030204" pitchFamily="34" charset="0"/>
              </a:rPr>
              <a:t> more”</a:t>
            </a:r>
          </a:p>
          <a:p>
            <a:pPr marL="0" indent="0">
              <a:buNone/>
            </a:pPr>
            <a:r>
              <a:rPr lang="pt-BR" sz="1800" b="1" dirty="0">
                <a:effectLst/>
                <a:latin typeface="Calibri" panose="020F0502020204030204" pitchFamily="34" charset="0"/>
              </a:rPr>
              <a:t>- </a:t>
            </a:r>
            <a:r>
              <a:rPr lang="pt-BR" sz="1800" i="1" dirty="0">
                <a:effectLst/>
                <a:latin typeface="Calibri" panose="020F0502020204030204" pitchFamily="34" charset="0"/>
              </a:rPr>
              <a:t>Ludwig Mies Van Der </a:t>
            </a:r>
            <a:r>
              <a:rPr lang="pt-BR" sz="1800" i="1" dirty="0" err="1">
                <a:effectLst/>
                <a:latin typeface="Calibri" panose="020F0502020204030204" pitchFamily="34" charset="0"/>
              </a:rPr>
              <a:t>Rohe</a:t>
            </a:r>
            <a:r>
              <a:rPr lang="pt-BR" sz="1800" dirty="0">
                <a:effectLst/>
                <a:latin typeface="Calibri" panose="020F0502020204030204" pitchFamily="34" charset="0"/>
              </a:rPr>
              <a:t> (Mies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was</a:t>
            </a:r>
            <a:r>
              <a:rPr lang="pt-BR" sz="1800" dirty="0">
                <a:effectLst/>
                <a:latin typeface="Calibri" panose="020F0502020204030204" pitchFamily="34" charset="0"/>
              </a:rPr>
              <a:t> a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highly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respected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architect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and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peer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of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the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better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known</a:t>
            </a:r>
            <a:r>
              <a:rPr lang="pt-BR" sz="1800" dirty="0">
                <a:effectLst/>
                <a:latin typeface="Calibri" panose="020F0502020204030204" pitchFamily="34" charset="0"/>
              </a:rPr>
              <a:t> Frank Lloyd Wright) </a:t>
            </a:r>
            <a:endParaRPr lang="pt-BR" sz="1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endParaRPr lang="pt-BR" sz="1800" dirty="0">
              <a:latin typeface="Calibri" panose="020F0502020204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010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4AAD-4B6B-4017-BFC6-5020B653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KISS?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BB45-3C60-4C03-AEB8-6A0AD3E61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effectLst/>
                <a:latin typeface="Calibri" panose="020F0502020204030204" pitchFamily="34" charset="0"/>
              </a:rPr>
              <a:t>The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idea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of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the</a:t>
            </a:r>
            <a:r>
              <a:rPr lang="pt-BR" sz="1800" dirty="0">
                <a:effectLst/>
                <a:latin typeface="Calibri" panose="020F0502020204030204" pitchFamily="34" charset="0"/>
              </a:rPr>
              <a:t> KISS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principle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is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keep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the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code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simple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and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clear</a:t>
            </a:r>
            <a:r>
              <a:rPr lang="pt-BR" sz="1800" dirty="0">
                <a:effectLst/>
                <a:latin typeface="Calibri" panose="020F0502020204030204" pitchFamily="34" charset="0"/>
              </a:rPr>
              <a:t>, making it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easy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understand</a:t>
            </a:r>
            <a:r>
              <a:rPr lang="pt-BR" sz="1800" dirty="0">
                <a:effectLst/>
                <a:latin typeface="Calibri" panose="020F0502020204030204" pitchFamily="34" charset="0"/>
              </a:rPr>
              <a:t>.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effectLst/>
                <a:latin typeface="Calibri" panose="020F0502020204030204" pitchFamily="34" charset="0"/>
              </a:rPr>
              <a:t>Programming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languages</a:t>
            </a:r>
            <a:r>
              <a:rPr lang="pt-BR" sz="1800" dirty="0">
                <a:effectLst/>
                <a:latin typeface="Calibri" panose="020F0502020204030204" pitchFamily="34" charset="0"/>
              </a:rPr>
              <a:t> are for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humans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understand</a:t>
            </a:r>
            <a:r>
              <a:rPr lang="pt-BR" sz="1800" dirty="0">
                <a:effectLst/>
                <a:latin typeface="Calibri" panose="020F0502020204030204" pitchFamily="34" charset="0"/>
              </a:rPr>
              <a:t> (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computers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only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understand</a:t>
            </a:r>
            <a:r>
              <a:rPr lang="pt-BR" sz="1800" dirty="0">
                <a:effectLst/>
                <a:latin typeface="Calibri" panose="020F0502020204030204" pitchFamily="34" charset="0"/>
              </a:rPr>
              <a:t> bits),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so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keep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your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code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simple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and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straightforward</a:t>
            </a:r>
            <a:r>
              <a:rPr lang="pt-BR" sz="1800" dirty="0">
                <a:effectLst/>
                <a:latin typeface="Calibri" panose="020F0502020204030204" pitchFamily="34" charset="0"/>
              </a:rPr>
              <a:t>,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keep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your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methods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small</a:t>
            </a:r>
            <a:r>
              <a:rPr lang="pt-BR" sz="1800" dirty="0">
                <a:effectLst/>
                <a:latin typeface="Calibri" panose="020F0502020204030204" pitchFamily="34" charset="0"/>
              </a:rPr>
              <a:t>. 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effectLst/>
                <a:latin typeface="Calibri" panose="020F0502020204030204" pitchFamily="34" charset="0"/>
              </a:rPr>
              <a:t>Methods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should</a:t>
            </a:r>
            <a:r>
              <a:rPr lang="pt-BR" sz="1800" dirty="0">
                <a:effectLst/>
                <a:latin typeface="Calibri" panose="020F0502020204030204" pitchFamily="34" charset="0"/>
              </a:rPr>
              <a:t> do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only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one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thing</a:t>
            </a:r>
            <a:r>
              <a:rPr lang="pt-BR" sz="1800" dirty="0">
                <a:effectLst/>
                <a:latin typeface="Calibri" panose="020F0502020204030204" pitchFamily="34" charset="0"/>
              </a:rPr>
              <a:t>. 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effectLst/>
                <a:latin typeface="Calibri" panose="020F0502020204030204" pitchFamily="34" charset="0"/>
              </a:rPr>
              <a:t>Each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method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should</a:t>
            </a:r>
            <a:r>
              <a:rPr lang="pt-BR" sz="1800" dirty="0">
                <a:effectLst/>
                <a:latin typeface="Calibri" panose="020F0502020204030204" pitchFamily="34" charset="0"/>
              </a:rPr>
              <a:t> solve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one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problem</a:t>
            </a:r>
            <a:r>
              <a:rPr lang="pt-BR" sz="1800" dirty="0">
                <a:effectLst/>
                <a:latin typeface="Calibri" panose="020F0502020204030204" pitchFamily="34" charset="0"/>
              </a:rPr>
              <a:t>,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not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many</a:t>
            </a:r>
            <a:r>
              <a:rPr lang="pt-BR" sz="1800" dirty="0">
                <a:effectLst/>
                <a:latin typeface="Calibri" panose="020F0502020204030204" pitchFamily="34" charset="0"/>
              </a:rPr>
              <a:t>.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If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you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got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lots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of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conditions</a:t>
            </a:r>
            <a:r>
              <a:rPr lang="pt-BR" sz="1800" dirty="0">
                <a:effectLst/>
                <a:latin typeface="Calibri" panose="020F0502020204030204" pitchFamily="34" charset="0"/>
              </a:rPr>
              <a:t> in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your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method</a:t>
            </a:r>
            <a:r>
              <a:rPr lang="pt-BR" sz="1800" dirty="0">
                <a:effectLst/>
                <a:latin typeface="Calibri" panose="020F0502020204030204" pitchFamily="34" charset="0"/>
              </a:rPr>
              <a:t>,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brake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into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smaller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methods.It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will</a:t>
            </a:r>
            <a:r>
              <a:rPr lang="pt-BR" sz="1800" dirty="0">
                <a:effectLst/>
                <a:latin typeface="Calibri" panose="020F0502020204030204" pitchFamily="34" charset="0"/>
              </a:rPr>
              <a:t> make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your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code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easier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understand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and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mantain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and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maybe</a:t>
            </a:r>
            <a:r>
              <a:rPr lang="pt-BR" sz="1800" dirty="0">
                <a:effectLst/>
                <a:latin typeface="Calibri" panose="020F0502020204030204" pitchFamily="34" charset="0"/>
              </a:rPr>
              <a:t> help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find</a:t>
            </a:r>
            <a:r>
              <a:rPr lang="pt-BR" sz="1800" dirty="0">
                <a:effectLst/>
                <a:latin typeface="Calibri" panose="020F0502020204030204" pitchFamily="34" charset="0"/>
              </a:rPr>
              <a:t> bugs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faster</a:t>
            </a:r>
            <a:r>
              <a:rPr lang="pt-BR" sz="1800" dirty="0">
                <a:effectLst/>
                <a:latin typeface="Calibri" panose="020F0502020204030204" pitchFamily="34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sz="18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47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57D-E00F-4ADE-B9E7-8E9E00CC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Why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KISS </a:t>
            </a:r>
            <a:r>
              <a:rPr lang="pt-BR" dirty="0" err="1"/>
              <a:t>principle</a:t>
            </a:r>
            <a:r>
              <a:rPr lang="pt-BR" dirty="0"/>
              <a:t> </a:t>
            </a:r>
            <a:r>
              <a:rPr lang="pt-BR" dirty="0" err="1"/>
              <a:t>important</a:t>
            </a:r>
            <a:r>
              <a:rPr lang="pt-BR" dirty="0"/>
              <a:t> in </a:t>
            </a:r>
            <a:r>
              <a:rPr lang="pt-BR" dirty="0" err="1"/>
              <a:t>programming</a:t>
            </a:r>
            <a:r>
              <a:rPr lang="pt-BR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3CEF-6F99-4485-B4E5-7A25FD97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One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major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challenge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Developers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face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is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working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on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an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existing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code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base.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But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when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KISS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principle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is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applied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it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tackles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issue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;</a:t>
            </a:r>
          </a:p>
          <a:p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The KISS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principle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facilitates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continuity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when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needed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and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gives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room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for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other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people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to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understand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process</a:t>
            </a:r>
            <a:r>
              <a:rPr lang="pt-BR" sz="1800" dirty="0">
                <a:solidFill>
                  <a:srgbClr val="08090A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Simpler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processes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allow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for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greater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efficiency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automated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testing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. It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is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easier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to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test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a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simple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system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than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a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complex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one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73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05C6-C200-494D-A4EF-9F8F428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implemente KISS?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77B36-282B-46B9-ACFF-F0DCD59D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</a:rPr>
              <a:t>Write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simple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code</a:t>
            </a:r>
            <a:r>
              <a:rPr lang="pt-BR" sz="1800" dirty="0">
                <a:effectLst/>
                <a:latin typeface="Calibri" panose="020F0502020204030204" pitchFamily="34" charset="0"/>
              </a:rPr>
              <a:t>;</a:t>
            </a:r>
          </a:p>
          <a:p>
            <a:r>
              <a:rPr lang="pt-BR" sz="1800" dirty="0" err="1">
                <a:effectLst/>
                <a:latin typeface="Calibri" panose="020F0502020204030204" pitchFamily="34" charset="0"/>
              </a:rPr>
              <a:t>Think</a:t>
            </a:r>
            <a:r>
              <a:rPr lang="pt-BR" sz="1800" dirty="0">
                <a:effectLst/>
                <a:latin typeface="Calibri" panose="020F0502020204030204" pitchFamily="34" charset="0"/>
              </a:rPr>
              <a:t> in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different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solutions</a:t>
            </a:r>
            <a:r>
              <a:rPr lang="pt-BR" sz="1800" dirty="0">
                <a:effectLst/>
                <a:latin typeface="Calibri" panose="020F0502020204030204" pitchFamily="34" charset="0"/>
              </a:rPr>
              <a:t>,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choose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the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best</a:t>
            </a:r>
            <a:r>
              <a:rPr lang="pt-BR" sz="1800" dirty="0">
                <a:effectLst/>
                <a:latin typeface="Calibri" panose="020F0502020204030204" pitchFamily="34" charset="0"/>
              </a:rPr>
              <a:t>,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simplest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one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implement</a:t>
            </a:r>
            <a:r>
              <a:rPr lang="pt-BR" sz="1800" dirty="0">
                <a:effectLst/>
                <a:latin typeface="Calibri" panose="020F0502020204030204" pitchFamily="34" charset="0"/>
              </a:rPr>
              <a:t>;</a:t>
            </a:r>
          </a:p>
          <a:p>
            <a:r>
              <a:rPr lang="pt-BR" sz="1800" dirty="0" err="1">
                <a:effectLst/>
                <a:latin typeface="Calibri" panose="020F0502020204030204" pitchFamily="34" charset="0"/>
              </a:rPr>
              <a:t>Whenever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you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find</a:t>
            </a:r>
            <a:r>
              <a:rPr lang="pt-BR" sz="1800" dirty="0">
                <a:effectLst/>
                <a:latin typeface="Calibri" panose="020F0502020204030204" pitchFamily="34" charset="0"/>
              </a:rPr>
              <a:t> a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method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that</a:t>
            </a:r>
            <a:r>
              <a:rPr lang="pt-BR" sz="1800" dirty="0">
                <a:effectLst/>
                <a:latin typeface="Calibri" panose="020F0502020204030204" pitchFamily="34" charset="0"/>
              </a:rPr>
              <a:t> does a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lot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of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stuff</a:t>
            </a:r>
            <a:r>
              <a:rPr lang="pt-BR" sz="1800" dirty="0">
                <a:effectLst/>
                <a:latin typeface="Calibri" panose="020F0502020204030204" pitchFamily="34" charset="0"/>
              </a:rPr>
              <a:t>, break it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into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multiple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methods</a:t>
            </a:r>
            <a:r>
              <a:rPr lang="pt-BR" sz="1800" dirty="0">
                <a:effectLst/>
                <a:latin typeface="Calibri" panose="020F0502020204030204" pitchFamily="34" charset="0"/>
              </a:rPr>
              <a:t>;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</a:rPr>
              <a:t>Write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small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methods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that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perform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one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simple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task</a:t>
            </a:r>
            <a:r>
              <a:rPr lang="pt-BR" sz="1800" dirty="0">
                <a:effectLst/>
                <a:latin typeface="Calibri" panose="020F0502020204030204" pitchFamily="34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393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55F3-5D5C-44D9-99BB-3E970BCF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KISS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</a:t>
            </a:r>
            <a:r>
              <a:rPr lang="pt-BR" dirty="0" err="1"/>
              <a:t>context</a:t>
            </a:r>
            <a:br>
              <a:rPr lang="pt-BR" dirty="0"/>
            </a:br>
            <a:r>
              <a:rPr lang="pt-BR" sz="16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In </a:t>
            </a:r>
            <a:r>
              <a:rPr lang="pt-BR" sz="16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pt-BR" sz="16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programming</a:t>
            </a:r>
            <a:r>
              <a:rPr lang="pt-BR" sz="16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context</a:t>
            </a:r>
            <a:r>
              <a:rPr lang="pt-BR" sz="16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pt-BR" sz="16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there</a:t>
            </a:r>
            <a:r>
              <a:rPr lang="pt-BR" sz="16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are a </a:t>
            </a:r>
            <a:r>
              <a:rPr lang="pt-BR" sz="16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few</a:t>
            </a:r>
            <a:r>
              <a:rPr lang="pt-BR" sz="16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points </a:t>
            </a:r>
            <a:r>
              <a:rPr lang="pt-BR" sz="16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to</a:t>
            </a:r>
            <a:r>
              <a:rPr lang="pt-BR" sz="16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note </a:t>
            </a:r>
            <a:r>
              <a:rPr lang="pt-BR" sz="16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whenever</a:t>
            </a:r>
            <a:r>
              <a:rPr lang="pt-BR" sz="16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we</a:t>
            </a:r>
            <a:r>
              <a:rPr lang="pt-BR" sz="16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want</a:t>
            </a:r>
            <a:r>
              <a:rPr lang="pt-BR" sz="16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to</a:t>
            </a:r>
            <a:r>
              <a:rPr lang="pt-BR" sz="16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reduce</a:t>
            </a:r>
            <a:r>
              <a:rPr lang="pt-BR" sz="16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complexity</a:t>
            </a:r>
            <a:r>
              <a:rPr lang="pt-BR" sz="16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:</a:t>
            </a:r>
            <a:endParaRPr lang="pt-BR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549B-BC90-40D6-9BC0-706C1F19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Ensure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your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variable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names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describes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variable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it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holds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properly</a:t>
            </a:r>
            <a:r>
              <a:rPr lang="pt-BR" sz="1800" dirty="0">
                <a:solidFill>
                  <a:srgbClr val="08090A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Ensure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your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method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names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translates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to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purpose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of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method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;</a:t>
            </a:r>
          </a:p>
          <a:p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Write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comments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within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your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method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where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necessary</a:t>
            </a:r>
            <a:r>
              <a:rPr lang="pt-BR" sz="1800" dirty="0">
                <a:solidFill>
                  <a:srgbClr val="08090A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Ensure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your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classes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has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a single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responsibility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;</a:t>
            </a:r>
          </a:p>
          <a:p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Avoid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global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states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and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behaviors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like as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much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as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you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can</a:t>
            </a:r>
            <a:r>
              <a:rPr lang="pt-BR" sz="1800" dirty="0">
                <a:solidFill>
                  <a:srgbClr val="08090A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Delete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instances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methods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or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redundant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processes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within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code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base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are </a:t>
            </a:r>
            <a:r>
              <a:rPr lang="pt-BR" sz="1800" dirty="0" err="1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not</a:t>
            </a:r>
            <a:r>
              <a:rPr lang="pt-BR" sz="1800" dirty="0">
                <a:solidFill>
                  <a:srgbClr val="08090A"/>
                </a:solidFill>
                <a:effectLst/>
                <a:latin typeface="Calibri" panose="020F0502020204030204" pitchFamily="34" charset="0"/>
              </a:rPr>
              <a:t> in use.</a:t>
            </a:r>
          </a:p>
        </p:txBody>
      </p:sp>
    </p:spTree>
    <p:extLst>
      <p:ext uri="{BB962C8B-B14F-4D97-AF65-F5344CB8AC3E}">
        <p14:creationId xmlns:p14="http://schemas.microsoft.com/office/powerpoint/2010/main" val="418313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EAFA-4FA0-410E-9162-C27176BF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Benefits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KISS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E89F-B2C8-41C0-860F-1269CD813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 err="1">
                <a:effectLst/>
                <a:latin typeface="Calibri" panose="020F0502020204030204" pitchFamily="34" charset="0"/>
              </a:rPr>
              <a:t>Faster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understanding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of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the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code</a:t>
            </a:r>
            <a:r>
              <a:rPr lang="pt-BR" sz="1800" dirty="0">
                <a:effectLst/>
                <a:latin typeface="Calibri" panose="020F0502020204030204" pitchFamily="34" charset="0"/>
              </a:rPr>
              <a:t> for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any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developer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who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needs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work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on</a:t>
            </a:r>
            <a:r>
              <a:rPr lang="pt-BR" sz="1800" dirty="0">
                <a:effectLst/>
                <a:latin typeface="Calibri" panose="020F0502020204030204" pitchFamily="34" charset="0"/>
              </a:rPr>
              <a:t> it;</a:t>
            </a:r>
          </a:p>
          <a:p>
            <a:r>
              <a:rPr lang="pt-BR" sz="1800" dirty="0" err="1">
                <a:effectLst/>
                <a:latin typeface="Calibri" panose="020F0502020204030204" pitchFamily="34" charset="0"/>
              </a:rPr>
              <a:t>Easy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modify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and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maintain</a:t>
            </a:r>
            <a:r>
              <a:rPr lang="pt-BR" sz="1800" dirty="0">
                <a:effectLst/>
                <a:latin typeface="Calibri" panose="020F0502020204030204" pitchFamily="34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588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71A9-EF28-456F-9531-B10819A9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caution</a:t>
            </a:r>
            <a:r>
              <a:rPr lang="pt-BR" dirty="0"/>
              <a:t> </a:t>
            </a:r>
            <a:r>
              <a:rPr lang="pt-BR" dirty="0" err="1"/>
              <a:t>when</a:t>
            </a:r>
            <a:r>
              <a:rPr lang="pt-BR" dirty="0"/>
              <a:t> </a:t>
            </a:r>
            <a:r>
              <a:rPr lang="pt-BR" dirty="0" err="1"/>
              <a:t>applying</a:t>
            </a:r>
            <a:r>
              <a:rPr lang="pt-BR" dirty="0"/>
              <a:t> KISS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A7BB-FFEC-402B-BD15-6C3C9D2BF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 err="1">
                <a:effectLst/>
                <a:latin typeface="Calibri" panose="020F0502020204030204" pitchFamily="34" charset="0"/>
              </a:rPr>
              <a:t>Simplicity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is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an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admirable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goal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but</a:t>
            </a:r>
            <a:r>
              <a:rPr lang="pt-BR" sz="1800" dirty="0">
                <a:effectLst/>
                <a:latin typeface="Calibri" panose="020F0502020204030204" pitchFamily="34" charset="0"/>
              </a:rPr>
              <a:t> its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important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not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let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simplicity</a:t>
            </a:r>
            <a:r>
              <a:rPr lang="pt-BR" sz="1800" dirty="0">
                <a:effectLst/>
                <a:latin typeface="Calibri" panose="020F0502020204030204" pitchFamily="34" charset="0"/>
              </a:rPr>
              <a:t> interfere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with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the</a:t>
            </a:r>
            <a:r>
              <a:rPr lang="pt-BR" sz="1800" dirty="0">
                <a:effectLst/>
                <a:latin typeface="Calibri" panose="020F0502020204030204" pitchFamily="34" charset="0"/>
              </a:rPr>
              <a:t> design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objective</a:t>
            </a:r>
            <a:r>
              <a:rPr lang="pt-BR" sz="1800" dirty="0">
                <a:effectLst/>
                <a:latin typeface="Calibri" panose="020F0502020204030204" pitchFamily="34" charset="0"/>
              </a:rPr>
              <a:t>. The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user</a:t>
            </a:r>
            <a:r>
              <a:rPr lang="pt-BR" sz="1800" dirty="0">
                <a:effectLst/>
                <a:latin typeface="Calibri" panose="020F0502020204030204" pitchFamily="34" charset="0"/>
              </a:rPr>
              <a:t> must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may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be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able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achive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their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goals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with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the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finished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product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or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the</a:t>
            </a:r>
            <a:r>
              <a:rPr lang="pt-BR" sz="1800" dirty="0">
                <a:effectLst/>
                <a:latin typeface="Calibri" panose="020F0502020204030204" pitchFamily="34" charset="0"/>
              </a:rPr>
              <a:t> design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process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has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failed</a:t>
            </a:r>
            <a:r>
              <a:rPr lang="pt-BR" sz="1800" dirty="0">
                <a:effectLst/>
                <a:latin typeface="Calibri" panose="020F0502020204030204" pitchFamily="34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7803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{AD6F0A3C-FC4A-4730-B367-019CC23D72BB}tf10001105</Template>
  <TotalTime>74</TotalTime>
  <Words>577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Crop</vt:lpstr>
      <vt:lpstr>KISS</vt:lpstr>
      <vt:lpstr>KISS</vt:lpstr>
      <vt:lpstr>KISS – Famous Quotes</vt:lpstr>
      <vt:lpstr>What is KISS?</vt:lpstr>
      <vt:lpstr>Why is the KISS principle important in programming?</vt:lpstr>
      <vt:lpstr>How to implemente KISS?</vt:lpstr>
      <vt:lpstr>KISS in the programming context In the programming context, there are a few points to note whenever we want to reduce complexity:</vt:lpstr>
      <vt:lpstr>Benefits of KISS</vt:lpstr>
      <vt:lpstr>Note of caution when applying KISS</vt:lpstr>
      <vt:lpstr>KISS Takeaway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KISS</dc:title>
  <dc:creator>Segura, Lucas Baffe</dc:creator>
  <cp:lastModifiedBy>Segura, Lucas Baffe</cp:lastModifiedBy>
  <cp:revision>5</cp:revision>
  <dcterms:created xsi:type="dcterms:W3CDTF">2021-08-30T12:24:31Z</dcterms:created>
  <dcterms:modified xsi:type="dcterms:W3CDTF">2021-08-30T13:39:26Z</dcterms:modified>
</cp:coreProperties>
</file>