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5" r:id="rId11"/>
    <p:sldId id="267" r:id="rId12"/>
    <p:sldId id="268" r:id="rId13"/>
    <p:sldId id="269" r:id="rId14"/>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14" y="14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pPr>
              <a:defRPr/>
            </a:pPr>
            <a:fld id="{0472251C-F65A-4CE5-9DF1-6FFF1683139D}" type="datetimeFigureOut">
              <a:rPr lang="es-AR"/>
              <a:pPr>
                <a:defRPr/>
              </a:pPr>
              <a:t>26/09/2017</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8C81FB7E-46A3-469D-AEEA-95D743A379D5}" type="slidenum">
              <a:rPr lang="es-AR"/>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4B38836D-2077-491A-8B70-DB8F50AAE2D8}" type="datetimeFigureOut">
              <a:rPr lang="es-AR"/>
              <a:pPr>
                <a:defRPr/>
              </a:pPr>
              <a:t>26/09/2017</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59621230-5B2F-4389-A563-3BD239128D7C}" type="slidenum">
              <a:rPr lang="es-AR"/>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9C420CB8-FDF0-4231-9002-C26C7AD26BA6}" type="datetimeFigureOut">
              <a:rPr lang="es-AR"/>
              <a:pPr>
                <a:defRPr/>
              </a:pPr>
              <a:t>26/09/2017</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1C03B87E-0552-47F4-A0FB-C5AC6E398742}" type="slidenum">
              <a:rPr lang="es-AR"/>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E6E5005F-DBF9-45E5-BB85-8A9D24EA512F}" type="datetimeFigureOut">
              <a:rPr lang="es-AR"/>
              <a:pPr>
                <a:defRPr/>
              </a:pPr>
              <a:t>26/09/2017</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1815C332-9024-42C7-869A-4172456B8161}" type="slidenum">
              <a:rPr lang="es-AR"/>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586F1F4C-FFFB-45B2-880C-BD66E98155E8}" type="datetimeFigureOut">
              <a:rPr lang="es-AR"/>
              <a:pPr>
                <a:defRPr/>
              </a:pPr>
              <a:t>26/09/2017</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FC3F4B7B-DF6C-4226-B479-416F672740D9}" type="slidenum">
              <a:rPr lang="es-AR"/>
              <a:pPr>
                <a:defRP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3 Marcador de fecha"/>
          <p:cNvSpPr>
            <a:spLocks noGrp="1"/>
          </p:cNvSpPr>
          <p:nvPr>
            <p:ph type="dt" sz="half" idx="10"/>
          </p:nvPr>
        </p:nvSpPr>
        <p:spPr/>
        <p:txBody>
          <a:bodyPr/>
          <a:lstStyle>
            <a:lvl1pPr>
              <a:defRPr/>
            </a:lvl1pPr>
          </a:lstStyle>
          <a:p>
            <a:pPr>
              <a:defRPr/>
            </a:pPr>
            <a:fld id="{1BDFF0B5-8E08-42A9-8CE3-C2D3D258673F}" type="datetimeFigureOut">
              <a:rPr lang="es-AR"/>
              <a:pPr>
                <a:defRPr/>
              </a:pPr>
              <a:t>26/09/2017</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15C5FB4B-2014-4DC7-965D-8ADA660D13F5}" type="slidenum">
              <a:rPr lang="es-AR"/>
              <a:pPr>
                <a:defRP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3 Marcador de fecha"/>
          <p:cNvSpPr>
            <a:spLocks noGrp="1"/>
          </p:cNvSpPr>
          <p:nvPr>
            <p:ph type="dt" sz="half" idx="10"/>
          </p:nvPr>
        </p:nvSpPr>
        <p:spPr/>
        <p:txBody>
          <a:bodyPr/>
          <a:lstStyle>
            <a:lvl1pPr>
              <a:defRPr/>
            </a:lvl1pPr>
          </a:lstStyle>
          <a:p>
            <a:pPr>
              <a:defRPr/>
            </a:pPr>
            <a:fld id="{07205E73-994F-4724-AECD-EBEA13FFD90B}" type="datetimeFigureOut">
              <a:rPr lang="es-AR"/>
              <a:pPr>
                <a:defRPr/>
              </a:pPr>
              <a:t>26/09/2017</a:t>
            </a:fld>
            <a:endParaRPr lang="es-AR"/>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pPr>
              <a:defRPr/>
            </a:pPr>
            <a:fld id="{CD634D04-BDFC-4FDA-A3E6-48A7B94779F4}" type="slidenum">
              <a:rPr lang="es-AR"/>
              <a:pPr>
                <a:defRP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fld id="{E80A20BF-B6BD-4E08-9671-47EAD3DC0715}" type="datetimeFigureOut">
              <a:rPr lang="es-AR"/>
              <a:pPr>
                <a:defRPr/>
              </a:pPr>
              <a:t>26/09/2017</a:t>
            </a:fld>
            <a:endParaRPr lang="es-AR"/>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pPr>
              <a:defRPr/>
            </a:pPr>
            <a:fld id="{6658D911-A55A-405C-83B5-12A6B6CA19A6}" type="slidenum">
              <a:rPr lang="es-AR"/>
              <a:pPr>
                <a:defRP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04E8CDCB-506C-4015-AA8C-113961BA5827}" type="datetimeFigureOut">
              <a:rPr lang="es-AR"/>
              <a:pPr>
                <a:defRPr/>
              </a:pPr>
              <a:t>26/09/2017</a:t>
            </a:fld>
            <a:endParaRPr lang="es-AR"/>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pPr>
              <a:defRPr/>
            </a:pPr>
            <a:fld id="{FEDFAABD-0315-492C-B897-7C7E04A563F7}" type="slidenum">
              <a:rPr lang="es-AR"/>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8A4F3419-8979-4C92-996E-72555DDEF80E}" type="datetimeFigureOut">
              <a:rPr lang="es-AR"/>
              <a:pPr>
                <a:defRPr/>
              </a:pPr>
              <a:t>26/09/2017</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5872A018-0D98-4779-9F00-ED1CB47BABC5}" type="slidenum">
              <a:rPr lang="es-AR"/>
              <a:pPr>
                <a:defRP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71CFA147-B7D4-4216-BB26-09FD50DE74EA}" type="datetimeFigureOut">
              <a:rPr lang="es-AR"/>
              <a:pPr>
                <a:defRPr/>
              </a:pPr>
              <a:t>26/09/2017</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0CF1F851-4269-4C8F-8661-2ACA78BCDB3A}" type="slidenum">
              <a:rPr lang="es-AR"/>
              <a:pPr>
                <a:defRP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AR"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5D62CAA-21BC-4FF7-8321-668C7D7D8D33}" type="datetimeFigureOut">
              <a:rPr lang="es-AR"/>
              <a:pPr>
                <a:defRPr/>
              </a:pPr>
              <a:t>26/09/2017</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72A1DBD-06BB-4256-AA77-3FD45BA07206}" type="slidenum">
              <a:rPr lang="es-AR"/>
              <a:pPr>
                <a:defRPr/>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685800" y="476250"/>
            <a:ext cx="7772400" cy="792163"/>
          </a:xfrm>
        </p:spPr>
        <p:txBody>
          <a:bodyPr/>
          <a:lstStyle/>
          <a:p>
            <a:pPr eaLnBrk="1" hangingPunct="1"/>
            <a:r>
              <a:rPr lang="es-AR" sz="2800" smtClean="0"/>
              <a:t>RTAI</a:t>
            </a:r>
          </a:p>
        </p:txBody>
      </p:sp>
      <p:sp>
        <p:nvSpPr>
          <p:cNvPr id="3" name="2 Subtítulo"/>
          <p:cNvSpPr>
            <a:spLocks noGrp="1"/>
          </p:cNvSpPr>
          <p:nvPr>
            <p:ph type="subTitle" idx="1"/>
          </p:nvPr>
        </p:nvSpPr>
        <p:spPr>
          <a:xfrm>
            <a:off x="755576" y="1196752"/>
            <a:ext cx="8064500" cy="5229225"/>
          </a:xfrm>
        </p:spPr>
        <p:txBody>
          <a:bodyPr rtlCol="0">
            <a:normAutofit fontScale="85000" lnSpcReduction="20000"/>
          </a:bodyPr>
          <a:lstStyle/>
          <a:p>
            <a:pPr eaLnBrk="1" fontAlgn="auto" hangingPunct="1">
              <a:spcAft>
                <a:spcPts val="0"/>
              </a:spcAft>
              <a:buFont typeface="Arial" pitchFamily="34" charset="0"/>
              <a:buNone/>
              <a:defRPr/>
            </a:pPr>
            <a:endParaRPr lang="es-AR" dirty="0" smtClean="0"/>
          </a:p>
          <a:p>
            <a:pPr algn="l" eaLnBrk="1" fontAlgn="auto" hangingPunct="1">
              <a:spcAft>
                <a:spcPts val="0"/>
              </a:spcAft>
              <a:buFont typeface="Arial" pitchFamily="34" charset="0"/>
              <a:buChar char="•"/>
              <a:defRPr/>
            </a:pPr>
            <a:r>
              <a:rPr lang="es-AR" dirty="0" smtClean="0">
                <a:solidFill>
                  <a:schemeClr val="tx1"/>
                </a:solidFill>
              </a:rPr>
              <a:t>Implementación de Linux para tiempo real </a:t>
            </a:r>
          </a:p>
          <a:p>
            <a:pPr algn="l" eaLnBrk="1" fontAlgn="auto" hangingPunct="1">
              <a:spcAft>
                <a:spcPts val="0"/>
              </a:spcAft>
              <a:buFont typeface="Arial" pitchFamily="34" charset="0"/>
              <a:buChar char="•"/>
              <a:defRPr/>
            </a:pPr>
            <a:r>
              <a:rPr lang="es-AR" dirty="0" smtClean="0">
                <a:solidFill>
                  <a:schemeClr val="tx1"/>
                </a:solidFill>
              </a:rPr>
              <a:t>Basada en </a:t>
            </a:r>
            <a:r>
              <a:rPr lang="es-AR" dirty="0" err="1" smtClean="0">
                <a:solidFill>
                  <a:schemeClr val="tx1"/>
                </a:solidFill>
              </a:rPr>
              <a:t>RTLinux</a:t>
            </a:r>
            <a:r>
              <a:rPr lang="es-AR" dirty="0" smtClean="0">
                <a:solidFill>
                  <a:schemeClr val="tx1"/>
                </a:solidFill>
              </a:rPr>
              <a:t>.</a:t>
            </a:r>
          </a:p>
          <a:p>
            <a:pPr algn="l" eaLnBrk="1" fontAlgn="auto" hangingPunct="1">
              <a:spcAft>
                <a:spcPts val="0"/>
              </a:spcAft>
              <a:buFont typeface="Arial" pitchFamily="34" charset="0"/>
              <a:buChar char="•"/>
              <a:defRPr/>
            </a:pPr>
            <a:r>
              <a:rPr lang="es-AR" dirty="0" smtClean="0">
                <a:solidFill>
                  <a:schemeClr val="tx1"/>
                </a:solidFill>
              </a:rPr>
              <a:t>Añade un pequeño </a:t>
            </a:r>
            <a:r>
              <a:rPr lang="es-AR" dirty="0" err="1" smtClean="0">
                <a:solidFill>
                  <a:schemeClr val="tx1"/>
                </a:solidFill>
              </a:rPr>
              <a:t>kernel</a:t>
            </a:r>
            <a:r>
              <a:rPr lang="es-AR" dirty="0" smtClean="0">
                <a:solidFill>
                  <a:schemeClr val="tx1"/>
                </a:solidFill>
              </a:rPr>
              <a:t> de tiempo real bajo el </a:t>
            </a:r>
            <a:r>
              <a:rPr lang="es-AR" dirty="0" err="1" smtClean="0">
                <a:solidFill>
                  <a:schemeClr val="tx1"/>
                </a:solidFill>
              </a:rPr>
              <a:t>kernel</a:t>
            </a:r>
            <a:r>
              <a:rPr lang="es-AR" dirty="0" smtClean="0">
                <a:solidFill>
                  <a:schemeClr val="tx1"/>
                </a:solidFill>
              </a:rPr>
              <a:t> estándar de </a:t>
            </a:r>
            <a:r>
              <a:rPr lang="es-AR" dirty="0" err="1" smtClean="0">
                <a:solidFill>
                  <a:schemeClr val="tx1"/>
                </a:solidFill>
              </a:rPr>
              <a:t>linux</a:t>
            </a:r>
            <a:r>
              <a:rPr lang="es-AR" dirty="0" smtClean="0">
                <a:solidFill>
                  <a:schemeClr val="tx1"/>
                </a:solidFill>
              </a:rPr>
              <a:t> </a:t>
            </a:r>
          </a:p>
          <a:p>
            <a:pPr algn="l" eaLnBrk="1" fontAlgn="auto" hangingPunct="1">
              <a:spcAft>
                <a:spcPts val="0"/>
              </a:spcAft>
              <a:buFont typeface="Arial" pitchFamily="34" charset="0"/>
              <a:buChar char="•"/>
              <a:defRPr/>
            </a:pPr>
            <a:r>
              <a:rPr lang="es-AR" dirty="0" smtClean="0">
                <a:solidFill>
                  <a:schemeClr val="tx1"/>
                </a:solidFill>
              </a:rPr>
              <a:t>Trata al </a:t>
            </a:r>
            <a:r>
              <a:rPr lang="es-AR" dirty="0" err="1" smtClean="0">
                <a:solidFill>
                  <a:schemeClr val="tx1"/>
                </a:solidFill>
              </a:rPr>
              <a:t>kernel</a:t>
            </a:r>
            <a:r>
              <a:rPr lang="es-AR" dirty="0" smtClean="0">
                <a:solidFill>
                  <a:schemeClr val="tx1"/>
                </a:solidFill>
              </a:rPr>
              <a:t> de </a:t>
            </a:r>
            <a:r>
              <a:rPr lang="es-AR" dirty="0" err="1" smtClean="0">
                <a:solidFill>
                  <a:schemeClr val="tx1"/>
                </a:solidFill>
              </a:rPr>
              <a:t>linux</a:t>
            </a:r>
            <a:r>
              <a:rPr lang="es-AR" dirty="0" smtClean="0">
                <a:solidFill>
                  <a:schemeClr val="tx1"/>
                </a:solidFill>
              </a:rPr>
              <a:t> como una tarea con la menor prioridad</a:t>
            </a:r>
          </a:p>
          <a:p>
            <a:pPr algn="l" eaLnBrk="1" fontAlgn="auto" hangingPunct="1">
              <a:spcAft>
                <a:spcPts val="0"/>
              </a:spcAft>
              <a:buFont typeface="Arial" pitchFamily="34" charset="0"/>
              <a:buChar char="•"/>
              <a:defRPr/>
            </a:pPr>
            <a:r>
              <a:rPr lang="es-AR" dirty="0" smtClean="0">
                <a:solidFill>
                  <a:schemeClr val="tx1"/>
                </a:solidFill>
              </a:rPr>
              <a:t>Proporciona mecanismos de comunicación entre procesos y otros servicios de tiempo real.</a:t>
            </a:r>
          </a:p>
          <a:p>
            <a:pPr algn="l" eaLnBrk="1" fontAlgn="auto" hangingPunct="1">
              <a:spcAft>
                <a:spcPts val="0"/>
              </a:spcAft>
              <a:buFont typeface="Arial" pitchFamily="34" charset="0"/>
              <a:buChar char="•"/>
              <a:defRPr/>
            </a:pPr>
            <a:r>
              <a:rPr lang="es-AR" dirty="0" smtClean="0">
                <a:solidFill>
                  <a:schemeClr val="tx1"/>
                </a:solidFill>
              </a:rPr>
              <a:t>Proporciona un módulo llamado LXRT para facilitar el desarrollo de aplicaciones de tiempo real en el espacio de usuario.</a:t>
            </a:r>
          </a:p>
          <a:p>
            <a:pPr algn="l" eaLnBrk="1" fontAlgn="auto" hangingPunct="1">
              <a:spcAft>
                <a:spcPts val="0"/>
              </a:spcAft>
              <a:buFont typeface="Arial" pitchFamily="34" charset="0"/>
              <a:buChar char="•"/>
              <a:defRPr/>
            </a:pPr>
            <a:r>
              <a:rPr lang="es-AR" dirty="0" smtClean="0">
                <a:solidFill>
                  <a:schemeClr val="tx1"/>
                </a:solidFill>
              </a:rPr>
              <a:t>Licencia: GNU/GPL</a:t>
            </a:r>
          </a:p>
          <a:p>
            <a:pPr eaLnBrk="1" fontAlgn="auto" hangingPunct="1">
              <a:spcAft>
                <a:spcPts val="0"/>
              </a:spcAft>
              <a:buFont typeface="Arial" pitchFamily="34" charset="0"/>
              <a:buNone/>
              <a:defRPr/>
            </a:pPr>
            <a:endParaRPr lang="es-AR"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813"/>
            <a:ext cx="7772400" cy="647700"/>
          </a:xfrm>
        </p:spPr>
        <p:txBody>
          <a:bodyPr rtlCol="0">
            <a:normAutofit fontScale="90000"/>
          </a:bodyPr>
          <a:lstStyle/>
          <a:p>
            <a:pPr eaLnBrk="1" fontAlgn="auto" hangingPunct="1">
              <a:spcAft>
                <a:spcPts val="0"/>
              </a:spcAft>
              <a:defRPr/>
            </a:pPr>
            <a:r>
              <a:rPr lang="es-ES" sz="1800" b="1" dirty="0" smtClean="0"/>
              <a:t>RTAI:</a:t>
            </a:r>
            <a:r>
              <a:rPr lang="es-AR" sz="1800" dirty="0" smtClean="0"/>
              <a:t>LXRT: </a:t>
            </a:r>
            <a:r>
              <a:rPr lang="es-AR" sz="1800" dirty="0" err="1" smtClean="0"/>
              <a:t>User-space</a:t>
            </a:r>
            <a:r>
              <a:rPr lang="es-AR" sz="1800" dirty="0" smtClean="0"/>
              <a:t> Interface a RTAI</a:t>
            </a:r>
            <a:br>
              <a:rPr lang="es-AR" sz="1800" dirty="0" smtClean="0"/>
            </a:br>
            <a:r>
              <a:rPr lang="es-ES" sz="1800" b="1" dirty="0" smtClean="0"/>
              <a:t/>
            </a:r>
            <a:br>
              <a:rPr lang="es-ES" sz="1800" b="1" dirty="0" smtClean="0"/>
            </a:br>
            <a:endParaRPr lang="es-AR" sz="1800" dirty="0" smtClean="0"/>
          </a:p>
        </p:txBody>
      </p:sp>
      <p:pic>
        <p:nvPicPr>
          <p:cNvPr id="12291" name="Picture 2"/>
          <p:cNvPicPr>
            <a:picLocks noChangeAspect="1" noChangeArrowheads="1"/>
          </p:cNvPicPr>
          <p:nvPr/>
        </p:nvPicPr>
        <p:blipFill>
          <a:blip r:embed="rId2" cstate="print"/>
          <a:srcRect/>
          <a:stretch>
            <a:fillRect/>
          </a:stretch>
        </p:blipFill>
        <p:spPr bwMode="auto">
          <a:xfrm>
            <a:off x="2062163" y="766763"/>
            <a:ext cx="5019675" cy="5324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pPr eaLnBrk="1" hangingPunct="1"/>
            <a:r>
              <a:rPr lang="es-ES" smtClean="0"/>
              <a:t>MaRTE OS</a:t>
            </a:r>
            <a:endParaRPr lang="es-AR" smtClean="0"/>
          </a:p>
        </p:txBody>
      </p:sp>
      <p:sp>
        <p:nvSpPr>
          <p:cNvPr id="13315" name="2 Marcador de contenido"/>
          <p:cNvSpPr>
            <a:spLocks noGrp="1"/>
          </p:cNvSpPr>
          <p:nvPr>
            <p:ph idx="1"/>
          </p:nvPr>
        </p:nvSpPr>
        <p:spPr/>
        <p:txBody>
          <a:bodyPr/>
          <a:lstStyle/>
          <a:p>
            <a:pPr eaLnBrk="1" hangingPunct="1">
              <a:buFont typeface="Arial" charset="0"/>
              <a:buNone/>
            </a:pPr>
            <a:r>
              <a:rPr lang="es-ES" sz="1600" smtClean="0"/>
              <a:t>Características principales:</a:t>
            </a:r>
          </a:p>
          <a:p>
            <a:pPr eaLnBrk="1" hangingPunct="1"/>
            <a:r>
              <a:rPr lang="es-ES" sz="1600" smtClean="0"/>
              <a:t>Conforme con el perfil minimo de RTOS</a:t>
            </a:r>
          </a:p>
          <a:p>
            <a:pPr eaLnBrk="1" hangingPunct="1"/>
            <a:r>
              <a:rPr lang="es-ES" sz="1600" smtClean="0"/>
              <a:t>Concurrencia a nivel de threads</a:t>
            </a:r>
          </a:p>
          <a:p>
            <a:pPr eaLnBrk="1" hangingPunct="1"/>
            <a:r>
              <a:rPr lang="es-ES" sz="1600" smtClean="0"/>
              <a:t>Todos los servicios tienen tiempos de respuesta acotados</a:t>
            </a:r>
          </a:p>
          <a:p>
            <a:pPr eaLnBrk="1" hangingPunct="1"/>
            <a:r>
              <a:rPr lang="es-ES" sz="1600" smtClean="0"/>
              <a:t>Unico espacio de memoria compartido por núcleo y aplicación</a:t>
            </a:r>
          </a:p>
          <a:p>
            <a:pPr eaLnBrk="1" hangingPunct="1"/>
            <a:r>
              <a:rPr lang="es-ES" sz="1600" smtClean="0"/>
              <a:t>Núcleo monolítico</a:t>
            </a:r>
          </a:p>
          <a:p>
            <a:pPr eaLnBrk="1" hangingPunct="1"/>
            <a:r>
              <a:rPr lang="es-ES" sz="1600" smtClean="0"/>
              <a:t>Escrito en Ada (algo en C y assembler)</a:t>
            </a:r>
          </a:p>
          <a:p>
            <a:pPr eaLnBrk="1" hangingPunct="1"/>
            <a:r>
              <a:rPr lang="es-ES" sz="1600" smtClean="0"/>
              <a:t>Permite ejecutar aplicaciones concurrentes C, C++ y Ada</a:t>
            </a:r>
          </a:p>
          <a:p>
            <a:pPr eaLnBrk="1" hangingPunct="1"/>
            <a:r>
              <a:rPr lang="es-ES" sz="1600" smtClean="0"/>
              <a:t>Portable a diferentes plataformas (x86, MC68332 y Linux)</a:t>
            </a:r>
          </a:p>
          <a:p>
            <a:pPr eaLnBrk="1" hangingPunct="1"/>
            <a:r>
              <a:rPr lang="es-ES" sz="1600" smtClean="0"/>
              <a:t>Desarrollado en el grupo CTR, código libre (GPL)</a:t>
            </a:r>
          </a:p>
          <a:p>
            <a:pPr eaLnBrk="1" hangingPunct="1"/>
            <a:r>
              <a:rPr lang="es-ES" sz="1600" smtClean="0"/>
              <a:t>Info: http://marte.unicam.es</a:t>
            </a:r>
            <a:endParaRPr lang="es-AR" sz="16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ctrTitle"/>
          </p:nvPr>
        </p:nvSpPr>
        <p:spPr>
          <a:xfrm>
            <a:off x="685800" y="1484313"/>
            <a:ext cx="7772400" cy="288925"/>
          </a:xfrm>
        </p:spPr>
        <p:txBody>
          <a:bodyPr/>
          <a:lstStyle/>
          <a:p>
            <a:pPr eaLnBrk="1" hangingPunct="1"/>
            <a:r>
              <a:rPr lang="es-ES" sz="2400" smtClean="0"/>
              <a:t>Entorno de desarrollo</a:t>
            </a:r>
            <a:endParaRPr lang="es-AR" sz="2400" smtClean="0"/>
          </a:p>
        </p:txBody>
      </p:sp>
      <p:sp>
        <p:nvSpPr>
          <p:cNvPr id="3" name="2 Subtítulo"/>
          <p:cNvSpPr>
            <a:spLocks noGrp="1"/>
          </p:cNvSpPr>
          <p:nvPr>
            <p:ph type="subTitle" idx="1"/>
          </p:nvPr>
        </p:nvSpPr>
        <p:spPr>
          <a:xfrm>
            <a:off x="971550" y="1916113"/>
            <a:ext cx="6800850" cy="3722687"/>
          </a:xfrm>
        </p:spPr>
        <p:txBody>
          <a:bodyPr/>
          <a:lstStyle/>
          <a:p>
            <a:pPr algn="l" eaLnBrk="1" hangingPunct="1">
              <a:buFont typeface="Arial" pitchFamily="34" charset="0"/>
              <a:buChar char="•"/>
              <a:defRPr/>
            </a:pPr>
            <a:r>
              <a:rPr lang="es-ES" sz="1600" dirty="0" smtClean="0">
                <a:solidFill>
                  <a:schemeClr val="tx1"/>
                </a:solidFill>
              </a:rPr>
              <a:t>Herramientas para editar, compilar y enlazar</a:t>
            </a:r>
          </a:p>
          <a:p>
            <a:pPr algn="l" eaLnBrk="1" hangingPunct="1">
              <a:buFont typeface="Arial" pitchFamily="34" charset="0"/>
              <a:buChar char="•"/>
              <a:defRPr/>
            </a:pPr>
            <a:r>
              <a:rPr lang="es-ES" sz="1600" dirty="0" smtClean="0">
                <a:solidFill>
                  <a:schemeClr val="tx1"/>
                </a:solidFill>
              </a:rPr>
              <a:t>Depurar</a:t>
            </a:r>
          </a:p>
          <a:p>
            <a:pPr algn="l" eaLnBrk="1" hangingPunct="1">
              <a:buFont typeface="Arial" pitchFamily="34" charset="0"/>
              <a:buChar char="•"/>
              <a:defRPr/>
            </a:pPr>
            <a:r>
              <a:rPr lang="es-ES" sz="1600" dirty="0" smtClean="0">
                <a:solidFill>
                  <a:schemeClr val="tx1"/>
                </a:solidFill>
              </a:rPr>
              <a:t>Realizar medidas temporales</a:t>
            </a:r>
          </a:p>
          <a:p>
            <a:pPr algn="l" eaLnBrk="1" hangingPunct="1">
              <a:buFont typeface="Arial" pitchFamily="34" charset="0"/>
              <a:buChar char="•"/>
              <a:defRPr/>
            </a:pPr>
            <a:r>
              <a:rPr lang="es-ES" sz="1600" dirty="0" smtClean="0">
                <a:solidFill>
                  <a:schemeClr val="tx1"/>
                </a:solidFill>
              </a:rPr>
              <a:t>Diseñar y analizar la aplicación</a:t>
            </a:r>
          </a:p>
          <a:p>
            <a:pPr algn="l" eaLnBrk="1" hangingPunct="1">
              <a:buFont typeface="Arial" pitchFamily="34" charset="0"/>
              <a:buChar char="•"/>
              <a:defRPr/>
            </a:pPr>
            <a:r>
              <a:rPr lang="es-ES" sz="1600" dirty="0" smtClean="0">
                <a:solidFill>
                  <a:schemeClr val="tx1"/>
                </a:solidFill>
              </a:rPr>
              <a:t>Cargar la aplicación (sistemas empotrados)</a:t>
            </a:r>
            <a:endParaRPr lang="es-AR" sz="1600" dirty="0" smtClean="0">
              <a:solidFill>
                <a:schemeClr val="tx1"/>
              </a:solidFill>
            </a:endParaRPr>
          </a:p>
          <a:p>
            <a:pPr algn="l" eaLnBrk="1" hangingPunct="1">
              <a:buFont typeface="Arial" pitchFamily="34" charset="0"/>
              <a:buChar char="•"/>
              <a:defRPr/>
            </a:pPr>
            <a:r>
              <a:rPr lang="es-ES" sz="1600" dirty="0" smtClean="0">
                <a:solidFill>
                  <a:schemeClr val="tx1"/>
                </a:solidFill>
              </a:rPr>
              <a:t>Entorno de desarrollo cruzado: equipo de desarrollo distinto del de ejecución</a:t>
            </a:r>
          </a:p>
          <a:p>
            <a:pPr algn="l" eaLnBrk="1" hangingPunct="1">
              <a:buFont typeface="Arial" pitchFamily="34" charset="0"/>
              <a:buChar char="•"/>
              <a:defRPr/>
            </a:pPr>
            <a:r>
              <a:rPr lang="es-ES" sz="1600" dirty="0" smtClean="0">
                <a:solidFill>
                  <a:schemeClr val="tx1"/>
                </a:solidFill>
              </a:rPr>
              <a:t>Dos </a:t>
            </a:r>
            <a:r>
              <a:rPr lang="es-ES" sz="1600" dirty="0" err="1" smtClean="0">
                <a:solidFill>
                  <a:schemeClr val="tx1"/>
                </a:solidFill>
              </a:rPr>
              <a:t>pc</a:t>
            </a:r>
            <a:r>
              <a:rPr lang="es-ES" sz="1600" dirty="0" smtClean="0">
                <a:solidFill>
                  <a:schemeClr val="tx1"/>
                </a:solidFill>
              </a:rPr>
              <a:t>, una sin SO.</a:t>
            </a:r>
          </a:p>
          <a:p>
            <a:pPr algn="l" eaLnBrk="1" hangingPunct="1">
              <a:buFont typeface="Arial" pitchFamily="34" charset="0"/>
              <a:buChar char="•"/>
              <a:defRPr/>
            </a:pPr>
            <a:r>
              <a:rPr lang="es-ES" sz="1600" dirty="0" smtClean="0">
                <a:solidFill>
                  <a:schemeClr val="tx1"/>
                </a:solidFill>
              </a:rPr>
              <a:t>Aplicaciones se crean con GCC y GNAT</a:t>
            </a:r>
          </a:p>
          <a:p>
            <a:pPr algn="l" eaLnBrk="1" hangingPunct="1">
              <a:buFont typeface="Arial" pitchFamily="34" charset="0"/>
              <a:buChar char="•"/>
              <a:defRPr/>
            </a:pPr>
            <a:r>
              <a:rPr lang="es-ES" sz="1600" dirty="0" smtClean="0">
                <a:solidFill>
                  <a:schemeClr val="tx1"/>
                </a:solidFill>
              </a:rPr>
              <a:t>Comandos:</a:t>
            </a:r>
          </a:p>
          <a:p>
            <a:pPr lvl="1" algn="l" eaLnBrk="1" hangingPunct="1">
              <a:buFont typeface="Arial" pitchFamily="34" charset="0"/>
              <a:buChar char="•"/>
              <a:defRPr/>
            </a:pPr>
            <a:r>
              <a:rPr lang="es-ES" sz="1200" dirty="0" smtClean="0">
                <a:solidFill>
                  <a:schemeClr val="tx1"/>
                </a:solidFill>
              </a:rPr>
              <a:t>$</a:t>
            </a:r>
            <a:r>
              <a:rPr lang="es-ES" sz="1200" dirty="0" err="1" smtClean="0">
                <a:solidFill>
                  <a:schemeClr val="tx1"/>
                </a:solidFill>
              </a:rPr>
              <a:t>mgcc</a:t>
            </a:r>
            <a:r>
              <a:rPr lang="es-ES" sz="1200" dirty="0" smtClean="0">
                <a:solidFill>
                  <a:schemeClr val="tx1"/>
                </a:solidFill>
              </a:rPr>
              <a:t> –g </a:t>
            </a:r>
            <a:r>
              <a:rPr lang="es-ES" sz="1200" dirty="0" err="1" smtClean="0">
                <a:solidFill>
                  <a:schemeClr val="tx1"/>
                </a:solidFill>
              </a:rPr>
              <a:t>fich.o</a:t>
            </a:r>
            <a:r>
              <a:rPr lang="es-ES" sz="1200" dirty="0" smtClean="0">
                <a:solidFill>
                  <a:schemeClr val="tx1"/>
                </a:solidFill>
              </a:rPr>
              <a:t> </a:t>
            </a:r>
            <a:r>
              <a:rPr lang="es-ES" sz="1200" dirty="0" err="1" smtClean="0">
                <a:solidFill>
                  <a:schemeClr val="tx1"/>
                </a:solidFill>
              </a:rPr>
              <a:t>prog.c</a:t>
            </a:r>
            <a:endParaRPr lang="es-ES" sz="1200" dirty="0" smtClean="0">
              <a:solidFill>
                <a:schemeClr val="tx1"/>
              </a:solidFill>
            </a:endParaRPr>
          </a:p>
          <a:p>
            <a:pPr lvl="1" algn="l" eaLnBrk="1" hangingPunct="1">
              <a:buFont typeface="Arial" pitchFamily="34" charset="0"/>
              <a:buChar char="•"/>
              <a:defRPr/>
            </a:pPr>
            <a:r>
              <a:rPr lang="es-ES" sz="1200" dirty="0" smtClean="0">
                <a:solidFill>
                  <a:schemeClr val="tx1"/>
                </a:solidFill>
              </a:rPr>
              <a:t>$</a:t>
            </a:r>
            <a:r>
              <a:rPr lang="es-ES" sz="1200" dirty="0" err="1" smtClean="0">
                <a:solidFill>
                  <a:schemeClr val="tx1"/>
                </a:solidFill>
              </a:rPr>
              <a:t>mgnatmake</a:t>
            </a:r>
            <a:r>
              <a:rPr lang="es-ES" sz="1200" dirty="0" smtClean="0">
                <a:solidFill>
                  <a:schemeClr val="tx1"/>
                </a:solidFill>
              </a:rPr>
              <a:t> prog.adb</a:t>
            </a:r>
          </a:p>
          <a:p>
            <a:pPr algn="l" eaLnBrk="1" hangingPunct="1">
              <a:buFont typeface="Arial" pitchFamily="34" charset="0"/>
              <a:buChar char="•"/>
              <a:defRPr/>
            </a:pPr>
            <a:r>
              <a:rPr lang="es-ES" sz="1600" dirty="0" smtClean="0">
                <a:solidFill>
                  <a:schemeClr val="tx1"/>
                </a:solidFill>
              </a:rPr>
              <a:t>Carga de la aplicación:</a:t>
            </a:r>
          </a:p>
          <a:p>
            <a:pPr lvl="1" algn="l" eaLnBrk="1" hangingPunct="1">
              <a:buFont typeface="Arial" pitchFamily="34" charset="0"/>
              <a:buChar char="•"/>
              <a:defRPr/>
            </a:pPr>
            <a:r>
              <a:rPr lang="es-ES" sz="1200" dirty="0" smtClean="0">
                <a:solidFill>
                  <a:schemeClr val="tx1"/>
                </a:solidFill>
              </a:rPr>
              <a:t>Ethernet</a:t>
            </a:r>
          </a:p>
          <a:p>
            <a:pPr lvl="1" algn="l" eaLnBrk="1" hangingPunct="1">
              <a:buFont typeface="Arial" pitchFamily="34" charset="0"/>
              <a:buChar char="•"/>
              <a:defRPr/>
            </a:pPr>
            <a:r>
              <a:rPr lang="es-ES" sz="1200" dirty="0" smtClean="0">
                <a:solidFill>
                  <a:schemeClr val="tx1"/>
                </a:solidFill>
              </a:rPr>
              <a:t>Dispositivo arranque</a:t>
            </a:r>
          </a:p>
          <a:p>
            <a:pPr algn="l" eaLnBrk="1" hangingPunct="1">
              <a:defRPr/>
            </a:pPr>
            <a:endParaRPr lang="es-ES" sz="1600" dirty="0" smtClean="0">
              <a:solidFill>
                <a:schemeClr val="tx1"/>
              </a:solidFill>
            </a:endParaRPr>
          </a:p>
          <a:p>
            <a:pPr algn="l" eaLnBrk="1" hangingPunct="1">
              <a:buFont typeface="Arial" pitchFamily="34" charset="0"/>
              <a:buChar char="•"/>
              <a:defRPr/>
            </a:pPr>
            <a:endParaRPr lang="es-ES" sz="1600" dirty="0" smtClean="0">
              <a:solidFill>
                <a:schemeClr val="tx1"/>
              </a:solidFill>
            </a:endParaRPr>
          </a:p>
          <a:p>
            <a:pPr algn="l" eaLnBrk="1" hangingPunct="1">
              <a:buFont typeface="Arial" pitchFamily="34" charset="0"/>
              <a:buChar char="•"/>
              <a:defRPr/>
            </a:pPr>
            <a:endParaRPr lang="es-ES" sz="1600" dirty="0"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ctrTitle"/>
          </p:nvPr>
        </p:nvSpPr>
        <p:spPr/>
        <p:txBody>
          <a:bodyPr/>
          <a:lstStyle/>
          <a:p>
            <a:pPr eaLnBrk="1" hangingPunct="1"/>
            <a:r>
              <a:rPr lang="es-ES" smtClean="0"/>
              <a:t>MaRT OS</a:t>
            </a:r>
            <a:endParaRPr lang="es-AR" smtClean="0"/>
          </a:p>
        </p:txBody>
      </p:sp>
      <p:sp>
        <p:nvSpPr>
          <p:cNvPr id="3" name="2 Subtítulo"/>
          <p:cNvSpPr>
            <a:spLocks noGrp="1"/>
          </p:cNvSpPr>
          <p:nvPr>
            <p:ph type="subTitle" idx="1"/>
          </p:nvPr>
        </p:nvSpPr>
        <p:spPr/>
        <p:txBody>
          <a:bodyPr/>
          <a:lstStyle/>
          <a:p>
            <a:pPr algn="l" eaLnBrk="1" hangingPunct="1">
              <a:buFont typeface="Arial" pitchFamily="34" charset="0"/>
              <a:buChar char="•"/>
              <a:defRPr/>
            </a:pPr>
            <a:r>
              <a:rPr lang="es-ES" sz="1600" dirty="0" smtClean="0">
                <a:solidFill>
                  <a:schemeClr val="tx1"/>
                </a:solidFill>
              </a:rPr>
              <a:t>Se puede correr </a:t>
            </a:r>
            <a:r>
              <a:rPr lang="es-ES" sz="1600" dirty="0" err="1" smtClean="0">
                <a:solidFill>
                  <a:schemeClr val="tx1"/>
                </a:solidFill>
              </a:rPr>
              <a:t>aplizcaciones</a:t>
            </a:r>
            <a:r>
              <a:rPr lang="es-ES" sz="1600" dirty="0" smtClean="0">
                <a:solidFill>
                  <a:schemeClr val="tx1"/>
                </a:solidFill>
              </a:rPr>
              <a:t> sobre Linux  (plataforma de desarrollo)</a:t>
            </a:r>
          </a:p>
          <a:p>
            <a:pPr algn="l" eaLnBrk="1" hangingPunct="1">
              <a:buFont typeface="Arial" pitchFamily="34" charset="0"/>
              <a:buChar char="•"/>
              <a:defRPr/>
            </a:pPr>
            <a:r>
              <a:rPr lang="es-ES" sz="1600" dirty="0" smtClean="0">
                <a:solidFill>
                  <a:schemeClr val="tx1"/>
                </a:solidFill>
              </a:rPr>
              <a:t>O sobre </a:t>
            </a:r>
            <a:r>
              <a:rPr lang="es-ES" sz="1600" dirty="0" err="1" smtClean="0">
                <a:solidFill>
                  <a:schemeClr val="tx1"/>
                </a:solidFill>
              </a:rPr>
              <a:t>pc</a:t>
            </a:r>
            <a:r>
              <a:rPr lang="es-ES" sz="1600" dirty="0" smtClean="0">
                <a:solidFill>
                  <a:schemeClr val="tx1"/>
                </a:solidFill>
              </a:rPr>
              <a:t> desnuda (</a:t>
            </a:r>
            <a:r>
              <a:rPr lang="es-ES" sz="1600" dirty="0" err="1" smtClean="0">
                <a:solidFill>
                  <a:schemeClr val="tx1"/>
                </a:solidFill>
              </a:rPr>
              <a:t>bootea</a:t>
            </a:r>
            <a:r>
              <a:rPr lang="es-ES" sz="1600" dirty="0" smtClean="0">
                <a:solidFill>
                  <a:schemeClr val="tx1"/>
                </a:solidFill>
              </a:rPr>
              <a:t> desde disquete, </a:t>
            </a:r>
            <a:r>
              <a:rPr lang="es-ES" sz="1600" dirty="0" err="1" smtClean="0">
                <a:solidFill>
                  <a:schemeClr val="tx1"/>
                </a:solidFill>
              </a:rPr>
              <a:t>cd</a:t>
            </a:r>
            <a:r>
              <a:rPr lang="es-ES" sz="1600" dirty="0" smtClean="0">
                <a:solidFill>
                  <a:schemeClr val="tx1"/>
                </a:solidFill>
              </a:rPr>
              <a:t> o </a:t>
            </a:r>
            <a:r>
              <a:rPr lang="es-ES" sz="1600" dirty="0" err="1" smtClean="0">
                <a:solidFill>
                  <a:schemeClr val="tx1"/>
                </a:solidFill>
              </a:rPr>
              <a:t>pendrive</a:t>
            </a:r>
            <a:r>
              <a:rPr lang="es-ES" sz="1600" dirty="0" smtClean="0">
                <a:solidFill>
                  <a:schemeClr val="tx1"/>
                </a:solidFill>
              </a:rPr>
              <a:t>) utilizando </a:t>
            </a:r>
            <a:r>
              <a:rPr lang="es-ES" sz="1600" dirty="0" err="1" smtClean="0">
                <a:solidFill>
                  <a:schemeClr val="tx1"/>
                </a:solidFill>
              </a:rPr>
              <a:t>runtime</a:t>
            </a:r>
            <a:endParaRPr lang="es-ES" sz="1600" dirty="0" smtClean="0">
              <a:solidFill>
                <a:schemeClr val="tx1"/>
              </a:solidFill>
            </a:endParaRPr>
          </a:p>
          <a:p>
            <a:pPr algn="l" eaLnBrk="1" hangingPunct="1">
              <a:buFont typeface="Arial" pitchFamily="34" charset="0"/>
              <a:buChar char="•"/>
              <a:defRPr/>
            </a:pPr>
            <a:r>
              <a:rPr lang="es-ES" sz="1600" dirty="0" smtClean="0">
                <a:solidFill>
                  <a:schemeClr val="tx1"/>
                </a:solidFill>
              </a:rPr>
              <a:t>Sobre Linux (usando Linux </a:t>
            </a:r>
            <a:r>
              <a:rPr lang="es-ES" sz="1600" dirty="0" err="1" smtClean="0">
                <a:solidFill>
                  <a:schemeClr val="tx1"/>
                </a:solidFill>
              </a:rPr>
              <a:t>lib</a:t>
            </a:r>
            <a:r>
              <a:rPr lang="es-ES" sz="1600" dirty="0" smtClean="0">
                <a:solidFill>
                  <a:schemeClr val="tx1"/>
                </a:solidFill>
              </a:rPr>
              <a:t>):</a:t>
            </a:r>
          </a:p>
          <a:p>
            <a:pPr lvl="1" algn="l" eaLnBrk="1" hangingPunct="1">
              <a:buFont typeface="Arial" pitchFamily="34" charset="0"/>
              <a:buChar char="•"/>
              <a:defRPr/>
            </a:pPr>
            <a:r>
              <a:rPr lang="es-ES" sz="1200" dirty="0" smtClean="0">
                <a:solidFill>
                  <a:schemeClr val="tx1"/>
                </a:solidFill>
              </a:rPr>
              <a:t>No se logra tiempo real estricto</a:t>
            </a:r>
          </a:p>
          <a:p>
            <a:pPr lvl="1" algn="l" eaLnBrk="1" hangingPunct="1">
              <a:buFont typeface="Arial" pitchFamily="34" charset="0"/>
              <a:buChar char="•"/>
              <a:defRPr/>
            </a:pPr>
            <a:r>
              <a:rPr lang="es-ES" sz="1200" dirty="0" smtClean="0">
                <a:solidFill>
                  <a:schemeClr val="tx1"/>
                </a:solidFill>
              </a:rPr>
              <a:t>Afectada por </a:t>
            </a:r>
            <a:r>
              <a:rPr lang="es-ES" sz="1200" dirty="0" err="1" smtClean="0">
                <a:solidFill>
                  <a:schemeClr val="tx1"/>
                </a:solidFill>
              </a:rPr>
              <a:t>swapping</a:t>
            </a:r>
            <a:r>
              <a:rPr lang="es-ES" sz="1200" dirty="0" smtClean="0">
                <a:solidFill>
                  <a:schemeClr val="tx1"/>
                </a:solidFill>
              </a:rPr>
              <a:t>, actividades del </a:t>
            </a:r>
            <a:r>
              <a:rPr lang="es-ES" sz="1200" dirty="0" err="1" smtClean="0">
                <a:solidFill>
                  <a:schemeClr val="tx1"/>
                </a:solidFill>
              </a:rPr>
              <a:t>nucleo</a:t>
            </a:r>
            <a:r>
              <a:rPr lang="es-ES" sz="1200" dirty="0" smtClean="0">
                <a:solidFill>
                  <a:schemeClr val="tx1"/>
                </a:solidFill>
              </a:rPr>
              <a:t> </a:t>
            </a:r>
            <a:r>
              <a:rPr lang="es-ES" sz="1200" dirty="0" err="1" smtClean="0">
                <a:solidFill>
                  <a:schemeClr val="tx1"/>
                </a:solidFill>
              </a:rPr>
              <a:t>linux</a:t>
            </a:r>
            <a:endParaRPr lang="es-ES" sz="1200" dirty="0" smtClean="0">
              <a:solidFill>
                <a:schemeClr val="tx1"/>
              </a:solidFill>
            </a:endParaRPr>
          </a:p>
          <a:p>
            <a:pPr lvl="1" algn="l" eaLnBrk="1" hangingPunct="1">
              <a:buFont typeface="Arial" pitchFamily="34" charset="0"/>
              <a:buChar char="•"/>
              <a:defRPr/>
            </a:pPr>
            <a:r>
              <a:rPr lang="es-ES" sz="1200" dirty="0" smtClean="0">
                <a:solidFill>
                  <a:schemeClr val="tx1"/>
                </a:solidFill>
              </a:rPr>
              <a:t>Si mido tiempo, no se tienen en cuanta los cambios de contexto con otros procesos </a:t>
            </a:r>
            <a:r>
              <a:rPr lang="es-ES" sz="1200" dirty="0" err="1" smtClean="0">
                <a:solidFill>
                  <a:schemeClr val="tx1"/>
                </a:solidFill>
              </a:rPr>
              <a:t>linux</a:t>
            </a:r>
            <a:endParaRPr lang="es-ES" sz="1200" dirty="0" smtClean="0">
              <a:solidFill>
                <a:schemeClr val="tx1"/>
              </a:solidFill>
            </a:endParaRPr>
          </a:p>
          <a:p>
            <a:pPr lvl="1" algn="l" eaLnBrk="1" hangingPunct="1">
              <a:buFont typeface="Arial" pitchFamily="34" charset="0"/>
              <a:buChar char="•"/>
              <a:defRPr/>
            </a:pPr>
            <a:r>
              <a:rPr lang="es-ES" sz="1200" dirty="0" smtClean="0">
                <a:solidFill>
                  <a:schemeClr val="tx1"/>
                </a:solidFill>
              </a:rPr>
              <a:t>Las operaciones de E/S son bloqueantes, cuando un </a:t>
            </a:r>
            <a:r>
              <a:rPr lang="es-ES" sz="1200" dirty="0" err="1" smtClean="0">
                <a:solidFill>
                  <a:schemeClr val="tx1"/>
                </a:solidFill>
              </a:rPr>
              <a:t>thread</a:t>
            </a:r>
            <a:r>
              <a:rPr lang="es-ES" sz="1200" dirty="0" smtClean="0">
                <a:solidFill>
                  <a:schemeClr val="tx1"/>
                </a:solidFill>
              </a:rPr>
              <a:t> se bloquea, se bloquea toda la aplicación</a:t>
            </a:r>
          </a:p>
          <a:p>
            <a:pPr algn="l" eaLnBrk="1" hangingPunct="1">
              <a:buFont typeface="Arial" pitchFamily="34" charset="0"/>
              <a:buChar char="•"/>
              <a:defRPr/>
            </a:pPr>
            <a:r>
              <a:rPr lang="es-ES" sz="1600" dirty="0" err="1" smtClean="0">
                <a:solidFill>
                  <a:schemeClr val="tx1"/>
                </a:solidFill>
              </a:rPr>
              <a:t>Informacion</a:t>
            </a:r>
            <a:r>
              <a:rPr lang="es-ES" sz="1600" dirty="0" smtClean="0">
                <a:solidFill>
                  <a:schemeClr val="tx1"/>
                </a:solidFill>
              </a:rPr>
              <a:t> de instalación:</a:t>
            </a:r>
          </a:p>
          <a:p>
            <a:pPr algn="l" eaLnBrk="1" hangingPunct="1">
              <a:buFont typeface="Arial" pitchFamily="34" charset="0"/>
              <a:buChar char="•"/>
              <a:defRPr/>
            </a:pPr>
            <a:r>
              <a:rPr lang="es-ES" sz="1600" dirty="0" smtClean="0">
                <a:solidFill>
                  <a:schemeClr val="tx1"/>
                </a:solidFill>
              </a:rPr>
              <a:t>http://marte .</a:t>
            </a:r>
            <a:r>
              <a:rPr lang="es-ES" sz="1600" dirty="0" err="1" smtClean="0">
                <a:solidFill>
                  <a:schemeClr val="tx1"/>
                </a:solidFill>
              </a:rPr>
              <a:t>unicam.es</a:t>
            </a:r>
            <a:endParaRPr lang="es-ES" sz="1600" dirty="0" smtClean="0">
              <a:solidFill>
                <a:schemeClr val="tx1"/>
              </a:solidFill>
            </a:endParaRPr>
          </a:p>
          <a:p>
            <a:pPr lvl="1" algn="l" eaLnBrk="1" hangingPunct="1">
              <a:defRPr/>
            </a:pPr>
            <a:r>
              <a:rPr lang="es-ES" sz="1200" dirty="0" smtClean="0">
                <a:solidFill>
                  <a:schemeClr val="tx1"/>
                </a:solidFill>
              </a:rPr>
              <a:t> </a:t>
            </a:r>
            <a:endParaRPr lang="es-AR" sz="12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333375"/>
            <a:ext cx="7772400" cy="503238"/>
          </a:xfrm>
        </p:spPr>
        <p:txBody>
          <a:bodyPr rtlCol="0">
            <a:normAutofit fontScale="90000"/>
          </a:bodyPr>
          <a:lstStyle/>
          <a:p>
            <a:pPr eaLnBrk="1" fontAlgn="auto" hangingPunct="1">
              <a:spcAft>
                <a:spcPts val="0"/>
              </a:spcAft>
              <a:defRPr/>
            </a:pPr>
            <a:r>
              <a:rPr lang="es-ES" sz="2800" dirty="0" smtClean="0"/>
              <a:t>RTAI</a:t>
            </a:r>
            <a:endParaRPr lang="es-AR" sz="2800" dirty="0" smtClean="0"/>
          </a:p>
        </p:txBody>
      </p:sp>
      <p:sp>
        <p:nvSpPr>
          <p:cNvPr id="3" name="2 Subtítulo"/>
          <p:cNvSpPr>
            <a:spLocks noGrp="1"/>
          </p:cNvSpPr>
          <p:nvPr>
            <p:ph type="subTitle" idx="1"/>
          </p:nvPr>
        </p:nvSpPr>
        <p:spPr>
          <a:xfrm>
            <a:off x="395288" y="908050"/>
            <a:ext cx="8353425" cy="3025775"/>
          </a:xfrm>
        </p:spPr>
        <p:txBody>
          <a:bodyPr rtlCol="0">
            <a:normAutofit fontScale="77500" lnSpcReduction="20000"/>
          </a:bodyPr>
          <a:lstStyle/>
          <a:p>
            <a:pPr algn="l" eaLnBrk="1" fontAlgn="auto" hangingPunct="1">
              <a:spcAft>
                <a:spcPts val="0"/>
              </a:spcAft>
              <a:buFont typeface="Arial" pitchFamily="34" charset="0"/>
              <a:buChar char="•"/>
              <a:defRPr/>
            </a:pPr>
            <a:r>
              <a:rPr lang="es-AR" sz="1700" dirty="0" smtClean="0">
                <a:solidFill>
                  <a:schemeClr val="tx1"/>
                </a:solidFill>
              </a:rPr>
              <a:t>Arquitectura similar a </a:t>
            </a:r>
            <a:r>
              <a:rPr lang="es-AR" sz="1700" dirty="0" err="1" smtClean="0">
                <a:solidFill>
                  <a:schemeClr val="tx1"/>
                </a:solidFill>
              </a:rPr>
              <a:t>RTLinux</a:t>
            </a:r>
            <a:r>
              <a:rPr lang="es-AR" sz="1700" dirty="0" smtClean="0">
                <a:solidFill>
                  <a:schemeClr val="tx1"/>
                </a:solidFill>
              </a:rPr>
              <a:t>. </a:t>
            </a:r>
          </a:p>
          <a:p>
            <a:pPr algn="l" eaLnBrk="1" fontAlgn="auto" hangingPunct="1">
              <a:spcAft>
                <a:spcPts val="0"/>
              </a:spcAft>
              <a:buFont typeface="Arial" pitchFamily="34" charset="0"/>
              <a:buChar char="•"/>
              <a:defRPr/>
            </a:pPr>
            <a:r>
              <a:rPr lang="es-AR" sz="1700" dirty="0" smtClean="0">
                <a:solidFill>
                  <a:schemeClr val="tx1"/>
                </a:solidFill>
              </a:rPr>
              <a:t>Como </a:t>
            </a:r>
            <a:r>
              <a:rPr lang="es-AR" sz="1700" dirty="0" err="1" smtClean="0">
                <a:solidFill>
                  <a:schemeClr val="tx1"/>
                </a:solidFill>
              </a:rPr>
              <a:t>RTLinux</a:t>
            </a:r>
            <a:r>
              <a:rPr lang="es-AR" sz="1700" dirty="0" smtClean="0">
                <a:solidFill>
                  <a:schemeClr val="tx1"/>
                </a:solidFill>
              </a:rPr>
              <a:t>, trata el </a:t>
            </a:r>
            <a:r>
              <a:rPr lang="es-AR" sz="1700" dirty="0" err="1" smtClean="0">
                <a:solidFill>
                  <a:schemeClr val="tx1"/>
                </a:solidFill>
              </a:rPr>
              <a:t>kernel</a:t>
            </a:r>
            <a:r>
              <a:rPr lang="es-AR" sz="1700" dirty="0" smtClean="0">
                <a:solidFill>
                  <a:schemeClr val="tx1"/>
                </a:solidFill>
              </a:rPr>
              <a:t> estándar de Linux como tarea de tiempo real con la menor prioridad, lo que hace posible que se ejecute cuando no haya ninguna tarea con mayor prioridad ejecutándose.</a:t>
            </a:r>
          </a:p>
          <a:p>
            <a:pPr algn="l" eaLnBrk="1" fontAlgn="auto" hangingPunct="1">
              <a:spcAft>
                <a:spcPts val="0"/>
              </a:spcAft>
              <a:buFont typeface="Arial" pitchFamily="34" charset="0"/>
              <a:buChar char="•"/>
              <a:defRPr/>
            </a:pPr>
            <a:r>
              <a:rPr lang="es-AR" sz="1700" dirty="0" smtClean="0">
                <a:solidFill>
                  <a:schemeClr val="tx1"/>
                </a:solidFill>
              </a:rPr>
              <a:t>Operaciones básicas de las tareas de tiempo real son implementadas como módulos del </a:t>
            </a:r>
            <a:r>
              <a:rPr lang="es-AR" sz="1700" dirty="0" err="1" smtClean="0">
                <a:solidFill>
                  <a:schemeClr val="tx1"/>
                </a:solidFill>
              </a:rPr>
              <a:t>kernel</a:t>
            </a:r>
            <a:endParaRPr lang="es-AR" sz="1700" dirty="0" smtClean="0">
              <a:solidFill>
                <a:schemeClr val="tx1"/>
              </a:solidFill>
            </a:endParaRPr>
          </a:p>
          <a:p>
            <a:pPr algn="l" eaLnBrk="1" fontAlgn="auto" hangingPunct="1">
              <a:spcAft>
                <a:spcPts val="0"/>
              </a:spcAft>
              <a:buFont typeface="Arial" pitchFamily="34" charset="0"/>
              <a:buChar char="•"/>
              <a:defRPr/>
            </a:pPr>
            <a:r>
              <a:rPr lang="es-AR" sz="1700" dirty="0" smtClean="0">
                <a:solidFill>
                  <a:schemeClr val="tx1"/>
                </a:solidFill>
              </a:rPr>
              <a:t>RTAI maneja interrupciones  y son atendidas por el </a:t>
            </a:r>
            <a:r>
              <a:rPr lang="es-AR" sz="1700" dirty="0" err="1" smtClean="0">
                <a:solidFill>
                  <a:schemeClr val="tx1"/>
                </a:solidFill>
              </a:rPr>
              <a:t>kernel</a:t>
            </a:r>
            <a:r>
              <a:rPr lang="es-AR" sz="1700" dirty="0" smtClean="0">
                <a:solidFill>
                  <a:schemeClr val="tx1"/>
                </a:solidFill>
              </a:rPr>
              <a:t> de </a:t>
            </a:r>
            <a:r>
              <a:rPr lang="es-AR" sz="1700" dirty="0" err="1" smtClean="0">
                <a:solidFill>
                  <a:schemeClr val="tx1"/>
                </a:solidFill>
              </a:rPr>
              <a:t>linux</a:t>
            </a:r>
            <a:r>
              <a:rPr lang="es-AR" sz="1700" dirty="0" smtClean="0">
                <a:solidFill>
                  <a:schemeClr val="tx1"/>
                </a:solidFill>
              </a:rPr>
              <a:t> después de las posibles acciones de tiempo real que hayan podido ser lanzadas por efecto de la interrupción.</a:t>
            </a:r>
          </a:p>
          <a:p>
            <a:pPr algn="l" eaLnBrk="1" fontAlgn="auto" hangingPunct="1">
              <a:spcAft>
                <a:spcPts val="0"/>
              </a:spcAft>
              <a:buFont typeface="Arial" pitchFamily="34" charset="0"/>
              <a:buChar char="•"/>
              <a:defRPr/>
            </a:pPr>
            <a:r>
              <a:rPr lang="es-AR" sz="1700" dirty="0" smtClean="0">
                <a:solidFill>
                  <a:schemeClr val="tx1"/>
                </a:solidFill>
              </a:rPr>
              <a:t>Las interrupciones se originan en el procesador y en los periféricos.</a:t>
            </a:r>
          </a:p>
          <a:p>
            <a:pPr algn="l" eaLnBrk="1" fontAlgn="auto" hangingPunct="1">
              <a:spcAft>
                <a:spcPts val="0"/>
              </a:spcAft>
              <a:buFont typeface="Arial" pitchFamily="34" charset="0"/>
              <a:buChar char="•"/>
              <a:defRPr/>
            </a:pPr>
            <a:r>
              <a:rPr lang="es-AR" sz="1700" dirty="0" smtClean="0">
                <a:solidFill>
                  <a:schemeClr val="tx1"/>
                </a:solidFill>
              </a:rPr>
              <a:t>Las originadas en el procesador (división por </a:t>
            </a:r>
            <a:r>
              <a:rPr lang="es-AR" sz="1700" dirty="0" err="1" smtClean="0">
                <a:solidFill>
                  <a:schemeClr val="tx1"/>
                </a:solidFill>
              </a:rPr>
              <a:t>cero,etc</a:t>
            </a:r>
            <a:r>
              <a:rPr lang="es-AR" sz="1700" dirty="0" smtClean="0">
                <a:solidFill>
                  <a:schemeClr val="tx1"/>
                </a:solidFill>
              </a:rPr>
              <a:t>.), son manejadas por el </a:t>
            </a:r>
            <a:r>
              <a:rPr lang="es-AR" sz="1700" dirty="0" err="1" smtClean="0">
                <a:solidFill>
                  <a:schemeClr val="tx1"/>
                </a:solidFill>
              </a:rPr>
              <a:t>kernel</a:t>
            </a:r>
            <a:r>
              <a:rPr lang="es-AR" sz="1700" dirty="0" smtClean="0">
                <a:solidFill>
                  <a:schemeClr val="tx1"/>
                </a:solidFill>
              </a:rPr>
              <a:t> estándar</a:t>
            </a:r>
          </a:p>
          <a:p>
            <a:pPr algn="l" eaLnBrk="1" fontAlgn="auto" hangingPunct="1">
              <a:spcAft>
                <a:spcPts val="0"/>
              </a:spcAft>
              <a:buFont typeface="Arial" pitchFamily="34" charset="0"/>
              <a:buChar char="•"/>
              <a:defRPr/>
            </a:pPr>
            <a:r>
              <a:rPr lang="es-AR" sz="1700" dirty="0" smtClean="0">
                <a:solidFill>
                  <a:schemeClr val="tx1"/>
                </a:solidFill>
              </a:rPr>
              <a:t>Interrupciones de periféricos (</a:t>
            </a:r>
            <a:r>
              <a:rPr lang="es-AR" sz="1700" dirty="0" err="1" smtClean="0">
                <a:solidFill>
                  <a:schemeClr val="tx1"/>
                </a:solidFill>
              </a:rPr>
              <a:t>relojes,etc</a:t>
            </a:r>
            <a:r>
              <a:rPr lang="es-AR" sz="1700" dirty="0" smtClean="0">
                <a:solidFill>
                  <a:schemeClr val="tx1"/>
                </a:solidFill>
              </a:rPr>
              <a:t>.) son manejadas por RTAI </a:t>
            </a:r>
            <a:r>
              <a:rPr lang="es-AR" sz="1700" dirty="0" err="1" smtClean="0">
                <a:solidFill>
                  <a:schemeClr val="tx1"/>
                </a:solidFill>
              </a:rPr>
              <a:t>Interrupt</a:t>
            </a:r>
            <a:r>
              <a:rPr lang="es-AR" sz="1700" dirty="0" smtClean="0">
                <a:solidFill>
                  <a:schemeClr val="tx1"/>
                </a:solidFill>
              </a:rPr>
              <a:t> </a:t>
            </a:r>
            <a:r>
              <a:rPr lang="es-AR" sz="1700" dirty="0" err="1" smtClean="0">
                <a:solidFill>
                  <a:schemeClr val="tx1"/>
                </a:solidFill>
              </a:rPr>
              <a:t>Dispatcher</a:t>
            </a:r>
            <a:endParaRPr lang="es-AR" sz="1700" dirty="0" smtClean="0">
              <a:solidFill>
                <a:schemeClr val="tx1"/>
              </a:solidFill>
            </a:endParaRPr>
          </a:p>
          <a:p>
            <a:pPr algn="l" eaLnBrk="1" fontAlgn="auto" hangingPunct="1">
              <a:spcAft>
                <a:spcPts val="0"/>
              </a:spcAft>
              <a:buFont typeface="Arial" pitchFamily="34" charset="0"/>
              <a:buChar char="•"/>
              <a:defRPr/>
            </a:pPr>
            <a:r>
              <a:rPr lang="es-AR" sz="1700" dirty="0" smtClean="0">
                <a:solidFill>
                  <a:schemeClr val="tx1"/>
                </a:solidFill>
              </a:rPr>
              <a:t>RTAI envía interrupciones a manejadores de </a:t>
            </a:r>
            <a:r>
              <a:rPr lang="es-AR" sz="1700" dirty="0" err="1" smtClean="0">
                <a:solidFill>
                  <a:schemeClr val="tx1"/>
                </a:solidFill>
              </a:rPr>
              <a:t>linux</a:t>
            </a:r>
            <a:r>
              <a:rPr lang="es-AR" sz="1700" dirty="0" smtClean="0">
                <a:solidFill>
                  <a:schemeClr val="tx1"/>
                </a:solidFill>
              </a:rPr>
              <a:t> cuando no hay tareas tiempo real activas.</a:t>
            </a:r>
          </a:p>
          <a:p>
            <a:pPr algn="l" eaLnBrk="1" fontAlgn="auto" hangingPunct="1">
              <a:spcAft>
                <a:spcPts val="0"/>
              </a:spcAft>
              <a:buFont typeface="Arial" pitchFamily="34" charset="0"/>
              <a:buChar char="•"/>
              <a:defRPr/>
            </a:pPr>
            <a:r>
              <a:rPr lang="es-AR" sz="1700" dirty="0" smtClean="0">
                <a:solidFill>
                  <a:schemeClr val="tx1"/>
                </a:solidFill>
              </a:rPr>
              <a:t>Instrucciones de activar/</a:t>
            </a:r>
            <a:r>
              <a:rPr lang="es-AR" sz="1700" dirty="0" err="1" smtClean="0">
                <a:solidFill>
                  <a:schemeClr val="tx1"/>
                </a:solidFill>
              </a:rPr>
              <a:t>desac</a:t>
            </a:r>
            <a:r>
              <a:rPr lang="es-AR" sz="1700" dirty="0" smtClean="0">
                <a:solidFill>
                  <a:schemeClr val="tx1"/>
                </a:solidFill>
              </a:rPr>
              <a:t> interrupciones del </a:t>
            </a:r>
            <a:r>
              <a:rPr lang="es-AR" sz="1700" dirty="0" err="1" smtClean="0">
                <a:solidFill>
                  <a:schemeClr val="tx1"/>
                </a:solidFill>
              </a:rPr>
              <a:t>kernel</a:t>
            </a:r>
            <a:r>
              <a:rPr lang="es-AR" sz="1700" dirty="0" smtClean="0">
                <a:solidFill>
                  <a:schemeClr val="tx1"/>
                </a:solidFill>
              </a:rPr>
              <a:t> estándar son reemplazadas por macros que se enlazan con las instrucciones de RTAI</a:t>
            </a:r>
          </a:p>
          <a:p>
            <a:pPr algn="l" eaLnBrk="1" fontAlgn="auto" hangingPunct="1">
              <a:spcAft>
                <a:spcPts val="0"/>
              </a:spcAft>
              <a:buFont typeface="Arial" pitchFamily="34" charset="0"/>
              <a:buChar char="•"/>
              <a:defRPr/>
            </a:pPr>
            <a:r>
              <a:rPr lang="es-AR" sz="1700" dirty="0" smtClean="0">
                <a:solidFill>
                  <a:schemeClr val="tx1"/>
                </a:solidFill>
              </a:rPr>
              <a:t>Cuando las interrupciones están desactivadas en el </a:t>
            </a:r>
            <a:r>
              <a:rPr lang="es-AR" sz="1700" dirty="0" err="1" smtClean="0">
                <a:solidFill>
                  <a:schemeClr val="tx1"/>
                </a:solidFill>
              </a:rPr>
              <a:t>kernel</a:t>
            </a:r>
            <a:r>
              <a:rPr lang="es-AR" sz="1700" dirty="0" smtClean="0">
                <a:solidFill>
                  <a:schemeClr val="tx1"/>
                </a:solidFill>
              </a:rPr>
              <a:t> estándar, RTAI encola las interrupciones para ser repartidas después de que el </a:t>
            </a:r>
            <a:r>
              <a:rPr lang="es-AR" sz="1700" dirty="0" err="1" smtClean="0">
                <a:solidFill>
                  <a:schemeClr val="tx1"/>
                </a:solidFill>
              </a:rPr>
              <a:t>kernel</a:t>
            </a:r>
            <a:r>
              <a:rPr lang="es-AR" sz="1700" dirty="0" smtClean="0">
                <a:solidFill>
                  <a:schemeClr val="tx1"/>
                </a:solidFill>
              </a:rPr>
              <a:t> estándar haya activado las interrupciones de nuevo.</a:t>
            </a:r>
          </a:p>
          <a:p>
            <a:pPr algn="l" eaLnBrk="1" fontAlgn="auto" hangingPunct="1">
              <a:spcAft>
                <a:spcPts val="0"/>
              </a:spcAft>
              <a:buFont typeface="Arial" pitchFamily="34" charset="0"/>
              <a:buChar char="•"/>
              <a:defRPr/>
            </a:pPr>
            <a:r>
              <a:rPr lang="es-AR" sz="1700" dirty="0" smtClean="0">
                <a:solidFill>
                  <a:schemeClr val="tx1"/>
                </a:solidFill>
              </a:rPr>
              <a:t>Adicionalmente, se puede ver en la figura el mecanismo de comunicación entre procesos (IPC), que esta implementado de forma separado por Linux y por RTAI. También existe un planificador (</a:t>
            </a:r>
            <a:r>
              <a:rPr lang="es-AR" sz="1700" dirty="0" err="1" smtClean="0">
                <a:solidFill>
                  <a:schemeClr val="tx1"/>
                </a:solidFill>
              </a:rPr>
              <a:t>sheduler</a:t>
            </a:r>
            <a:r>
              <a:rPr lang="es-AR" sz="1700" dirty="0" smtClean="0">
                <a:solidFill>
                  <a:schemeClr val="tx1"/>
                </a:solidFill>
              </a:rPr>
              <a:t>) distinto para Linux y para RTAI.</a:t>
            </a:r>
          </a:p>
          <a:p>
            <a:pPr eaLnBrk="1" fontAlgn="auto" hangingPunct="1">
              <a:spcAft>
                <a:spcPts val="0"/>
              </a:spcAft>
              <a:buFont typeface="Arial" pitchFamily="34" charset="0"/>
              <a:buNone/>
              <a:defRPr/>
            </a:pPr>
            <a:endParaRPr lang="es-AR" dirty="0" smtClean="0"/>
          </a:p>
          <a:p>
            <a:pPr eaLnBrk="1" fontAlgn="auto" hangingPunct="1">
              <a:spcAft>
                <a:spcPts val="0"/>
              </a:spcAft>
              <a:buFont typeface="Arial" pitchFamily="34" charset="0"/>
              <a:buNone/>
              <a:defRPr/>
            </a:pPr>
            <a:endParaRPr lang="es-AR" dirty="0" smtClean="0"/>
          </a:p>
        </p:txBody>
      </p:sp>
      <p:pic>
        <p:nvPicPr>
          <p:cNvPr id="3076" name="Picture 2"/>
          <p:cNvPicPr>
            <a:picLocks noChangeAspect="1" noChangeArrowheads="1"/>
          </p:cNvPicPr>
          <p:nvPr/>
        </p:nvPicPr>
        <p:blipFill>
          <a:blip r:embed="rId2" cstate="print"/>
          <a:srcRect/>
          <a:stretch>
            <a:fillRect/>
          </a:stretch>
        </p:blipFill>
        <p:spPr bwMode="auto">
          <a:xfrm>
            <a:off x="1990725" y="3913188"/>
            <a:ext cx="5676900" cy="23241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ctrTitle"/>
          </p:nvPr>
        </p:nvSpPr>
        <p:spPr>
          <a:xfrm>
            <a:off x="685800" y="404813"/>
            <a:ext cx="7772400" cy="936625"/>
          </a:xfrm>
        </p:spPr>
        <p:txBody>
          <a:bodyPr/>
          <a:lstStyle/>
          <a:p>
            <a:pPr eaLnBrk="1" hangingPunct="1"/>
            <a:r>
              <a:rPr lang="es-ES" sz="1800" smtClean="0"/>
              <a:t>RTAI:HAL - Hardware Abstraction Layer</a:t>
            </a:r>
            <a:endParaRPr lang="es-AR" sz="1800" smtClean="0"/>
          </a:p>
        </p:txBody>
      </p:sp>
      <p:sp>
        <p:nvSpPr>
          <p:cNvPr id="3" name="2 Subtítulo"/>
          <p:cNvSpPr>
            <a:spLocks noGrp="1"/>
          </p:cNvSpPr>
          <p:nvPr>
            <p:ph type="subTitle" idx="1"/>
          </p:nvPr>
        </p:nvSpPr>
        <p:spPr>
          <a:xfrm>
            <a:off x="684213" y="1125538"/>
            <a:ext cx="7264400" cy="4895850"/>
          </a:xfrm>
        </p:spPr>
        <p:txBody>
          <a:bodyPr rtlCol="0">
            <a:normAutofit fontScale="55000" lnSpcReduction="20000"/>
          </a:bodyPr>
          <a:lstStyle/>
          <a:p>
            <a:pPr algn="l" eaLnBrk="1" fontAlgn="auto" hangingPunct="1">
              <a:spcAft>
                <a:spcPts val="0"/>
              </a:spcAft>
              <a:buFont typeface="Arial" pitchFamily="34" charset="0"/>
              <a:buChar char="•"/>
              <a:defRPr/>
            </a:pPr>
            <a:r>
              <a:rPr lang="es-AR" dirty="0" smtClean="0">
                <a:solidFill>
                  <a:schemeClr val="tx1"/>
                </a:solidFill>
              </a:rPr>
              <a:t>Los desarrolladores de RTAI introducen el concepto de Real Time Hardware </a:t>
            </a:r>
            <a:r>
              <a:rPr lang="es-AR" dirty="0" err="1" smtClean="0">
                <a:solidFill>
                  <a:schemeClr val="tx1"/>
                </a:solidFill>
              </a:rPr>
              <a:t>Abstraction</a:t>
            </a:r>
            <a:r>
              <a:rPr lang="es-AR" dirty="0" smtClean="0">
                <a:solidFill>
                  <a:schemeClr val="tx1"/>
                </a:solidFill>
              </a:rPr>
              <a:t> </a:t>
            </a:r>
            <a:r>
              <a:rPr lang="es-AR" dirty="0" err="1" smtClean="0">
                <a:solidFill>
                  <a:schemeClr val="tx1"/>
                </a:solidFill>
              </a:rPr>
              <a:t>Layer</a:t>
            </a:r>
            <a:r>
              <a:rPr lang="es-AR" dirty="0" smtClean="0">
                <a:solidFill>
                  <a:schemeClr val="tx1"/>
                </a:solidFill>
              </a:rPr>
              <a:t> (RTHAL) que es usado para interceptar las interrupciones hardware y procesarlas después</a:t>
            </a:r>
          </a:p>
          <a:p>
            <a:pPr algn="l" eaLnBrk="1" fontAlgn="auto" hangingPunct="1">
              <a:spcAft>
                <a:spcPts val="0"/>
              </a:spcAft>
              <a:buFont typeface="Arial" pitchFamily="34" charset="0"/>
              <a:buChar char="•"/>
              <a:defRPr/>
            </a:pPr>
            <a:r>
              <a:rPr lang="es-AR" dirty="0" smtClean="0">
                <a:solidFill>
                  <a:schemeClr val="tx1"/>
                </a:solidFill>
              </a:rPr>
              <a:t>RTHAL es una estructura instalada en el </a:t>
            </a:r>
            <a:r>
              <a:rPr lang="es-AR" dirty="0" err="1" smtClean="0">
                <a:solidFill>
                  <a:schemeClr val="tx1"/>
                </a:solidFill>
              </a:rPr>
              <a:t>kernel</a:t>
            </a:r>
            <a:r>
              <a:rPr lang="es-AR" dirty="0" smtClean="0">
                <a:solidFill>
                  <a:schemeClr val="tx1"/>
                </a:solidFill>
              </a:rPr>
              <a:t> de Linux que reúne los punteros a los datos internos del hardware relacionados en el </a:t>
            </a:r>
            <a:r>
              <a:rPr lang="es-AR" dirty="0" err="1" smtClean="0">
                <a:solidFill>
                  <a:schemeClr val="tx1"/>
                </a:solidFill>
              </a:rPr>
              <a:t>kernel</a:t>
            </a:r>
            <a:r>
              <a:rPr lang="es-AR" dirty="0" smtClean="0">
                <a:solidFill>
                  <a:schemeClr val="tx1"/>
                </a:solidFill>
              </a:rPr>
              <a:t> y las funciones necesarias por RTAI para operar</a:t>
            </a:r>
          </a:p>
          <a:p>
            <a:pPr algn="l" eaLnBrk="1" fontAlgn="auto" hangingPunct="1">
              <a:spcAft>
                <a:spcPts val="0"/>
              </a:spcAft>
              <a:buFont typeface="Arial" pitchFamily="34" charset="0"/>
              <a:buChar char="•"/>
              <a:defRPr/>
            </a:pPr>
            <a:r>
              <a:rPr lang="es-AR" dirty="0" smtClean="0">
                <a:solidFill>
                  <a:schemeClr val="tx1"/>
                </a:solidFill>
              </a:rPr>
              <a:t>Objetivo: minimizar el número de cambios necesarios sobre el código del </a:t>
            </a:r>
            <a:r>
              <a:rPr lang="es-AR" dirty="0" err="1" smtClean="0">
                <a:solidFill>
                  <a:schemeClr val="tx1"/>
                </a:solidFill>
              </a:rPr>
              <a:t>kernel</a:t>
            </a:r>
            <a:r>
              <a:rPr lang="es-AR" dirty="0" smtClean="0">
                <a:solidFill>
                  <a:schemeClr val="tx1"/>
                </a:solidFill>
              </a:rPr>
              <a:t> y mejorar el mantenimiento de RTAI y del código del </a:t>
            </a:r>
            <a:r>
              <a:rPr lang="es-AR" dirty="0" err="1" smtClean="0">
                <a:solidFill>
                  <a:schemeClr val="tx1"/>
                </a:solidFill>
              </a:rPr>
              <a:t>kernel</a:t>
            </a:r>
            <a:r>
              <a:rPr lang="es-AR" dirty="0" smtClean="0">
                <a:solidFill>
                  <a:schemeClr val="tx1"/>
                </a:solidFill>
              </a:rPr>
              <a:t> de Linux</a:t>
            </a:r>
          </a:p>
          <a:p>
            <a:pPr algn="l" eaLnBrk="1" fontAlgn="auto" hangingPunct="1">
              <a:spcAft>
                <a:spcPts val="0"/>
              </a:spcAft>
              <a:buFont typeface="Arial" pitchFamily="34" charset="0"/>
              <a:buChar char="•"/>
              <a:defRPr/>
            </a:pPr>
            <a:r>
              <a:rPr lang="es-AR" dirty="0" smtClean="0">
                <a:solidFill>
                  <a:schemeClr val="tx1"/>
                </a:solidFill>
              </a:rPr>
              <a:t> Con RTHAL, las diferentes operaciones (ej. manejar interrupciones) son más fáciles de cambiar ó modificar sin tener que interferir con la implementación de Linux</a:t>
            </a:r>
          </a:p>
          <a:p>
            <a:pPr algn="l" eaLnBrk="1" fontAlgn="auto" hangingPunct="1">
              <a:spcAft>
                <a:spcPts val="0"/>
              </a:spcAft>
              <a:buFont typeface="Arial" pitchFamily="34" charset="0"/>
              <a:buChar char="•"/>
              <a:defRPr/>
            </a:pPr>
            <a:r>
              <a:rPr lang="es-AR" dirty="0" smtClean="0">
                <a:solidFill>
                  <a:schemeClr val="tx1"/>
                </a:solidFill>
              </a:rPr>
              <a:t>Por ejemplo, la estructura de RTHAL contiene la tabla de manejadores de interrupción, la cual es un lista de las funciones que son llamadas para manejar las diferentes interrupciones. El cambio consiste únicamente en modificar unas 20 </a:t>
            </a:r>
            <a:r>
              <a:rPr lang="es-AR" dirty="0" err="1" smtClean="0">
                <a:solidFill>
                  <a:schemeClr val="tx1"/>
                </a:solidFill>
              </a:rPr>
              <a:t>lineas</a:t>
            </a:r>
            <a:r>
              <a:rPr lang="es-AR" dirty="0" smtClean="0">
                <a:solidFill>
                  <a:schemeClr val="tx1"/>
                </a:solidFill>
              </a:rPr>
              <a:t> del código del </a:t>
            </a:r>
            <a:r>
              <a:rPr lang="es-AR" dirty="0" err="1" smtClean="0">
                <a:solidFill>
                  <a:schemeClr val="tx1"/>
                </a:solidFill>
              </a:rPr>
              <a:t>kernel</a:t>
            </a:r>
            <a:r>
              <a:rPr lang="es-AR" dirty="0" smtClean="0">
                <a:solidFill>
                  <a:schemeClr val="tx1"/>
                </a:solidFill>
              </a:rPr>
              <a:t> de Linux y añadir unas 50 nuevas </a:t>
            </a:r>
            <a:r>
              <a:rPr lang="es-AR" dirty="0" err="1" smtClean="0">
                <a:solidFill>
                  <a:schemeClr val="tx1"/>
                </a:solidFill>
              </a:rPr>
              <a:t>lineas</a:t>
            </a:r>
            <a:r>
              <a:rPr lang="es-AR" dirty="0" smtClean="0">
                <a:solidFill>
                  <a:schemeClr val="tx1"/>
                </a:solidFill>
              </a:rPr>
              <a:t>.</a:t>
            </a:r>
          </a:p>
          <a:p>
            <a:pPr algn="l" eaLnBrk="1" fontAlgn="auto" hangingPunct="1">
              <a:spcAft>
                <a:spcPts val="0"/>
              </a:spcAft>
              <a:buFont typeface="Arial" pitchFamily="34" charset="0"/>
              <a:buChar char="•"/>
              <a:defRPr/>
            </a:pPr>
            <a:r>
              <a:rPr lang="es-AR" dirty="0" smtClean="0">
                <a:solidFill>
                  <a:schemeClr val="tx1"/>
                </a:solidFill>
              </a:rPr>
              <a:t>Cuando RTHAL es instalado en Linux, las funciones y las estructuras de datos relacionada con la interacción con el hardware son reemplazada por punteros a la estructura de RTHAL.</a:t>
            </a:r>
          </a:p>
          <a:p>
            <a:pPr algn="l" eaLnBrk="1" fontAlgn="auto" hangingPunct="1">
              <a:spcAft>
                <a:spcPts val="0"/>
              </a:spcAft>
              <a:buFont typeface="Arial" pitchFamily="34" charset="0"/>
              <a:buNone/>
              <a:defRPr/>
            </a:pPr>
            <a:endParaRPr lang="es-AR" dirty="0" smtClean="0">
              <a:solidFill>
                <a:schemeClr val="tx1"/>
              </a:solidFill>
            </a:endParaRPr>
          </a:p>
          <a:p>
            <a:pPr algn="l" eaLnBrk="1" fontAlgn="auto" hangingPunct="1">
              <a:spcAft>
                <a:spcPts val="0"/>
              </a:spcAft>
              <a:buFont typeface="Arial" pitchFamily="34" charset="0"/>
              <a:buNone/>
              <a:defRPr/>
            </a:pPr>
            <a:endParaRPr lang="es-AR"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ctrTitle"/>
          </p:nvPr>
        </p:nvSpPr>
        <p:spPr>
          <a:xfrm>
            <a:off x="685800" y="404813"/>
            <a:ext cx="7772400" cy="936625"/>
          </a:xfrm>
        </p:spPr>
        <p:txBody>
          <a:bodyPr/>
          <a:lstStyle/>
          <a:p>
            <a:pPr eaLnBrk="1" hangingPunct="1"/>
            <a:r>
              <a:rPr lang="es-ES" sz="1800" b="1" smtClean="0"/>
              <a:t>RTAI:</a:t>
            </a:r>
            <a:r>
              <a:rPr lang="es-AR" sz="1800" b="1" smtClean="0"/>
              <a:t> Planificación</a:t>
            </a:r>
            <a:br>
              <a:rPr lang="es-AR" sz="1800" b="1" smtClean="0"/>
            </a:br>
            <a:endParaRPr lang="es-AR" sz="1800" smtClean="0"/>
          </a:p>
        </p:txBody>
      </p:sp>
      <p:sp>
        <p:nvSpPr>
          <p:cNvPr id="3" name="2 Subtítulo"/>
          <p:cNvSpPr>
            <a:spLocks noGrp="1"/>
          </p:cNvSpPr>
          <p:nvPr>
            <p:ph type="subTitle" idx="1"/>
          </p:nvPr>
        </p:nvSpPr>
        <p:spPr>
          <a:xfrm>
            <a:off x="684213" y="1125538"/>
            <a:ext cx="7264400" cy="4895850"/>
          </a:xfrm>
        </p:spPr>
        <p:txBody>
          <a:bodyPr rtlCol="0">
            <a:normAutofit fontScale="47500" lnSpcReduction="20000"/>
          </a:bodyPr>
          <a:lstStyle/>
          <a:p>
            <a:pPr algn="l" eaLnBrk="1" fontAlgn="auto" hangingPunct="1">
              <a:spcAft>
                <a:spcPts val="0"/>
              </a:spcAft>
              <a:buFont typeface="Arial" pitchFamily="34" charset="0"/>
              <a:buChar char="•"/>
              <a:defRPr/>
            </a:pPr>
            <a:r>
              <a:rPr lang="es-AR" dirty="0" smtClean="0"/>
              <a:t> </a:t>
            </a:r>
            <a:r>
              <a:rPr lang="es-AR" dirty="0" smtClean="0">
                <a:solidFill>
                  <a:schemeClr val="tx1"/>
                </a:solidFill>
              </a:rPr>
              <a:t>La unidad de planificación de RTAI es la tarea</a:t>
            </a:r>
          </a:p>
          <a:p>
            <a:pPr algn="l" eaLnBrk="1" fontAlgn="auto" hangingPunct="1">
              <a:spcAft>
                <a:spcPts val="0"/>
              </a:spcAft>
              <a:buFont typeface="Arial" pitchFamily="34" charset="0"/>
              <a:buChar char="•"/>
              <a:defRPr/>
            </a:pPr>
            <a:r>
              <a:rPr lang="es-AR" dirty="0" smtClean="0">
                <a:solidFill>
                  <a:schemeClr val="tx1"/>
                </a:solidFill>
              </a:rPr>
              <a:t>Siempre hay al menos una tarea, llamada </a:t>
            </a:r>
            <a:r>
              <a:rPr lang="es-AR" dirty="0" err="1" smtClean="0">
                <a:solidFill>
                  <a:schemeClr val="tx1"/>
                </a:solidFill>
              </a:rPr>
              <a:t>kernel</a:t>
            </a:r>
            <a:r>
              <a:rPr lang="es-AR" dirty="0" smtClean="0">
                <a:solidFill>
                  <a:schemeClr val="tx1"/>
                </a:solidFill>
              </a:rPr>
              <a:t> de </a:t>
            </a:r>
            <a:r>
              <a:rPr lang="es-AR" dirty="0" err="1" smtClean="0">
                <a:solidFill>
                  <a:schemeClr val="tx1"/>
                </a:solidFill>
              </a:rPr>
              <a:t>linux</a:t>
            </a:r>
            <a:r>
              <a:rPr lang="es-AR" dirty="0" smtClean="0">
                <a:solidFill>
                  <a:schemeClr val="tx1"/>
                </a:solidFill>
              </a:rPr>
              <a:t>, que ejecuta como la tarea de menor prioridad</a:t>
            </a:r>
          </a:p>
          <a:p>
            <a:pPr algn="l" eaLnBrk="1" fontAlgn="auto" hangingPunct="1">
              <a:spcAft>
                <a:spcPts val="0"/>
              </a:spcAft>
              <a:buFont typeface="Arial" pitchFamily="34" charset="0"/>
              <a:buChar char="•"/>
              <a:defRPr/>
            </a:pPr>
            <a:r>
              <a:rPr lang="es-AR" dirty="0" smtClean="0">
                <a:solidFill>
                  <a:schemeClr val="tx1"/>
                </a:solidFill>
              </a:rPr>
              <a:t>Cuando las tareas de tiempo real son añadidas, el planificador da entonces mayor prioridad a éstas sobre la tarea del </a:t>
            </a:r>
            <a:r>
              <a:rPr lang="es-AR" dirty="0" err="1" smtClean="0">
                <a:solidFill>
                  <a:schemeClr val="tx1"/>
                </a:solidFill>
              </a:rPr>
              <a:t>kernel</a:t>
            </a:r>
            <a:r>
              <a:rPr lang="es-AR" dirty="0" smtClean="0">
                <a:solidFill>
                  <a:schemeClr val="tx1"/>
                </a:solidFill>
              </a:rPr>
              <a:t> de Linux</a:t>
            </a:r>
          </a:p>
          <a:p>
            <a:pPr algn="l" eaLnBrk="1" fontAlgn="auto" hangingPunct="1">
              <a:spcAft>
                <a:spcPts val="0"/>
              </a:spcAft>
              <a:buFont typeface="Arial" pitchFamily="34" charset="0"/>
              <a:buChar char="•"/>
              <a:defRPr/>
            </a:pPr>
            <a:r>
              <a:rPr lang="es-AR" dirty="0" smtClean="0">
                <a:solidFill>
                  <a:schemeClr val="tx1"/>
                </a:solidFill>
              </a:rPr>
              <a:t>El planificador proporciona servicios tales como </a:t>
            </a:r>
            <a:r>
              <a:rPr lang="es-AR" dirty="0" err="1" smtClean="0">
                <a:solidFill>
                  <a:schemeClr val="tx1"/>
                </a:solidFill>
              </a:rPr>
              <a:t>suspend</a:t>
            </a:r>
            <a:r>
              <a:rPr lang="es-AR" dirty="0" smtClean="0">
                <a:solidFill>
                  <a:schemeClr val="tx1"/>
                </a:solidFill>
              </a:rPr>
              <a:t>, resume, </a:t>
            </a:r>
            <a:r>
              <a:rPr lang="es-AR" dirty="0" err="1" smtClean="0">
                <a:solidFill>
                  <a:schemeClr val="tx1"/>
                </a:solidFill>
              </a:rPr>
              <a:t>yield</a:t>
            </a:r>
            <a:r>
              <a:rPr lang="es-AR" dirty="0" smtClean="0">
                <a:solidFill>
                  <a:schemeClr val="tx1"/>
                </a:solidFill>
              </a:rPr>
              <a:t>, </a:t>
            </a:r>
            <a:r>
              <a:rPr lang="es-AR" dirty="0" err="1" smtClean="0">
                <a:solidFill>
                  <a:schemeClr val="tx1"/>
                </a:solidFill>
              </a:rPr>
              <a:t>make</a:t>
            </a:r>
            <a:r>
              <a:rPr lang="es-AR" dirty="0" smtClean="0">
                <a:solidFill>
                  <a:schemeClr val="tx1"/>
                </a:solidFill>
              </a:rPr>
              <a:t> </a:t>
            </a:r>
            <a:r>
              <a:rPr lang="es-AR" dirty="0" err="1" smtClean="0">
                <a:solidFill>
                  <a:schemeClr val="tx1"/>
                </a:solidFill>
              </a:rPr>
              <a:t>periodic</a:t>
            </a:r>
            <a:r>
              <a:rPr lang="es-AR" dirty="0" smtClean="0">
                <a:solidFill>
                  <a:schemeClr val="tx1"/>
                </a:solidFill>
              </a:rPr>
              <a:t>, </a:t>
            </a:r>
            <a:r>
              <a:rPr lang="es-AR" dirty="0" err="1" smtClean="0">
                <a:solidFill>
                  <a:schemeClr val="tx1"/>
                </a:solidFill>
              </a:rPr>
              <a:t>wait</a:t>
            </a:r>
            <a:r>
              <a:rPr lang="es-AR" dirty="0" smtClean="0">
                <a:solidFill>
                  <a:schemeClr val="tx1"/>
                </a:solidFill>
              </a:rPr>
              <a:t> </a:t>
            </a:r>
            <a:r>
              <a:rPr lang="es-AR" dirty="0" err="1" smtClean="0">
                <a:solidFill>
                  <a:schemeClr val="tx1"/>
                </a:solidFill>
              </a:rPr>
              <a:t>until</a:t>
            </a:r>
            <a:r>
              <a:rPr lang="es-AR" dirty="0" smtClean="0">
                <a:solidFill>
                  <a:schemeClr val="tx1"/>
                </a:solidFill>
              </a:rPr>
              <a:t>, que son usadas en varios sistemas operativos de tiempo real.</a:t>
            </a:r>
          </a:p>
          <a:p>
            <a:pPr algn="l" eaLnBrk="1" fontAlgn="auto" hangingPunct="1">
              <a:spcAft>
                <a:spcPts val="0"/>
              </a:spcAft>
              <a:buFont typeface="Arial" pitchFamily="34" charset="0"/>
              <a:buChar char="•"/>
              <a:defRPr/>
            </a:pPr>
            <a:r>
              <a:rPr lang="es-AR" dirty="0" smtClean="0">
                <a:solidFill>
                  <a:schemeClr val="tx1"/>
                </a:solidFill>
              </a:rPr>
              <a:t>    El planificador es implementado como un módulo del </a:t>
            </a:r>
            <a:r>
              <a:rPr lang="es-AR" dirty="0" err="1" smtClean="0">
                <a:solidFill>
                  <a:schemeClr val="tx1"/>
                </a:solidFill>
              </a:rPr>
              <a:t>kernel</a:t>
            </a:r>
            <a:r>
              <a:rPr lang="es-AR" dirty="0" smtClean="0">
                <a:solidFill>
                  <a:schemeClr val="tx1"/>
                </a:solidFill>
              </a:rPr>
              <a:t> dedicado (contrario a </a:t>
            </a:r>
            <a:r>
              <a:rPr lang="es-AR" dirty="0" err="1" smtClean="0">
                <a:solidFill>
                  <a:schemeClr val="tx1"/>
                </a:solidFill>
              </a:rPr>
              <a:t>RTLinux</a:t>
            </a:r>
            <a:r>
              <a:rPr lang="es-AR" dirty="0" smtClean="0">
                <a:solidFill>
                  <a:schemeClr val="tx1"/>
                </a:solidFill>
              </a:rPr>
              <a:t>) lo que facilita la implementación de planificadores alternativos si es necesario</a:t>
            </a:r>
          </a:p>
          <a:p>
            <a:pPr algn="l" eaLnBrk="1" fontAlgn="auto" hangingPunct="1">
              <a:spcAft>
                <a:spcPts val="0"/>
              </a:spcAft>
              <a:buFont typeface="Arial" pitchFamily="34" charset="0"/>
              <a:buChar char="•"/>
              <a:defRPr/>
            </a:pPr>
            <a:r>
              <a:rPr lang="es-AR" dirty="0" smtClean="0">
                <a:solidFill>
                  <a:schemeClr val="tx1"/>
                </a:solidFill>
              </a:rPr>
              <a:t> Actualmente hay tres tipos de planificadores dependiendo del tipo de máquina:</a:t>
            </a:r>
          </a:p>
          <a:p>
            <a:pPr lvl="1" algn="l" eaLnBrk="1" fontAlgn="auto" hangingPunct="1">
              <a:spcAft>
                <a:spcPts val="0"/>
              </a:spcAft>
              <a:buFont typeface="Arial" pitchFamily="34" charset="0"/>
              <a:buChar char="•"/>
              <a:defRPr/>
            </a:pPr>
            <a:r>
              <a:rPr lang="es-AR" dirty="0" smtClean="0">
                <a:solidFill>
                  <a:schemeClr val="tx1"/>
                </a:solidFill>
              </a:rPr>
              <a:t>        </a:t>
            </a:r>
            <a:r>
              <a:rPr lang="es-AR" dirty="0" err="1" smtClean="0">
                <a:solidFill>
                  <a:schemeClr val="tx1"/>
                </a:solidFill>
              </a:rPr>
              <a:t>Uniprocesador</a:t>
            </a:r>
            <a:r>
              <a:rPr lang="es-AR" dirty="0" smtClean="0">
                <a:solidFill>
                  <a:schemeClr val="tx1"/>
                </a:solidFill>
              </a:rPr>
              <a:t> (UP)</a:t>
            </a:r>
          </a:p>
          <a:p>
            <a:pPr lvl="1" algn="l" eaLnBrk="1" fontAlgn="auto" hangingPunct="1">
              <a:spcAft>
                <a:spcPts val="0"/>
              </a:spcAft>
              <a:buFont typeface="Arial" pitchFamily="34" charset="0"/>
              <a:buChar char="•"/>
              <a:defRPr/>
            </a:pPr>
            <a:r>
              <a:rPr lang="es-AR" dirty="0" smtClean="0">
                <a:solidFill>
                  <a:schemeClr val="tx1"/>
                </a:solidFill>
              </a:rPr>
              <a:t>        Multiprocesador simétrico (SMP)</a:t>
            </a:r>
          </a:p>
          <a:p>
            <a:pPr algn="l" eaLnBrk="1" fontAlgn="auto" hangingPunct="1">
              <a:spcAft>
                <a:spcPts val="0"/>
              </a:spcAft>
              <a:buFont typeface="Arial" pitchFamily="34" charset="0"/>
              <a:buChar char="•"/>
              <a:defRPr/>
            </a:pPr>
            <a:endParaRPr lang="es-AR" dirty="0" smtClean="0">
              <a:solidFill>
                <a:schemeClr val="tx1"/>
              </a:solidFill>
            </a:endParaRPr>
          </a:p>
          <a:p>
            <a:pPr algn="l" eaLnBrk="1" fontAlgn="auto" hangingPunct="1">
              <a:spcAft>
                <a:spcPts val="0"/>
              </a:spcAft>
              <a:buFont typeface="Arial" pitchFamily="34" charset="0"/>
              <a:buChar char="•"/>
              <a:defRPr/>
            </a:pPr>
            <a:r>
              <a:rPr lang="es-AR" dirty="0" smtClean="0">
                <a:solidFill>
                  <a:schemeClr val="tx1"/>
                </a:solidFill>
              </a:rPr>
              <a:t>Esta diseñado para maquinas SMP y proporciona un interfaz para las aplicaciones de forma que es posible seleccionar el procesador ó procesadores que deben ejecutar una tarea. </a:t>
            </a:r>
          </a:p>
          <a:p>
            <a:pPr algn="l" eaLnBrk="1" fontAlgn="auto" hangingPunct="1">
              <a:spcAft>
                <a:spcPts val="0"/>
              </a:spcAft>
              <a:buFont typeface="Arial" pitchFamily="34" charset="0"/>
              <a:buChar char="•"/>
              <a:defRPr/>
            </a:pPr>
            <a:r>
              <a:rPr lang="es-AR" dirty="0" smtClean="0">
                <a:solidFill>
                  <a:schemeClr val="tx1"/>
                </a:solidFill>
              </a:rPr>
              <a:t>Si el usuario no especifica un procesador para la tarea, SMP selecciona el procesador en función de la carga de trabajo.</a:t>
            </a:r>
          </a:p>
          <a:p>
            <a:pPr algn="l" eaLnBrk="1" fontAlgn="auto" hangingPunct="1">
              <a:spcAft>
                <a:spcPts val="0"/>
              </a:spcAft>
              <a:buFont typeface="Arial" pitchFamily="34" charset="0"/>
              <a:buChar char="•"/>
              <a:defRPr/>
            </a:pPr>
            <a:r>
              <a:rPr lang="es-AR" dirty="0" err="1" smtClean="0">
                <a:solidFill>
                  <a:schemeClr val="tx1"/>
                </a:solidFill>
              </a:rPr>
              <a:t>Multi-Uniprocesador</a:t>
            </a:r>
            <a:r>
              <a:rPr lang="es-AR" dirty="0" smtClean="0">
                <a:solidFill>
                  <a:schemeClr val="tx1"/>
                </a:solidFill>
              </a:rPr>
              <a:t> (MUP): Puede ser usado con ambos, pero al contrario que SMP, a las tareas se les debe especificar el procesador que deben usar. Viéndolo por el lado positivo, el planificador MUP permite unos mecanismo de tiempo más flexibles para las tareas que los planificadores SMP ó UP.</a:t>
            </a:r>
          </a:p>
          <a:p>
            <a:pPr algn="l" eaLnBrk="1" fontAlgn="auto" hangingPunct="1">
              <a:spcAft>
                <a:spcPts val="0"/>
              </a:spcAft>
              <a:buFont typeface="Arial" pitchFamily="34" charset="0"/>
              <a:buNone/>
              <a:defRPr/>
            </a:pPr>
            <a:endParaRPr lang="es-AR"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ctrTitle"/>
          </p:nvPr>
        </p:nvSpPr>
        <p:spPr>
          <a:xfrm>
            <a:off x="685800" y="404813"/>
            <a:ext cx="7772400" cy="936625"/>
          </a:xfrm>
        </p:spPr>
        <p:txBody>
          <a:bodyPr/>
          <a:lstStyle/>
          <a:p>
            <a:pPr eaLnBrk="1" hangingPunct="1"/>
            <a:r>
              <a:rPr lang="es-ES" sz="1800" b="1" smtClean="0"/>
              <a:t>RTAI:</a:t>
            </a:r>
            <a:r>
              <a:rPr lang="es-AR" sz="1800" b="1" smtClean="0"/>
              <a:t> Comunicación entre procesos (IPC - Inter-process comunication)</a:t>
            </a:r>
            <a:endParaRPr lang="es-AR" sz="1800" smtClean="0"/>
          </a:p>
        </p:txBody>
      </p:sp>
      <p:sp>
        <p:nvSpPr>
          <p:cNvPr id="3" name="2 Subtítulo"/>
          <p:cNvSpPr>
            <a:spLocks noGrp="1"/>
          </p:cNvSpPr>
          <p:nvPr>
            <p:ph type="subTitle" idx="1"/>
          </p:nvPr>
        </p:nvSpPr>
        <p:spPr>
          <a:xfrm>
            <a:off x="684213" y="1125538"/>
            <a:ext cx="7264400" cy="4895850"/>
          </a:xfrm>
        </p:spPr>
        <p:txBody>
          <a:bodyPr rtlCol="0">
            <a:normAutofit fontScale="32500" lnSpcReduction="20000"/>
          </a:bodyPr>
          <a:lstStyle/>
          <a:p>
            <a:pPr algn="l" eaLnBrk="1" fontAlgn="auto" hangingPunct="1">
              <a:spcAft>
                <a:spcPts val="0"/>
              </a:spcAft>
              <a:buFont typeface="Arial" pitchFamily="34" charset="0"/>
              <a:buChar char="•"/>
              <a:defRPr/>
            </a:pPr>
            <a:r>
              <a:rPr lang="es-AR" dirty="0" smtClean="0"/>
              <a:t> </a:t>
            </a:r>
            <a:r>
              <a:rPr lang="es-AR" dirty="0" smtClean="0">
                <a:solidFill>
                  <a:schemeClr val="tx1"/>
                </a:solidFill>
              </a:rPr>
              <a:t>RTAI proporciona una variedad de mecanismos para la comunicación entre procesos. Aunque los sistemas Unix proporcionan mecanismos similares a IPC para los procesos en el espacio de usuario, RTAI necesita proporcionar una implementación propia para que las tareas de tiempo real puedan usar este mecanismo y no usen el estándar del </a:t>
            </a:r>
            <a:r>
              <a:rPr lang="es-AR" dirty="0" err="1" smtClean="0">
                <a:solidFill>
                  <a:schemeClr val="tx1"/>
                </a:solidFill>
              </a:rPr>
              <a:t>kernel</a:t>
            </a:r>
            <a:r>
              <a:rPr lang="es-AR" dirty="0" smtClean="0">
                <a:solidFill>
                  <a:schemeClr val="tx1"/>
                </a:solidFill>
              </a:rPr>
              <a:t> de Linux. Los diferentes mecanismo de IPC están incluidos como módulos de </a:t>
            </a:r>
            <a:r>
              <a:rPr lang="es-AR" dirty="0" err="1" smtClean="0">
                <a:solidFill>
                  <a:schemeClr val="tx1"/>
                </a:solidFill>
              </a:rPr>
              <a:t>kernel</a:t>
            </a:r>
            <a:r>
              <a:rPr lang="es-AR" dirty="0" smtClean="0">
                <a:solidFill>
                  <a:schemeClr val="tx1"/>
                </a:solidFill>
              </a:rPr>
              <a:t>, lo que facilita la carga cuando son necesarios. Como ventaja adicional el uso de módulos para los servicios, IPC facilita el mantenimiento y la expansión.</a:t>
            </a:r>
          </a:p>
          <a:p>
            <a:pPr algn="l" eaLnBrk="1" fontAlgn="auto" hangingPunct="1">
              <a:spcAft>
                <a:spcPts val="0"/>
              </a:spcAft>
              <a:buFont typeface="Arial" pitchFamily="34" charset="0"/>
              <a:buChar char="•"/>
              <a:defRPr/>
            </a:pPr>
            <a:endParaRPr lang="es-AR" dirty="0" smtClean="0">
              <a:solidFill>
                <a:schemeClr val="tx1"/>
              </a:solidFill>
            </a:endParaRPr>
          </a:p>
          <a:p>
            <a:pPr algn="l" eaLnBrk="1" fontAlgn="auto" hangingPunct="1">
              <a:spcAft>
                <a:spcPts val="0"/>
              </a:spcAft>
              <a:buFont typeface="Arial" pitchFamily="34" charset="0"/>
              <a:buChar char="•"/>
              <a:defRPr/>
            </a:pPr>
            <a:r>
              <a:rPr lang="es-AR" dirty="0" smtClean="0">
                <a:solidFill>
                  <a:schemeClr val="tx1"/>
                </a:solidFill>
              </a:rPr>
              <a:t>El antiguo mecanismo básico de comunicación de RTAI eran los </a:t>
            </a:r>
            <a:r>
              <a:rPr lang="es-AR" dirty="0" err="1" smtClean="0">
                <a:solidFill>
                  <a:schemeClr val="tx1"/>
                </a:solidFill>
              </a:rPr>
              <a:t>FIFOs</a:t>
            </a:r>
            <a:r>
              <a:rPr lang="es-AR" dirty="0" smtClean="0">
                <a:solidFill>
                  <a:schemeClr val="tx1"/>
                </a:solidFill>
              </a:rPr>
              <a:t>. FIFO es un asíncrono y no bloqueante canal de comunicación entre los procesos de Linux y las tareas de tiempo real. La implementación de RTAI de FIFO esta basado en la implementación de </a:t>
            </a:r>
            <a:r>
              <a:rPr lang="es-AR" dirty="0" err="1" smtClean="0">
                <a:solidFill>
                  <a:schemeClr val="tx1"/>
                </a:solidFill>
              </a:rPr>
              <a:t>RTLinux</a:t>
            </a:r>
            <a:r>
              <a:rPr lang="es-AR" dirty="0" smtClean="0">
                <a:solidFill>
                  <a:schemeClr val="tx1"/>
                </a:solidFill>
              </a:rPr>
              <a:t>, pero RTAI proporciona algunas características que no son posibles en </a:t>
            </a:r>
            <a:r>
              <a:rPr lang="es-AR" dirty="0" err="1" smtClean="0">
                <a:solidFill>
                  <a:schemeClr val="tx1"/>
                </a:solidFill>
              </a:rPr>
              <a:t>RTLinux</a:t>
            </a:r>
            <a:r>
              <a:rPr lang="es-AR" dirty="0" smtClean="0">
                <a:solidFill>
                  <a:schemeClr val="tx1"/>
                </a:solidFill>
              </a:rPr>
              <a:t>. Primeramente RTAI puede lanzar señales cuando hay eventos en el FIFO (escritura de nuevos datos). Los procesos en el espacio de usuario pueden entonces crear un manejador para la señal por los mecanismos estándar de Unix. Sin embargo, este mecanismo no es necesario para los procesos de usuario que quieran leer ó escribir del FIFO. Adicionalmente, puede haber múltiples lectores y escritores en el FIFO, cosa que no es posible en la versión de </a:t>
            </a:r>
            <a:r>
              <a:rPr lang="es-AR" dirty="0" err="1" smtClean="0">
                <a:solidFill>
                  <a:schemeClr val="tx1"/>
                </a:solidFill>
              </a:rPr>
              <a:t>RTLinux</a:t>
            </a:r>
            <a:r>
              <a:rPr lang="es-AR" dirty="0" smtClean="0">
                <a:solidFill>
                  <a:schemeClr val="tx1"/>
                </a:solidFill>
              </a:rPr>
              <a:t>. Finalmente, los identificadores FIFO pueden ser dinámicamente localizados con un nombre simbólico. Antes era necesario establecer un identificador global para el FIFO, lo que causaba problemas cuando múltiples e independientes procesos y tareas lo usaban.</a:t>
            </a:r>
          </a:p>
          <a:p>
            <a:pPr algn="l" eaLnBrk="1" fontAlgn="auto" hangingPunct="1">
              <a:spcAft>
                <a:spcPts val="0"/>
              </a:spcAft>
              <a:buFont typeface="Arial" pitchFamily="34" charset="0"/>
              <a:buChar char="•"/>
              <a:defRPr/>
            </a:pPr>
            <a:endParaRPr lang="es-AR" dirty="0" smtClean="0">
              <a:solidFill>
                <a:schemeClr val="tx1"/>
              </a:solidFill>
            </a:endParaRPr>
          </a:p>
          <a:p>
            <a:pPr algn="l" eaLnBrk="1" fontAlgn="auto" hangingPunct="1">
              <a:spcAft>
                <a:spcPts val="0"/>
              </a:spcAft>
              <a:buFont typeface="Arial" pitchFamily="34" charset="0"/>
              <a:buChar char="•"/>
              <a:defRPr/>
            </a:pPr>
            <a:r>
              <a:rPr lang="es-AR" dirty="0" smtClean="0">
                <a:solidFill>
                  <a:schemeClr val="tx1"/>
                </a:solidFill>
              </a:rPr>
              <a:t>Los semáforos es otra herramienta básica de sincronización entre procesos usada en los sistemas operativos. RTAI proporciona un API para usar semáforos, aunque cada semáforo esta técnicamente asociado a un FIFO, por tanto cada semáforo usa una entrada global del FIFO. Como añadido al servicio básico de semáforos, un semáforo puede estar asociado con un reloj, el cual puede ser usado para despertar un proceso encolado en un semáforo, incluso cuando el semáforo aun esta cerrado.</a:t>
            </a:r>
          </a:p>
          <a:p>
            <a:pPr algn="l" eaLnBrk="1" fontAlgn="auto" hangingPunct="1">
              <a:spcAft>
                <a:spcPts val="0"/>
              </a:spcAft>
              <a:buFont typeface="Arial" pitchFamily="34" charset="0"/>
              <a:buChar char="•"/>
              <a:defRPr/>
            </a:pPr>
            <a:endParaRPr lang="es-AR" dirty="0" smtClean="0">
              <a:solidFill>
                <a:schemeClr val="tx1"/>
              </a:solidFill>
            </a:endParaRPr>
          </a:p>
          <a:p>
            <a:pPr algn="l" eaLnBrk="1" fontAlgn="auto" hangingPunct="1">
              <a:spcAft>
                <a:spcPts val="0"/>
              </a:spcAft>
              <a:buFont typeface="Arial" pitchFamily="34" charset="0"/>
              <a:buChar char="•"/>
              <a:defRPr/>
            </a:pPr>
            <a:r>
              <a:rPr lang="es-AR" dirty="0" smtClean="0">
                <a:solidFill>
                  <a:schemeClr val="tx1"/>
                </a:solidFill>
              </a:rPr>
              <a:t>La compartición de memoria proporciona una alternativa a IPC y al paradigma FIFO cuando un modelo de comunicación diferente es requerido. La memoria compartida es un bloque común de memoria que puede ser leído ó escrito por un proceso y una tarea en el sistema. Como los diferentes procesos pueden operar de forma asíncrona en la región de memoria, es necesario un diseño para asegurar que los datos no sean </a:t>
            </a:r>
            <a:r>
              <a:rPr lang="es-AR" dirty="0" err="1" smtClean="0">
                <a:solidFill>
                  <a:schemeClr val="tx1"/>
                </a:solidFill>
              </a:rPr>
              <a:t>sobreescritos</a:t>
            </a:r>
            <a:r>
              <a:rPr lang="es-AR" dirty="0" smtClean="0">
                <a:solidFill>
                  <a:schemeClr val="tx1"/>
                </a:solidFill>
              </a:rPr>
              <a:t> de forma intencionada.</a:t>
            </a:r>
          </a:p>
          <a:p>
            <a:pPr algn="l" eaLnBrk="1" fontAlgn="auto" hangingPunct="1">
              <a:spcAft>
                <a:spcPts val="0"/>
              </a:spcAft>
              <a:buFont typeface="Arial" pitchFamily="34" charset="0"/>
              <a:buChar char="•"/>
              <a:defRPr/>
            </a:pPr>
            <a:endParaRPr lang="es-AR" dirty="0" smtClean="0">
              <a:solidFill>
                <a:schemeClr val="tx1"/>
              </a:solidFill>
            </a:endParaRPr>
          </a:p>
          <a:p>
            <a:pPr algn="l" eaLnBrk="1" fontAlgn="auto" hangingPunct="1">
              <a:spcAft>
                <a:spcPts val="0"/>
              </a:spcAft>
              <a:buFont typeface="Arial" pitchFamily="34" charset="0"/>
              <a:buChar char="•"/>
              <a:defRPr/>
            </a:pPr>
            <a:r>
              <a:rPr lang="es-AR" dirty="0" smtClean="0">
                <a:solidFill>
                  <a:schemeClr val="tx1"/>
                </a:solidFill>
              </a:rPr>
              <a:t>Finalmente, el método más flexible de IPC quizás sean los </a:t>
            </a:r>
            <a:r>
              <a:rPr lang="es-AR" dirty="0" err="1" smtClean="0">
                <a:solidFill>
                  <a:schemeClr val="tx1"/>
                </a:solidFill>
              </a:rPr>
              <a:t>mailboxes</a:t>
            </a:r>
            <a:r>
              <a:rPr lang="es-AR" dirty="0" smtClean="0">
                <a:solidFill>
                  <a:schemeClr val="tx1"/>
                </a:solidFill>
              </a:rPr>
              <a:t>. Cualquier número de procesos pueden enviar y recibir mensaje de y desde un </a:t>
            </a:r>
            <a:r>
              <a:rPr lang="es-AR" dirty="0" err="1" smtClean="0">
                <a:solidFill>
                  <a:schemeClr val="tx1"/>
                </a:solidFill>
              </a:rPr>
              <a:t>mailbox</a:t>
            </a:r>
            <a:r>
              <a:rPr lang="es-AR" dirty="0" smtClean="0">
                <a:solidFill>
                  <a:schemeClr val="tx1"/>
                </a:solidFill>
              </a:rPr>
              <a:t>. Un </a:t>
            </a:r>
            <a:r>
              <a:rPr lang="es-AR" dirty="0" err="1" smtClean="0">
                <a:solidFill>
                  <a:schemeClr val="tx1"/>
                </a:solidFill>
              </a:rPr>
              <a:t>mailbox</a:t>
            </a:r>
            <a:r>
              <a:rPr lang="es-AR" dirty="0" smtClean="0">
                <a:solidFill>
                  <a:schemeClr val="tx1"/>
                </a:solidFill>
              </a:rPr>
              <a:t> almacena mensajes hasta un límite que se defina, y contrario a los </a:t>
            </a:r>
            <a:r>
              <a:rPr lang="es-AR" dirty="0" err="1" smtClean="0">
                <a:solidFill>
                  <a:schemeClr val="tx1"/>
                </a:solidFill>
              </a:rPr>
              <a:t>FIFOs</a:t>
            </a:r>
            <a:r>
              <a:rPr lang="es-AR" dirty="0" smtClean="0">
                <a:solidFill>
                  <a:schemeClr val="tx1"/>
                </a:solidFill>
              </a:rPr>
              <a:t>, </a:t>
            </a:r>
            <a:r>
              <a:rPr lang="es-AR" dirty="0" err="1" smtClean="0">
                <a:solidFill>
                  <a:schemeClr val="tx1"/>
                </a:solidFill>
              </a:rPr>
              <a:t>mailbox</a:t>
            </a:r>
            <a:r>
              <a:rPr lang="es-AR" dirty="0" smtClean="0">
                <a:solidFill>
                  <a:schemeClr val="tx1"/>
                </a:solidFill>
              </a:rPr>
              <a:t> preserva los mensajes que están en el límite. Puede haber un número arbitrario de </a:t>
            </a:r>
            <a:r>
              <a:rPr lang="es-AR" dirty="0" err="1" smtClean="0">
                <a:solidFill>
                  <a:schemeClr val="tx1"/>
                </a:solidFill>
              </a:rPr>
              <a:t>mailbox</a:t>
            </a:r>
            <a:r>
              <a:rPr lang="es-AR" dirty="0" smtClean="0">
                <a:solidFill>
                  <a:schemeClr val="tx1"/>
                </a:solidFill>
              </a:rPr>
              <a:t> activos en el sistema </a:t>
            </a:r>
            <a:r>
              <a:rPr lang="es-AR" dirty="0" err="1" smtClean="0">
                <a:solidFill>
                  <a:schemeClr val="tx1"/>
                </a:solidFill>
              </a:rPr>
              <a:t>simultaneamente</a:t>
            </a:r>
            <a:r>
              <a:rPr lang="es-AR" dirty="0" smtClean="0">
                <a:solidFill>
                  <a:schemeClr val="tx1"/>
                </a:solidFill>
              </a:rPr>
              <a:t>. RTAI también facilita la comunicación entre procesos mediante RPC.</a:t>
            </a:r>
          </a:p>
          <a:p>
            <a:pPr algn="l" eaLnBrk="1" fontAlgn="auto" hangingPunct="1">
              <a:spcAft>
                <a:spcPts val="0"/>
              </a:spcAft>
              <a:buFont typeface="Arial" pitchFamily="34" charset="0"/>
              <a:buChar char="•"/>
              <a:defRPr/>
            </a:pPr>
            <a:endParaRPr lang="es-AR" dirty="0" smtClean="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ctrTitle"/>
          </p:nvPr>
        </p:nvSpPr>
        <p:spPr>
          <a:xfrm>
            <a:off x="685800" y="404813"/>
            <a:ext cx="7772400" cy="936625"/>
          </a:xfrm>
        </p:spPr>
        <p:txBody>
          <a:bodyPr/>
          <a:lstStyle/>
          <a:p>
            <a:pPr eaLnBrk="1" hangingPunct="1"/>
            <a:r>
              <a:rPr lang="es-ES" sz="1800" b="1" smtClean="0"/>
              <a:t>RTAI:</a:t>
            </a:r>
            <a:r>
              <a:rPr lang="es-AR" sz="1800" b="1" smtClean="0"/>
              <a:t>Gestión de memoria</a:t>
            </a:r>
            <a:endParaRPr lang="es-AR" sz="1800" smtClean="0"/>
          </a:p>
        </p:txBody>
      </p:sp>
      <p:sp>
        <p:nvSpPr>
          <p:cNvPr id="3" name="2 Subtítulo"/>
          <p:cNvSpPr>
            <a:spLocks noGrp="1"/>
          </p:cNvSpPr>
          <p:nvPr>
            <p:ph type="subTitle" idx="1"/>
          </p:nvPr>
        </p:nvSpPr>
        <p:spPr>
          <a:xfrm>
            <a:off x="684213" y="1125538"/>
            <a:ext cx="7264400" cy="4895850"/>
          </a:xfrm>
        </p:spPr>
        <p:txBody>
          <a:bodyPr rtlCol="0">
            <a:normAutofit fontScale="62500" lnSpcReduction="20000"/>
          </a:bodyPr>
          <a:lstStyle/>
          <a:p>
            <a:pPr algn="l" eaLnBrk="1" fontAlgn="auto" hangingPunct="1">
              <a:spcAft>
                <a:spcPts val="0"/>
              </a:spcAft>
              <a:buFont typeface="Arial" pitchFamily="34" charset="0"/>
              <a:buChar char="•"/>
              <a:defRPr/>
            </a:pPr>
            <a:r>
              <a:rPr lang="es-AR" dirty="0" smtClean="0">
                <a:solidFill>
                  <a:schemeClr val="tx1"/>
                </a:solidFill>
              </a:rPr>
              <a:t>En las primeras versiones de RTAI la memoria tenía que ser asignada </a:t>
            </a:r>
            <a:r>
              <a:rPr lang="es-AR" dirty="0" err="1" smtClean="0">
                <a:solidFill>
                  <a:schemeClr val="tx1"/>
                </a:solidFill>
              </a:rPr>
              <a:t>estaticamente</a:t>
            </a:r>
            <a:r>
              <a:rPr lang="es-AR" dirty="0" smtClean="0">
                <a:solidFill>
                  <a:schemeClr val="tx1"/>
                </a:solidFill>
              </a:rPr>
              <a:t> y no era posible las asignación en tiempo real. </a:t>
            </a:r>
          </a:p>
          <a:p>
            <a:pPr algn="l" eaLnBrk="1" fontAlgn="auto" hangingPunct="1">
              <a:spcAft>
                <a:spcPts val="0"/>
              </a:spcAft>
              <a:buFont typeface="Arial" pitchFamily="34" charset="0"/>
              <a:buChar char="•"/>
              <a:defRPr/>
            </a:pPr>
            <a:r>
              <a:rPr lang="es-AR" dirty="0" smtClean="0">
                <a:solidFill>
                  <a:schemeClr val="tx1"/>
                </a:solidFill>
              </a:rPr>
              <a:t>En las actuales versiones se incluye un módulo gestor de memoria que permite la asignación dinámica de memoria por parte de las tareas de tiempo real usando un interfaz basado en una librería estándar de C.</a:t>
            </a:r>
          </a:p>
          <a:p>
            <a:pPr algn="l" eaLnBrk="1" fontAlgn="auto" hangingPunct="1">
              <a:spcAft>
                <a:spcPts val="0"/>
              </a:spcAft>
              <a:buFont typeface="Arial" pitchFamily="34" charset="0"/>
              <a:buChar char="•"/>
              <a:defRPr/>
            </a:pPr>
            <a:r>
              <a:rPr lang="es-AR" dirty="0" smtClean="0">
                <a:solidFill>
                  <a:schemeClr val="tx1"/>
                </a:solidFill>
              </a:rPr>
              <a:t>RTAI </a:t>
            </a:r>
            <a:r>
              <a:rPr lang="es-AR" dirty="0" err="1" smtClean="0">
                <a:solidFill>
                  <a:schemeClr val="tx1"/>
                </a:solidFill>
              </a:rPr>
              <a:t>preasigna</a:t>
            </a:r>
            <a:r>
              <a:rPr lang="es-AR" dirty="0" smtClean="0">
                <a:solidFill>
                  <a:schemeClr val="tx1"/>
                </a:solidFill>
              </a:rPr>
              <a:t> trozos de memoria antes de la ejecución de tiempo real</a:t>
            </a:r>
          </a:p>
          <a:p>
            <a:pPr algn="l" eaLnBrk="1" fontAlgn="auto" hangingPunct="1">
              <a:spcAft>
                <a:spcPts val="0"/>
              </a:spcAft>
              <a:buFont typeface="Arial" pitchFamily="34" charset="0"/>
              <a:buChar char="•"/>
              <a:defRPr/>
            </a:pPr>
            <a:r>
              <a:rPr lang="es-AR" dirty="0" smtClean="0">
                <a:solidFill>
                  <a:schemeClr val="tx1"/>
                </a:solidFill>
              </a:rPr>
              <a:t>Cuando la tarea de tiempo real llama a la función </a:t>
            </a:r>
            <a:r>
              <a:rPr lang="es-AR" dirty="0" err="1" smtClean="0">
                <a:solidFill>
                  <a:schemeClr val="tx1"/>
                </a:solidFill>
              </a:rPr>
              <a:t>rt_malloc</a:t>
            </a:r>
            <a:r>
              <a:rPr lang="es-AR" dirty="0" smtClean="0">
                <a:solidFill>
                  <a:schemeClr val="tx1"/>
                </a:solidFill>
              </a:rPr>
              <a:t>(), la respuesta que obtiene es el trozo </a:t>
            </a:r>
            <a:r>
              <a:rPr lang="es-AR" dirty="0" err="1" smtClean="0">
                <a:solidFill>
                  <a:schemeClr val="tx1"/>
                </a:solidFill>
              </a:rPr>
              <a:t>preasignado</a:t>
            </a:r>
            <a:r>
              <a:rPr lang="es-AR" dirty="0" smtClean="0">
                <a:solidFill>
                  <a:schemeClr val="tx1"/>
                </a:solidFill>
              </a:rPr>
              <a:t>. Antes de que el espacio se agote, RTAI reserva nuevos trozos de memoria (</a:t>
            </a:r>
            <a:r>
              <a:rPr lang="es-AR" dirty="0" err="1" smtClean="0">
                <a:solidFill>
                  <a:schemeClr val="tx1"/>
                </a:solidFill>
              </a:rPr>
              <a:t>preasigna</a:t>
            </a:r>
            <a:r>
              <a:rPr lang="es-AR" dirty="0" smtClean="0">
                <a:solidFill>
                  <a:schemeClr val="tx1"/>
                </a:solidFill>
              </a:rPr>
              <a:t>) para futuras llamadas</a:t>
            </a:r>
          </a:p>
          <a:p>
            <a:pPr algn="l" eaLnBrk="1" fontAlgn="auto" hangingPunct="1">
              <a:spcAft>
                <a:spcPts val="0"/>
              </a:spcAft>
              <a:buFont typeface="Arial" pitchFamily="34" charset="0"/>
              <a:buChar char="•"/>
              <a:defRPr/>
            </a:pPr>
            <a:r>
              <a:rPr lang="es-AR" dirty="0" smtClean="0">
                <a:solidFill>
                  <a:schemeClr val="tx1"/>
                </a:solidFill>
              </a:rPr>
              <a:t>De manera similar ocurre con la función </a:t>
            </a:r>
            <a:r>
              <a:rPr lang="es-AR" dirty="0" err="1" smtClean="0">
                <a:solidFill>
                  <a:schemeClr val="tx1"/>
                </a:solidFill>
              </a:rPr>
              <a:t>rt_free</a:t>
            </a:r>
            <a:r>
              <a:rPr lang="es-AR" dirty="0" smtClean="0">
                <a:solidFill>
                  <a:schemeClr val="tx1"/>
                </a:solidFill>
              </a:rPr>
              <a:t>(), en este caso, se libera la memoria </a:t>
            </a:r>
            <a:r>
              <a:rPr lang="es-AR" dirty="0" err="1" smtClean="0">
                <a:solidFill>
                  <a:schemeClr val="tx1"/>
                </a:solidFill>
              </a:rPr>
              <a:t>preasignada</a:t>
            </a:r>
            <a:r>
              <a:rPr lang="es-AR" dirty="0" smtClean="0">
                <a:solidFill>
                  <a:schemeClr val="tx1"/>
                </a:solidFill>
              </a:rPr>
              <a:t> a la espera de futuras reservas. Cuando la suma de memoria liberada es mayor que un valor para una marca, se ordena su liberación.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ctrTitle"/>
          </p:nvPr>
        </p:nvSpPr>
        <p:spPr>
          <a:xfrm>
            <a:off x="685800" y="404813"/>
            <a:ext cx="7772400" cy="936625"/>
          </a:xfrm>
        </p:spPr>
        <p:txBody>
          <a:bodyPr/>
          <a:lstStyle/>
          <a:p>
            <a:pPr eaLnBrk="1" hangingPunct="1"/>
            <a:r>
              <a:rPr lang="es-ES" sz="1800" b="1" smtClean="0"/>
              <a:t>RTAI:Threads Posix</a:t>
            </a:r>
            <a:br>
              <a:rPr lang="es-ES" sz="1800" b="1" smtClean="0"/>
            </a:br>
            <a:endParaRPr lang="es-AR" sz="1800" smtClean="0"/>
          </a:p>
        </p:txBody>
      </p:sp>
      <p:sp>
        <p:nvSpPr>
          <p:cNvPr id="3" name="2 Subtítulo"/>
          <p:cNvSpPr>
            <a:spLocks noGrp="1"/>
          </p:cNvSpPr>
          <p:nvPr>
            <p:ph type="subTitle" idx="1"/>
          </p:nvPr>
        </p:nvSpPr>
        <p:spPr>
          <a:xfrm>
            <a:off x="684213" y="1125538"/>
            <a:ext cx="7264400" cy="4895850"/>
          </a:xfrm>
        </p:spPr>
        <p:txBody>
          <a:bodyPr rtlCol="0">
            <a:normAutofit fontScale="70000" lnSpcReduction="20000"/>
          </a:bodyPr>
          <a:lstStyle/>
          <a:p>
            <a:pPr algn="l" eaLnBrk="1" fontAlgn="auto" hangingPunct="1">
              <a:spcAft>
                <a:spcPts val="0"/>
              </a:spcAft>
              <a:buFont typeface="Arial" pitchFamily="34" charset="0"/>
              <a:buChar char="•"/>
              <a:defRPr/>
            </a:pPr>
            <a:endParaRPr lang="es-AR" dirty="0" smtClean="0"/>
          </a:p>
          <a:p>
            <a:pPr algn="l" eaLnBrk="1" fontAlgn="auto" hangingPunct="1">
              <a:spcAft>
                <a:spcPts val="0"/>
              </a:spcAft>
              <a:buFont typeface="Arial" pitchFamily="34" charset="0"/>
              <a:buChar char="•"/>
              <a:defRPr/>
            </a:pPr>
            <a:r>
              <a:rPr lang="es-AR" dirty="0" smtClean="0">
                <a:solidFill>
                  <a:schemeClr val="tx1"/>
                </a:solidFill>
              </a:rPr>
              <a:t>RTAI tiene módulos que proporcionan la implementación de </a:t>
            </a:r>
            <a:r>
              <a:rPr lang="es-AR" dirty="0" err="1" smtClean="0">
                <a:solidFill>
                  <a:schemeClr val="tx1"/>
                </a:solidFill>
              </a:rPr>
              <a:t>threads</a:t>
            </a:r>
            <a:r>
              <a:rPr lang="es-AR" dirty="0" smtClean="0">
                <a:solidFill>
                  <a:schemeClr val="tx1"/>
                </a:solidFill>
              </a:rPr>
              <a:t> de acuerdo al estándar POSIX 1003.1c. Usando las operaciones especificadas en el estándar, el usuario puede manejar de manera similar a como lo hace con los </a:t>
            </a:r>
            <a:r>
              <a:rPr lang="es-AR" dirty="0" err="1" smtClean="0">
                <a:solidFill>
                  <a:schemeClr val="tx1"/>
                </a:solidFill>
              </a:rPr>
              <a:t>threads</a:t>
            </a:r>
            <a:r>
              <a:rPr lang="es-AR" dirty="0" smtClean="0">
                <a:solidFill>
                  <a:schemeClr val="tx1"/>
                </a:solidFill>
              </a:rPr>
              <a:t> </a:t>
            </a:r>
            <a:r>
              <a:rPr lang="es-AR" dirty="0" err="1" smtClean="0">
                <a:solidFill>
                  <a:schemeClr val="tx1"/>
                </a:solidFill>
              </a:rPr>
              <a:t>posix</a:t>
            </a:r>
            <a:r>
              <a:rPr lang="es-AR" dirty="0" smtClean="0">
                <a:solidFill>
                  <a:schemeClr val="tx1"/>
                </a:solidFill>
              </a:rPr>
              <a:t> convencionales, excepto en cuanto a los conceptos de </a:t>
            </a:r>
            <a:r>
              <a:rPr lang="es-AR" dirty="0" err="1" smtClean="0">
                <a:solidFill>
                  <a:schemeClr val="tx1"/>
                </a:solidFill>
              </a:rPr>
              <a:t>joining</a:t>
            </a:r>
            <a:r>
              <a:rPr lang="es-AR" dirty="0" smtClean="0">
                <a:solidFill>
                  <a:schemeClr val="tx1"/>
                </a:solidFill>
              </a:rPr>
              <a:t> y </a:t>
            </a:r>
            <a:r>
              <a:rPr lang="es-AR" dirty="0" err="1" smtClean="0">
                <a:solidFill>
                  <a:schemeClr val="tx1"/>
                </a:solidFill>
              </a:rPr>
              <a:t>detaching</a:t>
            </a:r>
            <a:r>
              <a:rPr lang="es-AR" dirty="0" smtClean="0">
                <a:solidFill>
                  <a:schemeClr val="tx1"/>
                </a:solidFill>
              </a:rPr>
              <a:t>.</a:t>
            </a:r>
          </a:p>
          <a:p>
            <a:pPr algn="l" eaLnBrk="1" fontAlgn="auto" hangingPunct="1">
              <a:spcAft>
                <a:spcPts val="0"/>
              </a:spcAft>
              <a:buFont typeface="Arial" pitchFamily="34" charset="0"/>
              <a:buChar char="•"/>
              <a:defRPr/>
            </a:pPr>
            <a:endParaRPr lang="es-AR" dirty="0" smtClean="0">
              <a:solidFill>
                <a:schemeClr val="tx1"/>
              </a:solidFill>
            </a:endParaRPr>
          </a:p>
          <a:p>
            <a:pPr algn="l" eaLnBrk="1" fontAlgn="auto" hangingPunct="1">
              <a:spcAft>
                <a:spcPts val="0"/>
              </a:spcAft>
              <a:buFont typeface="Arial" pitchFamily="34" charset="0"/>
              <a:buChar char="•"/>
              <a:defRPr/>
            </a:pPr>
            <a:r>
              <a:rPr lang="es-AR" dirty="0" smtClean="0">
                <a:solidFill>
                  <a:schemeClr val="tx1"/>
                </a:solidFill>
              </a:rPr>
              <a:t>Los </a:t>
            </a:r>
            <a:r>
              <a:rPr lang="es-AR" dirty="0" err="1" smtClean="0">
                <a:solidFill>
                  <a:schemeClr val="tx1"/>
                </a:solidFill>
              </a:rPr>
              <a:t>threads</a:t>
            </a:r>
            <a:r>
              <a:rPr lang="es-AR" dirty="0" smtClean="0">
                <a:solidFill>
                  <a:schemeClr val="tx1"/>
                </a:solidFill>
              </a:rPr>
              <a:t> de un mismo proceso comparten el espacio de memoria, por tanto es fácil el intercambio de información entre ellos, sin embargo, el uso de áreas memoria compartida son necesarias para la sincronización. También se proporcionan los mecanismo de </a:t>
            </a:r>
            <a:r>
              <a:rPr lang="es-AR" dirty="0" err="1" smtClean="0">
                <a:solidFill>
                  <a:schemeClr val="tx1"/>
                </a:solidFill>
              </a:rPr>
              <a:t>mutex</a:t>
            </a:r>
            <a:r>
              <a:rPr lang="es-AR" dirty="0" smtClean="0">
                <a:solidFill>
                  <a:schemeClr val="tx1"/>
                </a:solidFill>
              </a:rPr>
              <a:t> y de variables de condición.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813"/>
            <a:ext cx="7772400" cy="647700"/>
          </a:xfrm>
        </p:spPr>
        <p:txBody>
          <a:bodyPr rtlCol="0">
            <a:normAutofit fontScale="90000"/>
          </a:bodyPr>
          <a:lstStyle/>
          <a:p>
            <a:pPr eaLnBrk="1" fontAlgn="auto" hangingPunct="1">
              <a:spcAft>
                <a:spcPts val="0"/>
              </a:spcAft>
              <a:defRPr/>
            </a:pPr>
            <a:r>
              <a:rPr lang="es-ES" sz="1800" b="1" dirty="0" smtClean="0"/>
              <a:t>RTAI:</a:t>
            </a:r>
            <a:r>
              <a:rPr lang="es-AR" sz="1800" dirty="0" smtClean="0"/>
              <a:t>LXRT: </a:t>
            </a:r>
            <a:r>
              <a:rPr lang="es-AR" sz="1800" dirty="0" err="1" smtClean="0"/>
              <a:t>User-space</a:t>
            </a:r>
            <a:r>
              <a:rPr lang="es-AR" sz="1800" dirty="0" smtClean="0"/>
              <a:t> Interface a RTAI</a:t>
            </a:r>
            <a:br>
              <a:rPr lang="es-AR" sz="1800" dirty="0" smtClean="0"/>
            </a:br>
            <a:r>
              <a:rPr lang="es-ES" sz="1800" b="1" dirty="0" smtClean="0"/>
              <a:t/>
            </a:r>
            <a:br>
              <a:rPr lang="es-ES" sz="1800" b="1" dirty="0" smtClean="0"/>
            </a:br>
            <a:endParaRPr lang="es-AR" sz="1800" dirty="0" smtClean="0"/>
          </a:p>
        </p:txBody>
      </p:sp>
      <p:sp>
        <p:nvSpPr>
          <p:cNvPr id="3" name="2 Subtítulo"/>
          <p:cNvSpPr>
            <a:spLocks noGrp="1"/>
          </p:cNvSpPr>
          <p:nvPr>
            <p:ph type="subTitle" idx="1"/>
          </p:nvPr>
        </p:nvSpPr>
        <p:spPr>
          <a:xfrm>
            <a:off x="684213" y="1125538"/>
            <a:ext cx="7264400" cy="3816350"/>
          </a:xfrm>
        </p:spPr>
        <p:txBody>
          <a:bodyPr rtlCol="0">
            <a:normAutofit fontScale="25000" lnSpcReduction="20000"/>
          </a:bodyPr>
          <a:lstStyle/>
          <a:p>
            <a:pPr algn="l" eaLnBrk="1" fontAlgn="auto" hangingPunct="1">
              <a:spcAft>
                <a:spcPts val="0"/>
              </a:spcAft>
              <a:buFont typeface="Arial" pitchFamily="34" charset="0"/>
              <a:buChar char="•"/>
              <a:defRPr/>
            </a:pPr>
            <a:endParaRPr lang="es-AR" dirty="0" smtClean="0"/>
          </a:p>
          <a:p>
            <a:pPr algn="l" eaLnBrk="1" fontAlgn="auto" hangingPunct="1">
              <a:spcAft>
                <a:spcPts val="0"/>
              </a:spcAft>
              <a:buFont typeface="Arial" pitchFamily="34" charset="0"/>
              <a:buChar char="•"/>
              <a:defRPr/>
            </a:pPr>
            <a:endParaRPr lang="es-AR" dirty="0" smtClean="0"/>
          </a:p>
          <a:p>
            <a:pPr algn="l" eaLnBrk="1" fontAlgn="auto" hangingPunct="1">
              <a:spcAft>
                <a:spcPts val="0"/>
              </a:spcAft>
              <a:buFont typeface="Arial" pitchFamily="34" charset="0"/>
              <a:buChar char="•"/>
              <a:defRPr/>
            </a:pPr>
            <a:r>
              <a:rPr lang="es-AR" sz="6400" dirty="0" smtClean="0">
                <a:solidFill>
                  <a:schemeClr val="tx1"/>
                </a:solidFill>
              </a:rPr>
              <a:t>LXRT : API para RTAI  para desarrollo de aplicaciones de tiempo real en espacio de usuario sin tener que crear módulos para el </a:t>
            </a:r>
            <a:r>
              <a:rPr lang="es-AR" sz="6400" dirty="0" err="1" smtClean="0">
                <a:solidFill>
                  <a:schemeClr val="tx1"/>
                </a:solidFill>
              </a:rPr>
              <a:t>kernel</a:t>
            </a:r>
            <a:r>
              <a:rPr lang="es-AR" sz="6400" dirty="0" smtClean="0">
                <a:solidFill>
                  <a:schemeClr val="tx1"/>
                </a:solidFill>
              </a:rPr>
              <a:t>. </a:t>
            </a:r>
          </a:p>
          <a:p>
            <a:pPr algn="l" eaLnBrk="1" fontAlgn="auto" hangingPunct="1">
              <a:spcAft>
                <a:spcPts val="0"/>
              </a:spcAft>
              <a:buFont typeface="Arial" pitchFamily="34" charset="0"/>
              <a:buChar char="•"/>
              <a:defRPr/>
            </a:pPr>
            <a:r>
              <a:rPr lang="es-AR" sz="6400" dirty="0" err="1" smtClean="0">
                <a:solidFill>
                  <a:schemeClr val="tx1"/>
                </a:solidFill>
              </a:rPr>
              <a:t>Util</a:t>
            </a:r>
            <a:r>
              <a:rPr lang="es-AR" sz="6400" dirty="0" smtClean="0">
                <a:solidFill>
                  <a:schemeClr val="tx1"/>
                </a:solidFill>
              </a:rPr>
              <a:t>: memoria destinado al </a:t>
            </a:r>
            <a:r>
              <a:rPr lang="es-AR" sz="6400" dirty="0" err="1" smtClean="0">
                <a:solidFill>
                  <a:schemeClr val="tx1"/>
                </a:solidFill>
              </a:rPr>
              <a:t>kernel</a:t>
            </a:r>
            <a:r>
              <a:rPr lang="es-AR" sz="6400" dirty="0" smtClean="0">
                <a:solidFill>
                  <a:schemeClr val="tx1"/>
                </a:solidFill>
              </a:rPr>
              <a:t> no esta protegido de accesos inválidos, puede provocar  corrupción de datos y mal funcionamiento de </a:t>
            </a:r>
            <a:r>
              <a:rPr lang="es-AR" sz="6400" dirty="0" err="1" smtClean="0">
                <a:solidFill>
                  <a:schemeClr val="tx1"/>
                </a:solidFill>
              </a:rPr>
              <a:t>kernel</a:t>
            </a:r>
            <a:r>
              <a:rPr lang="es-AR" sz="6400" dirty="0" smtClean="0">
                <a:solidFill>
                  <a:schemeClr val="tx1"/>
                </a:solidFill>
              </a:rPr>
              <a:t> Linux. </a:t>
            </a:r>
          </a:p>
          <a:p>
            <a:pPr algn="l" eaLnBrk="1" fontAlgn="auto" hangingPunct="1">
              <a:spcAft>
                <a:spcPts val="0"/>
              </a:spcAft>
              <a:buFont typeface="Arial" pitchFamily="34" charset="0"/>
              <a:buChar char="•"/>
              <a:defRPr/>
            </a:pPr>
            <a:r>
              <a:rPr lang="es-AR" sz="6400" dirty="0" smtClean="0">
                <a:solidFill>
                  <a:schemeClr val="tx1"/>
                </a:solidFill>
              </a:rPr>
              <a:t>Si el </a:t>
            </a:r>
            <a:r>
              <a:rPr lang="es-AR" sz="6400" dirty="0" err="1" smtClean="0">
                <a:solidFill>
                  <a:schemeClr val="tx1"/>
                </a:solidFill>
              </a:rPr>
              <a:t>kernel</a:t>
            </a:r>
            <a:r>
              <a:rPr lang="es-AR" sz="6400" dirty="0" smtClean="0">
                <a:solidFill>
                  <a:schemeClr val="tx1"/>
                </a:solidFill>
              </a:rPr>
              <a:t> es actualizado, los módulos necesitan ser recompilados lo que puede provocar que sean incompatibles con la nueva versión.</a:t>
            </a:r>
          </a:p>
          <a:p>
            <a:pPr algn="l" eaLnBrk="1" fontAlgn="auto" hangingPunct="1">
              <a:spcAft>
                <a:spcPts val="0"/>
              </a:spcAft>
              <a:buFont typeface="Arial" pitchFamily="34" charset="0"/>
              <a:buChar char="•"/>
              <a:defRPr/>
            </a:pPr>
            <a:r>
              <a:rPr lang="es-AR" sz="6400" dirty="0" smtClean="0">
                <a:solidFill>
                  <a:schemeClr val="tx1"/>
                </a:solidFill>
              </a:rPr>
              <a:t>Mientras se desarrolla una aplicación de tiempo real en el espacio de usuario el programador puede usar las herramientas estándar de depuración hasta que ya no contienen errores, pero en este caso se trata de procesos de tiempo real flexibles (</a:t>
            </a:r>
            <a:r>
              <a:rPr lang="es-AR" sz="6400" dirty="0" err="1" smtClean="0">
                <a:solidFill>
                  <a:schemeClr val="tx1"/>
                </a:solidFill>
              </a:rPr>
              <a:t>soft</a:t>
            </a:r>
            <a:r>
              <a:rPr lang="es-AR" sz="6400" dirty="0" smtClean="0">
                <a:solidFill>
                  <a:schemeClr val="tx1"/>
                </a:solidFill>
              </a:rPr>
              <a:t>). </a:t>
            </a:r>
          </a:p>
          <a:p>
            <a:pPr algn="l" eaLnBrk="1" fontAlgn="auto" hangingPunct="1">
              <a:spcAft>
                <a:spcPts val="0"/>
              </a:spcAft>
              <a:buFont typeface="Arial" pitchFamily="34" charset="0"/>
              <a:buChar char="•"/>
              <a:defRPr/>
            </a:pPr>
            <a:r>
              <a:rPr lang="es-AR" sz="6400" dirty="0" smtClean="0">
                <a:solidFill>
                  <a:schemeClr val="tx1"/>
                </a:solidFill>
              </a:rPr>
              <a:t>Servicios proporcionados por las llamadas al sistema de Linux están disponibles para las tareas. </a:t>
            </a:r>
          </a:p>
          <a:p>
            <a:pPr algn="l" eaLnBrk="1" fontAlgn="auto" hangingPunct="1">
              <a:spcAft>
                <a:spcPts val="0"/>
              </a:spcAft>
              <a:buFont typeface="Arial" pitchFamily="34" charset="0"/>
              <a:buChar char="•"/>
              <a:defRPr/>
            </a:pPr>
            <a:r>
              <a:rPr lang="es-AR" sz="6400" dirty="0" smtClean="0">
                <a:solidFill>
                  <a:schemeClr val="tx1"/>
                </a:solidFill>
              </a:rPr>
              <a:t>Ventaja: cuando la aplicación esté libre de errores puede convertirse a un módulo en el espacio del </a:t>
            </a:r>
            <a:r>
              <a:rPr lang="es-AR" sz="6400" dirty="0" err="1" smtClean="0">
                <a:solidFill>
                  <a:schemeClr val="tx1"/>
                </a:solidFill>
              </a:rPr>
              <a:t>kernel</a:t>
            </a:r>
            <a:r>
              <a:rPr lang="es-AR" sz="6400" dirty="0" smtClean="0">
                <a:solidFill>
                  <a:schemeClr val="tx1"/>
                </a:solidFill>
              </a:rPr>
              <a:t>, (tarea de tiempo real estricto)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813"/>
            <a:ext cx="7772400" cy="647700"/>
          </a:xfrm>
        </p:spPr>
        <p:txBody>
          <a:bodyPr rtlCol="0">
            <a:normAutofit fontScale="90000"/>
          </a:bodyPr>
          <a:lstStyle/>
          <a:p>
            <a:pPr eaLnBrk="1" fontAlgn="auto" hangingPunct="1">
              <a:spcAft>
                <a:spcPts val="0"/>
              </a:spcAft>
              <a:defRPr/>
            </a:pPr>
            <a:r>
              <a:rPr lang="es-ES" sz="1800" b="1" dirty="0" smtClean="0"/>
              <a:t>RTAI:</a:t>
            </a:r>
            <a:r>
              <a:rPr lang="es-AR" sz="1800" dirty="0" smtClean="0"/>
              <a:t>LXRT: </a:t>
            </a:r>
            <a:r>
              <a:rPr lang="es-AR" sz="1800" dirty="0" err="1" smtClean="0"/>
              <a:t>User-space</a:t>
            </a:r>
            <a:r>
              <a:rPr lang="es-AR" sz="1800" dirty="0" smtClean="0"/>
              <a:t> Interface a RTAI</a:t>
            </a:r>
            <a:br>
              <a:rPr lang="es-AR" sz="1800" dirty="0" smtClean="0"/>
            </a:br>
            <a:r>
              <a:rPr lang="es-ES" sz="1800" b="1" dirty="0" smtClean="0"/>
              <a:t/>
            </a:r>
            <a:br>
              <a:rPr lang="es-ES" sz="1800" b="1" dirty="0" smtClean="0"/>
            </a:br>
            <a:endParaRPr lang="es-AR" sz="1800" dirty="0" smtClean="0"/>
          </a:p>
        </p:txBody>
      </p:sp>
      <p:sp>
        <p:nvSpPr>
          <p:cNvPr id="3" name="2 Subtítulo"/>
          <p:cNvSpPr>
            <a:spLocks noGrp="1"/>
          </p:cNvSpPr>
          <p:nvPr>
            <p:ph type="subTitle" idx="1"/>
          </p:nvPr>
        </p:nvSpPr>
        <p:spPr>
          <a:xfrm>
            <a:off x="323850" y="692150"/>
            <a:ext cx="8351838" cy="4968875"/>
          </a:xfrm>
        </p:spPr>
        <p:txBody>
          <a:bodyPr rtlCol="0">
            <a:normAutofit fontScale="25000" lnSpcReduction="20000"/>
          </a:bodyPr>
          <a:lstStyle/>
          <a:p>
            <a:pPr algn="l" eaLnBrk="1" fontAlgn="auto" hangingPunct="1">
              <a:spcAft>
                <a:spcPts val="0"/>
              </a:spcAft>
              <a:buFont typeface="Arial" pitchFamily="34" charset="0"/>
              <a:buChar char="•"/>
              <a:defRPr/>
            </a:pPr>
            <a:r>
              <a:rPr lang="es-AR" sz="5600" dirty="0" smtClean="0">
                <a:solidFill>
                  <a:schemeClr val="tx1"/>
                </a:solidFill>
              </a:rPr>
              <a:t>Sin embargo, al hacer esto, las llamadas al sistema utilizadas no sirven y deberán ser cambiadas por las proporcionadas por RTAI.</a:t>
            </a:r>
          </a:p>
          <a:p>
            <a:pPr algn="l" eaLnBrk="1" fontAlgn="auto" hangingPunct="1">
              <a:spcAft>
                <a:spcPts val="0"/>
              </a:spcAft>
              <a:buFont typeface="Arial" pitchFamily="34" charset="0"/>
              <a:buChar char="•"/>
              <a:defRPr/>
            </a:pPr>
            <a:r>
              <a:rPr lang="es-AR" sz="5600" dirty="0" smtClean="0">
                <a:solidFill>
                  <a:schemeClr val="tx1"/>
                </a:solidFill>
              </a:rPr>
              <a:t>El cambio espacio de usuario -tareas de tiempo real es fácil porque LXRT proporciona  API simétrico para comunicación entre procesos y otros servicios de RTAI</a:t>
            </a:r>
          </a:p>
          <a:p>
            <a:pPr algn="l" eaLnBrk="1" fontAlgn="auto" hangingPunct="1">
              <a:spcAft>
                <a:spcPts val="0"/>
              </a:spcAft>
              <a:buFont typeface="Arial" pitchFamily="34" charset="0"/>
              <a:buChar char="•"/>
              <a:defRPr/>
            </a:pPr>
            <a:r>
              <a:rPr lang="es-AR" sz="5600" dirty="0" smtClean="0">
                <a:solidFill>
                  <a:schemeClr val="tx1"/>
                </a:solidFill>
              </a:rPr>
              <a:t>El mismo API puede ser usado por  tareas de tiempo real y por los procesos del espacio de usuario. </a:t>
            </a:r>
          </a:p>
          <a:p>
            <a:pPr algn="l" eaLnBrk="1" fontAlgn="auto" hangingPunct="1">
              <a:spcAft>
                <a:spcPts val="0"/>
              </a:spcAft>
              <a:buFont typeface="Arial" pitchFamily="34" charset="0"/>
              <a:buChar char="•"/>
              <a:defRPr/>
            </a:pPr>
            <a:r>
              <a:rPr lang="es-AR" sz="5600" dirty="0" smtClean="0">
                <a:solidFill>
                  <a:schemeClr val="tx1"/>
                </a:solidFill>
              </a:rPr>
              <a:t>El mismo API de LXRT puede ser también usado cuando 2 procesos del espacio de usuario ó 2 tareas de tiempo real se comunican entre si, esto implica que varios relojes y mensajes del sistema proporcionados por LXRT puedan ser usados incluso cuando la aplicación no requiera tiempo real.</a:t>
            </a:r>
          </a:p>
          <a:p>
            <a:pPr algn="l" eaLnBrk="1" fontAlgn="auto" hangingPunct="1">
              <a:spcAft>
                <a:spcPts val="0"/>
              </a:spcAft>
              <a:buFont typeface="Arial" pitchFamily="34" charset="0"/>
              <a:buChar char="•"/>
              <a:defRPr/>
            </a:pPr>
            <a:r>
              <a:rPr lang="es-AR" sz="5600" dirty="0" smtClean="0">
                <a:solidFill>
                  <a:schemeClr val="tx1"/>
                </a:solidFill>
              </a:rPr>
              <a:t>LXRT permite a las aplicaciones el intercambio dinámico entre tiempo real flexible y estricto mediante el uso de una simple llamada en el espacio de usuario.</a:t>
            </a:r>
          </a:p>
          <a:p>
            <a:pPr algn="l" eaLnBrk="1" fontAlgn="auto" hangingPunct="1">
              <a:spcAft>
                <a:spcPts val="0"/>
              </a:spcAft>
              <a:buFont typeface="Arial" pitchFamily="34" charset="0"/>
              <a:buChar char="•"/>
              <a:defRPr/>
            </a:pPr>
            <a:r>
              <a:rPr lang="es-AR" sz="5600" dirty="0" smtClean="0">
                <a:solidFill>
                  <a:schemeClr val="tx1"/>
                </a:solidFill>
              </a:rPr>
              <a:t>Cuando una aplicación esta en el modo de tiempo real flexible, usa el planificador de Linux, pero requiere el uso de la política de planificación FIFO.</a:t>
            </a:r>
          </a:p>
          <a:p>
            <a:pPr algn="l" eaLnBrk="1" fontAlgn="auto" hangingPunct="1">
              <a:spcAft>
                <a:spcPts val="0"/>
              </a:spcAft>
              <a:buFont typeface="Arial" pitchFamily="34" charset="0"/>
              <a:buChar char="•"/>
              <a:defRPr/>
            </a:pPr>
            <a:r>
              <a:rPr lang="es-AR" sz="5600" dirty="0" smtClean="0">
                <a:solidFill>
                  <a:schemeClr val="tx1"/>
                </a:solidFill>
              </a:rPr>
              <a:t>La planificación de procesos FIFO puede provocar perdida de ranuras de tiempo, por ejemplo, porque se esta ejecutando un manejador de interrupciones ó el planificador de tareas de RTAI.</a:t>
            </a:r>
          </a:p>
          <a:p>
            <a:pPr algn="l" eaLnBrk="1" fontAlgn="auto" hangingPunct="1">
              <a:spcAft>
                <a:spcPts val="0"/>
              </a:spcAft>
              <a:buFont typeface="Arial" pitchFamily="34" charset="0"/>
              <a:buChar char="•"/>
              <a:defRPr/>
            </a:pPr>
            <a:r>
              <a:rPr lang="es-AR" sz="5600" dirty="0" smtClean="0">
                <a:solidFill>
                  <a:schemeClr val="tx1"/>
                </a:solidFill>
              </a:rPr>
              <a:t>Para facilitar paso a tiempo real estricto, LXRT crea agente en espacio del </a:t>
            </a:r>
            <a:r>
              <a:rPr lang="es-AR" sz="5600" dirty="0" err="1" smtClean="0">
                <a:solidFill>
                  <a:schemeClr val="tx1"/>
                </a:solidFill>
              </a:rPr>
              <a:t>kernel</a:t>
            </a:r>
            <a:r>
              <a:rPr lang="es-AR" sz="5600" dirty="0" smtClean="0">
                <a:solidFill>
                  <a:schemeClr val="tx1"/>
                </a:solidFill>
              </a:rPr>
              <a:t> para cada proceso del espacio de usuario con requerimientos de tiempo real</a:t>
            </a:r>
          </a:p>
          <a:p>
            <a:pPr algn="l" eaLnBrk="1" fontAlgn="auto" hangingPunct="1">
              <a:spcAft>
                <a:spcPts val="0"/>
              </a:spcAft>
              <a:buFont typeface="Arial" pitchFamily="34" charset="0"/>
              <a:buChar char="•"/>
              <a:defRPr/>
            </a:pPr>
            <a:r>
              <a:rPr lang="es-AR" sz="5600" dirty="0" smtClean="0">
                <a:solidFill>
                  <a:schemeClr val="tx1"/>
                </a:solidFill>
              </a:rPr>
              <a:t>Cuando el proceso entra en modo de tiempo real estricto, el agente desactiva las interrupciones, y mueve al proceso fuera del planificador de Linux y lo añade a la cola del planificador de RTAI. </a:t>
            </a:r>
          </a:p>
          <a:p>
            <a:pPr algn="l" eaLnBrk="1" fontAlgn="auto" hangingPunct="1">
              <a:spcAft>
                <a:spcPts val="0"/>
              </a:spcAft>
              <a:buFont typeface="Arial" pitchFamily="34" charset="0"/>
              <a:buChar char="•"/>
              <a:defRPr/>
            </a:pPr>
            <a:r>
              <a:rPr lang="es-AR" sz="5600" dirty="0" smtClean="0">
                <a:solidFill>
                  <a:schemeClr val="tx1"/>
                </a:solidFill>
              </a:rPr>
              <a:t>Ahora el proceso no es interrumpido por las interrupciones de otro proceso Linux. Para poder realizar este cambio el proceso debe asegurar que la memoria usada por el proceso este en la memoria RAM y debe desactivar la paginación usando la función </a:t>
            </a:r>
            <a:r>
              <a:rPr lang="es-AR" sz="5600" dirty="0" err="1" smtClean="0">
                <a:solidFill>
                  <a:schemeClr val="tx1"/>
                </a:solidFill>
              </a:rPr>
              <a:t>mlockall</a:t>
            </a:r>
            <a:r>
              <a:rPr lang="es-AR" sz="5600" dirty="0" smtClean="0">
                <a:solidFill>
                  <a:schemeClr val="tx1"/>
                </a:solidFill>
              </a:rPr>
              <a:t>(). Esta llamada no debe ser usada en modo tiempo real estricto.</a:t>
            </a:r>
          </a:p>
          <a:p>
            <a:pPr algn="l" eaLnBrk="1" fontAlgn="auto" hangingPunct="1">
              <a:spcAft>
                <a:spcPts val="0"/>
              </a:spcAft>
              <a:buFont typeface="Arial" pitchFamily="34" charset="0"/>
              <a:buChar char="•"/>
              <a:defRPr/>
            </a:pPr>
            <a:r>
              <a:rPr lang="es-AR" sz="5600" dirty="0" smtClean="0">
                <a:solidFill>
                  <a:schemeClr val="tx1"/>
                </a:solidFill>
              </a:rPr>
              <a:t>Aunque los desarrolladores de RTAI ven bien el desarrollo de aplicaciones de tiempo real estricto usando LXRT, el tiempo de respuesta no es tan bueno como la ejecución de las tareas como módulos del </a:t>
            </a:r>
            <a:r>
              <a:rPr lang="es-AR" sz="5600" dirty="0" err="1" smtClean="0">
                <a:solidFill>
                  <a:schemeClr val="tx1"/>
                </a:solidFill>
              </a:rPr>
              <a:t>kernel</a:t>
            </a:r>
            <a:r>
              <a:rPr lang="es-AR" sz="5600" dirty="0" smtClean="0">
                <a:solidFill>
                  <a:schemeClr val="tx1"/>
                </a:solidFill>
              </a:rPr>
              <a:t>.</a:t>
            </a:r>
          </a:p>
          <a:p>
            <a:pPr algn="l" eaLnBrk="1" fontAlgn="auto" hangingPunct="1">
              <a:spcAft>
                <a:spcPts val="0"/>
              </a:spcAft>
              <a:buFont typeface="Arial" pitchFamily="34" charset="0"/>
              <a:buChar char="•"/>
              <a:defRPr/>
            </a:pPr>
            <a:endParaRPr lang="es-AR" sz="5600" dirty="0" smtClean="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2345</Words>
  <Application>Microsoft Office PowerPoint</Application>
  <PresentationFormat>Presentación en pantalla (4:3)</PresentationFormat>
  <Paragraphs>123</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RTAI</vt:lpstr>
      <vt:lpstr>RTAI</vt:lpstr>
      <vt:lpstr>RTAI:HAL - Hardware Abstraction Layer</vt:lpstr>
      <vt:lpstr>RTAI: Planificación </vt:lpstr>
      <vt:lpstr>RTAI: Comunicación entre procesos (IPC - Inter-process comunication)</vt:lpstr>
      <vt:lpstr>RTAI:Gestión de memoria</vt:lpstr>
      <vt:lpstr>RTAI:Threads Posix </vt:lpstr>
      <vt:lpstr>RTAI:LXRT: User-space Interface a RTAI  </vt:lpstr>
      <vt:lpstr>RTAI:LXRT: User-space Interface a RTAI  </vt:lpstr>
      <vt:lpstr>RTAI:LXRT: User-space Interface a RTAI  </vt:lpstr>
      <vt:lpstr>MaRTE OS</vt:lpstr>
      <vt:lpstr>Entorno de desarrollo</vt:lpstr>
      <vt:lpstr>MaRT 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RTAI</dc:title>
  <dc:creator>fromero</dc:creator>
  <cp:lastModifiedBy>fromero</cp:lastModifiedBy>
  <cp:revision>14</cp:revision>
  <dcterms:created xsi:type="dcterms:W3CDTF">2011-05-13T17:48:18Z</dcterms:created>
  <dcterms:modified xsi:type="dcterms:W3CDTF">2017-09-26T12:32:45Z</dcterms:modified>
</cp:coreProperties>
</file>