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07950DC-4F2B-4B40-9E5B-3AE48DFB2D59}" type="datetimeFigureOut">
              <a:rPr lang="es-AR" smtClean="0"/>
              <a:t>20/10/2015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77F3052-716F-472D-88B8-A0DF6D41C53E}"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50DC-4F2B-4B40-9E5B-3AE48DFB2D59}" type="datetimeFigureOut">
              <a:rPr lang="es-AR" smtClean="0"/>
              <a:t>20/10/2015</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F3052-716F-472D-88B8-A0DF6D41C53E}"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lstStyle/>
          <a:p>
            <a:r>
              <a:rPr lang="es-AR" dirty="0" smtClean="0">
                <a:solidFill>
                  <a:schemeClr val="tx1"/>
                </a:solidFill>
              </a:rPr>
              <a:t>POSIX DE TIEMPO REAL</a:t>
            </a:r>
            <a:endParaRPr lang="es-AR" dirty="0"/>
          </a:p>
        </p:txBody>
      </p:sp>
      <p:sp>
        <p:nvSpPr>
          <p:cNvPr id="3" name="2 Subtítulo"/>
          <p:cNvSpPr>
            <a:spLocks noGrp="1"/>
          </p:cNvSpPr>
          <p:nvPr>
            <p:ph type="subTitle" idx="1"/>
          </p:nvPr>
        </p:nvSpPr>
        <p:spPr>
          <a:xfrm>
            <a:off x="899592" y="2420888"/>
            <a:ext cx="7776864" cy="3217912"/>
          </a:xfrm>
        </p:spPr>
        <p:txBody>
          <a:bodyPr>
            <a:normAutofit/>
          </a:bodyPr>
          <a:lstStyle/>
          <a:p>
            <a:pPr algn="l">
              <a:buFont typeface="Arial" pitchFamily="34" charset="0"/>
              <a:buChar char="•"/>
            </a:pPr>
            <a:r>
              <a:rPr lang="es-AR" dirty="0" smtClean="0">
                <a:solidFill>
                  <a:schemeClr val="tx1"/>
                </a:solidFill>
              </a:rPr>
              <a:t>  POSIX: Estándar que define una </a:t>
            </a:r>
            <a:r>
              <a:rPr lang="es-AR" dirty="0" err="1" smtClean="0">
                <a:solidFill>
                  <a:schemeClr val="tx1"/>
                </a:solidFill>
              </a:rPr>
              <a:t>interfase</a:t>
            </a:r>
            <a:r>
              <a:rPr lang="es-AR" dirty="0" smtClean="0">
                <a:solidFill>
                  <a:schemeClr val="tx1"/>
                </a:solidFill>
              </a:rPr>
              <a:t> portable para aplicaciones basadas en UNIX</a:t>
            </a:r>
          </a:p>
          <a:p>
            <a:pPr algn="l">
              <a:buFont typeface="Arial" pitchFamily="34" charset="0"/>
              <a:buChar char="•"/>
            </a:pPr>
            <a:r>
              <a:rPr lang="es-AR" dirty="0">
                <a:solidFill>
                  <a:schemeClr val="tx1"/>
                </a:solidFill>
              </a:rPr>
              <a:t> </a:t>
            </a:r>
            <a:r>
              <a:rPr lang="es-AR" dirty="0" smtClean="0">
                <a:solidFill>
                  <a:schemeClr val="tx1"/>
                </a:solidFill>
              </a:rPr>
              <a:t> Objetivo: portabilidad de las aplicaciones a nivel de código fuente</a:t>
            </a:r>
          </a:p>
          <a:p>
            <a:pPr algn="l">
              <a:buFont typeface="Arial" pitchFamily="34" charset="0"/>
              <a:buChar char="•"/>
            </a:pPr>
            <a:r>
              <a:rPr lang="es-AR" dirty="0" smtClean="0">
                <a:solidFill>
                  <a:schemeClr val="tx1"/>
                </a:solidFill>
              </a:rPr>
              <a:t>   Una parte importante: necesidades de las aplicaciones de tiempo real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normAutofit fontScale="90000"/>
          </a:bodyPr>
          <a:lstStyle/>
          <a:p>
            <a:r>
              <a:rPr lang="es-AR" dirty="0" smtClean="0">
                <a:solidFill>
                  <a:schemeClr val="tx1"/>
                </a:solidFill>
              </a:rPr>
              <a:t>Estándar de sistema operativo de tiempo real</a:t>
            </a:r>
            <a:endParaRPr lang="es-AR" dirty="0"/>
          </a:p>
        </p:txBody>
      </p:sp>
      <p:sp>
        <p:nvSpPr>
          <p:cNvPr id="3" name="2 Subtítulo"/>
          <p:cNvSpPr>
            <a:spLocks noGrp="1"/>
          </p:cNvSpPr>
          <p:nvPr>
            <p:ph type="subTitle" idx="1"/>
          </p:nvPr>
        </p:nvSpPr>
        <p:spPr>
          <a:xfrm>
            <a:off x="575048" y="1700808"/>
            <a:ext cx="8568952" cy="4608512"/>
          </a:xfrm>
        </p:spPr>
        <p:txBody>
          <a:bodyPr>
            <a:noAutofit/>
          </a:bodyPr>
          <a:lstStyle/>
          <a:p>
            <a:pPr algn="l">
              <a:buFont typeface="Arial" pitchFamily="34" charset="0"/>
              <a:buChar char="•"/>
            </a:pPr>
            <a:r>
              <a:rPr lang="es-ES" sz="1800" dirty="0" smtClean="0">
                <a:solidFill>
                  <a:schemeClr val="tx1"/>
                </a:solidFill>
              </a:rPr>
              <a:t>Se desarrollan:</a:t>
            </a:r>
            <a:endParaRPr lang="es-AR" sz="1800" dirty="0" smtClean="0">
              <a:solidFill>
                <a:schemeClr val="tx1"/>
              </a:solidFill>
            </a:endParaRPr>
          </a:p>
          <a:p>
            <a:pPr lvl="1" algn="l">
              <a:buFont typeface="Arial" pitchFamily="34" charset="0"/>
              <a:buChar char="•"/>
            </a:pPr>
            <a:r>
              <a:rPr lang="es-AR" sz="1800" dirty="0" smtClean="0">
                <a:solidFill>
                  <a:schemeClr val="tx1"/>
                </a:solidFill>
              </a:rPr>
              <a:t> POSIX.4: Extensiones de tiempo real. Define </a:t>
            </a:r>
            <a:r>
              <a:rPr lang="es-AR" sz="1800" dirty="0" err="1" smtClean="0">
                <a:solidFill>
                  <a:schemeClr val="tx1"/>
                </a:solidFill>
              </a:rPr>
              <a:t>interfases</a:t>
            </a:r>
            <a:r>
              <a:rPr lang="es-AR" sz="1800" dirty="0" smtClean="0">
                <a:solidFill>
                  <a:schemeClr val="tx1"/>
                </a:solidFill>
              </a:rPr>
              <a:t> para soportar la portabilidad de aplicaciones con requerimientos de tiempo real</a:t>
            </a:r>
          </a:p>
          <a:p>
            <a:pPr lvl="1" algn="l">
              <a:buFont typeface="Arial" pitchFamily="34" charset="0"/>
              <a:buChar char="•"/>
            </a:pPr>
            <a:r>
              <a:rPr lang="es-AR" sz="1800" dirty="0" smtClean="0">
                <a:solidFill>
                  <a:schemeClr val="tx1"/>
                </a:solidFill>
              </a:rPr>
              <a:t> POSIX.4a: Extensión de threads. Define </a:t>
            </a:r>
            <a:r>
              <a:rPr lang="es-AR" sz="1800" dirty="0" err="1" smtClean="0">
                <a:solidFill>
                  <a:schemeClr val="tx1"/>
                </a:solidFill>
              </a:rPr>
              <a:t>interfases</a:t>
            </a:r>
            <a:r>
              <a:rPr lang="es-AR" sz="1800" dirty="0" smtClean="0">
                <a:solidFill>
                  <a:schemeClr val="tx1"/>
                </a:solidFill>
              </a:rPr>
              <a:t> para soportar múltiples threads o flujos de control dentro de cada proceso</a:t>
            </a:r>
          </a:p>
          <a:p>
            <a:pPr lvl="1" algn="l">
              <a:buFont typeface="Arial" pitchFamily="34" charset="0"/>
              <a:buChar char="•"/>
            </a:pPr>
            <a:r>
              <a:rPr lang="es-AR" sz="1800" dirty="0" smtClean="0">
                <a:solidFill>
                  <a:schemeClr val="tx1"/>
                </a:solidFill>
              </a:rPr>
              <a:t> POSIX. POSIX.4b: Extensiones adicionales de tiempo real. Define </a:t>
            </a:r>
            <a:r>
              <a:rPr lang="es-AR" sz="1800" dirty="0" err="1" smtClean="0">
                <a:solidFill>
                  <a:schemeClr val="tx1"/>
                </a:solidFill>
              </a:rPr>
              <a:t>interfases</a:t>
            </a:r>
            <a:r>
              <a:rPr lang="es-AR" sz="1800" dirty="0" smtClean="0">
                <a:solidFill>
                  <a:schemeClr val="tx1"/>
                </a:solidFill>
              </a:rPr>
              <a:t> para soportar servicios de tiempo real adicionales</a:t>
            </a:r>
          </a:p>
          <a:p>
            <a:pPr lvl="1" algn="l">
              <a:buFont typeface="Arial" pitchFamily="34" charset="0"/>
              <a:buChar char="•"/>
            </a:pPr>
            <a:r>
              <a:rPr lang="es-AR" sz="1800" dirty="0" smtClean="0">
                <a:solidFill>
                  <a:schemeClr val="tx1"/>
                </a:solidFill>
              </a:rPr>
              <a:t> POSIX.13: Perfiles de entornos de aplicaciones de tiempo real</a:t>
            </a:r>
          </a:p>
          <a:p>
            <a:pPr algn="l">
              <a:buFont typeface="Arial" pitchFamily="34" charset="0"/>
              <a:buChar char="•"/>
            </a:pPr>
            <a:r>
              <a:rPr lang="es-AR" sz="1800" dirty="0" smtClean="0">
                <a:solidFill>
                  <a:schemeClr val="tx1"/>
                </a:solidFill>
              </a:rPr>
              <a:t> Cada perfil especifica una lista de los servicios que se requieren para un entorno de aplicación particular</a:t>
            </a:r>
          </a:p>
          <a:p>
            <a:pPr algn="l">
              <a:buFont typeface="Arial" pitchFamily="34" charset="0"/>
              <a:buChar char="•"/>
            </a:pPr>
            <a:r>
              <a:rPr lang="es-AR" sz="1800" dirty="0" smtClean="0">
                <a:solidFill>
                  <a:schemeClr val="tx1"/>
                </a:solidFill>
              </a:rPr>
              <a:t>Los estándares base POSIX.4, POSIX.4a y POSIX.4b están especificados para lenguaje C</a:t>
            </a:r>
          </a:p>
          <a:p>
            <a:pPr algn="l">
              <a:buFont typeface="Arial" pitchFamily="34" charset="0"/>
              <a:buChar char="•"/>
            </a:pPr>
            <a:r>
              <a:rPr lang="es-AR" sz="1800" dirty="0" smtClean="0">
                <a:solidFill>
                  <a:schemeClr val="tx1"/>
                </a:solidFill>
              </a:rPr>
              <a:t>Existe un grupo de trabajo en el POSIX dedicado a la especificación de </a:t>
            </a:r>
            <a:r>
              <a:rPr lang="es-AR" sz="1800" dirty="0" err="1" smtClean="0">
                <a:solidFill>
                  <a:schemeClr val="tx1"/>
                </a:solidFill>
              </a:rPr>
              <a:t>interfases</a:t>
            </a:r>
            <a:r>
              <a:rPr lang="es-AR" sz="1800" dirty="0" smtClean="0">
                <a:solidFill>
                  <a:schemeClr val="tx1"/>
                </a:solidFill>
              </a:rPr>
              <a:t> Ada, que produjo ya las </a:t>
            </a:r>
            <a:r>
              <a:rPr lang="es-AR" sz="1800" dirty="0" err="1" smtClean="0">
                <a:solidFill>
                  <a:schemeClr val="tx1"/>
                </a:solidFill>
              </a:rPr>
              <a:t>interfases</a:t>
            </a:r>
            <a:r>
              <a:rPr lang="es-AR" sz="1800" dirty="0" smtClean="0">
                <a:solidFill>
                  <a:schemeClr val="tx1"/>
                </a:solidFill>
              </a:rPr>
              <a:t> Ada al estándar base POSIX.1 ], y está actualmente desarrollando las </a:t>
            </a:r>
            <a:r>
              <a:rPr lang="es-AR" sz="1800" dirty="0" err="1" smtClean="0">
                <a:solidFill>
                  <a:schemeClr val="tx1"/>
                </a:solidFill>
              </a:rPr>
              <a:t>interfases</a:t>
            </a:r>
            <a:r>
              <a:rPr lang="es-AR" sz="1800" dirty="0" smtClean="0">
                <a:solidFill>
                  <a:schemeClr val="tx1"/>
                </a:solidFill>
              </a:rPr>
              <a:t> Ada para las extensiones de tiempo real, bajo el nombre POSIX.20 </a:t>
            </a:r>
            <a:endParaRPr lang="es-AR" sz="1800"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dirty="0" smtClean="0">
                <a:solidFill>
                  <a:schemeClr val="tx1"/>
                </a:solidFill>
              </a:rPr>
              <a:t>Planificación de Procesos de Tiempo Real</a:t>
            </a:r>
            <a:endParaRPr lang="es-AR" dirty="0"/>
          </a:p>
        </p:txBody>
      </p:sp>
      <p:sp>
        <p:nvSpPr>
          <p:cNvPr id="3" name="2 Subtítulo"/>
          <p:cNvSpPr>
            <a:spLocks noGrp="1"/>
          </p:cNvSpPr>
          <p:nvPr>
            <p:ph type="subTitle" idx="1"/>
          </p:nvPr>
        </p:nvSpPr>
        <p:spPr>
          <a:xfrm>
            <a:off x="575048" y="1700808"/>
            <a:ext cx="8568952" cy="4608512"/>
          </a:xfrm>
        </p:spPr>
        <p:txBody>
          <a:bodyPr>
            <a:noAutofit/>
          </a:bodyPr>
          <a:lstStyle/>
          <a:p>
            <a:pPr algn="l">
              <a:buFont typeface="Arial" pitchFamily="34" charset="0"/>
              <a:buChar char="•"/>
            </a:pPr>
            <a:r>
              <a:rPr lang="es-AR" sz="1800" dirty="0" smtClean="0">
                <a:solidFill>
                  <a:schemeClr val="tx1"/>
                </a:solidFill>
              </a:rPr>
              <a:t> POSIX.1 define un modelo con actividades concurrentes denominadas procesos, pero no especifica ninguna política de planificación ni ningún concepto de prioridad</a:t>
            </a:r>
          </a:p>
          <a:p>
            <a:pPr algn="l">
              <a:buFont typeface="Arial" pitchFamily="34" charset="0"/>
              <a:buChar char="•"/>
            </a:pPr>
            <a:r>
              <a:rPr lang="es-AR" sz="1800" dirty="0" smtClean="0">
                <a:solidFill>
                  <a:schemeClr val="tx1"/>
                </a:solidFill>
              </a:rPr>
              <a:t> Para que las aplicaciones de tiempo real puedan ser portables, es preciso especificar políticas de planificación que permitan obtener tiempos de respuesta predecibles</a:t>
            </a:r>
          </a:p>
          <a:p>
            <a:pPr algn="l">
              <a:buFont typeface="Arial" pitchFamily="34" charset="0"/>
              <a:buChar char="•"/>
            </a:pPr>
            <a:r>
              <a:rPr lang="es-AR" sz="1800" dirty="0">
                <a:solidFill>
                  <a:schemeClr val="tx1"/>
                </a:solidFill>
              </a:rPr>
              <a:t> </a:t>
            </a:r>
            <a:r>
              <a:rPr lang="es-AR" sz="1800" dirty="0" smtClean="0">
                <a:solidFill>
                  <a:schemeClr val="tx1"/>
                </a:solidFill>
              </a:rPr>
              <a:t>POSIX.4 define tres políticas de planificación</a:t>
            </a:r>
          </a:p>
          <a:p>
            <a:pPr lvl="1" algn="l">
              <a:buFont typeface="Arial" pitchFamily="34" charset="0"/>
              <a:buChar char="•"/>
            </a:pPr>
            <a:r>
              <a:rPr lang="es-AR" sz="1800" dirty="0" smtClean="0">
                <a:solidFill>
                  <a:schemeClr val="tx1"/>
                </a:solidFill>
              </a:rPr>
              <a:t> SCHED_FIFO: política planificación expulsora basada en prioridades estáticas en la que los procesos con la misma prioridad se atienden en el orden de llegada (cola FIFO) con al menos 32 niveles de prioridad</a:t>
            </a:r>
          </a:p>
          <a:p>
            <a:pPr lvl="1" algn="l">
              <a:buFont typeface="Arial" pitchFamily="34" charset="0"/>
              <a:buChar char="•"/>
            </a:pPr>
            <a:r>
              <a:rPr lang="es-AR" sz="1800" dirty="0">
                <a:solidFill>
                  <a:schemeClr val="tx1"/>
                </a:solidFill>
              </a:rPr>
              <a:t> </a:t>
            </a:r>
            <a:r>
              <a:rPr lang="es-AR" sz="1800" dirty="0" smtClean="0">
                <a:solidFill>
                  <a:schemeClr val="tx1"/>
                </a:solidFill>
              </a:rPr>
              <a:t>SCHED_RR: similar a SCHED_FIFO, pero emplea un método de rodaja temporal (round-</a:t>
            </a:r>
            <a:r>
              <a:rPr lang="es-AR" sz="1800" dirty="0" err="1" smtClean="0">
                <a:solidFill>
                  <a:schemeClr val="tx1"/>
                </a:solidFill>
              </a:rPr>
              <a:t>robin</a:t>
            </a:r>
            <a:r>
              <a:rPr lang="es-AR" sz="1800" dirty="0" smtClean="0">
                <a:solidFill>
                  <a:schemeClr val="tx1"/>
                </a:solidFill>
              </a:rPr>
              <a:t>) para planificar procesos de la misma prioridad. También tiene 32 niveles de prioridad como mínimo</a:t>
            </a:r>
          </a:p>
          <a:p>
            <a:pPr lvl="1" algn="l">
              <a:buFont typeface="Arial" pitchFamily="34" charset="0"/>
              <a:buChar char="•"/>
            </a:pPr>
            <a:r>
              <a:rPr lang="es-AR" sz="1800" dirty="0">
                <a:solidFill>
                  <a:schemeClr val="tx1"/>
                </a:solidFill>
              </a:rPr>
              <a:t> </a:t>
            </a:r>
            <a:r>
              <a:rPr lang="es-AR" sz="1800" dirty="0" smtClean="0">
                <a:solidFill>
                  <a:schemeClr val="tx1"/>
                </a:solidFill>
              </a:rPr>
              <a:t>SCHED_OTHER: definida por la implementación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dirty="0" smtClean="0">
                <a:solidFill>
                  <a:schemeClr val="tx1"/>
                </a:solidFill>
              </a:rPr>
              <a:t>Planificación de Procesos de Tiempo Real</a:t>
            </a:r>
            <a:endParaRPr lang="es-AR" dirty="0"/>
          </a:p>
        </p:txBody>
      </p:sp>
      <p:sp>
        <p:nvSpPr>
          <p:cNvPr id="3" name="2 Subtítulo"/>
          <p:cNvSpPr>
            <a:spLocks noGrp="1"/>
          </p:cNvSpPr>
          <p:nvPr>
            <p:ph type="subTitle" idx="1"/>
          </p:nvPr>
        </p:nvSpPr>
        <p:spPr>
          <a:xfrm>
            <a:off x="575048" y="1700808"/>
            <a:ext cx="8568952" cy="4608512"/>
          </a:xfrm>
        </p:spPr>
        <p:txBody>
          <a:bodyPr>
            <a:noAutofit/>
          </a:bodyPr>
          <a:lstStyle/>
          <a:p>
            <a:pPr algn="l">
              <a:buFont typeface="Arial" pitchFamily="34" charset="0"/>
              <a:buChar char="•"/>
            </a:pPr>
            <a:r>
              <a:rPr lang="es-AR" sz="1800" dirty="0" smtClean="0">
                <a:solidFill>
                  <a:schemeClr val="tx1"/>
                </a:solidFill>
              </a:rPr>
              <a:t> </a:t>
            </a:r>
            <a:r>
              <a:rPr lang="es-AR" sz="2400" dirty="0" smtClean="0">
                <a:solidFill>
                  <a:schemeClr val="tx1"/>
                </a:solidFill>
              </a:rPr>
              <a:t>La planificación expulsora de prioridad estática es una estrategia de prioridad utilizada con mucha frecuencia para sistemas de tiempo real. Es muy sencilla, y permite alcanzar altos niveles de utilización del sistema si se realiza la asignación de prioridades de acuerdo con los métodos del ritmo </a:t>
            </a:r>
            <a:r>
              <a:rPr lang="es-AR" sz="2400" dirty="0" err="1" smtClean="0">
                <a:solidFill>
                  <a:schemeClr val="tx1"/>
                </a:solidFill>
              </a:rPr>
              <a:t>monotónico</a:t>
            </a:r>
            <a:r>
              <a:rPr lang="es-AR" sz="2400" dirty="0" smtClean="0">
                <a:solidFill>
                  <a:schemeClr val="tx1"/>
                </a:solidFill>
              </a:rPr>
              <a:t> (</a:t>
            </a:r>
            <a:r>
              <a:rPr lang="es-AR" sz="2400" dirty="0" err="1" smtClean="0">
                <a:solidFill>
                  <a:schemeClr val="tx1"/>
                </a:solidFill>
              </a:rPr>
              <a:t>rate</a:t>
            </a:r>
            <a:r>
              <a:rPr lang="es-AR" sz="2400" dirty="0" smtClean="0">
                <a:solidFill>
                  <a:schemeClr val="tx1"/>
                </a:solidFill>
              </a:rPr>
              <a:t> </a:t>
            </a:r>
            <a:r>
              <a:rPr lang="es-AR" sz="2400" dirty="0" err="1" smtClean="0">
                <a:solidFill>
                  <a:schemeClr val="tx1"/>
                </a:solidFill>
              </a:rPr>
              <a:t>monotonic</a:t>
            </a:r>
            <a:r>
              <a:rPr lang="es-AR" sz="2400" dirty="0" smtClean="0">
                <a:solidFill>
                  <a:schemeClr val="tx1"/>
                </a:solidFill>
              </a:rPr>
              <a:t>) o plazo </a:t>
            </a:r>
            <a:r>
              <a:rPr lang="es-AR" sz="2400" dirty="0" err="1" smtClean="0">
                <a:solidFill>
                  <a:schemeClr val="tx1"/>
                </a:solidFill>
              </a:rPr>
              <a:t>monotónico</a:t>
            </a:r>
            <a:r>
              <a:rPr lang="es-AR" sz="2400" dirty="0" smtClean="0">
                <a:solidFill>
                  <a:schemeClr val="tx1"/>
                </a:solidFill>
              </a:rPr>
              <a:t> (</a:t>
            </a:r>
            <a:r>
              <a:rPr lang="es-AR" sz="2400" dirty="0" err="1" smtClean="0">
                <a:solidFill>
                  <a:schemeClr val="tx1"/>
                </a:solidFill>
              </a:rPr>
              <a:t>deadline</a:t>
            </a:r>
            <a:r>
              <a:rPr lang="es-AR" sz="2400" dirty="0" smtClean="0">
                <a:solidFill>
                  <a:schemeClr val="tx1"/>
                </a:solidFill>
              </a:rPr>
              <a:t> </a:t>
            </a:r>
            <a:r>
              <a:rPr lang="es-AR" sz="2400" dirty="0" err="1" smtClean="0">
                <a:solidFill>
                  <a:schemeClr val="tx1"/>
                </a:solidFill>
              </a:rPr>
              <a:t>monotonic</a:t>
            </a:r>
            <a:r>
              <a:rPr lang="es-AR" sz="2400" dirty="0" smtClean="0">
                <a:solidFill>
                  <a:schemeClr val="tx1"/>
                </a:solidFill>
              </a:rPr>
              <a:t>)</a:t>
            </a:r>
          </a:p>
          <a:p>
            <a:pPr algn="l">
              <a:buFont typeface="Arial" pitchFamily="34" charset="0"/>
              <a:buChar char="•"/>
            </a:pPr>
            <a:r>
              <a:rPr lang="es-AR" sz="2400" dirty="0" smtClean="0">
                <a:solidFill>
                  <a:schemeClr val="tx1"/>
                </a:solidFill>
              </a:rPr>
              <a:t> Con las políticas de planificación especificadas en el estándar, junto a las funciones asociadas que permiten modificar y leer las políticas y prioridades de cada proceso, es posible planificar aplicaciones de tiempo real en sistemas operativos POSIX</a:t>
            </a:r>
            <a:endParaRPr lang="es-AR" sz="2400" dirty="0"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dirty="0" smtClean="0">
                <a:solidFill>
                  <a:schemeClr val="tx1"/>
                </a:solidFill>
              </a:rPr>
              <a:t> Inhibición de la Memoria Virtual</a:t>
            </a:r>
            <a:endParaRPr lang="es-AR" dirty="0"/>
          </a:p>
        </p:txBody>
      </p:sp>
      <p:sp>
        <p:nvSpPr>
          <p:cNvPr id="3" name="2 Subtítulo"/>
          <p:cNvSpPr>
            <a:spLocks noGrp="1"/>
          </p:cNvSpPr>
          <p:nvPr>
            <p:ph type="subTitle" idx="1"/>
          </p:nvPr>
        </p:nvSpPr>
        <p:spPr>
          <a:xfrm>
            <a:off x="575048" y="1700808"/>
            <a:ext cx="8568952" cy="4608512"/>
          </a:xfrm>
        </p:spPr>
        <p:txBody>
          <a:bodyPr>
            <a:noAutofit/>
          </a:bodyPr>
          <a:lstStyle/>
          <a:p>
            <a:pPr algn="l">
              <a:buFont typeface="Arial" pitchFamily="34" charset="0"/>
              <a:buChar char="•"/>
            </a:pPr>
            <a:r>
              <a:rPr lang="es-AR" sz="2400" dirty="0" smtClean="0">
                <a:solidFill>
                  <a:schemeClr val="tx1"/>
                </a:solidFill>
              </a:rPr>
              <a:t> Aunque POSIX.1 no requiere mecanismos de memoria virtual, es práctica común en los sistemas UNIX el proporcionarlos</a:t>
            </a:r>
          </a:p>
          <a:p>
            <a:pPr algn="l">
              <a:buFont typeface="Arial" pitchFamily="34" charset="0"/>
              <a:buChar char="•"/>
            </a:pPr>
            <a:r>
              <a:rPr lang="es-AR" sz="2400" dirty="0" smtClean="0">
                <a:solidFill>
                  <a:schemeClr val="tx1"/>
                </a:solidFill>
              </a:rPr>
              <a:t> La memoria virtual presenta grandes ventajas para aplicaciones que no son de tiempo real, pero introduce una gran incertidumbre en la respuesta temporal</a:t>
            </a:r>
          </a:p>
          <a:p>
            <a:pPr algn="l">
              <a:buFont typeface="Arial" pitchFamily="34" charset="0"/>
              <a:buChar char="•"/>
            </a:pPr>
            <a:r>
              <a:rPr lang="es-AR" sz="2400" dirty="0" smtClean="0">
                <a:solidFill>
                  <a:schemeClr val="tx1"/>
                </a:solidFill>
              </a:rPr>
              <a:t> POSIX.4 define funciones para bloquear en memoria física todo el espacio de direccionamiento de un proceso o rangos seleccionados</a:t>
            </a:r>
          </a:p>
          <a:p>
            <a:pPr algn="l">
              <a:buFont typeface="Arial" pitchFamily="34" charset="0"/>
              <a:buChar char="•"/>
            </a:pPr>
            <a:r>
              <a:rPr lang="es-AR" sz="2400" dirty="0" smtClean="0">
                <a:solidFill>
                  <a:schemeClr val="tx1"/>
                </a:solidFill>
              </a:rPr>
              <a:t>Estas funciones deberán de ser utilizadas por los procesos con requerimientos temporales estrictos, así como por aquellos procesos con los que se sincronicen. De esta forma, se pueden conseguir tiempos de respuesta predecibles.</a:t>
            </a:r>
            <a:endParaRPr lang="es-AR" sz="24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dirty="0" smtClean="0">
                <a:solidFill>
                  <a:schemeClr val="tx1"/>
                </a:solidFill>
              </a:rPr>
              <a:t>Sincronización de Procesos</a:t>
            </a:r>
            <a:endParaRPr lang="es-AR" dirty="0"/>
          </a:p>
        </p:txBody>
      </p:sp>
      <p:sp>
        <p:nvSpPr>
          <p:cNvPr id="3" name="2 Subtítulo"/>
          <p:cNvSpPr>
            <a:spLocks noGrp="1"/>
          </p:cNvSpPr>
          <p:nvPr>
            <p:ph type="subTitle" idx="1"/>
          </p:nvPr>
        </p:nvSpPr>
        <p:spPr>
          <a:xfrm>
            <a:off x="575048" y="1700808"/>
            <a:ext cx="8568952" cy="4608512"/>
          </a:xfrm>
        </p:spPr>
        <p:txBody>
          <a:bodyPr>
            <a:noAutofit/>
          </a:bodyPr>
          <a:lstStyle/>
          <a:p>
            <a:pPr algn="l">
              <a:buFont typeface="Arial" pitchFamily="34" charset="0"/>
              <a:buChar char="•"/>
            </a:pPr>
            <a:r>
              <a:rPr lang="es-AR" sz="2400" dirty="0" smtClean="0">
                <a:solidFill>
                  <a:schemeClr val="tx1"/>
                </a:solidFill>
              </a:rPr>
              <a:t> </a:t>
            </a:r>
            <a:r>
              <a:rPr lang="es-AR" sz="1800" dirty="0" smtClean="0">
                <a:solidFill>
                  <a:schemeClr val="tx1"/>
                </a:solidFill>
              </a:rPr>
              <a:t>POSIX.4 define funciones para permitir la sincronización de procesos a través de semáforos contadores</a:t>
            </a:r>
          </a:p>
          <a:p>
            <a:pPr algn="l">
              <a:buFont typeface="Arial" pitchFamily="34" charset="0"/>
              <a:buChar char="•"/>
            </a:pPr>
            <a:r>
              <a:rPr lang="es-AR" sz="1800" dirty="0" smtClean="0">
                <a:solidFill>
                  <a:schemeClr val="tx1"/>
                </a:solidFill>
              </a:rPr>
              <a:t> Estos semáforos se identifican por un nombre que pertenece a un espacio de nombres definido por la implementación</a:t>
            </a:r>
          </a:p>
          <a:p>
            <a:pPr algn="l">
              <a:buFont typeface="Arial" pitchFamily="34" charset="0"/>
              <a:buChar char="•"/>
            </a:pPr>
            <a:r>
              <a:rPr lang="es-AR" sz="1800" dirty="0" smtClean="0">
                <a:solidFill>
                  <a:schemeClr val="tx1"/>
                </a:solidFill>
              </a:rPr>
              <a:t> Este espacio de nombres puede coincidir o no con el espacio de nombres de ficheros, por lo que no se hace necesaria la existencia del sistema de ficheros para utilizar los semáforos</a:t>
            </a:r>
          </a:p>
          <a:p>
            <a:pPr algn="l">
              <a:buFont typeface="Arial" pitchFamily="34" charset="0"/>
              <a:buChar char="•"/>
            </a:pPr>
            <a:r>
              <a:rPr lang="es-AR" sz="1800" dirty="0" smtClean="0">
                <a:solidFill>
                  <a:schemeClr val="tx1"/>
                </a:solidFill>
              </a:rPr>
              <a:t> El semáforo contador es un mecanismo de sincronización muy común, que permite el acceso mutuamente exclusivo a recursos compartidos, la señalización y espera entre procesos, y otros tipos de sincronización</a:t>
            </a:r>
          </a:p>
          <a:p>
            <a:pPr algn="l">
              <a:buFont typeface="Arial" pitchFamily="34" charset="0"/>
              <a:buChar char="•"/>
            </a:pPr>
            <a:r>
              <a:rPr lang="es-AR" sz="1800" dirty="0" smtClean="0">
                <a:solidFill>
                  <a:schemeClr val="tx1"/>
                </a:solidFill>
              </a:rPr>
              <a:t> Uno de los usos más comunes de los semáforos es permitir que diferentes procesos puedan compartir datos; esto se consigue en POSIX.4 utilizando objetos de memoria compartida junto con los semáforos</a:t>
            </a:r>
            <a:endParaRPr lang="es-AR" sz="1800"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dirty="0" smtClean="0">
                <a:solidFill>
                  <a:schemeClr val="tx1"/>
                </a:solidFill>
              </a:rPr>
              <a:t>Inversión de prioridad no acotada</a:t>
            </a:r>
            <a:endParaRPr lang="es-AR" dirty="0"/>
          </a:p>
        </p:txBody>
      </p:sp>
      <p:sp>
        <p:nvSpPr>
          <p:cNvPr id="3" name="2 Subtítulo"/>
          <p:cNvSpPr>
            <a:spLocks noGrp="1"/>
          </p:cNvSpPr>
          <p:nvPr>
            <p:ph type="subTitle" idx="1"/>
          </p:nvPr>
        </p:nvSpPr>
        <p:spPr>
          <a:xfrm>
            <a:off x="575048" y="1700808"/>
            <a:ext cx="8568952" cy="4608512"/>
          </a:xfrm>
        </p:spPr>
        <p:txBody>
          <a:bodyPr>
            <a:noAutofit/>
          </a:bodyPr>
          <a:lstStyle/>
          <a:p>
            <a:pPr algn="l">
              <a:buFont typeface="Arial" pitchFamily="34" charset="0"/>
              <a:buChar char="•"/>
            </a:pPr>
            <a:r>
              <a:rPr lang="es-AR" sz="2400" dirty="0" smtClean="0">
                <a:solidFill>
                  <a:schemeClr val="tx1"/>
                </a:solidFill>
              </a:rPr>
              <a:t> </a:t>
            </a:r>
            <a:r>
              <a:rPr lang="es-AR" sz="1800" dirty="0" smtClean="0">
                <a:solidFill>
                  <a:schemeClr val="tx1"/>
                </a:solidFill>
              </a:rPr>
              <a:t>Los semáforos contadores no evitan la inversión de prioridad no acotada</a:t>
            </a:r>
          </a:p>
          <a:p>
            <a:pPr algn="l">
              <a:buFont typeface="Arial" pitchFamily="34" charset="0"/>
              <a:buChar char="•"/>
            </a:pPr>
            <a:r>
              <a:rPr lang="es-AR" sz="1800" dirty="0">
                <a:solidFill>
                  <a:schemeClr val="tx1"/>
                </a:solidFill>
              </a:rPr>
              <a:t> </a:t>
            </a:r>
            <a:r>
              <a:rPr lang="es-AR" sz="1800" dirty="0" smtClean="0">
                <a:solidFill>
                  <a:schemeClr val="tx1"/>
                </a:solidFill>
              </a:rPr>
              <a:t>O</a:t>
            </a:r>
            <a:r>
              <a:rPr lang="es-AR" sz="1800" dirty="0" smtClean="0">
                <a:solidFill>
                  <a:schemeClr val="tx1"/>
                </a:solidFill>
              </a:rPr>
              <a:t>curre cuando un proceso de prioridad alta tiene que esperar que un proceso de prioridad baja termine de utilizar un determinado recurso que tiene reservado</a:t>
            </a:r>
          </a:p>
          <a:p>
            <a:pPr algn="l">
              <a:buFont typeface="Arial" pitchFamily="34" charset="0"/>
              <a:buChar char="•"/>
            </a:pPr>
            <a:r>
              <a:rPr lang="es-AR" sz="1800" dirty="0" smtClean="0">
                <a:solidFill>
                  <a:schemeClr val="tx1"/>
                </a:solidFill>
              </a:rPr>
              <a:t> Utilizando los protocolos de sincronización adecuados, se puede conseguir que la inversión de prioridad esté acotada por la duración de secciones críticas</a:t>
            </a:r>
          </a:p>
          <a:p>
            <a:pPr algn="l">
              <a:buFont typeface="Arial" pitchFamily="34" charset="0"/>
              <a:buChar char="•"/>
            </a:pPr>
            <a:r>
              <a:rPr lang="es-AR" sz="1800" dirty="0" smtClean="0">
                <a:solidFill>
                  <a:schemeClr val="tx1"/>
                </a:solidFill>
              </a:rPr>
              <a:t> Sin embargo, con los semáforos convencionales, puede aparecer inversión de prioridad no acotada: el retraso de tareas de prioridad alta no está acotado por la duración de secciones críticas, sino que depende del tiempo de ejecución total de tareas de prioridad intermedias</a:t>
            </a:r>
          </a:p>
          <a:p>
            <a:pPr algn="l">
              <a:buFont typeface="Arial" pitchFamily="34" charset="0"/>
              <a:buChar char="•"/>
            </a:pPr>
            <a:r>
              <a:rPr lang="es-AR" sz="1800" dirty="0" smtClean="0">
                <a:solidFill>
                  <a:schemeClr val="tx1"/>
                </a:solidFill>
              </a:rPr>
              <a:t>Los largos retrasos que se experimentan en estos casos son normalmente inaceptables para las tareas con requerimientos de tiempo real estricto</a:t>
            </a:r>
          </a:p>
          <a:p>
            <a:pPr algn="l">
              <a:buFont typeface="Arial" pitchFamily="34" charset="0"/>
              <a:buChar char="•"/>
            </a:pPr>
            <a:r>
              <a:rPr lang="es-AR" sz="1800" dirty="0" smtClean="0">
                <a:solidFill>
                  <a:schemeClr val="tx1"/>
                </a:solidFill>
              </a:rPr>
              <a:t> Si se utilizan protocolos de sincronización apropiados la cantidad de inversión de prioridad puede quedar acotada a la duración de secciones críticas, que es normalmente muy pequeña</a:t>
            </a:r>
            <a:endParaRPr lang="es-AR" sz="2400"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dirty="0" smtClean="0">
                <a:solidFill>
                  <a:schemeClr val="tx1"/>
                </a:solidFill>
              </a:rPr>
              <a:t>Memoria Compartida</a:t>
            </a:r>
            <a:endParaRPr lang="es-AR" dirty="0"/>
          </a:p>
        </p:txBody>
      </p:sp>
      <p:sp>
        <p:nvSpPr>
          <p:cNvPr id="3" name="2 Subtítulo"/>
          <p:cNvSpPr>
            <a:spLocks noGrp="1"/>
          </p:cNvSpPr>
          <p:nvPr>
            <p:ph type="subTitle" idx="1"/>
          </p:nvPr>
        </p:nvSpPr>
        <p:spPr>
          <a:xfrm>
            <a:off x="575048" y="1268760"/>
            <a:ext cx="8568952" cy="5040560"/>
          </a:xfrm>
        </p:spPr>
        <p:txBody>
          <a:bodyPr>
            <a:noAutofit/>
          </a:bodyPr>
          <a:lstStyle/>
          <a:p>
            <a:pPr algn="l">
              <a:buFont typeface="Arial" pitchFamily="34" charset="0"/>
              <a:buChar char="•"/>
            </a:pPr>
            <a:r>
              <a:rPr lang="es-AR" sz="1800" dirty="0" smtClean="0">
                <a:solidFill>
                  <a:schemeClr val="tx1"/>
                </a:solidFill>
              </a:rPr>
              <a:t> </a:t>
            </a:r>
            <a:r>
              <a:rPr lang="es-AR" sz="1600" dirty="0" smtClean="0">
                <a:solidFill>
                  <a:schemeClr val="tx1"/>
                </a:solidFill>
              </a:rPr>
              <a:t>Los procesos POSIX.1 tienen espacios de direccionamiento que son independientes entre sí</a:t>
            </a:r>
          </a:p>
          <a:p>
            <a:pPr algn="l">
              <a:buFont typeface="Arial" pitchFamily="34" charset="0"/>
              <a:buChar char="•"/>
            </a:pPr>
            <a:r>
              <a:rPr lang="es-AR" sz="1600" dirty="0">
                <a:solidFill>
                  <a:schemeClr val="tx1"/>
                </a:solidFill>
              </a:rPr>
              <a:t> </a:t>
            </a:r>
            <a:r>
              <a:rPr lang="es-AR" sz="1600" dirty="0" smtClean="0">
                <a:solidFill>
                  <a:schemeClr val="tx1"/>
                </a:solidFill>
              </a:rPr>
              <a:t>M</a:t>
            </a:r>
            <a:r>
              <a:rPr lang="es-AR" sz="1600" dirty="0" smtClean="0">
                <a:solidFill>
                  <a:schemeClr val="tx1"/>
                </a:solidFill>
              </a:rPr>
              <a:t>uchas aplicaciones de tiempo real necesitan compartir grandes cantidades de datos de una manera eficiente</a:t>
            </a:r>
          </a:p>
          <a:p>
            <a:pPr algn="l">
              <a:buFont typeface="Arial" pitchFamily="34" charset="0"/>
              <a:buChar char="•"/>
            </a:pPr>
            <a:r>
              <a:rPr lang="es-AR" sz="1600" dirty="0" smtClean="0">
                <a:solidFill>
                  <a:schemeClr val="tx1"/>
                </a:solidFill>
              </a:rPr>
              <a:t>Esto se puede conseguir si los procesos son capaces de compartir regiones de memoria</a:t>
            </a:r>
          </a:p>
          <a:p>
            <a:pPr algn="l">
              <a:buFont typeface="Arial" pitchFamily="34" charset="0"/>
              <a:buChar char="•"/>
            </a:pPr>
            <a:r>
              <a:rPr lang="es-AR" sz="1600" dirty="0" smtClean="0">
                <a:solidFill>
                  <a:schemeClr val="tx1"/>
                </a:solidFill>
              </a:rPr>
              <a:t>Física</a:t>
            </a:r>
          </a:p>
          <a:p>
            <a:pPr algn="l">
              <a:buFont typeface="Arial" pitchFamily="34" charset="0"/>
              <a:buChar char="•"/>
            </a:pPr>
            <a:r>
              <a:rPr lang="es-AR" sz="1600" dirty="0" smtClean="0">
                <a:solidFill>
                  <a:schemeClr val="tx1"/>
                </a:solidFill>
              </a:rPr>
              <a:t> POSIX.4 define objetos de memoria compartida, que son regiones de memoria que pueden ser mapeadas en el espacio de direcciones de un proceso</a:t>
            </a:r>
          </a:p>
          <a:p>
            <a:pPr algn="l">
              <a:buFont typeface="Arial" pitchFamily="34" charset="0"/>
              <a:buChar char="•"/>
            </a:pPr>
            <a:r>
              <a:rPr lang="es-AR" sz="1600" dirty="0" smtClean="0">
                <a:solidFill>
                  <a:schemeClr val="tx1"/>
                </a:solidFill>
              </a:rPr>
              <a:t> Cuando dos o más procesos mapean el mismo objeto de memoria entonces</a:t>
            </a:r>
          </a:p>
          <a:p>
            <a:pPr algn="l">
              <a:buFont typeface="Arial" pitchFamily="34" charset="0"/>
              <a:buChar char="•"/>
            </a:pPr>
            <a:r>
              <a:rPr lang="es-AR" sz="1600" dirty="0" smtClean="0">
                <a:solidFill>
                  <a:schemeClr val="tx1"/>
                </a:solidFill>
              </a:rPr>
              <a:t>comparten la región de memoria asociada</a:t>
            </a:r>
          </a:p>
          <a:p>
            <a:pPr algn="l">
              <a:buFont typeface="Arial" pitchFamily="34" charset="0"/>
              <a:buChar char="•"/>
            </a:pPr>
            <a:r>
              <a:rPr lang="es-AR" sz="1600" dirty="0" smtClean="0">
                <a:solidFill>
                  <a:schemeClr val="tx1"/>
                </a:solidFill>
              </a:rPr>
              <a:t> Si los objetos de datos que se colocan en memoria compartida requieren un acceso mutuamente exclusivo por parte de distintos procesos, se pueden utilizar semáforos para efectuar estos accesos </a:t>
            </a:r>
          </a:p>
          <a:p>
            <a:pPr algn="l">
              <a:buFont typeface="Arial" pitchFamily="34" charset="0"/>
              <a:buChar char="•"/>
            </a:pPr>
            <a:r>
              <a:rPr lang="es-AR" sz="1600" dirty="0" smtClean="0">
                <a:solidFill>
                  <a:schemeClr val="tx1"/>
                </a:solidFill>
              </a:rPr>
              <a:t>Al igual que los semáforos, se identifican por un nombre que pertenece a un espacio de nombres dependiente de la implementación</a:t>
            </a:r>
          </a:p>
          <a:p>
            <a:pPr algn="l">
              <a:buFont typeface="Arial" pitchFamily="34" charset="0"/>
              <a:buChar char="•"/>
            </a:pPr>
            <a:r>
              <a:rPr lang="es-AR" sz="1600" dirty="0" smtClean="0">
                <a:solidFill>
                  <a:schemeClr val="tx1"/>
                </a:solidFill>
              </a:rPr>
              <a:t>También es posible en POSIX.4 mapear ficheros en memoria. La información del fichero</a:t>
            </a:r>
          </a:p>
          <a:p>
            <a:pPr algn="l"/>
            <a:r>
              <a:rPr lang="es-AR" sz="1600" dirty="0" smtClean="0">
                <a:solidFill>
                  <a:schemeClr val="tx1"/>
                </a:solidFill>
              </a:rPr>
              <a:t>se escribe o lee en memoria principal directamente, y al cerrar el fichero el sistema actualiza la información en la memoria secundaria. Los ficheros mapeados en memoria también pueden ser compartidos por varios procesos.</a:t>
            </a:r>
            <a:endParaRPr lang="es-AR" sz="1600" dirty="0" smtClean="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dirty="0" smtClean="0">
                <a:solidFill>
                  <a:schemeClr val="tx1"/>
                </a:solidFill>
              </a:rPr>
              <a:t>Señales de Tiempo Real</a:t>
            </a:r>
            <a:endParaRPr lang="es-AR" dirty="0"/>
          </a:p>
        </p:txBody>
      </p:sp>
      <p:sp>
        <p:nvSpPr>
          <p:cNvPr id="3" name="2 Subtítulo"/>
          <p:cNvSpPr>
            <a:spLocks noGrp="1"/>
          </p:cNvSpPr>
          <p:nvPr>
            <p:ph type="subTitle" idx="1"/>
          </p:nvPr>
        </p:nvSpPr>
        <p:spPr>
          <a:xfrm>
            <a:off x="575048" y="1268760"/>
            <a:ext cx="8568952" cy="5040560"/>
          </a:xfrm>
        </p:spPr>
        <p:txBody>
          <a:bodyPr>
            <a:noAutofit/>
          </a:bodyPr>
          <a:lstStyle/>
          <a:p>
            <a:pPr algn="l">
              <a:buFont typeface="Arial" pitchFamily="34" charset="0"/>
              <a:buChar char="•"/>
            </a:pPr>
            <a:r>
              <a:rPr lang="es-AR" sz="1600" dirty="0" smtClean="0">
                <a:solidFill>
                  <a:schemeClr val="tx1"/>
                </a:solidFill>
              </a:rPr>
              <a:t> </a:t>
            </a:r>
            <a:r>
              <a:rPr lang="es-AR" sz="1800" dirty="0" smtClean="0">
                <a:solidFill>
                  <a:schemeClr val="tx1"/>
                </a:solidFill>
              </a:rPr>
              <a:t>El mecanismo de señales definido en el POSIX.1 permite notificar eventos que ocurren en el sistema, pero no es completamente satisfactorio para aplicaciones de tiempo real</a:t>
            </a:r>
          </a:p>
          <a:p>
            <a:pPr algn="l">
              <a:buFont typeface="Arial" pitchFamily="34" charset="0"/>
              <a:buChar char="•"/>
            </a:pPr>
            <a:r>
              <a:rPr lang="es-AR" sz="1800" dirty="0" smtClean="0">
                <a:solidFill>
                  <a:schemeClr val="tx1"/>
                </a:solidFill>
              </a:rPr>
              <a:t> Las señales no se almacenan en colas y, por tanto, algunos eventos se pueden perder</a:t>
            </a:r>
          </a:p>
          <a:p>
            <a:pPr algn="l">
              <a:buFont typeface="Arial" pitchFamily="34" charset="0"/>
              <a:buChar char="•"/>
            </a:pPr>
            <a:r>
              <a:rPr lang="es-AR" sz="1800" dirty="0" smtClean="0">
                <a:solidFill>
                  <a:schemeClr val="tx1"/>
                </a:solidFill>
              </a:rPr>
              <a:t> La señales no están priorizadas, y esto implica tiempos de respuesta más largos para eventos urgentes</a:t>
            </a:r>
          </a:p>
          <a:p>
            <a:pPr algn="l">
              <a:buFont typeface="Arial" pitchFamily="34" charset="0"/>
              <a:buChar char="•"/>
            </a:pPr>
            <a:r>
              <a:rPr lang="es-AR" sz="1800" dirty="0" smtClean="0">
                <a:solidFill>
                  <a:schemeClr val="tx1"/>
                </a:solidFill>
              </a:rPr>
              <a:t> Eventos del mismo tipo producen señales con el mismo número, indistinguibles</a:t>
            </a:r>
          </a:p>
          <a:p>
            <a:pPr algn="l">
              <a:buFont typeface="Arial" pitchFamily="34" charset="0"/>
              <a:buChar char="•"/>
            </a:pPr>
            <a:r>
              <a:rPr lang="es-AR" sz="1800" dirty="0" smtClean="0">
                <a:solidFill>
                  <a:schemeClr val="tx1"/>
                </a:solidFill>
              </a:rPr>
              <a:t> POSIX.4 ha extendido la </a:t>
            </a:r>
            <a:r>
              <a:rPr lang="es-AR" sz="1800" dirty="0" err="1" smtClean="0">
                <a:solidFill>
                  <a:schemeClr val="tx1"/>
                </a:solidFill>
              </a:rPr>
              <a:t>interfase</a:t>
            </a:r>
            <a:r>
              <a:rPr lang="es-AR" sz="1800" dirty="0" smtClean="0">
                <a:solidFill>
                  <a:schemeClr val="tx1"/>
                </a:solidFill>
              </a:rPr>
              <a:t> de señales para conseguir las siguientes características: </a:t>
            </a:r>
          </a:p>
          <a:p>
            <a:pPr algn="l">
              <a:buFont typeface="Arial" pitchFamily="34" charset="0"/>
              <a:buChar char="•"/>
            </a:pPr>
            <a:r>
              <a:rPr lang="es-AR" sz="1800" dirty="0">
                <a:solidFill>
                  <a:schemeClr val="tx1"/>
                </a:solidFill>
              </a:rPr>
              <a:t> </a:t>
            </a:r>
            <a:r>
              <a:rPr lang="es-AR" sz="1800" dirty="0" smtClean="0">
                <a:solidFill>
                  <a:schemeClr val="tx1"/>
                </a:solidFill>
              </a:rPr>
              <a:t>Las señales de tiempo real se guardan en colas, por lo que los eventos no se pierden</a:t>
            </a:r>
          </a:p>
          <a:p>
            <a:pPr algn="l">
              <a:buFont typeface="Arial" pitchFamily="34" charset="0"/>
              <a:buChar char="•"/>
            </a:pPr>
            <a:r>
              <a:rPr lang="es-AR" sz="1800" dirty="0" smtClean="0">
                <a:solidFill>
                  <a:schemeClr val="tx1"/>
                </a:solidFill>
              </a:rPr>
              <a:t> Las señales de tiempo real pendientes de procesado se extraen de la cola en orden de prioridad, usando el número de señal como prioridad. Esto permite diseñar aplicaciones con tiempos de respuesta más rápidos ante eventos urgentes</a:t>
            </a:r>
          </a:p>
          <a:p>
            <a:pPr algn="l">
              <a:buFont typeface="Arial" pitchFamily="34" charset="0"/>
              <a:buChar char="•"/>
            </a:pPr>
            <a:r>
              <a:rPr lang="es-AR" sz="1800" dirty="0" smtClean="0">
                <a:solidFill>
                  <a:schemeClr val="tx1"/>
                </a:solidFill>
              </a:rPr>
              <a:t> Las señales de tiempo real contienen un campo adicional de información, que la aplicación puede utilizar para intercambiar datos entre el generador de la señal y el módulo que la procesa. Por ejemplo, este campo puede ser utilizado para identificar la fuente y la causa de la señal</a:t>
            </a:r>
          </a:p>
          <a:p>
            <a:pPr algn="l">
              <a:buFont typeface="Arial" pitchFamily="34" charset="0"/>
              <a:buChar char="•"/>
            </a:pPr>
            <a:r>
              <a:rPr lang="es-AR" sz="1800" dirty="0" smtClean="0">
                <a:solidFill>
                  <a:schemeClr val="tx1"/>
                </a:solidFill>
              </a:rPr>
              <a:t> El rango de señales disponibles para la aplicación ha sido expandido</a:t>
            </a:r>
            <a:endParaRPr lang="es-AR" sz="1800" dirty="0" smtClean="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4000" dirty="0" smtClean="0">
                <a:solidFill>
                  <a:schemeClr val="tx1"/>
                </a:solidFill>
              </a:rPr>
              <a:t> </a:t>
            </a:r>
            <a:r>
              <a:rPr lang="es-AR" dirty="0" smtClean="0">
                <a:solidFill>
                  <a:schemeClr val="tx1"/>
                </a:solidFill>
              </a:rPr>
              <a:t>Comunicación Entre Procesos</a:t>
            </a:r>
            <a:endParaRPr lang="es-AR" dirty="0" smtClean="0">
              <a:solidFill>
                <a:schemeClr val="tx1"/>
              </a:solidFill>
            </a:endParaRPr>
          </a:p>
        </p:txBody>
      </p:sp>
      <p:sp>
        <p:nvSpPr>
          <p:cNvPr id="3" name="2 Subtítulo"/>
          <p:cNvSpPr>
            <a:spLocks noGrp="1"/>
          </p:cNvSpPr>
          <p:nvPr>
            <p:ph type="subTitle" idx="1"/>
          </p:nvPr>
        </p:nvSpPr>
        <p:spPr>
          <a:xfrm>
            <a:off x="575048" y="1268760"/>
            <a:ext cx="8568952" cy="5040560"/>
          </a:xfrm>
        </p:spPr>
        <p:txBody>
          <a:bodyPr>
            <a:noAutofit/>
          </a:bodyPr>
          <a:lstStyle/>
          <a:p>
            <a:pPr algn="l">
              <a:buFont typeface="Arial" pitchFamily="34" charset="0"/>
              <a:buChar char="•"/>
            </a:pPr>
            <a:r>
              <a:rPr lang="es-AR" sz="1800" dirty="0" smtClean="0">
                <a:solidFill>
                  <a:schemeClr val="tx1"/>
                </a:solidFill>
              </a:rPr>
              <a:t> Se especifica un mecanismo de colas de mensajes para la comunicación entre procesos</a:t>
            </a:r>
          </a:p>
          <a:p>
            <a:pPr algn="l">
              <a:buFont typeface="Arial" pitchFamily="34" charset="0"/>
              <a:buChar char="•"/>
            </a:pPr>
            <a:r>
              <a:rPr lang="es-AR" sz="1800" dirty="0" smtClean="0">
                <a:solidFill>
                  <a:schemeClr val="tx1"/>
                </a:solidFill>
              </a:rPr>
              <a:t> Las colas de mensajes están identificadas por un nombre perteneciente a un</a:t>
            </a:r>
          </a:p>
          <a:p>
            <a:pPr algn="l"/>
            <a:r>
              <a:rPr lang="es-AR" sz="1800" dirty="0" smtClean="0">
                <a:solidFill>
                  <a:schemeClr val="tx1"/>
                </a:solidFill>
              </a:rPr>
              <a:t>espacio de nombres dependiente de la implementación</a:t>
            </a:r>
          </a:p>
          <a:p>
            <a:pPr algn="l">
              <a:buFont typeface="Arial" pitchFamily="34" charset="0"/>
              <a:buChar char="•"/>
            </a:pPr>
            <a:r>
              <a:rPr lang="es-AR" sz="1800" dirty="0">
                <a:solidFill>
                  <a:schemeClr val="tx1"/>
                </a:solidFill>
              </a:rPr>
              <a:t> </a:t>
            </a:r>
            <a:r>
              <a:rPr lang="es-AR" sz="1800" dirty="0" smtClean="0">
                <a:solidFill>
                  <a:schemeClr val="tx1"/>
                </a:solidFill>
              </a:rPr>
              <a:t>Los mensajes tienen asociado un campo de prioridad, y se extraen de las colas en orden de prioridad. Esta facilidad permite minimizar la cantidad total de inversión de prioridad en el sistema</a:t>
            </a:r>
          </a:p>
          <a:p>
            <a:pPr algn="l">
              <a:buFont typeface="Arial" pitchFamily="34" charset="0"/>
              <a:buChar char="•"/>
            </a:pPr>
            <a:r>
              <a:rPr lang="es-AR" sz="1800" dirty="0" smtClean="0">
                <a:solidFill>
                  <a:schemeClr val="tx1"/>
                </a:solidFill>
              </a:rPr>
              <a:t>La recepción y la transmisión de mensajes puede hacerse tanto de forma bloqueante—si es necesario el proceso se suspende hasta que llegue un mensaje o haya espacio en la cola—como no bloqueante</a:t>
            </a:r>
          </a:p>
          <a:p>
            <a:pPr algn="l">
              <a:buFont typeface="Arial" pitchFamily="34" charset="0"/>
              <a:buChar char="•"/>
            </a:pPr>
            <a:r>
              <a:rPr lang="es-AR" sz="1800" dirty="0" smtClean="0">
                <a:solidFill>
                  <a:schemeClr val="tx1"/>
                </a:solidFill>
              </a:rPr>
              <a:t>La transmisión y la recepción no están sincronizadas, el transmisor no necesita esperar a que el receptor haya recibido el mensaje</a:t>
            </a:r>
          </a:p>
          <a:p>
            <a:pPr algn="l">
              <a:buFont typeface="Arial" pitchFamily="34" charset="0"/>
              <a:buChar char="•"/>
            </a:pPr>
            <a:r>
              <a:rPr lang="es-AR" sz="1800" dirty="0" smtClean="0">
                <a:solidFill>
                  <a:schemeClr val="tx1"/>
                </a:solidFill>
              </a:rPr>
              <a:t>Los tamaños máximos de mensajes y colas se pueden seleccionar durante la creación de la cola, lo que permite incrementar la </a:t>
            </a:r>
            <a:r>
              <a:rPr lang="es-AR" sz="1800" dirty="0" err="1" smtClean="0">
                <a:solidFill>
                  <a:schemeClr val="tx1"/>
                </a:solidFill>
              </a:rPr>
              <a:t>predecibilidad</a:t>
            </a:r>
            <a:r>
              <a:rPr lang="es-AR" sz="1800" dirty="0" smtClean="0">
                <a:solidFill>
                  <a:schemeClr val="tx1"/>
                </a:solidFill>
              </a:rPr>
              <a:t> de las operaciones con colas de mensajes.</a:t>
            </a:r>
            <a:endParaRPr lang="es-AR" sz="1800" dirty="0" smtClean="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4000" dirty="0" smtClean="0">
                <a:solidFill>
                  <a:schemeClr val="tx1"/>
                </a:solidFill>
              </a:rPr>
              <a:t>Relojes y Temporizadores</a:t>
            </a:r>
            <a:endParaRPr lang="es-AR"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 Se define un reloj de tiempo real que debe tener una precisión de al menos 20 ms</a:t>
            </a:r>
          </a:p>
          <a:p>
            <a:pPr algn="l">
              <a:buFont typeface="Arial" pitchFamily="34" charset="0"/>
              <a:buChar char="•"/>
            </a:pPr>
            <a:r>
              <a:rPr lang="es-AR" sz="1800" dirty="0" smtClean="0">
                <a:solidFill>
                  <a:schemeClr val="tx1"/>
                </a:solidFill>
              </a:rPr>
              <a:t> El tiempo se representa con resolución de nanosegundos, por lo que si una implementación dispone de un reloj hardware de alta precisión, lo puede aprovechar con plena resolución</a:t>
            </a:r>
          </a:p>
          <a:p>
            <a:pPr algn="l">
              <a:buFont typeface="Arial" pitchFamily="34" charset="0"/>
              <a:buChar char="•"/>
            </a:pPr>
            <a:r>
              <a:rPr lang="es-AR" sz="1800" dirty="0">
                <a:solidFill>
                  <a:schemeClr val="tx1"/>
                </a:solidFill>
              </a:rPr>
              <a:t> </a:t>
            </a:r>
            <a:r>
              <a:rPr lang="es-AR" sz="1800" dirty="0" smtClean="0">
                <a:solidFill>
                  <a:schemeClr val="tx1"/>
                </a:solidFill>
              </a:rPr>
              <a:t>También se pueden crear temporizadores que cuentan intervalos de tiempo utilizando como base temporal el reloj de tiempo real u otros relojes definidos por la  implementación.</a:t>
            </a:r>
          </a:p>
          <a:p>
            <a:pPr algn="l">
              <a:buFont typeface="Arial" pitchFamily="34" charset="0"/>
              <a:buChar char="•"/>
            </a:pPr>
            <a:r>
              <a:rPr lang="es-AR" sz="1800" dirty="0" smtClean="0">
                <a:solidFill>
                  <a:schemeClr val="tx1"/>
                </a:solidFill>
              </a:rPr>
              <a:t>Cuando el intervalo especificado en un temporizador ha transcurrido, se envía una señal</a:t>
            </a:r>
          </a:p>
          <a:p>
            <a:pPr algn="l"/>
            <a:r>
              <a:rPr lang="es-AR" sz="1800" dirty="0" smtClean="0">
                <a:solidFill>
                  <a:schemeClr val="tx1"/>
                </a:solidFill>
              </a:rPr>
              <a:t>al proceso que lo creó</a:t>
            </a:r>
          </a:p>
          <a:p>
            <a:pPr algn="l">
              <a:buFont typeface="Arial" pitchFamily="34" charset="0"/>
              <a:buChar char="•"/>
            </a:pPr>
            <a:r>
              <a:rPr lang="es-AR" sz="1800" dirty="0">
                <a:solidFill>
                  <a:schemeClr val="tx1"/>
                </a:solidFill>
              </a:rPr>
              <a:t> </a:t>
            </a:r>
            <a:r>
              <a:rPr lang="es-AR" sz="1800" dirty="0" smtClean="0">
                <a:solidFill>
                  <a:schemeClr val="tx1"/>
                </a:solidFill>
              </a:rPr>
              <a:t>Existen diferentes opciones para los temporizadores: disparo único, activación periódica, etc., que permiten manejar el tiempo de forma flexible y sencilla</a:t>
            </a:r>
          </a:p>
          <a:p>
            <a:pPr algn="l">
              <a:buFont typeface="Arial" pitchFamily="34" charset="0"/>
              <a:buChar char="•"/>
            </a:pPr>
            <a:r>
              <a:rPr lang="es-AR" sz="1800" dirty="0" smtClean="0">
                <a:solidFill>
                  <a:schemeClr val="tx1"/>
                </a:solidFill>
              </a:rPr>
              <a:t>Se define también una función para dormir un proceso durante un intervalo relativo especificado en nanosegundos.</a:t>
            </a:r>
            <a:endParaRPr lang="es-AR" sz="1800" dirty="0" smtClean="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lstStyle/>
          <a:p>
            <a:r>
              <a:rPr lang="es-AR" dirty="0" smtClean="0">
                <a:solidFill>
                  <a:schemeClr val="tx1"/>
                </a:solidFill>
              </a:rPr>
              <a:t>POSIX DE TIEMPO REAL</a:t>
            </a:r>
            <a:endParaRPr lang="es-AR" dirty="0"/>
          </a:p>
        </p:txBody>
      </p:sp>
      <p:sp>
        <p:nvSpPr>
          <p:cNvPr id="3" name="2 Subtítulo"/>
          <p:cNvSpPr>
            <a:spLocks noGrp="1"/>
          </p:cNvSpPr>
          <p:nvPr>
            <p:ph type="subTitle" idx="1"/>
          </p:nvPr>
        </p:nvSpPr>
        <p:spPr>
          <a:xfrm>
            <a:off x="899592" y="2420888"/>
            <a:ext cx="7776864" cy="3217912"/>
          </a:xfrm>
        </p:spPr>
        <p:txBody>
          <a:bodyPr>
            <a:normAutofit fontScale="70000" lnSpcReduction="20000"/>
          </a:bodyPr>
          <a:lstStyle/>
          <a:p>
            <a:pPr algn="l">
              <a:buFont typeface="Arial" pitchFamily="34" charset="0"/>
              <a:buChar char="•"/>
            </a:pPr>
            <a:r>
              <a:rPr lang="es-AR" dirty="0" smtClean="0">
                <a:solidFill>
                  <a:schemeClr val="tx1"/>
                </a:solidFill>
              </a:rPr>
              <a:t> POSIX: iniciales de </a:t>
            </a:r>
            <a:r>
              <a:rPr lang="es-AR" dirty="0" err="1" smtClean="0">
                <a:solidFill>
                  <a:schemeClr val="tx1"/>
                </a:solidFill>
              </a:rPr>
              <a:t>interfase</a:t>
            </a:r>
            <a:r>
              <a:rPr lang="es-AR" dirty="0" smtClean="0">
                <a:solidFill>
                  <a:schemeClr val="tx1"/>
                </a:solidFill>
              </a:rPr>
              <a:t> de sistema operativo portable (Portable </a:t>
            </a:r>
            <a:r>
              <a:rPr lang="es-AR" dirty="0" err="1" smtClean="0">
                <a:solidFill>
                  <a:schemeClr val="tx1"/>
                </a:solidFill>
              </a:rPr>
              <a:t>Operating</a:t>
            </a:r>
            <a:r>
              <a:rPr lang="es-AR" dirty="0" smtClean="0">
                <a:solidFill>
                  <a:schemeClr val="tx1"/>
                </a:solidFill>
              </a:rPr>
              <a:t> </a:t>
            </a:r>
            <a:r>
              <a:rPr lang="es-AR" dirty="0" err="1" smtClean="0">
                <a:solidFill>
                  <a:schemeClr val="tx1"/>
                </a:solidFill>
              </a:rPr>
              <a:t>System</a:t>
            </a:r>
            <a:r>
              <a:rPr lang="es-AR" dirty="0" smtClean="0">
                <a:solidFill>
                  <a:schemeClr val="tx1"/>
                </a:solidFill>
              </a:rPr>
              <a:t> Interface)</a:t>
            </a:r>
          </a:p>
          <a:p>
            <a:pPr algn="l">
              <a:buFont typeface="Arial" pitchFamily="34" charset="0"/>
              <a:buChar char="•"/>
            </a:pPr>
            <a:r>
              <a:rPr lang="es-AR" dirty="0" smtClean="0">
                <a:solidFill>
                  <a:schemeClr val="tx1"/>
                </a:solidFill>
              </a:rPr>
              <a:t> Está siendo desarrollado por la </a:t>
            </a:r>
            <a:r>
              <a:rPr lang="es-AR" dirty="0" err="1" smtClean="0">
                <a:solidFill>
                  <a:schemeClr val="tx1"/>
                </a:solidFill>
              </a:rPr>
              <a:t>Computer</a:t>
            </a:r>
            <a:r>
              <a:rPr lang="es-AR" dirty="0" smtClean="0">
                <a:solidFill>
                  <a:schemeClr val="tx1"/>
                </a:solidFill>
              </a:rPr>
              <a:t> </a:t>
            </a:r>
            <a:r>
              <a:rPr lang="es-AR" dirty="0" err="1" smtClean="0">
                <a:solidFill>
                  <a:schemeClr val="tx1"/>
                </a:solidFill>
              </a:rPr>
              <a:t>Society</a:t>
            </a:r>
            <a:r>
              <a:rPr lang="es-AR" dirty="0" smtClean="0">
                <a:solidFill>
                  <a:schemeClr val="tx1"/>
                </a:solidFill>
              </a:rPr>
              <a:t> de IEEE, con la referencia IEEE-P1003. También está siendo estandarizado a nivel internacional con la referencia ISO/IEC-9945. </a:t>
            </a:r>
          </a:p>
          <a:p>
            <a:pPr algn="l">
              <a:buFont typeface="Arial" pitchFamily="34" charset="0"/>
              <a:buChar char="•"/>
            </a:pPr>
            <a:r>
              <a:rPr lang="es-AR" dirty="0">
                <a:solidFill>
                  <a:schemeClr val="tx1"/>
                </a:solidFill>
              </a:rPr>
              <a:t> </a:t>
            </a:r>
            <a:r>
              <a:rPr lang="es-AR" dirty="0" smtClean="0">
                <a:solidFill>
                  <a:schemeClr val="tx1"/>
                </a:solidFill>
              </a:rPr>
              <a:t>El POSIX es un grupo de estándares en evolución</a:t>
            </a:r>
          </a:p>
          <a:p>
            <a:pPr algn="l">
              <a:buFont typeface="Arial" pitchFamily="34" charset="0"/>
              <a:buChar char="•"/>
            </a:pPr>
            <a:r>
              <a:rPr lang="es-AR" dirty="0">
                <a:solidFill>
                  <a:schemeClr val="tx1"/>
                </a:solidFill>
              </a:rPr>
              <a:t> </a:t>
            </a:r>
            <a:r>
              <a:rPr lang="es-AR" dirty="0" smtClean="0">
                <a:solidFill>
                  <a:schemeClr val="tx1"/>
                </a:solidFill>
              </a:rPr>
              <a:t>Cada uno de los estándares que lo componen cubre diferentes aspectos de los sistemas operativos</a:t>
            </a:r>
          </a:p>
          <a:p>
            <a:pPr algn="l">
              <a:buFont typeface="Arial" pitchFamily="34" charset="0"/>
              <a:buChar char="•"/>
            </a:pPr>
            <a:r>
              <a:rPr lang="es-AR" dirty="0">
                <a:solidFill>
                  <a:schemeClr val="tx1"/>
                </a:solidFill>
              </a:rPr>
              <a:t> </a:t>
            </a:r>
            <a:r>
              <a:rPr lang="es-AR" dirty="0" smtClean="0">
                <a:solidFill>
                  <a:schemeClr val="tx1"/>
                </a:solidFill>
              </a:rPr>
              <a:t>Algunos de ellos ya han sido aprobados, mientras que otros están aún en fase de desarrollo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4000" dirty="0" smtClean="0">
                <a:solidFill>
                  <a:schemeClr val="tx1"/>
                </a:solidFill>
              </a:rPr>
              <a:t>Entrada/Salida Asíncrona</a:t>
            </a:r>
            <a:endParaRPr lang="es-AR" sz="40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400" dirty="0" smtClean="0">
                <a:solidFill>
                  <a:schemeClr val="tx1"/>
                </a:solidFill>
              </a:rPr>
              <a:t>POSIX.4 define funciones que permiten solapar el procesado de aplicaciones con las operaciones de entrada/salida iniciadas por la aplicación</a:t>
            </a:r>
          </a:p>
          <a:p>
            <a:pPr algn="l">
              <a:buFont typeface="Arial" pitchFamily="34" charset="0"/>
              <a:buChar char="•"/>
            </a:pPr>
            <a:r>
              <a:rPr lang="es-AR" sz="2400" dirty="0" smtClean="0">
                <a:solidFill>
                  <a:schemeClr val="tx1"/>
                </a:solidFill>
              </a:rPr>
              <a:t> Una operación de entrada/salida asíncrona es similar a las operaciones de entrada/salida normales, con la excepción de que una vez que la operación asíncrona ha sido iniciada por un proceso, este proceso no se suspende y puede continuar ejecutando instrucciones, en paralelo con la operación de entrada/salida</a:t>
            </a:r>
          </a:p>
          <a:p>
            <a:pPr algn="l">
              <a:buFont typeface="Arial" pitchFamily="34" charset="0"/>
              <a:buChar char="•"/>
            </a:pPr>
            <a:r>
              <a:rPr lang="es-AR" sz="2400" dirty="0" smtClean="0">
                <a:solidFill>
                  <a:schemeClr val="tx1"/>
                </a:solidFill>
              </a:rPr>
              <a:t> Cuando la operación se termina, es posible enviar una señal a la aplicación.</a:t>
            </a:r>
            <a:endParaRPr lang="es-AR" sz="2400" dirty="0" smtClean="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4000" dirty="0" smtClean="0">
                <a:solidFill>
                  <a:schemeClr val="tx1"/>
                </a:solidFill>
              </a:rPr>
              <a:t>Entrada/Salida Sincronizada</a:t>
            </a:r>
            <a:endParaRPr lang="es-AR" sz="40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400" dirty="0" smtClean="0">
                <a:solidFill>
                  <a:schemeClr val="tx1"/>
                </a:solidFill>
              </a:rPr>
              <a:t> </a:t>
            </a:r>
            <a:r>
              <a:rPr lang="es-AR" sz="2000" dirty="0" smtClean="0">
                <a:solidFill>
                  <a:schemeClr val="tx1"/>
                </a:solidFill>
              </a:rPr>
              <a:t>POSIX.4 define funciones para que operaciones de lectura y escritura se realicen sincronizadas</a:t>
            </a:r>
          </a:p>
          <a:p>
            <a:pPr algn="l">
              <a:buFont typeface="Arial" pitchFamily="34" charset="0"/>
              <a:buChar char="•"/>
            </a:pPr>
            <a:r>
              <a:rPr lang="es-AR" sz="2000" dirty="0" smtClean="0">
                <a:solidFill>
                  <a:schemeClr val="tx1"/>
                </a:solidFill>
              </a:rPr>
              <a:t> Escritura sincronizada es que sólo se completa cuando los datos han sido transferidos correctamente</a:t>
            </a:r>
          </a:p>
          <a:p>
            <a:pPr algn="l">
              <a:buFont typeface="Arial" pitchFamily="34" charset="0"/>
              <a:buChar char="•"/>
            </a:pPr>
            <a:r>
              <a:rPr lang="es-AR" sz="2000" dirty="0" smtClean="0">
                <a:solidFill>
                  <a:schemeClr val="tx1"/>
                </a:solidFill>
              </a:rPr>
              <a:t> </a:t>
            </a:r>
            <a:r>
              <a:rPr lang="es-AR" sz="2000" dirty="0" err="1" smtClean="0">
                <a:solidFill>
                  <a:schemeClr val="tx1"/>
                </a:solidFill>
              </a:rPr>
              <a:t>Ej</a:t>
            </a:r>
            <a:r>
              <a:rPr lang="es-AR" sz="2000" dirty="0" smtClean="0">
                <a:solidFill>
                  <a:schemeClr val="tx1"/>
                </a:solidFill>
              </a:rPr>
              <a:t>: escritos en el medio físico en el que se almacena el fichero</a:t>
            </a:r>
          </a:p>
          <a:p>
            <a:pPr algn="l">
              <a:buFont typeface="Arial" pitchFamily="34" charset="0"/>
              <a:buChar char="•"/>
            </a:pPr>
            <a:r>
              <a:rPr lang="es-AR" sz="2000" dirty="0" smtClean="0">
                <a:solidFill>
                  <a:schemeClr val="tx1"/>
                </a:solidFill>
              </a:rPr>
              <a:t> Y cuando la información del sistema de ficheros necesaria para recuperar estos datos ha sido también transferida correctamente</a:t>
            </a:r>
          </a:p>
          <a:p>
            <a:pPr algn="l">
              <a:buFont typeface="Arial" pitchFamily="34" charset="0"/>
              <a:buChar char="•"/>
            </a:pPr>
            <a:r>
              <a:rPr lang="es-AR" sz="2000" dirty="0" smtClean="0">
                <a:solidFill>
                  <a:schemeClr val="tx1"/>
                </a:solidFill>
              </a:rPr>
              <a:t> Para que la lectura sincronizada se complete:  Si hay operaciones pendientes de escritura que afecten a datos a leer,  las operaciones de escritura se completen antes de lectura de datos de forma sincronizada</a:t>
            </a:r>
          </a:p>
          <a:p>
            <a:pPr algn="l">
              <a:buFont typeface="Arial" pitchFamily="34" charset="0"/>
              <a:buChar char="•"/>
            </a:pPr>
            <a:r>
              <a:rPr lang="es-AR" sz="2000" dirty="0" smtClean="0">
                <a:solidFill>
                  <a:schemeClr val="tx1"/>
                </a:solidFill>
              </a:rPr>
              <a:t> El software de tiempo real suele tener una gran interacción con el hardware asociado, y la entrada/salida sincronizada permite a la aplicación dejar en un estado conocido las operaciones de entrada/salida realizadas sobre el hardware del sistema.</a:t>
            </a:r>
            <a:endParaRPr lang="es-AR" sz="2000" dirty="0" smtClean="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3600" dirty="0" smtClean="0">
                <a:solidFill>
                  <a:schemeClr val="tx1"/>
                </a:solidFill>
              </a:rPr>
              <a:t> </a:t>
            </a:r>
            <a:r>
              <a:rPr lang="es-AR" sz="4000" dirty="0" smtClean="0">
                <a:solidFill>
                  <a:schemeClr val="tx1"/>
                </a:solidFill>
              </a:rPr>
              <a:t>EXTENSION DE THREADS</a:t>
            </a:r>
            <a:endParaRPr lang="es-AR" sz="40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 Modelo de procesos  POSIX.1: no adecuado para alta eficiencia y proceso de gran cantidad de eventos en intervalos pequeños, por tiempos de cambio de contexto elevados de procesos</a:t>
            </a:r>
          </a:p>
          <a:p>
            <a:pPr algn="l">
              <a:buFont typeface="Arial" pitchFamily="34" charset="0"/>
              <a:buChar char="•"/>
            </a:pPr>
            <a:r>
              <a:rPr lang="es-AR" sz="2000" dirty="0">
                <a:solidFill>
                  <a:schemeClr val="tx1"/>
                </a:solidFill>
              </a:rPr>
              <a:t> </a:t>
            </a:r>
            <a:r>
              <a:rPr lang="es-AR" sz="2000" dirty="0" smtClean="0">
                <a:solidFill>
                  <a:schemeClr val="tx1"/>
                </a:solidFill>
              </a:rPr>
              <a:t> Tiempo necesario para crearlos o destruirlos es elevado, se necesita hardware especial (</a:t>
            </a:r>
            <a:r>
              <a:rPr lang="es-AR" sz="2000" dirty="0" err="1" smtClean="0">
                <a:solidFill>
                  <a:schemeClr val="tx1"/>
                </a:solidFill>
              </a:rPr>
              <a:t>MMUs</a:t>
            </a:r>
            <a:r>
              <a:rPr lang="es-AR" sz="2000" dirty="0" smtClean="0">
                <a:solidFill>
                  <a:schemeClr val="tx1"/>
                </a:solidFill>
              </a:rPr>
              <a:t>) para proporcionar a cada proceso un espacio de direcciones</a:t>
            </a:r>
          </a:p>
          <a:p>
            <a:pPr algn="l"/>
            <a:r>
              <a:rPr lang="es-AR" sz="2000" dirty="0" smtClean="0">
                <a:solidFill>
                  <a:schemeClr val="tx1"/>
                </a:solidFill>
              </a:rPr>
              <a:t> independiente, y el modelo no es adecuado para sistemas multiprocesadores de memoria compartida</a:t>
            </a:r>
          </a:p>
          <a:p>
            <a:pPr algn="l">
              <a:buFont typeface="Arial" pitchFamily="34" charset="0"/>
              <a:buChar char="•"/>
            </a:pPr>
            <a:r>
              <a:rPr lang="es-AR" sz="2000" dirty="0" smtClean="0">
                <a:solidFill>
                  <a:schemeClr val="tx1"/>
                </a:solidFill>
              </a:rPr>
              <a:t> En la mayoría de SOTR para sistemas empotrados pequeños, el modelo de concurrencia está basado en tareas que comparten el mismo espacio de direccionamiento y tienen un estado asociado poco voluminoso, comparado con los procesos POSIX</a:t>
            </a:r>
          </a:p>
          <a:p>
            <a:pPr algn="l">
              <a:buFont typeface="Arial" pitchFamily="34" charset="0"/>
              <a:buChar char="•"/>
            </a:pPr>
            <a:r>
              <a:rPr lang="es-AR" sz="2000" dirty="0" smtClean="0">
                <a:solidFill>
                  <a:schemeClr val="tx1"/>
                </a:solidFill>
              </a:rPr>
              <a:t> El Grupo de Trabajo de Tiempo Real consideró estas características y decidió desarrollar la extensión de threads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3600" dirty="0" smtClean="0">
                <a:solidFill>
                  <a:schemeClr val="tx1"/>
                </a:solidFill>
              </a:rPr>
              <a:t> </a:t>
            </a:r>
            <a:r>
              <a:rPr lang="es-AR" sz="4000" dirty="0" smtClean="0">
                <a:solidFill>
                  <a:schemeClr val="tx1"/>
                </a:solidFill>
              </a:rPr>
              <a:t>EXTENSION DE THREADS</a:t>
            </a:r>
            <a:endParaRPr lang="es-AR" sz="40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 </a:t>
            </a:r>
            <a:r>
              <a:rPr lang="es-AR" sz="1600" dirty="0" smtClean="0">
                <a:solidFill>
                  <a:schemeClr val="tx1"/>
                </a:solidFill>
              </a:rPr>
              <a:t>El estándar POSIX.4a define </a:t>
            </a:r>
            <a:r>
              <a:rPr lang="es-AR" sz="1600" dirty="0" err="1" smtClean="0">
                <a:solidFill>
                  <a:schemeClr val="tx1"/>
                </a:solidFill>
              </a:rPr>
              <a:t>interfases</a:t>
            </a:r>
            <a:r>
              <a:rPr lang="es-AR" sz="1600" dirty="0" smtClean="0">
                <a:solidFill>
                  <a:schemeClr val="tx1"/>
                </a:solidFill>
              </a:rPr>
              <a:t> para soportar múltiples actividades concurrentes, denominadas threads, dentro de cada proceso POSIX </a:t>
            </a:r>
          </a:p>
          <a:p>
            <a:pPr algn="l">
              <a:buFont typeface="Arial" pitchFamily="34" charset="0"/>
              <a:buChar char="•"/>
            </a:pPr>
            <a:r>
              <a:rPr lang="es-AR" sz="1600" dirty="0" smtClean="0">
                <a:solidFill>
                  <a:schemeClr val="tx1"/>
                </a:solidFill>
              </a:rPr>
              <a:t> Los threads definidos en el POSIX.4a tienen un estado asociado más pequeño que el de un proceso</a:t>
            </a:r>
          </a:p>
          <a:p>
            <a:pPr algn="l">
              <a:buFont typeface="Arial" pitchFamily="34" charset="0"/>
              <a:buChar char="•"/>
            </a:pPr>
            <a:r>
              <a:rPr lang="es-AR" sz="1600" dirty="0" smtClean="0">
                <a:solidFill>
                  <a:schemeClr val="tx1"/>
                </a:solidFill>
              </a:rPr>
              <a:t> Todos los threads que pertenecen al mismo proceso comparten el mismo espacio de direccionamiento</a:t>
            </a:r>
          </a:p>
          <a:p>
            <a:pPr algn="l">
              <a:buFont typeface="Arial" pitchFamily="34" charset="0"/>
              <a:buChar char="•"/>
            </a:pPr>
            <a:r>
              <a:rPr lang="es-AR" sz="1600" dirty="0" smtClean="0">
                <a:solidFill>
                  <a:schemeClr val="tx1"/>
                </a:solidFill>
              </a:rPr>
              <a:t> Pueden ser implementados con tiempos de cambio de contexto y de creación y destrucción más bajos que los de los procesos</a:t>
            </a:r>
          </a:p>
          <a:p>
            <a:pPr algn="l">
              <a:buFont typeface="Arial" pitchFamily="34" charset="0"/>
              <a:buChar char="•"/>
            </a:pPr>
            <a:r>
              <a:rPr lang="es-AR" sz="1600" dirty="0" smtClean="0">
                <a:solidFill>
                  <a:schemeClr val="tx1"/>
                </a:solidFill>
              </a:rPr>
              <a:t> El POSIX.4a ha sido específicamente desarrollado para abordar las necesidades de los sistemas multiprocesadores de memoria compartida</a:t>
            </a:r>
          </a:p>
          <a:p>
            <a:pPr algn="l">
              <a:buFont typeface="Arial" pitchFamily="34" charset="0"/>
              <a:buChar char="•"/>
            </a:pPr>
            <a:r>
              <a:rPr lang="es-AR" sz="1600" dirty="0" smtClean="0">
                <a:solidFill>
                  <a:schemeClr val="tx1"/>
                </a:solidFill>
              </a:rPr>
              <a:t> El modelo de threads está mucho más próximo al modelo de concurrencia de los núcleos de tiempo real comerciales que el modelo de procesos</a:t>
            </a:r>
          </a:p>
          <a:p>
            <a:pPr algn="l">
              <a:buFont typeface="Arial" pitchFamily="34" charset="0"/>
              <a:buChar char="•"/>
            </a:pPr>
            <a:r>
              <a:rPr lang="es-AR" sz="1600" dirty="0" smtClean="0">
                <a:solidFill>
                  <a:schemeClr val="tx1"/>
                </a:solidFill>
              </a:rPr>
              <a:t> Los threads no sólo están pensados para aplicaciones de tiempo real, sino que también pueden ser empleados para sistemas que, no siendo de tiempo real, requieren cambios de contexto eficientes y tiempos de creación/destrucción pequeños, como en aplicaciones de ventanas, software multiprocesador, etc.</a:t>
            </a:r>
          </a:p>
          <a:p>
            <a:pPr algn="l">
              <a:buFont typeface="Arial" pitchFamily="34" charset="0"/>
              <a:buChar char="•"/>
            </a:pPr>
            <a:r>
              <a:rPr lang="es-AR" sz="1600" dirty="0" smtClean="0">
                <a:solidFill>
                  <a:schemeClr val="tx1"/>
                </a:solidFill>
              </a:rPr>
              <a:t>Los threads pueden usar todas las funciones definidas en el POSIX.4 y POSIX.1, además de las funciones definidas específicamente para threads en el POSIX.4ª</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3600" dirty="0" smtClean="0">
                <a:solidFill>
                  <a:schemeClr val="tx1"/>
                </a:solidFill>
              </a:rPr>
              <a:t> </a:t>
            </a:r>
            <a:r>
              <a:rPr lang="es-AR" sz="4000" dirty="0" smtClean="0">
                <a:solidFill>
                  <a:schemeClr val="tx1"/>
                </a:solidFill>
              </a:rPr>
              <a:t>  Funciones más relevantes del POSIX.4ª </a:t>
            </a:r>
            <a:endParaRPr lang="es-AR" sz="40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Control de Threads: Se definen funciones para crear un thread, esperar a la terminación de un thread, terminar un thread de forma normal, manejar identificadores de threads, etc. Asimismo se definen funciones para el manejo de los atributos de creación de un thread, tales como el tamaño de </a:t>
            </a:r>
            <a:r>
              <a:rPr lang="es-AR" sz="2000" dirty="0" err="1" smtClean="0">
                <a:solidFill>
                  <a:schemeClr val="tx1"/>
                </a:solidFill>
              </a:rPr>
              <a:t>stack</a:t>
            </a:r>
            <a:endParaRPr lang="es-AR" sz="2000" dirty="0" smtClean="0">
              <a:solidFill>
                <a:schemeClr val="tx1"/>
              </a:solidFill>
            </a:endParaRPr>
          </a:p>
          <a:p>
            <a:pPr algn="l"/>
            <a:r>
              <a:rPr lang="es-AR" sz="2000" b="1" dirty="0" smtClean="0">
                <a:solidFill>
                  <a:schemeClr val="tx1"/>
                </a:solidFill>
              </a:rPr>
              <a:t>Planificación de Threads</a:t>
            </a:r>
            <a:endParaRPr lang="es-AR" sz="2000" b="1" dirty="0" smtClean="0">
              <a:solidFill>
                <a:schemeClr val="tx1"/>
              </a:solidFill>
            </a:endParaRPr>
          </a:p>
          <a:p>
            <a:pPr algn="l">
              <a:buFont typeface="Arial" pitchFamily="34" charset="0"/>
              <a:buChar char="•"/>
            </a:pPr>
            <a:r>
              <a:rPr lang="es-AR" sz="2000" dirty="0" smtClean="0">
                <a:solidFill>
                  <a:schemeClr val="tx1"/>
                </a:solidFill>
              </a:rPr>
              <a:t>Las políticas de planificación definidas para los threads son las mismas que se definen para los procesos en el POSIX.4:expulsoras por prioridad, con tratamiento en cola o en rodaja temporal de los threads con igual prioridad</a:t>
            </a:r>
          </a:p>
          <a:p>
            <a:pPr algn="l">
              <a:buFont typeface="Arial" pitchFamily="34" charset="0"/>
              <a:buChar char="•"/>
            </a:pPr>
            <a:r>
              <a:rPr lang="es-AR" sz="2000" dirty="0" smtClean="0">
                <a:solidFill>
                  <a:schemeClr val="tx1"/>
                </a:solidFill>
              </a:rPr>
              <a:t> Problema nuevo: puede haber dos tipos de planificadores coexistiendo en el sistema: el planificador de procesos, y el planificador de threads</a:t>
            </a:r>
          </a:p>
          <a:p>
            <a:pPr algn="l">
              <a:buFont typeface="Arial" pitchFamily="34" charset="0"/>
              <a:buChar char="•"/>
            </a:pPr>
            <a:r>
              <a:rPr lang="es-AR" sz="2000" dirty="0" smtClean="0">
                <a:solidFill>
                  <a:schemeClr val="tx1"/>
                </a:solidFill>
              </a:rPr>
              <a:t> Por este motivo, se define el concepto de dominio de contención de un thread, que es el conjunto de threads con los que compite por el uso de la CPU</a:t>
            </a: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1600" dirty="0" smtClean="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Planificación de Threads</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Dependiendo de los tipos de dominio de contención permitidos, pueden existir tres tipos básicos de implementaciones:</a:t>
            </a:r>
          </a:p>
          <a:p>
            <a:pPr lvl="1" algn="l">
              <a:buFont typeface="Arial" pitchFamily="34" charset="0"/>
              <a:buChar char="•"/>
            </a:pPr>
            <a:r>
              <a:rPr lang="es-AR" sz="1600" dirty="0" smtClean="0">
                <a:solidFill>
                  <a:schemeClr val="tx1"/>
                </a:solidFill>
              </a:rPr>
              <a:t> Planificación Global: Todos los threads tienen dominio de contención global o de</a:t>
            </a:r>
          </a:p>
          <a:p>
            <a:pPr lvl="1" algn="l"/>
            <a:r>
              <a:rPr lang="es-AR" sz="1600" dirty="0" smtClean="0">
                <a:solidFill>
                  <a:schemeClr val="tx1"/>
                </a:solidFill>
              </a:rPr>
              <a:t>sistema,  se planifica compitiendo con todos los demás threads del sistema, sin que el proceso al que pertenecen tenga ninguna importancia</a:t>
            </a:r>
          </a:p>
          <a:p>
            <a:pPr lvl="1" algn="l">
              <a:buFont typeface="Arial" pitchFamily="34" charset="0"/>
              <a:buChar char="•"/>
            </a:pPr>
            <a:r>
              <a:rPr lang="es-AR" sz="1600" dirty="0" smtClean="0">
                <a:solidFill>
                  <a:schemeClr val="tx1"/>
                </a:solidFill>
              </a:rPr>
              <a:t> El planificador funciona sólo al nivel de threads, y los parámetros de planificación de los procesos se ignoran</a:t>
            </a:r>
          </a:p>
          <a:p>
            <a:pPr lvl="1" algn="l">
              <a:buFont typeface="Arial" pitchFamily="34" charset="0"/>
              <a:buChar char="•"/>
            </a:pPr>
            <a:r>
              <a:rPr lang="es-AR" sz="1600" dirty="0" smtClean="0">
                <a:solidFill>
                  <a:schemeClr val="tx1"/>
                </a:solidFill>
              </a:rPr>
              <a:t> Planificación Local. Los threads sólo compiten con otros threads pertenecientes al mismo proceso. La planificación se realiza en dos niveles. Primero, se planifican los procesos entre sí. Después, los threads del proceso (o procesos) seleccionado compiten entre ellos por el uso de la CPU</a:t>
            </a:r>
          </a:p>
          <a:p>
            <a:pPr lvl="1" algn="l">
              <a:buFont typeface="Arial" pitchFamily="34" charset="0"/>
              <a:buChar char="•"/>
            </a:pPr>
            <a:r>
              <a:rPr lang="es-AR" sz="1600" dirty="0" smtClean="0">
                <a:solidFill>
                  <a:schemeClr val="tx1"/>
                </a:solidFill>
              </a:rPr>
              <a:t>Planificación Mixta: Algunos threads tienen dominio de sistema, y otros proceso. Planificación a dos niveles. Primero procesos y  threads dominio global, </a:t>
            </a:r>
            <a:r>
              <a:rPr lang="es-AR" sz="1600" dirty="0" err="1" smtClean="0">
                <a:solidFill>
                  <a:schemeClr val="tx1"/>
                </a:solidFill>
              </a:rPr>
              <a:t>despues</a:t>
            </a:r>
            <a:r>
              <a:rPr lang="es-AR" sz="1600" dirty="0" smtClean="0">
                <a:solidFill>
                  <a:schemeClr val="tx1"/>
                </a:solidFill>
              </a:rPr>
              <a:t> los threads dominio local pertenecientes al proceso (o procesos) seleccionado.</a:t>
            </a:r>
          </a:p>
          <a:p>
            <a:pPr algn="l">
              <a:buFont typeface="Arial" pitchFamily="34" charset="0"/>
              <a:buChar char="•"/>
            </a:pPr>
            <a:r>
              <a:rPr lang="es-AR" sz="2000" dirty="0" smtClean="0">
                <a:solidFill>
                  <a:schemeClr val="tx1"/>
                </a:solidFill>
              </a:rPr>
              <a:t>Tanto planificación global como mixta: mejores perspectivas para aplicaciones TR,  permiten planificar todos los distintos objetos concurrentes que tengan requerimientos temporales estrictos, al mismo nivel</a:t>
            </a:r>
          </a:p>
          <a:p>
            <a:pPr algn="l">
              <a:buFont typeface="Arial" pitchFamily="34" charset="0"/>
              <a:buChar char="•"/>
            </a:pPr>
            <a:r>
              <a:rPr lang="es-AR" sz="2000" dirty="0" smtClean="0">
                <a:solidFill>
                  <a:schemeClr val="tx1"/>
                </a:solidFill>
              </a:rPr>
              <a:t> </a:t>
            </a:r>
            <a:endParaRPr lang="es-AR" sz="1600" dirty="0" smtClean="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Planificación de Threads</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Los sistemas con planificación mixta pueden además realizar planificación local para algunos threads concretos</a:t>
            </a:r>
          </a:p>
          <a:p>
            <a:pPr algn="l">
              <a:buFont typeface="Arial" pitchFamily="34" charset="0"/>
              <a:buChar char="•"/>
            </a:pPr>
            <a:r>
              <a:rPr lang="es-AR" sz="2000" dirty="0" smtClean="0">
                <a:solidFill>
                  <a:schemeClr val="tx1"/>
                </a:solidFill>
              </a:rPr>
              <a:t> La planificación local es normalmente mucho más eficiente y rápida que la planificación global. Pero sólo debe utilizarse para grupos de threads cuya prioridad sea globalmente menor o mayor que las prioridades de otros grupos de threads en el sistema, es decir, cuando ningún otro thread en el sistema necesite tener una prioridad efectiva situada entre los niveles de prioridad de los threads del grupo. El motivo de esta restricción es que la prioridad del proceso, y no la prioridad de los threads, es la que se utiliza para planificar el grupo de threads con dominio local</a:t>
            </a:r>
          </a:p>
          <a:p>
            <a:pPr algn="l">
              <a:buFont typeface="Arial" pitchFamily="34" charset="0"/>
              <a:buChar char="•"/>
            </a:pPr>
            <a:r>
              <a:rPr lang="es-AR" sz="2000" dirty="0">
                <a:solidFill>
                  <a:schemeClr val="tx1"/>
                </a:solidFill>
              </a:rPr>
              <a:t> </a:t>
            </a:r>
            <a:r>
              <a:rPr lang="es-AR" sz="2000" dirty="0" smtClean="0">
                <a:solidFill>
                  <a:schemeClr val="tx1"/>
                </a:solidFill>
              </a:rPr>
              <a:t>Los mismos criterios se aplican a sistemas con planificación sólo local, lo que se traduce en que este tipo de planificación es poco adecuada para una gran parte de</a:t>
            </a:r>
          </a:p>
          <a:p>
            <a:pPr algn="l">
              <a:buFont typeface="Arial" pitchFamily="34" charset="0"/>
              <a:buChar char="•"/>
            </a:pPr>
            <a:r>
              <a:rPr lang="es-AR" sz="2000" dirty="0" smtClean="0">
                <a:solidFill>
                  <a:schemeClr val="tx1"/>
                </a:solidFill>
              </a:rPr>
              <a:t>los sistemas de tiempo real estricto.</a:t>
            </a:r>
            <a:endParaRPr lang="es-AR" sz="1600" dirty="0" smtClean="0">
              <a:solidFill>
                <a:schemeClr val="tx1"/>
              </a:solidFill>
            </a:endParaRPr>
          </a:p>
          <a:p>
            <a:pPr algn="l">
              <a:buFont typeface="Arial" pitchFamily="34" charset="0"/>
              <a:buChar char="•"/>
            </a:pPr>
            <a:endParaRPr lang="es-AR" sz="1600" dirty="0" smtClean="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Sincronización de Threads</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 Se definen dos primitivas de sincronización para threads: </a:t>
            </a:r>
          </a:p>
          <a:p>
            <a:pPr lvl="1" algn="l">
              <a:buFont typeface="Arial" pitchFamily="34" charset="0"/>
              <a:buChar char="•"/>
            </a:pPr>
            <a:r>
              <a:rPr lang="es-AR" sz="1600" dirty="0" smtClean="0">
                <a:solidFill>
                  <a:schemeClr val="tx1"/>
                </a:solidFill>
              </a:rPr>
              <a:t> mutex o secciones mutuamente exclusivas </a:t>
            </a:r>
          </a:p>
          <a:p>
            <a:pPr lvl="1" algn="l">
              <a:buFont typeface="Arial" pitchFamily="34" charset="0"/>
              <a:buChar char="•"/>
            </a:pPr>
            <a:r>
              <a:rPr lang="es-AR" sz="1600" dirty="0" smtClean="0">
                <a:solidFill>
                  <a:schemeClr val="tx1"/>
                </a:solidFill>
              </a:rPr>
              <a:t> variables condicionales</a:t>
            </a:r>
          </a:p>
          <a:p>
            <a:pPr algn="l">
              <a:buFont typeface="Arial" pitchFamily="34" charset="0"/>
              <a:buChar char="•"/>
            </a:pPr>
            <a:r>
              <a:rPr lang="es-AR" sz="2000" dirty="0" smtClean="0">
                <a:solidFill>
                  <a:schemeClr val="tx1"/>
                </a:solidFill>
              </a:rPr>
              <a:t> Los mutex se utilizan para el acceso mutuamente exclusivo a recursos compartidos. Similar a semáforos, pero requieren que el thread que bloquea el mutex, denominado el propietario de ese mutex, sea el mismo que los libera</a:t>
            </a:r>
          </a:p>
          <a:p>
            <a:pPr algn="l">
              <a:buFont typeface="Arial" pitchFamily="34" charset="0"/>
              <a:buChar char="•"/>
            </a:pPr>
            <a:r>
              <a:rPr lang="es-AR" sz="2000" dirty="0" smtClean="0">
                <a:solidFill>
                  <a:schemeClr val="tx1"/>
                </a:solidFill>
              </a:rPr>
              <a:t> Las variables condicionales se pueden utilizar para espera y señalización de eventos entre threads, aunque su uso está ligado al de los mutex en una forma similar a las secciones críticas condicionales</a:t>
            </a:r>
          </a:p>
          <a:p>
            <a:pPr algn="l">
              <a:buFont typeface="Arial" pitchFamily="34" charset="0"/>
              <a:buChar char="•"/>
            </a:pPr>
            <a:r>
              <a:rPr lang="es-AR" sz="2000" dirty="0" smtClean="0">
                <a:solidFill>
                  <a:schemeClr val="tx1"/>
                </a:solidFill>
              </a:rPr>
              <a:t> La espera a una variable condicional se puede especificar con un tiempo máximo de espera (</a:t>
            </a:r>
            <a:r>
              <a:rPr lang="es-AR" sz="2000" dirty="0" err="1" smtClean="0">
                <a:solidFill>
                  <a:schemeClr val="tx1"/>
                </a:solidFill>
              </a:rPr>
              <a:t>timeout</a:t>
            </a:r>
            <a:r>
              <a:rPr lang="es-AR" sz="2000" dirty="0" smtClean="0">
                <a:solidFill>
                  <a:schemeClr val="tx1"/>
                </a:solidFill>
              </a:rPr>
              <a:t>)</a:t>
            </a:r>
          </a:p>
          <a:p>
            <a:pPr algn="l">
              <a:buFont typeface="Arial" pitchFamily="34" charset="0"/>
              <a:buChar char="•"/>
            </a:pPr>
            <a:r>
              <a:rPr lang="es-AR" sz="2000" dirty="0" smtClean="0">
                <a:solidFill>
                  <a:schemeClr val="tx1"/>
                </a:solidFill>
              </a:rPr>
              <a:t> Ambas primitivas de sincronización pueden ser opcionalmente utilizadas por threads pertenecientes a diferentes procesos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Sincronización de Threads</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 Los mutex se definen con tres protocolos de sincronización opcionales:</a:t>
            </a:r>
          </a:p>
          <a:p>
            <a:pPr algn="l">
              <a:buFont typeface="Arial" pitchFamily="34" charset="0"/>
              <a:buChar char="•"/>
            </a:pPr>
            <a:r>
              <a:rPr lang="es-AR" sz="2000" dirty="0">
                <a:solidFill>
                  <a:schemeClr val="tx1"/>
                </a:solidFill>
              </a:rPr>
              <a:t> </a:t>
            </a:r>
            <a:r>
              <a:rPr lang="es-AR" sz="2000" dirty="0" smtClean="0">
                <a:solidFill>
                  <a:schemeClr val="tx1"/>
                </a:solidFill>
              </a:rPr>
              <a:t>NO_PRIO_INHERIT: La prioridad del thread no depende de sus relaciones de</a:t>
            </a:r>
          </a:p>
          <a:p>
            <a:pPr algn="l"/>
            <a:r>
              <a:rPr lang="es-AR" sz="2000" dirty="0" smtClean="0">
                <a:solidFill>
                  <a:schemeClr val="tx1"/>
                </a:solidFill>
              </a:rPr>
              <a:t>propiedad sobre ningún mutex. Se dice que un thread es propietario del mutex que</a:t>
            </a:r>
          </a:p>
          <a:p>
            <a:pPr algn="l"/>
            <a:r>
              <a:rPr lang="es-AR" sz="2000" dirty="0" smtClean="0">
                <a:solidFill>
                  <a:schemeClr val="tx1"/>
                </a:solidFill>
              </a:rPr>
              <a:t>bloquea</a:t>
            </a:r>
          </a:p>
          <a:p>
            <a:pPr algn="l">
              <a:buFont typeface="Arial" pitchFamily="34" charset="0"/>
              <a:buChar char="•"/>
            </a:pPr>
            <a:r>
              <a:rPr lang="es-AR" sz="2000" dirty="0" smtClean="0">
                <a:solidFill>
                  <a:schemeClr val="tx1"/>
                </a:solidFill>
              </a:rPr>
              <a:t> PRIO_INHERIT: El thread propietario de un mutex hereda las prioridades de los</a:t>
            </a:r>
          </a:p>
          <a:p>
            <a:pPr algn="l"/>
            <a:r>
              <a:rPr lang="es-AR" sz="2000" dirty="0" smtClean="0">
                <a:solidFill>
                  <a:schemeClr val="tx1"/>
                </a:solidFill>
              </a:rPr>
              <a:t>threads que están en espera de adquirir el mutex  (protocolo de herencia</a:t>
            </a:r>
          </a:p>
          <a:p>
            <a:pPr algn="l"/>
            <a:r>
              <a:rPr lang="es-AR" sz="2000" dirty="0" smtClean="0">
                <a:solidFill>
                  <a:schemeClr val="tx1"/>
                </a:solidFill>
              </a:rPr>
              <a:t>básica de prioridad)</a:t>
            </a:r>
          </a:p>
          <a:p>
            <a:pPr algn="l">
              <a:buFont typeface="Arial" pitchFamily="34" charset="0"/>
              <a:buChar char="•"/>
            </a:pPr>
            <a:r>
              <a:rPr lang="es-AR" sz="2000" dirty="0" smtClean="0">
                <a:solidFill>
                  <a:schemeClr val="tx1"/>
                </a:solidFill>
              </a:rPr>
              <a:t> PRIO_PROTECT: Cuando un thread adquiere un mutex, hereda la prioridad</a:t>
            </a:r>
          </a:p>
          <a:p>
            <a:pPr algn="l"/>
            <a:r>
              <a:rPr lang="es-AR" sz="2000" dirty="0" smtClean="0">
                <a:solidFill>
                  <a:schemeClr val="tx1"/>
                </a:solidFill>
              </a:rPr>
              <a:t>denominada techo de prioridad del mutex, la prioridad de la tarea de prioridad más alta que puede bloquear ese mutex. La aplicación asigna el techo de prioridad a cada mutex; con los techos de prioridad adecuados, el funcionamiento es el denominado protocolo de protección de prioridad, también denominado emulación del protocolo de techo de prioridad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Sincronización de Threads</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 La inversión de prioridad no acotada (ver Sección 2.3) se puede evitar utilizando los protocolos de herencia básica de prioridad o de protección de prioridad, y así se pueden conseguir altos niveles de utilización en sistemas con requerimientos de tiempo real estricto. </a:t>
            </a:r>
          </a:p>
          <a:p>
            <a:pPr algn="l">
              <a:buFont typeface="Arial" pitchFamily="34" charset="0"/>
              <a:buChar char="•"/>
            </a:pPr>
            <a:r>
              <a:rPr lang="es-AR" sz="2000" dirty="0" smtClean="0">
                <a:solidFill>
                  <a:schemeClr val="tx1"/>
                </a:solidFill>
              </a:rPr>
              <a:t>El protocolo de protección de prioridad, con las definiciones apropiadas de techo</a:t>
            </a:r>
          </a:p>
          <a:p>
            <a:pPr algn="l"/>
            <a:r>
              <a:rPr lang="es-AR" sz="2000" dirty="0" smtClean="0">
                <a:solidFill>
                  <a:schemeClr val="tx1"/>
                </a:solidFill>
              </a:rPr>
              <a:t>de prioridad, se puede utilizar también para evitar un tipo de inversión de prioridad</a:t>
            </a:r>
          </a:p>
          <a:p>
            <a:pPr algn="l"/>
            <a:r>
              <a:rPr lang="es-AR" sz="2000" dirty="0" smtClean="0">
                <a:solidFill>
                  <a:schemeClr val="tx1"/>
                </a:solidFill>
              </a:rPr>
              <a:t>especial que aparece en los sistemas multiprocesadores, denominada bloqueo remoto</a:t>
            </a:r>
          </a:p>
          <a:p>
            <a:pPr algn="l"/>
            <a:r>
              <a:rPr lang="es-AR" sz="2000" b="1" dirty="0" smtClean="0">
                <a:solidFill>
                  <a:schemeClr val="tx1"/>
                </a:solidFill>
              </a:rPr>
              <a:t>Otras Funciones</a:t>
            </a:r>
            <a:r>
              <a:rPr lang="es-AR" sz="2000" dirty="0" smtClean="0">
                <a:solidFill>
                  <a:schemeClr val="tx1"/>
                </a:solidFill>
              </a:rPr>
              <a:t> </a:t>
            </a:r>
          </a:p>
          <a:p>
            <a:pPr algn="l"/>
            <a:r>
              <a:rPr lang="es-AR" sz="2000" dirty="0" smtClean="0">
                <a:solidFill>
                  <a:schemeClr val="tx1"/>
                </a:solidFill>
              </a:rPr>
              <a:t>En el POSIX.4a se definen otras funciones para el manejo de datos asociados a cada thread, la cancelación de threads, envío de señales a threads, así como versiones reentrantes de otras funciones definidas en el POSIX.1</a:t>
            </a:r>
            <a:endParaRPr lang="es-AR" sz="2000" dirty="0" smtClean="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lstStyle/>
          <a:p>
            <a:r>
              <a:rPr lang="es-AR" dirty="0" smtClean="0">
                <a:solidFill>
                  <a:schemeClr val="tx1"/>
                </a:solidFill>
              </a:rPr>
              <a:t>POSIX DE TIEMPO REAL</a:t>
            </a:r>
            <a:endParaRPr lang="es-AR" dirty="0"/>
          </a:p>
        </p:txBody>
      </p:sp>
      <p:sp>
        <p:nvSpPr>
          <p:cNvPr id="3" name="2 Subtítulo"/>
          <p:cNvSpPr>
            <a:spLocks noGrp="1"/>
          </p:cNvSpPr>
          <p:nvPr>
            <p:ph type="subTitle" idx="1"/>
          </p:nvPr>
        </p:nvSpPr>
        <p:spPr>
          <a:xfrm>
            <a:off x="899592" y="2420888"/>
            <a:ext cx="7776864" cy="3217912"/>
          </a:xfrm>
        </p:spPr>
        <p:txBody>
          <a:bodyPr>
            <a:normAutofit fontScale="77500" lnSpcReduction="20000"/>
          </a:bodyPr>
          <a:lstStyle/>
          <a:p>
            <a:pPr algn="l">
              <a:buFont typeface="Arial" pitchFamily="34" charset="0"/>
              <a:buChar char="•"/>
            </a:pPr>
            <a:r>
              <a:rPr lang="es-AR" dirty="0" smtClean="0">
                <a:solidFill>
                  <a:schemeClr val="tx1"/>
                </a:solidFill>
              </a:rPr>
              <a:t> Especifica la sintaxis y la semántica de estos servicios del sistema operativo</a:t>
            </a:r>
          </a:p>
          <a:p>
            <a:pPr algn="l">
              <a:buFont typeface="Arial" pitchFamily="34" charset="0"/>
              <a:buChar char="•"/>
            </a:pPr>
            <a:r>
              <a:rPr lang="es-AR" dirty="0" smtClean="0">
                <a:solidFill>
                  <a:schemeClr val="tx1"/>
                </a:solidFill>
              </a:rPr>
              <a:t> Programas de aplicación puedan invocarlos directamente</a:t>
            </a:r>
          </a:p>
          <a:p>
            <a:pPr algn="l">
              <a:buFont typeface="Arial" pitchFamily="34" charset="0"/>
              <a:buChar char="•"/>
            </a:pPr>
            <a:r>
              <a:rPr lang="es-AR" dirty="0" smtClean="0">
                <a:solidFill>
                  <a:schemeClr val="tx1"/>
                </a:solidFill>
              </a:rPr>
              <a:t> No especifica cómo se implementan estos servicios</a:t>
            </a:r>
          </a:p>
          <a:p>
            <a:pPr algn="l">
              <a:buFont typeface="Arial" pitchFamily="34" charset="0"/>
              <a:buChar char="•"/>
            </a:pPr>
            <a:r>
              <a:rPr lang="es-AR" dirty="0" smtClean="0">
                <a:solidFill>
                  <a:schemeClr val="tx1"/>
                </a:solidFill>
              </a:rPr>
              <a:t> Todos los estándares base desarrollados para lenguaje C</a:t>
            </a:r>
          </a:p>
          <a:p>
            <a:pPr algn="l">
              <a:buFont typeface="Arial" pitchFamily="34" charset="0"/>
              <a:buChar char="•"/>
            </a:pPr>
            <a:r>
              <a:rPr lang="es-AR" dirty="0">
                <a:solidFill>
                  <a:schemeClr val="tx1"/>
                </a:solidFill>
              </a:rPr>
              <a:t> </a:t>
            </a:r>
            <a:r>
              <a:rPr lang="es-AR" dirty="0" smtClean="0">
                <a:solidFill>
                  <a:schemeClr val="tx1"/>
                </a:solidFill>
              </a:rPr>
              <a:t>Está abierto el debate sobre si los estándares base deben desarrollarse de forma independiente del lenguaje, y luego especificar </a:t>
            </a:r>
            <a:r>
              <a:rPr lang="es-AR" dirty="0" err="1" smtClean="0">
                <a:solidFill>
                  <a:schemeClr val="tx1"/>
                </a:solidFill>
              </a:rPr>
              <a:t>interfases</a:t>
            </a:r>
            <a:r>
              <a:rPr lang="es-AR" dirty="0" smtClean="0">
                <a:solidFill>
                  <a:schemeClr val="tx1"/>
                </a:solidFill>
              </a:rPr>
              <a:t> concretas para los diferentes lenguajes de programación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3600" dirty="0" smtClean="0">
                <a:solidFill>
                  <a:schemeClr val="tx1"/>
                </a:solidFill>
              </a:rPr>
              <a:t>EXTENSIONES ADICIONALES DE TIEMPO REAL</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2000" dirty="0" smtClean="0">
                <a:solidFill>
                  <a:schemeClr val="tx1"/>
                </a:solidFill>
              </a:rPr>
              <a:t> POSIX.4b define extensiones adicionales de tiempo real para soportar la</a:t>
            </a:r>
          </a:p>
          <a:p>
            <a:pPr algn="l"/>
            <a:r>
              <a:rPr lang="es-AR" sz="2000" dirty="0" smtClean="0">
                <a:solidFill>
                  <a:schemeClr val="tx1"/>
                </a:solidFill>
              </a:rPr>
              <a:t>portabilidad de aplicaciones con requerimientos de tiempo real. La razón por la que se dividen las extensiones de tiempo real en tres estándares es facilitar una aprobación más rápida de los servicios que se consideraron esenciales para tiempo real, POSIX.4, dejando otros servicios de tiempo real también convenientes pero menos necesarios para un segundo y tercer estándar </a:t>
            </a:r>
          </a:p>
          <a:p>
            <a:pPr algn="l">
              <a:buFont typeface="Arial" pitchFamily="34" charset="0"/>
              <a:buChar char="•"/>
            </a:pPr>
            <a:r>
              <a:rPr lang="es-AR" sz="2000" dirty="0">
                <a:solidFill>
                  <a:schemeClr val="tx1"/>
                </a:solidFill>
              </a:rPr>
              <a:t> </a:t>
            </a:r>
            <a:r>
              <a:rPr lang="es-AR" sz="2000" dirty="0" smtClean="0">
                <a:solidFill>
                  <a:schemeClr val="tx1"/>
                </a:solidFill>
              </a:rPr>
              <a:t>Puesto que POSIX.4b ha comenzado su proceso de estandarización más tarde que el POSIX.4, los servicios que se incluyen en los borradores actuales tienen más posibilidades de cambiar que los del POSIX.4</a:t>
            </a:r>
          </a:p>
          <a:p>
            <a:pPr algn="l">
              <a:buFont typeface="Arial" pitchFamily="34" charset="0"/>
              <a:buChar char="•"/>
            </a:pPr>
            <a:r>
              <a:rPr lang="es-AR" sz="2000" dirty="0" smtClean="0">
                <a:solidFill>
                  <a:schemeClr val="tx1"/>
                </a:solidFill>
              </a:rPr>
              <a:t> A continuación se describen brevemente los servicios que están siendo estandarizados en el POSIX.4b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Tiempos Límite (</a:t>
            </a:r>
            <a:r>
              <a:rPr lang="es-AR" sz="3600" dirty="0" err="1" smtClean="0">
                <a:solidFill>
                  <a:schemeClr val="tx1"/>
                </a:solidFill>
              </a:rPr>
              <a:t>Timeouts</a:t>
            </a:r>
            <a:r>
              <a:rPr lang="es-AR" sz="3600" dirty="0" smtClean="0">
                <a:solidFill>
                  <a:schemeClr val="tx1"/>
                </a:solidFill>
              </a:rPr>
              <a:t>)</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 Algunos de los servicios definidos en el POSIX.1, POSIX.4, y POSIX.4a pueden suspender al proceso que los invoca durante un período indefinido de tiempo, hasta que los recursos necesarios para completar el servicio estén disponibles</a:t>
            </a:r>
          </a:p>
          <a:p>
            <a:pPr algn="l">
              <a:buFont typeface="Arial" pitchFamily="34" charset="0"/>
              <a:buChar char="•"/>
            </a:pPr>
            <a:r>
              <a:rPr lang="es-AR" sz="1800" dirty="0" smtClean="0">
                <a:solidFill>
                  <a:schemeClr val="tx1"/>
                </a:solidFill>
              </a:rPr>
              <a:t> En sistemas de tiempo real estricto es importante limitar la cantidad máxima de tiempo que un proceso puede emplear esperando a que uno de estos servicios se complete</a:t>
            </a:r>
          </a:p>
          <a:p>
            <a:pPr algn="l">
              <a:buFont typeface="Arial" pitchFamily="34" charset="0"/>
              <a:buChar char="•"/>
            </a:pPr>
            <a:r>
              <a:rPr lang="es-AR" sz="1800" dirty="0" smtClean="0">
                <a:solidFill>
                  <a:schemeClr val="tx1"/>
                </a:solidFill>
              </a:rPr>
              <a:t> Esto permite detectar condiciones anormales, y por tanto incrementa la robustez del programa permitiendo implementaciones tolerantes a fallos</a:t>
            </a:r>
          </a:p>
          <a:p>
            <a:pPr algn="l">
              <a:buFont typeface="Arial" pitchFamily="34" charset="0"/>
              <a:buChar char="•"/>
            </a:pPr>
            <a:r>
              <a:rPr lang="es-AR" sz="1800" dirty="0" smtClean="0">
                <a:solidFill>
                  <a:schemeClr val="tx1"/>
                </a:solidFill>
              </a:rPr>
              <a:t> Los tiempos límite especifican la máxima cantidad de tiempo que el proceso puede estar suspendido en espera de la terminación de un servicio</a:t>
            </a:r>
          </a:p>
          <a:p>
            <a:pPr algn="l">
              <a:buFont typeface="Arial" pitchFamily="34" charset="0"/>
              <a:buChar char="•"/>
            </a:pPr>
            <a:r>
              <a:rPr lang="es-AR" sz="1800" dirty="0" smtClean="0">
                <a:solidFill>
                  <a:schemeClr val="tx1"/>
                </a:solidFill>
              </a:rPr>
              <a:t> Los servicios elegidos para tener tiempos límite han sido aquellos que todavía no</a:t>
            </a:r>
          </a:p>
          <a:p>
            <a:pPr algn="l"/>
            <a:r>
              <a:rPr lang="es-AR" sz="1800" dirty="0" smtClean="0">
                <a:solidFill>
                  <a:schemeClr val="tx1"/>
                </a:solidFill>
              </a:rPr>
              <a:t>tenían capacidad de especificar un tiempo límite, y cuyo uso se consideró más probable en los segmentos de código en los que la respuesta temporal es crítica:</a:t>
            </a:r>
          </a:p>
          <a:p>
            <a:pPr lvl="1" algn="l">
              <a:buFont typeface="Arial" pitchFamily="34" charset="0"/>
              <a:buChar char="•"/>
            </a:pPr>
            <a:r>
              <a:rPr lang="es-AR" sz="1600" dirty="0" smtClean="0">
                <a:solidFill>
                  <a:schemeClr val="tx1"/>
                </a:solidFill>
              </a:rPr>
              <a:t> Esperar a que un semáforo se desbloquee</a:t>
            </a:r>
          </a:p>
          <a:p>
            <a:pPr lvl="1" algn="l">
              <a:buFont typeface="Arial" pitchFamily="34" charset="0"/>
              <a:buChar char="•"/>
            </a:pPr>
            <a:r>
              <a:rPr lang="es-AR" sz="1600" dirty="0" smtClean="0">
                <a:solidFill>
                  <a:schemeClr val="tx1"/>
                </a:solidFill>
              </a:rPr>
              <a:t> Esperar a la llegada de un mensaje a una cola de mensajes</a:t>
            </a:r>
          </a:p>
          <a:p>
            <a:pPr lvl="1" algn="l">
              <a:buFont typeface="Arial" pitchFamily="34" charset="0"/>
              <a:buChar char="•"/>
            </a:pPr>
            <a:r>
              <a:rPr lang="es-AR" sz="1600" dirty="0" smtClean="0">
                <a:solidFill>
                  <a:schemeClr val="tx1"/>
                </a:solidFill>
              </a:rPr>
              <a:t>Enviar un mensaje a una cola de mensajes</a:t>
            </a:r>
          </a:p>
          <a:p>
            <a:pPr lvl="1" algn="l">
              <a:buFont typeface="Arial" pitchFamily="34" charset="0"/>
              <a:buChar char="•"/>
            </a:pPr>
            <a:r>
              <a:rPr lang="es-AR" sz="1600" dirty="0" smtClean="0">
                <a:solidFill>
                  <a:schemeClr val="tx1"/>
                </a:solidFill>
              </a:rPr>
              <a:t>Esperar a que un mutex sea liberado.</a:t>
            </a:r>
            <a:endParaRPr lang="es-AR" sz="1200" dirty="0" smtClean="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Relojes de Tiempo de Ejecución</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 Se define un reloj opcional de tiempo de CPU para cada proceso y para cada thread</a:t>
            </a:r>
          </a:p>
          <a:p>
            <a:pPr algn="l">
              <a:buFont typeface="Arial" pitchFamily="34" charset="0"/>
              <a:buChar char="•"/>
            </a:pPr>
            <a:r>
              <a:rPr lang="es-ES" sz="1800" dirty="0" smtClean="0">
                <a:solidFill>
                  <a:schemeClr val="tx1"/>
                </a:solidFill>
              </a:rPr>
              <a:t> Se </a:t>
            </a:r>
            <a:r>
              <a:rPr lang="es-AR" sz="1800" dirty="0" smtClean="0">
                <a:solidFill>
                  <a:schemeClr val="tx1"/>
                </a:solidFill>
              </a:rPr>
              <a:t>utiliza la </a:t>
            </a:r>
            <a:r>
              <a:rPr lang="es-AR" sz="1800" dirty="0" err="1" smtClean="0">
                <a:solidFill>
                  <a:schemeClr val="tx1"/>
                </a:solidFill>
              </a:rPr>
              <a:t>interfase</a:t>
            </a:r>
            <a:r>
              <a:rPr lang="es-AR" sz="1800" dirty="0" smtClean="0">
                <a:solidFill>
                  <a:schemeClr val="tx1"/>
                </a:solidFill>
              </a:rPr>
              <a:t> POSIX.4 de relojes y temporizadores para manejar estos relojes</a:t>
            </a:r>
          </a:p>
          <a:p>
            <a:pPr algn="l">
              <a:buFont typeface="Arial" pitchFamily="34" charset="0"/>
              <a:buChar char="•"/>
            </a:pPr>
            <a:r>
              <a:rPr lang="es-AR" sz="1800" dirty="0" smtClean="0">
                <a:solidFill>
                  <a:schemeClr val="tx1"/>
                </a:solidFill>
              </a:rPr>
              <a:t> Además de la medida del tiempo de CPU, que es especialmente útil en sistemas de tiempo</a:t>
            </a:r>
          </a:p>
          <a:p>
            <a:pPr algn="l"/>
            <a:r>
              <a:rPr lang="es-AR" sz="1800" dirty="0" smtClean="0">
                <a:solidFill>
                  <a:schemeClr val="tx1"/>
                </a:solidFill>
              </a:rPr>
              <a:t>real para caracterizar y analizar el sistema, se pueden crear temporizadores basados en</a:t>
            </a:r>
          </a:p>
          <a:p>
            <a:pPr algn="l"/>
            <a:r>
              <a:rPr lang="es-AR" sz="1800" dirty="0" smtClean="0">
                <a:solidFill>
                  <a:schemeClr val="tx1"/>
                </a:solidFill>
              </a:rPr>
              <a:t>los relojes de tiempo de CPU, con objeto de detectar el consumo de una cantidad excesiva</a:t>
            </a:r>
          </a:p>
          <a:p>
            <a:pPr algn="l"/>
            <a:r>
              <a:rPr lang="es-AR" sz="1800" dirty="0" smtClean="0">
                <a:solidFill>
                  <a:schemeClr val="tx1"/>
                </a:solidFill>
              </a:rPr>
              <a:t>de tiempo de ejecución por parte de un proceso o thread</a:t>
            </a:r>
          </a:p>
          <a:p>
            <a:pPr algn="l">
              <a:buFont typeface="Arial" pitchFamily="34" charset="0"/>
              <a:buChar char="•"/>
            </a:pPr>
            <a:r>
              <a:rPr lang="es-AR" sz="1800" dirty="0" smtClean="0">
                <a:solidFill>
                  <a:schemeClr val="tx1"/>
                </a:solidFill>
              </a:rPr>
              <a:t> De esta forma, se puede detectar durante la ejecución si ha habido errores de software, o errores en la estimación de los tiempos de ejecución de peor caso</a:t>
            </a:r>
          </a:p>
          <a:p>
            <a:pPr algn="l">
              <a:buFont typeface="Arial" pitchFamily="34" charset="0"/>
              <a:buChar char="•"/>
            </a:pPr>
            <a:r>
              <a:rPr lang="es-AR" sz="1800" dirty="0" smtClean="0">
                <a:solidFill>
                  <a:schemeClr val="tx1"/>
                </a:solidFill>
              </a:rPr>
              <a:t> Esto es muy importante en sistemas de tiempo real robustos, porque si los tiempos asumidos no se cumplen, los resultados del análisis de </a:t>
            </a:r>
            <a:r>
              <a:rPr lang="es-AR" sz="1800" dirty="0" err="1" smtClean="0">
                <a:solidFill>
                  <a:schemeClr val="tx1"/>
                </a:solidFill>
              </a:rPr>
              <a:t>planificabilidad</a:t>
            </a:r>
            <a:r>
              <a:rPr lang="es-AR" sz="1800" dirty="0" smtClean="0">
                <a:solidFill>
                  <a:schemeClr val="tx1"/>
                </a:solidFill>
              </a:rPr>
              <a:t> ya no son válidos, y el sistema puede incumplir sus requerimientos temporales</a:t>
            </a:r>
          </a:p>
          <a:p>
            <a:pPr algn="l">
              <a:buFont typeface="Arial" pitchFamily="34" charset="0"/>
              <a:buChar char="•"/>
            </a:pPr>
            <a:r>
              <a:rPr lang="es-AR" sz="1800" dirty="0" smtClean="0">
                <a:solidFill>
                  <a:schemeClr val="tx1"/>
                </a:solidFill>
              </a:rPr>
              <a:t> Los relojes de tiempo de ejecución permiten detectar cuando ocurre un consumo excesivo de tiempo de CPU, para activar las acciones apropiadas de manejo de esta condición de error.</a:t>
            </a:r>
            <a:endParaRPr lang="es-AR" sz="1200" dirty="0" smtClean="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Servidor Esporádico</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Se define nueva política de planificación, SCHED_SPORADIC que implementa el algoritmo de planificación del servidor esporádico. Puede ser utilizada para procesar eventos aperiódicos al nivel de prioridad deseado, permitiendo garantizar los requerimientos temporales de tareas de prioridad inferior</a:t>
            </a:r>
          </a:p>
          <a:p>
            <a:pPr algn="l">
              <a:buFont typeface="Arial" pitchFamily="34" charset="0"/>
              <a:buChar char="•"/>
            </a:pPr>
            <a:r>
              <a:rPr lang="es-AR" sz="1800" dirty="0" smtClean="0">
                <a:solidFill>
                  <a:schemeClr val="tx1"/>
                </a:solidFill>
              </a:rPr>
              <a:t> El servidor esporádico proporciona tiempos de respuesta rápidos y hace predecibles los sistemas que procesan eventos aperiódicos</a:t>
            </a:r>
            <a:endParaRPr lang="es-AR" sz="1800" b="1" dirty="0" smtClean="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b="1" dirty="0" smtClean="0">
                <a:solidFill>
                  <a:schemeClr val="tx1"/>
                </a:solidFill>
              </a:rPr>
              <a:t>Control de Interrupciones</a:t>
            </a:r>
            <a:endParaRPr lang="es-AR" sz="3600" b="1"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Muchos sistemas de tiempo real requieren poder capturar interrupciones generadas por</a:t>
            </a:r>
          </a:p>
          <a:p>
            <a:pPr algn="l"/>
            <a:r>
              <a:rPr lang="es-AR" sz="1800" dirty="0" smtClean="0">
                <a:solidFill>
                  <a:schemeClr val="tx1"/>
                </a:solidFill>
              </a:rPr>
              <a:t>dispositivos hardware especiales, y gestionar estas interrupciones desde el programa de</a:t>
            </a:r>
          </a:p>
          <a:p>
            <a:pPr algn="l"/>
            <a:r>
              <a:rPr lang="es-AR" sz="1800" dirty="0" smtClean="0">
                <a:solidFill>
                  <a:schemeClr val="tx1"/>
                </a:solidFill>
              </a:rPr>
              <a:t>Aplicación</a:t>
            </a:r>
          </a:p>
          <a:p>
            <a:pPr algn="l">
              <a:buFont typeface="Arial" pitchFamily="34" charset="0"/>
              <a:buChar char="•"/>
            </a:pPr>
            <a:r>
              <a:rPr lang="es-AR" sz="1800" dirty="0" smtClean="0">
                <a:solidFill>
                  <a:schemeClr val="tx1"/>
                </a:solidFill>
              </a:rPr>
              <a:t> Las funciones propuestas en el estándar permiten a un proceso o thread :</a:t>
            </a:r>
          </a:p>
          <a:p>
            <a:pPr lvl="1" algn="l">
              <a:buFont typeface="Arial" pitchFamily="34" charset="0"/>
              <a:buChar char="•"/>
            </a:pPr>
            <a:r>
              <a:rPr lang="es-AR" sz="1400" dirty="0" smtClean="0">
                <a:solidFill>
                  <a:schemeClr val="tx1"/>
                </a:solidFill>
              </a:rPr>
              <a:t> Capturar una interrupción a través de la asignación de una rutina de servicio de interrupción escrita por el usuario,</a:t>
            </a:r>
          </a:p>
          <a:p>
            <a:pPr lvl="1" algn="l">
              <a:buFont typeface="Arial" pitchFamily="34" charset="0"/>
              <a:buChar char="•"/>
            </a:pPr>
            <a:r>
              <a:rPr lang="es-AR" sz="1400" dirty="0">
                <a:solidFill>
                  <a:schemeClr val="tx1"/>
                </a:solidFill>
              </a:rPr>
              <a:t> </a:t>
            </a:r>
            <a:r>
              <a:rPr lang="es-AR" sz="1400" dirty="0" smtClean="0">
                <a:solidFill>
                  <a:schemeClr val="tx1"/>
                </a:solidFill>
              </a:rPr>
              <a:t> Suspender la ejecución del proceso o thread hasta que llegue una interrupción,</a:t>
            </a:r>
          </a:p>
          <a:p>
            <a:pPr lvl="1" algn="l">
              <a:buFont typeface="Arial" pitchFamily="34" charset="0"/>
              <a:buChar char="•"/>
            </a:pPr>
            <a:r>
              <a:rPr lang="es-AR" sz="1400" dirty="0" smtClean="0">
                <a:solidFill>
                  <a:schemeClr val="tx1"/>
                </a:solidFill>
              </a:rPr>
              <a:t>  Proteger secciones de código de ser interrumpidas.</a:t>
            </a:r>
          </a:p>
          <a:p>
            <a:pPr algn="l">
              <a:buFont typeface="Arial" pitchFamily="34" charset="0"/>
              <a:buChar char="•"/>
            </a:pPr>
            <a:r>
              <a:rPr lang="es-AR" sz="1800" dirty="0" smtClean="0">
                <a:solidFill>
                  <a:schemeClr val="tx1"/>
                </a:solidFill>
              </a:rPr>
              <a:t> Las </a:t>
            </a:r>
            <a:r>
              <a:rPr lang="es-AR" sz="1800" dirty="0" err="1" smtClean="0">
                <a:solidFill>
                  <a:schemeClr val="tx1"/>
                </a:solidFill>
              </a:rPr>
              <a:t>interfases</a:t>
            </a:r>
            <a:r>
              <a:rPr lang="es-AR" sz="1800" dirty="0" smtClean="0">
                <a:solidFill>
                  <a:schemeClr val="tx1"/>
                </a:solidFill>
              </a:rPr>
              <a:t> definidas no conseguirán una portabilidad completa de los programas de</a:t>
            </a:r>
          </a:p>
          <a:p>
            <a:pPr algn="l"/>
            <a:r>
              <a:rPr lang="es-AR" sz="1800" dirty="0" smtClean="0">
                <a:solidFill>
                  <a:schemeClr val="tx1"/>
                </a:solidFill>
              </a:rPr>
              <a:t>aplicación debido a las muchas diferencias existentes en los mecanismos de manejo de</a:t>
            </a:r>
          </a:p>
          <a:p>
            <a:pPr algn="l"/>
            <a:r>
              <a:rPr lang="es-AR" sz="1800" dirty="0" smtClean="0">
                <a:solidFill>
                  <a:schemeClr val="tx1"/>
                </a:solidFill>
              </a:rPr>
              <a:t>interrupciones de las diferentes arquitecturas</a:t>
            </a:r>
          </a:p>
          <a:p>
            <a:pPr algn="l">
              <a:buFont typeface="Arial" pitchFamily="34" charset="0"/>
              <a:buChar char="•"/>
            </a:pPr>
            <a:r>
              <a:rPr lang="es-AR" sz="1800" dirty="0" smtClean="0">
                <a:solidFill>
                  <a:schemeClr val="tx1"/>
                </a:solidFill>
              </a:rPr>
              <a:t> Sin embargo, la portabilidad de la aplicación se incrementará con el uso de esta </a:t>
            </a:r>
            <a:r>
              <a:rPr lang="es-AR" sz="1800" dirty="0" err="1" smtClean="0">
                <a:solidFill>
                  <a:schemeClr val="tx1"/>
                </a:solidFill>
              </a:rPr>
              <a:t>interfase</a:t>
            </a:r>
            <a:r>
              <a:rPr lang="es-AR" sz="1800" dirty="0" smtClean="0">
                <a:solidFill>
                  <a:schemeClr val="tx1"/>
                </a:solidFill>
              </a:rPr>
              <a:t>, ya que se establece un modelo de referencia, y además el código no portable se confina a módulos específicos claramente delimitados.</a:t>
            </a:r>
            <a:endParaRPr lang="es-AR" sz="1800" dirty="0" smtClean="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fontScale="90000"/>
          </a:bodyPr>
          <a:lstStyle/>
          <a:p>
            <a:r>
              <a:rPr lang="es-AR" sz="3600" dirty="0" smtClean="0">
                <a:solidFill>
                  <a:schemeClr val="tx1"/>
                </a:solidFill>
              </a:rPr>
              <a:t>Control de Dispositivos de Entrada/Salida</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En sistemas de tiempo real es frecuente interaccionar con el entorno a través de</a:t>
            </a:r>
          </a:p>
          <a:p>
            <a:pPr algn="l"/>
            <a:r>
              <a:rPr lang="es-AR" sz="1800" dirty="0" smtClean="0">
                <a:solidFill>
                  <a:schemeClr val="tx1"/>
                </a:solidFill>
              </a:rPr>
              <a:t>dispositivos especiales como entradas/salidas analógicas o digitales, contadores, etc.</a:t>
            </a:r>
          </a:p>
          <a:p>
            <a:pPr algn="l">
              <a:buFont typeface="Arial" pitchFamily="34" charset="0"/>
              <a:buChar char="•"/>
            </a:pPr>
            <a:r>
              <a:rPr lang="es-AR" sz="1800" dirty="0" smtClean="0">
                <a:solidFill>
                  <a:schemeClr val="tx1"/>
                </a:solidFill>
              </a:rPr>
              <a:t> Es el usuario responsable de la aplicación el que escribe los drivers de centrada/salida, o porciones de código que acceden directamente al dispositivo hardware para estos dispositivos especiales</a:t>
            </a:r>
          </a:p>
          <a:p>
            <a:pPr algn="l">
              <a:buFont typeface="Arial" pitchFamily="34" charset="0"/>
              <a:buChar char="•"/>
            </a:pPr>
            <a:r>
              <a:rPr lang="es-AR" sz="1800" dirty="0" smtClean="0">
                <a:solidFill>
                  <a:schemeClr val="tx1"/>
                </a:solidFill>
              </a:rPr>
              <a:t> Una forma estandarizada de acceder a los drivers de entrada/salida para realizar operaciones de control sobre el dispositivo asociado permitiría que estas operaciones estuviesen claramente definidas</a:t>
            </a:r>
          </a:p>
          <a:p>
            <a:pPr algn="l">
              <a:buFont typeface="Arial" pitchFamily="34" charset="0"/>
              <a:buChar char="•"/>
            </a:pPr>
            <a:r>
              <a:rPr lang="es-AR" sz="1800" dirty="0" smtClean="0">
                <a:solidFill>
                  <a:schemeClr val="tx1"/>
                </a:solidFill>
              </a:rPr>
              <a:t> POSIX.4b define una función que permite a un programa de aplicación transferir información de control hacia y desde el driver del dispositivo</a:t>
            </a:r>
          </a:p>
          <a:p>
            <a:pPr algn="l">
              <a:buFont typeface="Arial" pitchFamily="34" charset="0"/>
              <a:buChar char="•"/>
            </a:pPr>
            <a:r>
              <a:rPr lang="es-AR" sz="1800" dirty="0" smtClean="0">
                <a:solidFill>
                  <a:schemeClr val="tx1"/>
                </a:solidFill>
              </a:rPr>
              <a:t> Del mismo modo que para las funciones de control de interrupciones, los programas que utilicen la función de control de dispositivos pueden no ser completamente portables, pero su portabilidad se mejora por el uso de esta </a:t>
            </a:r>
            <a:r>
              <a:rPr lang="es-AR" sz="1800" dirty="0" err="1" smtClean="0">
                <a:solidFill>
                  <a:schemeClr val="tx1"/>
                </a:solidFill>
              </a:rPr>
              <a:t>interfase</a:t>
            </a:r>
            <a:r>
              <a:rPr lang="es-AR" sz="1800" dirty="0" smtClean="0">
                <a:solidFill>
                  <a:schemeClr val="tx1"/>
                </a:solidFill>
              </a:rPr>
              <a:t> que proporciona un modelo de referencia para acceder a los drivers de dispositivos.</a:t>
            </a:r>
            <a:endParaRPr lang="es-AR" sz="1800" dirty="0" smtClean="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Creación de Procesos</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POSIX.4b  define la creación eficiente de procesos,  sin necesidad de utilizar la secuencia de funciones </a:t>
            </a:r>
            <a:r>
              <a:rPr lang="es-AR" sz="1800" dirty="0" err="1" smtClean="0">
                <a:solidFill>
                  <a:schemeClr val="tx1"/>
                </a:solidFill>
              </a:rPr>
              <a:t>fork</a:t>
            </a:r>
            <a:r>
              <a:rPr lang="es-AR" sz="1800" dirty="0" smtClean="0">
                <a:solidFill>
                  <a:schemeClr val="tx1"/>
                </a:solidFill>
              </a:rPr>
              <a:t>() y </a:t>
            </a:r>
            <a:r>
              <a:rPr lang="es-AR" sz="1800" dirty="0" err="1" smtClean="0">
                <a:solidFill>
                  <a:schemeClr val="tx1"/>
                </a:solidFill>
              </a:rPr>
              <a:t>exec</a:t>
            </a:r>
            <a:r>
              <a:rPr lang="es-AR" sz="1800" dirty="0" smtClean="0">
                <a:solidFill>
                  <a:schemeClr val="tx1"/>
                </a:solidFill>
              </a:rPr>
              <a:t>() típica del UNIX, en la que primero se hace una copia del proceso original, para después destruir la copia y sustituirla por una nueva imagen de proceso</a:t>
            </a:r>
          </a:p>
          <a:p>
            <a:pPr algn="l">
              <a:buFont typeface="Arial" pitchFamily="34" charset="0"/>
              <a:buChar char="•"/>
            </a:pPr>
            <a:r>
              <a:rPr lang="es-AR" sz="1800" dirty="0" smtClean="0">
                <a:solidFill>
                  <a:schemeClr val="tx1"/>
                </a:solidFill>
              </a:rPr>
              <a:t> Aunque la secuencia mencionada presenta algunas ventajas, en especial en lo relativo a las operaciones de herencia de descriptores de fichero entre el proceso padre y el hijo, en un porcentaje muy alto de veces sería suficiente una primitiva mucho más sencilla y eficiente que simplemente crease un nuevo proceso utilizando la imagen de proceso almacenada en un determinado fichero</a:t>
            </a:r>
          </a:p>
          <a:p>
            <a:pPr algn="l">
              <a:buFont typeface="Arial" pitchFamily="34" charset="0"/>
              <a:buChar char="•"/>
            </a:pPr>
            <a:r>
              <a:rPr lang="es-AR" sz="1800" dirty="0" smtClean="0">
                <a:solidFill>
                  <a:schemeClr val="tx1"/>
                </a:solidFill>
              </a:rPr>
              <a:t> Esto es lo que hace la nueva función definida en el POSIX.4b, denominada </a:t>
            </a:r>
            <a:r>
              <a:rPr lang="es-AR" sz="1800" dirty="0" err="1" smtClean="0">
                <a:solidFill>
                  <a:schemeClr val="tx1"/>
                </a:solidFill>
              </a:rPr>
              <a:t>spawn</a:t>
            </a:r>
            <a:r>
              <a:rPr lang="es-AR" sz="1800" dirty="0" smtClean="0">
                <a:solidFill>
                  <a:schemeClr val="tx1"/>
                </a:solidFill>
              </a:rPr>
              <a:t>(), y que</a:t>
            </a:r>
          </a:p>
          <a:p>
            <a:pPr algn="l"/>
            <a:r>
              <a:rPr lang="es-AR" sz="1800" dirty="0" smtClean="0">
                <a:solidFill>
                  <a:schemeClr val="tx1"/>
                </a:solidFill>
              </a:rPr>
              <a:t>permitirá reducir el tiempo de creación de un alto porcentaje de los procesos.</a:t>
            </a:r>
            <a:endParaRPr lang="es-AR" sz="1800" dirty="0" smtClean="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648071"/>
          </a:xfrm>
        </p:spPr>
        <p:txBody>
          <a:bodyPr>
            <a:normAutofit/>
          </a:bodyPr>
          <a:lstStyle/>
          <a:p>
            <a:r>
              <a:rPr lang="es-AR" sz="3600" dirty="0" smtClean="0">
                <a:solidFill>
                  <a:schemeClr val="tx1"/>
                </a:solidFill>
              </a:rPr>
              <a:t>INTERFASES PARA LENGUAJE ADA</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 El manejo de las señales del POSIX se hace utilizando mecanismos Ada: aquellas señales que representan condiciones de error se tratan como excepciones, mientras que las señales que representan eventos se tratan como llamadas </a:t>
            </a:r>
            <a:r>
              <a:rPr lang="es-AR" sz="1800" dirty="0" err="1" smtClean="0">
                <a:solidFill>
                  <a:schemeClr val="tx1"/>
                </a:solidFill>
              </a:rPr>
              <a:t>entry</a:t>
            </a:r>
            <a:r>
              <a:rPr lang="es-AR" sz="1800" dirty="0" smtClean="0">
                <a:solidFill>
                  <a:schemeClr val="tx1"/>
                </a:solidFill>
              </a:rPr>
              <a:t> de nivel de interrupción</a:t>
            </a:r>
          </a:p>
          <a:p>
            <a:pPr algn="l">
              <a:buFont typeface="Arial" pitchFamily="34" charset="0"/>
              <a:buChar char="•"/>
            </a:pPr>
            <a:r>
              <a:rPr lang="es-AR" sz="1800" dirty="0" smtClean="0">
                <a:solidFill>
                  <a:schemeClr val="tx1"/>
                </a:solidFill>
              </a:rPr>
              <a:t> Algunas de las funciones C, como las de manejo del tiempo </a:t>
            </a:r>
            <a:r>
              <a:rPr lang="es-AR" sz="1800" dirty="0" err="1" smtClean="0">
                <a:solidFill>
                  <a:schemeClr val="tx1"/>
                </a:solidFill>
              </a:rPr>
              <a:t>sleep</a:t>
            </a:r>
            <a:r>
              <a:rPr lang="es-AR" sz="1800" dirty="0" smtClean="0">
                <a:solidFill>
                  <a:schemeClr val="tx1"/>
                </a:solidFill>
              </a:rPr>
              <a:t>(), time(), etc. se omiten, pues están ya soportadas por el lenguaje</a:t>
            </a:r>
          </a:p>
          <a:p>
            <a:pPr algn="l">
              <a:buFont typeface="Arial" pitchFamily="34" charset="0"/>
              <a:buChar char="•"/>
            </a:pPr>
            <a:r>
              <a:rPr lang="es-AR" sz="1800" dirty="0" smtClean="0">
                <a:solidFill>
                  <a:schemeClr val="tx1"/>
                </a:solidFill>
              </a:rPr>
              <a:t>Las </a:t>
            </a:r>
            <a:r>
              <a:rPr lang="es-AR" sz="1800" dirty="0" err="1" smtClean="0">
                <a:solidFill>
                  <a:schemeClr val="tx1"/>
                </a:solidFill>
              </a:rPr>
              <a:t>interfases</a:t>
            </a:r>
            <a:r>
              <a:rPr lang="es-AR" sz="1800" dirty="0" smtClean="0">
                <a:solidFill>
                  <a:schemeClr val="tx1"/>
                </a:solidFill>
              </a:rPr>
              <a:t> Ada para las extensiones de tiempo real están siendo estandarizadas en</a:t>
            </a:r>
          </a:p>
          <a:p>
            <a:pPr algn="l"/>
            <a:r>
              <a:rPr lang="es-AR" sz="1800" dirty="0" smtClean="0">
                <a:solidFill>
                  <a:schemeClr val="tx1"/>
                </a:solidFill>
              </a:rPr>
              <a:t>este momento bajo el estándar POSIX.20</a:t>
            </a:r>
          </a:p>
          <a:p>
            <a:pPr algn="l">
              <a:buFont typeface="Arial" pitchFamily="34" charset="0"/>
              <a:buChar char="•"/>
            </a:pPr>
            <a:r>
              <a:rPr lang="es-AR" sz="1800" dirty="0" smtClean="0">
                <a:solidFill>
                  <a:schemeClr val="tx1"/>
                </a:solidFill>
              </a:rPr>
              <a:t> Salvo las diferencias de sintaxis, existen muy pocas diferencias entre las </a:t>
            </a:r>
            <a:r>
              <a:rPr lang="es-AR" sz="1800" dirty="0" err="1" smtClean="0">
                <a:solidFill>
                  <a:schemeClr val="tx1"/>
                </a:solidFill>
              </a:rPr>
              <a:t>interfases</a:t>
            </a:r>
            <a:r>
              <a:rPr lang="es-AR" sz="1800" dirty="0" smtClean="0">
                <a:solidFill>
                  <a:schemeClr val="tx1"/>
                </a:solidFill>
              </a:rPr>
              <a:t> Ada y C de tiempo real</a:t>
            </a:r>
          </a:p>
          <a:p>
            <a:pPr algn="l">
              <a:buFont typeface="Arial" pitchFamily="34" charset="0"/>
              <a:buChar char="•"/>
            </a:pPr>
            <a:r>
              <a:rPr lang="es-AR" sz="1800" dirty="0" smtClean="0">
                <a:solidFill>
                  <a:schemeClr val="tx1"/>
                </a:solidFill>
              </a:rPr>
              <a:t> </a:t>
            </a:r>
            <a:r>
              <a:rPr lang="es-AR" sz="1800" dirty="0" err="1" smtClean="0">
                <a:solidFill>
                  <a:schemeClr val="tx1"/>
                </a:solidFill>
              </a:rPr>
              <a:t>Unicamente</a:t>
            </a:r>
            <a:r>
              <a:rPr lang="es-AR" sz="1800" dirty="0" smtClean="0">
                <a:solidFill>
                  <a:schemeClr val="tx1"/>
                </a:solidFill>
              </a:rPr>
              <a:t> mencionar que el uso de memoria compartida debe realizarse con cuidado, ya que en Ada83 se permite al compilador hacer optimizaciones que eviten algunas lecturas o escrituras en memoria; en el caso de la memoria compartida, estas optimizaciones resultarían incorrectas</a:t>
            </a:r>
            <a:endParaRPr lang="es-AR" sz="1800" dirty="0" smtClean="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665"/>
            <a:ext cx="7772400" cy="864096"/>
          </a:xfrm>
        </p:spPr>
        <p:txBody>
          <a:bodyPr>
            <a:normAutofit fontScale="90000"/>
          </a:bodyPr>
          <a:lstStyle/>
          <a:p>
            <a:r>
              <a:rPr lang="es-AR" sz="3600" dirty="0" smtClean="0">
                <a:solidFill>
                  <a:schemeClr val="tx1"/>
                </a:solidFill>
              </a:rPr>
              <a:t>PERFILES DE ENTORNOS DE APLICACIONES DE</a:t>
            </a:r>
            <a:br>
              <a:rPr lang="es-AR" sz="3600" dirty="0" smtClean="0">
                <a:solidFill>
                  <a:schemeClr val="tx1"/>
                </a:solidFill>
              </a:rPr>
            </a:br>
            <a:r>
              <a:rPr lang="es-AR" sz="3600" dirty="0" smtClean="0">
                <a:solidFill>
                  <a:schemeClr val="tx1"/>
                </a:solidFill>
              </a:rPr>
              <a:t>TIEMPO REAL</a:t>
            </a:r>
            <a:endParaRPr lang="es-AR" sz="3600" dirty="0" smtClean="0">
              <a:solidFill>
                <a:schemeClr val="tx1"/>
              </a:solidFill>
            </a:endParaRPr>
          </a:p>
        </p:txBody>
      </p:sp>
      <p:sp>
        <p:nvSpPr>
          <p:cNvPr id="3" name="2 Subtítulo"/>
          <p:cNvSpPr>
            <a:spLocks noGrp="1"/>
          </p:cNvSpPr>
          <p:nvPr>
            <p:ph type="subTitle" idx="1"/>
          </p:nvPr>
        </p:nvSpPr>
        <p:spPr>
          <a:xfrm>
            <a:off x="323528" y="1268760"/>
            <a:ext cx="8820472" cy="5040560"/>
          </a:xfrm>
        </p:spPr>
        <p:txBody>
          <a:bodyPr>
            <a:noAutofit/>
          </a:bodyPr>
          <a:lstStyle/>
          <a:p>
            <a:pPr algn="l">
              <a:buFont typeface="Arial" pitchFamily="34" charset="0"/>
              <a:buChar char="•"/>
            </a:pPr>
            <a:r>
              <a:rPr lang="es-AR" sz="1800" dirty="0" smtClean="0">
                <a:solidFill>
                  <a:schemeClr val="tx1"/>
                </a:solidFill>
              </a:rPr>
              <a:t>  POSIX.1, junto con las extensiones de tiempo real y la extensión de threads,</a:t>
            </a:r>
          </a:p>
          <a:p>
            <a:pPr algn="l"/>
            <a:r>
              <a:rPr lang="es-AR" sz="1800" dirty="0" smtClean="0">
                <a:solidFill>
                  <a:schemeClr val="tx1"/>
                </a:solidFill>
              </a:rPr>
              <a:t>constituyen un poderoso conjunto de </a:t>
            </a:r>
            <a:r>
              <a:rPr lang="es-AR" sz="1800" dirty="0" err="1" smtClean="0">
                <a:solidFill>
                  <a:schemeClr val="tx1"/>
                </a:solidFill>
              </a:rPr>
              <a:t>interfases</a:t>
            </a:r>
            <a:r>
              <a:rPr lang="es-AR" sz="1800" dirty="0" smtClean="0">
                <a:solidFill>
                  <a:schemeClr val="tx1"/>
                </a:solidFill>
              </a:rPr>
              <a:t> que permiten implementar sistemas</a:t>
            </a:r>
          </a:p>
          <a:p>
            <a:pPr algn="l"/>
            <a:r>
              <a:rPr lang="es-AR" sz="1800" dirty="0" smtClean="0">
                <a:solidFill>
                  <a:schemeClr val="tx1"/>
                </a:solidFill>
              </a:rPr>
              <a:t>operativos capaces de dar respuesta a las necesidades de sistemas grandes con</a:t>
            </a:r>
          </a:p>
          <a:p>
            <a:pPr algn="l"/>
            <a:r>
              <a:rPr lang="es-AR" sz="1800" dirty="0" smtClean="0">
                <a:solidFill>
                  <a:schemeClr val="tx1"/>
                </a:solidFill>
              </a:rPr>
              <a:t>requerimientos de tiempo real</a:t>
            </a:r>
          </a:p>
          <a:p>
            <a:pPr algn="l">
              <a:buFont typeface="Arial" pitchFamily="34" charset="0"/>
              <a:buChar char="•"/>
            </a:pPr>
            <a:r>
              <a:rPr lang="es-AR" sz="1800" dirty="0" smtClean="0">
                <a:solidFill>
                  <a:schemeClr val="tx1"/>
                </a:solidFill>
              </a:rPr>
              <a:t> Pero para sistemas de tiempo real empotrados y pequeños, sería deseable un subconjunto de estas </a:t>
            </a:r>
            <a:r>
              <a:rPr lang="es-AR" sz="1800" dirty="0" err="1" smtClean="0">
                <a:solidFill>
                  <a:schemeClr val="tx1"/>
                </a:solidFill>
              </a:rPr>
              <a:t>interfases</a:t>
            </a:r>
            <a:endParaRPr lang="es-AR" sz="1800" dirty="0" smtClean="0">
              <a:solidFill>
                <a:schemeClr val="tx1"/>
              </a:solidFill>
            </a:endParaRPr>
          </a:p>
          <a:p>
            <a:pPr algn="l">
              <a:buFont typeface="Arial" pitchFamily="34" charset="0"/>
              <a:buChar char="•"/>
            </a:pPr>
            <a:r>
              <a:rPr lang="es-AR" sz="1800" dirty="0" smtClean="0">
                <a:solidFill>
                  <a:schemeClr val="tx1"/>
                </a:solidFill>
              </a:rPr>
              <a:t> Por ejemplo, muchos sistemas empotrados tienen un hardware necesariamente limitado, que hace muy difícil implementar servicios tales como el sistema de ficheros o espacios de direccionamiento independientes para los procesos</a:t>
            </a:r>
          </a:p>
          <a:p>
            <a:pPr algn="l">
              <a:buFont typeface="Arial" pitchFamily="34" charset="0"/>
              <a:buChar char="•"/>
            </a:pPr>
            <a:r>
              <a:rPr lang="es-AR" sz="1800" dirty="0" smtClean="0">
                <a:solidFill>
                  <a:schemeClr val="tx1"/>
                </a:solidFill>
              </a:rPr>
              <a:t> Los perfiles de entornos de aplicaciones de tiempo real (AEP según sus siglas en inglés) definidos en el estándar POSIX.13 proporcionan los subconjuntos de los servicios definidos en los estándares base que se consideran adecuados para un entorno de aplicación particular</a:t>
            </a:r>
          </a:p>
          <a:p>
            <a:pPr algn="l">
              <a:buFont typeface="Arial" pitchFamily="34" charset="0"/>
              <a:buChar char="•"/>
            </a:pPr>
            <a:endParaRPr lang="es-AR" sz="1800" dirty="0" smtClean="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665"/>
            <a:ext cx="7772400" cy="864096"/>
          </a:xfrm>
        </p:spPr>
        <p:txBody>
          <a:bodyPr>
            <a:normAutofit fontScale="90000"/>
          </a:bodyPr>
          <a:lstStyle/>
          <a:p>
            <a:r>
              <a:rPr lang="es-AR" sz="3600" dirty="0" smtClean="0">
                <a:solidFill>
                  <a:schemeClr val="tx1"/>
                </a:solidFill>
              </a:rPr>
              <a:t>PERFILES DE ENTORNOS DE APLICACIONES DE</a:t>
            </a:r>
            <a:br>
              <a:rPr lang="es-AR" sz="3600" dirty="0" smtClean="0">
                <a:solidFill>
                  <a:schemeClr val="tx1"/>
                </a:solidFill>
              </a:rPr>
            </a:br>
            <a:r>
              <a:rPr lang="es-AR" sz="3600" dirty="0" smtClean="0">
                <a:solidFill>
                  <a:schemeClr val="tx1"/>
                </a:solidFill>
              </a:rPr>
              <a:t>TIEMPO REAL</a:t>
            </a:r>
            <a:endParaRPr lang="es-AR" sz="3600" dirty="0" smtClean="0">
              <a:solidFill>
                <a:schemeClr val="tx1"/>
              </a:solidFill>
            </a:endParaRPr>
          </a:p>
        </p:txBody>
      </p:sp>
      <p:sp>
        <p:nvSpPr>
          <p:cNvPr id="3" name="2 Subtítulo"/>
          <p:cNvSpPr>
            <a:spLocks noGrp="1"/>
          </p:cNvSpPr>
          <p:nvPr>
            <p:ph type="subTitle" idx="1"/>
          </p:nvPr>
        </p:nvSpPr>
        <p:spPr>
          <a:xfrm>
            <a:off x="179512" y="1268760"/>
            <a:ext cx="8784976" cy="5040560"/>
          </a:xfrm>
        </p:spPr>
        <p:txBody>
          <a:bodyPr>
            <a:noAutofit/>
          </a:bodyPr>
          <a:lstStyle/>
          <a:p>
            <a:pPr algn="l">
              <a:buFont typeface="Arial" pitchFamily="34" charset="0"/>
              <a:buChar char="•"/>
            </a:pPr>
            <a:r>
              <a:rPr lang="es-AR" sz="1800" dirty="0" smtClean="0">
                <a:solidFill>
                  <a:schemeClr val="tx1"/>
                </a:solidFill>
              </a:rPr>
              <a:t>En POSIX.13 se han definido cuatro </a:t>
            </a:r>
            <a:r>
              <a:rPr lang="es-AR" sz="1800" dirty="0" err="1" smtClean="0">
                <a:solidFill>
                  <a:schemeClr val="tx1"/>
                </a:solidFill>
              </a:rPr>
              <a:t>AEPs</a:t>
            </a:r>
            <a:r>
              <a:rPr lang="es-AR" sz="1800" dirty="0" smtClean="0">
                <a:solidFill>
                  <a:schemeClr val="tx1"/>
                </a:solidFill>
              </a:rPr>
              <a:t> de tiempo real:</a:t>
            </a:r>
          </a:p>
          <a:p>
            <a:pPr marL="342900" indent="-342900" algn="l">
              <a:buAutoNum type="arabicParenR"/>
            </a:pPr>
            <a:r>
              <a:rPr lang="es-AR" sz="1800" dirty="0" smtClean="0">
                <a:solidFill>
                  <a:schemeClr val="tx1"/>
                </a:solidFill>
              </a:rPr>
              <a:t>Sistema Mínimo: Corresponde a un sistema empotrado pequeño sin necesidad de unidad de manejo de memoria (MMU), sin sistema de ficheros (sin disco), y si terminal de entrada/salida. Sólo se permite un proceso, aunque puede haber múltiples threads ejecutándose de forma concurrente</a:t>
            </a:r>
          </a:p>
          <a:p>
            <a:pPr marL="342900" indent="-342900" algn="l">
              <a:buAutoNum type="arabicParenR"/>
            </a:pPr>
            <a:r>
              <a:rPr lang="es-AR" sz="1800" dirty="0" smtClean="0">
                <a:solidFill>
                  <a:schemeClr val="tx1"/>
                </a:solidFill>
              </a:rPr>
              <a:t>Controlador de Tiempo Real: Corresponde a un sistema controlador de propósito</a:t>
            </a:r>
          </a:p>
          <a:p>
            <a:pPr algn="l"/>
            <a:r>
              <a:rPr lang="es-AR" sz="1800" dirty="0" smtClean="0">
                <a:solidFill>
                  <a:schemeClr val="tx1"/>
                </a:solidFill>
              </a:rPr>
              <a:t>especial. Es como el perfil mínimo, pero añadiendo un sistema de ficheros y un</a:t>
            </a:r>
          </a:p>
          <a:p>
            <a:pPr algn="l"/>
            <a:r>
              <a:rPr lang="es-AR" sz="1800" dirty="0" smtClean="0">
                <a:solidFill>
                  <a:schemeClr val="tx1"/>
                </a:solidFill>
              </a:rPr>
              <a:t>terminal de entrada/salida. Sólo se permite un proceso, aunque se permiten</a:t>
            </a:r>
          </a:p>
          <a:p>
            <a:pPr algn="l"/>
            <a:r>
              <a:rPr lang="es-AR" sz="1800" dirty="0" smtClean="0">
                <a:solidFill>
                  <a:schemeClr val="tx1"/>
                </a:solidFill>
              </a:rPr>
              <a:t>múltiples threads.</a:t>
            </a:r>
          </a:p>
          <a:p>
            <a:pPr algn="l"/>
            <a:r>
              <a:rPr lang="es-AR" sz="1800" dirty="0" smtClean="0">
                <a:solidFill>
                  <a:schemeClr val="tx1"/>
                </a:solidFill>
              </a:rPr>
              <a:t>3)    Sistema Dedicado: Corresponde a un sistema empotrado grande, sin sistema de</a:t>
            </a:r>
          </a:p>
          <a:p>
            <a:pPr algn="l"/>
            <a:r>
              <a:rPr lang="es-AR" sz="1800" dirty="0" smtClean="0">
                <a:solidFill>
                  <a:schemeClr val="tx1"/>
                </a:solidFill>
              </a:rPr>
              <a:t>ficheros. Puede tener múltiples procesos y múltiples threads.</a:t>
            </a:r>
          </a:p>
          <a:p>
            <a:pPr algn="l"/>
            <a:r>
              <a:rPr lang="es-AR" sz="1800" dirty="0" smtClean="0">
                <a:solidFill>
                  <a:schemeClr val="tx1"/>
                </a:solidFill>
              </a:rPr>
              <a:t>4)    Sistema </a:t>
            </a:r>
            <a:r>
              <a:rPr lang="es-AR" sz="1800" dirty="0" err="1" smtClean="0">
                <a:solidFill>
                  <a:schemeClr val="tx1"/>
                </a:solidFill>
              </a:rPr>
              <a:t>Multi</a:t>
            </a:r>
            <a:r>
              <a:rPr lang="es-AR" sz="1800" dirty="0" smtClean="0">
                <a:solidFill>
                  <a:schemeClr val="tx1"/>
                </a:solidFill>
              </a:rPr>
              <a:t>-Propósito: Corresponde a un sistema grande de tiempo real con</a:t>
            </a:r>
          </a:p>
          <a:p>
            <a:pPr algn="l">
              <a:buFont typeface="Arial" pitchFamily="34" charset="0"/>
              <a:buChar char="•"/>
            </a:pPr>
            <a:r>
              <a:rPr lang="es-AR" sz="1800" dirty="0" smtClean="0">
                <a:solidFill>
                  <a:schemeClr val="tx1"/>
                </a:solidFill>
              </a:rPr>
              <a:t>todos los servicios soportados.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332656"/>
            <a:ext cx="7772400" cy="1080119"/>
          </a:xfrm>
        </p:spPr>
        <p:txBody>
          <a:bodyPr/>
          <a:lstStyle/>
          <a:p>
            <a:r>
              <a:rPr lang="es-AR" dirty="0" smtClean="0">
                <a:solidFill>
                  <a:schemeClr val="tx1"/>
                </a:solidFill>
              </a:rPr>
              <a:t>Categorías diferentes </a:t>
            </a:r>
            <a:endParaRPr lang="es-AR" dirty="0"/>
          </a:p>
        </p:txBody>
      </p:sp>
      <p:pic>
        <p:nvPicPr>
          <p:cNvPr id="1027" name="Picture 3"/>
          <p:cNvPicPr>
            <a:picLocks noChangeAspect="1" noChangeArrowheads="1"/>
          </p:cNvPicPr>
          <p:nvPr/>
        </p:nvPicPr>
        <p:blipFill>
          <a:blip r:embed="rId2" cstate="print"/>
          <a:srcRect/>
          <a:stretch>
            <a:fillRect/>
          </a:stretch>
        </p:blipFill>
        <p:spPr bwMode="auto">
          <a:xfrm>
            <a:off x="755576" y="1268760"/>
            <a:ext cx="7527483" cy="4886576"/>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665"/>
            <a:ext cx="7772400" cy="864096"/>
          </a:xfrm>
        </p:spPr>
        <p:txBody>
          <a:bodyPr>
            <a:normAutofit fontScale="90000"/>
          </a:bodyPr>
          <a:lstStyle/>
          <a:p>
            <a:r>
              <a:rPr lang="es-AR" sz="3600" dirty="0" smtClean="0">
                <a:solidFill>
                  <a:schemeClr val="tx1"/>
                </a:solidFill>
              </a:rPr>
              <a:t>PERFILES DE ENTORNOS DE APLICACIONES DE</a:t>
            </a:r>
            <a:br>
              <a:rPr lang="es-AR" sz="3600" dirty="0" smtClean="0">
                <a:solidFill>
                  <a:schemeClr val="tx1"/>
                </a:solidFill>
              </a:rPr>
            </a:br>
            <a:r>
              <a:rPr lang="es-AR" sz="3600" dirty="0" smtClean="0">
                <a:solidFill>
                  <a:schemeClr val="tx1"/>
                </a:solidFill>
              </a:rPr>
              <a:t>TIEMPO REAL</a:t>
            </a:r>
            <a:endParaRPr lang="es-AR" sz="3600" dirty="0" smtClean="0">
              <a:solidFill>
                <a:schemeClr val="tx1"/>
              </a:solidFill>
            </a:endParaRPr>
          </a:p>
        </p:txBody>
      </p:sp>
      <p:sp>
        <p:nvSpPr>
          <p:cNvPr id="3" name="2 Subtítulo"/>
          <p:cNvSpPr>
            <a:spLocks noGrp="1"/>
          </p:cNvSpPr>
          <p:nvPr>
            <p:ph type="subTitle" idx="1"/>
          </p:nvPr>
        </p:nvSpPr>
        <p:spPr>
          <a:xfrm>
            <a:off x="179512" y="1268760"/>
            <a:ext cx="8784976" cy="5040560"/>
          </a:xfrm>
        </p:spPr>
        <p:txBody>
          <a:bodyPr>
            <a:noAutofit/>
          </a:bodyPr>
          <a:lstStyle/>
          <a:p>
            <a:pPr algn="l"/>
            <a:r>
              <a:rPr lang="es-AR" sz="1800" dirty="0" smtClean="0">
                <a:solidFill>
                  <a:schemeClr val="tx1"/>
                </a:solidFill>
              </a:rPr>
              <a:t>			          </a:t>
            </a:r>
            <a:r>
              <a:rPr lang="es-AR" sz="1200" dirty="0" smtClean="0">
                <a:solidFill>
                  <a:schemeClr val="tx1"/>
                </a:solidFill>
              </a:rPr>
              <a:t>Sistema de </a:t>
            </a:r>
            <a:r>
              <a:rPr lang="es-AR" sz="1200" dirty="0" err="1" smtClean="0">
                <a:solidFill>
                  <a:schemeClr val="tx1"/>
                </a:solidFill>
              </a:rPr>
              <a:t>FicherosMúltiples</a:t>
            </a:r>
            <a:r>
              <a:rPr lang="es-AR" sz="1200" dirty="0" smtClean="0">
                <a:solidFill>
                  <a:schemeClr val="tx1"/>
                </a:solidFill>
              </a:rPr>
              <a:t>        Procesos Múltiples                 </a:t>
            </a:r>
            <a:r>
              <a:rPr lang="es-AR" sz="1200" dirty="0" err="1" smtClean="0">
                <a:solidFill>
                  <a:schemeClr val="tx1"/>
                </a:solidFill>
              </a:rPr>
              <a:t>Múltiples</a:t>
            </a:r>
            <a:r>
              <a:rPr lang="es-AR" sz="1200" dirty="0" smtClean="0">
                <a:solidFill>
                  <a:schemeClr val="tx1"/>
                </a:solidFill>
              </a:rPr>
              <a:t> Threads</a:t>
            </a:r>
          </a:p>
          <a:p>
            <a:pPr algn="l"/>
            <a:endParaRPr lang="es-AR" sz="1000" dirty="0" smtClean="0">
              <a:solidFill>
                <a:schemeClr val="tx1"/>
              </a:solidFill>
            </a:endParaRPr>
          </a:p>
          <a:p>
            <a:pPr algn="l">
              <a:buFont typeface="Arial" pitchFamily="34" charset="0"/>
              <a:buChar char="•"/>
            </a:pPr>
            <a:r>
              <a:rPr lang="es-AR" sz="1800" dirty="0" smtClean="0">
                <a:solidFill>
                  <a:schemeClr val="tx1"/>
                </a:solidFill>
              </a:rPr>
              <a:t>Sistema Mínimo de Tiempo Real	 NO 		</a:t>
            </a:r>
            <a:r>
              <a:rPr lang="es-AR" sz="1800" dirty="0" err="1" smtClean="0">
                <a:solidFill>
                  <a:schemeClr val="tx1"/>
                </a:solidFill>
              </a:rPr>
              <a:t>NO</a:t>
            </a:r>
            <a:r>
              <a:rPr lang="es-AR" sz="1800" dirty="0" smtClean="0">
                <a:solidFill>
                  <a:schemeClr val="tx1"/>
                </a:solidFill>
              </a:rPr>
              <a:t>		 SI</a:t>
            </a:r>
          </a:p>
          <a:p>
            <a:pPr algn="l">
              <a:buFont typeface="Arial" pitchFamily="34" charset="0"/>
              <a:buChar char="•"/>
            </a:pPr>
            <a:r>
              <a:rPr lang="es-AR" sz="1800" dirty="0" smtClean="0">
                <a:solidFill>
                  <a:schemeClr val="tx1"/>
                </a:solidFill>
              </a:rPr>
              <a:t>Controlador de Tiempo Real		   SI 		NO 	 	 SI</a:t>
            </a:r>
          </a:p>
          <a:p>
            <a:pPr algn="l">
              <a:buFont typeface="Arial" pitchFamily="34" charset="0"/>
              <a:buChar char="•"/>
            </a:pPr>
            <a:r>
              <a:rPr lang="es-AR" sz="1800" dirty="0" smtClean="0">
                <a:solidFill>
                  <a:schemeClr val="tx1"/>
                </a:solidFill>
              </a:rPr>
              <a:t>Sistema Dedicado de Tiempo Real 	  NO 		 SI 	 	 </a:t>
            </a:r>
            <a:r>
              <a:rPr lang="es-AR" sz="1800" dirty="0" err="1" smtClean="0">
                <a:solidFill>
                  <a:schemeClr val="tx1"/>
                </a:solidFill>
              </a:rPr>
              <a:t>SI</a:t>
            </a:r>
            <a:endParaRPr lang="es-AR" sz="1800" dirty="0" smtClean="0">
              <a:solidFill>
                <a:schemeClr val="tx1"/>
              </a:solidFill>
            </a:endParaRPr>
          </a:p>
          <a:p>
            <a:pPr algn="l">
              <a:buFont typeface="Arial" pitchFamily="34" charset="0"/>
              <a:buChar char="•"/>
            </a:pPr>
            <a:r>
              <a:rPr lang="es-AR" sz="1800" dirty="0" smtClean="0">
                <a:solidFill>
                  <a:schemeClr val="tx1"/>
                </a:solidFill>
              </a:rPr>
              <a:t>Sistema de Tiempo Real </a:t>
            </a:r>
            <a:r>
              <a:rPr lang="es-AR" sz="1800" dirty="0" err="1" smtClean="0">
                <a:solidFill>
                  <a:schemeClr val="tx1"/>
                </a:solidFill>
              </a:rPr>
              <a:t>Multi</a:t>
            </a:r>
            <a:r>
              <a:rPr lang="es-AR" sz="1800" dirty="0" smtClean="0">
                <a:solidFill>
                  <a:schemeClr val="tx1"/>
                </a:solidFill>
              </a:rPr>
              <a:t>-Propósito SI           	 </a:t>
            </a:r>
            <a:r>
              <a:rPr lang="es-AR" sz="1800" dirty="0" err="1" smtClean="0">
                <a:solidFill>
                  <a:schemeClr val="tx1"/>
                </a:solidFill>
              </a:rPr>
              <a:t>SI</a:t>
            </a:r>
            <a:r>
              <a:rPr lang="es-AR" sz="1800" dirty="0" smtClean="0">
                <a:solidFill>
                  <a:schemeClr val="tx1"/>
                </a:solidFill>
              </a:rPr>
              <a:t>             	  Opcional</a:t>
            </a:r>
          </a:p>
          <a:p>
            <a:pPr algn="l">
              <a:buFont typeface="Arial" pitchFamily="34" charset="0"/>
              <a:buChar char="•"/>
            </a:pPr>
            <a:endParaRPr lang="es-AR" sz="1800" dirty="0" smtClean="0">
              <a:solidFill>
                <a:schemeClr val="tx1"/>
              </a:solidFill>
            </a:endParaRPr>
          </a:p>
          <a:p>
            <a:pPr algn="l">
              <a:buFont typeface="Arial" pitchFamily="34" charset="0"/>
              <a:buChar char="•"/>
            </a:pPr>
            <a:r>
              <a:rPr lang="es-AR" sz="1800" dirty="0">
                <a:solidFill>
                  <a:schemeClr val="tx1"/>
                </a:solidFill>
              </a:rPr>
              <a:t> </a:t>
            </a:r>
            <a:r>
              <a:rPr lang="es-AR" sz="1800" dirty="0" smtClean="0">
                <a:solidFill>
                  <a:schemeClr val="tx1"/>
                </a:solidFill>
              </a:rPr>
              <a:t>C</a:t>
            </a:r>
            <a:r>
              <a:rPr lang="es-AR" sz="1800" dirty="0" smtClean="0">
                <a:solidFill>
                  <a:schemeClr val="tx1"/>
                </a:solidFill>
              </a:rPr>
              <a:t>onformes al estándar POSIX que sean aptos para una gran variedad de plataformas de</a:t>
            </a:r>
          </a:p>
          <a:p>
            <a:pPr algn="l">
              <a:buFont typeface="Arial" pitchFamily="34" charset="0"/>
              <a:buChar char="•"/>
            </a:pPr>
            <a:r>
              <a:rPr lang="es-AR" sz="1800" dirty="0" smtClean="0">
                <a:solidFill>
                  <a:schemeClr val="tx1"/>
                </a:solidFill>
              </a:rPr>
              <a:t>tiempo real de diferentes tamaños, y con diferentes requerimientos</a:t>
            </a:r>
          </a:p>
          <a:p>
            <a:pPr algn="l">
              <a:buFont typeface="Arial" pitchFamily="34" charset="0"/>
              <a:buChar char="•"/>
            </a:pPr>
            <a:r>
              <a:rPr lang="es-AR" sz="1800" dirty="0" smtClean="0">
                <a:solidFill>
                  <a:schemeClr val="tx1"/>
                </a:solidFill>
              </a:rPr>
              <a:t> Las aplicaciones podrán ser portables de una plataforma a otra, siempre que sean conformes al mismo perfil, o que la nueva plataforma incluya todos los servicios de la anterior. Por ejemplo, una aplicación podrá ser portada de un sistema mínimo a un sistema con perfil de controlador de tiempo real, o a una plataforma con el perfil de sistema dedicado</a:t>
            </a:r>
          </a:p>
          <a:p>
            <a:pPr algn="l">
              <a:buFont typeface="Arial" pitchFamily="34" charset="0"/>
              <a:buChar char="•"/>
            </a:pPr>
            <a:r>
              <a:rPr lang="es-AR" sz="1800" dirty="0" smtClean="0">
                <a:solidFill>
                  <a:schemeClr val="tx1"/>
                </a:solidFill>
              </a:rPr>
              <a:t> Si la misma aplicación que se ejecuta en un sistema empotrado muy pequeño podrá correr</a:t>
            </a:r>
          </a:p>
          <a:p>
            <a:pPr algn="l"/>
            <a:r>
              <a:rPr lang="es-AR" sz="1800" dirty="0" smtClean="0">
                <a:solidFill>
                  <a:schemeClr val="tx1"/>
                </a:solidFill>
              </a:rPr>
              <a:t>sobre un sistema de desarrollo dotado de todos los servicios, para poder ser depurada</a:t>
            </a:r>
            <a:endParaRPr lang="es-AR" sz="1800" dirty="0" smtClean="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665"/>
            <a:ext cx="7772400" cy="864096"/>
          </a:xfrm>
        </p:spPr>
        <p:txBody>
          <a:bodyPr>
            <a:normAutofit fontScale="90000"/>
          </a:bodyPr>
          <a:lstStyle/>
          <a:p>
            <a:r>
              <a:rPr lang="es-AR" sz="3600" dirty="0" smtClean="0">
                <a:solidFill>
                  <a:schemeClr val="tx1"/>
                </a:solidFill>
              </a:rPr>
              <a:t>PERFILES DE ENTORNOS DE APLICACIONES DE</a:t>
            </a:r>
            <a:br>
              <a:rPr lang="es-AR" sz="3600" dirty="0" smtClean="0">
                <a:solidFill>
                  <a:schemeClr val="tx1"/>
                </a:solidFill>
              </a:rPr>
            </a:br>
            <a:r>
              <a:rPr lang="es-AR" sz="3600" dirty="0" smtClean="0">
                <a:solidFill>
                  <a:schemeClr val="tx1"/>
                </a:solidFill>
              </a:rPr>
              <a:t>TIEMPO REAL</a:t>
            </a:r>
            <a:endParaRPr lang="es-AR" sz="3600" dirty="0" smtClean="0">
              <a:solidFill>
                <a:schemeClr val="tx1"/>
              </a:solidFill>
            </a:endParaRPr>
          </a:p>
        </p:txBody>
      </p:sp>
      <p:sp>
        <p:nvSpPr>
          <p:cNvPr id="3" name="2 Subtítulo"/>
          <p:cNvSpPr>
            <a:spLocks noGrp="1"/>
          </p:cNvSpPr>
          <p:nvPr>
            <p:ph type="subTitle" idx="1"/>
          </p:nvPr>
        </p:nvSpPr>
        <p:spPr>
          <a:xfrm>
            <a:off x="179512" y="1268760"/>
            <a:ext cx="8784976" cy="5040560"/>
          </a:xfrm>
        </p:spPr>
        <p:txBody>
          <a:bodyPr>
            <a:noAutofit/>
          </a:bodyPr>
          <a:lstStyle/>
          <a:p>
            <a:pPr algn="l">
              <a:buFont typeface="Arial" pitchFamily="34" charset="0"/>
              <a:buChar char="•"/>
            </a:pPr>
            <a:r>
              <a:rPr lang="es-AR" sz="1800" dirty="0" smtClean="0">
                <a:solidFill>
                  <a:schemeClr val="tx1"/>
                </a:solidFill>
              </a:rPr>
              <a:t> Con el amplio espectro de posibilidades definidas por los perfiles actuales, los núcleos de</a:t>
            </a:r>
          </a:p>
          <a:p>
            <a:pPr algn="l"/>
            <a:r>
              <a:rPr lang="es-AR" sz="1800" dirty="0" smtClean="0">
                <a:solidFill>
                  <a:schemeClr val="tx1"/>
                </a:solidFill>
              </a:rPr>
              <a:t>tiempo real que se comercializan actualmente tendrán la posibilidad de proporcionar una</a:t>
            </a:r>
          </a:p>
          <a:p>
            <a:pPr algn="l"/>
            <a:r>
              <a:rPr lang="es-AR" sz="1800" dirty="0" err="1" smtClean="0">
                <a:solidFill>
                  <a:schemeClr val="tx1"/>
                </a:solidFill>
              </a:rPr>
              <a:t>interfase</a:t>
            </a:r>
            <a:r>
              <a:rPr lang="es-AR" sz="1800" dirty="0" smtClean="0">
                <a:solidFill>
                  <a:schemeClr val="tx1"/>
                </a:solidFill>
              </a:rPr>
              <a:t> POSIX</a:t>
            </a:r>
          </a:p>
          <a:p>
            <a:pPr algn="l">
              <a:buFont typeface="Arial" pitchFamily="34" charset="0"/>
              <a:buChar char="•"/>
            </a:pPr>
            <a:r>
              <a:rPr lang="es-AR" sz="1800" dirty="0" smtClean="0">
                <a:solidFill>
                  <a:schemeClr val="tx1"/>
                </a:solidFill>
              </a:rPr>
              <a:t> Se prevé que la mayor parte de los núcleos y sistemas operativos de tiempo real que se distribuyan comercialmente en los próximos años serán conformes a uno de los perfiles POSIX de tiempo real</a:t>
            </a:r>
          </a:p>
          <a:p>
            <a:pPr algn="l">
              <a:buFont typeface="Arial" pitchFamily="34" charset="0"/>
              <a:buChar char="•"/>
            </a:pPr>
            <a:r>
              <a:rPr lang="es-AR" sz="1800" dirty="0" smtClean="0">
                <a:solidFill>
                  <a:schemeClr val="tx1"/>
                </a:solidFill>
              </a:rPr>
              <a:t> Esto traerá la portabilidad de las aplicaciones al mundo del tiempo real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665"/>
            <a:ext cx="7772400" cy="864096"/>
          </a:xfrm>
        </p:spPr>
        <p:txBody>
          <a:bodyPr>
            <a:normAutofit/>
          </a:bodyPr>
          <a:lstStyle/>
          <a:p>
            <a:r>
              <a:rPr lang="es-AR" sz="3600" dirty="0" smtClean="0">
                <a:solidFill>
                  <a:schemeClr val="tx1"/>
                </a:solidFill>
              </a:rPr>
              <a:t>Bibliografía</a:t>
            </a:r>
            <a:endParaRPr lang="es-AR" sz="3600" dirty="0" smtClean="0">
              <a:solidFill>
                <a:schemeClr val="tx1"/>
              </a:solidFill>
            </a:endParaRPr>
          </a:p>
        </p:txBody>
      </p:sp>
      <p:sp>
        <p:nvSpPr>
          <p:cNvPr id="3" name="2 Subtítulo"/>
          <p:cNvSpPr>
            <a:spLocks noGrp="1"/>
          </p:cNvSpPr>
          <p:nvPr>
            <p:ph type="subTitle" idx="1"/>
          </p:nvPr>
        </p:nvSpPr>
        <p:spPr>
          <a:xfrm>
            <a:off x="179512" y="1268760"/>
            <a:ext cx="8784976" cy="5040560"/>
          </a:xfrm>
        </p:spPr>
        <p:txBody>
          <a:bodyPr numCol="2">
            <a:noAutofit/>
          </a:bodyPr>
          <a:lstStyle/>
          <a:p>
            <a:pPr algn="l"/>
            <a:r>
              <a:rPr lang="es-AR" sz="1000" dirty="0" smtClean="0">
                <a:solidFill>
                  <a:schemeClr val="tx1"/>
                </a:solidFill>
              </a:rPr>
              <a:t>B.O. </a:t>
            </a:r>
            <a:r>
              <a:rPr lang="es-AR" sz="1000" dirty="0" err="1" smtClean="0">
                <a:solidFill>
                  <a:schemeClr val="tx1"/>
                </a:solidFill>
              </a:rPr>
              <a:t>Gallmeister</a:t>
            </a:r>
            <a:r>
              <a:rPr lang="es-AR" sz="1000" dirty="0" smtClean="0">
                <a:solidFill>
                  <a:schemeClr val="tx1"/>
                </a:solidFill>
              </a:rPr>
              <a:t>, y C. </a:t>
            </a:r>
            <a:r>
              <a:rPr lang="es-AR" sz="1000" dirty="0" err="1" smtClean="0">
                <a:solidFill>
                  <a:schemeClr val="tx1"/>
                </a:solidFill>
              </a:rPr>
              <a:t>Lanier</a:t>
            </a:r>
            <a:r>
              <a:rPr lang="es-AR" sz="1000" dirty="0" smtClean="0">
                <a:solidFill>
                  <a:schemeClr val="tx1"/>
                </a:solidFill>
              </a:rPr>
              <a:t>. "</a:t>
            </a:r>
            <a:r>
              <a:rPr lang="es-AR" sz="1000" dirty="0" err="1" smtClean="0">
                <a:solidFill>
                  <a:schemeClr val="tx1"/>
                </a:solidFill>
              </a:rPr>
              <a:t>Early</a:t>
            </a:r>
            <a:r>
              <a:rPr lang="es-AR" sz="1000" dirty="0" smtClean="0">
                <a:solidFill>
                  <a:schemeClr val="tx1"/>
                </a:solidFill>
              </a:rPr>
              <a:t> </a:t>
            </a:r>
            <a:r>
              <a:rPr lang="es-AR" sz="1000" dirty="0" err="1" smtClean="0">
                <a:solidFill>
                  <a:schemeClr val="tx1"/>
                </a:solidFill>
              </a:rPr>
              <a:t>Experience</a:t>
            </a:r>
            <a:r>
              <a:rPr lang="es-AR" sz="1000" dirty="0" smtClean="0">
                <a:solidFill>
                  <a:schemeClr val="tx1"/>
                </a:solidFill>
              </a:rPr>
              <a:t> </a:t>
            </a:r>
            <a:r>
              <a:rPr lang="es-AR" sz="1000" dirty="0" err="1" smtClean="0">
                <a:solidFill>
                  <a:schemeClr val="tx1"/>
                </a:solidFill>
              </a:rPr>
              <a:t>with</a:t>
            </a:r>
            <a:r>
              <a:rPr lang="es-AR" sz="1000" dirty="0" smtClean="0">
                <a:solidFill>
                  <a:schemeClr val="tx1"/>
                </a:solidFill>
              </a:rPr>
              <a:t> POSIX 1003.4 and POSIX</a:t>
            </a:r>
          </a:p>
          <a:p>
            <a:pPr algn="l"/>
            <a:r>
              <a:rPr lang="es-AR" sz="1000" dirty="0" smtClean="0">
                <a:solidFill>
                  <a:schemeClr val="tx1"/>
                </a:solidFill>
              </a:rPr>
              <a:t>1003.4a". </a:t>
            </a:r>
            <a:r>
              <a:rPr lang="es-AR" sz="1000" dirty="0" err="1" smtClean="0">
                <a:solidFill>
                  <a:schemeClr val="tx1"/>
                </a:solidFill>
              </a:rPr>
              <a:t>Proceedings</a:t>
            </a:r>
            <a:r>
              <a:rPr lang="es-AR" sz="1000" dirty="0" smtClean="0">
                <a:solidFill>
                  <a:schemeClr val="tx1"/>
                </a:solidFill>
              </a:rPr>
              <a:t> of </a:t>
            </a:r>
            <a:r>
              <a:rPr lang="es-AR" sz="1000" dirty="0" err="1" smtClean="0">
                <a:solidFill>
                  <a:schemeClr val="tx1"/>
                </a:solidFill>
              </a:rPr>
              <a:t>the</a:t>
            </a:r>
            <a:r>
              <a:rPr lang="es-AR" sz="1000" dirty="0" smtClean="0">
                <a:solidFill>
                  <a:schemeClr val="tx1"/>
                </a:solidFill>
              </a:rPr>
              <a:t> IEEE Real-Time </a:t>
            </a:r>
            <a:r>
              <a:rPr lang="es-AR" sz="1000" dirty="0" err="1" smtClean="0">
                <a:solidFill>
                  <a:schemeClr val="tx1"/>
                </a:solidFill>
              </a:rPr>
              <a:t>Systems</a:t>
            </a:r>
            <a:r>
              <a:rPr lang="es-AR" sz="1000" dirty="0" smtClean="0">
                <a:solidFill>
                  <a:schemeClr val="tx1"/>
                </a:solidFill>
              </a:rPr>
              <a:t> </a:t>
            </a:r>
            <a:r>
              <a:rPr lang="es-AR" sz="1000" dirty="0" err="1" smtClean="0">
                <a:solidFill>
                  <a:schemeClr val="tx1"/>
                </a:solidFill>
              </a:rPr>
              <a:t>Symposium</a:t>
            </a:r>
            <a:r>
              <a:rPr lang="es-AR" sz="1000" dirty="0" smtClean="0">
                <a:solidFill>
                  <a:schemeClr val="tx1"/>
                </a:solidFill>
              </a:rPr>
              <a:t>, Diciembre 1991,</a:t>
            </a:r>
          </a:p>
          <a:p>
            <a:pPr algn="l"/>
            <a:r>
              <a:rPr lang="es-AR" sz="1000" dirty="0" smtClean="0">
                <a:solidFill>
                  <a:schemeClr val="tx1"/>
                </a:solidFill>
              </a:rPr>
              <a:t>pp. 190-198.</a:t>
            </a:r>
          </a:p>
          <a:p>
            <a:pPr algn="l"/>
            <a:r>
              <a:rPr lang="es-AR" sz="1000" dirty="0" smtClean="0">
                <a:solidFill>
                  <a:schemeClr val="tx1"/>
                </a:solidFill>
              </a:rPr>
              <a:t> M. González </a:t>
            </a:r>
            <a:r>
              <a:rPr lang="es-AR" sz="1000" dirty="0" err="1" smtClean="0">
                <a:solidFill>
                  <a:schemeClr val="tx1"/>
                </a:solidFill>
              </a:rPr>
              <a:t>Harbour</a:t>
            </a:r>
            <a:r>
              <a:rPr lang="es-AR" sz="1000" dirty="0" smtClean="0">
                <a:solidFill>
                  <a:schemeClr val="tx1"/>
                </a:solidFill>
              </a:rPr>
              <a:t>. "Real-Time POSIX: </a:t>
            </a:r>
            <a:r>
              <a:rPr lang="es-AR" sz="1000" dirty="0" err="1" smtClean="0">
                <a:solidFill>
                  <a:schemeClr val="tx1"/>
                </a:solidFill>
              </a:rPr>
              <a:t>An</a:t>
            </a:r>
            <a:r>
              <a:rPr lang="es-AR" sz="1000" dirty="0" smtClean="0">
                <a:solidFill>
                  <a:schemeClr val="tx1"/>
                </a:solidFill>
              </a:rPr>
              <a:t> </a:t>
            </a:r>
            <a:r>
              <a:rPr lang="es-AR" sz="1000" dirty="0" err="1" smtClean="0">
                <a:solidFill>
                  <a:schemeClr val="tx1"/>
                </a:solidFill>
              </a:rPr>
              <a:t>Overview</a:t>
            </a:r>
            <a:r>
              <a:rPr lang="es-AR" sz="1000" dirty="0" smtClean="0">
                <a:solidFill>
                  <a:schemeClr val="tx1"/>
                </a:solidFill>
              </a:rPr>
              <a:t>". </a:t>
            </a:r>
            <a:r>
              <a:rPr lang="es-AR" sz="1000" dirty="0" err="1" smtClean="0">
                <a:solidFill>
                  <a:schemeClr val="tx1"/>
                </a:solidFill>
              </a:rPr>
              <a:t>Proceedings</a:t>
            </a:r>
            <a:r>
              <a:rPr lang="es-AR" sz="1000" dirty="0" smtClean="0">
                <a:solidFill>
                  <a:schemeClr val="tx1"/>
                </a:solidFill>
              </a:rPr>
              <a:t> of </a:t>
            </a:r>
            <a:r>
              <a:rPr lang="es-AR" sz="1000" dirty="0" err="1" smtClean="0">
                <a:solidFill>
                  <a:schemeClr val="tx1"/>
                </a:solidFill>
              </a:rPr>
              <a:t>the</a:t>
            </a:r>
            <a:endParaRPr lang="es-AR" sz="1000" dirty="0" smtClean="0">
              <a:solidFill>
                <a:schemeClr val="tx1"/>
              </a:solidFill>
            </a:endParaRPr>
          </a:p>
          <a:p>
            <a:pPr algn="l"/>
            <a:r>
              <a:rPr lang="es-AR" sz="1000" dirty="0" smtClean="0">
                <a:solidFill>
                  <a:schemeClr val="tx1"/>
                </a:solidFill>
              </a:rPr>
              <a:t>VVCONEX-93 International </a:t>
            </a:r>
            <a:r>
              <a:rPr lang="es-AR" sz="1000" dirty="0" err="1" smtClean="0">
                <a:solidFill>
                  <a:schemeClr val="tx1"/>
                </a:solidFill>
              </a:rPr>
              <a:t>Conference</a:t>
            </a:r>
            <a:r>
              <a:rPr lang="es-AR" sz="1000" dirty="0" smtClean="0">
                <a:solidFill>
                  <a:schemeClr val="tx1"/>
                </a:solidFill>
              </a:rPr>
              <a:t>, </a:t>
            </a:r>
            <a:r>
              <a:rPr lang="es-AR" sz="1000" dirty="0" err="1" smtClean="0">
                <a:solidFill>
                  <a:schemeClr val="tx1"/>
                </a:solidFill>
              </a:rPr>
              <a:t>Moscow</a:t>
            </a:r>
            <a:r>
              <a:rPr lang="es-AR" sz="1000" dirty="0" smtClean="0">
                <a:solidFill>
                  <a:schemeClr val="tx1"/>
                </a:solidFill>
              </a:rPr>
              <a:t>, Junio 1993.</a:t>
            </a:r>
          </a:p>
          <a:p>
            <a:pPr algn="l"/>
            <a:r>
              <a:rPr lang="es-AR" sz="1000" dirty="0" smtClean="0">
                <a:solidFill>
                  <a:schemeClr val="tx1"/>
                </a:solidFill>
              </a:rPr>
              <a:t> M. Klein, T. </a:t>
            </a:r>
            <a:r>
              <a:rPr lang="es-AR" sz="1000" dirty="0" err="1" smtClean="0">
                <a:solidFill>
                  <a:schemeClr val="tx1"/>
                </a:solidFill>
              </a:rPr>
              <a:t>Ralya</a:t>
            </a:r>
            <a:r>
              <a:rPr lang="es-AR" sz="1000" dirty="0" smtClean="0">
                <a:solidFill>
                  <a:schemeClr val="tx1"/>
                </a:solidFill>
              </a:rPr>
              <a:t>, B. </a:t>
            </a:r>
            <a:r>
              <a:rPr lang="es-AR" sz="1000" dirty="0" err="1" smtClean="0">
                <a:solidFill>
                  <a:schemeClr val="tx1"/>
                </a:solidFill>
              </a:rPr>
              <a:t>Pollak</a:t>
            </a:r>
            <a:r>
              <a:rPr lang="es-AR" sz="1000" dirty="0" smtClean="0">
                <a:solidFill>
                  <a:schemeClr val="tx1"/>
                </a:solidFill>
              </a:rPr>
              <a:t>, R. </a:t>
            </a:r>
            <a:r>
              <a:rPr lang="es-AR" sz="1000" dirty="0" err="1" smtClean="0">
                <a:solidFill>
                  <a:schemeClr val="tx1"/>
                </a:solidFill>
              </a:rPr>
              <a:t>Obenza</a:t>
            </a:r>
            <a:r>
              <a:rPr lang="es-AR" sz="1000" dirty="0" smtClean="0">
                <a:solidFill>
                  <a:schemeClr val="tx1"/>
                </a:solidFill>
              </a:rPr>
              <a:t>, y M. González </a:t>
            </a:r>
            <a:r>
              <a:rPr lang="es-AR" sz="1000" dirty="0" err="1" smtClean="0">
                <a:solidFill>
                  <a:schemeClr val="tx1"/>
                </a:solidFill>
              </a:rPr>
              <a:t>Harbour</a:t>
            </a:r>
            <a:r>
              <a:rPr lang="es-AR" sz="1000" dirty="0" smtClean="0">
                <a:solidFill>
                  <a:schemeClr val="tx1"/>
                </a:solidFill>
              </a:rPr>
              <a:t>. "A </a:t>
            </a:r>
            <a:r>
              <a:rPr lang="es-AR" sz="1000" dirty="0" err="1" smtClean="0">
                <a:solidFill>
                  <a:schemeClr val="tx1"/>
                </a:solidFill>
              </a:rPr>
              <a:t>Practitioner’s</a:t>
            </a:r>
            <a:endParaRPr lang="es-AR" sz="1000" dirty="0" smtClean="0">
              <a:solidFill>
                <a:schemeClr val="tx1"/>
              </a:solidFill>
            </a:endParaRPr>
          </a:p>
          <a:p>
            <a:pPr algn="l"/>
            <a:r>
              <a:rPr lang="es-AR" sz="1000" dirty="0" err="1" smtClean="0">
                <a:solidFill>
                  <a:schemeClr val="tx1"/>
                </a:solidFill>
              </a:rPr>
              <a:t>Handbook</a:t>
            </a:r>
            <a:r>
              <a:rPr lang="es-AR" sz="1000" dirty="0" smtClean="0">
                <a:solidFill>
                  <a:schemeClr val="tx1"/>
                </a:solidFill>
              </a:rPr>
              <a:t> </a:t>
            </a:r>
            <a:r>
              <a:rPr lang="es-AR" sz="1000" dirty="0" err="1" smtClean="0">
                <a:solidFill>
                  <a:schemeClr val="tx1"/>
                </a:solidFill>
              </a:rPr>
              <a:t>for</a:t>
            </a:r>
            <a:r>
              <a:rPr lang="es-AR" sz="1000" dirty="0" smtClean="0">
                <a:solidFill>
                  <a:schemeClr val="tx1"/>
                </a:solidFill>
              </a:rPr>
              <a:t> Real-Time </a:t>
            </a:r>
            <a:r>
              <a:rPr lang="es-AR" sz="1000" dirty="0" err="1" smtClean="0">
                <a:solidFill>
                  <a:schemeClr val="tx1"/>
                </a:solidFill>
              </a:rPr>
              <a:t>Analysis</a:t>
            </a:r>
            <a:r>
              <a:rPr lang="es-AR" sz="1000" dirty="0" smtClean="0">
                <a:solidFill>
                  <a:schemeClr val="tx1"/>
                </a:solidFill>
              </a:rPr>
              <a:t>". </a:t>
            </a:r>
            <a:r>
              <a:rPr lang="es-AR" sz="1000" dirty="0" err="1" smtClean="0">
                <a:solidFill>
                  <a:schemeClr val="tx1"/>
                </a:solidFill>
              </a:rPr>
              <a:t>Kluwer</a:t>
            </a:r>
            <a:r>
              <a:rPr lang="es-AR" sz="1000" dirty="0" smtClean="0">
                <a:solidFill>
                  <a:schemeClr val="tx1"/>
                </a:solidFill>
              </a:rPr>
              <a:t> </a:t>
            </a:r>
            <a:r>
              <a:rPr lang="es-AR" sz="1000" dirty="0" err="1" smtClean="0">
                <a:solidFill>
                  <a:schemeClr val="tx1"/>
                </a:solidFill>
              </a:rPr>
              <a:t>Academic</a:t>
            </a:r>
            <a:r>
              <a:rPr lang="es-AR" sz="1000" dirty="0" smtClean="0">
                <a:solidFill>
                  <a:schemeClr val="tx1"/>
                </a:solidFill>
              </a:rPr>
              <a:t> </a:t>
            </a:r>
            <a:r>
              <a:rPr lang="es-AR" sz="1000" dirty="0" err="1" smtClean="0">
                <a:solidFill>
                  <a:schemeClr val="tx1"/>
                </a:solidFill>
              </a:rPr>
              <a:t>Press</a:t>
            </a:r>
            <a:r>
              <a:rPr lang="es-AR" sz="1000" dirty="0" smtClean="0">
                <a:solidFill>
                  <a:schemeClr val="tx1"/>
                </a:solidFill>
              </a:rPr>
              <a:t>, 1993.</a:t>
            </a:r>
          </a:p>
          <a:p>
            <a:pPr algn="l"/>
            <a:r>
              <a:rPr lang="es-AR" sz="1000" dirty="0" smtClean="0">
                <a:solidFill>
                  <a:schemeClr val="tx1"/>
                </a:solidFill>
              </a:rPr>
              <a:t> B.W. </a:t>
            </a:r>
            <a:r>
              <a:rPr lang="es-AR" sz="1000" dirty="0" err="1" smtClean="0">
                <a:solidFill>
                  <a:schemeClr val="tx1"/>
                </a:solidFill>
              </a:rPr>
              <a:t>Lampson</a:t>
            </a:r>
            <a:r>
              <a:rPr lang="es-AR" sz="1000" dirty="0" smtClean="0">
                <a:solidFill>
                  <a:schemeClr val="tx1"/>
                </a:solidFill>
              </a:rPr>
              <a:t>, y D.D. </a:t>
            </a:r>
            <a:r>
              <a:rPr lang="es-AR" sz="1000" dirty="0" err="1" smtClean="0">
                <a:solidFill>
                  <a:schemeClr val="tx1"/>
                </a:solidFill>
              </a:rPr>
              <a:t>Redell</a:t>
            </a:r>
            <a:r>
              <a:rPr lang="es-AR" sz="1000" dirty="0" smtClean="0">
                <a:solidFill>
                  <a:schemeClr val="tx1"/>
                </a:solidFill>
              </a:rPr>
              <a:t>. "</a:t>
            </a:r>
            <a:r>
              <a:rPr lang="es-AR" sz="1000" dirty="0" err="1" smtClean="0">
                <a:solidFill>
                  <a:schemeClr val="tx1"/>
                </a:solidFill>
              </a:rPr>
              <a:t>Experience</a:t>
            </a:r>
            <a:r>
              <a:rPr lang="es-AR" sz="1000" dirty="0" smtClean="0">
                <a:solidFill>
                  <a:schemeClr val="tx1"/>
                </a:solidFill>
              </a:rPr>
              <a:t> </a:t>
            </a:r>
            <a:r>
              <a:rPr lang="es-AR" sz="1000" dirty="0" err="1" smtClean="0">
                <a:solidFill>
                  <a:schemeClr val="tx1"/>
                </a:solidFill>
              </a:rPr>
              <a:t>with</a:t>
            </a:r>
            <a:r>
              <a:rPr lang="es-AR" sz="1000" dirty="0" smtClean="0">
                <a:solidFill>
                  <a:schemeClr val="tx1"/>
                </a:solidFill>
              </a:rPr>
              <a:t> </a:t>
            </a:r>
            <a:r>
              <a:rPr lang="es-AR" sz="1000" dirty="0" err="1" smtClean="0">
                <a:solidFill>
                  <a:schemeClr val="tx1"/>
                </a:solidFill>
              </a:rPr>
              <a:t>Processes</a:t>
            </a:r>
            <a:r>
              <a:rPr lang="es-AR" sz="1000" dirty="0" smtClean="0">
                <a:solidFill>
                  <a:schemeClr val="tx1"/>
                </a:solidFill>
              </a:rPr>
              <a:t> and </a:t>
            </a:r>
            <a:r>
              <a:rPr lang="es-AR" sz="1000" dirty="0" err="1" smtClean="0">
                <a:solidFill>
                  <a:schemeClr val="tx1"/>
                </a:solidFill>
              </a:rPr>
              <a:t>Monitors</a:t>
            </a:r>
            <a:r>
              <a:rPr lang="es-AR" sz="1000" dirty="0" smtClean="0">
                <a:solidFill>
                  <a:schemeClr val="tx1"/>
                </a:solidFill>
              </a:rPr>
              <a:t> in Mesa".</a:t>
            </a:r>
          </a:p>
          <a:p>
            <a:pPr algn="l"/>
            <a:r>
              <a:rPr lang="es-AR" sz="1000" dirty="0" err="1" smtClean="0">
                <a:solidFill>
                  <a:schemeClr val="tx1"/>
                </a:solidFill>
              </a:rPr>
              <a:t>Communications</a:t>
            </a:r>
            <a:r>
              <a:rPr lang="es-AR" sz="1000" dirty="0" smtClean="0">
                <a:solidFill>
                  <a:schemeClr val="tx1"/>
                </a:solidFill>
              </a:rPr>
              <a:t> of </a:t>
            </a:r>
            <a:r>
              <a:rPr lang="es-AR" sz="1000" dirty="0" err="1" smtClean="0">
                <a:solidFill>
                  <a:schemeClr val="tx1"/>
                </a:solidFill>
              </a:rPr>
              <a:t>the</a:t>
            </a:r>
            <a:r>
              <a:rPr lang="es-AR" sz="1000" dirty="0" smtClean="0">
                <a:solidFill>
                  <a:schemeClr val="tx1"/>
                </a:solidFill>
              </a:rPr>
              <a:t> ACM 23, 2, Febrero 1980, pp. 105-107.</a:t>
            </a:r>
          </a:p>
          <a:p>
            <a:pPr algn="l"/>
            <a:r>
              <a:rPr lang="es-AR" sz="1000" dirty="0" smtClean="0">
                <a:solidFill>
                  <a:schemeClr val="tx1"/>
                </a:solidFill>
              </a:rPr>
              <a:t> J. </a:t>
            </a:r>
            <a:r>
              <a:rPr lang="es-AR" sz="1000" dirty="0" err="1" smtClean="0">
                <a:solidFill>
                  <a:schemeClr val="tx1"/>
                </a:solidFill>
              </a:rPr>
              <a:t>Leung</a:t>
            </a:r>
            <a:r>
              <a:rPr lang="es-AR" sz="1000" dirty="0" smtClean="0">
                <a:solidFill>
                  <a:schemeClr val="tx1"/>
                </a:solidFill>
              </a:rPr>
              <a:t>, y J.W. </a:t>
            </a:r>
            <a:r>
              <a:rPr lang="es-AR" sz="1000" dirty="0" err="1" smtClean="0">
                <a:solidFill>
                  <a:schemeClr val="tx1"/>
                </a:solidFill>
              </a:rPr>
              <a:t>Layland</a:t>
            </a:r>
            <a:r>
              <a:rPr lang="es-AR" sz="1000" dirty="0" smtClean="0">
                <a:solidFill>
                  <a:schemeClr val="tx1"/>
                </a:solidFill>
              </a:rPr>
              <a:t>. "</a:t>
            </a:r>
            <a:r>
              <a:rPr lang="es-AR" sz="1000" dirty="0" err="1" smtClean="0">
                <a:solidFill>
                  <a:schemeClr val="tx1"/>
                </a:solidFill>
              </a:rPr>
              <a:t>On</a:t>
            </a:r>
            <a:r>
              <a:rPr lang="es-AR" sz="1000" dirty="0" smtClean="0">
                <a:solidFill>
                  <a:schemeClr val="tx1"/>
                </a:solidFill>
              </a:rPr>
              <a:t> </a:t>
            </a:r>
            <a:r>
              <a:rPr lang="es-AR" sz="1000" dirty="0" err="1" smtClean="0">
                <a:solidFill>
                  <a:schemeClr val="tx1"/>
                </a:solidFill>
              </a:rPr>
              <a:t>Complexity</a:t>
            </a:r>
            <a:r>
              <a:rPr lang="es-AR" sz="1000" dirty="0" smtClean="0">
                <a:solidFill>
                  <a:schemeClr val="tx1"/>
                </a:solidFill>
              </a:rPr>
              <a:t> of </a:t>
            </a:r>
            <a:r>
              <a:rPr lang="es-AR" sz="1000" dirty="0" err="1" smtClean="0">
                <a:solidFill>
                  <a:schemeClr val="tx1"/>
                </a:solidFill>
              </a:rPr>
              <a:t>Fixed-Priority</a:t>
            </a:r>
            <a:r>
              <a:rPr lang="es-AR" sz="1000" dirty="0" smtClean="0">
                <a:solidFill>
                  <a:schemeClr val="tx1"/>
                </a:solidFill>
              </a:rPr>
              <a:t> </a:t>
            </a:r>
            <a:r>
              <a:rPr lang="es-AR" sz="1000" dirty="0" err="1" smtClean="0">
                <a:solidFill>
                  <a:schemeClr val="tx1"/>
                </a:solidFill>
              </a:rPr>
              <a:t>Scheduling</a:t>
            </a:r>
            <a:r>
              <a:rPr lang="es-AR" sz="1000" dirty="0" smtClean="0">
                <a:solidFill>
                  <a:schemeClr val="tx1"/>
                </a:solidFill>
              </a:rPr>
              <a:t> of </a:t>
            </a:r>
            <a:r>
              <a:rPr lang="es-AR" sz="1000" dirty="0" err="1" smtClean="0">
                <a:solidFill>
                  <a:schemeClr val="tx1"/>
                </a:solidFill>
              </a:rPr>
              <a:t>Periodic</a:t>
            </a:r>
            <a:endParaRPr lang="es-AR" sz="1000" dirty="0" smtClean="0">
              <a:solidFill>
                <a:schemeClr val="tx1"/>
              </a:solidFill>
            </a:endParaRPr>
          </a:p>
          <a:p>
            <a:pPr algn="l"/>
            <a:r>
              <a:rPr lang="es-AR" sz="1000" dirty="0" smtClean="0">
                <a:solidFill>
                  <a:schemeClr val="tx1"/>
                </a:solidFill>
              </a:rPr>
              <a:t>Real-Time </a:t>
            </a:r>
            <a:r>
              <a:rPr lang="es-AR" sz="1000" dirty="0" err="1" smtClean="0">
                <a:solidFill>
                  <a:schemeClr val="tx1"/>
                </a:solidFill>
              </a:rPr>
              <a:t>Tasks</a:t>
            </a:r>
            <a:r>
              <a:rPr lang="es-AR" sz="1000" dirty="0" smtClean="0">
                <a:solidFill>
                  <a:schemeClr val="tx1"/>
                </a:solidFill>
              </a:rPr>
              <a:t>". Performance </a:t>
            </a:r>
            <a:r>
              <a:rPr lang="es-AR" sz="1000" dirty="0" err="1" smtClean="0">
                <a:solidFill>
                  <a:schemeClr val="tx1"/>
                </a:solidFill>
              </a:rPr>
              <a:t>Evaluation</a:t>
            </a:r>
            <a:r>
              <a:rPr lang="es-AR" sz="1000" dirty="0" smtClean="0">
                <a:solidFill>
                  <a:schemeClr val="tx1"/>
                </a:solidFill>
              </a:rPr>
              <a:t> 2, 237-50, 1982.</a:t>
            </a:r>
          </a:p>
          <a:p>
            <a:pPr algn="l"/>
            <a:r>
              <a:rPr lang="es-AR" sz="1000" dirty="0" smtClean="0">
                <a:solidFill>
                  <a:schemeClr val="tx1"/>
                </a:solidFill>
              </a:rPr>
              <a:t> C.L. </a:t>
            </a:r>
            <a:r>
              <a:rPr lang="es-AR" sz="1000" dirty="0" err="1" smtClean="0">
                <a:solidFill>
                  <a:schemeClr val="tx1"/>
                </a:solidFill>
              </a:rPr>
              <a:t>Liu</a:t>
            </a:r>
            <a:r>
              <a:rPr lang="es-AR" sz="1000" dirty="0" smtClean="0">
                <a:solidFill>
                  <a:schemeClr val="tx1"/>
                </a:solidFill>
              </a:rPr>
              <a:t> y J.W. </a:t>
            </a:r>
            <a:r>
              <a:rPr lang="es-AR" sz="1000" dirty="0" err="1" smtClean="0">
                <a:solidFill>
                  <a:schemeClr val="tx1"/>
                </a:solidFill>
              </a:rPr>
              <a:t>Layland</a:t>
            </a:r>
            <a:r>
              <a:rPr lang="es-AR" sz="1000" dirty="0" smtClean="0">
                <a:solidFill>
                  <a:schemeClr val="tx1"/>
                </a:solidFill>
              </a:rPr>
              <a:t>. "</a:t>
            </a:r>
            <a:r>
              <a:rPr lang="es-AR" sz="1000" dirty="0" err="1" smtClean="0">
                <a:solidFill>
                  <a:schemeClr val="tx1"/>
                </a:solidFill>
              </a:rPr>
              <a:t>Scheduling</a:t>
            </a:r>
            <a:r>
              <a:rPr lang="es-AR" sz="1000" dirty="0" smtClean="0">
                <a:solidFill>
                  <a:schemeClr val="tx1"/>
                </a:solidFill>
              </a:rPr>
              <a:t> </a:t>
            </a:r>
            <a:r>
              <a:rPr lang="es-AR" sz="1000" dirty="0" err="1" smtClean="0">
                <a:solidFill>
                  <a:schemeClr val="tx1"/>
                </a:solidFill>
              </a:rPr>
              <a:t>Algorithms</a:t>
            </a:r>
            <a:r>
              <a:rPr lang="es-AR" sz="1000" dirty="0" smtClean="0">
                <a:solidFill>
                  <a:schemeClr val="tx1"/>
                </a:solidFill>
              </a:rPr>
              <a:t> </a:t>
            </a:r>
            <a:r>
              <a:rPr lang="es-AR" sz="1000" dirty="0" err="1" smtClean="0">
                <a:solidFill>
                  <a:schemeClr val="tx1"/>
                </a:solidFill>
              </a:rPr>
              <a:t>for</a:t>
            </a:r>
            <a:r>
              <a:rPr lang="es-AR" sz="1000" dirty="0" smtClean="0">
                <a:solidFill>
                  <a:schemeClr val="tx1"/>
                </a:solidFill>
              </a:rPr>
              <a:t> </a:t>
            </a:r>
            <a:r>
              <a:rPr lang="es-AR" sz="1000" dirty="0" err="1" smtClean="0">
                <a:solidFill>
                  <a:schemeClr val="tx1"/>
                </a:solidFill>
              </a:rPr>
              <a:t>Multiprogramming</a:t>
            </a:r>
            <a:r>
              <a:rPr lang="es-AR" sz="1000" dirty="0" smtClean="0">
                <a:solidFill>
                  <a:schemeClr val="tx1"/>
                </a:solidFill>
              </a:rPr>
              <a:t> in a </a:t>
            </a:r>
            <a:r>
              <a:rPr lang="es-AR" sz="1000" dirty="0" err="1" smtClean="0">
                <a:solidFill>
                  <a:schemeClr val="tx1"/>
                </a:solidFill>
              </a:rPr>
              <a:t>Hard</a:t>
            </a:r>
            <a:endParaRPr lang="es-AR" sz="1000" dirty="0" smtClean="0">
              <a:solidFill>
                <a:schemeClr val="tx1"/>
              </a:solidFill>
            </a:endParaRPr>
          </a:p>
          <a:p>
            <a:pPr algn="l"/>
            <a:r>
              <a:rPr lang="es-AR" sz="1000" dirty="0" smtClean="0">
                <a:solidFill>
                  <a:schemeClr val="tx1"/>
                </a:solidFill>
              </a:rPr>
              <a:t>Real-Time </a:t>
            </a:r>
            <a:r>
              <a:rPr lang="es-AR" sz="1000" dirty="0" err="1" smtClean="0">
                <a:solidFill>
                  <a:schemeClr val="tx1"/>
                </a:solidFill>
              </a:rPr>
              <a:t>Environment</a:t>
            </a:r>
            <a:r>
              <a:rPr lang="es-AR" sz="1000" dirty="0" smtClean="0">
                <a:solidFill>
                  <a:schemeClr val="tx1"/>
                </a:solidFill>
              </a:rPr>
              <a:t>". </a:t>
            </a:r>
            <a:r>
              <a:rPr lang="es-AR" sz="1000" dirty="0" err="1" smtClean="0">
                <a:solidFill>
                  <a:schemeClr val="tx1"/>
                </a:solidFill>
              </a:rPr>
              <a:t>Journal</a:t>
            </a:r>
            <a:r>
              <a:rPr lang="es-AR" sz="1000" dirty="0" smtClean="0">
                <a:solidFill>
                  <a:schemeClr val="tx1"/>
                </a:solidFill>
              </a:rPr>
              <a:t> of </a:t>
            </a:r>
            <a:r>
              <a:rPr lang="es-AR" sz="1000" dirty="0" err="1" smtClean="0">
                <a:solidFill>
                  <a:schemeClr val="tx1"/>
                </a:solidFill>
              </a:rPr>
              <a:t>the</a:t>
            </a:r>
            <a:r>
              <a:rPr lang="es-AR" sz="1000" dirty="0" smtClean="0">
                <a:solidFill>
                  <a:schemeClr val="tx1"/>
                </a:solidFill>
              </a:rPr>
              <a:t> ACM, Vol. 20, No. 1, 1973, pp. 46-61.</a:t>
            </a:r>
          </a:p>
          <a:p>
            <a:pPr algn="l"/>
            <a:r>
              <a:rPr lang="es-AR" sz="1000" dirty="0" smtClean="0">
                <a:solidFill>
                  <a:schemeClr val="tx1"/>
                </a:solidFill>
              </a:rPr>
              <a:t>R. </a:t>
            </a:r>
            <a:r>
              <a:rPr lang="es-AR" sz="1000" dirty="0" err="1" smtClean="0">
                <a:solidFill>
                  <a:schemeClr val="tx1"/>
                </a:solidFill>
              </a:rPr>
              <a:t>Rajkumar</a:t>
            </a:r>
            <a:r>
              <a:rPr lang="es-AR" sz="1000" dirty="0" smtClean="0">
                <a:solidFill>
                  <a:schemeClr val="tx1"/>
                </a:solidFill>
              </a:rPr>
              <a:t>, L. </a:t>
            </a:r>
            <a:r>
              <a:rPr lang="es-AR" sz="1000" dirty="0" err="1" smtClean="0">
                <a:solidFill>
                  <a:schemeClr val="tx1"/>
                </a:solidFill>
              </a:rPr>
              <a:t>Sha</a:t>
            </a:r>
            <a:r>
              <a:rPr lang="es-AR" sz="1000" dirty="0" smtClean="0">
                <a:solidFill>
                  <a:schemeClr val="tx1"/>
                </a:solidFill>
              </a:rPr>
              <a:t>, y J.P. </a:t>
            </a:r>
            <a:r>
              <a:rPr lang="es-AR" sz="1000" dirty="0" err="1" smtClean="0">
                <a:solidFill>
                  <a:schemeClr val="tx1"/>
                </a:solidFill>
              </a:rPr>
              <a:t>Lehoczky</a:t>
            </a:r>
            <a:r>
              <a:rPr lang="es-AR" sz="1000" dirty="0" smtClean="0">
                <a:solidFill>
                  <a:schemeClr val="tx1"/>
                </a:solidFill>
              </a:rPr>
              <a:t>. "Real-Time </a:t>
            </a:r>
            <a:r>
              <a:rPr lang="es-AR" sz="1000" dirty="0" err="1" smtClean="0">
                <a:solidFill>
                  <a:schemeClr val="tx1"/>
                </a:solidFill>
              </a:rPr>
              <a:t>Synchronization</a:t>
            </a:r>
            <a:r>
              <a:rPr lang="es-AR" sz="1000" dirty="0" smtClean="0">
                <a:solidFill>
                  <a:schemeClr val="tx1"/>
                </a:solidFill>
              </a:rPr>
              <a:t> </a:t>
            </a:r>
            <a:r>
              <a:rPr lang="es-AR" sz="1000" dirty="0" err="1" smtClean="0">
                <a:solidFill>
                  <a:schemeClr val="tx1"/>
                </a:solidFill>
              </a:rPr>
              <a:t>Protocols</a:t>
            </a:r>
            <a:r>
              <a:rPr lang="es-AR" sz="1000" dirty="0" smtClean="0">
                <a:solidFill>
                  <a:schemeClr val="tx1"/>
                </a:solidFill>
              </a:rPr>
              <a:t> </a:t>
            </a:r>
            <a:r>
              <a:rPr lang="es-AR" sz="1000" dirty="0" err="1" smtClean="0">
                <a:solidFill>
                  <a:schemeClr val="tx1"/>
                </a:solidFill>
              </a:rPr>
              <a:t>for</a:t>
            </a:r>
            <a:endParaRPr lang="es-AR" sz="1000" dirty="0" smtClean="0">
              <a:solidFill>
                <a:schemeClr val="tx1"/>
              </a:solidFill>
            </a:endParaRPr>
          </a:p>
          <a:p>
            <a:pPr algn="l"/>
            <a:r>
              <a:rPr lang="es-AR" sz="1000" dirty="0" err="1" smtClean="0">
                <a:solidFill>
                  <a:schemeClr val="tx1"/>
                </a:solidFill>
              </a:rPr>
              <a:t>Multiprocessors</a:t>
            </a:r>
            <a:r>
              <a:rPr lang="es-AR" sz="1000" dirty="0" smtClean="0">
                <a:solidFill>
                  <a:schemeClr val="tx1"/>
                </a:solidFill>
              </a:rPr>
              <a:t>". IEEE Real-Time </a:t>
            </a:r>
            <a:r>
              <a:rPr lang="es-AR" sz="1000" dirty="0" err="1" smtClean="0">
                <a:solidFill>
                  <a:schemeClr val="tx1"/>
                </a:solidFill>
              </a:rPr>
              <a:t>Systems</a:t>
            </a:r>
            <a:r>
              <a:rPr lang="es-AR" sz="1000" dirty="0" smtClean="0">
                <a:solidFill>
                  <a:schemeClr val="tx1"/>
                </a:solidFill>
              </a:rPr>
              <a:t> </a:t>
            </a:r>
            <a:r>
              <a:rPr lang="es-AR" sz="1000" dirty="0" err="1" smtClean="0">
                <a:solidFill>
                  <a:schemeClr val="tx1"/>
                </a:solidFill>
              </a:rPr>
              <a:t>Symposium</a:t>
            </a:r>
            <a:r>
              <a:rPr lang="es-AR" sz="1000" dirty="0" smtClean="0">
                <a:solidFill>
                  <a:schemeClr val="tx1"/>
                </a:solidFill>
              </a:rPr>
              <a:t>, Diciembre 1988.</a:t>
            </a:r>
          </a:p>
          <a:p>
            <a:pPr algn="l"/>
            <a:r>
              <a:rPr lang="es-AR" sz="1000" dirty="0" smtClean="0">
                <a:solidFill>
                  <a:schemeClr val="tx1"/>
                </a:solidFill>
              </a:rPr>
              <a:t> L. </a:t>
            </a:r>
            <a:r>
              <a:rPr lang="es-AR" sz="1000" dirty="0" err="1" smtClean="0">
                <a:solidFill>
                  <a:schemeClr val="tx1"/>
                </a:solidFill>
              </a:rPr>
              <a:t>Sha</a:t>
            </a:r>
            <a:r>
              <a:rPr lang="es-AR" sz="1000" dirty="0" smtClean="0">
                <a:solidFill>
                  <a:schemeClr val="tx1"/>
                </a:solidFill>
              </a:rPr>
              <a:t>, R. </a:t>
            </a:r>
            <a:r>
              <a:rPr lang="es-AR" sz="1000" dirty="0" err="1" smtClean="0">
                <a:solidFill>
                  <a:schemeClr val="tx1"/>
                </a:solidFill>
              </a:rPr>
              <a:t>Rajkumar</a:t>
            </a:r>
            <a:r>
              <a:rPr lang="es-AR" sz="1000" dirty="0" smtClean="0">
                <a:solidFill>
                  <a:schemeClr val="tx1"/>
                </a:solidFill>
              </a:rPr>
              <a:t>, y J.P. </a:t>
            </a:r>
            <a:r>
              <a:rPr lang="es-AR" sz="1000" dirty="0" err="1" smtClean="0">
                <a:solidFill>
                  <a:schemeClr val="tx1"/>
                </a:solidFill>
              </a:rPr>
              <a:t>Lehoczky</a:t>
            </a:r>
            <a:r>
              <a:rPr lang="es-AR" sz="1000" dirty="0" smtClean="0">
                <a:solidFill>
                  <a:schemeClr val="tx1"/>
                </a:solidFill>
              </a:rPr>
              <a:t>. "</a:t>
            </a:r>
            <a:r>
              <a:rPr lang="es-AR" sz="1000" dirty="0" err="1" smtClean="0">
                <a:solidFill>
                  <a:schemeClr val="tx1"/>
                </a:solidFill>
              </a:rPr>
              <a:t>Priority</a:t>
            </a:r>
            <a:r>
              <a:rPr lang="es-AR" sz="1000" dirty="0" smtClean="0">
                <a:solidFill>
                  <a:schemeClr val="tx1"/>
                </a:solidFill>
              </a:rPr>
              <a:t> </a:t>
            </a:r>
            <a:r>
              <a:rPr lang="es-AR" sz="1000" dirty="0" err="1" smtClean="0">
                <a:solidFill>
                  <a:schemeClr val="tx1"/>
                </a:solidFill>
              </a:rPr>
              <a:t>Inheritance</a:t>
            </a:r>
            <a:r>
              <a:rPr lang="es-AR" sz="1000" dirty="0" smtClean="0">
                <a:solidFill>
                  <a:schemeClr val="tx1"/>
                </a:solidFill>
              </a:rPr>
              <a:t> </a:t>
            </a:r>
            <a:r>
              <a:rPr lang="es-AR" sz="1000" dirty="0" err="1" smtClean="0">
                <a:solidFill>
                  <a:schemeClr val="tx1"/>
                </a:solidFill>
              </a:rPr>
              <a:t>Protocols</a:t>
            </a:r>
            <a:r>
              <a:rPr lang="es-AR" sz="1000" dirty="0" smtClean="0">
                <a:solidFill>
                  <a:schemeClr val="tx1"/>
                </a:solidFill>
              </a:rPr>
              <a:t>: </a:t>
            </a:r>
            <a:r>
              <a:rPr lang="es-AR" sz="1000" dirty="0" err="1" smtClean="0">
                <a:solidFill>
                  <a:schemeClr val="tx1"/>
                </a:solidFill>
              </a:rPr>
              <a:t>An</a:t>
            </a:r>
            <a:r>
              <a:rPr lang="es-AR" sz="1000" dirty="0" smtClean="0">
                <a:solidFill>
                  <a:schemeClr val="tx1"/>
                </a:solidFill>
              </a:rPr>
              <a:t> </a:t>
            </a:r>
            <a:r>
              <a:rPr lang="es-AR" sz="1000" dirty="0" err="1" smtClean="0">
                <a:solidFill>
                  <a:schemeClr val="tx1"/>
                </a:solidFill>
              </a:rPr>
              <a:t>approach</a:t>
            </a:r>
            <a:endParaRPr lang="es-AR" sz="1000" dirty="0" smtClean="0">
              <a:solidFill>
                <a:schemeClr val="tx1"/>
              </a:solidFill>
            </a:endParaRPr>
          </a:p>
          <a:p>
            <a:pPr algn="l"/>
            <a:r>
              <a:rPr lang="es-AR" sz="1000" dirty="0" err="1" smtClean="0">
                <a:solidFill>
                  <a:schemeClr val="tx1"/>
                </a:solidFill>
              </a:rPr>
              <a:t>to</a:t>
            </a:r>
            <a:r>
              <a:rPr lang="es-AR" sz="1000" dirty="0" smtClean="0">
                <a:solidFill>
                  <a:schemeClr val="tx1"/>
                </a:solidFill>
              </a:rPr>
              <a:t> Real-Time </a:t>
            </a:r>
            <a:r>
              <a:rPr lang="es-AR" sz="1000" dirty="0" err="1" smtClean="0">
                <a:solidFill>
                  <a:schemeClr val="tx1"/>
                </a:solidFill>
              </a:rPr>
              <a:t>Synchronization</a:t>
            </a:r>
            <a:r>
              <a:rPr lang="es-AR" sz="1000" dirty="0" smtClean="0">
                <a:solidFill>
                  <a:schemeClr val="tx1"/>
                </a:solidFill>
              </a:rPr>
              <a:t>". IEEE </a:t>
            </a:r>
            <a:r>
              <a:rPr lang="es-AR" sz="1000" dirty="0" err="1" smtClean="0">
                <a:solidFill>
                  <a:schemeClr val="tx1"/>
                </a:solidFill>
              </a:rPr>
              <a:t>Trans</a:t>
            </a:r>
            <a:r>
              <a:rPr lang="es-AR" sz="1000" dirty="0" smtClean="0">
                <a:solidFill>
                  <a:schemeClr val="tx1"/>
                </a:solidFill>
              </a:rPr>
              <a:t>. </a:t>
            </a:r>
            <a:r>
              <a:rPr lang="es-AR" sz="1000" dirty="0" err="1" smtClean="0">
                <a:solidFill>
                  <a:schemeClr val="tx1"/>
                </a:solidFill>
              </a:rPr>
              <a:t>on</a:t>
            </a:r>
            <a:r>
              <a:rPr lang="es-AR" sz="1000" dirty="0" smtClean="0">
                <a:solidFill>
                  <a:schemeClr val="tx1"/>
                </a:solidFill>
              </a:rPr>
              <a:t> </a:t>
            </a:r>
            <a:r>
              <a:rPr lang="es-AR" sz="1000" dirty="0" err="1" smtClean="0">
                <a:solidFill>
                  <a:schemeClr val="tx1"/>
                </a:solidFill>
              </a:rPr>
              <a:t>Computers</a:t>
            </a:r>
            <a:r>
              <a:rPr lang="es-AR" sz="1000" dirty="0" smtClean="0">
                <a:solidFill>
                  <a:schemeClr val="tx1"/>
                </a:solidFill>
              </a:rPr>
              <a:t>, Septiembre 1990.</a:t>
            </a:r>
          </a:p>
          <a:p>
            <a:pPr algn="l"/>
            <a:r>
              <a:rPr lang="es-AR" sz="1000" dirty="0" smtClean="0">
                <a:solidFill>
                  <a:schemeClr val="tx1"/>
                </a:solidFill>
              </a:rPr>
              <a:t>L. </a:t>
            </a:r>
            <a:r>
              <a:rPr lang="es-AR" sz="1000" dirty="0" err="1" smtClean="0">
                <a:solidFill>
                  <a:schemeClr val="tx1"/>
                </a:solidFill>
              </a:rPr>
              <a:t>Sha</a:t>
            </a:r>
            <a:r>
              <a:rPr lang="es-AR" sz="1000" dirty="0" smtClean="0">
                <a:solidFill>
                  <a:schemeClr val="tx1"/>
                </a:solidFill>
              </a:rPr>
              <a:t>, y J.B. </a:t>
            </a:r>
            <a:r>
              <a:rPr lang="es-AR" sz="1000" dirty="0" err="1" smtClean="0">
                <a:solidFill>
                  <a:schemeClr val="tx1"/>
                </a:solidFill>
              </a:rPr>
              <a:t>Goodenough</a:t>
            </a:r>
            <a:r>
              <a:rPr lang="es-AR" sz="1000" dirty="0" smtClean="0">
                <a:solidFill>
                  <a:schemeClr val="tx1"/>
                </a:solidFill>
              </a:rPr>
              <a:t>. "Real-Time </a:t>
            </a:r>
            <a:r>
              <a:rPr lang="es-AR" sz="1000" dirty="0" err="1" smtClean="0">
                <a:solidFill>
                  <a:schemeClr val="tx1"/>
                </a:solidFill>
              </a:rPr>
              <a:t>Scheduling</a:t>
            </a:r>
            <a:r>
              <a:rPr lang="es-AR" sz="1000" dirty="0" smtClean="0">
                <a:solidFill>
                  <a:schemeClr val="tx1"/>
                </a:solidFill>
              </a:rPr>
              <a:t> </a:t>
            </a:r>
            <a:r>
              <a:rPr lang="es-AR" sz="1000" dirty="0" err="1" smtClean="0">
                <a:solidFill>
                  <a:schemeClr val="tx1"/>
                </a:solidFill>
              </a:rPr>
              <a:t>Theory</a:t>
            </a:r>
            <a:r>
              <a:rPr lang="es-AR" sz="1000" dirty="0" smtClean="0">
                <a:solidFill>
                  <a:schemeClr val="tx1"/>
                </a:solidFill>
              </a:rPr>
              <a:t> and Ada". IEEE</a:t>
            </a:r>
          </a:p>
          <a:p>
            <a:pPr algn="l"/>
            <a:r>
              <a:rPr lang="es-AR" sz="1000" dirty="0" err="1" smtClean="0">
                <a:solidFill>
                  <a:schemeClr val="tx1"/>
                </a:solidFill>
              </a:rPr>
              <a:t>Computer</a:t>
            </a:r>
            <a:r>
              <a:rPr lang="es-AR" sz="1000" dirty="0" smtClean="0">
                <a:solidFill>
                  <a:schemeClr val="tx1"/>
                </a:solidFill>
              </a:rPr>
              <a:t>, Vol. 23, No. 4, Abril 1990.</a:t>
            </a:r>
          </a:p>
          <a:p>
            <a:pPr algn="l"/>
            <a:r>
              <a:rPr lang="es-AR" sz="1000" dirty="0" smtClean="0">
                <a:solidFill>
                  <a:schemeClr val="tx1"/>
                </a:solidFill>
              </a:rPr>
              <a:t> B. </a:t>
            </a:r>
            <a:r>
              <a:rPr lang="es-AR" sz="1000" dirty="0" err="1" smtClean="0">
                <a:solidFill>
                  <a:schemeClr val="tx1"/>
                </a:solidFill>
              </a:rPr>
              <a:t>Sprunt</a:t>
            </a:r>
            <a:r>
              <a:rPr lang="es-AR" sz="1000" dirty="0" smtClean="0">
                <a:solidFill>
                  <a:schemeClr val="tx1"/>
                </a:solidFill>
              </a:rPr>
              <a:t>, L. </a:t>
            </a:r>
            <a:r>
              <a:rPr lang="es-AR" sz="1000" dirty="0" err="1" smtClean="0">
                <a:solidFill>
                  <a:schemeClr val="tx1"/>
                </a:solidFill>
              </a:rPr>
              <a:t>Sha</a:t>
            </a:r>
            <a:r>
              <a:rPr lang="es-AR" sz="1000" dirty="0" smtClean="0">
                <a:solidFill>
                  <a:schemeClr val="tx1"/>
                </a:solidFill>
              </a:rPr>
              <a:t>, y J.P. </a:t>
            </a:r>
            <a:r>
              <a:rPr lang="es-AR" sz="1000" dirty="0" err="1" smtClean="0">
                <a:solidFill>
                  <a:schemeClr val="tx1"/>
                </a:solidFill>
              </a:rPr>
              <a:t>Lehoczky</a:t>
            </a:r>
            <a:r>
              <a:rPr lang="es-AR" sz="1000" dirty="0" smtClean="0">
                <a:solidFill>
                  <a:schemeClr val="tx1"/>
                </a:solidFill>
              </a:rPr>
              <a:t>. "</a:t>
            </a:r>
            <a:r>
              <a:rPr lang="es-AR" sz="1000" dirty="0" err="1" smtClean="0">
                <a:solidFill>
                  <a:schemeClr val="tx1"/>
                </a:solidFill>
              </a:rPr>
              <a:t>Aperiodic</a:t>
            </a:r>
            <a:r>
              <a:rPr lang="es-AR" sz="1000" dirty="0" smtClean="0">
                <a:solidFill>
                  <a:schemeClr val="tx1"/>
                </a:solidFill>
              </a:rPr>
              <a:t> </a:t>
            </a:r>
            <a:r>
              <a:rPr lang="es-AR" sz="1000" dirty="0" err="1" smtClean="0">
                <a:solidFill>
                  <a:schemeClr val="tx1"/>
                </a:solidFill>
              </a:rPr>
              <a:t>Task</a:t>
            </a:r>
            <a:r>
              <a:rPr lang="es-AR" sz="1000" dirty="0" smtClean="0">
                <a:solidFill>
                  <a:schemeClr val="tx1"/>
                </a:solidFill>
              </a:rPr>
              <a:t> </a:t>
            </a:r>
            <a:r>
              <a:rPr lang="es-AR" sz="1000" dirty="0" err="1" smtClean="0">
                <a:solidFill>
                  <a:schemeClr val="tx1"/>
                </a:solidFill>
              </a:rPr>
              <a:t>Scheduling</a:t>
            </a:r>
            <a:r>
              <a:rPr lang="es-AR" sz="1000" dirty="0" smtClean="0">
                <a:solidFill>
                  <a:schemeClr val="tx1"/>
                </a:solidFill>
              </a:rPr>
              <a:t> </a:t>
            </a:r>
            <a:r>
              <a:rPr lang="es-AR" sz="1000" dirty="0" err="1" smtClean="0">
                <a:solidFill>
                  <a:schemeClr val="tx1"/>
                </a:solidFill>
              </a:rPr>
              <a:t>for</a:t>
            </a:r>
            <a:r>
              <a:rPr lang="es-AR" sz="1000" dirty="0" smtClean="0">
                <a:solidFill>
                  <a:schemeClr val="tx1"/>
                </a:solidFill>
              </a:rPr>
              <a:t> </a:t>
            </a:r>
            <a:r>
              <a:rPr lang="es-AR" sz="1000" dirty="0" err="1" smtClean="0">
                <a:solidFill>
                  <a:schemeClr val="tx1"/>
                </a:solidFill>
              </a:rPr>
              <a:t>Hard</a:t>
            </a:r>
            <a:r>
              <a:rPr lang="es-AR" sz="1000" dirty="0" smtClean="0">
                <a:solidFill>
                  <a:schemeClr val="tx1"/>
                </a:solidFill>
              </a:rPr>
              <a:t> Real-Time</a:t>
            </a:r>
          </a:p>
          <a:p>
            <a:pPr algn="l"/>
            <a:r>
              <a:rPr lang="es-AR" sz="1000" dirty="0" err="1" smtClean="0">
                <a:solidFill>
                  <a:schemeClr val="tx1"/>
                </a:solidFill>
              </a:rPr>
              <a:t>Systems</a:t>
            </a:r>
            <a:r>
              <a:rPr lang="es-AR" sz="1000" dirty="0" smtClean="0">
                <a:solidFill>
                  <a:schemeClr val="tx1"/>
                </a:solidFill>
              </a:rPr>
              <a:t>". </a:t>
            </a:r>
            <a:r>
              <a:rPr lang="es-AR" sz="1000" dirty="0" err="1" smtClean="0">
                <a:solidFill>
                  <a:schemeClr val="tx1"/>
                </a:solidFill>
              </a:rPr>
              <a:t>The</a:t>
            </a:r>
            <a:r>
              <a:rPr lang="es-AR" sz="1000" dirty="0" smtClean="0">
                <a:solidFill>
                  <a:schemeClr val="tx1"/>
                </a:solidFill>
              </a:rPr>
              <a:t> </a:t>
            </a:r>
            <a:r>
              <a:rPr lang="es-AR" sz="1000" dirty="0" err="1" smtClean="0">
                <a:solidFill>
                  <a:schemeClr val="tx1"/>
                </a:solidFill>
              </a:rPr>
              <a:t>Journal</a:t>
            </a:r>
            <a:r>
              <a:rPr lang="es-AR" sz="1000" dirty="0" smtClean="0">
                <a:solidFill>
                  <a:schemeClr val="tx1"/>
                </a:solidFill>
              </a:rPr>
              <a:t> of Real-Time </a:t>
            </a:r>
            <a:r>
              <a:rPr lang="es-AR" sz="1000" dirty="0" err="1" smtClean="0">
                <a:solidFill>
                  <a:schemeClr val="tx1"/>
                </a:solidFill>
              </a:rPr>
              <a:t>Systems</a:t>
            </a:r>
            <a:r>
              <a:rPr lang="es-AR" sz="1000" dirty="0" smtClean="0">
                <a:solidFill>
                  <a:schemeClr val="tx1"/>
                </a:solidFill>
              </a:rPr>
              <a:t>, Vol. 1, 1989, pp. 27-60.</a:t>
            </a:r>
          </a:p>
          <a:p>
            <a:pPr algn="l"/>
            <a:r>
              <a:rPr lang="es-AR" sz="1000" dirty="0" smtClean="0">
                <a:solidFill>
                  <a:schemeClr val="tx1"/>
                </a:solidFill>
              </a:rPr>
              <a:t>ISO/IEC Standard 9945-1:1990, and IEEE Standard 1003.1-1990, "</a:t>
            </a:r>
            <a:r>
              <a:rPr lang="es-AR" sz="1000" dirty="0" err="1" smtClean="0">
                <a:solidFill>
                  <a:schemeClr val="tx1"/>
                </a:solidFill>
              </a:rPr>
              <a:t>Information</a:t>
            </a:r>
            <a:endParaRPr lang="es-AR" sz="1000" dirty="0" smtClean="0">
              <a:solidFill>
                <a:schemeClr val="tx1"/>
              </a:solidFill>
            </a:endParaRPr>
          </a:p>
          <a:p>
            <a:pPr algn="l"/>
            <a:r>
              <a:rPr lang="es-AR" sz="1000" dirty="0" err="1" smtClean="0">
                <a:solidFill>
                  <a:schemeClr val="tx1"/>
                </a:solidFill>
              </a:rPr>
              <a:t>Technology</a:t>
            </a:r>
            <a:r>
              <a:rPr lang="es-AR" sz="1000" dirty="0" smtClean="0">
                <a:solidFill>
                  <a:schemeClr val="tx1"/>
                </a:solidFill>
              </a:rPr>
              <a:t> —Portable </a:t>
            </a:r>
            <a:r>
              <a:rPr lang="es-AR" sz="1000" dirty="0" err="1" smtClean="0">
                <a:solidFill>
                  <a:schemeClr val="tx1"/>
                </a:solidFill>
              </a:rPr>
              <a:t>Operating</a:t>
            </a:r>
            <a:r>
              <a:rPr lang="es-AR" sz="1000" dirty="0" smtClean="0">
                <a:solidFill>
                  <a:schemeClr val="tx1"/>
                </a:solidFill>
              </a:rPr>
              <a:t> </a:t>
            </a:r>
            <a:r>
              <a:rPr lang="es-AR" sz="1000" dirty="0" err="1" smtClean="0">
                <a:solidFill>
                  <a:schemeClr val="tx1"/>
                </a:solidFill>
              </a:rPr>
              <a:t>System</a:t>
            </a:r>
            <a:r>
              <a:rPr lang="es-AR" sz="1000" dirty="0" smtClean="0">
                <a:solidFill>
                  <a:schemeClr val="tx1"/>
                </a:solidFill>
              </a:rPr>
              <a:t> Interface (POSIX)— </a:t>
            </a:r>
            <a:r>
              <a:rPr lang="es-AR" sz="1000" dirty="0" err="1" smtClean="0">
                <a:solidFill>
                  <a:schemeClr val="tx1"/>
                </a:solidFill>
              </a:rPr>
              <a:t>Part</a:t>
            </a:r>
            <a:r>
              <a:rPr lang="es-AR" sz="1000" dirty="0" smtClean="0">
                <a:solidFill>
                  <a:schemeClr val="tx1"/>
                </a:solidFill>
              </a:rPr>
              <a:t> 1: </a:t>
            </a:r>
            <a:r>
              <a:rPr lang="es-AR" sz="1000" dirty="0" err="1" smtClean="0">
                <a:solidFill>
                  <a:schemeClr val="tx1"/>
                </a:solidFill>
              </a:rPr>
              <a:t>System</a:t>
            </a:r>
            <a:endParaRPr lang="es-AR" sz="1000" dirty="0" smtClean="0">
              <a:solidFill>
                <a:schemeClr val="tx1"/>
              </a:solidFill>
            </a:endParaRPr>
          </a:p>
          <a:p>
            <a:pPr algn="l"/>
            <a:r>
              <a:rPr lang="es-AR" sz="1000" dirty="0" err="1" smtClean="0">
                <a:solidFill>
                  <a:schemeClr val="tx1"/>
                </a:solidFill>
              </a:rPr>
              <a:t>Application</a:t>
            </a:r>
            <a:r>
              <a:rPr lang="es-AR" sz="1000" dirty="0" smtClean="0">
                <a:solidFill>
                  <a:schemeClr val="tx1"/>
                </a:solidFill>
              </a:rPr>
              <a:t> </a:t>
            </a:r>
            <a:r>
              <a:rPr lang="es-AR" sz="1000" dirty="0" err="1" smtClean="0">
                <a:solidFill>
                  <a:schemeClr val="tx1"/>
                </a:solidFill>
              </a:rPr>
              <a:t>Program</a:t>
            </a:r>
            <a:r>
              <a:rPr lang="es-AR" sz="1000" dirty="0" smtClean="0">
                <a:solidFill>
                  <a:schemeClr val="tx1"/>
                </a:solidFill>
              </a:rPr>
              <a:t> Interface (API) [C </a:t>
            </a:r>
            <a:r>
              <a:rPr lang="es-AR" sz="1000" dirty="0" err="1" smtClean="0">
                <a:solidFill>
                  <a:schemeClr val="tx1"/>
                </a:solidFill>
              </a:rPr>
              <a:t>Language</a:t>
            </a:r>
            <a:r>
              <a:rPr lang="es-AR" sz="1000" dirty="0" smtClean="0">
                <a:solidFill>
                  <a:schemeClr val="tx1"/>
                </a:solidFill>
              </a:rPr>
              <a:t>]". </a:t>
            </a:r>
            <a:r>
              <a:rPr lang="es-AR" sz="1000" dirty="0" err="1" smtClean="0">
                <a:solidFill>
                  <a:schemeClr val="tx1"/>
                </a:solidFill>
              </a:rPr>
              <a:t>Institute</a:t>
            </a:r>
            <a:r>
              <a:rPr lang="es-AR" sz="1000" dirty="0" smtClean="0">
                <a:solidFill>
                  <a:schemeClr val="tx1"/>
                </a:solidFill>
              </a:rPr>
              <a:t> of </a:t>
            </a:r>
            <a:r>
              <a:rPr lang="es-AR" sz="1000" dirty="0" err="1" smtClean="0">
                <a:solidFill>
                  <a:schemeClr val="tx1"/>
                </a:solidFill>
              </a:rPr>
              <a:t>Electrical</a:t>
            </a:r>
            <a:r>
              <a:rPr lang="es-AR" sz="1000" dirty="0" smtClean="0">
                <a:solidFill>
                  <a:schemeClr val="tx1"/>
                </a:solidFill>
              </a:rPr>
              <a:t> and</a:t>
            </a:r>
          </a:p>
          <a:p>
            <a:pPr algn="l"/>
            <a:r>
              <a:rPr lang="es-AR" sz="1000" dirty="0" err="1" smtClean="0">
                <a:solidFill>
                  <a:schemeClr val="tx1"/>
                </a:solidFill>
              </a:rPr>
              <a:t>Electronic</a:t>
            </a:r>
            <a:r>
              <a:rPr lang="es-AR" sz="1000" dirty="0" smtClean="0">
                <a:solidFill>
                  <a:schemeClr val="tx1"/>
                </a:solidFill>
              </a:rPr>
              <a:t> </a:t>
            </a:r>
            <a:r>
              <a:rPr lang="es-AR" sz="1000" dirty="0" err="1" smtClean="0">
                <a:solidFill>
                  <a:schemeClr val="tx1"/>
                </a:solidFill>
              </a:rPr>
              <a:t>Engineers</a:t>
            </a:r>
            <a:r>
              <a:rPr lang="es-AR" sz="1000" dirty="0" smtClean="0">
                <a:solidFill>
                  <a:schemeClr val="tx1"/>
                </a:solidFill>
              </a:rPr>
              <a:t>, 1990.</a:t>
            </a:r>
          </a:p>
          <a:p>
            <a:pPr algn="l"/>
            <a:r>
              <a:rPr lang="es-AR" sz="1000" dirty="0" smtClean="0">
                <a:solidFill>
                  <a:schemeClr val="tx1"/>
                </a:solidFill>
              </a:rPr>
              <a:t> IEEE </a:t>
            </a:r>
            <a:r>
              <a:rPr lang="es-AR" sz="1000" dirty="0" err="1" smtClean="0">
                <a:solidFill>
                  <a:schemeClr val="tx1"/>
                </a:solidFill>
              </a:rPr>
              <a:t>Standards</a:t>
            </a:r>
            <a:r>
              <a:rPr lang="es-AR" sz="1000" dirty="0" smtClean="0">
                <a:solidFill>
                  <a:schemeClr val="tx1"/>
                </a:solidFill>
              </a:rPr>
              <a:t> Project P1003.4, "</a:t>
            </a:r>
            <a:r>
              <a:rPr lang="es-AR" sz="1000" dirty="0" err="1" smtClean="0">
                <a:solidFill>
                  <a:schemeClr val="tx1"/>
                </a:solidFill>
              </a:rPr>
              <a:t>Draft</a:t>
            </a:r>
            <a:r>
              <a:rPr lang="es-AR" sz="1000" dirty="0" smtClean="0">
                <a:solidFill>
                  <a:schemeClr val="tx1"/>
                </a:solidFill>
              </a:rPr>
              <a:t> Standard </a:t>
            </a:r>
            <a:r>
              <a:rPr lang="es-AR" sz="1000" dirty="0" err="1" smtClean="0">
                <a:solidFill>
                  <a:schemeClr val="tx1"/>
                </a:solidFill>
              </a:rPr>
              <a:t>for</a:t>
            </a:r>
            <a:r>
              <a:rPr lang="es-AR" sz="1000" dirty="0" smtClean="0">
                <a:solidFill>
                  <a:schemeClr val="tx1"/>
                </a:solidFill>
              </a:rPr>
              <a:t> </a:t>
            </a:r>
            <a:r>
              <a:rPr lang="es-AR" sz="1000" dirty="0" err="1" smtClean="0">
                <a:solidFill>
                  <a:schemeClr val="tx1"/>
                </a:solidFill>
              </a:rPr>
              <a:t>Information</a:t>
            </a:r>
            <a:r>
              <a:rPr lang="es-AR" sz="1000" dirty="0" smtClean="0">
                <a:solidFill>
                  <a:schemeClr val="tx1"/>
                </a:solidFill>
              </a:rPr>
              <a:t> </a:t>
            </a:r>
            <a:r>
              <a:rPr lang="es-AR" sz="1000" dirty="0" err="1" smtClean="0">
                <a:solidFill>
                  <a:schemeClr val="tx1"/>
                </a:solidFill>
              </a:rPr>
              <a:t>Technology</a:t>
            </a:r>
            <a:endParaRPr lang="es-AR" sz="1000" dirty="0" smtClean="0">
              <a:solidFill>
                <a:schemeClr val="tx1"/>
              </a:solidFill>
            </a:endParaRPr>
          </a:p>
          <a:p>
            <a:pPr algn="l"/>
            <a:r>
              <a:rPr lang="es-AR" sz="1000" dirty="0" smtClean="0">
                <a:solidFill>
                  <a:schemeClr val="tx1"/>
                </a:solidFill>
              </a:rPr>
              <a:t>—Portable </a:t>
            </a:r>
            <a:r>
              <a:rPr lang="es-AR" sz="1000" dirty="0" err="1" smtClean="0">
                <a:solidFill>
                  <a:schemeClr val="tx1"/>
                </a:solidFill>
              </a:rPr>
              <a:t>Operating</a:t>
            </a:r>
            <a:r>
              <a:rPr lang="es-AR" sz="1000" dirty="0" smtClean="0">
                <a:solidFill>
                  <a:schemeClr val="tx1"/>
                </a:solidFill>
              </a:rPr>
              <a:t> </a:t>
            </a:r>
            <a:r>
              <a:rPr lang="es-AR" sz="1000" dirty="0" err="1" smtClean="0">
                <a:solidFill>
                  <a:schemeClr val="tx1"/>
                </a:solidFill>
              </a:rPr>
              <a:t>System</a:t>
            </a:r>
            <a:r>
              <a:rPr lang="es-AR" sz="1000" dirty="0" smtClean="0">
                <a:solidFill>
                  <a:schemeClr val="tx1"/>
                </a:solidFill>
              </a:rPr>
              <a:t> Interface (POSIX)— </a:t>
            </a:r>
            <a:r>
              <a:rPr lang="es-AR" sz="1000" dirty="0" err="1" smtClean="0">
                <a:solidFill>
                  <a:schemeClr val="tx1"/>
                </a:solidFill>
              </a:rPr>
              <a:t>Part</a:t>
            </a:r>
            <a:r>
              <a:rPr lang="es-AR" sz="1000" dirty="0" smtClean="0">
                <a:solidFill>
                  <a:schemeClr val="tx1"/>
                </a:solidFill>
              </a:rPr>
              <a:t> 1: </a:t>
            </a:r>
            <a:r>
              <a:rPr lang="es-AR" sz="1000" dirty="0" err="1" smtClean="0">
                <a:solidFill>
                  <a:schemeClr val="tx1"/>
                </a:solidFill>
              </a:rPr>
              <a:t>System</a:t>
            </a:r>
            <a:r>
              <a:rPr lang="es-AR" sz="1000" dirty="0" smtClean="0">
                <a:solidFill>
                  <a:schemeClr val="tx1"/>
                </a:solidFill>
              </a:rPr>
              <a:t> </a:t>
            </a:r>
            <a:r>
              <a:rPr lang="es-AR" sz="1000" dirty="0" err="1" smtClean="0">
                <a:solidFill>
                  <a:schemeClr val="tx1"/>
                </a:solidFill>
              </a:rPr>
              <a:t>Application</a:t>
            </a:r>
            <a:endParaRPr lang="es-AR" sz="1000" dirty="0" smtClean="0">
              <a:solidFill>
                <a:schemeClr val="tx1"/>
              </a:solidFill>
            </a:endParaRPr>
          </a:p>
          <a:p>
            <a:pPr algn="l"/>
            <a:r>
              <a:rPr lang="es-AR" sz="1000" dirty="0" err="1" smtClean="0">
                <a:solidFill>
                  <a:schemeClr val="tx1"/>
                </a:solidFill>
              </a:rPr>
              <a:t>Program</a:t>
            </a:r>
            <a:r>
              <a:rPr lang="es-AR" sz="1000" dirty="0" smtClean="0">
                <a:solidFill>
                  <a:schemeClr val="tx1"/>
                </a:solidFill>
              </a:rPr>
              <a:t> Interface (API) — </a:t>
            </a:r>
            <a:r>
              <a:rPr lang="es-AR" sz="1000" dirty="0" err="1" smtClean="0">
                <a:solidFill>
                  <a:schemeClr val="tx1"/>
                </a:solidFill>
              </a:rPr>
              <a:t>Amendment</a:t>
            </a:r>
            <a:r>
              <a:rPr lang="es-AR" sz="1000" dirty="0" smtClean="0">
                <a:solidFill>
                  <a:schemeClr val="tx1"/>
                </a:solidFill>
              </a:rPr>
              <a:t> 1: </a:t>
            </a:r>
            <a:r>
              <a:rPr lang="es-AR" sz="1000" dirty="0" err="1" smtClean="0">
                <a:solidFill>
                  <a:schemeClr val="tx1"/>
                </a:solidFill>
              </a:rPr>
              <a:t>Realtime</a:t>
            </a:r>
            <a:r>
              <a:rPr lang="es-AR" sz="1000" dirty="0" smtClean="0">
                <a:solidFill>
                  <a:schemeClr val="tx1"/>
                </a:solidFill>
              </a:rPr>
              <a:t> </a:t>
            </a:r>
            <a:r>
              <a:rPr lang="es-AR" sz="1000" dirty="0" err="1" smtClean="0">
                <a:solidFill>
                  <a:schemeClr val="tx1"/>
                </a:solidFill>
              </a:rPr>
              <a:t>Extension</a:t>
            </a:r>
            <a:r>
              <a:rPr lang="es-AR" sz="1000" dirty="0" smtClean="0">
                <a:solidFill>
                  <a:schemeClr val="tx1"/>
                </a:solidFill>
              </a:rPr>
              <a:t> [C </a:t>
            </a:r>
            <a:r>
              <a:rPr lang="es-AR" sz="1000" dirty="0" err="1" smtClean="0">
                <a:solidFill>
                  <a:schemeClr val="tx1"/>
                </a:solidFill>
              </a:rPr>
              <a:t>Language</a:t>
            </a:r>
            <a:r>
              <a:rPr lang="es-AR" sz="1000" dirty="0" smtClean="0">
                <a:solidFill>
                  <a:schemeClr val="tx1"/>
                </a:solidFill>
              </a:rPr>
              <a:t>]". </a:t>
            </a:r>
            <a:r>
              <a:rPr lang="es-AR" sz="1000" dirty="0" err="1" smtClean="0">
                <a:solidFill>
                  <a:schemeClr val="tx1"/>
                </a:solidFill>
              </a:rPr>
              <a:t>Draft</a:t>
            </a:r>
            <a:endParaRPr lang="es-AR" sz="1000" dirty="0" smtClean="0">
              <a:solidFill>
                <a:schemeClr val="tx1"/>
              </a:solidFill>
            </a:endParaRPr>
          </a:p>
          <a:p>
            <a:pPr algn="l"/>
            <a:r>
              <a:rPr lang="es-AR" sz="1000" dirty="0" smtClean="0">
                <a:solidFill>
                  <a:schemeClr val="tx1"/>
                </a:solidFill>
              </a:rPr>
              <a:t>. </a:t>
            </a:r>
            <a:r>
              <a:rPr lang="es-AR" sz="1000" dirty="0" err="1" smtClean="0">
                <a:solidFill>
                  <a:schemeClr val="tx1"/>
                </a:solidFill>
              </a:rPr>
              <a:t>The</a:t>
            </a:r>
            <a:r>
              <a:rPr lang="es-AR" sz="1000" dirty="0" smtClean="0">
                <a:solidFill>
                  <a:schemeClr val="tx1"/>
                </a:solidFill>
              </a:rPr>
              <a:t> </a:t>
            </a:r>
            <a:r>
              <a:rPr lang="es-AR" sz="1000" dirty="0" err="1" smtClean="0">
                <a:solidFill>
                  <a:schemeClr val="tx1"/>
                </a:solidFill>
              </a:rPr>
              <a:t>Institute</a:t>
            </a:r>
            <a:r>
              <a:rPr lang="es-AR" sz="1000" dirty="0" smtClean="0">
                <a:solidFill>
                  <a:schemeClr val="tx1"/>
                </a:solidFill>
              </a:rPr>
              <a:t> of </a:t>
            </a:r>
            <a:r>
              <a:rPr lang="es-AR" sz="1000" dirty="0" err="1" smtClean="0">
                <a:solidFill>
                  <a:schemeClr val="tx1"/>
                </a:solidFill>
              </a:rPr>
              <a:t>Electrical</a:t>
            </a:r>
            <a:r>
              <a:rPr lang="es-AR" sz="1000" dirty="0" smtClean="0">
                <a:solidFill>
                  <a:schemeClr val="tx1"/>
                </a:solidFill>
              </a:rPr>
              <a:t> and </a:t>
            </a:r>
            <a:r>
              <a:rPr lang="es-AR" sz="1000" dirty="0" err="1" smtClean="0">
                <a:solidFill>
                  <a:schemeClr val="tx1"/>
                </a:solidFill>
              </a:rPr>
              <a:t>Electronics</a:t>
            </a:r>
            <a:r>
              <a:rPr lang="es-AR" sz="1000" dirty="0" smtClean="0">
                <a:solidFill>
                  <a:schemeClr val="tx1"/>
                </a:solidFill>
              </a:rPr>
              <a:t> </a:t>
            </a:r>
            <a:r>
              <a:rPr lang="es-AR" sz="1000" dirty="0" err="1" smtClean="0">
                <a:solidFill>
                  <a:schemeClr val="tx1"/>
                </a:solidFill>
              </a:rPr>
              <a:t>Engineers</a:t>
            </a:r>
            <a:r>
              <a:rPr lang="es-AR" sz="1000" dirty="0" smtClean="0">
                <a:solidFill>
                  <a:schemeClr val="tx1"/>
                </a:solidFill>
              </a:rPr>
              <a:t>, Marzo-1993.</a:t>
            </a:r>
          </a:p>
          <a:p>
            <a:pPr algn="l"/>
            <a:r>
              <a:rPr lang="es-AR" sz="1000" dirty="0" smtClean="0">
                <a:solidFill>
                  <a:schemeClr val="tx1"/>
                </a:solidFill>
              </a:rPr>
              <a:t> IEEE </a:t>
            </a:r>
            <a:r>
              <a:rPr lang="es-AR" sz="1000" dirty="0" err="1" smtClean="0">
                <a:solidFill>
                  <a:schemeClr val="tx1"/>
                </a:solidFill>
              </a:rPr>
              <a:t>Standards</a:t>
            </a:r>
            <a:r>
              <a:rPr lang="es-AR" sz="1000" dirty="0" smtClean="0">
                <a:solidFill>
                  <a:schemeClr val="tx1"/>
                </a:solidFill>
              </a:rPr>
              <a:t> Project P1003.4a, "Threads </a:t>
            </a:r>
            <a:r>
              <a:rPr lang="es-AR" sz="1000" dirty="0" err="1" smtClean="0">
                <a:solidFill>
                  <a:schemeClr val="tx1"/>
                </a:solidFill>
              </a:rPr>
              <a:t>Extension</a:t>
            </a:r>
            <a:r>
              <a:rPr lang="es-AR" sz="1000" dirty="0" smtClean="0">
                <a:solidFill>
                  <a:schemeClr val="tx1"/>
                </a:solidFill>
              </a:rPr>
              <a:t> </a:t>
            </a:r>
            <a:r>
              <a:rPr lang="es-AR" sz="1000" dirty="0" err="1" smtClean="0">
                <a:solidFill>
                  <a:schemeClr val="tx1"/>
                </a:solidFill>
              </a:rPr>
              <a:t>for</a:t>
            </a:r>
            <a:r>
              <a:rPr lang="es-AR" sz="1000" dirty="0" smtClean="0">
                <a:solidFill>
                  <a:schemeClr val="tx1"/>
                </a:solidFill>
              </a:rPr>
              <a:t> Portable </a:t>
            </a:r>
            <a:r>
              <a:rPr lang="es-AR" sz="1000" dirty="0" err="1" smtClean="0">
                <a:solidFill>
                  <a:schemeClr val="tx1"/>
                </a:solidFill>
              </a:rPr>
              <a:t>Operating</a:t>
            </a:r>
            <a:endParaRPr lang="es-AR" sz="1000" dirty="0" smtClean="0">
              <a:solidFill>
                <a:schemeClr val="tx1"/>
              </a:solidFill>
            </a:endParaRPr>
          </a:p>
          <a:p>
            <a:pPr algn="l"/>
            <a:r>
              <a:rPr lang="es-AR" sz="1000" dirty="0" err="1" smtClean="0">
                <a:solidFill>
                  <a:schemeClr val="tx1"/>
                </a:solidFill>
              </a:rPr>
              <a:t>Systems</a:t>
            </a:r>
            <a:r>
              <a:rPr lang="es-AR" sz="1000" dirty="0" smtClean="0">
                <a:solidFill>
                  <a:schemeClr val="tx1"/>
                </a:solidFill>
              </a:rPr>
              <a:t>". </a:t>
            </a:r>
            <a:r>
              <a:rPr lang="es-AR" sz="1000" dirty="0" err="1" smtClean="0">
                <a:solidFill>
                  <a:schemeClr val="tx1"/>
                </a:solidFill>
              </a:rPr>
              <a:t>Draft</a:t>
            </a:r>
            <a:r>
              <a:rPr lang="es-AR" sz="1000" dirty="0" smtClean="0">
                <a:solidFill>
                  <a:schemeClr val="tx1"/>
                </a:solidFill>
              </a:rPr>
              <a:t> 7. </a:t>
            </a:r>
            <a:r>
              <a:rPr lang="es-AR" sz="1000" dirty="0" err="1" smtClean="0">
                <a:solidFill>
                  <a:schemeClr val="tx1"/>
                </a:solidFill>
              </a:rPr>
              <a:t>The</a:t>
            </a:r>
            <a:r>
              <a:rPr lang="es-AR" sz="1000" dirty="0" smtClean="0">
                <a:solidFill>
                  <a:schemeClr val="tx1"/>
                </a:solidFill>
              </a:rPr>
              <a:t> </a:t>
            </a:r>
            <a:r>
              <a:rPr lang="es-AR" sz="1000" dirty="0" err="1" smtClean="0">
                <a:solidFill>
                  <a:schemeClr val="tx1"/>
                </a:solidFill>
              </a:rPr>
              <a:t>Institute</a:t>
            </a:r>
            <a:r>
              <a:rPr lang="es-AR" sz="1000" dirty="0" smtClean="0">
                <a:solidFill>
                  <a:schemeClr val="tx1"/>
                </a:solidFill>
              </a:rPr>
              <a:t> of </a:t>
            </a:r>
            <a:r>
              <a:rPr lang="es-AR" sz="1000" dirty="0" err="1" smtClean="0">
                <a:solidFill>
                  <a:schemeClr val="tx1"/>
                </a:solidFill>
              </a:rPr>
              <a:t>Electrical</a:t>
            </a:r>
            <a:r>
              <a:rPr lang="es-AR" sz="1000" dirty="0" smtClean="0">
                <a:solidFill>
                  <a:schemeClr val="tx1"/>
                </a:solidFill>
              </a:rPr>
              <a:t> and </a:t>
            </a:r>
            <a:r>
              <a:rPr lang="es-AR" sz="1000" dirty="0" err="1" smtClean="0">
                <a:solidFill>
                  <a:schemeClr val="tx1"/>
                </a:solidFill>
              </a:rPr>
              <a:t>Electronics</a:t>
            </a:r>
            <a:r>
              <a:rPr lang="es-AR" sz="1000" dirty="0" smtClean="0">
                <a:solidFill>
                  <a:schemeClr val="tx1"/>
                </a:solidFill>
              </a:rPr>
              <a:t> </a:t>
            </a:r>
            <a:r>
              <a:rPr lang="es-AR" sz="1000" dirty="0" err="1" smtClean="0">
                <a:solidFill>
                  <a:schemeClr val="tx1"/>
                </a:solidFill>
              </a:rPr>
              <a:t>Engineers</a:t>
            </a:r>
            <a:r>
              <a:rPr lang="es-AR" sz="1000" dirty="0" smtClean="0">
                <a:solidFill>
                  <a:schemeClr val="tx1"/>
                </a:solidFill>
              </a:rPr>
              <a:t>, Abril 1993.</a:t>
            </a:r>
          </a:p>
          <a:p>
            <a:pPr algn="l"/>
            <a:r>
              <a:rPr lang="es-AR" sz="1000" dirty="0" smtClean="0">
                <a:solidFill>
                  <a:schemeClr val="tx1"/>
                </a:solidFill>
              </a:rPr>
              <a:t> IEEE </a:t>
            </a:r>
            <a:r>
              <a:rPr lang="es-AR" sz="1000" dirty="0" err="1" smtClean="0">
                <a:solidFill>
                  <a:schemeClr val="tx1"/>
                </a:solidFill>
              </a:rPr>
              <a:t>Standards</a:t>
            </a:r>
            <a:r>
              <a:rPr lang="es-AR" sz="1000" dirty="0" smtClean="0">
                <a:solidFill>
                  <a:schemeClr val="tx1"/>
                </a:solidFill>
              </a:rPr>
              <a:t> Project P1003.4b, "</a:t>
            </a:r>
            <a:r>
              <a:rPr lang="es-AR" sz="1000" dirty="0" err="1" smtClean="0">
                <a:solidFill>
                  <a:schemeClr val="tx1"/>
                </a:solidFill>
              </a:rPr>
              <a:t>Draft</a:t>
            </a:r>
            <a:r>
              <a:rPr lang="es-AR" sz="1000" dirty="0" smtClean="0">
                <a:solidFill>
                  <a:schemeClr val="tx1"/>
                </a:solidFill>
              </a:rPr>
              <a:t> Standard </a:t>
            </a:r>
            <a:r>
              <a:rPr lang="es-AR" sz="1000" dirty="0" err="1" smtClean="0">
                <a:solidFill>
                  <a:schemeClr val="tx1"/>
                </a:solidFill>
              </a:rPr>
              <a:t>for</a:t>
            </a:r>
            <a:r>
              <a:rPr lang="es-AR" sz="1000" dirty="0" smtClean="0">
                <a:solidFill>
                  <a:schemeClr val="tx1"/>
                </a:solidFill>
              </a:rPr>
              <a:t> </a:t>
            </a:r>
            <a:r>
              <a:rPr lang="es-AR" sz="1000" dirty="0" err="1" smtClean="0">
                <a:solidFill>
                  <a:schemeClr val="tx1"/>
                </a:solidFill>
              </a:rPr>
              <a:t>Information</a:t>
            </a:r>
            <a:r>
              <a:rPr lang="es-AR" sz="1000" dirty="0" smtClean="0">
                <a:solidFill>
                  <a:schemeClr val="tx1"/>
                </a:solidFill>
              </a:rPr>
              <a:t> </a:t>
            </a:r>
            <a:r>
              <a:rPr lang="es-AR" sz="1000" dirty="0" err="1" smtClean="0">
                <a:solidFill>
                  <a:schemeClr val="tx1"/>
                </a:solidFill>
              </a:rPr>
              <a:t>Technology</a:t>
            </a:r>
            <a:endParaRPr lang="es-AR" sz="1000" dirty="0" smtClean="0">
              <a:solidFill>
                <a:schemeClr val="tx1"/>
              </a:solidFill>
            </a:endParaRPr>
          </a:p>
          <a:p>
            <a:pPr algn="l"/>
            <a:r>
              <a:rPr lang="es-AR" sz="1000" dirty="0" smtClean="0">
                <a:solidFill>
                  <a:schemeClr val="tx1"/>
                </a:solidFill>
              </a:rPr>
              <a:t>—Portable </a:t>
            </a:r>
            <a:r>
              <a:rPr lang="es-AR" sz="1000" dirty="0" err="1" smtClean="0">
                <a:solidFill>
                  <a:schemeClr val="tx1"/>
                </a:solidFill>
              </a:rPr>
              <a:t>Operating</a:t>
            </a:r>
            <a:r>
              <a:rPr lang="es-AR" sz="1000" dirty="0" smtClean="0">
                <a:solidFill>
                  <a:schemeClr val="tx1"/>
                </a:solidFill>
              </a:rPr>
              <a:t> </a:t>
            </a:r>
            <a:r>
              <a:rPr lang="es-AR" sz="1000" dirty="0" err="1" smtClean="0">
                <a:solidFill>
                  <a:schemeClr val="tx1"/>
                </a:solidFill>
              </a:rPr>
              <a:t>System</a:t>
            </a:r>
            <a:r>
              <a:rPr lang="es-AR" sz="1000" dirty="0" smtClean="0">
                <a:solidFill>
                  <a:schemeClr val="tx1"/>
                </a:solidFill>
              </a:rPr>
              <a:t> Interface (POSIX)— </a:t>
            </a:r>
            <a:r>
              <a:rPr lang="es-AR" sz="1000" dirty="0" err="1" smtClean="0">
                <a:solidFill>
                  <a:schemeClr val="tx1"/>
                </a:solidFill>
              </a:rPr>
              <a:t>Part</a:t>
            </a:r>
            <a:r>
              <a:rPr lang="es-AR" sz="1000" dirty="0" smtClean="0">
                <a:solidFill>
                  <a:schemeClr val="tx1"/>
                </a:solidFill>
              </a:rPr>
              <a:t> 1: </a:t>
            </a:r>
            <a:r>
              <a:rPr lang="es-AR" sz="1000" dirty="0" err="1" smtClean="0">
                <a:solidFill>
                  <a:schemeClr val="tx1"/>
                </a:solidFill>
              </a:rPr>
              <a:t>Realtime</a:t>
            </a:r>
            <a:r>
              <a:rPr lang="es-AR" sz="1000" dirty="0" smtClean="0">
                <a:solidFill>
                  <a:schemeClr val="tx1"/>
                </a:solidFill>
              </a:rPr>
              <a:t> </a:t>
            </a:r>
            <a:r>
              <a:rPr lang="es-AR" sz="1000" dirty="0" err="1" smtClean="0">
                <a:solidFill>
                  <a:schemeClr val="tx1"/>
                </a:solidFill>
              </a:rPr>
              <a:t>System</a:t>
            </a:r>
            <a:r>
              <a:rPr lang="es-AR" sz="1000" dirty="0" smtClean="0">
                <a:solidFill>
                  <a:schemeClr val="tx1"/>
                </a:solidFill>
              </a:rPr>
              <a:t> API</a:t>
            </a:r>
          </a:p>
          <a:p>
            <a:pPr algn="l"/>
            <a:r>
              <a:rPr lang="es-AR" sz="1000" dirty="0" err="1" smtClean="0">
                <a:solidFill>
                  <a:schemeClr val="tx1"/>
                </a:solidFill>
              </a:rPr>
              <a:t>Extension</a:t>
            </a:r>
            <a:r>
              <a:rPr lang="es-AR" sz="1000" dirty="0" smtClean="0">
                <a:solidFill>
                  <a:schemeClr val="tx1"/>
                </a:solidFill>
              </a:rPr>
              <a:t>". </a:t>
            </a:r>
            <a:r>
              <a:rPr lang="es-AR" sz="1000" dirty="0" err="1" smtClean="0">
                <a:solidFill>
                  <a:schemeClr val="tx1"/>
                </a:solidFill>
              </a:rPr>
              <a:t>Draft</a:t>
            </a:r>
            <a:r>
              <a:rPr lang="es-AR" sz="1000" dirty="0" smtClean="0">
                <a:solidFill>
                  <a:schemeClr val="tx1"/>
                </a:solidFill>
              </a:rPr>
              <a:t> 7. </a:t>
            </a:r>
            <a:r>
              <a:rPr lang="es-AR" sz="1000" dirty="0" err="1" smtClean="0">
                <a:solidFill>
                  <a:schemeClr val="tx1"/>
                </a:solidFill>
              </a:rPr>
              <a:t>The</a:t>
            </a:r>
            <a:r>
              <a:rPr lang="es-AR" sz="1000" dirty="0" smtClean="0">
                <a:solidFill>
                  <a:schemeClr val="tx1"/>
                </a:solidFill>
              </a:rPr>
              <a:t> </a:t>
            </a:r>
            <a:r>
              <a:rPr lang="es-AR" sz="1000" dirty="0" err="1" smtClean="0">
                <a:solidFill>
                  <a:schemeClr val="tx1"/>
                </a:solidFill>
              </a:rPr>
              <a:t>Institute</a:t>
            </a:r>
            <a:r>
              <a:rPr lang="es-AR" sz="1000" dirty="0" smtClean="0">
                <a:solidFill>
                  <a:schemeClr val="tx1"/>
                </a:solidFill>
              </a:rPr>
              <a:t> of </a:t>
            </a:r>
            <a:r>
              <a:rPr lang="es-AR" sz="1000" dirty="0" err="1" smtClean="0">
                <a:solidFill>
                  <a:schemeClr val="tx1"/>
                </a:solidFill>
              </a:rPr>
              <a:t>Electrical</a:t>
            </a:r>
            <a:r>
              <a:rPr lang="es-AR" sz="1000" dirty="0" smtClean="0">
                <a:solidFill>
                  <a:schemeClr val="tx1"/>
                </a:solidFill>
              </a:rPr>
              <a:t> and </a:t>
            </a:r>
            <a:r>
              <a:rPr lang="es-AR" sz="1000" dirty="0" err="1" smtClean="0">
                <a:solidFill>
                  <a:schemeClr val="tx1"/>
                </a:solidFill>
              </a:rPr>
              <a:t>Electronics</a:t>
            </a:r>
            <a:r>
              <a:rPr lang="es-AR" sz="1000" dirty="0" smtClean="0">
                <a:solidFill>
                  <a:schemeClr val="tx1"/>
                </a:solidFill>
              </a:rPr>
              <a:t> </a:t>
            </a:r>
            <a:r>
              <a:rPr lang="es-AR" sz="1000" dirty="0" err="1" smtClean="0">
                <a:solidFill>
                  <a:schemeClr val="tx1"/>
                </a:solidFill>
              </a:rPr>
              <a:t>Engineers</a:t>
            </a:r>
            <a:r>
              <a:rPr lang="es-AR" sz="1000" dirty="0" smtClean="0">
                <a:solidFill>
                  <a:schemeClr val="tx1"/>
                </a:solidFill>
              </a:rPr>
              <a:t>, Agosto</a:t>
            </a:r>
          </a:p>
          <a:p>
            <a:pPr algn="l"/>
            <a:r>
              <a:rPr lang="es-AR" sz="1000" dirty="0" smtClean="0">
                <a:solidFill>
                  <a:schemeClr val="tx1"/>
                </a:solidFill>
              </a:rPr>
              <a:t>1993.</a:t>
            </a:r>
          </a:p>
          <a:p>
            <a:pPr algn="l"/>
            <a:r>
              <a:rPr lang="es-AR" sz="1000" dirty="0" smtClean="0">
                <a:solidFill>
                  <a:schemeClr val="tx1"/>
                </a:solidFill>
              </a:rPr>
              <a:t> IEEE Standard 1003.5-1992, "</a:t>
            </a:r>
            <a:r>
              <a:rPr lang="es-AR" sz="1000" dirty="0" err="1" smtClean="0">
                <a:solidFill>
                  <a:schemeClr val="tx1"/>
                </a:solidFill>
              </a:rPr>
              <a:t>Information</a:t>
            </a:r>
            <a:r>
              <a:rPr lang="es-AR" sz="1000" dirty="0" smtClean="0">
                <a:solidFill>
                  <a:schemeClr val="tx1"/>
                </a:solidFill>
              </a:rPr>
              <a:t> </a:t>
            </a:r>
            <a:r>
              <a:rPr lang="es-AR" sz="1000" dirty="0" err="1" smtClean="0">
                <a:solidFill>
                  <a:schemeClr val="tx1"/>
                </a:solidFill>
              </a:rPr>
              <a:t>Technology</a:t>
            </a:r>
            <a:r>
              <a:rPr lang="es-AR" sz="1000" dirty="0" smtClean="0">
                <a:solidFill>
                  <a:schemeClr val="tx1"/>
                </a:solidFill>
              </a:rPr>
              <a:t> —POSIX Ada </a:t>
            </a:r>
            <a:r>
              <a:rPr lang="es-AR" sz="1000" dirty="0" err="1" smtClean="0">
                <a:solidFill>
                  <a:schemeClr val="tx1"/>
                </a:solidFill>
              </a:rPr>
              <a:t>Languaje</a:t>
            </a:r>
            <a:endParaRPr lang="es-AR" sz="1000" dirty="0" smtClean="0">
              <a:solidFill>
                <a:schemeClr val="tx1"/>
              </a:solidFill>
            </a:endParaRPr>
          </a:p>
          <a:p>
            <a:pPr algn="l"/>
            <a:r>
              <a:rPr lang="es-AR" sz="1000" dirty="0" smtClean="0">
                <a:solidFill>
                  <a:schemeClr val="tx1"/>
                </a:solidFill>
              </a:rPr>
              <a:t>Interfaces—</a:t>
            </a:r>
            <a:r>
              <a:rPr lang="es-AR" sz="1000" dirty="0" err="1" smtClean="0">
                <a:solidFill>
                  <a:schemeClr val="tx1"/>
                </a:solidFill>
              </a:rPr>
              <a:t>Part</a:t>
            </a:r>
            <a:r>
              <a:rPr lang="es-AR" sz="1000" dirty="0" smtClean="0">
                <a:solidFill>
                  <a:schemeClr val="tx1"/>
                </a:solidFill>
              </a:rPr>
              <a:t> 1: </a:t>
            </a:r>
            <a:r>
              <a:rPr lang="es-AR" sz="1000" dirty="0" err="1" smtClean="0">
                <a:solidFill>
                  <a:schemeClr val="tx1"/>
                </a:solidFill>
              </a:rPr>
              <a:t>Binding</a:t>
            </a:r>
            <a:r>
              <a:rPr lang="es-AR" sz="1000" dirty="0" smtClean="0">
                <a:solidFill>
                  <a:schemeClr val="tx1"/>
                </a:solidFill>
              </a:rPr>
              <a:t> </a:t>
            </a:r>
            <a:r>
              <a:rPr lang="es-AR" sz="1000" dirty="0" err="1" smtClean="0">
                <a:solidFill>
                  <a:schemeClr val="tx1"/>
                </a:solidFill>
              </a:rPr>
              <a:t>for</a:t>
            </a:r>
            <a:r>
              <a:rPr lang="es-AR" sz="1000" dirty="0" smtClean="0">
                <a:solidFill>
                  <a:schemeClr val="tx1"/>
                </a:solidFill>
              </a:rPr>
              <a:t> </a:t>
            </a:r>
            <a:r>
              <a:rPr lang="es-AR" sz="1000" dirty="0" err="1" smtClean="0">
                <a:solidFill>
                  <a:schemeClr val="tx1"/>
                </a:solidFill>
              </a:rPr>
              <a:t>System</a:t>
            </a:r>
            <a:r>
              <a:rPr lang="es-AR" sz="1000" dirty="0" smtClean="0">
                <a:solidFill>
                  <a:schemeClr val="tx1"/>
                </a:solidFill>
              </a:rPr>
              <a:t> </a:t>
            </a:r>
            <a:r>
              <a:rPr lang="es-AR" sz="1000" dirty="0" err="1" smtClean="0">
                <a:solidFill>
                  <a:schemeClr val="tx1"/>
                </a:solidFill>
              </a:rPr>
              <a:t>Application</a:t>
            </a:r>
            <a:r>
              <a:rPr lang="es-AR" sz="1000" dirty="0" smtClean="0">
                <a:solidFill>
                  <a:schemeClr val="tx1"/>
                </a:solidFill>
              </a:rPr>
              <a:t> </a:t>
            </a:r>
            <a:r>
              <a:rPr lang="es-AR" sz="1000" dirty="0" err="1" smtClean="0">
                <a:solidFill>
                  <a:schemeClr val="tx1"/>
                </a:solidFill>
              </a:rPr>
              <a:t>Program</a:t>
            </a:r>
            <a:r>
              <a:rPr lang="es-AR" sz="1000" dirty="0" smtClean="0">
                <a:solidFill>
                  <a:schemeClr val="tx1"/>
                </a:solidFill>
              </a:rPr>
              <a:t> Interface (API)".</a:t>
            </a:r>
          </a:p>
          <a:p>
            <a:pPr algn="l"/>
            <a:r>
              <a:rPr lang="es-AR" sz="1000" dirty="0" err="1" smtClean="0">
                <a:solidFill>
                  <a:schemeClr val="tx1"/>
                </a:solidFill>
              </a:rPr>
              <a:t>Institute</a:t>
            </a:r>
            <a:r>
              <a:rPr lang="es-AR" sz="1000" dirty="0" smtClean="0">
                <a:solidFill>
                  <a:schemeClr val="tx1"/>
                </a:solidFill>
              </a:rPr>
              <a:t> of </a:t>
            </a:r>
            <a:r>
              <a:rPr lang="es-AR" sz="1000" dirty="0" err="1" smtClean="0">
                <a:solidFill>
                  <a:schemeClr val="tx1"/>
                </a:solidFill>
              </a:rPr>
              <a:t>Electrical</a:t>
            </a:r>
            <a:r>
              <a:rPr lang="es-AR" sz="1000" dirty="0" smtClean="0">
                <a:solidFill>
                  <a:schemeClr val="tx1"/>
                </a:solidFill>
              </a:rPr>
              <a:t> and </a:t>
            </a:r>
            <a:r>
              <a:rPr lang="es-AR" sz="1000" dirty="0" err="1" smtClean="0">
                <a:solidFill>
                  <a:schemeClr val="tx1"/>
                </a:solidFill>
              </a:rPr>
              <a:t>Electronic</a:t>
            </a:r>
            <a:r>
              <a:rPr lang="es-AR" sz="1000" dirty="0" smtClean="0">
                <a:solidFill>
                  <a:schemeClr val="tx1"/>
                </a:solidFill>
              </a:rPr>
              <a:t> </a:t>
            </a:r>
            <a:r>
              <a:rPr lang="es-AR" sz="1000" dirty="0" err="1" smtClean="0">
                <a:solidFill>
                  <a:schemeClr val="tx1"/>
                </a:solidFill>
              </a:rPr>
              <a:t>Engineers</a:t>
            </a:r>
            <a:r>
              <a:rPr lang="es-AR" sz="1000" dirty="0" smtClean="0">
                <a:solidFill>
                  <a:schemeClr val="tx1"/>
                </a:solidFill>
              </a:rPr>
              <a:t>, 1992.</a:t>
            </a:r>
          </a:p>
          <a:p>
            <a:pPr algn="l"/>
            <a:r>
              <a:rPr lang="es-AR" sz="1000" dirty="0" smtClean="0">
                <a:solidFill>
                  <a:schemeClr val="tx1"/>
                </a:solidFill>
              </a:rPr>
              <a:t> IEEE </a:t>
            </a:r>
            <a:r>
              <a:rPr lang="es-AR" sz="1000" dirty="0" err="1" smtClean="0">
                <a:solidFill>
                  <a:schemeClr val="tx1"/>
                </a:solidFill>
              </a:rPr>
              <a:t>Standards</a:t>
            </a:r>
            <a:r>
              <a:rPr lang="es-AR" sz="1000" dirty="0" smtClean="0">
                <a:solidFill>
                  <a:schemeClr val="tx1"/>
                </a:solidFill>
              </a:rPr>
              <a:t> Project P1003.13, "</a:t>
            </a:r>
            <a:r>
              <a:rPr lang="es-AR" sz="1000" dirty="0" err="1" smtClean="0">
                <a:solidFill>
                  <a:schemeClr val="tx1"/>
                </a:solidFill>
              </a:rPr>
              <a:t>Draft</a:t>
            </a:r>
            <a:r>
              <a:rPr lang="es-AR" sz="1000" dirty="0" smtClean="0">
                <a:solidFill>
                  <a:schemeClr val="tx1"/>
                </a:solidFill>
              </a:rPr>
              <a:t> Standard </a:t>
            </a:r>
            <a:r>
              <a:rPr lang="es-AR" sz="1000" dirty="0" err="1" smtClean="0">
                <a:solidFill>
                  <a:schemeClr val="tx1"/>
                </a:solidFill>
              </a:rPr>
              <a:t>for</a:t>
            </a:r>
            <a:r>
              <a:rPr lang="es-AR" sz="1000" dirty="0" smtClean="0">
                <a:solidFill>
                  <a:schemeClr val="tx1"/>
                </a:solidFill>
              </a:rPr>
              <a:t> </a:t>
            </a:r>
            <a:r>
              <a:rPr lang="es-AR" sz="1000" dirty="0" err="1" smtClean="0">
                <a:solidFill>
                  <a:schemeClr val="tx1"/>
                </a:solidFill>
              </a:rPr>
              <a:t>Information</a:t>
            </a:r>
            <a:r>
              <a:rPr lang="es-AR" sz="1000" dirty="0" smtClean="0">
                <a:solidFill>
                  <a:schemeClr val="tx1"/>
                </a:solidFill>
              </a:rPr>
              <a:t> </a:t>
            </a:r>
            <a:r>
              <a:rPr lang="es-AR" sz="1000" dirty="0" err="1" smtClean="0">
                <a:solidFill>
                  <a:schemeClr val="tx1"/>
                </a:solidFill>
              </a:rPr>
              <a:t>Technology</a:t>
            </a:r>
            <a:endParaRPr lang="es-AR" sz="1000" dirty="0" smtClean="0">
              <a:solidFill>
                <a:schemeClr val="tx1"/>
              </a:solidFill>
            </a:endParaRPr>
          </a:p>
          <a:p>
            <a:pPr algn="l"/>
            <a:r>
              <a:rPr lang="es-AR" sz="1000" dirty="0" smtClean="0">
                <a:solidFill>
                  <a:schemeClr val="tx1"/>
                </a:solidFill>
              </a:rPr>
              <a:t>—</a:t>
            </a:r>
            <a:r>
              <a:rPr lang="es-AR" sz="1000" dirty="0" err="1" smtClean="0">
                <a:solidFill>
                  <a:schemeClr val="tx1"/>
                </a:solidFill>
              </a:rPr>
              <a:t>Standardized</a:t>
            </a:r>
            <a:r>
              <a:rPr lang="es-AR" sz="1000" dirty="0" smtClean="0">
                <a:solidFill>
                  <a:schemeClr val="tx1"/>
                </a:solidFill>
              </a:rPr>
              <a:t> </a:t>
            </a:r>
            <a:r>
              <a:rPr lang="es-AR" sz="1000" dirty="0" err="1" smtClean="0">
                <a:solidFill>
                  <a:schemeClr val="tx1"/>
                </a:solidFill>
              </a:rPr>
              <a:t>Application</a:t>
            </a:r>
            <a:r>
              <a:rPr lang="es-AR" sz="1000" dirty="0" smtClean="0">
                <a:solidFill>
                  <a:schemeClr val="tx1"/>
                </a:solidFill>
              </a:rPr>
              <a:t> </a:t>
            </a:r>
            <a:r>
              <a:rPr lang="es-AR" sz="1000" dirty="0" err="1" smtClean="0">
                <a:solidFill>
                  <a:schemeClr val="tx1"/>
                </a:solidFill>
              </a:rPr>
              <a:t>Environment</a:t>
            </a:r>
            <a:r>
              <a:rPr lang="es-AR" sz="1000" dirty="0" smtClean="0">
                <a:solidFill>
                  <a:schemeClr val="tx1"/>
                </a:solidFill>
              </a:rPr>
              <a:t> </a:t>
            </a:r>
            <a:r>
              <a:rPr lang="es-AR" sz="1000" dirty="0" err="1" smtClean="0">
                <a:solidFill>
                  <a:schemeClr val="tx1"/>
                </a:solidFill>
              </a:rPr>
              <a:t>Profile</a:t>
            </a:r>
            <a:r>
              <a:rPr lang="es-AR" sz="1000" dirty="0" smtClean="0">
                <a:solidFill>
                  <a:schemeClr val="tx1"/>
                </a:solidFill>
              </a:rPr>
              <a:t>— POSIX </a:t>
            </a:r>
            <a:r>
              <a:rPr lang="es-AR" sz="1000" dirty="0" err="1" smtClean="0">
                <a:solidFill>
                  <a:schemeClr val="tx1"/>
                </a:solidFill>
              </a:rPr>
              <a:t>Realtime</a:t>
            </a:r>
            <a:r>
              <a:rPr lang="es-AR" sz="1000" dirty="0" smtClean="0">
                <a:solidFill>
                  <a:schemeClr val="tx1"/>
                </a:solidFill>
              </a:rPr>
              <a:t> </a:t>
            </a:r>
            <a:r>
              <a:rPr lang="es-AR" sz="1000" dirty="0" err="1" smtClean="0">
                <a:solidFill>
                  <a:schemeClr val="tx1"/>
                </a:solidFill>
              </a:rPr>
              <a:t>Application</a:t>
            </a:r>
            <a:endParaRPr lang="es-AR" sz="1000" dirty="0" smtClean="0">
              <a:solidFill>
                <a:schemeClr val="tx1"/>
              </a:solidFill>
            </a:endParaRPr>
          </a:p>
          <a:p>
            <a:pPr algn="l"/>
            <a:r>
              <a:rPr lang="es-AR" sz="1000" dirty="0" err="1" smtClean="0">
                <a:solidFill>
                  <a:schemeClr val="tx1"/>
                </a:solidFill>
              </a:rPr>
              <a:t>Support</a:t>
            </a:r>
            <a:r>
              <a:rPr lang="es-AR" sz="1000" dirty="0" smtClean="0">
                <a:solidFill>
                  <a:schemeClr val="tx1"/>
                </a:solidFill>
              </a:rPr>
              <a:t> (AEP)". </a:t>
            </a:r>
            <a:r>
              <a:rPr lang="es-AR" sz="1000" dirty="0" err="1" smtClean="0">
                <a:solidFill>
                  <a:schemeClr val="tx1"/>
                </a:solidFill>
              </a:rPr>
              <a:t>Draft</a:t>
            </a:r>
            <a:r>
              <a:rPr lang="es-AR" sz="1000" dirty="0" smtClean="0">
                <a:solidFill>
                  <a:schemeClr val="tx1"/>
                </a:solidFill>
              </a:rPr>
              <a:t> 5. </a:t>
            </a:r>
            <a:r>
              <a:rPr lang="es-AR" sz="1000" dirty="0" err="1" smtClean="0">
                <a:solidFill>
                  <a:schemeClr val="tx1"/>
                </a:solidFill>
              </a:rPr>
              <a:t>The</a:t>
            </a:r>
            <a:r>
              <a:rPr lang="es-AR" sz="1000" dirty="0" smtClean="0">
                <a:solidFill>
                  <a:schemeClr val="tx1"/>
                </a:solidFill>
              </a:rPr>
              <a:t> </a:t>
            </a:r>
            <a:r>
              <a:rPr lang="es-AR" sz="1000" dirty="0" err="1" smtClean="0">
                <a:solidFill>
                  <a:schemeClr val="tx1"/>
                </a:solidFill>
              </a:rPr>
              <a:t>Institute</a:t>
            </a:r>
            <a:r>
              <a:rPr lang="es-AR" sz="1000" dirty="0" smtClean="0">
                <a:solidFill>
                  <a:schemeClr val="tx1"/>
                </a:solidFill>
              </a:rPr>
              <a:t> of </a:t>
            </a:r>
            <a:r>
              <a:rPr lang="es-AR" sz="1000" dirty="0" err="1" smtClean="0">
                <a:solidFill>
                  <a:schemeClr val="tx1"/>
                </a:solidFill>
              </a:rPr>
              <a:t>Electrical</a:t>
            </a:r>
            <a:r>
              <a:rPr lang="es-AR" sz="1000" dirty="0" smtClean="0">
                <a:solidFill>
                  <a:schemeClr val="tx1"/>
                </a:solidFill>
              </a:rPr>
              <a:t> and </a:t>
            </a:r>
            <a:r>
              <a:rPr lang="es-AR" sz="1000" dirty="0" err="1" smtClean="0">
                <a:solidFill>
                  <a:schemeClr val="tx1"/>
                </a:solidFill>
              </a:rPr>
              <a:t>Electronics</a:t>
            </a:r>
            <a:r>
              <a:rPr lang="es-AR" sz="1000" dirty="0" smtClean="0">
                <a:solidFill>
                  <a:schemeClr val="tx1"/>
                </a:solidFill>
              </a:rPr>
              <a:t> </a:t>
            </a:r>
            <a:r>
              <a:rPr lang="es-AR" sz="1000" dirty="0" err="1" smtClean="0">
                <a:solidFill>
                  <a:schemeClr val="tx1"/>
                </a:solidFill>
              </a:rPr>
              <a:t>Engineers</a:t>
            </a:r>
            <a:r>
              <a:rPr lang="es-AR" sz="1000" dirty="0" smtClean="0">
                <a:solidFill>
                  <a:schemeClr val="tx1"/>
                </a:solidFill>
              </a:rPr>
              <a:t>,</a:t>
            </a:r>
          </a:p>
          <a:p>
            <a:pPr algn="l"/>
            <a:r>
              <a:rPr lang="es-AR" sz="1000" dirty="0" smtClean="0">
                <a:solidFill>
                  <a:schemeClr val="tx1"/>
                </a:solidFill>
              </a:rPr>
              <a:t>Febrero 1992.</a:t>
            </a:r>
          </a:p>
          <a:p>
            <a:pPr algn="l"/>
            <a:r>
              <a:rPr lang="es-AR" sz="1000" dirty="0" smtClean="0">
                <a:solidFill>
                  <a:schemeClr val="tx1"/>
                </a:solidFill>
              </a:rPr>
              <a:t> IEEE </a:t>
            </a:r>
            <a:r>
              <a:rPr lang="es-AR" sz="1000" dirty="0" err="1" smtClean="0">
                <a:solidFill>
                  <a:schemeClr val="tx1"/>
                </a:solidFill>
              </a:rPr>
              <a:t>Standards</a:t>
            </a:r>
            <a:r>
              <a:rPr lang="es-AR" sz="1000" dirty="0" smtClean="0">
                <a:solidFill>
                  <a:schemeClr val="tx1"/>
                </a:solidFill>
              </a:rPr>
              <a:t> Project P1003.20, "</a:t>
            </a:r>
            <a:r>
              <a:rPr lang="es-AR" sz="1000" dirty="0" err="1" smtClean="0">
                <a:solidFill>
                  <a:schemeClr val="tx1"/>
                </a:solidFill>
              </a:rPr>
              <a:t>Information</a:t>
            </a:r>
            <a:r>
              <a:rPr lang="es-AR" sz="1000" dirty="0" smtClean="0">
                <a:solidFill>
                  <a:schemeClr val="tx1"/>
                </a:solidFill>
              </a:rPr>
              <a:t> </a:t>
            </a:r>
            <a:r>
              <a:rPr lang="es-AR" sz="1000" dirty="0" err="1" smtClean="0">
                <a:solidFill>
                  <a:schemeClr val="tx1"/>
                </a:solidFill>
              </a:rPr>
              <a:t>Technology</a:t>
            </a:r>
            <a:r>
              <a:rPr lang="es-AR" sz="1000" dirty="0" smtClean="0">
                <a:solidFill>
                  <a:schemeClr val="tx1"/>
                </a:solidFill>
              </a:rPr>
              <a:t> —POSIX Ada </a:t>
            </a:r>
            <a:r>
              <a:rPr lang="es-AR" sz="1000" dirty="0" err="1" smtClean="0">
                <a:solidFill>
                  <a:schemeClr val="tx1"/>
                </a:solidFill>
              </a:rPr>
              <a:t>Languaje</a:t>
            </a:r>
            <a:endParaRPr lang="es-AR" sz="1000" dirty="0" smtClean="0">
              <a:solidFill>
                <a:schemeClr val="tx1"/>
              </a:solidFill>
            </a:endParaRPr>
          </a:p>
          <a:p>
            <a:pPr algn="l"/>
            <a:r>
              <a:rPr lang="es-AR" sz="1000" dirty="0" smtClean="0">
                <a:solidFill>
                  <a:schemeClr val="tx1"/>
                </a:solidFill>
              </a:rPr>
              <a:t>Interfaces—</a:t>
            </a:r>
            <a:r>
              <a:rPr lang="es-AR" sz="1000" dirty="0" err="1" smtClean="0">
                <a:solidFill>
                  <a:schemeClr val="tx1"/>
                </a:solidFill>
              </a:rPr>
              <a:t>Part</a:t>
            </a:r>
            <a:r>
              <a:rPr lang="es-AR" sz="1000" dirty="0" smtClean="0">
                <a:solidFill>
                  <a:schemeClr val="tx1"/>
                </a:solidFill>
              </a:rPr>
              <a:t> 2: </a:t>
            </a:r>
            <a:r>
              <a:rPr lang="es-AR" sz="1000" dirty="0" err="1" smtClean="0">
                <a:solidFill>
                  <a:schemeClr val="tx1"/>
                </a:solidFill>
              </a:rPr>
              <a:t>Binding</a:t>
            </a:r>
            <a:r>
              <a:rPr lang="es-AR" sz="1000" dirty="0" smtClean="0">
                <a:solidFill>
                  <a:schemeClr val="tx1"/>
                </a:solidFill>
              </a:rPr>
              <a:t> </a:t>
            </a:r>
            <a:r>
              <a:rPr lang="es-AR" sz="1000" dirty="0" err="1" smtClean="0">
                <a:solidFill>
                  <a:schemeClr val="tx1"/>
                </a:solidFill>
              </a:rPr>
              <a:t>for</a:t>
            </a:r>
            <a:r>
              <a:rPr lang="es-AR" sz="1000" dirty="0" smtClean="0">
                <a:solidFill>
                  <a:schemeClr val="tx1"/>
                </a:solidFill>
              </a:rPr>
              <a:t> </a:t>
            </a:r>
            <a:r>
              <a:rPr lang="es-AR" sz="1000" dirty="0" err="1" smtClean="0">
                <a:solidFill>
                  <a:schemeClr val="tx1"/>
                </a:solidFill>
              </a:rPr>
              <a:t>Realtime</a:t>
            </a:r>
            <a:r>
              <a:rPr lang="es-AR" sz="1000" dirty="0" smtClean="0">
                <a:solidFill>
                  <a:schemeClr val="tx1"/>
                </a:solidFill>
              </a:rPr>
              <a:t> </a:t>
            </a:r>
            <a:r>
              <a:rPr lang="es-AR" sz="1000" dirty="0" err="1" smtClean="0">
                <a:solidFill>
                  <a:schemeClr val="tx1"/>
                </a:solidFill>
              </a:rPr>
              <a:t>Extensions</a:t>
            </a:r>
            <a:r>
              <a:rPr lang="es-AR" sz="1000" dirty="0" smtClean="0">
                <a:solidFill>
                  <a:schemeClr val="tx1"/>
                </a:solidFill>
              </a:rPr>
              <a:t>". </a:t>
            </a:r>
            <a:r>
              <a:rPr lang="es-AR" sz="1000" dirty="0" err="1" smtClean="0">
                <a:solidFill>
                  <a:schemeClr val="tx1"/>
                </a:solidFill>
              </a:rPr>
              <a:t>Draft</a:t>
            </a:r>
            <a:r>
              <a:rPr lang="es-AR" sz="1000" dirty="0" smtClean="0">
                <a:solidFill>
                  <a:schemeClr val="tx1"/>
                </a:solidFill>
              </a:rPr>
              <a:t> 2. </a:t>
            </a:r>
            <a:r>
              <a:rPr lang="es-AR" sz="1000" dirty="0" err="1" smtClean="0">
                <a:solidFill>
                  <a:schemeClr val="tx1"/>
                </a:solidFill>
              </a:rPr>
              <a:t>Institute</a:t>
            </a:r>
            <a:r>
              <a:rPr lang="es-AR" sz="1000" dirty="0" smtClean="0">
                <a:solidFill>
                  <a:schemeClr val="tx1"/>
                </a:solidFill>
              </a:rPr>
              <a:t> of </a:t>
            </a:r>
            <a:r>
              <a:rPr lang="es-AR" sz="1000" dirty="0" err="1" smtClean="0">
                <a:solidFill>
                  <a:schemeClr val="tx1"/>
                </a:solidFill>
              </a:rPr>
              <a:t>Electrical</a:t>
            </a:r>
            <a:endParaRPr lang="es-AR" sz="1000" dirty="0" smtClean="0">
              <a:solidFill>
                <a:schemeClr val="tx1"/>
              </a:solidFill>
            </a:endParaRPr>
          </a:p>
          <a:p>
            <a:pPr algn="l"/>
            <a:r>
              <a:rPr lang="es-AR" sz="1000" dirty="0" smtClean="0">
                <a:solidFill>
                  <a:schemeClr val="tx1"/>
                </a:solidFill>
              </a:rPr>
              <a:t>and </a:t>
            </a:r>
            <a:r>
              <a:rPr lang="es-AR" sz="1000" dirty="0" err="1" smtClean="0">
                <a:solidFill>
                  <a:schemeClr val="tx1"/>
                </a:solidFill>
              </a:rPr>
              <a:t>Electronic</a:t>
            </a:r>
            <a:r>
              <a:rPr lang="es-AR" sz="1000" dirty="0" smtClean="0">
                <a:solidFill>
                  <a:schemeClr val="tx1"/>
                </a:solidFill>
              </a:rPr>
              <a:t> </a:t>
            </a:r>
            <a:r>
              <a:rPr lang="es-AR" sz="1000" dirty="0" err="1" smtClean="0">
                <a:solidFill>
                  <a:schemeClr val="tx1"/>
                </a:solidFill>
              </a:rPr>
              <a:t>Engineers</a:t>
            </a:r>
            <a:r>
              <a:rPr lang="es-AR" sz="1000" dirty="0" smtClean="0">
                <a:solidFill>
                  <a:schemeClr val="tx1"/>
                </a:solidFill>
              </a:rPr>
              <a:t>, Abril 1993.</a:t>
            </a:r>
          </a:p>
          <a:p>
            <a:pPr algn="l"/>
            <a:r>
              <a:rPr lang="es-AR" sz="1000" dirty="0" smtClean="0">
                <a:solidFill>
                  <a:schemeClr val="tx1"/>
                </a:solidFill>
              </a:rPr>
              <a:t> Ted </a:t>
            </a:r>
            <a:r>
              <a:rPr lang="es-AR" sz="1000" dirty="0" err="1" smtClean="0">
                <a:solidFill>
                  <a:schemeClr val="tx1"/>
                </a:solidFill>
              </a:rPr>
              <a:t>Giering</a:t>
            </a:r>
            <a:r>
              <a:rPr lang="es-AR" sz="1000" dirty="0" smtClean="0">
                <a:solidFill>
                  <a:schemeClr val="tx1"/>
                </a:solidFill>
              </a:rPr>
              <a:t> y Ted Baker, "Threads </a:t>
            </a:r>
            <a:r>
              <a:rPr lang="es-AR" sz="1000" dirty="0" err="1" smtClean="0">
                <a:solidFill>
                  <a:schemeClr val="tx1"/>
                </a:solidFill>
              </a:rPr>
              <a:t>Extension</a:t>
            </a:r>
            <a:r>
              <a:rPr lang="es-AR" sz="1000" dirty="0" smtClean="0">
                <a:solidFill>
                  <a:schemeClr val="tx1"/>
                </a:solidFill>
              </a:rPr>
              <a:t> </a:t>
            </a:r>
            <a:r>
              <a:rPr lang="es-AR" sz="1000" dirty="0" err="1" smtClean="0">
                <a:solidFill>
                  <a:schemeClr val="tx1"/>
                </a:solidFill>
              </a:rPr>
              <a:t>for</a:t>
            </a:r>
            <a:r>
              <a:rPr lang="es-AR" sz="1000" dirty="0" smtClean="0">
                <a:solidFill>
                  <a:schemeClr val="tx1"/>
                </a:solidFill>
              </a:rPr>
              <a:t> Portable </a:t>
            </a:r>
            <a:r>
              <a:rPr lang="es-AR" sz="1000" dirty="0" err="1" smtClean="0">
                <a:solidFill>
                  <a:schemeClr val="tx1"/>
                </a:solidFill>
              </a:rPr>
              <a:t>Operating</a:t>
            </a:r>
            <a:r>
              <a:rPr lang="es-AR" sz="1000" dirty="0" smtClean="0">
                <a:solidFill>
                  <a:schemeClr val="tx1"/>
                </a:solidFill>
              </a:rPr>
              <a:t> </a:t>
            </a:r>
            <a:r>
              <a:rPr lang="es-AR" sz="1000" dirty="0" err="1" smtClean="0">
                <a:solidFill>
                  <a:schemeClr val="tx1"/>
                </a:solidFill>
              </a:rPr>
              <a:t>Systems</a:t>
            </a:r>
            <a:r>
              <a:rPr lang="es-AR" sz="1000" dirty="0" smtClean="0">
                <a:solidFill>
                  <a:schemeClr val="tx1"/>
                </a:solidFill>
              </a:rPr>
              <a:t>: </a:t>
            </a:r>
            <a:r>
              <a:rPr lang="es-AR" sz="1000" dirty="0" err="1" smtClean="0">
                <a:solidFill>
                  <a:schemeClr val="tx1"/>
                </a:solidFill>
              </a:rPr>
              <a:t>Thin</a:t>
            </a:r>
            <a:endParaRPr lang="es-AR" sz="1000" dirty="0" smtClean="0">
              <a:solidFill>
                <a:schemeClr val="tx1"/>
              </a:solidFill>
            </a:endParaRPr>
          </a:p>
          <a:p>
            <a:pPr algn="l"/>
            <a:r>
              <a:rPr lang="es-AR" sz="1000" dirty="0" smtClean="0">
                <a:solidFill>
                  <a:schemeClr val="tx1"/>
                </a:solidFill>
              </a:rPr>
              <a:t>Ada </a:t>
            </a:r>
            <a:r>
              <a:rPr lang="es-AR" sz="1000" dirty="0" err="1" smtClean="0">
                <a:solidFill>
                  <a:schemeClr val="tx1"/>
                </a:solidFill>
              </a:rPr>
              <a:t>Binding</a:t>
            </a:r>
            <a:r>
              <a:rPr lang="es-AR" sz="1000" dirty="0" smtClean="0">
                <a:solidFill>
                  <a:schemeClr val="tx1"/>
                </a:solidFill>
              </a:rPr>
              <a:t>", IEEE-P1003.5 </a:t>
            </a:r>
            <a:r>
              <a:rPr lang="es-AR" sz="1000" dirty="0" err="1" smtClean="0">
                <a:solidFill>
                  <a:schemeClr val="tx1"/>
                </a:solidFill>
              </a:rPr>
              <a:t>Working</a:t>
            </a:r>
            <a:r>
              <a:rPr lang="es-AR" sz="1000" dirty="0" smtClean="0">
                <a:solidFill>
                  <a:schemeClr val="tx1"/>
                </a:solidFill>
              </a:rPr>
              <a:t> </a:t>
            </a:r>
            <a:r>
              <a:rPr lang="es-AR" sz="1000" dirty="0" err="1" smtClean="0">
                <a:solidFill>
                  <a:schemeClr val="tx1"/>
                </a:solidFill>
              </a:rPr>
              <a:t>Group</a:t>
            </a:r>
            <a:r>
              <a:rPr lang="es-AR" sz="1000" dirty="0" smtClean="0">
                <a:solidFill>
                  <a:schemeClr val="tx1"/>
                </a:solidFill>
              </a:rPr>
              <a:t> </a:t>
            </a:r>
            <a:r>
              <a:rPr lang="es-AR" sz="1000" dirty="0" err="1" smtClean="0">
                <a:solidFill>
                  <a:schemeClr val="tx1"/>
                </a:solidFill>
              </a:rPr>
              <a:t>paper</a:t>
            </a:r>
            <a:r>
              <a:rPr lang="es-AR" sz="1000" dirty="0" smtClean="0">
                <a:solidFill>
                  <a:schemeClr val="tx1"/>
                </a:solidFill>
              </a:rPr>
              <a:t>, </a:t>
            </a:r>
            <a:r>
              <a:rPr lang="es-AR" sz="1000" dirty="0" err="1" smtClean="0">
                <a:solidFill>
                  <a:schemeClr val="tx1"/>
                </a:solidFill>
              </a:rPr>
              <a:t>Draft</a:t>
            </a:r>
            <a:r>
              <a:rPr lang="es-AR" sz="1000" dirty="0" smtClean="0">
                <a:solidFill>
                  <a:schemeClr val="tx1"/>
                </a:solidFill>
              </a:rPr>
              <a:t> 0.0, Noviembre 1992.</a:t>
            </a:r>
          </a:p>
          <a:p>
            <a:pPr algn="l"/>
            <a:r>
              <a:rPr lang="es-AR" sz="1000" dirty="0" smtClean="0">
                <a:solidFill>
                  <a:schemeClr val="tx1"/>
                </a:solidFill>
              </a:rPr>
              <a:t>POSIX de Tiempo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normAutofit fontScale="90000"/>
          </a:bodyPr>
          <a:lstStyle/>
          <a:p>
            <a:r>
              <a:rPr lang="es-AR" dirty="0" err="1" smtClean="0">
                <a:solidFill>
                  <a:schemeClr val="tx1"/>
                </a:solidFill>
              </a:rPr>
              <a:t>Interfases</a:t>
            </a:r>
            <a:r>
              <a:rPr lang="es-AR" dirty="0" smtClean="0">
                <a:solidFill>
                  <a:schemeClr val="tx1"/>
                </a:solidFill>
              </a:rPr>
              <a:t> en diferentes lenguajes de programación</a:t>
            </a:r>
            <a:endParaRPr lang="es-AR" dirty="0"/>
          </a:p>
        </p:txBody>
      </p:sp>
      <p:sp>
        <p:nvSpPr>
          <p:cNvPr id="3" name="2 Subtítulo"/>
          <p:cNvSpPr>
            <a:spLocks noGrp="1"/>
          </p:cNvSpPr>
          <p:nvPr>
            <p:ph type="subTitle" idx="1"/>
          </p:nvPr>
        </p:nvSpPr>
        <p:spPr>
          <a:xfrm>
            <a:off x="755576" y="1916832"/>
            <a:ext cx="7776864" cy="4032448"/>
          </a:xfrm>
        </p:spPr>
        <p:txBody>
          <a:bodyPr>
            <a:normAutofit fontScale="77500" lnSpcReduction="20000"/>
          </a:bodyPr>
          <a:lstStyle/>
          <a:p>
            <a:pPr algn="l">
              <a:buFont typeface="Arial" pitchFamily="34" charset="0"/>
              <a:buChar char="•"/>
            </a:pPr>
            <a:r>
              <a:rPr lang="es-AR" dirty="0" smtClean="0">
                <a:solidFill>
                  <a:schemeClr val="tx1"/>
                </a:solidFill>
              </a:rPr>
              <a:t> Son estándares secundarios que traducen a un lenguaje de programación concreto los estándares base</a:t>
            </a:r>
          </a:p>
          <a:p>
            <a:pPr algn="l">
              <a:buFont typeface="Arial" pitchFamily="34" charset="0"/>
              <a:buChar char="•"/>
            </a:pPr>
            <a:r>
              <a:rPr lang="es-AR" dirty="0" smtClean="0">
                <a:solidFill>
                  <a:schemeClr val="tx1"/>
                </a:solidFill>
              </a:rPr>
              <a:t> Los lenguajes utilizados hasta el momento son Ada, Fortran 77, y Fortran 90, además del lenguaje C, en el que se han especificado hasta el momento los estándares base</a:t>
            </a:r>
          </a:p>
          <a:p>
            <a:pPr lvl="1" algn="l">
              <a:buFont typeface="Arial" pitchFamily="34" charset="0"/>
              <a:buChar char="•"/>
            </a:pPr>
            <a:r>
              <a:rPr lang="es-AR" dirty="0" smtClean="0">
                <a:solidFill>
                  <a:schemeClr val="tx1"/>
                </a:solidFill>
              </a:rPr>
              <a:t> POSIX.5 </a:t>
            </a:r>
            <a:r>
              <a:rPr lang="es-AR" dirty="0" err="1" smtClean="0">
                <a:solidFill>
                  <a:schemeClr val="tx1"/>
                </a:solidFill>
              </a:rPr>
              <a:t>Interfases</a:t>
            </a:r>
            <a:r>
              <a:rPr lang="es-AR" dirty="0" smtClean="0">
                <a:solidFill>
                  <a:schemeClr val="tx1"/>
                </a:solidFill>
              </a:rPr>
              <a:t> </a:t>
            </a:r>
            <a:r>
              <a:rPr lang="es-AR" dirty="0" err="1" smtClean="0">
                <a:solidFill>
                  <a:schemeClr val="tx1"/>
                </a:solidFill>
              </a:rPr>
              <a:t>Adaa</a:t>
            </a:r>
            <a:r>
              <a:rPr lang="es-AR" dirty="0" smtClean="0">
                <a:solidFill>
                  <a:schemeClr val="tx1"/>
                </a:solidFill>
              </a:rPr>
              <a:t> </a:t>
            </a:r>
          </a:p>
          <a:p>
            <a:pPr lvl="1" algn="l">
              <a:buFont typeface="Arial" pitchFamily="34" charset="0"/>
              <a:buChar char="•"/>
            </a:pPr>
            <a:r>
              <a:rPr lang="es-AR" dirty="0" smtClean="0">
                <a:solidFill>
                  <a:schemeClr val="tx1"/>
                </a:solidFill>
              </a:rPr>
              <a:t>POSIX.9 </a:t>
            </a:r>
            <a:r>
              <a:rPr lang="es-AR" dirty="0" err="1" smtClean="0">
                <a:solidFill>
                  <a:schemeClr val="tx1"/>
                </a:solidFill>
              </a:rPr>
              <a:t>Interfases</a:t>
            </a:r>
            <a:r>
              <a:rPr lang="es-AR" dirty="0" smtClean="0">
                <a:solidFill>
                  <a:schemeClr val="tx1"/>
                </a:solidFill>
              </a:rPr>
              <a:t> Fortran 77a </a:t>
            </a:r>
          </a:p>
          <a:p>
            <a:pPr lvl="1" algn="l">
              <a:buFont typeface="Arial" pitchFamily="34" charset="0"/>
              <a:buChar char="•"/>
            </a:pPr>
            <a:r>
              <a:rPr lang="es-AR" dirty="0" smtClean="0">
                <a:solidFill>
                  <a:schemeClr val="tx1"/>
                </a:solidFill>
              </a:rPr>
              <a:t>POSIX.19 </a:t>
            </a:r>
            <a:r>
              <a:rPr lang="es-AR" dirty="0" err="1" smtClean="0">
                <a:solidFill>
                  <a:schemeClr val="tx1"/>
                </a:solidFill>
              </a:rPr>
              <a:t>Interfases</a:t>
            </a:r>
            <a:r>
              <a:rPr lang="es-AR" dirty="0" smtClean="0">
                <a:solidFill>
                  <a:schemeClr val="tx1"/>
                </a:solidFill>
              </a:rPr>
              <a:t> Fortran 90 </a:t>
            </a:r>
          </a:p>
          <a:p>
            <a:pPr lvl="1" algn="l">
              <a:buFont typeface="Arial" pitchFamily="34" charset="0"/>
              <a:buChar char="•"/>
            </a:pPr>
            <a:r>
              <a:rPr lang="es-AR" dirty="0" smtClean="0">
                <a:solidFill>
                  <a:schemeClr val="tx1"/>
                </a:solidFill>
              </a:rPr>
              <a:t>POSIX.20 </a:t>
            </a:r>
            <a:r>
              <a:rPr lang="es-AR" dirty="0" err="1" smtClean="0">
                <a:solidFill>
                  <a:schemeClr val="tx1"/>
                </a:solidFill>
              </a:rPr>
              <a:t>Interfases</a:t>
            </a:r>
            <a:r>
              <a:rPr lang="es-AR" dirty="0" smtClean="0">
                <a:solidFill>
                  <a:schemeClr val="tx1"/>
                </a:solidFill>
              </a:rPr>
              <a:t> Ada para las extensiones de tiempo real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normAutofit/>
          </a:bodyPr>
          <a:lstStyle/>
          <a:p>
            <a:r>
              <a:rPr lang="es-AR" dirty="0" smtClean="0">
                <a:solidFill>
                  <a:schemeClr val="tx1"/>
                </a:solidFill>
              </a:rPr>
              <a:t>Entorno de Sistemas Abiertos</a:t>
            </a:r>
            <a:endParaRPr lang="es-AR" dirty="0"/>
          </a:p>
        </p:txBody>
      </p:sp>
      <p:sp>
        <p:nvSpPr>
          <p:cNvPr id="3" name="2 Subtítulo"/>
          <p:cNvSpPr>
            <a:spLocks noGrp="1"/>
          </p:cNvSpPr>
          <p:nvPr>
            <p:ph type="subTitle" idx="1"/>
          </p:nvPr>
        </p:nvSpPr>
        <p:spPr>
          <a:xfrm>
            <a:off x="755576" y="1916832"/>
            <a:ext cx="7776864" cy="4032448"/>
          </a:xfrm>
        </p:spPr>
        <p:txBody>
          <a:bodyPr>
            <a:normAutofit fontScale="55000" lnSpcReduction="20000"/>
          </a:bodyPr>
          <a:lstStyle/>
          <a:p>
            <a:pPr algn="l">
              <a:buFont typeface="Arial" pitchFamily="34" charset="0"/>
              <a:buChar char="•"/>
            </a:pPr>
            <a:r>
              <a:rPr lang="es-AR" dirty="0" smtClean="0">
                <a:solidFill>
                  <a:schemeClr val="tx1"/>
                </a:solidFill>
              </a:rPr>
              <a:t> Estos estándares incluyen una guía al entorno POSIX y los perfiles de entornos de aplicación</a:t>
            </a:r>
          </a:p>
          <a:p>
            <a:pPr algn="l">
              <a:buFont typeface="Arial" pitchFamily="34" charset="0"/>
              <a:buChar char="•"/>
            </a:pPr>
            <a:r>
              <a:rPr lang="es-AR" dirty="0">
                <a:solidFill>
                  <a:schemeClr val="tx1"/>
                </a:solidFill>
              </a:rPr>
              <a:t> </a:t>
            </a:r>
            <a:r>
              <a:rPr lang="es-AR" dirty="0" smtClean="0">
                <a:solidFill>
                  <a:schemeClr val="tx1"/>
                </a:solidFill>
              </a:rPr>
              <a:t>Un perfil de aplicación es una lista de los estándares POSIX, con especificación de las opciones y parámetros necesarios, que se requieren para un cierto entorno de aplicación</a:t>
            </a:r>
          </a:p>
          <a:p>
            <a:pPr algn="l">
              <a:buFont typeface="Arial" pitchFamily="34" charset="0"/>
              <a:buChar char="•"/>
            </a:pPr>
            <a:r>
              <a:rPr lang="es-AR" dirty="0" smtClean="0">
                <a:solidFill>
                  <a:schemeClr val="tx1"/>
                </a:solidFill>
              </a:rPr>
              <a:t>El objetivo principal de los perfiles de aplicación es conseguir un conjunto pequeño de clases de implementaciones de sistemas operativos bien definidas y que sean apropiadas para entornos particulares de aplicaciones</a:t>
            </a:r>
          </a:p>
          <a:p>
            <a:pPr lvl="1" algn="l">
              <a:buFont typeface="Arial" pitchFamily="34" charset="0"/>
              <a:buChar char="•"/>
            </a:pPr>
            <a:r>
              <a:rPr lang="es-AR" dirty="0" smtClean="0">
                <a:solidFill>
                  <a:schemeClr val="tx1"/>
                </a:solidFill>
              </a:rPr>
              <a:t> POSIX.0 Guía al entorno POSIX de sistemas abiertos </a:t>
            </a:r>
          </a:p>
          <a:p>
            <a:pPr lvl="1" algn="l">
              <a:buFont typeface="Arial" pitchFamily="34" charset="0"/>
              <a:buChar char="•"/>
            </a:pPr>
            <a:r>
              <a:rPr lang="es-AR" dirty="0" smtClean="0">
                <a:solidFill>
                  <a:schemeClr val="tx1"/>
                </a:solidFill>
              </a:rPr>
              <a:t> POSIX.10 Perfil de entorno de aplicaciones de supercomputación </a:t>
            </a:r>
          </a:p>
          <a:p>
            <a:pPr lvl="1" algn="l">
              <a:buFont typeface="Arial" pitchFamily="34" charset="0"/>
              <a:buChar char="•"/>
            </a:pPr>
            <a:r>
              <a:rPr lang="es-AR" dirty="0" smtClean="0">
                <a:solidFill>
                  <a:schemeClr val="tx1"/>
                </a:solidFill>
              </a:rPr>
              <a:t> POSIX.11 Perfil de entorno de aplicaciones de procesado de transacciones</a:t>
            </a:r>
          </a:p>
          <a:p>
            <a:pPr lvl="1" algn="l">
              <a:buFont typeface="Arial" pitchFamily="34" charset="0"/>
              <a:buChar char="•"/>
            </a:pPr>
            <a:r>
              <a:rPr lang="es-AR" dirty="0" smtClean="0">
                <a:solidFill>
                  <a:schemeClr val="tx1"/>
                </a:solidFill>
              </a:rPr>
              <a:t> POSIX.13 Perfiles de entornos de aplicaciones de tiempo real</a:t>
            </a:r>
          </a:p>
          <a:p>
            <a:pPr lvl="1" algn="l">
              <a:buFont typeface="Arial" pitchFamily="34" charset="0"/>
              <a:buChar char="•"/>
            </a:pPr>
            <a:r>
              <a:rPr lang="es-AR" dirty="0" smtClean="0">
                <a:solidFill>
                  <a:schemeClr val="tx1"/>
                </a:solidFill>
              </a:rPr>
              <a:t> POSIX.14 Perfil de entorno de aplicaciones multiprocesadoras</a:t>
            </a:r>
          </a:p>
          <a:p>
            <a:pPr lvl="1" algn="l">
              <a:buFont typeface="Arial" pitchFamily="34" charset="0"/>
              <a:buChar char="•"/>
            </a:pPr>
            <a:r>
              <a:rPr lang="es-AR" dirty="0" smtClean="0">
                <a:solidFill>
                  <a:schemeClr val="tx1"/>
                </a:solidFill>
              </a:rPr>
              <a:t> POSIX.18 Perfil de entorno de aplicación de plataforma POSIX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normAutofit/>
          </a:bodyPr>
          <a:lstStyle/>
          <a:p>
            <a:r>
              <a:rPr lang="es-AR" dirty="0" smtClean="0">
                <a:solidFill>
                  <a:schemeClr val="tx1"/>
                </a:solidFill>
              </a:rPr>
              <a:t>Estándar de sistema operativo</a:t>
            </a:r>
            <a:endParaRPr lang="es-AR" dirty="0"/>
          </a:p>
        </p:txBody>
      </p:sp>
      <p:sp>
        <p:nvSpPr>
          <p:cNvPr id="3" name="2 Subtítulo"/>
          <p:cNvSpPr>
            <a:spLocks noGrp="1"/>
          </p:cNvSpPr>
          <p:nvPr>
            <p:ph type="subTitle" idx="1"/>
          </p:nvPr>
        </p:nvSpPr>
        <p:spPr>
          <a:xfrm>
            <a:off x="755576" y="1916832"/>
            <a:ext cx="7776864" cy="4032448"/>
          </a:xfrm>
        </p:spPr>
        <p:txBody>
          <a:bodyPr>
            <a:normAutofit fontScale="85000" lnSpcReduction="20000"/>
          </a:bodyPr>
          <a:lstStyle/>
          <a:p>
            <a:pPr algn="l">
              <a:buFont typeface="Arial" pitchFamily="34" charset="0"/>
              <a:buChar char="•"/>
            </a:pPr>
            <a:r>
              <a:rPr lang="es-AR" dirty="0" smtClean="0">
                <a:solidFill>
                  <a:schemeClr val="tx1"/>
                </a:solidFill>
              </a:rPr>
              <a:t> Aunque UNIX es un estándar de facto, hay diferencias entre las diferentes implementaciones para que las aplicaciones no sean completamente portables</a:t>
            </a:r>
          </a:p>
          <a:p>
            <a:pPr algn="l">
              <a:buFont typeface="Arial" pitchFamily="34" charset="0"/>
              <a:buChar char="•"/>
            </a:pPr>
            <a:r>
              <a:rPr lang="es-AR" dirty="0" smtClean="0">
                <a:solidFill>
                  <a:schemeClr val="tx1"/>
                </a:solidFill>
              </a:rPr>
              <a:t> Incluso si una aplicación UNIX puede necesitar ciertos cambios para ser portada a una plataforma diferente, la portabilidad de las aplicaciones de tiempo real es mucho más difícil, ya que existe una gran diversidad de sistemas operativos de tiempo real</a:t>
            </a:r>
          </a:p>
          <a:p>
            <a:pPr algn="l">
              <a:buFont typeface="Arial" pitchFamily="34" charset="0"/>
              <a:buChar char="•"/>
            </a:pPr>
            <a:r>
              <a:rPr lang="es-AR" dirty="0">
                <a:solidFill>
                  <a:schemeClr val="tx1"/>
                </a:solidFill>
              </a:rPr>
              <a:t> </a:t>
            </a:r>
            <a:r>
              <a:rPr lang="es-AR" dirty="0" smtClean="0">
                <a:solidFill>
                  <a:schemeClr val="tx1"/>
                </a:solidFill>
              </a:rPr>
              <a:t>UNIX no es un sistema operativo de tiempo real, y no existe un estándar de facto para estas aplicaciones.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normAutofit fontScale="90000"/>
          </a:bodyPr>
          <a:lstStyle/>
          <a:p>
            <a:r>
              <a:rPr lang="es-AR" dirty="0" smtClean="0">
                <a:solidFill>
                  <a:schemeClr val="tx1"/>
                </a:solidFill>
              </a:rPr>
              <a:t>Estándar de sistema operativo de tiempo real</a:t>
            </a:r>
            <a:endParaRPr lang="es-AR" dirty="0"/>
          </a:p>
        </p:txBody>
      </p:sp>
      <p:sp>
        <p:nvSpPr>
          <p:cNvPr id="3" name="2 Subtítulo"/>
          <p:cNvSpPr>
            <a:spLocks noGrp="1"/>
          </p:cNvSpPr>
          <p:nvPr>
            <p:ph type="subTitle" idx="1"/>
          </p:nvPr>
        </p:nvSpPr>
        <p:spPr>
          <a:xfrm>
            <a:off x="395536" y="1916832"/>
            <a:ext cx="8568952" cy="4608512"/>
          </a:xfrm>
        </p:spPr>
        <p:txBody>
          <a:bodyPr>
            <a:normAutofit fontScale="40000" lnSpcReduction="20000"/>
          </a:bodyPr>
          <a:lstStyle/>
          <a:p>
            <a:pPr algn="l">
              <a:buFont typeface="Arial" pitchFamily="34" charset="0"/>
              <a:buChar char="•"/>
            </a:pPr>
            <a:r>
              <a:rPr lang="es-AR" dirty="0" smtClean="0">
                <a:solidFill>
                  <a:schemeClr val="tx1"/>
                </a:solidFill>
              </a:rPr>
              <a:t> </a:t>
            </a:r>
            <a:r>
              <a:rPr lang="es-AR" sz="4900" dirty="0" smtClean="0">
                <a:solidFill>
                  <a:schemeClr val="tx1"/>
                </a:solidFill>
              </a:rPr>
              <a:t>Hay en POSIX un grupo de trabajo de tiempo real</a:t>
            </a:r>
          </a:p>
          <a:p>
            <a:pPr algn="l">
              <a:buFont typeface="Arial" pitchFamily="34" charset="0"/>
              <a:buChar char="•"/>
            </a:pPr>
            <a:r>
              <a:rPr lang="es-AR" sz="4900" dirty="0">
                <a:solidFill>
                  <a:schemeClr val="tx1"/>
                </a:solidFill>
              </a:rPr>
              <a:t> </a:t>
            </a:r>
            <a:r>
              <a:rPr lang="es-AR" sz="4900" dirty="0" smtClean="0">
                <a:solidFill>
                  <a:schemeClr val="tx1"/>
                </a:solidFill>
              </a:rPr>
              <a:t>Este grupo desarrolla estándares para añadir al POSIX básico los servicios de sistema operativo necesarios para poder desarrollar aplicaciones de tiempo real</a:t>
            </a:r>
          </a:p>
          <a:p>
            <a:pPr algn="l">
              <a:buFont typeface="Arial" pitchFamily="34" charset="0"/>
              <a:buChar char="•"/>
            </a:pPr>
            <a:r>
              <a:rPr lang="es-AR" sz="4900" dirty="0" smtClean="0">
                <a:solidFill>
                  <a:schemeClr val="tx1"/>
                </a:solidFill>
              </a:rPr>
              <a:t> Es preciso que el sistema de tiempo real tenga un comportamiento temporal predecible</a:t>
            </a:r>
          </a:p>
          <a:p>
            <a:pPr algn="l">
              <a:buFont typeface="Arial" pitchFamily="34" charset="0"/>
              <a:buChar char="•"/>
            </a:pPr>
            <a:r>
              <a:rPr lang="es-AR" sz="4900" dirty="0" smtClean="0">
                <a:solidFill>
                  <a:schemeClr val="tx1"/>
                </a:solidFill>
              </a:rPr>
              <a:t> También que los servicios del sistema operativo sean capaces de proporcionar el nivel de servicio requerido con un tiempo de respuesta acotado</a:t>
            </a:r>
          </a:p>
          <a:p>
            <a:pPr algn="l">
              <a:buFont typeface="Arial" pitchFamily="34" charset="0"/>
              <a:buChar char="•"/>
            </a:pPr>
            <a:r>
              <a:rPr lang="es-AR" sz="4900" dirty="0">
                <a:solidFill>
                  <a:schemeClr val="tx1"/>
                </a:solidFill>
              </a:rPr>
              <a:t> </a:t>
            </a:r>
            <a:r>
              <a:rPr lang="es-AR" sz="4900" dirty="0" smtClean="0">
                <a:solidFill>
                  <a:schemeClr val="tx1"/>
                </a:solidFill>
              </a:rPr>
              <a:t>Objetivo principal del grupo:  desarrollar estándares que sean los mínimos cambios y adiciones a los estándares POSIX para soportar la portabilidad de aplicaciones con requerimientos de tiempo real</a:t>
            </a:r>
          </a:p>
          <a:p>
            <a:pPr algn="l">
              <a:buFont typeface="Arial" pitchFamily="34" charset="0"/>
              <a:buChar char="•"/>
            </a:pPr>
            <a:r>
              <a:rPr lang="es-AR" sz="4900" dirty="0" smtClean="0">
                <a:solidFill>
                  <a:schemeClr val="tx1"/>
                </a:solidFill>
              </a:rPr>
              <a:t> Muchas aplicaciones de tiempo real, y especialmente los sistemas empotrados, tienen restricciones físicas especiales que imponen el uso de sistemas operativos con un conjunto reducido de funciones o servicios del sistema</a:t>
            </a:r>
          </a:p>
          <a:p>
            <a:pPr algn="l">
              <a:buFont typeface="Arial" pitchFamily="34" charset="0"/>
              <a:buChar char="•"/>
            </a:pPr>
            <a:r>
              <a:rPr lang="es-AR" sz="4900" dirty="0" smtClean="0">
                <a:solidFill>
                  <a:schemeClr val="tx1"/>
                </a:solidFill>
              </a:rPr>
              <a:t> Existen muchos sistemas que no disponen de disco duro, no tienen unidad hardware de manejo de memoria (MMU), o tienen poca memoria</a:t>
            </a:r>
          </a:p>
          <a:p>
            <a:pPr algn="l"/>
            <a:endParaRPr lang="es-AR" sz="4900" dirty="0" smtClean="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1080119"/>
          </a:xfrm>
        </p:spPr>
        <p:txBody>
          <a:bodyPr>
            <a:normAutofit fontScale="90000"/>
          </a:bodyPr>
          <a:lstStyle/>
          <a:p>
            <a:r>
              <a:rPr lang="es-AR" dirty="0" smtClean="0">
                <a:solidFill>
                  <a:schemeClr val="tx1"/>
                </a:solidFill>
              </a:rPr>
              <a:t>Estándar de sistema operativo de tiempo real</a:t>
            </a:r>
            <a:endParaRPr lang="es-AR" dirty="0"/>
          </a:p>
        </p:txBody>
      </p:sp>
      <p:sp>
        <p:nvSpPr>
          <p:cNvPr id="3" name="2 Subtítulo"/>
          <p:cNvSpPr>
            <a:spLocks noGrp="1"/>
          </p:cNvSpPr>
          <p:nvPr>
            <p:ph type="subTitle" idx="1"/>
          </p:nvPr>
        </p:nvSpPr>
        <p:spPr>
          <a:xfrm>
            <a:off x="575048" y="1700808"/>
            <a:ext cx="8568952" cy="4608512"/>
          </a:xfrm>
        </p:spPr>
        <p:txBody>
          <a:bodyPr>
            <a:noAutofit/>
          </a:bodyPr>
          <a:lstStyle/>
          <a:p>
            <a:pPr algn="l">
              <a:buFont typeface="Arial" pitchFamily="34" charset="0"/>
              <a:buChar char="•"/>
            </a:pPr>
            <a:r>
              <a:rPr lang="es-AR" sz="2400" dirty="0" smtClean="0">
                <a:solidFill>
                  <a:schemeClr val="tx1"/>
                </a:solidFill>
              </a:rPr>
              <a:t> </a:t>
            </a:r>
            <a:r>
              <a:rPr lang="es-AR" sz="2400" dirty="0" smtClean="0">
                <a:solidFill>
                  <a:schemeClr val="tx1"/>
                </a:solidFill>
              </a:rPr>
              <a:t>Para estos sistemas es necesario que el estándar permita implementaciones que sólo soporten un subconjunto de los servicios POSIX</a:t>
            </a:r>
          </a:p>
          <a:p>
            <a:pPr algn="l">
              <a:buFont typeface="Arial" pitchFamily="34" charset="0"/>
              <a:buChar char="•"/>
            </a:pPr>
            <a:r>
              <a:rPr lang="es-AR" sz="2400" dirty="0" smtClean="0">
                <a:solidFill>
                  <a:schemeClr val="tx1"/>
                </a:solidFill>
              </a:rPr>
              <a:t> Los subconjuntos necesarios para las aplicaciones de tiempo real han sido abordados por el grupo de trabajo de tiempo real, que ha propuesto cuatro perfiles: </a:t>
            </a:r>
          </a:p>
          <a:p>
            <a:pPr lvl="1" algn="l">
              <a:buFont typeface="Arial" pitchFamily="34" charset="0"/>
              <a:buChar char="•"/>
            </a:pPr>
            <a:r>
              <a:rPr lang="es-AR" sz="2400" dirty="0" smtClean="0">
                <a:solidFill>
                  <a:schemeClr val="tx1"/>
                </a:solidFill>
              </a:rPr>
              <a:t> Sistemas empotrados pequeños,</a:t>
            </a:r>
          </a:p>
          <a:p>
            <a:pPr lvl="1" algn="l">
              <a:buFont typeface="Arial" pitchFamily="34" charset="0"/>
              <a:buChar char="•"/>
            </a:pPr>
            <a:r>
              <a:rPr lang="es-AR" sz="2400" dirty="0" smtClean="0">
                <a:solidFill>
                  <a:schemeClr val="tx1"/>
                </a:solidFill>
              </a:rPr>
              <a:t> Controladores de tiempo real </a:t>
            </a:r>
          </a:p>
          <a:p>
            <a:pPr lvl="1" algn="l">
              <a:buFont typeface="Arial" pitchFamily="34" charset="0"/>
              <a:buChar char="•"/>
            </a:pPr>
            <a:r>
              <a:rPr lang="es-AR" sz="2400" dirty="0" smtClean="0">
                <a:solidFill>
                  <a:schemeClr val="tx1"/>
                </a:solidFill>
              </a:rPr>
              <a:t> Sistemas empotrados grandes</a:t>
            </a:r>
          </a:p>
          <a:p>
            <a:pPr lvl="1" algn="l">
              <a:buFont typeface="Arial" pitchFamily="34" charset="0"/>
              <a:buChar char="•"/>
            </a:pPr>
            <a:r>
              <a:rPr lang="es-AR" sz="2400" dirty="0" smtClean="0">
                <a:solidFill>
                  <a:schemeClr val="tx1"/>
                </a:solidFill>
              </a:rPr>
              <a:t> Sistemas grandes con requerimientos de tiempo real</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TotalTime>
  <Words>6004</Words>
  <Application>Microsoft Office PowerPoint</Application>
  <PresentationFormat>Presentación en pantalla (4:3)</PresentationFormat>
  <Paragraphs>346</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Tema de Office</vt:lpstr>
      <vt:lpstr>POSIX DE TIEMPO REAL</vt:lpstr>
      <vt:lpstr>POSIX DE TIEMPO REAL</vt:lpstr>
      <vt:lpstr>POSIX DE TIEMPO REAL</vt:lpstr>
      <vt:lpstr>Categorías diferentes </vt:lpstr>
      <vt:lpstr>Interfases en diferentes lenguajes de programación</vt:lpstr>
      <vt:lpstr>Entorno de Sistemas Abiertos</vt:lpstr>
      <vt:lpstr>Estándar de sistema operativo</vt:lpstr>
      <vt:lpstr>Estándar de sistema operativo de tiempo real</vt:lpstr>
      <vt:lpstr>Estándar de sistema operativo de tiempo real</vt:lpstr>
      <vt:lpstr>Estándar de sistema operativo de tiempo real</vt:lpstr>
      <vt:lpstr>Planificación de Procesos de Tiempo Real</vt:lpstr>
      <vt:lpstr>Planificación de Procesos de Tiempo Real</vt:lpstr>
      <vt:lpstr> Inhibición de la Memoria Virtual</vt:lpstr>
      <vt:lpstr>Sincronización de Procesos</vt:lpstr>
      <vt:lpstr>Inversión de prioridad no acotada</vt:lpstr>
      <vt:lpstr>Memoria Compartida</vt:lpstr>
      <vt:lpstr>Señales de Tiempo Real</vt:lpstr>
      <vt:lpstr> Comunicación Entre Procesos</vt:lpstr>
      <vt:lpstr>Relojes y Temporizadores</vt:lpstr>
      <vt:lpstr>Entrada/Salida Asíncrona</vt:lpstr>
      <vt:lpstr>Entrada/Salida Sincronizada</vt:lpstr>
      <vt:lpstr> EXTENSION DE THREADS</vt:lpstr>
      <vt:lpstr> EXTENSION DE THREADS</vt:lpstr>
      <vt:lpstr>   Funciones más relevantes del POSIX.4ª </vt:lpstr>
      <vt:lpstr>Planificación de Threads</vt:lpstr>
      <vt:lpstr>Planificación de Threads</vt:lpstr>
      <vt:lpstr>Sincronización de Threads</vt:lpstr>
      <vt:lpstr>Sincronización de Threads</vt:lpstr>
      <vt:lpstr>Sincronización de Threads</vt:lpstr>
      <vt:lpstr>EXTENSIONES ADICIONALES DE TIEMPO REAL</vt:lpstr>
      <vt:lpstr>Tiempos Límite (Timeouts)</vt:lpstr>
      <vt:lpstr>Relojes de Tiempo de Ejecución</vt:lpstr>
      <vt:lpstr>Servidor Esporádico</vt:lpstr>
      <vt:lpstr>Control de Interrupciones</vt:lpstr>
      <vt:lpstr>Control de Dispositivos de Entrada/Salida</vt:lpstr>
      <vt:lpstr>Creación de Procesos</vt:lpstr>
      <vt:lpstr>INTERFASES PARA LENGUAJE ADA</vt:lpstr>
      <vt:lpstr>PERFILES DE ENTORNOS DE APLICACIONES DE TIEMPO REAL</vt:lpstr>
      <vt:lpstr>PERFILES DE ENTORNOS DE APLICACIONES DE TIEMPO REAL</vt:lpstr>
      <vt:lpstr>PERFILES DE ENTORNOS DE APLICACIONES DE TIEMPO REAL</vt:lpstr>
      <vt:lpstr>PERFILES DE ENTORNOS DE APLICACIONES DE TIEMPO REAL</vt:lpstr>
      <vt:lpstr>Bibliografía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fromero</dc:creator>
  <cp:lastModifiedBy>fromero</cp:lastModifiedBy>
  <cp:revision>28</cp:revision>
  <dcterms:created xsi:type="dcterms:W3CDTF">2015-10-20T16:27:24Z</dcterms:created>
  <dcterms:modified xsi:type="dcterms:W3CDTF">2015-10-21T13:35:44Z</dcterms:modified>
</cp:coreProperties>
</file>