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59" r:id="rId21"/>
    <p:sldId id="260" r:id="rId22"/>
    <p:sldId id="267" r:id="rId23"/>
    <p:sldId id="268" r:id="rId24"/>
    <p:sldId id="261" r:id="rId25"/>
    <p:sldId id="262" r:id="rId26"/>
    <p:sldId id="263" r:id="rId27"/>
    <p:sldId id="265" r:id="rId28"/>
    <p:sldId id="266" r:id="rId29"/>
    <p:sldId id="264" r:id="rId30"/>
  </p:sldIdLst>
  <p:sldSz cx="9144000" cy="6858000" type="screen4x3"/>
  <p:notesSz cx="6858000" cy="9144000"/>
  <p:defaultTextStyle>
    <a:defPPr>
      <a:defRPr lang="es-A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5" autoAdjust="0"/>
    <p:restoredTop sz="94660"/>
  </p:normalViewPr>
  <p:slideViewPr>
    <p:cSldViewPr>
      <p:cViewPr varScale="1">
        <p:scale>
          <a:sx n="51" d="100"/>
          <a:sy n="51" d="100"/>
        </p:scale>
        <p:origin x="-108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lvl1pPr>
              <a:defRPr/>
            </a:lvl1pPr>
          </a:lstStyle>
          <a:p>
            <a:pPr>
              <a:defRPr/>
            </a:pPr>
            <a:fld id="{D32FECE6-7415-4355-8084-0507F315813F}" type="datetimeFigureOut">
              <a:rPr lang="es-AR"/>
              <a:pPr>
                <a:defRPr/>
              </a:pPr>
              <a:t>02/10/2014</a:t>
            </a:fld>
            <a:endParaRPr lang="es-AR"/>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pPr>
              <a:defRPr/>
            </a:pPr>
            <a:fld id="{B0AC264C-DE60-4A76-8E40-8B01A9DBD259}" type="slidenum">
              <a:rPr lang="es-AR"/>
              <a:pPr>
                <a:defRPr/>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pPr>
              <a:defRPr/>
            </a:pPr>
            <a:fld id="{D1B59F0B-29FB-411A-8D5E-29DBF7F18504}" type="datetimeFigureOut">
              <a:rPr lang="es-AR"/>
              <a:pPr>
                <a:defRPr/>
              </a:pPr>
              <a:t>02/10/2014</a:t>
            </a:fld>
            <a:endParaRPr lang="es-AR"/>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pPr>
              <a:defRPr/>
            </a:pPr>
            <a:fld id="{5694B49C-7896-4F7E-9AAD-591A05F8B3D6}" type="slidenum">
              <a:rPr lang="es-AR"/>
              <a:pPr>
                <a:defRPr/>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pPr>
              <a:defRPr/>
            </a:pPr>
            <a:fld id="{F5B82863-0F9C-4600-9115-C7CE73E5C310}" type="datetimeFigureOut">
              <a:rPr lang="es-AR"/>
              <a:pPr>
                <a:defRPr/>
              </a:pPr>
              <a:t>02/10/2014</a:t>
            </a:fld>
            <a:endParaRPr lang="es-AR"/>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pPr>
              <a:defRPr/>
            </a:pPr>
            <a:fld id="{99ECA323-93FF-457B-A6E7-99D4E5E6A826}" type="slidenum">
              <a:rPr lang="es-AR"/>
              <a:pPr>
                <a:defRPr/>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pPr>
              <a:defRPr/>
            </a:pPr>
            <a:fld id="{D8B25E71-5CA8-4D3B-AC2D-B44FA55A4E73}" type="datetimeFigureOut">
              <a:rPr lang="es-AR"/>
              <a:pPr>
                <a:defRPr/>
              </a:pPr>
              <a:t>02/10/2014</a:t>
            </a:fld>
            <a:endParaRPr lang="es-AR"/>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pPr>
              <a:defRPr/>
            </a:pPr>
            <a:fld id="{359EB5E7-89A6-42E3-B44A-02ADCC37C965}" type="slidenum">
              <a:rPr lang="es-AR"/>
              <a:pPr>
                <a:defRPr/>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D8624C5D-5F36-44D2-9605-532D09A736E9}" type="datetimeFigureOut">
              <a:rPr lang="es-AR"/>
              <a:pPr>
                <a:defRPr/>
              </a:pPr>
              <a:t>02/10/2014</a:t>
            </a:fld>
            <a:endParaRPr lang="es-AR"/>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pPr>
              <a:defRPr/>
            </a:pPr>
            <a:fld id="{BEBF7FDA-D38F-4CB6-A2A0-8935231E2BC1}" type="slidenum">
              <a:rPr lang="es-AR"/>
              <a:pPr>
                <a:defRPr/>
              </a:pPr>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3 Marcador de fecha"/>
          <p:cNvSpPr>
            <a:spLocks noGrp="1"/>
          </p:cNvSpPr>
          <p:nvPr>
            <p:ph type="dt" sz="half" idx="10"/>
          </p:nvPr>
        </p:nvSpPr>
        <p:spPr/>
        <p:txBody>
          <a:bodyPr/>
          <a:lstStyle>
            <a:lvl1pPr>
              <a:defRPr/>
            </a:lvl1pPr>
          </a:lstStyle>
          <a:p>
            <a:pPr>
              <a:defRPr/>
            </a:pPr>
            <a:fld id="{6B503977-B919-4905-BE4A-4DF86816A697}" type="datetimeFigureOut">
              <a:rPr lang="es-AR"/>
              <a:pPr>
                <a:defRPr/>
              </a:pPr>
              <a:t>02/10/2014</a:t>
            </a:fld>
            <a:endParaRPr lang="es-AR"/>
          </a:p>
        </p:txBody>
      </p:sp>
      <p:sp>
        <p:nvSpPr>
          <p:cNvPr id="6" name="4 Marcador de pie de página"/>
          <p:cNvSpPr>
            <a:spLocks noGrp="1"/>
          </p:cNvSpPr>
          <p:nvPr>
            <p:ph type="ftr" sz="quarter" idx="11"/>
          </p:nvPr>
        </p:nvSpPr>
        <p:spPr/>
        <p:txBody>
          <a:bodyPr/>
          <a:lstStyle>
            <a:lvl1pPr>
              <a:defRPr/>
            </a:lvl1pPr>
          </a:lstStyle>
          <a:p>
            <a:pPr>
              <a:defRPr/>
            </a:pPr>
            <a:endParaRPr lang="es-AR"/>
          </a:p>
        </p:txBody>
      </p:sp>
      <p:sp>
        <p:nvSpPr>
          <p:cNvPr id="7" name="5 Marcador de número de diapositiva"/>
          <p:cNvSpPr>
            <a:spLocks noGrp="1"/>
          </p:cNvSpPr>
          <p:nvPr>
            <p:ph type="sldNum" sz="quarter" idx="12"/>
          </p:nvPr>
        </p:nvSpPr>
        <p:spPr/>
        <p:txBody>
          <a:bodyPr/>
          <a:lstStyle>
            <a:lvl1pPr>
              <a:defRPr/>
            </a:lvl1pPr>
          </a:lstStyle>
          <a:p>
            <a:pPr>
              <a:defRPr/>
            </a:pPr>
            <a:fld id="{93E5363F-AF71-49F8-8273-DE8130315E0D}" type="slidenum">
              <a:rPr lang="es-AR"/>
              <a:pPr>
                <a:defRPr/>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3 Marcador de fecha"/>
          <p:cNvSpPr>
            <a:spLocks noGrp="1"/>
          </p:cNvSpPr>
          <p:nvPr>
            <p:ph type="dt" sz="half" idx="10"/>
          </p:nvPr>
        </p:nvSpPr>
        <p:spPr/>
        <p:txBody>
          <a:bodyPr/>
          <a:lstStyle>
            <a:lvl1pPr>
              <a:defRPr/>
            </a:lvl1pPr>
          </a:lstStyle>
          <a:p>
            <a:pPr>
              <a:defRPr/>
            </a:pPr>
            <a:fld id="{0A13A8FA-FB45-4384-911F-3F5200D5658F}" type="datetimeFigureOut">
              <a:rPr lang="es-AR"/>
              <a:pPr>
                <a:defRPr/>
              </a:pPr>
              <a:t>02/10/2014</a:t>
            </a:fld>
            <a:endParaRPr lang="es-AR"/>
          </a:p>
        </p:txBody>
      </p:sp>
      <p:sp>
        <p:nvSpPr>
          <p:cNvPr id="8" name="4 Marcador de pie de página"/>
          <p:cNvSpPr>
            <a:spLocks noGrp="1"/>
          </p:cNvSpPr>
          <p:nvPr>
            <p:ph type="ftr" sz="quarter" idx="11"/>
          </p:nvPr>
        </p:nvSpPr>
        <p:spPr/>
        <p:txBody>
          <a:bodyPr/>
          <a:lstStyle>
            <a:lvl1pPr>
              <a:defRPr/>
            </a:lvl1pPr>
          </a:lstStyle>
          <a:p>
            <a:pPr>
              <a:defRPr/>
            </a:pPr>
            <a:endParaRPr lang="es-AR"/>
          </a:p>
        </p:txBody>
      </p:sp>
      <p:sp>
        <p:nvSpPr>
          <p:cNvPr id="9" name="5 Marcador de número de diapositiva"/>
          <p:cNvSpPr>
            <a:spLocks noGrp="1"/>
          </p:cNvSpPr>
          <p:nvPr>
            <p:ph type="sldNum" sz="quarter" idx="12"/>
          </p:nvPr>
        </p:nvSpPr>
        <p:spPr/>
        <p:txBody>
          <a:bodyPr/>
          <a:lstStyle>
            <a:lvl1pPr>
              <a:defRPr/>
            </a:lvl1pPr>
          </a:lstStyle>
          <a:p>
            <a:pPr>
              <a:defRPr/>
            </a:pPr>
            <a:fld id="{8EA17E91-CF5F-4F07-B901-DE1064DD34FB}" type="slidenum">
              <a:rPr lang="es-AR"/>
              <a:pPr>
                <a:defRPr/>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3 Marcador de fecha"/>
          <p:cNvSpPr>
            <a:spLocks noGrp="1"/>
          </p:cNvSpPr>
          <p:nvPr>
            <p:ph type="dt" sz="half" idx="10"/>
          </p:nvPr>
        </p:nvSpPr>
        <p:spPr/>
        <p:txBody>
          <a:bodyPr/>
          <a:lstStyle>
            <a:lvl1pPr>
              <a:defRPr/>
            </a:lvl1pPr>
          </a:lstStyle>
          <a:p>
            <a:pPr>
              <a:defRPr/>
            </a:pPr>
            <a:fld id="{462CAD0B-731A-46F2-9902-B7633C9A0AB3}" type="datetimeFigureOut">
              <a:rPr lang="es-AR"/>
              <a:pPr>
                <a:defRPr/>
              </a:pPr>
              <a:t>02/10/2014</a:t>
            </a:fld>
            <a:endParaRPr lang="es-AR"/>
          </a:p>
        </p:txBody>
      </p:sp>
      <p:sp>
        <p:nvSpPr>
          <p:cNvPr id="4" name="4 Marcador de pie de página"/>
          <p:cNvSpPr>
            <a:spLocks noGrp="1"/>
          </p:cNvSpPr>
          <p:nvPr>
            <p:ph type="ftr" sz="quarter" idx="11"/>
          </p:nvPr>
        </p:nvSpPr>
        <p:spPr/>
        <p:txBody>
          <a:bodyPr/>
          <a:lstStyle>
            <a:lvl1pPr>
              <a:defRPr/>
            </a:lvl1pPr>
          </a:lstStyle>
          <a:p>
            <a:pPr>
              <a:defRPr/>
            </a:pPr>
            <a:endParaRPr lang="es-AR"/>
          </a:p>
        </p:txBody>
      </p:sp>
      <p:sp>
        <p:nvSpPr>
          <p:cNvPr id="5" name="5 Marcador de número de diapositiva"/>
          <p:cNvSpPr>
            <a:spLocks noGrp="1"/>
          </p:cNvSpPr>
          <p:nvPr>
            <p:ph type="sldNum" sz="quarter" idx="12"/>
          </p:nvPr>
        </p:nvSpPr>
        <p:spPr/>
        <p:txBody>
          <a:bodyPr/>
          <a:lstStyle>
            <a:lvl1pPr>
              <a:defRPr/>
            </a:lvl1pPr>
          </a:lstStyle>
          <a:p>
            <a:pPr>
              <a:defRPr/>
            </a:pPr>
            <a:fld id="{F55729F4-0A04-4379-A2B9-60F45C9303C7}" type="slidenum">
              <a:rPr lang="es-AR"/>
              <a:pPr>
                <a:defRPr/>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DB7DEDF0-F524-4B44-BADE-DD71012345F9}" type="datetimeFigureOut">
              <a:rPr lang="es-AR"/>
              <a:pPr>
                <a:defRPr/>
              </a:pPr>
              <a:t>02/10/2014</a:t>
            </a:fld>
            <a:endParaRPr lang="es-AR"/>
          </a:p>
        </p:txBody>
      </p:sp>
      <p:sp>
        <p:nvSpPr>
          <p:cNvPr id="3" name="4 Marcador de pie de página"/>
          <p:cNvSpPr>
            <a:spLocks noGrp="1"/>
          </p:cNvSpPr>
          <p:nvPr>
            <p:ph type="ftr" sz="quarter" idx="11"/>
          </p:nvPr>
        </p:nvSpPr>
        <p:spPr/>
        <p:txBody>
          <a:bodyPr/>
          <a:lstStyle>
            <a:lvl1pPr>
              <a:defRPr/>
            </a:lvl1pPr>
          </a:lstStyle>
          <a:p>
            <a:pPr>
              <a:defRPr/>
            </a:pPr>
            <a:endParaRPr lang="es-AR"/>
          </a:p>
        </p:txBody>
      </p:sp>
      <p:sp>
        <p:nvSpPr>
          <p:cNvPr id="4" name="5 Marcador de número de diapositiva"/>
          <p:cNvSpPr>
            <a:spLocks noGrp="1"/>
          </p:cNvSpPr>
          <p:nvPr>
            <p:ph type="sldNum" sz="quarter" idx="12"/>
          </p:nvPr>
        </p:nvSpPr>
        <p:spPr/>
        <p:txBody>
          <a:bodyPr/>
          <a:lstStyle>
            <a:lvl1pPr>
              <a:defRPr/>
            </a:lvl1pPr>
          </a:lstStyle>
          <a:p>
            <a:pPr>
              <a:defRPr/>
            </a:pPr>
            <a:fld id="{99A3725E-02B0-46D6-ACF6-0FB426BFD11C}" type="slidenum">
              <a:rPr lang="es-AR"/>
              <a:pPr>
                <a:defRPr/>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A9D8859A-D5A0-4129-BE47-D5EAB41477F1}" type="datetimeFigureOut">
              <a:rPr lang="es-AR"/>
              <a:pPr>
                <a:defRPr/>
              </a:pPr>
              <a:t>02/10/2014</a:t>
            </a:fld>
            <a:endParaRPr lang="es-AR"/>
          </a:p>
        </p:txBody>
      </p:sp>
      <p:sp>
        <p:nvSpPr>
          <p:cNvPr id="6" name="4 Marcador de pie de página"/>
          <p:cNvSpPr>
            <a:spLocks noGrp="1"/>
          </p:cNvSpPr>
          <p:nvPr>
            <p:ph type="ftr" sz="quarter" idx="11"/>
          </p:nvPr>
        </p:nvSpPr>
        <p:spPr/>
        <p:txBody>
          <a:bodyPr/>
          <a:lstStyle>
            <a:lvl1pPr>
              <a:defRPr/>
            </a:lvl1pPr>
          </a:lstStyle>
          <a:p>
            <a:pPr>
              <a:defRPr/>
            </a:pPr>
            <a:endParaRPr lang="es-AR"/>
          </a:p>
        </p:txBody>
      </p:sp>
      <p:sp>
        <p:nvSpPr>
          <p:cNvPr id="7" name="5 Marcador de número de diapositiva"/>
          <p:cNvSpPr>
            <a:spLocks noGrp="1"/>
          </p:cNvSpPr>
          <p:nvPr>
            <p:ph type="sldNum" sz="quarter" idx="12"/>
          </p:nvPr>
        </p:nvSpPr>
        <p:spPr/>
        <p:txBody>
          <a:bodyPr/>
          <a:lstStyle>
            <a:lvl1pPr>
              <a:defRPr/>
            </a:lvl1pPr>
          </a:lstStyle>
          <a:p>
            <a:pPr>
              <a:defRPr/>
            </a:pPr>
            <a:fld id="{51A52AE6-8576-430E-9C04-95882471E82B}" type="slidenum">
              <a:rPr lang="es-AR"/>
              <a:pPr>
                <a:defRPr/>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093F9B44-018F-40CD-8D41-1175FD4041D7}" type="datetimeFigureOut">
              <a:rPr lang="es-AR"/>
              <a:pPr>
                <a:defRPr/>
              </a:pPr>
              <a:t>02/10/2014</a:t>
            </a:fld>
            <a:endParaRPr lang="es-AR"/>
          </a:p>
        </p:txBody>
      </p:sp>
      <p:sp>
        <p:nvSpPr>
          <p:cNvPr id="6" name="4 Marcador de pie de página"/>
          <p:cNvSpPr>
            <a:spLocks noGrp="1"/>
          </p:cNvSpPr>
          <p:nvPr>
            <p:ph type="ftr" sz="quarter" idx="11"/>
          </p:nvPr>
        </p:nvSpPr>
        <p:spPr/>
        <p:txBody>
          <a:bodyPr/>
          <a:lstStyle>
            <a:lvl1pPr>
              <a:defRPr/>
            </a:lvl1pPr>
          </a:lstStyle>
          <a:p>
            <a:pPr>
              <a:defRPr/>
            </a:pPr>
            <a:endParaRPr lang="es-AR"/>
          </a:p>
        </p:txBody>
      </p:sp>
      <p:sp>
        <p:nvSpPr>
          <p:cNvPr id="7" name="5 Marcador de número de diapositiva"/>
          <p:cNvSpPr>
            <a:spLocks noGrp="1"/>
          </p:cNvSpPr>
          <p:nvPr>
            <p:ph type="sldNum" sz="quarter" idx="12"/>
          </p:nvPr>
        </p:nvSpPr>
        <p:spPr/>
        <p:txBody>
          <a:bodyPr/>
          <a:lstStyle>
            <a:lvl1pPr>
              <a:defRPr/>
            </a:lvl1pPr>
          </a:lstStyle>
          <a:p>
            <a:pPr>
              <a:defRPr/>
            </a:pPr>
            <a:fld id="{6F38792D-8FC0-4EF9-A2A9-F3E916192B69}" type="slidenum">
              <a:rPr lang="es-AR"/>
              <a:pPr>
                <a:defRPr/>
              </a:pPr>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s-AR" smtClean="0"/>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E8B4CD16-A44C-4FB3-80A9-CD8CD4E53579}" type="datetimeFigureOut">
              <a:rPr lang="es-AR"/>
              <a:pPr>
                <a:defRPr/>
              </a:pPr>
              <a:t>02/10/2014</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A1C5D7BE-BCC9-440C-A169-BFBCE4A1DAA2}" type="slidenum">
              <a:rPr lang="es-AR"/>
              <a:pPr>
                <a:defRPr/>
              </a:pPr>
              <a:t>‹Nº›</a:t>
            </a:fld>
            <a:endParaRPr 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www.math.arizona.edu/swig/pthreads/threads.htmla" TargetMode="External"/><Relationship Id="rId2" Type="http://schemas.openxmlformats.org/officeDocument/2006/relationships/hyperlink" Target="http://metalab.unc.edu/pub/Linux/docs/faqs/Threads-FAQ/html/" TargetMode="External"/><Relationship Id="rId1" Type="http://schemas.openxmlformats.org/officeDocument/2006/relationships/slideLayout" Target="../slideLayouts/slideLayout1.xml"/><Relationship Id="rId6" Type="http://schemas.openxmlformats.org/officeDocument/2006/relationships/hyperlink" Target="http://www.amazon.com/exec/obidos/ASIN/0201633922/o/qid=961544788/sr=8-1/ref=aps_sr_b_1_1/002-2882413-1227240" TargetMode="External"/><Relationship Id="rId5" Type="http://schemas.openxmlformats.org/officeDocument/2006/relationships/hyperlink" Target="http://pauillac.inria.fr/~xleroy/linuxthreads/" TargetMode="External"/><Relationship Id="rId4" Type="http://schemas.openxmlformats.org/officeDocument/2006/relationships/hyperlink" Target="http://dis.cs.umass.edu/~wagner/threads_html/tutorial.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1 Título"/>
          <p:cNvSpPr>
            <a:spLocks noGrp="1"/>
          </p:cNvSpPr>
          <p:nvPr>
            <p:ph type="ctrTitle"/>
          </p:nvPr>
        </p:nvSpPr>
        <p:spPr>
          <a:xfrm>
            <a:off x="685800" y="214313"/>
            <a:ext cx="7772400" cy="1000125"/>
          </a:xfrm>
        </p:spPr>
        <p:txBody>
          <a:bodyPr/>
          <a:lstStyle/>
          <a:p>
            <a:pPr eaLnBrk="1" hangingPunct="1"/>
            <a:r>
              <a:rPr lang="es-ES" smtClean="0"/>
              <a:t>Threads</a:t>
            </a:r>
            <a:endParaRPr lang="es-AR" smtClean="0"/>
          </a:p>
        </p:txBody>
      </p:sp>
      <p:sp>
        <p:nvSpPr>
          <p:cNvPr id="2051" name="2 Subtítulo"/>
          <p:cNvSpPr>
            <a:spLocks noGrp="1"/>
          </p:cNvSpPr>
          <p:nvPr>
            <p:ph type="subTitle" idx="1"/>
          </p:nvPr>
        </p:nvSpPr>
        <p:spPr>
          <a:xfrm>
            <a:off x="1143000" y="1604963"/>
            <a:ext cx="6615113" cy="1752600"/>
          </a:xfrm>
        </p:spPr>
        <p:txBody>
          <a:bodyPr/>
          <a:lstStyle/>
          <a:p>
            <a:pPr algn="l" eaLnBrk="1" hangingPunct="1">
              <a:buFont typeface="Arial" charset="0"/>
              <a:buChar char="•"/>
            </a:pPr>
            <a:r>
              <a:rPr lang="es-AR" sz="2000" smtClean="0">
                <a:solidFill>
                  <a:schemeClr val="tx1"/>
                </a:solidFill>
                <a:latin typeface="Arial" charset="0"/>
                <a:cs typeface="Arial" charset="0"/>
              </a:rPr>
              <a:t>Los threads son similares a procesos</a:t>
            </a:r>
          </a:p>
          <a:p>
            <a:pPr algn="l" eaLnBrk="1" hangingPunct="1">
              <a:buFont typeface="Arial" charset="0"/>
              <a:buChar char="•"/>
            </a:pPr>
            <a:r>
              <a:rPr lang="es-AR" sz="2000" smtClean="0">
                <a:solidFill>
                  <a:schemeClr val="tx1"/>
                </a:solidFill>
                <a:latin typeface="Arial" charset="0"/>
                <a:cs typeface="Arial" charset="0"/>
              </a:rPr>
              <a:t>En sistemas con un solo procesador se divide el tiempo asignado a cada threads para simular la ejecución simultánea igual que para los procesos</a:t>
            </a:r>
          </a:p>
          <a:p>
            <a:pPr algn="l" eaLnBrk="1" hangingPunct="1">
              <a:buFont typeface="Arial" charset="0"/>
              <a:buChar char="•"/>
            </a:pPr>
            <a:r>
              <a:rPr lang="es-AR" sz="2000" smtClean="0">
                <a:solidFill>
                  <a:schemeClr val="tx1"/>
                </a:solidFill>
                <a:latin typeface="Arial" charset="0"/>
                <a:cs typeface="Arial" charset="0"/>
              </a:rPr>
              <a:t>En sistemas con más de un procesador, pueden ejecutarse simultáneamente.</a:t>
            </a:r>
          </a:p>
          <a:p>
            <a:pPr algn="l" eaLnBrk="1" hangingPunct="1"/>
            <a:r>
              <a:rPr lang="es-AR" sz="2000" smtClean="0">
                <a:solidFill>
                  <a:schemeClr val="tx1"/>
                </a:solidFill>
                <a:latin typeface="Arial" charset="0"/>
                <a:cs typeface="Arial" charset="0"/>
              </a:rPr>
              <a:t>Ventajas:</a:t>
            </a:r>
          </a:p>
          <a:p>
            <a:pPr lvl="1" algn="l" eaLnBrk="1" hangingPunct="1">
              <a:buFont typeface="Arial" charset="0"/>
              <a:buChar char="•"/>
            </a:pPr>
            <a:r>
              <a:rPr lang="es-AR" sz="2000" smtClean="0">
                <a:solidFill>
                  <a:schemeClr val="tx1"/>
                </a:solidFill>
                <a:latin typeface="Arial" charset="0"/>
                <a:cs typeface="Arial" charset="0"/>
              </a:rPr>
              <a:t>comparten la misma ubicación en memoria</a:t>
            </a:r>
          </a:p>
          <a:p>
            <a:pPr lvl="1" algn="l" eaLnBrk="1" hangingPunct="1">
              <a:buFont typeface="Arial" charset="0"/>
              <a:buChar char="•"/>
            </a:pPr>
            <a:r>
              <a:rPr lang="es-AR" sz="2000" smtClean="0">
                <a:solidFill>
                  <a:schemeClr val="tx1"/>
                </a:solidFill>
                <a:latin typeface="Arial" charset="0"/>
                <a:cs typeface="Arial" charset="0"/>
              </a:rPr>
              <a:t>Threads independientes pueden acceder a las mismas variables en memoria pueden leer o escribir enteros declarados globalmente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ctrTitle"/>
          </p:nvPr>
        </p:nvSpPr>
        <p:spPr>
          <a:xfrm>
            <a:off x="685800" y="214313"/>
            <a:ext cx="7772400" cy="1000125"/>
          </a:xfrm>
        </p:spPr>
        <p:txBody>
          <a:bodyPr/>
          <a:lstStyle/>
          <a:p>
            <a:pPr eaLnBrk="1" hangingPunct="1"/>
            <a:r>
              <a:rPr lang="es-AR" smtClean="0">
                <a:latin typeface="Arial" charset="0"/>
                <a:cs typeface="Arial" charset="0"/>
              </a:rPr>
              <a:t>Políticas de Scheduling</a:t>
            </a:r>
          </a:p>
        </p:txBody>
      </p:sp>
      <p:sp>
        <p:nvSpPr>
          <p:cNvPr id="10243" name="2 Subtítulo"/>
          <p:cNvSpPr>
            <a:spLocks noGrp="1"/>
          </p:cNvSpPr>
          <p:nvPr>
            <p:ph type="subTitle" idx="1"/>
          </p:nvPr>
        </p:nvSpPr>
        <p:spPr>
          <a:xfrm>
            <a:off x="755079" y="1268760"/>
            <a:ext cx="8353425" cy="1752600"/>
          </a:xfrm>
        </p:spPr>
        <p:txBody>
          <a:bodyPr/>
          <a:lstStyle/>
          <a:p>
            <a:pPr algn="l" eaLnBrk="1" hangingPunct="1">
              <a:buFont typeface="Arial" charset="0"/>
              <a:buChar char="•"/>
            </a:pPr>
            <a:r>
              <a:rPr lang="es-AR" sz="2000" dirty="0" smtClean="0">
                <a:solidFill>
                  <a:schemeClr val="tx1"/>
                </a:solidFill>
                <a:latin typeface="Arial" charset="0"/>
                <a:cs typeface="Arial" charset="0"/>
              </a:rPr>
              <a:t>Debido a </a:t>
            </a:r>
            <a:r>
              <a:rPr lang="es-AR" sz="2000" dirty="0" smtClean="0">
                <a:solidFill>
                  <a:schemeClr val="tx1"/>
                </a:solidFill>
                <a:latin typeface="Arial" charset="0"/>
                <a:cs typeface="Arial" charset="0"/>
              </a:rPr>
              <a:t>su </a:t>
            </a:r>
            <a:r>
              <a:rPr lang="es-AR" sz="2000" dirty="0" smtClean="0">
                <a:solidFill>
                  <a:schemeClr val="tx1"/>
                </a:solidFill>
                <a:latin typeface="Arial" charset="0"/>
                <a:cs typeface="Arial" charset="0"/>
              </a:rPr>
              <a:t>alta prioridad, los threads pertenecientes a la aplicación </a:t>
            </a:r>
            <a:r>
              <a:rPr lang="es-AR" sz="2000" dirty="0" smtClean="0">
                <a:solidFill>
                  <a:schemeClr val="tx1"/>
                </a:solidFill>
                <a:latin typeface="Arial" charset="0"/>
                <a:cs typeface="Arial" charset="0"/>
              </a:rPr>
              <a:t>de </a:t>
            </a:r>
            <a:r>
              <a:rPr lang="es-AR" sz="2000" dirty="0" smtClean="0">
                <a:solidFill>
                  <a:schemeClr val="tx1"/>
                </a:solidFill>
                <a:latin typeface="Arial" charset="0"/>
                <a:cs typeface="Arial" charset="0"/>
              </a:rPr>
              <a:t>tiempo real</a:t>
            </a:r>
            <a:r>
              <a:rPr lang="es-AR" sz="2000" dirty="0" smtClean="0">
                <a:solidFill>
                  <a:schemeClr val="tx1"/>
                </a:solidFill>
                <a:latin typeface="Arial" charset="0"/>
                <a:cs typeface="Arial" charset="0"/>
              </a:rPr>
              <a:t>, que no sean tan críticos, tendrán </a:t>
            </a:r>
            <a:r>
              <a:rPr lang="es-AR" sz="2000" dirty="0" smtClean="0">
                <a:solidFill>
                  <a:schemeClr val="tx1"/>
                </a:solidFill>
                <a:latin typeface="Arial" charset="0"/>
                <a:cs typeface="Arial" charset="0"/>
              </a:rPr>
              <a:t>tratamiento preferencial, pero </a:t>
            </a:r>
            <a:r>
              <a:rPr lang="es-AR" sz="2000" dirty="0" smtClean="0">
                <a:solidFill>
                  <a:schemeClr val="tx1"/>
                </a:solidFill>
                <a:latin typeface="Arial" charset="0"/>
                <a:cs typeface="Arial" charset="0"/>
              </a:rPr>
              <a:t>compartirán </a:t>
            </a:r>
            <a:r>
              <a:rPr lang="es-AR" sz="2000" dirty="0" smtClean="0">
                <a:solidFill>
                  <a:schemeClr val="tx1"/>
                </a:solidFill>
                <a:latin typeface="Arial" charset="0"/>
                <a:cs typeface="Arial" charset="0"/>
              </a:rPr>
              <a:t>la CPU cuando sus quantums expiren. </a:t>
            </a:r>
          </a:p>
          <a:p>
            <a:pPr algn="l" eaLnBrk="1" hangingPunct="1">
              <a:buFont typeface="Arial" charset="0"/>
              <a:buChar char="•"/>
            </a:pPr>
            <a:r>
              <a:rPr lang="es-AR" sz="2000" dirty="0" smtClean="0">
                <a:solidFill>
                  <a:schemeClr val="tx1"/>
                </a:solidFill>
                <a:latin typeface="Arial" charset="0"/>
                <a:cs typeface="Arial" charset="0"/>
              </a:rPr>
              <a:t>Estos threads </a:t>
            </a:r>
            <a:r>
              <a:rPr lang="es-AR" sz="2000" dirty="0" smtClean="0">
                <a:solidFill>
                  <a:schemeClr val="tx1"/>
                </a:solidFill>
                <a:latin typeface="Arial" charset="0"/>
                <a:cs typeface="Arial" charset="0"/>
              </a:rPr>
              <a:t>harán procesamiento </a:t>
            </a:r>
            <a:r>
              <a:rPr lang="es-AR" sz="2000" dirty="0" err="1" smtClean="0">
                <a:solidFill>
                  <a:schemeClr val="tx1"/>
                </a:solidFill>
                <a:latin typeface="Arial" charset="0"/>
                <a:cs typeface="Arial" charset="0"/>
              </a:rPr>
              <a:t>background</a:t>
            </a:r>
            <a:r>
              <a:rPr lang="es-AR" sz="2000" dirty="0" smtClean="0">
                <a:solidFill>
                  <a:schemeClr val="tx1"/>
                </a:solidFill>
                <a:latin typeface="Arial" charset="0"/>
                <a:cs typeface="Arial" charset="0"/>
              </a:rPr>
              <a:t> de la aplicación.</a:t>
            </a:r>
          </a:p>
          <a:p>
            <a:pPr algn="l" eaLnBrk="1" hangingPunct="1">
              <a:buFont typeface="Arial" charset="0"/>
              <a:buChar char="•"/>
            </a:pPr>
            <a:r>
              <a:rPr lang="es-AR" sz="2000" dirty="0" smtClean="0">
                <a:solidFill>
                  <a:schemeClr val="tx1"/>
                </a:solidFill>
                <a:latin typeface="Arial" charset="0"/>
                <a:cs typeface="Arial" charset="0"/>
              </a:rPr>
              <a:t>Ejemplo:  </a:t>
            </a:r>
            <a:r>
              <a:rPr lang="es-AR" sz="2000" dirty="0" smtClean="0">
                <a:solidFill>
                  <a:schemeClr val="tx1"/>
                </a:solidFill>
                <a:latin typeface="Arial" charset="0"/>
                <a:cs typeface="Arial" charset="0"/>
              </a:rPr>
              <a:t>procesamiento para equipos </a:t>
            </a:r>
            <a:r>
              <a:rPr lang="es-AR" sz="2000" dirty="0" smtClean="0">
                <a:solidFill>
                  <a:schemeClr val="tx1"/>
                </a:solidFill>
                <a:latin typeface="Arial" charset="0"/>
                <a:cs typeface="Arial" charset="0"/>
              </a:rPr>
              <a:t>químicos</a:t>
            </a:r>
          </a:p>
          <a:p>
            <a:pPr lvl="1" algn="l" eaLnBrk="1" hangingPunct="1">
              <a:buFont typeface="Arial" charset="0"/>
              <a:buChar char="•"/>
            </a:pPr>
            <a:r>
              <a:rPr lang="es-AR" sz="1600" dirty="0" smtClean="0">
                <a:solidFill>
                  <a:schemeClr val="tx1"/>
                </a:solidFill>
                <a:latin typeface="Arial" charset="0"/>
                <a:cs typeface="Arial" charset="0"/>
              </a:rPr>
              <a:t>Los </a:t>
            </a:r>
            <a:r>
              <a:rPr lang="es-AR" sz="1600" dirty="0" smtClean="0">
                <a:solidFill>
                  <a:schemeClr val="tx1"/>
                </a:solidFill>
                <a:latin typeface="Arial" charset="0"/>
                <a:cs typeface="Arial" charset="0"/>
              </a:rPr>
              <a:t>threads encargados </a:t>
            </a:r>
            <a:r>
              <a:rPr lang="es-AR" sz="1600" dirty="0" smtClean="0">
                <a:solidFill>
                  <a:schemeClr val="tx1"/>
                </a:solidFill>
                <a:latin typeface="Arial" charset="0"/>
                <a:cs typeface="Arial" charset="0"/>
              </a:rPr>
              <a:t>del </a:t>
            </a:r>
            <a:r>
              <a:rPr lang="es-AR" sz="1600" dirty="0" smtClean="0">
                <a:solidFill>
                  <a:schemeClr val="tx1"/>
                </a:solidFill>
                <a:latin typeface="Arial" charset="0"/>
                <a:cs typeface="Arial" charset="0"/>
              </a:rPr>
              <a:t>control de hardware (lecturas </a:t>
            </a:r>
            <a:r>
              <a:rPr lang="es-AR" sz="1600" dirty="0" smtClean="0">
                <a:solidFill>
                  <a:schemeClr val="tx1"/>
                </a:solidFill>
                <a:latin typeface="Arial" charset="0"/>
                <a:cs typeface="Arial" charset="0"/>
              </a:rPr>
              <a:t>de </a:t>
            </a:r>
            <a:r>
              <a:rPr lang="es-AR" sz="1600" dirty="0" smtClean="0">
                <a:solidFill>
                  <a:schemeClr val="tx1"/>
                </a:solidFill>
                <a:latin typeface="Arial" charset="0"/>
                <a:cs typeface="Arial" charset="0"/>
              </a:rPr>
              <a:t>sensores, </a:t>
            </a:r>
          </a:p>
          <a:p>
            <a:pPr algn="l" eaLnBrk="1" hangingPunct="1">
              <a:buFont typeface="Arial" charset="0"/>
              <a:buChar char="•"/>
            </a:pPr>
            <a:r>
              <a:rPr lang="es-AR" sz="1600" dirty="0" smtClean="0">
                <a:solidFill>
                  <a:schemeClr val="tx1"/>
                </a:solidFill>
                <a:latin typeface="Arial" charset="0"/>
                <a:cs typeface="Arial" charset="0"/>
              </a:rPr>
              <a:t>Computar nuevos </a:t>
            </a:r>
            <a:r>
              <a:rPr lang="es-AR" sz="1600" dirty="0" smtClean="0">
                <a:solidFill>
                  <a:schemeClr val="tx1"/>
                </a:solidFill>
                <a:latin typeface="Arial" charset="0"/>
                <a:cs typeface="Arial" charset="0"/>
              </a:rPr>
              <a:t>valores, enviar señales </a:t>
            </a:r>
            <a:r>
              <a:rPr lang="es-AR" sz="1600" dirty="0" smtClean="0">
                <a:solidFill>
                  <a:schemeClr val="tx1"/>
                </a:solidFill>
                <a:latin typeface="Arial" charset="0"/>
                <a:cs typeface="Arial" charset="0"/>
              </a:rPr>
              <a:t>para ejecutar acción</a:t>
            </a:r>
            <a:r>
              <a:rPr lang="es-AR" sz="1600" dirty="0" smtClean="0">
                <a:solidFill>
                  <a:schemeClr val="tx1"/>
                </a:solidFill>
                <a:latin typeface="Arial" charset="0"/>
                <a:cs typeface="Arial" charset="0"/>
              </a:rPr>
              <a:t>) </a:t>
            </a:r>
            <a:r>
              <a:rPr lang="es-AR" sz="1600" dirty="0" smtClean="0">
                <a:solidFill>
                  <a:schemeClr val="tx1"/>
                </a:solidFill>
                <a:latin typeface="Arial" charset="0"/>
                <a:cs typeface="Arial" charset="0"/>
              </a:rPr>
              <a:t> </a:t>
            </a:r>
            <a:r>
              <a:rPr lang="es-AR" sz="1600" dirty="0" smtClean="0">
                <a:solidFill>
                  <a:schemeClr val="tx1"/>
                </a:solidFill>
                <a:latin typeface="Arial" charset="0"/>
                <a:cs typeface="Arial" charset="0"/>
              </a:rPr>
              <a:t>con </a:t>
            </a:r>
            <a:r>
              <a:rPr lang="es-AR" sz="1600" dirty="0" smtClean="0">
                <a:solidFill>
                  <a:schemeClr val="tx1"/>
                </a:solidFill>
                <a:latin typeface="Arial" charset="0"/>
                <a:cs typeface="Arial" charset="0"/>
              </a:rPr>
              <a:t>política </a:t>
            </a:r>
            <a:r>
              <a:rPr lang="es-AR" sz="1600" dirty="0" smtClean="0">
                <a:solidFill>
                  <a:schemeClr val="tx1"/>
                </a:solidFill>
                <a:latin typeface="Arial" charset="0"/>
                <a:cs typeface="Arial" charset="0"/>
              </a:rPr>
              <a:t>SCHED_FIFO y </a:t>
            </a:r>
            <a:r>
              <a:rPr lang="es-AR" sz="1600" dirty="0" smtClean="0">
                <a:solidFill>
                  <a:schemeClr val="tx1"/>
                </a:solidFill>
                <a:latin typeface="Arial" charset="0"/>
                <a:cs typeface="Arial" charset="0"/>
              </a:rPr>
              <a:t>alta prioridad</a:t>
            </a:r>
          </a:p>
          <a:p>
            <a:pPr algn="l" eaLnBrk="1" hangingPunct="1">
              <a:buFont typeface="Arial" charset="0"/>
              <a:buChar char="•"/>
            </a:pPr>
            <a:r>
              <a:rPr lang="es-AR" sz="1600" dirty="0" smtClean="0">
                <a:solidFill>
                  <a:schemeClr val="tx1"/>
                </a:solidFill>
                <a:latin typeface="Arial" charset="0"/>
                <a:cs typeface="Arial" charset="0"/>
              </a:rPr>
              <a:t>El </a:t>
            </a:r>
            <a:r>
              <a:rPr lang="es-AR" sz="1600" dirty="0" smtClean="0">
                <a:solidFill>
                  <a:schemeClr val="tx1"/>
                </a:solidFill>
                <a:latin typeface="Arial" charset="0"/>
                <a:cs typeface="Arial" charset="0"/>
              </a:rPr>
              <a:t>resto de los </a:t>
            </a:r>
            <a:r>
              <a:rPr lang="es-AR" sz="1600" dirty="0" smtClean="0">
                <a:solidFill>
                  <a:schemeClr val="tx1"/>
                </a:solidFill>
                <a:latin typeface="Arial" charset="0"/>
                <a:cs typeface="Arial" charset="0"/>
              </a:rPr>
              <a:t>threads de </a:t>
            </a:r>
            <a:r>
              <a:rPr lang="es-AR" sz="1600" dirty="0" smtClean="0">
                <a:solidFill>
                  <a:schemeClr val="tx1"/>
                </a:solidFill>
                <a:latin typeface="Arial" charset="0"/>
                <a:cs typeface="Arial" charset="0"/>
              </a:rPr>
              <a:t>tareas menos críticas (</a:t>
            </a:r>
            <a:r>
              <a:rPr lang="es-AR" sz="1600" dirty="0" smtClean="0">
                <a:solidFill>
                  <a:schemeClr val="tx1"/>
                </a:solidFill>
                <a:latin typeface="Arial" charset="0"/>
                <a:cs typeface="Arial" charset="0"/>
              </a:rPr>
              <a:t>actualizar registros </a:t>
            </a:r>
            <a:r>
              <a:rPr lang="es-AR" sz="1600" dirty="0" smtClean="0">
                <a:solidFill>
                  <a:schemeClr val="tx1"/>
                </a:solidFill>
                <a:latin typeface="Arial" charset="0"/>
                <a:cs typeface="Arial" charset="0"/>
              </a:rPr>
              <a:t>de qué empleados manejaron el </a:t>
            </a:r>
            <a:r>
              <a:rPr lang="es-AR" sz="1600" dirty="0" smtClean="0">
                <a:solidFill>
                  <a:schemeClr val="tx1"/>
                </a:solidFill>
                <a:latin typeface="Arial" charset="0"/>
                <a:cs typeface="Arial" charset="0"/>
              </a:rPr>
              <a:t>equipo, </a:t>
            </a:r>
            <a:r>
              <a:rPr lang="es-AR" sz="1600" dirty="0" smtClean="0">
                <a:solidFill>
                  <a:schemeClr val="tx1"/>
                </a:solidFill>
                <a:latin typeface="Arial" charset="0"/>
                <a:cs typeface="Arial" charset="0"/>
              </a:rPr>
              <a:t>en qué horario) </a:t>
            </a:r>
            <a:r>
              <a:rPr lang="es-AR" sz="1600" dirty="0" smtClean="0">
                <a:solidFill>
                  <a:schemeClr val="tx1"/>
                </a:solidFill>
                <a:latin typeface="Arial" charset="0"/>
                <a:cs typeface="Arial" charset="0"/>
              </a:rPr>
              <a:t> se ejecutan </a:t>
            </a:r>
            <a:r>
              <a:rPr lang="es-AR" sz="1600" dirty="0" smtClean="0">
                <a:solidFill>
                  <a:schemeClr val="tx1"/>
                </a:solidFill>
                <a:latin typeface="Arial" charset="0"/>
                <a:cs typeface="Arial" charset="0"/>
              </a:rPr>
              <a:t>con política SCHED_RR y </a:t>
            </a:r>
            <a:r>
              <a:rPr lang="es-AR" sz="1600" dirty="0" smtClean="0">
                <a:solidFill>
                  <a:schemeClr val="tx1"/>
                </a:solidFill>
                <a:latin typeface="Arial" charset="0"/>
                <a:cs typeface="Arial" charset="0"/>
              </a:rPr>
              <a:t>prioridad </a:t>
            </a:r>
            <a:r>
              <a:rPr lang="es-AR" sz="1600" dirty="0" smtClean="0">
                <a:solidFill>
                  <a:schemeClr val="tx1"/>
                </a:solidFill>
                <a:latin typeface="Arial" charset="0"/>
                <a:cs typeface="Arial" charset="0"/>
              </a:rPr>
              <a:t>menor</a:t>
            </a:r>
            <a:r>
              <a:rPr lang="es-AR" sz="1600" dirty="0" smtClean="0">
                <a:solidFill>
                  <a:schemeClr val="tx1"/>
                </a:solidFill>
                <a:latin typeface="Arial" charset="0"/>
                <a:cs typeface="Arial" charset="0"/>
              </a:rPr>
              <a:t>.</a:t>
            </a:r>
            <a:endParaRPr lang="es-AR" sz="1600" dirty="0" smtClean="0">
              <a:solidFill>
                <a:schemeClr val="tx1"/>
              </a:solidFill>
              <a:latin typeface="Arial" charset="0"/>
              <a:cs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ctrTitle"/>
          </p:nvPr>
        </p:nvSpPr>
        <p:spPr>
          <a:xfrm>
            <a:off x="685800" y="214313"/>
            <a:ext cx="7772400" cy="1000125"/>
          </a:xfrm>
        </p:spPr>
        <p:txBody>
          <a:bodyPr/>
          <a:lstStyle/>
          <a:p>
            <a:pPr eaLnBrk="1" hangingPunct="1"/>
            <a:r>
              <a:rPr lang="es-AR" dirty="0" smtClean="0">
                <a:solidFill>
                  <a:schemeClr val="tx1"/>
                </a:solidFill>
                <a:latin typeface="Arial" charset="0"/>
                <a:cs typeface="Arial" charset="0"/>
              </a:rPr>
              <a:t>Alcance del </a:t>
            </a:r>
            <a:r>
              <a:rPr lang="es-AR" dirty="0" err="1" smtClean="0">
                <a:solidFill>
                  <a:schemeClr val="tx1"/>
                </a:solidFill>
                <a:latin typeface="Arial" charset="0"/>
                <a:cs typeface="Arial" charset="0"/>
              </a:rPr>
              <a:t>scheduling</a:t>
            </a:r>
            <a:endParaRPr lang="es-AR" dirty="0" smtClean="0">
              <a:solidFill>
                <a:schemeClr val="tx1"/>
              </a:solidFill>
              <a:latin typeface="Arial" charset="0"/>
              <a:cs typeface="Arial" charset="0"/>
            </a:endParaRPr>
          </a:p>
        </p:txBody>
      </p:sp>
      <p:sp>
        <p:nvSpPr>
          <p:cNvPr id="10243" name="2 Subtítulo"/>
          <p:cNvSpPr>
            <a:spLocks noGrp="1"/>
          </p:cNvSpPr>
          <p:nvPr>
            <p:ph type="subTitle" idx="1"/>
          </p:nvPr>
        </p:nvSpPr>
        <p:spPr>
          <a:xfrm>
            <a:off x="755079" y="1268760"/>
            <a:ext cx="8353425" cy="1752600"/>
          </a:xfrm>
        </p:spPr>
        <p:txBody>
          <a:bodyPr/>
          <a:lstStyle/>
          <a:p>
            <a:pPr algn="l" eaLnBrk="1" hangingPunct="1">
              <a:buFont typeface="Arial" charset="0"/>
              <a:buChar char="•"/>
            </a:pPr>
            <a:r>
              <a:rPr lang="es-AR" sz="2000" dirty="0" smtClean="0">
                <a:solidFill>
                  <a:schemeClr val="tx1"/>
                </a:solidFill>
                <a:latin typeface="Arial" charset="0"/>
                <a:cs typeface="Arial" charset="0"/>
              </a:rPr>
              <a:t>Qué </a:t>
            </a:r>
            <a:r>
              <a:rPr lang="es-AR" sz="2000" dirty="0" smtClean="0">
                <a:solidFill>
                  <a:schemeClr val="tx1"/>
                </a:solidFill>
                <a:latin typeface="Arial" charset="0"/>
                <a:cs typeface="Arial" charset="0"/>
              </a:rPr>
              <a:t>threads </a:t>
            </a:r>
            <a:r>
              <a:rPr lang="es-AR" sz="2000" dirty="0" smtClean="0">
                <a:solidFill>
                  <a:schemeClr val="tx1"/>
                </a:solidFill>
                <a:latin typeface="Arial" charset="0"/>
                <a:cs typeface="Arial" charset="0"/>
              </a:rPr>
              <a:t>deben </a:t>
            </a:r>
            <a:r>
              <a:rPr lang="es-AR" sz="2000" dirty="0" smtClean="0">
                <a:solidFill>
                  <a:schemeClr val="tx1"/>
                </a:solidFill>
                <a:latin typeface="Arial" charset="0"/>
                <a:cs typeface="Arial" charset="0"/>
              </a:rPr>
              <a:t>competir entre sí para ser elegidos por el </a:t>
            </a:r>
            <a:r>
              <a:rPr lang="es-AR" sz="2000" dirty="0" err="1" smtClean="0">
                <a:solidFill>
                  <a:schemeClr val="tx1"/>
                </a:solidFill>
                <a:latin typeface="Arial" charset="0"/>
                <a:cs typeface="Arial" charset="0"/>
              </a:rPr>
              <a:t>scheduler</a:t>
            </a:r>
            <a:r>
              <a:rPr lang="es-AR" sz="2000" dirty="0" smtClean="0">
                <a:solidFill>
                  <a:schemeClr val="tx1"/>
                </a:solidFill>
                <a:latin typeface="Arial" charset="0"/>
                <a:cs typeface="Arial" charset="0"/>
              </a:rPr>
              <a:t> </a:t>
            </a:r>
            <a:endParaRPr lang="es-AR" sz="2000" dirty="0" smtClean="0">
              <a:solidFill>
                <a:schemeClr val="tx1"/>
              </a:solidFill>
              <a:latin typeface="Arial" charset="0"/>
              <a:cs typeface="Arial" charset="0"/>
            </a:endParaRPr>
          </a:p>
          <a:p>
            <a:pPr algn="l" eaLnBrk="1" hangingPunct="1">
              <a:buFont typeface="Arial" charset="0"/>
              <a:buChar char="•"/>
            </a:pPr>
            <a:r>
              <a:rPr lang="es-AR" sz="2000" dirty="0" smtClean="0">
                <a:solidFill>
                  <a:schemeClr val="tx1"/>
                </a:solidFill>
                <a:latin typeface="Arial" charset="0"/>
                <a:cs typeface="Arial" charset="0"/>
              </a:rPr>
              <a:t>Una </a:t>
            </a:r>
            <a:r>
              <a:rPr lang="es-AR" sz="2000" dirty="0" smtClean="0">
                <a:solidFill>
                  <a:schemeClr val="tx1"/>
                </a:solidFill>
                <a:latin typeface="Arial" charset="0"/>
                <a:cs typeface="Arial" charset="0"/>
              </a:rPr>
              <a:t>implementación debería permitir realizar </a:t>
            </a:r>
            <a:r>
              <a:rPr lang="es-AR" sz="2000" dirty="0" err="1" smtClean="0">
                <a:solidFill>
                  <a:schemeClr val="tx1"/>
                </a:solidFill>
                <a:latin typeface="Arial" charset="0"/>
                <a:cs typeface="Arial" charset="0"/>
              </a:rPr>
              <a:t>scheduling</a:t>
            </a:r>
            <a:r>
              <a:rPr lang="es-AR" sz="2000" dirty="0" smtClean="0">
                <a:solidFill>
                  <a:schemeClr val="tx1"/>
                </a:solidFill>
                <a:latin typeface="Arial" charset="0"/>
                <a:cs typeface="Arial" charset="0"/>
              </a:rPr>
              <a:t> a nivel proceso o </a:t>
            </a:r>
            <a:r>
              <a:rPr lang="es-AR" sz="2000" dirty="0" smtClean="0">
                <a:solidFill>
                  <a:schemeClr val="tx1"/>
                </a:solidFill>
                <a:latin typeface="Arial" charset="0"/>
                <a:cs typeface="Arial" charset="0"/>
              </a:rPr>
              <a:t>sistema</a:t>
            </a:r>
            <a:r>
              <a:rPr lang="es-AR" sz="2000" dirty="0" smtClean="0">
                <a:solidFill>
                  <a:schemeClr val="tx1"/>
                </a:solidFill>
                <a:latin typeface="Arial" charset="0"/>
                <a:cs typeface="Arial" charset="0"/>
              </a:rPr>
              <a:t>. </a:t>
            </a:r>
            <a:endParaRPr lang="es-AR" sz="2000" dirty="0" smtClean="0">
              <a:solidFill>
                <a:schemeClr val="tx1"/>
              </a:solidFill>
              <a:latin typeface="Arial" charset="0"/>
              <a:cs typeface="Arial" charset="0"/>
            </a:endParaRPr>
          </a:p>
          <a:p>
            <a:pPr algn="l" eaLnBrk="1" hangingPunct="1">
              <a:buFont typeface="Arial" charset="0"/>
              <a:buChar char="•"/>
            </a:pPr>
            <a:r>
              <a:rPr lang="es-AR" sz="2000" dirty="0" smtClean="0">
                <a:solidFill>
                  <a:schemeClr val="tx1"/>
                </a:solidFill>
                <a:latin typeface="Arial" charset="0"/>
                <a:cs typeface="Arial" charset="0"/>
              </a:rPr>
              <a:t>A </a:t>
            </a:r>
            <a:r>
              <a:rPr lang="es-AR" sz="2000" dirty="0" smtClean="0">
                <a:solidFill>
                  <a:schemeClr val="tx1"/>
                </a:solidFill>
                <a:latin typeface="Arial" charset="0"/>
                <a:cs typeface="Arial" charset="0"/>
              </a:rPr>
              <a:t>nivel de </a:t>
            </a:r>
            <a:r>
              <a:rPr lang="es-AR" sz="2000" dirty="0" smtClean="0">
                <a:solidFill>
                  <a:schemeClr val="tx1"/>
                </a:solidFill>
                <a:latin typeface="Arial" charset="0"/>
                <a:cs typeface="Arial" charset="0"/>
              </a:rPr>
              <a:t>proceso: </a:t>
            </a:r>
          </a:p>
          <a:p>
            <a:pPr lvl="1" algn="l" eaLnBrk="1" hangingPunct="1">
              <a:buFont typeface="Arial" charset="0"/>
              <a:buChar char="•"/>
            </a:pPr>
            <a:r>
              <a:rPr lang="es-AR" sz="1600" dirty="0" smtClean="0">
                <a:solidFill>
                  <a:schemeClr val="tx1"/>
                </a:solidFill>
                <a:latin typeface="Arial" charset="0"/>
                <a:cs typeface="Arial" charset="0"/>
              </a:rPr>
              <a:t>threads seleccionados de </a:t>
            </a:r>
            <a:r>
              <a:rPr lang="es-AR" sz="1600" dirty="0" smtClean="0">
                <a:solidFill>
                  <a:schemeClr val="tx1"/>
                </a:solidFill>
                <a:latin typeface="Arial" charset="0"/>
                <a:cs typeface="Arial" charset="0"/>
              </a:rPr>
              <a:t>un mismo </a:t>
            </a:r>
            <a:r>
              <a:rPr lang="es-AR" sz="1600" dirty="0" smtClean="0">
                <a:solidFill>
                  <a:schemeClr val="tx1"/>
                </a:solidFill>
                <a:latin typeface="Arial" charset="0"/>
                <a:cs typeface="Arial" charset="0"/>
              </a:rPr>
              <a:t>programa</a:t>
            </a:r>
          </a:p>
          <a:p>
            <a:pPr lvl="1" algn="l" eaLnBrk="1" hangingPunct="1">
              <a:buFont typeface="Arial" charset="0"/>
              <a:buChar char="•"/>
            </a:pPr>
            <a:r>
              <a:rPr lang="es-AR" sz="1600" dirty="0" smtClean="0">
                <a:solidFill>
                  <a:schemeClr val="tx1"/>
                </a:solidFill>
                <a:latin typeface="Arial" charset="0"/>
                <a:cs typeface="Arial" charset="0"/>
              </a:rPr>
              <a:t>El SO </a:t>
            </a:r>
            <a:r>
              <a:rPr lang="es-AR" sz="1600" dirty="0" smtClean="0">
                <a:solidFill>
                  <a:schemeClr val="tx1"/>
                </a:solidFill>
                <a:latin typeface="Arial" charset="0"/>
                <a:cs typeface="Arial" charset="0"/>
              </a:rPr>
              <a:t>elige </a:t>
            </a:r>
            <a:r>
              <a:rPr lang="es-AR" sz="1600" dirty="0" smtClean="0">
                <a:solidFill>
                  <a:schemeClr val="tx1"/>
                </a:solidFill>
                <a:latin typeface="Arial" charset="0"/>
                <a:cs typeface="Arial" charset="0"/>
              </a:rPr>
              <a:t>un </a:t>
            </a:r>
            <a:r>
              <a:rPr lang="es-AR" sz="1600" dirty="0" smtClean="0">
                <a:solidFill>
                  <a:schemeClr val="tx1"/>
                </a:solidFill>
                <a:latin typeface="Arial" charset="0"/>
                <a:cs typeface="Arial" charset="0"/>
              </a:rPr>
              <a:t>proceso para ejecutar, y </a:t>
            </a:r>
            <a:r>
              <a:rPr lang="es-AR" sz="1600" dirty="0" smtClean="0">
                <a:solidFill>
                  <a:schemeClr val="tx1"/>
                </a:solidFill>
                <a:latin typeface="Arial" charset="0"/>
                <a:cs typeface="Arial" charset="0"/>
              </a:rPr>
              <a:t>algún </a:t>
            </a:r>
            <a:r>
              <a:rPr lang="es-AR" sz="1600" dirty="0" err="1" smtClean="0">
                <a:solidFill>
                  <a:schemeClr val="tx1"/>
                </a:solidFill>
                <a:latin typeface="Arial" charset="0"/>
                <a:cs typeface="Arial" charset="0"/>
              </a:rPr>
              <a:t>scheduler</a:t>
            </a:r>
            <a:r>
              <a:rPr lang="es-AR" sz="1600" dirty="0" smtClean="0">
                <a:solidFill>
                  <a:schemeClr val="tx1"/>
                </a:solidFill>
                <a:latin typeface="Arial" charset="0"/>
                <a:cs typeface="Arial" charset="0"/>
              </a:rPr>
              <a:t> </a:t>
            </a:r>
            <a:r>
              <a:rPr lang="es-AR" sz="1600" dirty="0" smtClean="0">
                <a:solidFill>
                  <a:schemeClr val="tx1"/>
                </a:solidFill>
                <a:latin typeface="Arial" charset="0"/>
                <a:cs typeface="Arial" charset="0"/>
              </a:rPr>
              <a:t>adicional aplica las reglas de </a:t>
            </a:r>
            <a:r>
              <a:rPr lang="es-AR" sz="1600" dirty="0" err="1" smtClean="0">
                <a:solidFill>
                  <a:schemeClr val="tx1"/>
                </a:solidFill>
                <a:latin typeface="Arial" charset="0"/>
                <a:cs typeface="Arial" charset="0"/>
              </a:rPr>
              <a:t>scheduling</a:t>
            </a:r>
            <a:r>
              <a:rPr lang="es-AR" sz="1600" dirty="0" smtClean="0">
                <a:solidFill>
                  <a:schemeClr val="tx1"/>
                </a:solidFill>
                <a:latin typeface="Arial" charset="0"/>
                <a:cs typeface="Arial" charset="0"/>
              </a:rPr>
              <a:t> de POSIX, para </a:t>
            </a:r>
            <a:r>
              <a:rPr lang="es-AR" sz="1600" dirty="0" smtClean="0">
                <a:solidFill>
                  <a:schemeClr val="tx1"/>
                </a:solidFill>
                <a:latin typeface="Arial" charset="0"/>
                <a:cs typeface="Arial" charset="0"/>
              </a:rPr>
              <a:t>determinar qué </a:t>
            </a:r>
            <a:r>
              <a:rPr lang="es-AR" sz="1600" dirty="0" smtClean="0">
                <a:solidFill>
                  <a:schemeClr val="tx1"/>
                </a:solidFill>
                <a:latin typeface="Arial" charset="0"/>
                <a:cs typeface="Arial" charset="0"/>
              </a:rPr>
              <a:t>thread del proceso se </a:t>
            </a:r>
            <a:r>
              <a:rPr lang="es-AR" sz="1600" dirty="0" smtClean="0">
                <a:solidFill>
                  <a:schemeClr val="tx1"/>
                </a:solidFill>
                <a:latin typeface="Arial" charset="0"/>
                <a:cs typeface="Arial" charset="0"/>
              </a:rPr>
              <a:t>ejecutará</a:t>
            </a:r>
          </a:p>
          <a:p>
            <a:pPr algn="l" eaLnBrk="1" hangingPunct="1">
              <a:buFont typeface="Arial" charset="0"/>
              <a:buChar char="•"/>
            </a:pPr>
            <a:r>
              <a:rPr lang="es-AR" sz="2000" dirty="0" smtClean="0">
                <a:solidFill>
                  <a:schemeClr val="tx1"/>
                </a:solidFill>
                <a:latin typeface="Arial" charset="0"/>
                <a:cs typeface="Arial" charset="0"/>
              </a:rPr>
              <a:t>A </a:t>
            </a:r>
            <a:r>
              <a:rPr lang="es-AR" sz="2000" dirty="0" smtClean="0">
                <a:solidFill>
                  <a:schemeClr val="tx1"/>
                </a:solidFill>
                <a:latin typeface="Arial" charset="0"/>
                <a:cs typeface="Arial" charset="0"/>
              </a:rPr>
              <a:t>nivel </a:t>
            </a:r>
            <a:r>
              <a:rPr lang="es-AR" sz="2000" dirty="0" smtClean="0">
                <a:solidFill>
                  <a:schemeClr val="tx1"/>
                </a:solidFill>
                <a:latin typeface="Arial" charset="0"/>
                <a:cs typeface="Arial" charset="0"/>
              </a:rPr>
              <a:t>de sistema:</a:t>
            </a:r>
          </a:p>
          <a:p>
            <a:pPr lvl="1" algn="l" eaLnBrk="1" hangingPunct="1">
              <a:buFont typeface="Arial" charset="0"/>
              <a:buChar char="•"/>
            </a:pPr>
            <a:r>
              <a:rPr lang="es-AR" sz="1600" dirty="0" smtClean="0">
                <a:solidFill>
                  <a:schemeClr val="tx1"/>
                </a:solidFill>
                <a:latin typeface="Arial" charset="0"/>
                <a:cs typeface="Arial" charset="0"/>
              </a:rPr>
              <a:t> </a:t>
            </a:r>
            <a:r>
              <a:rPr lang="es-AR" sz="1600" dirty="0" smtClean="0">
                <a:solidFill>
                  <a:schemeClr val="tx1"/>
                </a:solidFill>
                <a:latin typeface="Arial" charset="0"/>
                <a:cs typeface="Arial" charset="0"/>
              </a:rPr>
              <a:t>seleccionados entre todos los threads activos del </a:t>
            </a:r>
            <a:r>
              <a:rPr lang="es-AR" sz="1600" dirty="0" smtClean="0">
                <a:solidFill>
                  <a:schemeClr val="tx1"/>
                </a:solidFill>
                <a:latin typeface="Arial" charset="0"/>
                <a:cs typeface="Arial" charset="0"/>
              </a:rPr>
              <a:t>sistema</a:t>
            </a:r>
            <a:r>
              <a:rPr lang="es-AR" sz="2000" dirty="0" smtClean="0">
                <a:solidFill>
                  <a:schemeClr val="tx1"/>
                </a:solidFill>
                <a:latin typeface="Arial" charset="0"/>
                <a:cs typeface="Arial" charset="0"/>
              </a:rPr>
              <a:t>…...</a:t>
            </a:r>
            <a:endParaRPr lang="es-AR" sz="2000" dirty="0" smtClean="0">
              <a:solidFill>
                <a:schemeClr val="tx1"/>
              </a:solidFill>
              <a:latin typeface="Arial" charset="0"/>
              <a:cs typeface="Arial" charset="0"/>
            </a:endParaRPr>
          </a:p>
          <a:p>
            <a:pPr algn="l" eaLnBrk="1" hangingPunct="1">
              <a:buFont typeface="Arial" charset="0"/>
              <a:buChar char="•"/>
            </a:pPr>
            <a:r>
              <a:rPr lang="es-AR" sz="2000" dirty="0" smtClean="0">
                <a:solidFill>
                  <a:schemeClr val="tx1"/>
                </a:solidFill>
                <a:latin typeface="Arial" charset="0"/>
                <a:cs typeface="Arial" charset="0"/>
              </a:rPr>
              <a:t>El estándar requiere un </a:t>
            </a:r>
            <a:r>
              <a:rPr lang="es-AR" sz="2000" dirty="0" err="1" smtClean="0">
                <a:solidFill>
                  <a:schemeClr val="tx1"/>
                </a:solidFill>
                <a:latin typeface="Arial" charset="0"/>
                <a:cs typeface="Arial" charset="0"/>
              </a:rPr>
              <a:t>scheduler</a:t>
            </a:r>
            <a:r>
              <a:rPr lang="es-AR" sz="2000" dirty="0" smtClean="0">
                <a:solidFill>
                  <a:schemeClr val="tx1"/>
                </a:solidFill>
                <a:latin typeface="Arial" charset="0"/>
                <a:cs typeface="Arial" charset="0"/>
              </a:rPr>
              <a:t> que pueda trabajar a nivel de proceso </a:t>
            </a:r>
            <a:r>
              <a:rPr lang="es-AR" sz="2000" dirty="0" smtClean="0">
                <a:solidFill>
                  <a:schemeClr val="tx1"/>
                </a:solidFill>
                <a:latin typeface="Arial" charset="0"/>
                <a:cs typeface="Arial" charset="0"/>
              </a:rPr>
              <a:t>para </a:t>
            </a:r>
            <a:r>
              <a:rPr lang="es-AR" sz="2000" dirty="0" smtClean="0">
                <a:solidFill>
                  <a:schemeClr val="tx1"/>
                </a:solidFill>
                <a:latin typeface="Arial" charset="0"/>
                <a:cs typeface="Arial" charset="0"/>
              </a:rPr>
              <a:t>comparar las prioridades de los threads solo con la de los threads </a:t>
            </a:r>
            <a:r>
              <a:rPr lang="es-AR" sz="2000" dirty="0" smtClean="0">
                <a:solidFill>
                  <a:schemeClr val="tx1"/>
                </a:solidFill>
                <a:latin typeface="Arial" charset="0"/>
                <a:cs typeface="Arial" charset="0"/>
              </a:rPr>
              <a:t>del mismo proceso</a:t>
            </a:r>
          </a:p>
          <a:p>
            <a:pPr algn="l" eaLnBrk="1" hangingPunct="1">
              <a:buFont typeface="Arial" charset="0"/>
              <a:buChar char="•"/>
            </a:pPr>
            <a:r>
              <a:rPr lang="es-AR" sz="2000" dirty="0" smtClean="0">
                <a:solidFill>
                  <a:schemeClr val="tx1"/>
                </a:solidFill>
                <a:latin typeface="Arial" charset="0"/>
                <a:cs typeface="Arial" charset="0"/>
              </a:rPr>
              <a:t>Cómo </a:t>
            </a:r>
            <a:r>
              <a:rPr lang="es-AR" sz="2000" dirty="0" smtClean="0">
                <a:solidFill>
                  <a:schemeClr val="tx1"/>
                </a:solidFill>
                <a:latin typeface="Arial" charset="0"/>
                <a:cs typeface="Arial" charset="0"/>
              </a:rPr>
              <a:t>hará </a:t>
            </a:r>
            <a:r>
              <a:rPr lang="es-AR" sz="2000" dirty="0" smtClean="0">
                <a:solidFill>
                  <a:schemeClr val="tx1"/>
                </a:solidFill>
                <a:latin typeface="Arial" charset="0"/>
                <a:cs typeface="Arial" charset="0"/>
              </a:rPr>
              <a:t>está </a:t>
            </a:r>
            <a:r>
              <a:rPr lang="es-AR" sz="2000" dirty="0" smtClean="0">
                <a:solidFill>
                  <a:schemeClr val="tx1"/>
                </a:solidFill>
                <a:latin typeface="Arial" charset="0"/>
                <a:cs typeface="Arial" charset="0"/>
              </a:rPr>
              <a:t>comparación no está </a:t>
            </a:r>
            <a:r>
              <a:rPr lang="es-AR" sz="2000" dirty="0" smtClean="0">
                <a:solidFill>
                  <a:schemeClr val="tx1"/>
                </a:solidFill>
                <a:latin typeface="Arial" charset="0"/>
                <a:cs typeface="Arial" charset="0"/>
              </a:rPr>
              <a:t>definido </a:t>
            </a:r>
            <a:endParaRPr lang="es-AR" sz="2000" dirty="0" smtClean="0">
              <a:solidFill>
                <a:schemeClr val="tx1"/>
              </a:solidFill>
              <a:latin typeface="Arial" charset="0"/>
              <a:cs typeface="Arial" charset="0"/>
            </a:endParaRPr>
          </a:p>
          <a:p>
            <a:pPr algn="l" eaLnBrk="1" hangingPunct="1">
              <a:buFont typeface="Arial" charset="0"/>
              <a:buChar char="•"/>
            </a:pPr>
            <a:r>
              <a:rPr lang="es-AR" sz="2000" dirty="0" smtClean="0">
                <a:solidFill>
                  <a:schemeClr val="tx1"/>
                </a:solidFill>
                <a:latin typeface="Arial" charset="0"/>
                <a:cs typeface="Arial" charset="0"/>
              </a:rPr>
              <a:t>como resultado, las prioridades </a:t>
            </a:r>
            <a:r>
              <a:rPr lang="es-AR" sz="2000" dirty="0" err="1" smtClean="0">
                <a:solidFill>
                  <a:schemeClr val="tx1"/>
                </a:solidFill>
                <a:latin typeface="Arial" charset="0"/>
                <a:cs typeface="Arial" charset="0"/>
              </a:rPr>
              <a:t>seteadas</a:t>
            </a:r>
            <a:r>
              <a:rPr lang="es-AR" sz="2000" dirty="0" smtClean="0">
                <a:solidFill>
                  <a:schemeClr val="tx1"/>
                </a:solidFill>
                <a:latin typeface="Arial" charset="0"/>
                <a:cs typeface="Arial" charset="0"/>
              </a:rPr>
              <a:t> por la librería </a:t>
            </a:r>
            <a:r>
              <a:rPr lang="es-AR" sz="2000" dirty="0" err="1" smtClean="0">
                <a:solidFill>
                  <a:schemeClr val="tx1"/>
                </a:solidFill>
                <a:latin typeface="Arial" charset="0"/>
                <a:cs typeface="Arial" charset="0"/>
              </a:rPr>
              <a:t>Phtreads</a:t>
            </a:r>
            <a:r>
              <a:rPr lang="es-AR" sz="2000" dirty="0" smtClean="0">
                <a:solidFill>
                  <a:schemeClr val="tx1"/>
                </a:solidFill>
                <a:latin typeface="Arial" charset="0"/>
                <a:cs typeface="Arial" charset="0"/>
              </a:rPr>
              <a:t>, podrían no </a:t>
            </a:r>
            <a:r>
              <a:rPr lang="es-AR" sz="2000" dirty="0" smtClean="0">
                <a:solidFill>
                  <a:schemeClr val="tx1"/>
                </a:solidFill>
                <a:latin typeface="Arial" charset="0"/>
                <a:cs typeface="Arial" charset="0"/>
              </a:rPr>
              <a:t>tener </a:t>
            </a:r>
            <a:r>
              <a:rPr lang="es-AR" sz="2000" dirty="0" smtClean="0">
                <a:solidFill>
                  <a:schemeClr val="tx1"/>
                </a:solidFill>
                <a:latin typeface="Arial" charset="0"/>
                <a:cs typeface="Arial" charset="0"/>
              </a:rPr>
              <a:t>relación con las prioridades del </a:t>
            </a:r>
            <a:r>
              <a:rPr lang="es-AR" sz="2000" dirty="0" smtClean="0">
                <a:solidFill>
                  <a:schemeClr val="tx1"/>
                </a:solidFill>
                <a:latin typeface="Arial" charset="0"/>
                <a:cs typeface="Arial" charset="0"/>
              </a:rPr>
              <a:t>sistema</a:t>
            </a:r>
            <a:endParaRPr lang="es-AR" sz="2000" dirty="0" smtClean="0">
              <a:solidFill>
                <a:schemeClr val="tx1"/>
              </a:solidFill>
              <a:latin typeface="Arial" charset="0"/>
              <a:cs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ctrTitle"/>
          </p:nvPr>
        </p:nvSpPr>
        <p:spPr>
          <a:xfrm>
            <a:off x="685800" y="214313"/>
            <a:ext cx="7772400" cy="1000125"/>
          </a:xfrm>
        </p:spPr>
        <p:txBody>
          <a:bodyPr/>
          <a:lstStyle/>
          <a:p>
            <a:pPr eaLnBrk="1" hangingPunct="1"/>
            <a:r>
              <a:rPr lang="es-AR" dirty="0" smtClean="0">
                <a:solidFill>
                  <a:schemeClr val="tx1"/>
                </a:solidFill>
                <a:latin typeface="Arial" charset="0"/>
                <a:cs typeface="Arial" charset="0"/>
              </a:rPr>
              <a:t>Alcance del </a:t>
            </a:r>
            <a:r>
              <a:rPr lang="es-AR" dirty="0" err="1" smtClean="0">
                <a:solidFill>
                  <a:schemeClr val="tx1"/>
                </a:solidFill>
                <a:latin typeface="Arial" charset="0"/>
                <a:cs typeface="Arial" charset="0"/>
              </a:rPr>
              <a:t>scheduling</a:t>
            </a:r>
            <a:endParaRPr lang="es-AR" dirty="0" smtClean="0">
              <a:solidFill>
                <a:schemeClr val="tx1"/>
              </a:solidFill>
              <a:latin typeface="Arial" charset="0"/>
              <a:cs typeface="Arial" charset="0"/>
            </a:endParaRPr>
          </a:p>
        </p:txBody>
      </p:sp>
      <p:sp>
        <p:nvSpPr>
          <p:cNvPr id="10243" name="2 Subtítulo"/>
          <p:cNvSpPr>
            <a:spLocks noGrp="1"/>
          </p:cNvSpPr>
          <p:nvPr>
            <p:ph type="subTitle" idx="1"/>
          </p:nvPr>
        </p:nvSpPr>
        <p:spPr>
          <a:xfrm>
            <a:off x="755079" y="1268760"/>
            <a:ext cx="8353425" cy="1752600"/>
          </a:xfrm>
        </p:spPr>
        <p:txBody>
          <a:bodyPr/>
          <a:lstStyle/>
          <a:p>
            <a:pPr algn="l" eaLnBrk="1" hangingPunct="1">
              <a:buFont typeface="Arial" charset="0"/>
              <a:buChar char="•"/>
            </a:pPr>
            <a:r>
              <a:rPr lang="es-AR" sz="2000" dirty="0" smtClean="0">
                <a:solidFill>
                  <a:schemeClr val="tx1"/>
                </a:solidFill>
                <a:latin typeface="Arial" charset="0"/>
                <a:cs typeface="Arial" charset="0"/>
              </a:rPr>
              <a:t> </a:t>
            </a:r>
            <a:r>
              <a:rPr lang="es-AR" sz="2000" dirty="0" smtClean="0">
                <a:solidFill>
                  <a:schemeClr val="tx1"/>
                </a:solidFill>
                <a:latin typeface="Arial" charset="0"/>
                <a:cs typeface="Arial" charset="0"/>
              </a:rPr>
              <a:t>A </a:t>
            </a:r>
            <a:r>
              <a:rPr lang="es-AR" sz="2000" dirty="0" smtClean="0">
                <a:solidFill>
                  <a:schemeClr val="tx1"/>
                </a:solidFill>
                <a:latin typeface="Arial" charset="0"/>
                <a:cs typeface="Arial" charset="0"/>
              </a:rPr>
              <a:t>nivel de </a:t>
            </a:r>
            <a:r>
              <a:rPr lang="es-AR" sz="2000" dirty="0" smtClean="0">
                <a:solidFill>
                  <a:schemeClr val="tx1"/>
                </a:solidFill>
                <a:latin typeface="Arial" charset="0"/>
                <a:cs typeface="Arial" charset="0"/>
              </a:rPr>
              <a:t>proceso </a:t>
            </a:r>
            <a:r>
              <a:rPr lang="es-AR" sz="2000" dirty="0" smtClean="0">
                <a:solidFill>
                  <a:schemeClr val="tx1"/>
                </a:solidFill>
                <a:latin typeface="Arial" charset="0"/>
                <a:cs typeface="Arial" charset="0"/>
              </a:rPr>
              <a:t>de cada proceso se elegiría el thread </a:t>
            </a:r>
            <a:r>
              <a:rPr lang="es-AR" sz="2000" dirty="0" smtClean="0">
                <a:solidFill>
                  <a:schemeClr val="tx1"/>
                </a:solidFill>
                <a:latin typeface="Arial" charset="0"/>
                <a:cs typeface="Arial" charset="0"/>
              </a:rPr>
              <a:t>con </a:t>
            </a:r>
            <a:r>
              <a:rPr lang="es-AR" sz="2000" dirty="0" smtClean="0">
                <a:solidFill>
                  <a:schemeClr val="tx1"/>
                </a:solidFill>
                <a:latin typeface="Arial" charset="0"/>
                <a:cs typeface="Arial" charset="0"/>
              </a:rPr>
              <a:t>mayor prioridad, y cuando el proceso al que pertenece adquiera la CPU </a:t>
            </a:r>
          </a:p>
          <a:p>
            <a:pPr algn="l" eaLnBrk="1" hangingPunct="1">
              <a:buFont typeface="Arial" charset="0"/>
              <a:buChar char="•"/>
            </a:pPr>
            <a:r>
              <a:rPr lang="es-AR" sz="2000" dirty="0" smtClean="0">
                <a:solidFill>
                  <a:schemeClr val="tx1"/>
                </a:solidFill>
                <a:latin typeface="Arial" charset="0"/>
                <a:cs typeface="Arial" charset="0"/>
              </a:rPr>
              <a:t>será el thread que se </a:t>
            </a:r>
            <a:r>
              <a:rPr lang="es-AR" sz="2000" dirty="0" smtClean="0">
                <a:solidFill>
                  <a:schemeClr val="tx1"/>
                </a:solidFill>
                <a:latin typeface="Arial" charset="0"/>
                <a:cs typeface="Arial" charset="0"/>
              </a:rPr>
              <a:t>ejecutará</a:t>
            </a:r>
          </a:p>
          <a:p>
            <a:pPr lvl="1" algn="l" eaLnBrk="1" hangingPunct="1">
              <a:buFont typeface="Arial" charset="0"/>
              <a:buChar char="•"/>
            </a:pPr>
            <a:r>
              <a:rPr lang="es-AR" sz="1600" dirty="0" smtClean="0">
                <a:solidFill>
                  <a:schemeClr val="tx1"/>
                </a:solidFill>
                <a:latin typeface="Arial" charset="0"/>
                <a:cs typeface="Arial" charset="0"/>
              </a:rPr>
              <a:t>En </a:t>
            </a:r>
            <a:r>
              <a:rPr lang="es-AR" sz="1600" dirty="0" smtClean="0">
                <a:solidFill>
                  <a:schemeClr val="tx1"/>
                </a:solidFill>
                <a:latin typeface="Arial" charset="0"/>
                <a:cs typeface="Arial" charset="0"/>
              </a:rPr>
              <a:t>un </a:t>
            </a:r>
            <a:r>
              <a:rPr lang="es-AR" sz="1600" dirty="0" smtClean="0">
                <a:solidFill>
                  <a:schemeClr val="tx1"/>
                </a:solidFill>
                <a:latin typeface="Arial" charset="0"/>
                <a:cs typeface="Arial" charset="0"/>
              </a:rPr>
              <a:t>sistema multiprocesador y un </a:t>
            </a:r>
            <a:r>
              <a:rPr lang="es-AR" sz="1600" dirty="0" smtClean="0">
                <a:solidFill>
                  <a:schemeClr val="tx1"/>
                </a:solidFill>
                <a:latin typeface="Arial" charset="0"/>
                <a:cs typeface="Arial" charset="0"/>
              </a:rPr>
              <a:t>proceso </a:t>
            </a:r>
            <a:r>
              <a:rPr lang="es-AR" sz="1600" dirty="0" smtClean="0">
                <a:solidFill>
                  <a:schemeClr val="tx1"/>
                </a:solidFill>
                <a:latin typeface="Arial" charset="0"/>
                <a:cs typeface="Arial" charset="0"/>
              </a:rPr>
              <a:t>que </a:t>
            </a:r>
            <a:r>
              <a:rPr lang="es-AR" sz="1600" dirty="0" smtClean="0">
                <a:solidFill>
                  <a:schemeClr val="tx1"/>
                </a:solidFill>
                <a:latin typeface="Arial" charset="0"/>
                <a:cs typeface="Arial" charset="0"/>
              </a:rPr>
              <a:t>tiene 3 </a:t>
            </a:r>
            <a:r>
              <a:rPr lang="es-AR" sz="1600" dirty="0" smtClean="0">
                <a:solidFill>
                  <a:schemeClr val="tx1"/>
                </a:solidFill>
                <a:latin typeface="Arial" charset="0"/>
                <a:cs typeface="Arial" charset="0"/>
              </a:rPr>
              <a:t>threads, </a:t>
            </a:r>
            <a:r>
              <a:rPr lang="es-AR" sz="1600" dirty="0" smtClean="0">
                <a:solidFill>
                  <a:schemeClr val="tx1"/>
                </a:solidFill>
                <a:latin typeface="Arial" charset="0"/>
                <a:cs typeface="Arial" charset="0"/>
              </a:rPr>
              <a:t>uno de </a:t>
            </a:r>
            <a:r>
              <a:rPr lang="es-AR" sz="1600" dirty="0" smtClean="0">
                <a:solidFill>
                  <a:schemeClr val="tx1"/>
                </a:solidFill>
                <a:latin typeface="Arial" charset="0"/>
                <a:cs typeface="Arial" charset="0"/>
              </a:rPr>
              <a:t>alta </a:t>
            </a:r>
            <a:r>
              <a:rPr lang="es-AR" sz="1600" dirty="0" smtClean="0">
                <a:solidFill>
                  <a:schemeClr val="tx1"/>
                </a:solidFill>
                <a:latin typeface="Arial" charset="0"/>
                <a:cs typeface="Arial" charset="0"/>
              </a:rPr>
              <a:t>prioridad, y dos de prioridad </a:t>
            </a:r>
            <a:r>
              <a:rPr lang="es-AR" sz="1600" dirty="0" smtClean="0">
                <a:solidFill>
                  <a:schemeClr val="tx1"/>
                </a:solidFill>
                <a:latin typeface="Arial" charset="0"/>
                <a:cs typeface="Arial" charset="0"/>
              </a:rPr>
              <a:t>media</a:t>
            </a:r>
          </a:p>
          <a:p>
            <a:pPr lvl="1" algn="l" eaLnBrk="1" hangingPunct="1">
              <a:buFont typeface="Arial" charset="0"/>
              <a:buChar char="•"/>
            </a:pPr>
            <a:r>
              <a:rPr lang="es-AR" sz="1600" dirty="0" smtClean="0">
                <a:solidFill>
                  <a:schemeClr val="tx1"/>
                </a:solidFill>
                <a:latin typeface="Arial" charset="0"/>
                <a:cs typeface="Arial" charset="0"/>
              </a:rPr>
              <a:t>Se asigna </a:t>
            </a:r>
            <a:r>
              <a:rPr lang="es-AR" sz="1600" dirty="0" smtClean="0">
                <a:solidFill>
                  <a:schemeClr val="tx1"/>
                </a:solidFill>
                <a:latin typeface="Arial" charset="0"/>
                <a:cs typeface="Arial" charset="0"/>
              </a:rPr>
              <a:t>al </a:t>
            </a:r>
            <a:r>
              <a:rPr lang="es-AR" sz="1600" dirty="0" smtClean="0">
                <a:solidFill>
                  <a:schemeClr val="tx1"/>
                </a:solidFill>
                <a:latin typeface="Arial" charset="0"/>
                <a:cs typeface="Arial" charset="0"/>
              </a:rPr>
              <a:t>thread de </a:t>
            </a:r>
            <a:r>
              <a:rPr lang="es-AR" sz="1600" dirty="0" smtClean="0">
                <a:solidFill>
                  <a:schemeClr val="tx1"/>
                </a:solidFill>
                <a:latin typeface="Arial" charset="0"/>
                <a:cs typeface="Arial" charset="0"/>
              </a:rPr>
              <a:t>alta prioridad una CPU </a:t>
            </a:r>
            <a:endParaRPr lang="es-AR" sz="1600" dirty="0" smtClean="0">
              <a:solidFill>
                <a:schemeClr val="tx1"/>
              </a:solidFill>
              <a:latin typeface="Arial" charset="0"/>
              <a:cs typeface="Arial" charset="0"/>
            </a:endParaRPr>
          </a:p>
          <a:p>
            <a:pPr lvl="1" algn="l" eaLnBrk="1" hangingPunct="1">
              <a:buFont typeface="Arial" charset="0"/>
              <a:buChar char="•"/>
            </a:pPr>
            <a:r>
              <a:rPr lang="es-AR" sz="1600" dirty="0" smtClean="0">
                <a:solidFill>
                  <a:schemeClr val="tx1"/>
                </a:solidFill>
                <a:latin typeface="Arial" charset="0"/>
                <a:cs typeface="Arial" charset="0"/>
              </a:rPr>
              <a:t>Si </a:t>
            </a:r>
            <a:r>
              <a:rPr lang="es-AR" sz="1600" dirty="0" smtClean="0">
                <a:solidFill>
                  <a:schemeClr val="tx1"/>
                </a:solidFill>
                <a:latin typeface="Arial" charset="0"/>
                <a:cs typeface="Arial" charset="0"/>
              </a:rPr>
              <a:t>hubiese otras CPUs corriendo threads con menor prioridad </a:t>
            </a:r>
            <a:r>
              <a:rPr lang="es-AR" sz="1600" dirty="0" smtClean="0">
                <a:solidFill>
                  <a:schemeClr val="tx1"/>
                </a:solidFill>
                <a:latin typeface="Arial" charset="0"/>
                <a:cs typeface="Arial" charset="0"/>
              </a:rPr>
              <a:t>de otros </a:t>
            </a:r>
            <a:r>
              <a:rPr lang="es-AR" sz="1600" dirty="0" smtClean="0">
                <a:solidFill>
                  <a:schemeClr val="tx1"/>
                </a:solidFill>
                <a:latin typeface="Arial" charset="0"/>
                <a:cs typeface="Arial" charset="0"/>
              </a:rPr>
              <a:t>procesos, que los dos threads restantes del proceso </a:t>
            </a:r>
            <a:r>
              <a:rPr lang="es-AR" sz="1600" dirty="0" smtClean="0">
                <a:solidFill>
                  <a:schemeClr val="tx1"/>
                </a:solidFill>
                <a:latin typeface="Arial" charset="0"/>
                <a:cs typeface="Arial" charset="0"/>
              </a:rPr>
              <a:t>,  los dejado esperado </a:t>
            </a:r>
            <a:r>
              <a:rPr lang="es-AR" sz="1600" dirty="0" smtClean="0">
                <a:solidFill>
                  <a:schemeClr val="tx1"/>
                </a:solidFill>
                <a:latin typeface="Arial" charset="0"/>
                <a:cs typeface="Arial" charset="0"/>
              </a:rPr>
              <a:t>a que el thread de alta prioridad finalice o </a:t>
            </a:r>
            <a:r>
              <a:rPr lang="es-AR" sz="1600" dirty="0" smtClean="0">
                <a:solidFill>
                  <a:schemeClr val="tx1"/>
                </a:solidFill>
                <a:latin typeface="Arial" charset="0"/>
                <a:cs typeface="Arial" charset="0"/>
              </a:rPr>
              <a:t>se bloquee</a:t>
            </a:r>
          </a:p>
          <a:p>
            <a:pPr lvl="1" algn="l" eaLnBrk="1" hangingPunct="1">
              <a:buFont typeface="Arial" charset="0"/>
              <a:buChar char="•"/>
            </a:pPr>
            <a:r>
              <a:rPr lang="es-AR" sz="1600" dirty="0" smtClean="0">
                <a:solidFill>
                  <a:schemeClr val="tx1"/>
                </a:solidFill>
                <a:latin typeface="Arial" charset="0"/>
                <a:cs typeface="Arial" charset="0"/>
              </a:rPr>
              <a:t>Puede negarle </a:t>
            </a:r>
            <a:r>
              <a:rPr lang="es-AR" sz="1600" dirty="0" smtClean="0">
                <a:solidFill>
                  <a:schemeClr val="tx1"/>
                </a:solidFill>
                <a:latin typeface="Arial" charset="0"/>
                <a:cs typeface="Arial" charset="0"/>
              </a:rPr>
              <a:t>a una aplicación </a:t>
            </a:r>
            <a:r>
              <a:rPr lang="es-AR" sz="1600" dirty="0" err="1" smtClean="0">
                <a:solidFill>
                  <a:schemeClr val="tx1"/>
                </a:solidFill>
                <a:latin typeface="Arial" charset="0"/>
                <a:cs typeface="Arial" charset="0"/>
              </a:rPr>
              <a:t>multithread</a:t>
            </a:r>
            <a:r>
              <a:rPr lang="es-AR" sz="1600" dirty="0" smtClean="0">
                <a:solidFill>
                  <a:schemeClr val="tx1"/>
                </a:solidFill>
                <a:latin typeface="Arial" charset="0"/>
                <a:cs typeface="Arial" charset="0"/>
              </a:rPr>
              <a:t> la posibilidad de ejecutarse en múltiples </a:t>
            </a:r>
          </a:p>
          <a:p>
            <a:pPr lvl="1" algn="l" eaLnBrk="1" hangingPunct="1"/>
            <a:r>
              <a:rPr lang="es-AR" sz="1600" dirty="0" smtClean="0">
                <a:solidFill>
                  <a:schemeClr val="tx1"/>
                </a:solidFill>
                <a:latin typeface="Arial" charset="0"/>
                <a:cs typeface="Arial" charset="0"/>
              </a:rPr>
              <a:t>CPUs al mismo tiempo.</a:t>
            </a:r>
          </a:p>
          <a:p>
            <a:pPr algn="l" eaLnBrk="1" hangingPunct="1">
              <a:buFont typeface="Arial" charset="0"/>
              <a:buChar char="•"/>
            </a:pPr>
            <a:r>
              <a:rPr lang="es-AR" sz="2000" dirty="0" smtClean="0">
                <a:solidFill>
                  <a:schemeClr val="tx1"/>
                </a:solidFill>
                <a:latin typeface="Arial" charset="0"/>
                <a:cs typeface="Arial" charset="0"/>
              </a:rPr>
              <a:t>Si </a:t>
            </a:r>
            <a:r>
              <a:rPr lang="es-AR" sz="2000" dirty="0" smtClean="0">
                <a:solidFill>
                  <a:schemeClr val="tx1"/>
                </a:solidFill>
                <a:latin typeface="Arial" charset="0"/>
                <a:cs typeface="Arial" charset="0"/>
              </a:rPr>
              <a:t>los threads de un proceso </a:t>
            </a:r>
            <a:r>
              <a:rPr lang="es-AR" sz="2000" dirty="0" smtClean="0">
                <a:solidFill>
                  <a:schemeClr val="tx1"/>
                </a:solidFill>
                <a:latin typeface="Arial" charset="0"/>
                <a:cs typeface="Arial" charset="0"/>
              </a:rPr>
              <a:t>con alcance </a:t>
            </a:r>
            <a:r>
              <a:rPr lang="es-AR" sz="2000" dirty="0" smtClean="0">
                <a:solidFill>
                  <a:schemeClr val="tx1"/>
                </a:solidFill>
                <a:latin typeface="Arial" charset="0"/>
                <a:cs typeface="Arial" charset="0"/>
              </a:rPr>
              <a:t>a nivel sistema, tienen prioridad lo suficientemente alta, </a:t>
            </a:r>
            <a:r>
              <a:rPr lang="es-AR" sz="2000" dirty="0" smtClean="0">
                <a:solidFill>
                  <a:schemeClr val="tx1"/>
                </a:solidFill>
                <a:latin typeface="Arial" charset="0"/>
                <a:cs typeface="Arial" charset="0"/>
              </a:rPr>
              <a:t>serían asignados </a:t>
            </a:r>
            <a:r>
              <a:rPr lang="es-AR" sz="2000" dirty="0" smtClean="0">
                <a:solidFill>
                  <a:schemeClr val="tx1"/>
                </a:solidFill>
                <a:latin typeface="Arial" charset="0"/>
                <a:cs typeface="Arial" charset="0"/>
              </a:rPr>
              <a:t>a múltiples CPUs al mismo tiempo. </a:t>
            </a:r>
            <a:endParaRPr lang="es-AR" sz="2000" dirty="0" smtClean="0">
              <a:solidFill>
                <a:schemeClr val="tx1"/>
              </a:solidFill>
              <a:latin typeface="Arial" charset="0"/>
              <a:cs typeface="Arial" charset="0"/>
            </a:endParaRPr>
          </a:p>
          <a:p>
            <a:pPr algn="l" eaLnBrk="1" hangingPunct="1">
              <a:buFont typeface="Arial" charset="0"/>
              <a:buChar char="•"/>
            </a:pPr>
            <a:r>
              <a:rPr lang="es-AR" sz="2000" dirty="0" smtClean="0">
                <a:solidFill>
                  <a:schemeClr val="tx1"/>
                </a:solidFill>
                <a:latin typeface="Arial" charset="0"/>
                <a:cs typeface="Arial" charset="0"/>
              </a:rPr>
              <a:t>Nivel </a:t>
            </a:r>
            <a:r>
              <a:rPr lang="es-AR" sz="2000" dirty="0" smtClean="0">
                <a:solidFill>
                  <a:schemeClr val="tx1"/>
                </a:solidFill>
                <a:latin typeface="Arial" charset="0"/>
                <a:cs typeface="Arial" charset="0"/>
              </a:rPr>
              <a:t>sistema, es </a:t>
            </a:r>
            <a:r>
              <a:rPr lang="es-AR" sz="2000" dirty="0" smtClean="0">
                <a:solidFill>
                  <a:schemeClr val="tx1"/>
                </a:solidFill>
                <a:latin typeface="Arial" charset="0"/>
                <a:cs typeface="Arial" charset="0"/>
              </a:rPr>
              <a:t>más </a:t>
            </a:r>
            <a:r>
              <a:rPr lang="es-AR" sz="2000" dirty="0" smtClean="0">
                <a:solidFill>
                  <a:schemeClr val="tx1"/>
                </a:solidFill>
                <a:latin typeface="Arial" charset="0"/>
                <a:cs typeface="Arial" charset="0"/>
              </a:rPr>
              <a:t>útil que a </a:t>
            </a:r>
            <a:r>
              <a:rPr lang="es-AR" sz="2000" dirty="0" smtClean="0">
                <a:solidFill>
                  <a:schemeClr val="tx1"/>
                </a:solidFill>
                <a:latin typeface="Arial" charset="0"/>
                <a:cs typeface="Arial" charset="0"/>
              </a:rPr>
              <a:t>nivel proceso </a:t>
            </a:r>
            <a:r>
              <a:rPr lang="es-AR" sz="2000" dirty="0" smtClean="0">
                <a:solidFill>
                  <a:schemeClr val="tx1"/>
                </a:solidFill>
                <a:latin typeface="Arial" charset="0"/>
                <a:cs typeface="Arial" charset="0"/>
              </a:rPr>
              <a:t>para aplicaciones de tiempo real, o procesamiento </a:t>
            </a:r>
            <a:r>
              <a:rPr lang="es-AR" sz="2000" dirty="0" smtClean="0">
                <a:solidFill>
                  <a:schemeClr val="tx1"/>
                </a:solidFill>
                <a:latin typeface="Arial" charset="0"/>
                <a:cs typeface="Arial" charset="0"/>
              </a:rPr>
              <a:t>paralelo</a:t>
            </a:r>
            <a:endParaRPr lang="es-AR" sz="2000" dirty="0" smtClean="0">
              <a:solidFill>
                <a:schemeClr val="tx1"/>
              </a:solidFill>
              <a:latin typeface="Arial" charset="0"/>
              <a:cs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ctrTitle"/>
          </p:nvPr>
        </p:nvSpPr>
        <p:spPr>
          <a:xfrm>
            <a:off x="685800" y="214313"/>
            <a:ext cx="7772400" cy="1000125"/>
          </a:xfrm>
        </p:spPr>
        <p:txBody>
          <a:bodyPr/>
          <a:lstStyle/>
          <a:p>
            <a:pPr eaLnBrk="1" hangingPunct="1"/>
            <a:r>
              <a:rPr lang="es-AR" dirty="0" smtClean="0">
                <a:solidFill>
                  <a:schemeClr val="tx1"/>
                </a:solidFill>
                <a:latin typeface="Arial" charset="0"/>
                <a:cs typeface="Arial" charset="0"/>
              </a:rPr>
              <a:t>Afinidad de procesador</a:t>
            </a:r>
            <a:endParaRPr lang="es-AR" dirty="0" smtClean="0">
              <a:solidFill>
                <a:schemeClr val="tx1"/>
              </a:solidFill>
              <a:latin typeface="Arial" charset="0"/>
              <a:cs typeface="Arial" charset="0"/>
            </a:endParaRPr>
          </a:p>
        </p:txBody>
      </p:sp>
      <p:sp>
        <p:nvSpPr>
          <p:cNvPr id="10243" name="2 Subtítulo"/>
          <p:cNvSpPr>
            <a:spLocks noGrp="1"/>
          </p:cNvSpPr>
          <p:nvPr>
            <p:ph type="subTitle" idx="1"/>
          </p:nvPr>
        </p:nvSpPr>
        <p:spPr>
          <a:xfrm>
            <a:off x="755079" y="1268760"/>
            <a:ext cx="8353425" cy="1752600"/>
          </a:xfrm>
        </p:spPr>
        <p:txBody>
          <a:bodyPr/>
          <a:lstStyle/>
          <a:p>
            <a:pPr algn="l" eaLnBrk="1" hangingPunct="1">
              <a:buFont typeface="Arial" charset="0"/>
              <a:buChar char="•"/>
            </a:pPr>
            <a:r>
              <a:rPr lang="es-AR" sz="2000" dirty="0" smtClean="0">
                <a:solidFill>
                  <a:schemeClr val="tx1"/>
                </a:solidFill>
                <a:latin typeface="Arial" charset="0"/>
                <a:cs typeface="Arial" charset="0"/>
              </a:rPr>
              <a:t>Entorno </a:t>
            </a:r>
            <a:r>
              <a:rPr lang="es-AR" sz="2000" dirty="0" smtClean="0">
                <a:solidFill>
                  <a:schemeClr val="tx1"/>
                </a:solidFill>
                <a:latin typeface="Arial" charset="0"/>
                <a:cs typeface="Arial" charset="0"/>
              </a:rPr>
              <a:t>de memoria compartida </a:t>
            </a:r>
            <a:r>
              <a:rPr lang="es-AR" sz="2000" dirty="0" smtClean="0">
                <a:solidFill>
                  <a:schemeClr val="tx1"/>
                </a:solidFill>
                <a:latin typeface="Arial" charset="0"/>
                <a:cs typeface="Arial" charset="0"/>
              </a:rPr>
              <a:t>multiprocesador</a:t>
            </a:r>
            <a:r>
              <a:rPr lang="es-AR" sz="2000" dirty="0" smtClean="0">
                <a:solidFill>
                  <a:schemeClr val="tx1"/>
                </a:solidFill>
                <a:latin typeface="Arial" charset="0"/>
                <a:cs typeface="Arial" charset="0"/>
              </a:rPr>
              <a:t>, </a:t>
            </a:r>
            <a:r>
              <a:rPr lang="es-AR" sz="2000" dirty="0" smtClean="0">
                <a:solidFill>
                  <a:schemeClr val="tx1"/>
                </a:solidFill>
                <a:latin typeface="Arial" charset="0"/>
                <a:cs typeface="Arial" charset="0"/>
              </a:rPr>
              <a:t>si </a:t>
            </a:r>
            <a:r>
              <a:rPr lang="es-AR" sz="2000" dirty="0" smtClean="0">
                <a:solidFill>
                  <a:schemeClr val="tx1"/>
                </a:solidFill>
                <a:latin typeface="Arial" charset="0"/>
                <a:cs typeface="Arial" charset="0"/>
              </a:rPr>
              <a:t>un proceso o thread </a:t>
            </a:r>
            <a:r>
              <a:rPr lang="es-AR" sz="2000" dirty="0" smtClean="0">
                <a:solidFill>
                  <a:schemeClr val="tx1"/>
                </a:solidFill>
                <a:latin typeface="Arial" charset="0"/>
                <a:cs typeface="Arial" charset="0"/>
              </a:rPr>
              <a:t>fue </a:t>
            </a:r>
            <a:r>
              <a:rPr lang="es-AR" sz="2000" dirty="0" smtClean="0">
                <a:solidFill>
                  <a:schemeClr val="tx1"/>
                </a:solidFill>
                <a:latin typeface="Arial" charset="0"/>
                <a:cs typeface="Arial" charset="0"/>
              </a:rPr>
              <a:t>asignado a </a:t>
            </a:r>
            <a:r>
              <a:rPr lang="es-AR" sz="2000" dirty="0" smtClean="0">
                <a:solidFill>
                  <a:schemeClr val="tx1"/>
                </a:solidFill>
                <a:latin typeface="Arial" charset="0"/>
                <a:cs typeface="Arial" charset="0"/>
              </a:rPr>
              <a:t>un </a:t>
            </a:r>
            <a:r>
              <a:rPr lang="es-AR" sz="2000" dirty="0" err="1" smtClean="0">
                <a:solidFill>
                  <a:schemeClr val="tx1"/>
                </a:solidFill>
                <a:latin typeface="Arial" charset="0"/>
                <a:cs typeface="Arial" charset="0"/>
              </a:rPr>
              <a:t>core</a:t>
            </a:r>
            <a:r>
              <a:rPr lang="es-AR" sz="2000" dirty="0" smtClean="0">
                <a:solidFill>
                  <a:schemeClr val="tx1"/>
                </a:solidFill>
                <a:latin typeface="Arial" charset="0"/>
                <a:cs typeface="Arial" charset="0"/>
              </a:rPr>
              <a:t>, </a:t>
            </a:r>
            <a:r>
              <a:rPr lang="es-AR" sz="2000" dirty="0" smtClean="0">
                <a:solidFill>
                  <a:schemeClr val="tx1"/>
                </a:solidFill>
                <a:latin typeface="Arial" charset="0"/>
                <a:cs typeface="Arial" charset="0"/>
              </a:rPr>
              <a:t>tendrá parte de sus datos copiados en la cache de </a:t>
            </a:r>
            <a:r>
              <a:rPr lang="es-AR" sz="2000" dirty="0" smtClean="0">
                <a:solidFill>
                  <a:schemeClr val="tx1"/>
                </a:solidFill>
                <a:latin typeface="Arial" charset="0"/>
                <a:cs typeface="Arial" charset="0"/>
              </a:rPr>
              <a:t>dicha unidad</a:t>
            </a:r>
          </a:p>
          <a:p>
            <a:pPr algn="l" eaLnBrk="1" hangingPunct="1">
              <a:buFont typeface="Arial" charset="0"/>
              <a:buChar char="•"/>
            </a:pPr>
            <a:r>
              <a:rPr lang="es-AR" sz="2000" dirty="0" smtClean="0">
                <a:solidFill>
                  <a:schemeClr val="tx1"/>
                </a:solidFill>
                <a:latin typeface="Arial" charset="0"/>
                <a:cs typeface="Arial" charset="0"/>
              </a:rPr>
              <a:t>Si </a:t>
            </a:r>
            <a:r>
              <a:rPr lang="es-AR" sz="2000" dirty="0" smtClean="0">
                <a:solidFill>
                  <a:schemeClr val="tx1"/>
                </a:solidFill>
                <a:latin typeface="Arial" charset="0"/>
                <a:cs typeface="Arial" charset="0"/>
              </a:rPr>
              <a:t>el </a:t>
            </a:r>
            <a:r>
              <a:rPr lang="es-AR" sz="2000" dirty="0" err="1" smtClean="0">
                <a:solidFill>
                  <a:schemeClr val="tx1"/>
                </a:solidFill>
                <a:latin typeface="Arial" charset="0"/>
                <a:cs typeface="Arial" charset="0"/>
              </a:rPr>
              <a:t>dispatcher</a:t>
            </a:r>
            <a:r>
              <a:rPr lang="es-AR" sz="2000" dirty="0" smtClean="0">
                <a:solidFill>
                  <a:schemeClr val="tx1"/>
                </a:solidFill>
                <a:latin typeface="Arial" charset="0"/>
                <a:cs typeface="Arial" charset="0"/>
              </a:rPr>
              <a:t> decidiera que el proceso tiene que ser ejecutado </a:t>
            </a:r>
          </a:p>
          <a:p>
            <a:pPr algn="l" eaLnBrk="1" hangingPunct="1">
              <a:buFont typeface="Arial" charset="0"/>
              <a:buChar char="•"/>
            </a:pPr>
            <a:r>
              <a:rPr lang="es-AR" sz="2000" dirty="0" smtClean="0">
                <a:solidFill>
                  <a:schemeClr val="tx1"/>
                </a:solidFill>
                <a:latin typeface="Arial" charset="0"/>
                <a:cs typeface="Arial" charset="0"/>
              </a:rPr>
              <a:t>en otra </a:t>
            </a:r>
            <a:r>
              <a:rPr lang="es-AR" sz="2000" dirty="0" err="1" smtClean="0">
                <a:solidFill>
                  <a:schemeClr val="tx1"/>
                </a:solidFill>
                <a:latin typeface="Arial" charset="0"/>
                <a:cs typeface="Arial" charset="0"/>
              </a:rPr>
              <a:t>core</a:t>
            </a:r>
            <a:r>
              <a:rPr lang="es-AR" sz="2000" dirty="0" smtClean="0">
                <a:solidFill>
                  <a:schemeClr val="tx1"/>
                </a:solidFill>
                <a:latin typeface="Arial" charset="0"/>
                <a:cs typeface="Arial" charset="0"/>
              </a:rPr>
              <a:t>, datos se invalidan </a:t>
            </a:r>
            <a:r>
              <a:rPr lang="es-AR" sz="2000" dirty="0" smtClean="0">
                <a:solidFill>
                  <a:schemeClr val="tx1"/>
                </a:solidFill>
                <a:latin typeface="Arial" charset="0"/>
                <a:cs typeface="Arial" charset="0"/>
              </a:rPr>
              <a:t>y </a:t>
            </a:r>
            <a:r>
              <a:rPr lang="es-AR" sz="2000" dirty="0" smtClean="0">
                <a:solidFill>
                  <a:schemeClr val="tx1"/>
                </a:solidFill>
                <a:latin typeface="Arial" charset="0"/>
                <a:cs typeface="Arial" charset="0"/>
              </a:rPr>
              <a:t>vueltos </a:t>
            </a:r>
            <a:r>
              <a:rPr lang="es-AR" sz="2000" dirty="0" smtClean="0">
                <a:solidFill>
                  <a:schemeClr val="tx1"/>
                </a:solidFill>
                <a:latin typeface="Arial" charset="0"/>
                <a:cs typeface="Arial" charset="0"/>
              </a:rPr>
              <a:t>a cargar en la cache de la nueva </a:t>
            </a:r>
            <a:r>
              <a:rPr lang="es-AR" sz="2000" dirty="0" err="1" smtClean="0">
                <a:solidFill>
                  <a:schemeClr val="tx1"/>
                </a:solidFill>
                <a:latin typeface="Arial" charset="0"/>
                <a:cs typeface="Arial" charset="0"/>
              </a:rPr>
              <a:t>core</a:t>
            </a:r>
            <a:endParaRPr lang="es-AR" sz="2000" dirty="0" smtClean="0">
              <a:solidFill>
                <a:schemeClr val="tx1"/>
              </a:solidFill>
              <a:latin typeface="Arial" charset="0"/>
              <a:cs typeface="Arial" charset="0"/>
            </a:endParaRPr>
          </a:p>
          <a:p>
            <a:pPr algn="l" eaLnBrk="1" hangingPunct="1">
              <a:buFont typeface="Arial" charset="0"/>
              <a:buChar char="•"/>
            </a:pPr>
            <a:r>
              <a:rPr lang="es-AR" sz="2000" dirty="0" smtClean="0">
                <a:solidFill>
                  <a:schemeClr val="tx1"/>
                </a:solidFill>
                <a:latin typeface="Arial" charset="0"/>
                <a:cs typeface="Arial" charset="0"/>
              </a:rPr>
              <a:t>Procesadores actuales: </a:t>
            </a:r>
            <a:r>
              <a:rPr lang="es-AR" sz="2000" dirty="0" smtClean="0">
                <a:solidFill>
                  <a:schemeClr val="tx1"/>
                </a:solidFill>
                <a:latin typeface="Arial" charset="0"/>
                <a:cs typeface="Arial" charset="0"/>
              </a:rPr>
              <a:t>varios niveles de cache, </a:t>
            </a:r>
            <a:r>
              <a:rPr lang="es-AR" sz="2000" dirty="0" smtClean="0">
                <a:solidFill>
                  <a:schemeClr val="tx1"/>
                </a:solidFill>
                <a:latin typeface="Arial" charset="0"/>
                <a:cs typeface="Arial" charset="0"/>
              </a:rPr>
              <a:t>algunas </a:t>
            </a:r>
            <a:r>
              <a:rPr lang="es-AR" sz="2000" dirty="0" smtClean="0">
                <a:solidFill>
                  <a:schemeClr val="tx1"/>
                </a:solidFill>
                <a:latin typeface="Arial" charset="0"/>
                <a:cs typeface="Arial" charset="0"/>
              </a:rPr>
              <a:t>son compartidas por varios </a:t>
            </a:r>
            <a:r>
              <a:rPr lang="es-AR" sz="2000" dirty="0" err="1" smtClean="0">
                <a:solidFill>
                  <a:schemeClr val="tx1"/>
                </a:solidFill>
                <a:latin typeface="Arial" charset="0"/>
                <a:cs typeface="Arial" charset="0"/>
              </a:rPr>
              <a:t>cores</a:t>
            </a:r>
            <a:r>
              <a:rPr lang="es-AR" sz="2000" dirty="0" smtClean="0">
                <a:solidFill>
                  <a:schemeClr val="tx1"/>
                </a:solidFill>
                <a:latin typeface="Arial" charset="0"/>
                <a:cs typeface="Arial" charset="0"/>
              </a:rPr>
              <a:t> </a:t>
            </a:r>
            <a:endParaRPr lang="es-AR" sz="2000" dirty="0" smtClean="0">
              <a:solidFill>
                <a:schemeClr val="tx1"/>
              </a:solidFill>
              <a:latin typeface="Arial" charset="0"/>
              <a:cs typeface="Arial" charset="0"/>
            </a:endParaRPr>
          </a:p>
          <a:p>
            <a:pPr algn="l" eaLnBrk="1" hangingPunct="1">
              <a:buFont typeface="Arial" charset="0"/>
              <a:buChar char="•"/>
            </a:pPr>
            <a:r>
              <a:rPr lang="es-AR" sz="2000" dirty="0" smtClean="0">
                <a:solidFill>
                  <a:schemeClr val="tx1"/>
                </a:solidFill>
                <a:latin typeface="Arial" charset="0"/>
                <a:cs typeface="Arial" charset="0"/>
              </a:rPr>
              <a:t>El SO </a:t>
            </a:r>
            <a:r>
              <a:rPr lang="es-AR" sz="2000" dirty="0" smtClean="0">
                <a:solidFill>
                  <a:schemeClr val="tx1"/>
                </a:solidFill>
                <a:latin typeface="Arial" charset="0"/>
                <a:cs typeface="Arial" charset="0"/>
              </a:rPr>
              <a:t>conoce </a:t>
            </a:r>
            <a:r>
              <a:rPr lang="es-AR" sz="2000" dirty="0" smtClean="0">
                <a:solidFill>
                  <a:schemeClr val="tx1"/>
                </a:solidFill>
                <a:latin typeface="Arial" charset="0"/>
                <a:cs typeface="Arial" charset="0"/>
              </a:rPr>
              <a:t>estructura de las CPU, </a:t>
            </a:r>
            <a:r>
              <a:rPr lang="es-AR" sz="2000" dirty="0" smtClean="0">
                <a:solidFill>
                  <a:schemeClr val="tx1"/>
                </a:solidFill>
                <a:latin typeface="Arial" charset="0"/>
                <a:cs typeface="Arial" charset="0"/>
              </a:rPr>
              <a:t>buscará hacer </a:t>
            </a:r>
            <a:r>
              <a:rPr lang="es-AR" sz="2000" dirty="0" smtClean="0">
                <a:solidFill>
                  <a:schemeClr val="tx1"/>
                </a:solidFill>
                <a:latin typeface="Arial" charset="0"/>
                <a:cs typeface="Arial" charset="0"/>
              </a:rPr>
              <a:t>migraciones </a:t>
            </a:r>
            <a:r>
              <a:rPr lang="es-AR" sz="2000" dirty="0" smtClean="0">
                <a:solidFill>
                  <a:schemeClr val="tx1"/>
                </a:solidFill>
                <a:latin typeface="Arial" charset="0"/>
                <a:cs typeface="Arial" charset="0"/>
              </a:rPr>
              <a:t>más </a:t>
            </a:r>
            <a:r>
              <a:rPr lang="es-AR" sz="2000" dirty="0" smtClean="0">
                <a:solidFill>
                  <a:schemeClr val="tx1"/>
                </a:solidFill>
                <a:latin typeface="Arial" charset="0"/>
                <a:cs typeface="Arial" charset="0"/>
              </a:rPr>
              <a:t>baratas</a:t>
            </a:r>
          </a:p>
          <a:p>
            <a:pPr algn="l" eaLnBrk="1" hangingPunct="1">
              <a:buFont typeface="Arial" charset="0"/>
              <a:buChar char="•"/>
            </a:pPr>
            <a:r>
              <a:rPr lang="es-AR" sz="2000" dirty="0" smtClean="0">
                <a:solidFill>
                  <a:schemeClr val="tx1"/>
                </a:solidFill>
                <a:latin typeface="Arial" charset="0"/>
                <a:cs typeface="Arial" charset="0"/>
              </a:rPr>
              <a:t>No </a:t>
            </a:r>
            <a:r>
              <a:rPr lang="es-AR" sz="2000" dirty="0" smtClean="0">
                <a:solidFill>
                  <a:schemeClr val="tx1"/>
                </a:solidFill>
                <a:latin typeface="Arial" charset="0"/>
                <a:cs typeface="Arial" charset="0"/>
              </a:rPr>
              <a:t>se puede enunciar una </a:t>
            </a:r>
            <a:r>
              <a:rPr lang="es-AR" sz="2000" dirty="0" smtClean="0">
                <a:solidFill>
                  <a:schemeClr val="tx1"/>
                </a:solidFill>
                <a:latin typeface="Arial" charset="0"/>
                <a:cs typeface="Arial" charset="0"/>
              </a:rPr>
              <a:t>regla </a:t>
            </a:r>
            <a:r>
              <a:rPr lang="es-AR" sz="2000" dirty="0" smtClean="0">
                <a:solidFill>
                  <a:schemeClr val="tx1"/>
                </a:solidFill>
                <a:latin typeface="Arial" charset="0"/>
                <a:cs typeface="Arial" charset="0"/>
              </a:rPr>
              <a:t>general sobre qué ocurriría durante una migración de un thread o proceso </a:t>
            </a:r>
            <a:r>
              <a:rPr lang="es-AR" sz="2000" dirty="0" smtClean="0">
                <a:solidFill>
                  <a:schemeClr val="tx1"/>
                </a:solidFill>
                <a:latin typeface="Arial" charset="0"/>
                <a:cs typeface="Arial" charset="0"/>
              </a:rPr>
              <a:t>a otro </a:t>
            </a:r>
            <a:r>
              <a:rPr lang="es-AR" sz="2000" dirty="0" err="1" smtClean="0">
                <a:solidFill>
                  <a:schemeClr val="tx1"/>
                </a:solidFill>
                <a:latin typeface="Arial" charset="0"/>
                <a:cs typeface="Arial" charset="0"/>
              </a:rPr>
              <a:t>core</a:t>
            </a:r>
            <a:endParaRPr lang="es-AR" sz="2000" dirty="0" smtClean="0">
              <a:solidFill>
                <a:schemeClr val="tx1"/>
              </a:solidFill>
              <a:latin typeface="Arial" charset="0"/>
              <a:cs typeface="Arial" charset="0"/>
            </a:endParaRPr>
          </a:p>
          <a:p>
            <a:pPr algn="l" eaLnBrk="1" hangingPunct="1">
              <a:buFont typeface="Arial" charset="0"/>
              <a:buChar char="•"/>
            </a:pPr>
            <a:r>
              <a:rPr lang="es-AR" sz="2000" dirty="0" smtClean="0">
                <a:solidFill>
                  <a:schemeClr val="tx1"/>
                </a:solidFill>
                <a:latin typeface="Arial" charset="0"/>
                <a:cs typeface="Arial" charset="0"/>
              </a:rPr>
              <a:t>Si </a:t>
            </a:r>
            <a:r>
              <a:rPr lang="es-AR" sz="2000" dirty="0" smtClean="0">
                <a:solidFill>
                  <a:schemeClr val="tx1"/>
                </a:solidFill>
                <a:latin typeface="Arial" charset="0"/>
                <a:cs typeface="Arial" charset="0"/>
              </a:rPr>
              <a:t>un proceso </a:t>
            </a:r>
            <a:r>
              <a:rPr lang="es-AR" sz="2000" dirty="0" smtClean="0">
                <a:solidFill>
                  <a:schemeClr val="tx1"/>
                </a:solidFill>
                <a:latin typeface="Arial" charset="0"/>
                <a:cs typeface="Arial" charset="0"/>
              </a:rPr>
              <a:t>ejecutado </a:t>
            </a:r>
            <a:r>
              <a:rPr lang="es-AR" sz="2000" dirty="0" smtClean="0">
                <a:solidFill>
                  <a:schemeClr val="tx1"/>
                </a:solidFill>
                <a:latin typeface="Arial" charset="0"/>
                <a:cs typeface="Arial" charset="0"/>
              </a:rPr>
              <a:t>en </a:t>
            </a:r>
            <a:r>
              <a:rPr lang="es-AR" sz="2000" dirty="0" smtClean="0">
                <a:solidFill>
                  <a:schemeClr val="tx1"/>
                </a:solidFill>
                <a:latin typeface="Arial" charset="0"/>
                <a:cs typeface="Arial" charset="0"/>
              </a:rPr>
              <a:t>un </a:t>
            </a:r>
            <a:r>
              <a:rPr lang="es-AR" sz="2000" dirty="0" err="1" smtClean="0">
                <a:solidFill>
                  <a:schemeClr val="tx1"/>
                </a:solidFill>
                <a:latin typeface="Arial" charset="0"/>
                <a:cs typeface="Arial" charset="0"/>
              </a:rPr>
              <a:t>core</a:t>
            </a:r>
            <a:r>
              <a:rPr lang="es-AR" sz="2000" dirty="0" smtClean="0">
                <a:solidFill>
                  <a:schemeClr val="tx1"/>
                </a:solidFill>
                <a:latin typeface="Arial" charset="0"/>
                <a:cs typeface="Arial" charset="0"/>
              </a:rPr>
              <a:t>, </a:t>
            </a:r>
            <a:r>
              <a:rPr lang="es-AR" sz="2000" dirty="0" smtClean="0">
                <a:solidFill>
                  <a:schemeClr val="tx1"/>
                </a:solidFill>
                <a:latin typeface="Arial" charset="0"/>
                <a:cs typeface="Arial" charset="0"/>
              </a:rPr>
              <a:t>vuelva a </a:t>
            </a:r>
            <a:r>
              <a:rPr lang="es-AR" sz="2000" dirty="0" smtClean="0">
                <a:solidFill>
                  <a:schemeClr val="tx1"/>
                </a:solidFill>
                <a:latin typeface="Arial" charset="0"/>
                <a:cs typeface="Arial" charset="0"/>
              </a:rPr>
              <a:t>ser ejecutado, se elija </a:t>
            </a:r>
            <a:r>
              <a:rPr lang="es-AR" sz="2000" dirty="0" smtClean="0">
                <a:solidFill>
                  <a:schemeClr val="tx1"/>
                </a:solidFill>
                <a:latin typeface="Arial" charset="0"/>
                <a:cs typeface="Arial" charset="0"/>
              </a:rPr>
              <a:t>la misma </a:t>
            </a:r>
            <a:r>
              <a:rPr lang="es-AR" sz="2000" dirty="0" smtClean="0">
                <a:solidFill>
                  <a:schemeClr val="tx1"/>
                </a:solidFill>
                <a:latin typeface="Arial" charset="0"/>
                <a:cs typeface="Arial" charset="0"/>
              </a:rPr>
              <a:t>para evitar </a:t>
            </a:r>
            <a:r>
              <a:rPr lang="es-AR" sz="2000" dirty="0" err="1" smtClean="0">
                <a:solidFill>
                  <a:schemeClr val="tx1"/>
                </a:solidFill>
                <a:latin typeface="Arial" charset="0"/>
                <a:cs typeface="Arial" charset="0"/>
              </a:rPr>
              <a:t>context</a:t>
            </a:r>
            <a:r>
              <a:rPr lang="es-AR" sz="2000" dirty="0" smtClean="0">
                <a:solidFill>
                  <a:schemeClr val="tx1"/>
                </a:solidFill>
                <a:latin typeface="Arial" charset="0"/>
                <a:cs typeface="Arial" charset="0"/>
              </a:rPr>
              <a:t> </a:t>
            </a:r>
            <a:r>
              <a:rPr lang="es-AR" sz="2000" dirty="0" err="1" smtClean="0">
                <a:solidFill>
                  <a:schemeClr val="tx1"/>
                </a:solidFill>
                <a:latin typeface="Arial" charset="0"/>
                <a:cs typeface="Arial" charset="0"/>
              </a:rPr>
              <a:t>switch</a:t>
            </a:r>
            <a:endParaRPr lang="es-AR" sz="2000" dirty="0" smtClean="0">
              <a:solidFill>
                <a:schemeClr val="tx1"/>
              </a:solidFill>
              <a:latin typeface="Arial" charset="0"/>
              <a:cs typeface="Arial" charset="0"/>
            </a:endParaRPr>
          </a:p>
          <a:p>
            <a:pPr algn="l" eaLnBrk="1" hangingPunct="1">
              <a:buFont typeface="Arial" charset="0"/>
              <a:buChar char="•"/>
            </a:pPr>
            <a:r>
              <a:rPr lang="es-AR" sz="2000" dirty="0" smtClean="0">
                <a:solidFill>
                  <a:schemeClr val="tx1"/>
                </a:solidFill>
                <a:latin typeface="Arial" charset="0"/>
                <a:cs typeface="Arial" charset="0"/>
              </a:rPr>
              <a:t>este </a:t>
            </a:r>
            <a:r>
              <a:rPr lang="es-AR" sz="2000" dirty="0" smtClean="0">
                <a:solidFill>
                  <a:schemeClr val="tx1"/>
                </a:solidFill>
                <a:latin typeface="Arial" charset="0"/>
                <a:cs typeface="Arial" charset="0"/>
              </a:rPr>
              <a:t>concepto se </a:t>
            </a:r>
            <a:r>
              <a:rPr lang="es-AR" sz="2000" dirty="0" smtClean="0">
                <a:solidFill>
                  <a:schemeClr val="tx1"/>
                </a:solidFill>
                <a:latin typeface="Arial" charset="0"/>
                <a:cs typeface="Arial" charset="0"/>
              </a:rPr>
              <a:t>lo conoce </a:t>
            </a:r>
            <a:r>
              <a:rPr lang="es-AR" sz="2000" dirty="0" smtClean="0">
                <a:solidFill>
                  <a:schemeClr val="tx1"/>
                </a:solidFill>
                <a:latin typeface="Arial" charset="0"/>
                <a:cs typeface="Arial" charset="0"/>
              </a:rPr>
              <a:t>como "</a:t>
            </a:r>
            <a:r>
              <a:rPr lang="es-AR" sz="2000" dirty="0" err="1" smtClean="0">
                <a:solidFill>
                  <a:schemeClr val="tx1"/>
                </a:solidFill>
                <a:latin typeface="Arial" charset="0"/>
                <a:cs typeface="Arial" charset="0"/>
              </a:rPr>
              <a:t>affinity</a:t>
            </a:r>
            <a:r>
              <a:rPr lang="es-AR" sz="2000" dirty="0" smtClean="0">
                <a:solidFill>
                  <a:schemeClr val="tx1"/>
                </a:solidFill>
                <a:latin typeface="Arial" charset="0"/>
                <a:cs typeface="Arial" charset="0"/>
              </a:rPr>
              <a:t>“: </a:t>
            </a:r>
            <a:r>
              <a:rPr lang="es-AR" sz="2000" dirty="0" smtClean="0">
                <a:solidFill>
                  <a:schemeClr val="tx1"/>
                </a:solidFill>
                <a:latin typeface="Arial" charset="0"/>
                <a:cs typeface="Arial" charset="0"/>
              </a:rPr>
              <a:t>un proceso o thread “tiene afinidad” por </a:t>
            </a:r>
            <a:r>
              <a:rPr lang="es-AR" sz="2000" dirty="0" smtClean="0">
                <a:solidFill>
                  <a:schemeClr val="tx1"/>
                </a:solidFill>
                <a:latin typeface="Arial" charset="0"/>
                <a:cs typeface="Arial" charset="0"/>
              </a:rPr>
              <a:t>un </a:t>
            </a:r>
            <a:r>
              <a:rPr lang="es-AR" sz="2000" dirty="0" err="1" smtClean="0">
                <a:solidFill>
                  <a:schemeClr val="tx1"/>
                </a:solidFill>
                <a:latin typeface="Arial" charset="0"/>
                <a:cs typeface="Arial" charset="0"/>
              </a:rPr>
              <a:t>core</a:t>
            </a:r>
            <a:endParaRPr lang="es-AR" sz="2000" dirty="0" smtClean="0">
              <a:solidFill>
                <a:schemeClr val="tx1"/>
              </a:solidFill>
              <a:latin typeface="Arial" charset="0"/>
              <a:cs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ctrTitle"/>
          </p:nvPr>
        </p:nvSpPr>
        <p:spPr>
          <a:xfrm>
            <a:off x="685800" y="214313"/>
            <a:ext cx="7772400" cy="1000125"/>
          </a:xfrm>
        </p:spPr>
        <p:txBody>
          <a:bodyPr/>
          <a:lstStyle/>
          <a:p>
            <a:pPr eaLnBrk="1" hangingPunct="1"/>
            <a:r>
              <a:rPr lang="es-AR" dirty="0" smtClean="0">
                <a:solidFill>
                  <a:schemeClr val="tx1"/>
                </a:solidFill>
                <a:latin typeface="Arial" charset="0"/>
                <a:cs typeface="Arial" charset="0"/>
              </a:rPr>
              <a:t>Afinidad de procesador</a:t>
            </a:r>
            <a:endParaRPr lang="es-AR" dirty="0" smtClean="0">
              <a:solidFill>
                <a:schemeClr val="tx1"/>
              </a:solidFill>
              <a:latin typeface="Arial" charset="0"/>
              <a:cs typeface="Arial" charset="0"/>
            </a:endParaRPr>
          </a:p>
        </p:txBody>
      </p:sp>
      <p:sp>
        <p:nvSpPr>
          <p:cNvPr id="10243" name="2 Subtítulo"/>
          <p:cNvSpPr>
            <a:spLocks noGrp="1"/>
          </p:cNvSpPr>
          <p:nvPr>
            <p:ph type="subTitle" idx="1"/>
          </p:nvPr>
        </p:nvSpPr>
        <p:spPr>
          <a:xfrm>
            <a:off x="790575" y="1052736"/>
            <a:ext cx="8353425" cy="1752600"/>
          </a:xfrm>
        </p:spPr>
        <p:txBody>
          <a:bodyPr/>
          <a:lstStyle/>
          <a:p>
            <a:pPr algn="l" eaLnBrk="1" hangingPunct="1">
              <a:buFont typeface="Arial" charset="0"/>
              <a:buChar char="•"/>
            </a:pPr>
            <a:r>
              <a:rPr lang="es-AR" sz="2000" dirty="0" smtClean="0">
                <a:solidFill>
                  <a:schemeClr val="tx1"/>
                </a:solidFill>
                <a:latin typeface="Arial" charset="0"/>
                <a:cs typeface="Arial" charset="0"/>
              </a:rPr>
              <a:t>2 </a:t>
            </a:r>
            <a:r>
              <a:rPr lang="es-AR" sz="2000" dirty="0" smtClean="0">
                <a:solidFill>
                  <a:schemeClr val="tx1"/>
                </a:solidFill>
                <a:latin typeface="Arial" charset="0"/>
                <a:cs typeface="Arial" charset="0"/>
              </a:rPr>
              <a:t>tipos: </a:t>
            </a:r>
            <a:r>
              <a:rPr lang="es-AR" sz="2000" dirty="0" smtClean="0">
                <a:solidFill>
                  <a:schemeClr val="tx1"/>
                </a:solidFill>
                <a:latin typeface="Arial" charset="0"/>
                <a:cs typeface="Arial" charset="0"/>
              </a:rPr>
              <a:t>suave y dura</a:t>
            </a:r>
          </a:p>
          <a:p>
            <a:pPr lvl="1" algn="l" eaLnBrk="1" hangingPunct="1">
              <a:buFont typeface="Arial" charset="0"/>
              <a:buChar char="•"/>
            </a:pPr>
            <a:r>
              <a:rPr lang="es-AR" sz="1600" dirty="0" smtClean="0">
                <a:solidFill>
                  <a:schemeClr val="tx1"/>
                </a:solidFill>
                <a:latin typeface="Arial" charset="0"/>
                <a:cs typeface="Arial" charset="0"/>
              </a:rPr>
              <a:t>Suave: </a:t>
            </a:r>
            <a:r>
              <a:rPr lang="es-AR" sz="1600" dirty="0" smtClean="0">
                <a:solidFill>
                  <a:schemeClr val="tx1"/>
                </a:solidFill>
                <a:latin typeface="Arial" charset="0"/>
                <a:cs typeface="Arial" charset="0"/>
              </a:rPr>
              <a:t>un proceso con afinidad </a:t>
            </a:r>
            <a:r>
              <a:rPr lang="es-AR" sz="1600" dirty="0" smtClean="0">
                <a:solidFill>
                  <a:schemeClr val="tx1"/>
                </a:solidFill>
                <a:latin typeface="Arial" charset="0"/>
                <a:cs typeface="Arial" charset="0"/>
              </a:rPr>
              <a:t>a un </a:t>
            </a:r>
            <a:r>
              <a:rPr lang="es-AR" sz="1600" dirty="0" err="1" smtClean="0">
                <a:solidFill>
                  <a:schemeClr val="tx1"/>
                </a:solidFill>
                <a:latin typeface="Arial" charset="0"/>
                <a:cs typeface="Arial" charset="0"/>
              </a:rPr>
              <a:t>core</a:t>
            </a:r>
            <a:r>
              <a:rPr lang="es-AR" sz="1600" dirty="0" smtClean="0">
                <a:solidFill>
                  <a:schemeClr val="tx1"/>
                </a:solidFill>
                <a:latin typeface="Arial" charset="0"/>
                <a:cs typeface="Arial" charset="0"/>
              </a:rPr>
              <a:t>, </a:t>
            </a:r>
            <a:r>
              <a:rPr lang="es-AR" sz="1600" dirty="0" smtClean="0">
                <a:solidFill>
                  <a:schemeClr val="tx1"/>
                </a:solidFill>
                <a:latin typeface="Arial" charset="0"/>
                <a:cs typeface="Arial" charset="0"/>
              </a:rPr>
              <a:t>puede </a:t>
            </a:r>
            <a:r>
              <a:rPr lang="es-AR" sz="1600" dirty="0" smtClean="0">
                <a:solidFill>
                  <a:schemeClr val="tx1"/>
                </a:solidFill>
                <a:latin typeface="Arial" charset="0"/>
                <a:cs typeface="Arial" charset="0"/>
              </a:rPr>
              <a:t>ser </a:t>
            </a:r>
            <a:r>
              <a:rPr lang="es-AR" sz="1600" dirty="0" smtClean="0">
                <a:solidFill>
                  <a:schemeClr val="tx1"/>
                </a:solidFill>
                <a:latin typeface="Arial" charset="0"/>
                <a:cs typeface="Arial" charset="0"/>
              </a:rPr>
              <a:t>ejecutado en </a:t>
            </a:r>
            <a:r>
              <a:rPr lang="es-AR" sz="1600" dirty="0" smtClean="0">
                <a:solidFill>
                  <a:schemeClr val="tx1"/>
                </a:solidFill>
                <a:latin typeface="Arial" charset="0"/>
                <a:cs typeface="Arial" charset="0"/>
              </a:rPr>
              <a:t>otro por </a:t>
            </a:r>
            <a:r>
              <a:rPr lang="es-AR" sz="1600" dirty="0" smtClean="0">
                <a:solidFill>
                  <a:schemeClr val="tx1"/>
                </a:solidFill>
                <a:latin typeface="Arial" charset="0"/>
                <a:cs typeface="Arial" charset="0"/>
              </a:rPr>
              <a:t>decisión del </a:t>
            </a:r>
            <a:r>
              <a:rPr lang="es-AR" sz="1600" dirty="0" err="1" smtClean="0">
                <a:solidFill>
                  <a:schemeClr val="tx1"/>
                </a:solidFill>
                <a:latin typeface="Arial" charset="0"/>
                <a:cs typeface="Arial" charset="0"/>
              </a:rPr>
              <a:t>dispatcher</a:t>
            </a:r>
            <a:r>
              <a:rPr lang="es-AR" sz="1600" dirty="0" smtClean="0">
                <a:solidFill>
                  <a:schemeClr val="tx1"/>
                </a:solidFill>
                <a:latin typeface="Arial" charset="0"/>
                <a:cs typeface="Arial" charset="0"/>
              </a:rPr>
              <a:t> por </a:t>
            </a:r>
            <a:r>
              <a:rPr lang="es-AR" sz="1600" dirty="0" smtClean="0">
                <a:solidFill>
                  <a:schemeClr val="tx1"/>
                </a:solidFill>
                <a:latin typeface="Arial" charset="0"/>
                <a:cs typeface="Arial" charset="0"/>
              </a:rPr>
              <a:t>determinados patrones de carga, por ejemplo, una cantidad mucho mayor </a:t>
            </a:r>
            <a:r>
              <a:rPr lang="es-AR" sz="1600" dirty="0" smtClean="0">
                <a:solidFill>
                  <a:schemeClr val="tx1"/>
                </a:solidFill>
                <a:latin typeface="Arial" charset="0"/>
                <a:cs typeface="Arial" charset="0"/>
              </a:rPr>
              <a:t>de </a:t>
            </a:r>
            <a:r>
              <a:rPr lang="es-AR" sz="1600" dirty="0" smtClean="0">
                <a:solidFill>
                  <a:schemeClr val="tx1"/>
                </a:solidFill>
                <a:latin typeface="Arial" charset="0"/>
                <a:cs typeface="Arial" charset="0"/>
              </a:rPr>
              <a:t>procesos afines a cierta unidad de procesamiento que a otra, que se </a:t>
            </a:r>
            <a:r>
              <a:rPr lang="es-AR" sz="1600" dirty="0" smtClean="0">
                <a:solidFill>
                  <a:schemeClr val="tx1"/>
                </a:solidFill>
                <a:latin typeface="Arial" charset="0"/>
                <a:cs typeface="Arial" charset="0"/>
              </a:rPr>
              <a:t>encuentren </a:t>
            </a:r>
            <a:r>
              <a:rPr lang="es-AR" sz="1600" dirty="0" smtClean="0">
                <a:solidFill>
                  <a:schemeClr val="tx1"/>
                </a:solidFill>
                <a:latin typeface="Arial" charset="0"/>
                <a:cs typeface="Arial" charset="0"/>
              </a:rPr>
              <a:t>saturando la cola de procesos listos de esa unidad de </a:t>
            </a:r>
            <a:r>
              <a:rPr lang="es-AR" sz="1600" dirty="0" smtClean="0">
                <a:solidFill>
                  <a:schemeClr val="tx1"/>
                </a:solidFill>
                <a:latin typeface="Arial" charset="0"/>
                <a:cs typeface="Arial" charset="0"/>
              </a:rPr>
              <a:t>procesamiento </a:t>
            </a:r>
            <a:r>
              <a:rPr lang="es-AR" sz="1600" dirty="0" smtClean="0">
                <a:solidFill>
                  <a:schemeClr val="tx1"/>
                </a:solidFill>
                <a:latin typeface="Arial" charset="0"/>
                <a:cs typeface="Arial" charset="0"/>
              </a:rPr>
              <a:t>mientras otra tiene tiempo </a:t>
            </a:r>
            <a:r>
              <a:rPr lang="es-AR" sz="1600" dirty="0" smtClean="0">
                <a:solidFill>
                  <a:schemeClr val="tx1"/>
                </a:solidFill>
                <a:latin typeface="Arial" charset="0"/>
                <a:cs typeface="Arial" charset="0"/>
              </a:rPr>
              <a:t>disponible</a:t>
            </a:r>
            <a:endParaRPr lang="es-AR" sz="1600" dirty="0" smtClean="0">
              <a:solidFill>
                <a:schemeClr val="tx1"/>
              </a:solidFill>
              <a:latin typeface="Arial" charset="0"/>
              <a:cs typeface="Arial" charset="0"/>
            </a:endParaRPr>
          </a:p>
          <a:p>
            <a:pPr lvl="1" algn="l" eaLnBrk="1" hangingPunct="1">
              <a:buFont typeface="Arial" charset="0"/>
              <a:buChar char="•"/>
            </a:pPr>
            <a:r>
              <a:rPr lang="es-AR" sz="1600" dirty="0" smtClean="0">
                <a:solidFill>
                  <a:schemeClr val="tx1"/>
                </a:solidFill>
                <a:latin typeface="Arial" charset="0"/>
                <a:cs typeface="Arial" charset="0"/>
              </a:rPr>
              <a:t>Dura ( ofrecida por algunos SO): </a:t>
            </a:r>
            <a:r>
              <a:rPr lang="es-AR" sz="1600" dirty="0" smtClean="0">
                <a:solidFill>
                  <a:schemeClr val="tx1"/>
                </a:solidFill>
                <a:latin typeface="Arial" charset="0"/>
                <a:cs typeface="Arial" charset="0"/>
              </a:rPr>
              <a:t>se garantiza que un proceso siempre será ejecutado en un </a:t>
            </a:r>
            <a:r>
              <a:rPr lang="es-AR" sz="1600" dirty="0" err="1" smtClean="0">
                <a:solidFill>
                  <a:schemeClr val="tx1"/>
                </a:solidFill>
                <a:latin typeface="Arial" charset="0"/>
                <a:cs typeface="Arial" charset="0"/>
              </a:rPr>
              <a:t>core</a:t>
            </a:r>
            <a:r>
              <a:rPr lang="es-AR" sz="1600" dirty="0" smtClean="0">
                <a:solidFill>
                  <a:schemeClr val="tx1"/>
                </a:solidFill>
                <a:latin typeface="Arial" charset="0"/>
                <a:cs typeface="Arial" charset="0"/>
              </a:rPr>
              <a:t> </a:t>
            </a:r>
            <a:r>
              <a:rPr lang="es-AR" sz="1600" dirty="0" smtClean="0">
                <a:solidFill>
                  <a:schemeClr val="tx1"/>
                </a:solidFill>
                <a:latin typeface="Arial" charset="0"/>
                <a:cs typeface="Arial" charset="0"/>
              </a:rPr>
              <a:t>o </a:t>
            </a:r>
            <a:r>
              <a:rPr lang="es-AR" sz="1600" dirty="0" smtClean="0">
                <a:solidFill>
                  <a:schemeClr val="tx1"/>
                </a:solidFill>
                <a:latin typeface="Arial" charset="0"/>
                <a:cs typeface="Arial" charset="0"/>
              </a:rPr>
              <a:t>un </a:t>
            </a:r>
            <a:r>
              <a:rPr lang="es-AR" sz="1600" dirty="0" smtClean="0">
                <a:solidFill>
                  <a:schemeClr val="tx1"/>
                </a:solidFill>
                <a:latin typeface="Arial" charset="0"/>
                <a:cs typeface="Arial" charset="0"/>
              </a:rPr>
              <a:t>conjunto de </a:t>
            </a:r>
            <a:r>
              <a:rPr lang="es-AR" sz="1600" dirty="0" err="1" smtClean="0">
                <a:solidFill>
                  <a:schemeClr val="tx1"/>
                </a:solidFill>
                <a:latin typeface="Arial" charset="0"/>
                <a:cs typeface="Arial" charset="0"/>
              </a:rPr>
              <a:t>cores</a:t>
            </a:r>
            <a:r>
              <a:rPr lang="es-AR" sz="1600" dirty="0" smtClean="0">
                <a:solidFill>
                  <a:schemeClr val="tx1"/>
                </a:solidFill>
                <a:latin typeface="Arial" charset="0"/>
                <a:cs typeface="Arial" charset="0"/>
              </a:rPr>
              <a:t> determinados</a:t>
            </a:r>
          </a:p>
          <a:p>
            <a:pPr algn="l" eaLnBrk="1" hangingPunct="1">
              <a:buFont typeface="Arial" charset="0"/>
              <a:buChar char="•"/>
            </a:pPr>
            <a:r>
              <a:rPr lang="es-AR" sz="2000" dirty="0" smtClean="0">
                <a:solidFill>
                  <a:schemeClr val="tx1"/>
                </a:solidFill>
                <a:latin typeface="Arial" charset="0"/>
                <a:cs typeface="Arial" charset="0"/>
              </a:rPr>
              <a:t>Es </a:t>
            </a:r>
            <a:r>
              <a:rPr lang="es-AR" sz="2000" dirty="0" smtClean="0">
                <a:solidFill>
                  <a:schemeClr val="tx1"/>
                </a:solidFill>
                <a:latin typeface="Arial" charset="0"/>
                <a:cs typeface="Arial" charset="0"/>
              </a:rPr>
              <a:t>deseable tener control de </a:t>
            </a:r>
            <a:r>
              <a:rPr lang="es-AR" sz="2000" dirty="0" smtClean="0">
                <a:solidFill>
                  <a:schemeClr val="tx1"/>
                </a:solidFill>
                <a:latin typeface="Arial" charset="0"/>
                <a:cs typeface="Arial" charset="0"/>
              </a:rPr>
              <a:t>esto </a:t>
            </a:r>
            <a:r>
              <a:rPr lang="es-AR" sz="2000" dirty="0" smtClean="0">
                <a:solidFill>
                  <a:schemeClr val="tx1"/>
                </a:solidFill>
                <a:latin typeface="Arial" charset="0"/>
                <a:cs typeface="Arial" charset="0"/>
              </a:rPr>
              <a:t>en un </a:t>
            </a:r>
            <a:r>
              <a:rPr lang="es-AR" sz="2000" dirty="0" smtClean="0">
                <a:solidFill>
                  <a:schemeClr val="tx1"/>
                </a:solidFill>
                <a:latin typeface="Arial" charset="0"/>
                <a:cs typeface="Arial" charset="0"/>
              </a:rPr>
              <a:t>programa:</a:t>
            </a:r>
            <a:endParaRPr lang="es-AR" sz="2000" dirty="0" smtClean="0">
              <a:solidFill>
                <a:schemeClr val="tx1"/>
              </a:solidFill>
              <a:latin typeface="Arial" charset="0"/>
              <a:cs typeface="Arial" charset="0"/>
            </a:endParaRPr>
          </a:p>
          <a:p>
            <a:pPr algn="l" eaLnBrk="1" hangingPunct="1">
              <a:buFont typeface="Arial" charset="0"/>
              <a:buChar char="•"/>
            </a:pPr>
            <a:r>
              <a:rPr lang="es-AR" sz="2000" dirty="0" smtClean="0">
                <a:solidFill>
                  <a:schemeClr val="tx1"/>
                </a:solidFill>
                <a:latin typeface="Arial" charset="0"/>
                <a:cs typeface="Arial" charset="0"/>
              </a:rPr>
              <a:t>Si un </a:t>
            </a:r>
            <a:r>
              <a:rPr lang="es-AR" sz="2000" dirty="0" smtClean="0">
                <a:solidFill>
                  <a:schemeClr val="tx1"/>
                </a:solidFill>
                <a:latin typeface="Arial" charset="0"/>
                <a:cs typeface="Arial" charset="0"/>
              </a:rPr>
              <a:t>thread </a:t>
            </a:r>
            <a:r>
              <a:rPr lang="es-AR" sz="2000" dirty="0" smtClean="0">
                <a:solidFill>
                  <a:schemeClr val="tx1"/>
                </a:solidFill>
                <a:latin typeface="Arial" charset="0"/>
                <a:cs typeface="Arial" charset="0"/>
              </a:rPr>
              <a:t>realiza tarea crítica </a:t>
            </a:r>
            <a:r>
              <a:rPr lang="es-AR" sz="2000" dirty="0" smtClean="0">
                <a:solidFill>
                  <a:schemeClr val="tx1"/>
                </a:solidFill>
                <a:latin typeface="Arial" charset="0"/>
                <a:cs typeface="Arial" charset="0"/>
              </a:rPr>
              <a:t>que </a:t>
            </a:r>
            <a:r>
              <a:rPr lang="es-AR" sz="2000" dirty="0" smtClean="0">
                <a:solidFill>
                  <a:schemeClr val="tx1"/>
                </a:solidFill>
                <a:latin typeface="Arial" charset="0"/>
                <a:cs typeface="Arial" charset="0"/>
              </a:rPr>
              <a:t>no </a:t>
            </a:r>
            <a:r>
              <a:rPr lang="es-AR" sz="2000" dirty="0" smtClean="0">
                <a:solidFill>
                  <a:schemeClr val="tx1"/>
                </a:solidFill>
                <a:latin typeface="Arial" charset="0"/>
                <a:cs typeface="Arial" charset="0"/>
              </a:rPr>
              <a:t>debe ser interrumpido por </a:t>
            </a:r>
            <a:r>
              <a:rPr lang="es-AR" sz="2000" dirty="0" smtClean="0">
                <a:solidFill>
                  <a:schemeClr val="tx1"/>
                </a:solidFill>
                <a:latin typeface="Arial" charset="0"/>
                <a:cs typeface="Arial" charset="0"/>
              </a:rPr>
              <a:t>otros</a:t>
            </a:r>
          </a:p>
          <a:p>
            <a:pPr algn="l" eaLnBrk="1" hangingPunct="1">
              <a:buFont typeface="Arial" charset="0"/>
              <a:buChar char="•"/>
            </a:pPr>
            <a:r>
              <a:rPr lang="es-AR" sz="2000" dirty="0" smtClean="0">
                <a:solidFill>
                  <a:schemeClr val="tx1"/>
                </a:solidFill>
                <a:latin typeface="Arial" charset="0"/>
                <a:cs typeface="Arial" charset="0"/>
              </a:rPr>
              <a:t>En este caso </a:t>
            </a:r>
            <a:r>
              <a:rPr lang="es-AR" sz="2000" dirty="0" smtClean="0">
                <a:solidFill>
                  <a:schemeClr val="tx1"/>
                </a:solidFill>
                <a:latin typeface="Arial" charset="0"/>
                <a:cs typeface="Arial" charset="0"/>
              </a:rPr>
              <a:t>el </a:t>
            </a:r>
            <a:r>
              <a:rPr lang="es-AR" sz="2000" dirty="0" smtClean="0">
                <a:solidFill>
                  <a:schemeClr val="tx1"/>
                </a:solidFill>
                <a:latin typeface="Arial" charset="0"/>
                <a:cs typeface="Arial" charset="0"/>
              </a:rPr>
              <a:t>thread será </a:t>
            </a:r>
            <a:r>
              <a:rPr lang="es-AR" sz="2000" dirty="0" smtClean="0">
                <a:solidFill>
                  <a:schemeClr val="tx1"/>
                </a:solidFill>
                <a:latin typeface="Arial" charset="0"/>
                <a:cs typeface="Arial" charset="0"/>
              </a:rPr>
              <a:t>asignado a </a:t>
            </a:r>
            <a:r>
              <a:rPr lang="es-AR" sz="2000" dirty="0" smtClean="0">
                <a:solidFill>
                  <a:schemeClr val="tx1"/>
                </a:solidFill>
                <a:latin typeface="Arial" charset="0"/>
                <a:cs typeface="Arial" charset="0"/>
              </a:rPr>
              <a:t>un </a:t>
            </a:r>
            <a:r>
              <a:rPr lang="es-AR" sz="2000" dirty="0" err="1" smtClean="0">
                <a:solidFill>
                  <a:schemeClr val="tx1"/>
                </a:solidFill>
                <a:latin typeface="Arial" charset="0"/>
                <a:cs typeface="Arial" charset="0"/>
              </a:rPr>
              <a:t>core</a:t>
            </a:r>
            <a:r>
              <a:rPr lang="es-AR" sz="2000" dirty="0" smtClean="0">
                <a:solidFill>
                  <a:schemeClr val="tx1"/>
                </a:solidFill>
                <a:latin typeface="Arial" charset="0"/>
                <a:cs typeface="Arial" charset="0"/>
              </a:rPr>
              <a:t> que </a:t>
            </a:r>
            <a:r>
              <a:rPr lang="es-AR" sz="2000" dirty="0" smtClean="0">
                <a:solidFill>
                  <a:schemeClr val="tx1"/>
                </a:solidFill>
                <a:latin typeface="Arial" charset="0"/>
                <a:cs typeface="Arial" charset="0"/>
              </a:rPr>
              <a:t>ningún otro proceso o thread tenga permisos de </a:t>
            </a:r>
            <a:r>
              <a:rPr lang="es-AR" sz="2000" dirty="0" smtClean="0">
                <a:solidFill>
                  <a:schemeClr val="tx1"/>
                </a:solidFill>
                <a:latin typeface="Arial" charset="0"/>
                <a:cs typeface="Arial" charset="0"/>
              </a:rPr>
              <a:t>usar</a:t>
            </a:r>
          </a:p>
          <a:p>
            <a:pPr algn="l" eaLnBrk="1" hangingPunct="1">
              <a:buFont typeface="Arial" charset="0"/>
              <a:buChar char="•"/>
            </a:pPr>
            <a:r>
              <a:rPr lang="es-AR" sz="2000" dirty="0" smtClean="0">
                <a:solidFill>
                  <a:schemeClr val="tx1"/>
                </a:solidFill>
                <a:latin typeface="Arial" charset="0"/>
                <a:cs typeface="Arial" charset="0"/>
              </a:rPr>
              <a:t>El </a:t>
            </a:r>
            <a:r>
              <a:rPr lang="es-AR" sz="2000" dirty="0" smtClean="0">
                <a:solidFill>
                  <a:schemeClr val="tx1"/>
                </a:solidFill>
                <a:latin typeface="Arial" charset="0"/>
                <a:cs typeface="Arial" charset="0"/>
              </a:rPr>
              <a:t>acceso a ciertos recursos (RAM, I/O) tiene diferentes costos desde </a:t>
            </a:r>
          </a:p>
          <a:p>
            <a:pPr algn="l" eaLnBrk="1" hangingPunct="1"/>
            <a:r>
              <a:rPr lang="es-AR" sz="2000" dirty="0" smtClean="0">
                <a:solidFill>
                  <a:schemeClr val="tx1"/>
                </a:solidFill>
                <a:latin typeface="Arial" charset="0"/>
                <a:cs typeface="Arial" charset="0"/>
              </a:rPr>
              <a:t>diferentes </a:t>
            </a:r>
            <a:r>
              <a:rPr lang="es-AR" sz="2000" dirty="0" err="1" smtClean="0">
                <a:solidFill>
                  <a:schemeClr val="tx1"/>
                </a:solidFill>
                <a:latin typeface="Arial" charset="0"/>
                <a:cs typeface="Arial" charset="0"/>
              </a:rPr>
              <a:t>cores</a:t>
            </a:r>
            <a:r>
              <a:rPr lang="es-AR" sz="2000" dirty="0" smtClean="0">
                <a:solidFill>
                  <a:schemeClr val="tx1"/>
                </a:solidFill>
                <a:latin typeface="Arial" charset="0"/>
                <a:cs typeface="Arial" charset="0"/>
              </a:rPr>
              <a:t> (arquitectura </a:t>
            </a:r>
            <a:r>
              <a:rPr lang="es-AR" sz="2000" dirty="0" smtClean="0">
                <a:solidFill>
                  <a:schemeClr val="tx1"/>
                </a:solidFill>
                <a:latin typeface="Arial" charset="0"/>
                <a:cs typeface="Arial" charset="0"/>
              </a:rPr>
              <a:t>NUMA </a:t>
            </a:r>
            <a:r>
              <a:rPr lang="es-AR" sz="2000" dirty="0" smtClean="0">
                <a:solidFill>
                  <a:schemeClr val="tx1"/>
                </a:solidFill>
                <a:latin typeface="Arial" charset="0"/>
                <a:cs typeface="Arial" charset="0"/>
              </a:rPr>
              <a:t>,Non-</a:t>
            </a:r>
            <a:r>
              <a:rPr lang="es-AR" sz="2000" dirty="0" err="1" smtClean="0">
                <a:solidFill>
                  <a:schemeClr val="tx1"/>
                </a:solidFill>
                <a:latin typeface="Arial" charset="0"/>
                <a:cs typeface="Arial" charset="0"/>
              </a:rPr>
              <a:t>Uniform</a:t>
            </a:r>
            <a:r>
              <a:rPr lang="es-AR" sz="2000" dirty="0" smtClean="0">
                <a:solidFill>
                  <a:schemeClr val="tx1"/>
                </a:solidFill>
                <a:latin typeface="Arial" charset="0"/>
                <a:cs typeface="Arial" charset="0"/>
              </a:rPr>
              <a:t> </a:t>
            </a:r>
            <a:r>
              <a:rPr lang="es-AR" sz="2000" dirty="0" err="1" smtClean="0">
                <a:solidFill>
                  <a:schemeClr val="tx1"/>
                </a:solidFill>
                <a:latin typeface="Arial" charset="0"/>
                <a:cs typeface="Arial" charset="0"/>
              </a:rPr>
              <a:t>Memory</a:t>
            </a:r>
            <a:r>
              <a:rPr lang="es-AR" sz="2000" dirty="0" smtClean="0">
                <a:solidFill>
                  <a:schemeClr val="tx1"/>
                </a:solidFill>
                <a:latin typeface="Arial" charset="0"/>
                <a:cs typeface="Arial" charset="0"/>
              </a:rPr>
              <a:t> </a:t>
            </a:r>
            <a:r>
              <a:rPr lang="es-AR" sz="2000" dirty="0" err="1" smtClean="0">
                <a:solidFill>
                  <a:schemeClr val="tx1"/>
                </a:solidFill>
                <a:latin typeface="Arial" charset="0"/>
                <a:cs typeface="Arial" charset="0"/>
              </a:rPr>
              <a:t>Architecture</a:t>
            </a:r>
            <a:r>
              <a:rPr lang="es-AR" sz="2000" dirty="0" smtClean="0">
                <a:solidFill>
                  <a:schemeClr val="tx1"/>
                </a:solidFill>
                <a:latin typeface="Arial" charset="0"/>
                <a:cs typeface="Arial" charset="0"/>
              </a:rPr>
              <a:t>)</a:t>
            </a:r>
          </a:p>
          <a:p>
            <a:pPr lvl="1" algn="l" eaLnBrk="1" hangingPunct="1">
              <a:buFont typeface="Arial" pitchFamily="34" charset="0"/>
              <a:buChar char="•"/>
            </a:pPr>
            <a:r>
              <a:rPr lang="es-AR" sz="1600" dirty="0" smtClean="0">
                <a:solidFill>
                  <a:schemeClr val="tx1"/>
                </a:solidFill>
                <a:latin typeface="Arial" charset="0"/>
                <a:cs typeface="Arial" charset="0"/>
              </a:rPr>
              <a:t>La memoria debería </a:t>
            </a:r>
            <a:r>
              <a:rPr lang="es-AR" sz="1600" dirty="0" smtClean="0">
                <a:solidFill>
                  <a:schemeClr val="tx1"/>
                </a:solidFill>
                <a:latin typeface="Arial" charset="0"/>
                <a:cs typeface="Arial" charset="0"/>
              </a:rPr>
              <a:t>ser accedida localmente pero este requerimiento no es usualmente visible al </a:t>
            </a:r>
            <a:r>
              <a:rPr lang="es-AR" sz="1600" dirty="0" err="1" smtClean="0">
                <a:solidFill>
                  <a:schemeClr val="tx1"/>
                </a:solidFill>
                <a:latin typeface="Arial" charset="0"/>
                <a:cs typeface="Arial" charset="0"/>
              </a:rPr>
              <a:t>scheduler</a:t>
            </a:r>
            <a:endParaRPr lang="es-AR" sz="1600" dirty="0" smtClean="0">
              <a:solidFill>
                <a:schemeClr val="tx1"/>
              </a:solidFill>
              <a:latin typeface="Arial" charset="0"/>
              <a:cs typeface="Arial" charset="0"/>
            </a:endParaRPr>
          </a:p>
          <a:p>
            <a:pPr lvl="1" algn="l" eaLnBrk="1" hangingPunct="1">
              <a:buFont typeface="Arial" pitchFamily="34" charset="0"/>
              <a:buChar char="•"/>
            </a:pPr>
            <a:r>
              <a:rPr lang="es-AR" sz="1600" dirty="0" smtClean="0">
                <a:solidFill>
                  <a:schemeClr val="tx1"/>
                </a:solidFill>
                <a:latin typeface="Arial" charset="0"/>
                <a:cs typeface="Arial" charset="0"/>
              </a:rPr>
              <a:t>Forzar </a:t>
            </a:r>
            <a:r>
              <a:rPr lang="es-AR" sz="1600" dirty="0" smtClean="0">
                <a:solidFill>
                  <a:schemeClr val="tx1"/>
                </a:solidFill>
                <a:latin typeface="Arial" charset="0"/>
                <a:cs typeface="Arial" charset="0"/>
              </a:rPr>
              <a:t>a un </a:t>
            </a:r>
            <a:r>
              <a:rPr lang="es-AR" sz="1600" dirty="0" smtClean="0">
                <a:solidFill>
                  <a:schemeClr val="tx1"/>
                </a:solidFill>
                <a:latin typeface="Arial" charset="0"/>
                <a:cs typeface="Arial" charset="0"/>
              </a:rPr>
              <a:t>thread </a:t>
            </a:r>
            <a:r>
              <a:rPr lang="es-AR" sz="1600" dirty="0" smtClean="0">
                <a:solidFill>
                  <a:schemeClr val="tx1"/>
                </a:solidFill>
                <a:latin typeface="Arial" charset="0"/>
                <a:cs typeface="Arial" charset="0"/>
              </a:rPr>
              <a:t>a </a:t>
            </a:r>
            <a:r>
              <a:rPr lang="es-AR" sz="1600" dirty="0" err="1" smtClean="0">
                <a:solidFill>
                  <a:schemeClr val="tx1"/>
                </a:solidFill>
                <a:latin typeface="Arial" charset="0"/>
                <a:cs typeface="Arial" charset="0"/>
              </a:rPr>
              <a:t>cores</a:t>
            </a:r>
            <a:r>
              <a:rPr lang="es-AR" sz="1600" dirty="0" smtClean="0">
                <a:solidFill>
                  <a:schemeClr val="tx1"/>
                </a:solidFill>
                <a:latin typeface="Arial" charset="0"/>
                <a:cs typeface="Arial" charset="0"/>
              </a:rPr>
              <a:t> </a:t>
            </a:r>
            <a:r>
              <a:rPr lang="es-AR" sz="1600" dirty="0" smtClean="0">
                <a:solidFill>
                  <a:schemeClr val="tx1"/>
                </a:solidFill>
                <a:latin typeface="Arial" charset="0"/>
                <a:cs typeface="Arial" charset="0"/>
              </a:rPr>
              <a:t>que tienen acceso local a la </a:t>
            </a:r>
            <a:r>
              <a:rPr lang="es-AR" sz="1600" dirty="0" err="1" smtClean="0">
                <a:solidFill>
                  <a:schemeClr val="tx1"/>
                </a:solidFill>
                <a:latin typeface="Arial" charset="0"/>
                <a:cs typeface="Arial" charset="0"/>
              </a:rPr>
              <a:t>memoría</a:t>
            </a:r>
            <a:r>
              <a:rPr lang="es-AR" sz="1600" dirty="0" smtClean="0">
                <a:solidFill>
                  <a:schemeClr val="tx1"/>
                </a:solidFill>
                <a:latin typeface="Arial" charset="0"/>
                <a:cs typeface="Arial" charset="0"/>
              </a:rPr>
              <a:t> que se usa </a:t>
            </a:r>
            <a:r>
              <a:rPr lang="es-AR" sz="1600" dirty="0" smtClean="0">
                <a:solidFill>
                  <a:schemeClr val="tx1"/>
                </a:solidFill>
                <a:latin typeface="Arial" charset="0"/>
                <a:cs typeface="Arial" charset="0"/>
              </a:rPr>
              <a:t>mayormente mejora </a:t>
            </a:r>
            <a:r>
              <a:rPr lang="es-AR" sz="1600" dirty="0" smtClean="0">
                <a:solidFill>
                  <a:schemeClr val="tx1"/>
                </a:solidFill>
                <a:latin typeface="Arial" charset="0"/>
                <a:cs typeface="Arial" charset="0"/>
              </a:rPr>
              <a:t>la performance</a:t>
            </a:r>
            <a:r>
              <a:rPr lang="es-AR" sz="1600" dirty="0" smtClean="0">
                <a:solidFill>
                  <a:schemeClr val="tx1"/>
                </a:solidFill>
                <a:latin typeface="Arial" charset="0"/>
                <a:cs typeface="Arial" charset="0"/>
              </a:rPr>
              <a:t>.</a:t>
            </a:r>
            <a:endParaRPr lang="es-AR" sz="1600" dirty="0" smtClean="0">
              <a:solidFill>
                <a:schemeClr val="tx1"/>
              </a:solidFill>
              <a:latin typeface="Arial" charset="0"/>
              <a:cs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ctrTitle"/>
          </p:nvPr>
        </p:nvSpPr>
        <p:spPr>
          <a:xfrm>
            <a:off x="685800" y="214313"/>
            <a:ext cx="7772400" cy="1000125"/>
          </a:xfrm>
        </p:spPr>
        <p:txBody>
          <a:bodyPr/>
          <a:lstStyle/>
          <a:p>
            <a:pPr eaLnBrk="1" hangingPunct="1"/>
            <a:r>
              <a:rPr lang="es-AR" dirty="0" smtClean="0">
                <a:solidFill>
                  <a:schemeClr val="tx1"/>
                </a:solidFill>
                <a:latin typeface="Arial" charset="0"/>
                <a:cs typeface="Arial" charset="0"/>
              </a:rPr>
              <a:t>Afinidad de procesador</a:t>
            </a:r>
            <a:endParaRPr lang="es-AR" dirty="0" smtClean="0">
              <a:solidFill>
                <a:schemeClr val="tx1"/>
              </a:solidFill>
              <a:latin typeface="Arial" charset="0"/>
              <a:cs typeface="Arial" charset="0"/>
            </a:endParaRPr>
          </a:p>
        </p:txBody>
      </p:sp>
      <p:sp>
        <p:nvSpPr>
          <p:cNvPr id="10243" name="2 Subtítulo"/>
          <p:cNvSpPr>
            <a:spLocks noGrp="1"/>
          </p:cNvSpPr>
          <p:nvPr>
            <p:ph type="subTitle" idx="1"/>
          </p:nvPr>
        </p:nvSpPr>
        <p:spPr>
          <a:xfrm>
            <a:off x="790575" y="1052736"/>
            <a:ext cx="8353425" cy="1752600"/>
          </a:xfrm>
        </p:spPr>
        <p:txBody>
          <a:bodyPr/>
          <a:lstStyle/>
          <a:p>
            <a:pPr algn="l" eaLnBrk="1" hangingPunct="1">
              <a:buFont typeface="Arial" charset="0"/>
              <a:buChar char="•"/>
            </a:pPr>
            <a:r>
              <a:rPr lang="es-AR" sz="2000" dirty="0" smtClean="0">
                <a:solidFill>
                  <a:schemeClr val="tx1"/>
                </a:solidFill>
                <a:latin typeface="Arial" charset="0"/>
                <a:cs typeface="Arial" charset="0"/>
              </a:rPr>
              <a:t>En ambientes de ejecución controlada la </a:t>
            </a:r>
            <a:r>
              <a:rPr lang="es-AR" sz="2000" dirty="0" err="1" smtClean="0">
                <a:solidFill>
                  <a:schemeClr val="tx1"/>
                </a:solidFill>
                <a:latin typeface="Arial" charset="0"/>
                <a:cs typeface="Arial" charset="0"/>
              </a:rPr>
              <a:t>alocación</a:t>
            </a:r>
            <a:r>
              <a:rPr lang="es-AR" sz="2000" dirty="0" smtClean="0">
                <a:solidFill>
                  <a:schemeClr val="tx1"/>
                </a:solidFill>
                <a:latin typeface="Arial" charset="0"/>
                <a:cs typeface="Arial" charset="0"/>
              </a:rPr>
              <a:t> de recursos y el </a:t>
            </a:r>
          </a:p>
          <a:p>
            <a:pPr algn="l" eaLnBrk="1" hangingPunct="1"/>
            <a:r>
              <a:rPr lang="es-AR" sz="2000" dirty="0" smtClean="0">
                <a:solidFill>
                  <a:schemeClr val="tx1"/>
                </a:solidFill>
                <a:latin typeface="Arial" charset="0"/>
                <a:cs typeface="Arial" charset="0"/>
              </a:rPr>
              <a:t>trabajo de "</a:t>
            </a:r>
            <a:r>
              <a:rPr lang="es-AR" sz="2000" dirty="0" err="1" smtClean="0">
                <a:solidFill>
                  <a:schemeClr val="tx1"/>
                </a:solidFill>
                <a:latin typeface="Arial" charset="0"/>
                <a:cs typeface="Arial" charset="0"/>
              </a:rPr>
              <a:t>book-keeping</a:t>
            </a:r>
            <a:r>
              <a:rPr lang="es-AR" sz="2000" dirty="0" smtClean="0">
                <a:solidFill>
                  <a:schemeClr val="tx1"/>
                </a:solidFill>
                <a:latin typeface="Arial" charset="0"/>
                <a:cs typeface="Arial" charset="0"/>
              </a:rPr>
              <a:t>" o mantenimiento del ambiente </a:t>
            </a:r>
            <a:r>
              <a:rPr lang="es-AR" sz="2000" dirty="0" smtClean="0">
                <a:solidFill>
                  <a:schemeClr val="tx1"/>
                </a:solidFill>
                <a:latin typeface="Arial" charset="0"/>
                <a:cs typeface="Arial" charset="0"/>
              </a:rPr>
              <a:t>(</a:t>
            </a:r>
            <a:r>
              <a:rPr lang="es-AR" sz="2000" dirty="0" err="1" smtClean="0">
                <a:solidFill>
                  <a:schemeClr val="tx1"/>
                </a:solidFill>
                <a:latin typeface="Arial" charset="0"/>
                <a:cs typeface="Arial" charset="0"/>
              </a:rPr>
              <a:t>Ej</a:t>
            </a:r>
            <a:r>
              <a:rPr lang="es-AR" sz="2000" dirty="0" smtClean="0">
                <a:solidFill>
                  <a:schemeClr val="tx1"/>
                </a:solidFill>
                <a:latin typeface="Arial" charset="0"/>
                <a:cs typeface="Arial" charset="0"/>
              </a:rPr>
              <a:t>: </a:t>
            </a:r>
            <a:r>
              <a:rPr lang="es-AR" sz="2000" dirty="0" err="1" smtClean="0">
                <a:solidFill>
                  <a:schemeClr val="tx1"/>
                </a:solidFill>
                <a:latin typeface="Arial" charset="0"/>
                <a:cs typeface="Arial" charset="0"/>
              </a:rPr>
              <a:t>garbage</a:t>
            </a:r>
            <a:r>
              <a:rPr lang="es-AR" sz="2000" dirty="0" smtClean="0">
                <a:solidFill>
                  <a:schemeClr val="tx1"/>
                </a:solidFill>
                <a:latin typeface="Arial" charset="0"/>
                <a:cs typeface="Arial" charset="0"/>
              </a:rPr>
              <a:t> </a:t>
            </a:r>
            <a:r>
              <a:rPr lang="es-AR" sz="2000" dirty="0" err="1" smtClean="0">
                <a:solidFill>
                  <a:schemeClr val="tx1"/>
                </a:solidFill>
                <a:latin typeface="Arial" charset="0"/>
                <a:cs typeface="Arial" charset="0"/>
              </a:rPr>
              <a:t>collection</a:t>
            </a:r>
            <a:r>
              <a:rPr lang="es-AR" sz="2000" dirty="0" smtClean="0">
                <a:solidFill>
                  <a:schemeClr val="tx1"/>
                </a:solidFill>
                <a:latin typeface="Arial" charset="0"/>
                <a:cs typeface="Arial" charset="0"/>
              </a:rPr>
              <a:t>) la performance es local a los </a:t>
            </a:r>
            <a:r>
              <a:rPr lang="es-AR" sz="2000" dirty="0" err="1" smtClean="0">
                <a:solidFill>
                  <a:schemeClr val="tx1"/>
                </a:solidFill>
                <a:latin typeface="Arial" charset="0"/>
                <a:cs typeface="Arial" charset="0"/>
              </a:rPr>
              <a:t>cores</a:t>
            </a:r>
            <a:endParaRPr lang="es-AR" sz="2000" dirty="0" smtClean="0">
              <a:solidFill>
                <a:schemeClr val="tx1"/>
              </a:solidFill>
              <a:latin typeface="Arial" charset="0"/>
              <a:cs typeface="Arial" charset="0"/>
            </a:endParaRPr>
          </a:p>
          <a:p>
            <a:pPr algn="l" eaLnBrk="1" hangingPunct="1">
              <a:buFont typeface="Arial" pitchFamily="34" charset="0"/>
              <a:buChar char="•"/>
            </a:pPr>
            <a:r>
              <a:rPr lang="es-AR" sz="2000" dirty="0" smtClean="0">
                <a:solidFill>
                  <a:schemeClr val="tx1"/>
                </a:solidFill>
                <a:latin typeface="Arial" charset="0"/>
                <a:cs typeface="Arial" charset="0"/>
              </a:rPr>
              <a:t>Ayudar </a:t>
            </a:r>
            <a:r>
              <a:rPr lang="es-AR" sz="2000" dirty="0" smtClean="0">
                <a:solidFill>
                  <a:schemeClr val="tx1"/>
                </a:solidFill>
                <a:latin typeface="Arial" charset="0"/>
                <a:cs typeface="Arial" charset="0"/>
              </a:rPr>
              <a:t>a reducir </a:t>
            </a:r>
            <a:r>
              <a:rPr lang="es-AR" sz="2000" dirty="0" smtClean="0">
                <a:solidFill>
                  <a:schemeClr val="tx1"/>
                </a:solidFill>
                <a:latin typeface="Arial" charset="0"/>
                <a:cs typeface="Arial" charset="0"/>
              </a:rPr>
              <a:t>costo </a:t>
            </a:r>
            <a:r>
              <a:rPr lang="es-AR" sz="2000" dirty="0" smtClean="0">
                <a:solidFill>
                  <a:schemeClr val="tx1"/>
                </a:solidFill>
                <a:latin typeface="Arial" charset="0"/>
                <a:cs typeface="Arial" charset="0"/>
              </a:rPr>
              <a:t>de </a:t>
            </a:r>
            <a:r>
              <a:rPr lang="es-AR" sz="2000" dirty="0" smtClean="0">
                <a:solidFill>
                  <a:schemeClr val="tx1"/>
                </a:solidFill>
                <a:latin typeface="Arial" charset="0"/>
                <a:cs typeface="Arial" charset="0"/>
              </a:rPr>
              <a:t>bloqueos </a:t>
            </a:r>
            <a:r>
              <a:rPr lang="es-AR" sz="2000" dirty="0" smtClean="0">
                <a:solidFill>
                  <a:schemeClr val="tx1"/>
                </a:solidFill>
                <a:latin typeface="Arial" charset="0"/>
                <a:cs typeface="Arial" charset="0"/>
              </a:rPr>
              <a:t>si los </a:t>
            </a:r>
            <a:r>
              <a:rPr lang="es-AR" sz="2000" dirty="0" smtClean="0">
                <a:solidFill>
                  <a:schemeClr val="tx1"/>
                </a:solidFill>
                <a:latin typeface="Arial" charset="0"/>
                <a:cs typeface="Arial" charset="0"/>
              </a:rPr>
              <a:t>recursos </a:t>
            </a:r>
            <a:r>
              <a:rPr lang="es-AR" sz="2000" dirty="0" smtClean="0">
                <a:solidFill>
                  <a:schemeClr val="tx1"/>
                </a:solidFill>
                <a:latin typeface="Arial" charset="0"/>
                <a:cs typeface="Arial" charset="0"/>
              </a:rPr>
              <a:t>no tienen que ser protegidos del acceso concurrente desde </a:t>
            </a:r>
            <a:r>
              <a:rPr lang="es-AR" sz="2000" dirty="0" smtClean="0">
                <a:solidFill>
                  <a:schemeClr val="tx1"/>
                </a:solidFill>
                <a:latin typeface="Arial" charset="0"/>
                <a:cs typeface="Arial" charset="0"/>
              </a:rPr>
              <a:t>varios procesos </a:t>
            </a:r>
            <a:r>
              <a:rPr lang="es-AR" sz="2000" dirty="0" smtClean="0">
                <a:solidFill>
                  <a:schemeClr val="tx1"/>
                </a:solidFill>
                <a:latin typeface="Arial" charset="0"/>
                <a:cs typeface="Arial" charset="0"/>
              </a:rPr>
              <a:t>diferentes.</a:t>
            </a:r>
          </a:p>
          <a:p>
            <a:pPr algn="l" eaLnBrk="1" hangingPunct="1">
              <a:buFont typeface="Arial" charset="0"/>
              <a:buChar char="•"/>
            </a:pPr>
            <a:r>
              <a:rPr lang="es-AR" sz="2000" dirty="0" smtClean="0">
                <a:solidFill>
                  <a:schemeClr val="tx1"/>
                </a:solidFill>
                <a:latin typeface="Arial" charset="0"/>
                <a:cs typeface="Arial" charset="0"/>
              </a:rPr>
              <a:t>También </a:t>
            </a:r>
            <a:r>
              <a:rPr lang="es-AR" sz="2000" dirty="0" smtClean="0">
                <a:solidFill>
                  <a:schemeClr val="tx1"/>
                </a:solidFill>
                <a:latin typeface="Arial" charset="0"/>
                <a:cs typeface="Arial" charset="0"/>
              </a:rPr>
              <a:t>aplicaciones que usan un número determinado de </a:t>
            </a:r>
            <a:r>
              <a:rPr lang="es-AR" sz="2000" dirty="0" err="1" smtClean="0">
                <a:solidFill>
                  <a:schemeClr val="tx1"/>
                </a:solidFill>
                <a:latin typeface="Arial" charset="0"/>
                <a:cs typeface="Arial" charset="0"/>
              </a:rPr>
              <a:t>cores</a:t>
            </a:r>
            <a:r>
              <a:rPr lang="es-AR" sz="2000" dirty="0" smtClean="0">
                <a:solidFill>
                  <a:schemeClr val="tx1"/>
                </a:solidFill>
                <a:latin typeface="Arial" charset="0"/>
                <a:cs typeface="Arial" charset="0"/>
              </a:rPr>
              <a:t> </a:t>
            </a:r>
            <a:r>
              <a:rPr lang="es-AR" sz="2000" dirty="0" smtClean="0">
                <a:solidFill>
                  <a:schemeClr val="tx1"/>
                </a:solidFill>
                <a:latin typeface="Arial" charset="0"/>
                <a:cs typeface="Arial" charset="0"/>
              </a:rPr>
              <a:t>por </a:t>
            </a:r>
            <a:r>
              <a:rPr lang="es-AR" sz="2000" dirty="0" smtClean="0">
                <a:solidFill>
                  <a:schemeClr val="tx1"/>
                </a:solidFill>
                <a:latin typeface="Arial" charset="0"/>
                <a:cs typeface="Arial" charset="0"/>
              </a:rPr>
              <a:t>licencia</a:t>
            </a:r>
            <a:endParaRPr lang="es-AR" sz="1600" dirty="0" smtClean="0">
              <a:solidFill>
                <a:schemeClr val="tx1"/>
              </a:solidFill>
              <a:latin typeface="Arial" charset="0"/>
              <a:cs typeface="Arial"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ctrTitle"/>
          </p:nvPr>
        </p:nvSpPr>
        <p:spPr>
          <a:xfrm>
            <a:off x="685800" y="214313"/>
            <a:ext cx="7772400" cy="1000125"/>
          </a:xfrm>
        </p:spPr>
        <p:txBody>
          <a:bodyPr/>
          <a:lstStyle/>
          <a:p>
            <a:pPr eaLnBrk="1" hangingPunct="1"/>
            <a:r>
              <a:rPr lang="es-AR" dirty="0" err="1" smtClean="0">
                <a:solidFill>
                  <a:schemeClr val="tx1"/>
                </a:solidFill>
                <a:latin typeface="Arial" charset="0"/>
                <a:cs typeface="Arial" charset="0"/>
              </a:rPr>
              <a:t>Taskset</a:t>
            </a:r>
            <a:endParaRPr lang="es-AR" dirty="0" smtClean="0">
              <a:solidFill>
                <a:schemeClr val="tx1"/>
              </a:solidFill>
              <a:latin typeface="Arial" charset="0"/>
              <a:cs typeface="Arial" charset="0"/>
            </a:endParaRPr>
          </a:p>
        </p:txBody>
      </p:sp>
      <p:sp>
        <p:nvSpPr>
          <p:cNvPr id="10243" name="2 Subtítulo"/>
          <p:cNvSpPr>
            <a:spLocks noGrp="1"/>
          </p:cNvSpPr>
          <p:nvPr>
            <p:ph type="subTitle" idx="1"/>
          </p:nvPr>
        </p:nvSpPr>
        <p:spPr>
          <a:xfrm>
            <a:off x="790575" y="1052736"/>
            <a:ext cx="8353425" cy="1752600"/>
          </a:xfrm>
        </p:spPr>
        <p:txBody>
          <a:bodyPr/>
          <a:lstStyle/>
          <a:p>
            <a:pPr algn="l" eaLnBrk="1" hangingPunct="1">
              <a:buFont typeface="Arial" charset="0"/>
              <a:buChar char="•"/>
            </a:pPr>
            <a:r>
              <a:rPr lang="es-AR" sz="2000" dirty="0" smtClean="0">
                <a:solidFill>
                  <a:schemeClr val="tx1"/>
                </a:solidFill>
                <a:latin typeface="Arial" charset="0"/>
                <a:cs typeface="Arial" charset="0"/>
              </a:rPr>
              <a:t>Entorno multiprocesador </a:t>
            </a:r>
            <a:r>
              <a:rPr lang="es-AR" sz="2000" dirty="0" smtClean="0">
                <a:solidFill>
                  <a:schemeClr val="tx1"/>
                </a:solidFill>
                <a:latin typeface="Arial" charset="0"/>
                <a:cs typeface="Arial" charset="0"/>
              </a:rPr>
              <a:t>a </a:t>
            </a:r>
            <a:r>
              <a:rPr lang="es-AR" sz="2000" dirty="0" smtClean="0">
                <a:solidFill>
                  <a:schemeClr val="tx1"/>
                </a:solidFill>
                <a:latin typeface="Arial" charset="0"/>
                <a:cs typeface="Arial" charset="0"/>
              </a:rPr>
              <a:t>veces es </a:t>
            </a:r>
            <a:r>
              <a:rPr lang="es-AR" sz="2000" dirty="0" smtClean="0">
                <a:solidFill>
                  <a:schemeClr val="tx1"/>
                </a:solidFill>
                <a:latin typeface="Arial" charset="0"/>
                <a:cs typeface="Arial" charset="0"/>
              </a:rPr>
              <a:t>deseable dejar sin efecto el </a:t>
            </a:r>
            <a:r>
              <a:rPr lang="es-AR" sz="2000" dirty="0" err="1" smtClean="0">
                <a:solidFill>
                  <a:schemeClr val="tx1"/>
                </a:solidFill>
                <a:latin typeface="Arial" charset="0"/>
                <a:cs typeface="Arial" charset="0"/>
              </a:rPr>
              <a:t>scheduler</a:t>
            </a:r>
            <a:r>
              <a:rPr lang="es-AR" sz="2000" dirty="0" smtClean="0">
                <a:solidFill>
                  <a:schemeClr val="tx1"/>
                </a:solidFill>
                <a:latin typeface="Arial" charset="0"/>
                <a:cs typeface="Arial" charset="0"/>
              </a:rPr>
              <a:t> del </a:t>
            </a:r>
            <a:r>
              <a:rPr lang="es-AR" sz="2000" dirty="0" err="1" smtClean="0">
                <a:solidFill>
                  <a:schemeClr val="tx1"/>
                </a:solidFill>
                <a:latin typeface="Arial" charset="0"/>
                <a:cs typeface="Arial" charset="0"/>
              </a:rPr>
              <a:t>kernel</a:t>
            </a:r>
            <a:r>
              <a:rPr lang="es-AR" sz="2000" dirty="0" smtClean="0">
                <a:solidFill>
                  <a:schemeClr val="tx1"/>
                </a:solidFill>
                <a:latin typeface="Arial" charset="0"/>
                <a:cs typeface="Arial" charset="0"/>
              </a:rPr>
              <a:t> y darle afinidad a </a:t>
            </a:r>
            <a:r>
              <a:rPr lang="es-AR" sz="2000" dirty="0" smtClean="0">
                <a:solidFill>
                  <a:schemeClr val="tx1"/>
                </a:solidFill>
                <a:latin typeface="Arial" charset="0"/>
                <a:cs typeface="Arial" charset="0"/>
              </a:rPr>
              <a:t>cierto proceso </a:t>
            </a:r>
            <a:r>
              <a:rPr lang="es-AR" sz="2000" dirty="0" smtClean="0">
                <a:solidFill>
                  <a:schemeClr val="tx1"/>
                </a:solidFill>
                <a:latin typeface="Arial" charset="0"/>
                <a:cs typeface="Arial" charset="0"/>
              </a:rPr>
              <a:t>a </a:t>
            </a:r>
            <a:r>
              <a:rPr lang="es-AR" sz="2000" dirty="0" smtClean="0">
                <a:solidFill>
                  <a:schemeClr val="tx1"/>
                </a:solidFill>
                <a:latin typeface="Arial" charset="0"/>
                <a:cs typeface="Arial" charset="0"/>
              </a:rPr>
              <a:t>un </a:t>
            </a:r>
            <a:r>
              <a:rPr lang="es-AR" sz="2000" dirty="0" err="1" smtClean="0">
                <a:solidFill>
                  <a:schemeClr val="tx1"/>
                </a:solidFill>
                <a:latin typeface="Arial" charset="0"/>
                <a:cs typeface="Arial" charset="0"/>
              </a:rPr>
              <a:t>core</a:t>
            </a:r>
            <a:endParaRPr lang="es-AR" sz="2000" dirty="0" smtClean="0">
              <a:solidFill>
                <a:schemeClr val="tx1"/>
              </a:solidFill>
              <a:latin typeface="Arial" charset="0"/>
              <a:cs typeface="Arial" charset="0"/>
            </a:endParaRPr>
          </a:p>
          <a:p>
            <a:pPr algn="l" eaLnBrk="1" hangingPunct="1">
              <a:buFont typeface="Arial" charset="0"/>
              <a:buChar char="•"/>
            </a:pPr>
            <a:r>
              <a:rPr lang="es-AR" sz="2000" dirty="0" smtClean="0">
                <a:solidFill>
                  <a:schemeClr val="tx1"/>
                </a:solidFill>
                <a:latin typeface="Arial" charset="0"/>
                <a:cs typeface="Arial" charset="0"/>
              </a:rPr>
              <a:t>El </a:t>
            </a:r>
            <a:r>
              <a:rPr lang="es-AR" sz="2000" dirty="0" err="1" smtClean="0">
                <a:solidFill>
                  <a:schemeClr val="tx1"/>
                </a:solidFill>
                <a:latin typeface="Arial" charset="0"/>
                <a:cs typeface="Arial" charset="0"/>
              </a:rPr>
              <a:t>scheduler</a:t>
            </a:r>
            <a:r>
              <a:rPr lang="es-AR" sz="2000" dirty="0" smtClean="0">
                <a:solidFill>
                  <a:schemeClr val="tx1"/>
                </a:solidFill>
                <a:latin typeface="Arial" charset="0"/>
                <a:cs typeface="Arial" charset="0"/>
              </a:rPr>
              <a:t> tratará </a:t>
            </a:r>
            <a:r>
              <a:rPr lang="es-AR" sz="2000" dirty="0" smtClean="0">
                <a:solidFill>
                  <a:schemeClr val="tx1"/>
                </a:solidFill>
                <a:latin typeface="Arial" charset="0"/>
                <a:cs typeface="Arial" charset="0"/>
              </a:rPr>
              <a:t>de mantener a los procesos en la misma unidad de procesamiento </a:t>
            </a:r>
            <a:r>
              <a:rPr lang="es-AR" sz="2000" dirty="0" smtClean="0">
                <a:solidFill>
                  <a:schemeClr val="tx1"/>
                </a:solidFill>
                <a:latin typeface="Arial" charset="0"/>
                <a:cs typeface="Arial" charset="0"/>
              </a:rPr>
              <a:t>por cuestiones </a:t>
            </a:r>
            <a:r>
              <a:rPr lang="es-AR" sz="2000" dirty="0" smtClean="0">
                <a:solidFill>
                  <a:schemeClr val="tx1"/>
                </a:solidFill>
                <a:latin typeface="Arial" charset="0"/>
                <a:cs typeface="Arial" charset="0"/>
              </a:rPr>
              <a:t>de </a:t>
            </a:r>
            <a:r>
              <a:rPr lang="es-AR" sz="2000" dirty="0" smtClean="0">
                <a:solidFill>
                  <a:schemeClr val="tx1"/>
                </a:solidFill>
                <a:latin typeface="Arial" charset="0"/>
                <a:cs typeface="Arial" charset="0"/>
              </a:rPr>
              <a:t>performance</a:t>
            </a:r>
          </a:p>
          <a:p>
            <a:pPr algn="l" eaLnBrk="1" hangingPunct="1">
              <a:buFont typeface="Arial" charset="0"/>
              <a:buChar char="•"/>
            </a:pPr>
            <a:r>
              <a:rPr lang="es-AR" sz="2000" dirty="0" smtClean="0">
                <a:solidFill>
                  <a:schemeClr val="tx1"/>
                </a:solidFill>
                <a:latin typeface="Arial" charset="0"/>
                <a:cs typeface="Arial" charset="0"/>
              </a:rPr>
              <a:t>Forzar </a:t>
            </a:r>
            <a:r>
              <a:rPr lang="es-AR" sz="2000" dirty="0" smtClean="0">
                <a:solidFill>
                  <a:schemeClr val="tx1"/>
                </a:solidFill>
                <a:latin typeface="Arial" charset="0"/>
                <a:cs typeface="Arial" charset="0"/>
              </a:rPr>
              <a:t>una afinidad con </a:t>
            </a:r>
            <a:r>
              <a:rPr lang="es-AR" sz="2000" dirty="0" smtClean="0">
                <a:solidFill>
                  <a:schemeClr val="tx1"/>
                </a:solidFill>
                <a:latin typeface="Arial" charset="0"/>
                <a:cs typeface="Arial" charset="0"/>
              </a:rPr>
              <a:t>un </a:t>
            </a:r>
            <a:r>
              <a:rPr lang="es-AR" sz="2000" dirty="0" err="1" smtClean="0">
                <a:solidFill>
                  <a:schemeClr val="tx1"/>
                </a:solidFill>
                <a:latin typeface="Arial" charset="0"/>
                <a:cs typeface="Arial" charset="0"/>
              </a:rPr>
              <a:t>core</a:t>
            </a:r>
            <a:r>
              <a:rPr lang="es-AR" sz="2000" dirty="0" smtClean="0">
                <a:solidFill>
                  <a:schemeClr val="tx1"/>
                </a:solidFill>
                <a:latin typeface="Arial" charset="0"/>
                <a:cs typeface="Arial" charset="0"/>
              </a:rPr>
              <a:t> </a:t>
            </a:r>
            <a:r>
              <a:rPr lang="es-AR" sz="2000" dirty="0" smtClean="0">
                <a:solidFill>
                  <a:schemeClr val="tx1"/>
                </a:solidFill>
                <a:latin typeface="Arial" charset="0"/>
                <a:cs typeface="Arial" charset="0"/>
              </a:rPr>
              <a:t>es útil en ciertas aplicaciones.</a:t>
            </a:r>
          </a:p>
          <a:p>
            <a:pPr algn="l" eaLnBrk="1" hangingPunct="1">
              <a:buFont typeface="Arial" charset="0"/>
              <a:buChar char="•"/>
            </a:pPr>
            <a:r>
              <a:rPr lang="es-AR" sz="2000" dirty="0" smtClean="0">
                <a:solidFill>
                  <a:schemeClr val="tx1"/>
                </a:solidFill>
                <a:latin typeface="Arial" charset="0"/>
                <a:cs typeface="Arial" charset="0"/>
              </a:rPr>
              <a:t>"</a:t>
            </a:r>
            <a:r>
              <a:rPr lang="es-AR" sz="2000" dirty="0" err="1" smtClean="0">
                <a:solidFill>
                  <a:schemeClr val="tx1"/>
                </a:solidFill>
                <a:latin typeface="Arial" charset="0"/>
                <a:cs typeface="Arial" charset="0"/>
              </a:rPr>
              <a:t>taskset</a:t>
            </a:r>
            <a:r>
              <a:rPr lang="es-AR" sz="2000" dirty="0" smtClean="0">
                <a:solidFill>
                  <a:schemeClr val="tx1"/>
                </a:solidFill>
                <a:latin typeface="Arial" charset="0"/>
                <a:cs typeface="Arial" charset="0"/>
              </a:rPr>
              <a:t>“ permite obtener </a:t>
            </a:r>
            <a:r>
              <a:rPr lang="es-AR" sz="2000" dirty="0" smtClean="0">
                <a:solidFill>
                  <a:schemeClr val="tx1"/>
                </a:solidFill>
                <a:latin typeface="Arial" charset="0"/>
                <a:cs typeface="Arial" charset="0"/>
              </a:rPr>
              <a:t>la afinidad de un proceso en ejecución dado su </a:t>
            </a:r>
            <a:r>
              <a:rPr lang="es-AR" sz="2000" dirty="0" err="1" smtClean="0">
                <a:solidFill>
                  <a:schemeClr val="tx1"/>
                </a:solidFill>
                <a:latin typeface="Arial" charset="0"/>
                <a:cs typeface="Arial" charset="0"/>
              </a:rPr>
              <a:t>process</a:t>
            </a:r>
            <a:r>
              <a:rPr lang="es-AR" sz="2000" dirty="0" smtClean="0">
                <a:solidFill>
                  <a:schemeClr val="tx1"/>
                </a:solidFill>
                <a:latin typeface="Arial" charset="0"/>
                <a:cs typeface="Arial" charset="0"/>
              </a:rPr>
              <a:t> ID o </a:t>
            </a:r>
            <a:r>
              <a:rPr lang="es-AR" sz="2000" dirty="0" smtClean="0">
                <a:solidFill>
                  <a:schemeClr val="tx1"/>
                </a:solidFill>
                <a:latin typeface="Arial" charset="0"/>
                <a:cs typeface="Arial" charset="0"/>
              </a:rPr>
              <a:t>ejecutar un </a:t>
            </a:r>
            <a:r>
              <a:rPr lang="es-AR" sz="2000" dirty="0" smtClean="0">
                <a:solidFill>
                  <a:schemeClr val="tx1"/>
                </a:solidFill>
                <a:latin typeface="Arial" charset="0"/>
                <a:cs typeface="Arial" charset="0"/>
              </a:rPr>
              <a:t>nuevo comando (proceso) dada una cierta </a:t>
            </a:r>
            <a:r>
              <a:rPr lang="es-AR" sz="2000" dirty="0" smtClean="0">
                <a:solidFill>
                  <a:schemeClr val="tx1"/>
                </a:solidFill>
                <a:latin typeface="Arial" charset="0"/>
                <a:cs typeface="Arial" charset="0"/>
              </a:rPr>
              <a:t>afinidad</a:t>
            </a:r>
          </a:p>
          <a:p>
            <a:pPr algn="l" eaLnBrk="1" hangingPunct="1">
              <a:buFont typeface="Arial" charset="0"/>
              <a:buChar char="•"/>
            </a:pPr>
            <a:r>
              <a:rPr lang="es-AR" sz="2000" dirty="0" smtClean="0">
                <a:solidFill>
                  <a:schemeClr val="tx1"/>
                </a:solidFill>
                <a:latin typeface="Arial" charset="0"/>
                <a:cs typeface="Arial" charset="0"/>
              </a:rPr>
              <a:t>En </a:t>
            </a:r>
            <a:r>
              <a:rPr lang="es-AR" sz="2000" dirty="0" smtClean="0">
                <a:solidFill>
                  <a:schemeClr val="tx1"/>
                </a:solidFill>
                <a:latin typeface="Arial" charset="0"/>
                <a:cs typeface="Arial" charset="0"/>
              </a:rPr>
              <a:t>las </a:t>
            </a:r>
            <a:r>
              <a:rPr lang="es-AR" sz="2000" dirty="0" smtClean="0">
                <a:solidFill>
                  <a:schemeClr val="tx1"/>
                </a:solidFill>
                <a:latin typeface="Arial" charset="0"/>
                <a:cs typeface="Arial" charset="0"/>
              </a:rPr>
              <a:t>distribuciones </a:t>
            </a:r>
            <a:r>
              <a:rPr lang="es-AR" sz="2000" dirty="0" err="1" smtClean="0">
                <a:solidFill>
                  <a:schemeClr val="tx1"/>
                </a:solidFill>
                <a:latin typeface="Arial" charset="0"/>
                <a:cs typeface="Arial" charset="0"/>
              </a:rPr>
              <a:t>linux</a:t>
            </a:r>
            <a:r>
              <a:rPr lang="es-AR" sz="2000" dirty="0" smtClean="0">
                <a:solidFill>
                  <a:schemeClr val="tx1"/>
                </a:solidFill>
                <a:latin typeface="Arial" charset="0"/>
                <a:cs typeface="Arial" charset="0"/>
              </a:rPr>
              <a:t> más </a:t>
            </a:r>
            <a:r>
              <a:rPr lang="es-AR" sz="2000" dirty="0" smtClean="0">
                <a:solidFill>
                  <a:schemeClr val="tx1"/>
                </a:solidFill>
                <a:latin typeface="Arial" charset="0"/>
                <a:cs typeface="Arial" charset="0"/>
              </a:rPr>
              <a:t>antiguas </a:t>
            </a:r>
            <a:r>
              <a:rPr lang="es-AR" sz="2000" dirty="0" err="1" smtClean="0">
                <a:solidFill>
                  <a:schemeClr val="tx1"/>
                </a:solidFill>
                <a:latin typeface="Arial" charset="0"/>
                <a:cs typeface="Arial" charset="0"/>
              </a:rPr>
              <a:t>taskset</a:t>
            </a:r>
            <a:r>
              <a:rPr lang="es-AR" sz="2000" dirty="0" smtClean="0">
                <a:solidFill>
                  <a:schemeClr val="tx1"/>
                </a:solidFill>
                <a:latin typeface="Arial" charset="0"/>
                <a:cs typeface="Arial" charset="0"/>
              </a:rPr>
              <a:t> no se encontraba instalado por defecto, </a:t>
            </a:r>
            <a:r>
              <a:rPr lang="es-AR" sz="2000" dirty="0" smtClean="0">
                <a:solidFill>
                  <a:schemeClr val="tx1"/>
                </a:solidFill>
                <a:latin typeface="Arial" charset="0"/>
                <a:cs typeface="Arial" charset="0"/>
              </a:rPr>
              <a:t>había que </a:t>
            </a:r>
            <a:r>
              <a:rPr lang="es-AR" sz="2000" dirty="0" smtClean="0">
                <a:solidFill>
                  <a:schemeClr val="tx1"/>
                </a:solidFill>
                <a:latin typeface="Arial" charset="0"/>
                <a:cs typeface="Arial" charset="0"/>
              </a:rPr>
              <a:t>instalar el paquete "</a:t>
            </a:r>
            <a:r>
              <a:rPr lang="es-AR" sz="2000" dirty="0" err="1" smtClean="0">
                <a:solidFill>
                  <a:schemeClr val="tx1"/>
                </a:solidFill>
                <a:latin typeface="Arial" charset="0"/>
                <a:cs typeface="Arial" charset="0"/>
              </a:rPr>
              <a:t>schedutils</a:t>
            </a:r>
            <a:r>
              <a:rPr lang="es-AR" sz="2000" dirty="0" smtClean="0">
                <a:solidFill>
                  <a:schemeClr val="tx1"/>
                </a:solidFill>
                <a:latin typeface="Arial" charset="0"/>
                <a:cs typeface="Arial" charset="0"/>
              </a:rPr>
              <a:t>" ("Linux </a:t>
            </a:r>
            <a:r>
              <a:rPr lang="es-AR" sz="2000" dirty="0" err="1" smtClean="0">
                <a:solidFill>
                  <a:schemeClr val="tx1"/>
                </a:solidFill>
                <a:latin typeface="Arial" charset="0"/>
                <a:cs typeface="Arial" charset="0"/>
              </a:rPr>
              <a:t>scheduler</a:t>
            </a:r>
            <a:r>
              <a:rPr lang="es-AR" sz="2000" dirty="0" smtClean="0">
                <a:solidFill>
                  <a:schemeClr val="tx1"/>
                </a:solidFill>
                <a:latin typeface="Arial" charset="0"/>
                <a:cs typeface="Arial" charset="0"/>
              </a:rPr>
              <a:t> </a:t>
            </a:r>
            <a:r>
              <a:rPr lang="es-AR" sz="2000" dirty="0" err="1" smtClean="0">
                <a:solidFill>
                  <a:schemeClr val="tx1"/>
                </a:solidFill>
                <a:latin typeface="Arial" charset="0"/>
                <a:cs typeface="Arial" charset="0"/>
              </a:rPr>
              <a:t>utilities</a:t>
            </a:r>
            <a:r>
              <a:rPr lang="es-AR" sz="2000" dirty="0" smtClean="0">
                <a:solidFill>
                  <a:schemeClr val="tx1"/>
                </a:solidFill>
                <a:latin typeface="Arial" charset="0"/>
                <a:cs typeface="Arial" charset="0"/>
              </a:rPr>
              <a:t>“)</a:t>
            </a:r>
          </a:p>
          <a:p>
            <a:pPr algn="l" eaLnBrk="1" hangingPunct="1">
              <a:buFont typeface="Arial" charset="0"/>
              <a:buChar char="•"/>
            </a:pPr>
            <a:r>
              <a:rPr lang="es-AR" sz="2000" dirty="0" smtClean="0">
                <a:solidFill>
                  <a:schemeClr val="tx1"/>
                </a:solidFill>
                <a:latin typeface="Arial" charset="0"/>
                <a:cs typeface="Arial" charset="0"/>
              </a:rPr>
              <a:t>Últimas versiones </a:t>
            </a:r>
            <a:r>
              <a:rPr lang="es-AR" sz="2000" dirty="0" smtClean="0">
                <a:solidFill>
                  <a:schemeClr val="tx1"/>
                </a:solidFill>
                <a:latin typeface="Arial" charset="0"/>
                <a:cs typeface="Arial" charset="0"/>
              </a:rPr>
              <a:t>de Linux, </a:t>
            </a:r>
            <a:r>
              <a:rPr lang="es-AR" sz="2000" dirty="0" smtClean="0">
                <a:solidFill>
                  <a:schemeClr val="tx1"/>
                </a:solidFill>
                <a:latin typeface="Arial" charset="0"/>
                <a:cs typeface="Arial" charset="0"/>
              </a:rPr>
              <a:t>instalada </a:t>
            </a:r>
            <a:r>
              <a:rPr lang="es-AR" sz="2000" dirty="0" smtClean="0">
                <a:solidFill>
                  <a:schemeClr val="tx1"/>
                </a:solidFill>
                <a:latin typeface="Arial" charset="0"/>
                <a:cs typeface="Arial" charset="0"/>
              </a:rPr>
              <a:t>por defecto en el paquete "</a:t>
            </a:r>
            <a:r>
              <a:rPr lang="es-AR" sz="2000" dirty="0" err="1" smtClean="0">
                <a:solidFill>
                  <a:schemeClr val="tx1"/>
                </a:solidFill>
                <a:latin typeface="Arial" charset="0"/>
                <a:cs typeface="Arial" charset="0"/>
              </a:rPr>
              <a:t>util-linux</a:t>
            </a:r>
            <a:r>
              <a:rPr lang="es-AR" sz="2000" dirty="0" smtClean="0">
                <a:solidFill>
                  <a:schemeClr val="tx1"/>
                </a:solidFill>
                <a:latin typeface="Arial" charset="0"/>
                <a:cs typeface="Arial"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ctrTitle"/>
          </p:nvPr>
        </p:nvSpPr>
        <p:spPr>
          <a:xfrm>
            <a:off x="685800" y="214313"/>
            <a:ext cx="7772400" cy="1000125"/>
          </a:xfrm>
        </p:spPr>
        <p:txBody>
          <a:bodyPr/>
          <a:lstStyle/>
          <a:p>
            <a:pPr eaLnBrk="1" hangingPunct="1"/>
            <a:r>
              <a:rPr lang="es-AR" dirty="0" err="1" smtClean="0">
                <a:solidFill>
                  <a:schemeClr val="tx1"/>
                </a:solidFill>
                <a:latin typeface="Arial" charset="0"/>
                <a:cs typeface="Arial" charset="0"/>
              </a:rPr>
              <a:t>Taskset</a:t>
            </a:r>
            <a:endParaRPr lang="es-AR" dirty="0" smtClean="0">
              <a:solidFill>
                <a:schemeClr val="tx1"/>
              </a:solidFill>
              <a:latin typeface="Arial" charset="0"/>
              <a:cs typeface="Arial" charset="0"/>
            </a:endParaRPr>
          </a:p>
        </p:txBody>
      </p:sp>
      <p:sp>
        <p:nvSpPr>
          <p:cNvPr id="10243" name="2 Subtítulo"/>
          <p:cNvSpPr>
            <a:spLocks noGrp="1"/>
          </p:cNvSpPr>
          <p:nvPr>
            <p:ph type="subTitle" idx="1"/>
          </p:nvPr>
        </p:nvSpPr>
        <p:spPr>
          <a:xfrm>
            <a:off x="790575" y="1052736"/>
            <a:ext cx="8353425" cy="1752600"/>
          </a:xfrm>
        </p:spPr>
        <p:txBody>
          <a:bodyPr/>
          <a:lstStyle/>
          <a:p>
            <a:pPr algn="l" eaLnBrk="1" hangingPunct="1">
              <a:buFont typeface="Arial" charset="0"/>
              <a:buChar char="•"/>
            </a:pPr>
            <a:r>
              <a:rPr lang="es-AR" sz="2000" dirty="0" smtClean="0">
                <a:solidFill>
                  <a:schemeClr val="tx1"/>
                </a:solidFill>
                <a:latin typeface="Arial" charset="0"/>
                <a:cs typeface="Arial" charset="0"/>
              </a:rPr>
              <a:t>La afinidad con un </a:t>
            </a:r>
            <a:r>
              <a:rPr lang="es-AR" sz="2000" dirty="0" err="1" smtClean="0">
                <a:solidFill>
                  <a:schemeClr val="tx1"/>
                </a:solidFill>
                <a:latin typeface="Arial" charset="0"/>
                <a:cs typeface="Arial" charset="0"/>
              </a:rPr>
              <a:t>core</a:t>
            </a:r>
            <a:r>
              <a:rPr lang="es-AR" sz="2000" dirty="0" smtClean="0">
                <a:solidFill>
                  <a:schemeClr val="tx1"/>
                </a:solidFill>
                <a:latin typeface="Arial" charset="0"/>
                <a:cs typeface="Arial" charset="0"/>
              </a:rPr>
              <a:t> </a:t>
            </a:r>
            <a:r>
              <a:rPr lang="es-AR" sz="2000" dirty="0" smtClean="0">
                <a:solidFill>
                  <a:schemeClr val="tx1"/>
                </a:solidFill>
                <a:latin typeface="Arial" charset="0"/>
                <a:cs typeface="Arial" charset="0"/>
              </a:rPr>
              <a:t>se hace mediante </a:t>
            </a:r>
            <a:r>
              <a:rPr lang="es-AR" sz="2000" dirty="0" smtClean="0">
                <a:solidFill>
                  <a:schemeClr val="tx1"/>
                </a:solidFill>
                <a:latin typeface="Arial" charset="0"/>
                <a:cs typeface="Arial" charset="0"/>
              </a:rPr>
              <a:t>máscara de bits</a:t>
            </a:r>
          </a:p>
          <a:p>
            <a:pPr algn="l" eaLnBrk="1" hangingPunct="1">
              <a:buFont typeface="Arial" charset="0"/>
              <a:buChar char="•"/>
            </a:pPr>
            <a:r>
              <a:rPr lang="es-AR" sz="2000" dirty="0" smtClean="0">
                <a:solidFill>
                  <a:schemeClr val="tx1"/>
                </a:solidFill>
                <a:latin typeface="Arial" charset="0"/>
                <a:cs typeface="Arial" charset="0"/>
              </a:rPr>
              <a:t>Una máscara podría especificar más CPUs de las que existen en el sistema, la máscara sólo tendrá efecto sobre los </a:t>
            </a:r>
            <a:r>
              <a:rPr lang="es-AR" sz="2000" dirty="0" smtClean="0">
                <a:solidFill>
                  <a:schemeClr val="tx1"/>
                </a:solidFill>
                <a:latin typeface="Arial" charset="0"/>
                <a:cs typeface="Arial" charset="0"/>
              </a:rPr>
              <a:t>bits que </a:t>
            </a:r>
            <a:r>
              <a:rPr lang="es-AR" sz="2000" dirty="0" smtClean="0">
                <a:solidFill>
                  <a:schemeClr val="tx1"/>
                </a:solidFill>
                <a:latin typeface="Arial" charset="0"/>
                <a:cs typeface="Arial" charset="0"/>
              </a:rPr>
              <a:t>corresponden a </a:t>
            </a:r>
            <a:r>
              <a:rPr lang="es-AR" sz="2000" dirty="0" smtClean="0">
                <a:solidFill>
                  <a:schemeClr val="tx1"/>
                </a:solidFill>
                <a:latin typeface="Arial" charset="0"/>
                <a:cs typeface="Arial" charset="0"/>
              </a:rPr>
              <a:t>los </a:t>
            </a:r>
            <a:r>
              <a:rPr lang="es-AR" sz="2000" dirty="0" err="1" smtClean="0">
                <a:solidFill>
                  <a:schemeClr val="tx1"/>
                </a:solidFill>
                <a:latin typeface="Arial" charset="0"/>
                <a:cs typeface="Arial" charset="0"/>
              </a:rPr>
              <a:t>cores</a:t>
            </a:r>
            <a:r>
              <a:rPr lang="es-AR" sz="2000" dirty="0" smtClean="0">
                <a:solidFill>
                  <a:schemeClr val="tx1"/>
                </a:solidFill>
                <a:latin typeface="Arial" charset="0"/>
                <a:cs typeface="Arial" charset="0"/>
              </a:rPr>
              <a:t> que </a:t>
            </a:r>
            <a:r>
              <a:rPr lang="es-AR" sz="2000" dirty="0" smtClean="0">
                <a:solidFill>
                  <a:schemeClr val="tx1"/>
                </a:solidFill>
                <a:latin typeface="Arial" charset="0"/>
                <a:cs typeface="Arial" charset="0"/>
              </a:rPr>
              <a:t>se encuentran físicamente en el </a:t>
            </a:r>
            <a:r>
              <a:rPr lang="es-AR" sz="2000" dirty="0" smtClean="0">
                <a:solidFill>
                  <a:schemeClr val="tx1"/>
                </a:solidFill>
                <a:latin typeface="Arial" charset="0"/>
                <a:cs typeface="Arial" charset="0"/>
              </a:rPr>
              <a:t>sistema</a:t>
            </a:r>
          </a:p>
          <a:p>
            <a:pPr algn="l" eaLnBrk="1" hangingPunct="1">
              <a:buFont typeface="Arial" charset="0"/>
              <a:buChar char="•"/>
            </a:pPr>
            <a:r>
              <a:rPr lang="es-AR" sz="2000" dirty="0" smtClean="0">
                <a:solidFill>
                  <a:schemeClr val="tx1"/>
                </a:solidFill>
                <a:latin typeface="Arial" charset="0"/>
                <a:cs typeface="Arial" charset="0"/>
              </a:rPr>
              <a:t>Si </a:t>
            </a:r>
            <a:r>
              <a:rPr lang="es-AR" sz="2000" dirty="0" smtClean="0">
                <a:solidFill>
                  <a:schemeClr val="tx1"/>
                </a:solidFill>
                <a:latin typeface="Arial" charset="0"/>
                <a:cs typeface="Arial" charset="0"/>
              </a:rPr>
              <a:t>se </a:t>
            </a:r>
            <a:r>
              <a:rPr lang="es-AR" sz="2000" dirty="0" smtClean="0">
                <a:solidFill>
                  <a:schemeClr val="tx1"/>
                </a:solidFill>
                <a:latin typeface="Arial" charset="0"/>
                <a:cs typeface="Arial" charset="0"/>
              </a:rPr>
              <a:t>especifica una </a:t>
            </a:r>
            <a:r>
              <a:rPr lang="es-AR" sz="2000" dirty="0" smtClean="0">
                <a:solidFill>
                  <a:schemeClr val="tx1"/>
                </a:solidFill>
                <a:latin typeface="Arial" charset="0"/>
                <a:cs typeface="Arial" charset="0"/>
              </a:rPr>
              <a:t>máscara inválida se devuelve un </a:t>
            </a:r>
            <a:r>
              <a:rPr lang="es-AR" sz="2000" dirty="0" smtClean="0">
                <a:solidFill>
                  <a:schemeClr val="tx1"/>
                </a:solidFill>
                <a:latin typeface="Arial" charset="0"/>
                <a:cs typeface="Arial" charset="0"/>
              </a:rPr>
              <a:t>error</a:t>
            </a:r>
          </a:p>
          <a:p>
            <a:pPr algn="l" eaLnBrk="1" hangingPunct="1">
              <a:buFont typeface="Arial" charset="0"/>
              <a:buChar char="•"/>
            </a:pPr>
            <a:r>
              <a:rPr lang="es-AR" sz="2000" dirty="0" smtClean="0">
                <a:solidFill>
                  <a:schemeClr val="tx1"/>
                </a:solidFill>
                <a:latin typeface="Arial" charset="0"/>
                <a:cs typeface="Arial" charset="0"/>
              </a:rPr>
              <a:t>Si </a:t>
            </a:r>
            <a:r>
              <a:rPr lang="es-AR" sz="2000" dirty="0" smtClean="0">
                <a:solidFill>
                  <a:schemeClr val="tx1"/>
                </a:solidFill>
                <a:latin typeface="Arial" charset="0"/>
                <a:cs typeface="Arial" charset="0"/>
              </a:rPr>
              <a:t>se quiere </a:t>
            </a:r>
            <a:r>
              <a:rPr lang="es-AR" sz="2000" dirty="0" smtClean="0">
                <a:solidFill>
                  <a:schemeClr val="tx1"/>
                </a:solidFill>
                <a:latin typeface="Arial" charset="0"/>
                <a:cs typeface="Arial" charset="0"/>
              </a:rPr>
              <a:t>indicar que </a:t>
            </a:r>
            <a:r>
              <a:rPr lang="es-AR" sz="2000" dirty="0" smtClean="0">
                <a:solidFill>
                  <a:schemeClr val="tx1"/>
                </a:solidFill>
                <a:latin typeface="Arial" charset="0"/>
                <a:cs typeface="Arial" charset="0"/>
              </a:rPr>
              <a:t>para una unidad de procesamiento el proceso no tendrá afinidad se usa </a:t>
            </a:r>
            <a:r>
              <a:rPr lang="es-AR" sz="2000" dirty="0" smtClean="0">
                <a:solidFill>
                  <a:schemeClr val="tx1"/>
                </a:solidFill>
                <a:latin typeface="Arial" charset="0"/>
                <a:cs typeface="Arial" charset="0"/>
              </a:rPr>
              <a:t>el bit </a:t>
            </a:r>
            <a:r>
              <a:rPr lang="es-AR" sz="2000" dirty="0" smtClean="0">
                <a:solidFill>
                  <a:schemeClr val="tx1"/>
                </a:solidFill>
                <a:latin typeface="Arial" charset="0"/>
                <a:cs typeface="Arial" charset="0"/>
              </a:rPr>
              <a:t>0, caso contrario </a:t>
            </a:r>
            <a:r>
              <a:rPr lang="es-AR" sz="2000" dirty="0" smtClean="0">
                <a:solidFill>
                  <a:schemeClr val="tx1"/>
                </a:solidFill>
                <a:latin typeface="Arial" charset="0"/>
                <a:cs typeface="Arial" charset="0"/>
              </a:rPr>
              <a:t>el </a:t>
            </a:r>
            <a:r>
              <a:rPr lang="es-AR" sz="2000" dirty="0" smtClean="0">
                <a:solidFill>
                  <a:schemeClr val="tx1"/>
                </a:solidFill>
                <a:latin typeface="Arial" charset="0"/>
                <a:cs typeface="Arial" charset="0"/>
              </a:rPr>
              <a:t>bit </a:t>
            </a:r>
            <a:r>
              <a:rPr lang="es-AR" sz="2000" dirty="0" smtClean="0">
                <a:solidFill>
                  <a:schemeClr val="tx1"/>
                </a:solidFill>
                <a:latin typeface="Arial" charset="0"/>
                <a:cs typeface="Arial" charset="0"/>
              </a:rPr>
              <a:t>1</a:t>
            </a:r>
          </a:p>
          <a:p>
            <a:pPr algn="l" eaLnBrk="1" hangingPunct="1">
              <a:buFont typeface="Arial" charset="0"/>
              <a:buChar char="•"/>
            </a:pPr>
            <a:r>
              <a:rPr lang="es-AR" sz="2000" dirty="0" smtClean="0">
                <a:solidFill>
                  <a:schemeClr val="tx1"/>
                </a:solidFill>
                <a:latin typeface="Arial" charset="0"/>
                <a:cs typeface="Arial" charset="0"/>
              </a:rPr>
              <a:t>Las </a:t>
            </a:r>
            <a:r>
              <a:rPr lang="es-AR" sz="2000" dirty="0" smtClean="0">
                <a:solidFill>
                  <a:schemeClr val="tx1"/>
                </a:solidFill>
                <a:latin typeface="Arial" charset="0"/>
                <a:cs typeface="Arial" charset="0"/>
              </a:rPr>
              <a:t>máscaras se especifican típicamente </a:t>
            </a:r>
            <a:r>
              <a:rPr lang="es-AR" sz="2000" dirty="0" smtClean="0">
                <a:solidFill>
                  <a:schemeClr val="tx1"/>
                </a:solidFill>
                <a:latin typeface="Arial" charset="0"/>
                <a:cs typeface="Arial" charset="0"/>
              </a:rPr>
              <a:t>en hexadecimal</a:t>
            </a:r>
          </a:p>
          <a:p>
            <a:pPr lvl="1" algn="l" eaLnBrk="1" hangingPunct="1">
              <a:buFont typeface="Arial" charset="0"/>
              <a:buChar char="•"/>
            </a:pPr>
            <a:r>
              <a:rPr lang="es-AR" sz="1600" dirty="0" err="1" smtClean="0">
                <a:solidFill>
                  <a:schemeClr val="tx1"/>
                </a:solidFill>
                <a:latin typeface="Arial" charset="0"/>
                <a:cs typeface="Arial" charset="0"/>
              </a:rPr>
              <a:t>Ej</a:t>
            </a:r>
            <a:r>
              <a:rPr lang="es-AR" sz="1600" dirty="0" smtClean="0">
                <a:solidFill>
                  <a:schemeClr val="tx1"/>
                </a:solidFill>
                <a:latin typeface="Arial" charset="0"/>
                <a:cs typeface="Arial" charset="0"/>
              </a:rPr>
              <a:t>: 0x00000001 especifica procesador </a:t>
            </a:r>
            <a:r>
              <a:rPr lang="es-AR" sz="1600" dirty="0" smtClean="0">
                <a:solidFill>
                  <a:schemeClr val="tx1"/>
                </a:solidFill>
                <a:latin typeface="Arial" charset="0"/>
                <a:cs typeface="Arial" charset="0"/>
              </a:rPr>
              <a:t>= </a:t>
            </a:r>
            <a:r>
              <a:rPr lang="es-AR" sz="1600" dirty="0" smtClean="0">
                <a:solidFill>
                  <a:schemeClr val="tx1"/>
                </a:solidFill>
                <a:latin typeface="Arial" charset="0"/>
                <a:cs typeface="Arial" charset="0"/>
              </a:rPr>
              <a:t>0,  0x00000003 a 0 </a:t>
            </a:r>
            <a:r>
              <a:rPr lang="es-AR" sz="1600" dirty="0" smtClean="0">
                <a:solidFill>
                  <a:schemeClr val="tx1"/>
                </a:solidFill>
                <a:latin typeface="Arial" charset="0"/>
                <a:cs typeface="Arial" charset="0"/>
              </a:rPr>
              <a:t>y </a:t>
            </a:r>
            <a:r>
              <a:rPr lang="es-AR" sz="1600" dirty="0" smtClean="0">
                <a:solidFill>
                  <a:schemeClr val="tx1"/>
                </a:solidFill>
                <a:latin typeface="Arial" charset="0"/>
                <a:cs typeface="Arial" charset="0"/>
              </a:rPr>
              <a:t>1, 0xFFFFFFFF</a:t>
            </a:r>
            <a:endParaRPr lang="es-AR" sz="1600" dirty="0" smtClean="0">
              <a:solidFill>
                <a:schemeClr val="tx1"/>
              </a:solidFill>
              <a:latin typeface="Arial" charset="0"/>
              <a:cs typeface="Arial" charset="0"/>
            </a:endParaRPr>
          </a:p>
          <a:p>
            <a:pPr lvl="1" algn="l" eaLnBrk="1" hangingPunct="1"/>
            <a:r>
              <a:rPr lang="es-AR" sz="1600" dirty="0" smtClean="0">
                <a:solidFill>
                  <a:schemeClr val="tx1"/>
                </a:solidFill>
                <a:latin typeface="Arial" charset="0"/>
                <a:cs typeface="Arial" charset="0"/>
              </a:rPr>
              <a:t>a </a:t>
            </a:r>
            <a:r>
              <a:rPr lang="es-AR" sz="1600" dirty="0" smtClean="0">
                <a:solidFill>
                  <a:schemeClr val="tx1"/>
                </a:solidFill>
                <a:latin typeface="Arial" charset="0"/>
                <a:cs typeface="Arial" charset="0"/>
              </a:rPr>
              <a:t>todos </a:t>
            </a:r>
            <a:r>
              <a:rPr lang="es-AR" sz="1600" dirty="0" smtClean="0">
                <a:solidFill>
                  <a:schemeClr val="tx1"/>
                </a:solidFill>
                <a:latin typeface="Arial" charset="0"/>
                <a:cs typeface="Arial" charset="0"/>
              </a:rPr>
              <a:t>(</a:t>
            </a:r>
            <a:r>
              <a:rPr lang="es-AR" sz="1600" dirty="0" smtClean="0">
                <a:solidFill>
                  <a:schemeClr val="tx1"/>
                </a:solidFill>
                <a:latin typeface="Arial" charset="0"/>
                <a:cs typeface="Arial" charset="0"/>
              </a:rPr>
              <a:t>desde el 0 al 31</a:t>
            </a:r>
            <a:r>
              <a:rPr lang="es-AR" sz="1600" dirty="0" smtClean="0">
                <a:solidFill>
                  <a:schemeClr val="tx1"/>
                </a:solidFill>
                <a:latin typeface="Arial" charset="0"/>
                <a:cs typeface="Arial" charset="0"/>
              </a:rPr>
              <a:t>)</a:t>
            </a:r>
            <a:endParaRPr lang="es-AR" sz="1600" dirty="0" smtClean="0">
              <a:solidFill>
                <a:schemeClr val="tx1"/>
              </a:solidFill>
              <a:latin typeface="Arial" charset="0"/>
              <a:cs typeface="Arial" charset="0"/>
            </a:endParaRPr>
          </a:p>
          <a:p>
            <a:pPr algn="l" eaLnBrk="1" hangingPunct="1">
              <a:buFont typeface="Arial" charset="0"/>
              <a:buChar char="•"/>
            </a:pPr>
            <a:r>
              <a:rPr lang="es-AR" sz="2000" dirty="0" smtClean="0">
                <a:solidFill>
                  <a:schemeClr val="tx1"/>
                </a:solidFill>
                <a:latin typeface="Arial" charset="0"/>
                <a:cs typeface="Arial" charset="0"/>
              </a:rPr>
              <a:t>Demás </a:t>
            </a:r>
            <a:r>
              <a:rPr lang="es-AR" sz="2000" dirty="0" smtClean="0">
                <a:solidFill>
                  <a:schemeClr val="tx1"/>
                </a:solidFill>
                <a:latin typeface="Arial" charset="0"/>
                <a:cs typeface="Arial" charset="0"/>
              </a:rPr>
              <a:t>parámetros </a:t>
            </a:r>
            <a:r>
              <a:rPr lang="es-AR" sz="2000" dirty="0" smtClean="0">
                <a:solidFill>
                  <a:schemeClr val="tx1"/>
                </a:solidFill>
                <a:latin typeface="Arial" charset="0"/>
                <a:cs typeface="Arial" charset="0"/>
              </a:rPr>
              <a:t>especifican:</a:t>
            </a:r>
            <a:endParaRPr lang="es-AR" sz="2000" dirty="0" smtClean="0">
              <a:solidFill>
                <a:schemeClr val="tx1"/>
              </a:solidFill>
              <a:latin typeface="Arial" charset="0"/>
              <a:cs typeface="Arial" charset="0"/>
            </a:endParaRPr>
          </a:p>
          <a:p>
            <a:pPr lvl="1" algn="l" eaLnBrk="1" hangingPunct="1">
              <a:buFont typeface="Arial" charset="0"/>
              <a:buChar char="•"/>
            </a:pPr>
            <a:r>
              <a:rPr lang="es-AR" sz="1600" dirty="0" smtClean="0">
                <a:solidFill>
                  <a:schemeClr val="tx1"/>
                </a:solidFill>
                <a:latin typeface="Arial" charset="0"/>
                <a:cs typeface="Arial" charset="0"/>
              </a:rPr>
              <a:t>-a, --</a:t>
            </a:r>
            <a:r>
              <a:rPr lang="es-AR" sz="1600" dirty="0" err="1" smtClean="0">
                <a:solidFill>
                  <a:schemeClr val="tx1"/>
                </a:solidFill>
                <a:latin typeface="Arial" charset="0"/>
                <a:cs typeface="Arial" charset="0"/>
              </a:rPr>
              <a:t>all</a:t>
            </a:r>
            <a:r>
              <a:rPr lang="es-AR" sz="1600" dirty="0" smtClean="0">
                <a:solidFill>
                  <a:schemeClr val="tx1"/>
                </a:solidFill>
                <a:latin typeface="Arial" charset="0"/>
                <a:cs typeface="Arial" charset="0"/>
              </a:rPr>
              <a:t>: Asigna o devuelve </a:t>
            </a:r>
            <a:r>
              <a:rPr lang="es-AR" sz="1600" dirty="0" smtClean="0">
                <a:solidFill>
                  <a:schemeClr val="tx1"/>
                </a:solidFill>
                <a:latin typeface="Arial" charset="0"/>
                <a:cs typeface="Arial" charset="0"/>
              </a:rPr>
              <a:t>afinidad </a:t>
            </a:r>
            <a:r>
              <a:rPr lang="es-AR" sz="1600" dirty="0" smtClean="0">
                <a:solidFill>
                  <a:schemeClr val="tx1"/>
                </a:solidFill>
                <a:latin typeface="Arial" charset="0"/>
                <a:cs typeface="Arial" charset="0"/>
              </a:rPr>
              <a:t>de todos los threads de un ID </a:t>
            </a:r>
            <a:r>
              <a:rPr lang="es-AR" sz="1600" dirty="0" smtClean="0">
                <a:solidFill>
                  <a:schemeClr val="tx1"/>
                </a:solidFill>
                <a:latin typeface="Arial" charset="0"/>
                <a:cs typeface="Arial" charset="0"/>
              </a:rPr>
              <a:t>de proceso dado</a:t>
            </a:r>
            <a:endParaRPr lang="es-AR" sz="1600" dirty="0" smtClean="0">
              <a:solidFill>
                <a:schemeClr val="tx1"/>
              </a:solidFill>
              <a:latin typeface="Arial" charset="0"/>
              <a:cs typeface="Arial" charset="0"/>
            </a:endParaRPr>
          </a:p>
          <a:p>
            <a:pPr lvl="1" algn="l" eaLnBrk="1" hangingPunct="1">
              <a:buFont typeface="Arial" charset="0"/>
              <a:buChar char="•"/>
            </a:pPr>
            <a:r>
              <a:rPr lang="es-AR" sz="1600" dirty="0" smtClean="0">
                <a:solidFill>
                  <a:schemeClr val="tx1"/>
                </a:solidFill>
                <a:latin typeface="Arial" charset="0"/>
                <a:cs typeface="Arial" charset="0"/>
              </a:rPr>
              <a:t>-p, --</a:t>
            </a:r>
            <a:r>
              <a:rPr lang="es-AR" sz="1600" dirty="0" err="1" smtClean="0">
                <a:solidFill>
                  <a:schemeClr val="tx1"/>
                </a:solidFill>
                <a:latin typeface="Arial" charset="0"/>
                <a:cs typeface="Arial" charset="0"/>
              </a:rPr>
              <a:t>pid</a:t>
            </a:r>
            <a:r>
              <a:rPr lang="es-AR" sz="1600" dirty="0" smtClean="0">
                <a:solidFill>
                  <a:schemeClr val="tx1"/>
                </a:solidFill>
                <a:latin typeface="Arial" charset="0"/>
                <a:cs typeface="Arial" charset="0"/>
              </a:rPr>
              <a:t>: Opera sobre un ID de proceso existente sin ejecutar una nueva </a:t>
            </a:r>
            <a:r>
              <a:rPr lang="es-AR" sz="1600" dirty="0" smtClean="0">
                <a:solidFill>
                  <a:schemeClr val="tx1"/>
                </a:solidFill>
                <a:latin typeface="Arial" charset="0"/>
                <a:cs typeface="Arial" charset="0"/>
              </a:rPr>
              <a:t>tarea</a:t>
            </a:r>
            <a:endParaRPr lang="es-AR" sz="1600" dirty="0" smtClean="0">
              <a:solidFill>
                <a:schemeClr val="tx1"/>
              </a:solidFill>
              <a:latin typeface="Arial" charset="0"/>
              <a:cs typeface="Arial" charset="0"/>
            </a:endParaRPr>
          </a:p>
          <a:p>
            <a:pPr lvl="1" algn="l" eaLnBrk="1" hangingPunct="1">
              <a:buFont typeface="Arial" charset="0"/>
              <a:buChar char="•"/>
            </a:pPr>
            <a:r>
              <a:rPr lang="es-AR" sz="1600" dirty="0" smtClean="0">
                <a:solidFill>
                  <a:schemeClr val="tx1"/>
                </a:solidFill>
                <a:latin typeface="Arial" charset="0"/>
                <a:cs typeface="Arial" charset="0"/>
              </a:rPr>
              <a:t>-c, --</a:t>
            </a:r>
            <a:r>
              <a:rPr lang="es-AR" sz="1600" dirty="0" err="1" smtClean="0">
                <a:solidFill>
                  <a:schemeClr val="tx1"/>
                </a:solidFill>
                <a:latin typeface="Arial" charset="0"/>
                <a:cs typeface="Arial" charset="0"/>
              </a:rPr>
              <a:t>cpu-list</a:t>
            </a:r>
            <a:r>
              <a:rPr lang="es-AR" sz="1600" dirty="0" smtClean="0">
                <a:solidFill>
                  <a:schemeClr val="tx1"/>
                </a:solidFill>
                <a:latin typeface="Arial" charset="0"/>
                <a:cs typeface="Arial" charset="0"/>
              </a:rPr>
              <a:t>: Especifica </a:t>
            </a:r>
            <a:r>
              <a:rPr lang="es-AR" sz="1600" dirty="0" smtClean="0">
                <a:solidFill>
                  <a:schemeClr val="tx1"/>
                </a:solidFill>
                <a:latin typeface="Arial" charset="0"/>
                <a:cs typeface="Arial" charset="0"/>
              </a:rPr>
              <a:t>lista </a:t>
            </a:r>
            <a:r>
              <a:rPr lang="es-AR" sz="1600" dirty="0" smtClean="0">
                <a:solidFill>
                  <a:schemeClr val="tx1"/>
                </a:solidFill>
                <a:latin typeface="Arial" charset="0"/>
                <a:cs typeface="Arial" charset="0"/>
              </a:rPr>
              <a:t>numérica de procesadores en lugar </a:t>
            </a:r>
            <a:r>
              <a:rPr lang="es-AR" sz="1600" dirty="0" smtClean="0">
                <a:solidFill>
                  <a:schemeClr val="tx1"/>
                </a:solidFill>
                <a:latin typeface="Arial" charset="0"/>
                <a:cs typeface="Arial" charset="0"/>
              </a:rPr>
              <a:t>de una </a:t>
            </a:r>
            <a:r>
              <a:rPr lang="es-AR" sz="1600" dirty="0" smtClean="0">
                <a:solidFill>
                  <a:schemeClr val="tx1"/>
                </a:solidFill>
                <a:latin typeface="Arial" charset="0"/>
                <a:cs typeface="Arial" charset="0"/>
              </a:rPr>
              <a:t>máscara de bit. Los números deben estar separados por comas y pueden </a:t>
            </a:r>
            <a:r>
              <a:rPr lang="es-AR" sz="1600" dirty="0" smtClean="0">
                <a:solidFill>
                  <a:schemeClr val="tx1"/>
                </a:solidFill>
                <a:latin typeface="Arial" charset="0"/>
                <a:cs typeface="Arial" charset="0"/>
              </a:rPr>
              <a:t> incluir </a:t>
            </a:r>
            <a:r>
              <a:rPr lang="es-AR" sz="1600" dirty="0" smtClean="0">
                <a:solidFill>
                  <a:schemeClr val="tx1"/>
                </a:solidFill>
                <a:latin typeface="Arial" charset="0"/>
                <a:cs typeface="Arial" charset="0"/>
              </a:rPr>
              <a:t>rangos. Por ejemplo: 0,5,7,9-11</a:t>
            </a:r>
            <a:r>
              <a:rPr lang="es-AR" sz="1600" dirty="0" smtClean="0">
                <a:solidFill>
                  <a:schemeClr val="tx1"/>
                </a:solidFill>
                <a:latin typeface="Arial" charset="0"/>
                <a:cs typeface="Arial" charset="0"/>
              </a:rPr>
              <a:t>.</a:t>
            </a:r>
            <a:endParaRPr lang="es-AR" sz="1600" dirty="0" smtClean="0">
              <a:solidFill>
                <a:schemeClr val="tx1"/>
              </a:solidFill>
              <a:latin typeface="Arial" charset="0"/>
              <a:cs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ctrTitle"/>
          </p:nvPr>
        </p:nvSpPr>
        <p:spPr>
          <a:xfrm>
            <a:off x="685800" y="214313"/>
            <a:ext cx="7772400" cy="1000125"/>
          </a:xfrm>
        </p:spPr>
        <p:txBody>
          <a:bodyPr/>
          <a:lstStyle/>
          <a:p>
            <a:pPr eaLnBrk="1" hangingPunct="1"/>
            <a:r>
              <a:rPr lang="es-AR" dirty="0" err="1" smtClean="0">
                <a:solidFill>
                  <a:schemeClr val="tx1"/>
                </a:solidFill>
                <a:latin typeface="Arial" charset="0"/>
                <a:cs typeface="Arial" charset="0"/>
              </a:rPr>
              <a:t>Taskset</a:t>
            </a:r>
            <a:endParaRPr lang="es-AR" dirty="0" smtClean="0">
              <a:solidFill>
                <a:schemeClr val="tx1"/>
              </a:solidFill>
              <a:latin typeface="Arial" charset="0"/>
              <a:cs typeface="Arial" charset="0"/>
            </a:endParaRPr>
          </a:p>
        </p:txBody>
      </p:sp>
      <p:sp>
        <p:nvSpPr>
          <p:cNvPr id="10243" name="2 Subtítulo"/>
          <p:cNvSpPr>
            <a:spLocks noGrp="1"/>
          </p:cNvSpPr>
          <p:nvPr>
            <p:ph type="subTitle" idx="1"/>
          </p:nvPr>
        </p:nvSpPr>
        <p:spPr>
          <a:xfrm>
            <a:off x="790575" y="1052736"/>
            <a:ext cx="8353425" cy="1752600"/>
          </a:xfrm>
        </p:spPr>
        <p:txBody>
          <a:bodyPr/>
          <a:lstStyle/>
          <a:p>
            <a:pPr algn="l" eaLnBrk="1" hangingPunct="1">
              <a:buFont typeface="Arial" charset="0"/>
              <a:buChar char="•"/>
            </a:pPr>
            <a:r>
              <a:rPr lang="es-AR" sz="2000" dirty="0" smtClean="0">
                <a:solidFill>
                  <a:schemeClr val="tx1"/>
                </a:solidFill>
                <a:latin typeface="Arial" charset="0"/>
                <a:cs typeface="Arial" charset="0"/>
              </a:rPr>
              <a:t>si ejecutamos:</a:t>
            </a:r>
            <a:endParaRPr lang="es-AR" sz="2000" dirty="0" smtClean="0">
              <a:solidFill>
                <a:schemeClr val="tx1"/>
              </a:solidFill>
              <a:latin typeface="Arial" charset="0"/>
              <a:cs typeface="Arial" charset="0"/>
            </a:endParaRPr>
          </a:p>
          <a:p>
            <a:pPr algn="l" eaLnBrk="1" hangingPunct="1">
              <a:buFont typeface="Arial" charset="0"/>
              <a:buChar char="•"/>
            </a:pPr>
            <a:r>
              <a:rPr lang="es-AR" sz="2000" dirty="0" err="1" smtClean="0">
                <a:solidFill>
                  <a:schemeClr val="tx1"/>
                </a:solidFill>
                <a:latin typeface="Arial" charset="0"/>
                <a:cs typeface="Arial" charset="0"/>
              </a:rPr>
              <a:t>taskset</a:t>
            </a:r>
            <a:r>
              <a:rPr lang="es-AR" sz="2000" dirty="0" smtClean="0">
                <a:solidFill>
                  <a:schemeClr val="tx1"/>
                </a:solidFill>
                <a:latin typeface="Arial" charset="0"/>
                <a:cs typeface="Arial" charset="0"/>
              </a:rPr>
              <a:t> -c 0 ./ejemplo</a:t>
            </a:r>
          </a:p>
          <a:p>
            <a:pPr lvl="1" algn="l" eaLnBrk="1" hangingPunct="1">
              <a:buFont typeface="Arial" charset="0"/>
              <a:buChar char="•"/>
            </a:pPr>
            <a:r>
              <a:rPr lang="es-AR" sz="1600" dirty="0" smtClean="0">
                <a:solidFill>
                  <a:schemeClr val="tx1"/>
                </a:solidFill>
                <a:latin typeface="Arial" charset="0"/>
                <a:cs typeface="Arial" charset="0"/>
              </a:rPr>
              <a:t>Asignando </a:t>
            </a:r>
            <a:r>
              <a:rPr lang="es-AR" sz="1600" dirty="0" smtClean="0">
                <a:solidFill>
                  <a:schemeClr val="tx1"/>
                </a:solidFill>
                <a:latin typeface="Arial" charset="0"/>
                <a:cs typeface="Arial" charset="0"/>
              </a:rPr>
              <a:t>al programa “ejemplo” afinidad con </a:t>
            </a:r>
            <a:r>
              <a:rPr lang="es-AR" sz="1600" dirty="0" smtClean="0">
                <a:solidFill>
                  <a:schemeClr val="tx1"/>
                </a:solidFill>
                <a:latin typeface="Arial" charset="0"/>
                <a:cs typeface="Arial" charset="0"/>
              </a:rPr>
              <a:t>el  procesador </a:t>
            </a:r>
            <a:r>
              <a:rPr lang="es-AR" sz="1600" dirty="0" smtClean="0">
                <a:solidFill>
                  <a:schemeClr val="tx1"/>
                </a:solidFill>
                <a:latin typeface="Arial" charset="0"/>
                <a:cs typeface="Arial" charset="0"/>
              </a:rPr>
              <a:t>0, lo que obligadamente fuerza a ese programa a ejecutarse en </a:t>
            </a:r>
            <a:r>
              <a:rPr lang="es-AR" sz="1600" dirty="0" smtClean="0">
                <a:solidFill>
                  <a:schemeClr val="tx1"/>
                </a:solidFill>
                <a:latin typeface="Arial" charset="0"/>
                <a:cs typeface="Arial" charset="0"/>
              </a:rPr>
              <a:t>ese único </a:t>
            </a:r>
            <a:r>
              <a:rPr lang="es-AR" sz="1600" dirty="0" err="1" smtClean="0">
                <a:solidFill>
                  <a:schemeClr val="tx1"/>
                </a:solidFill>
                <a:latin typeface="Arial" charset="0"/>
                <a:cs typeface="Arial" charset="0"/>
              </a:rPr>
              <a:t>core</a:t>
            </a:r>
            <a:r>
              <a:rPr lang="es-AR" sz="1600" dirty="0" smtClean="0">
                <a:solidFill>
                  <a:schemeClr val="tx1"/>
                </a:solidFill>
                <a:latin typeface="Arial" charset="0"/>
                <a:cs typeface="Arial" charset="0"/>
              </a:rPr>
              <a:t>, como todos los threads que el programa “ejemplo” pueda tener, </a:t>
            </a:r>
            <a:r>
              <a:rPr lang="es-AR" sz="1600" dirty="0" smtClean="0">
                <a:solidFill>
                  <a:schemeClr val="tx1"/>
                </a:solidFill>
                <a:latin typeface="Arial" charset="0"/>
                <a:cs typeface="Arial" charset="0"/>
              </a:rPr>
              <a:t> tendrían </a:t>
            </a:r>
            <a:r>
              <a:rPr lang="es-AR" sz="1600" dirty="0" smtClean="0">
                <a:solidFill>
                  <a:schemeClr val="tx1"/>
                </a:solidFill>
                <a:latin typeface="Arial" charset="0"/>
                <a:cs typeface="Arial" charset="0"/>
              </a:rPr>
              <a:t>el mismo </a:t>
            </a:r>
            <a:r>
              <a:rPr lang="es-AR" sz="1600" dirty="0" err="1" smtClean="0">
                <a:solidFill>
                  <a:schemeClr val="tx1"/>
                </a:solidFill>
                <a:latin typeface="Arial" charset="0"/>
                <a:cs typeface="Arial" charset="0"/>
              </a:rPr>
              <a:t>pid</a:t>
            </a:r>
            <a:r>
              <a:rPr lang="es-AR" sz="1600" dirty="0" smtClean="0">
                <a:solidFill>
                  <a:schemeClr val="tx1"/>
                </a:solidFill>
                <a:latin typeface="Arial" charset="0"/>
                <a:cs typeface="Arial" charset="0"/>
              </a:rPr>
              <a:t>, todos se ejecutarán en ese mismo </a:t>
            </a:r>
            <a:r>
              <a:rPr lang="es-AR" sz="1600" dirty="0" smtClean="0">
                <a:solidFill>
                  <a:schemeClr val="tx1"/>
                </a:solidFill>
                <a:latin typeface="Arial" charset="0"/>
                <a:cs typeface="Arial" charset="0"/>
              </a:rPr>
              <a:t>procesador</a:t>
            </a:r>
            <a:endParaRPr lang="es-AR" sz="1600" dirty="0" smtClean="0">
              <a:solidFill>
                <a:schemeClr val="tx1"/>
              </a:solidFill>
              <a:latin typeface="Arial" charset="0"/>
              <a:cs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ctrTitle"/>
          </p:nvPr>
        </p:nvSpPr>
        <p:spPr>
          <a:xfrm>
            <a:off x="685800" y="214313"/>
            <a:ext cx="7772400" cy="1000125"/>
          </a:xfrm>
        </p:spPr>
        <p:txBody>
          <a:bodyPr/>
          <a:lstStyle/>
          <a:p>
            <a:pPr eaLnBrk="1" hangingPunct="1"/>
            <a:r>
              <a:rPr lang="es-AR" dirty="0" smtClean="0">
                <a:solidFill>
                  <a:schemeClr val="tx1"/>
                </a:solidFill>
                <a:latin typeface="Arial" charset="0"/>
                <a:cs typeface="Arial" charset="0"/>
              </a:rPr>
              <a:t>Manejo de afinidad</a:t>
            </a:r>
            <a:endParaRPr lang="es-AR" dirty="0" smtClean="0">
              <a:solidFill>
                <a:schemeClr val="tx1"/>
              </a:solidFill>
              <a:latin typeface="Arial" charset="0"/>
              <a:cs typeface="Arial" charset="0"/>
            </a:endParaRPr>
          </a:p>
        </p:txBody>
      </p:sp>
      <p:sp>
        <p:nvSpPr>
          <p:cNvPr id="10243" name="2 Subtítulo"/>
          <p:cNvSpPr>
            <a:spLocks noGrp="1"/>
          </p:cNvSpPr>
          <p:nvPr>
            <p:ph type="subTitle" idx="1"/>
          </p:nvPr>
        </p:nvSpPr>
        <p:spPr>
          <a:xfrm>
            <a:off x="790575" y="1052736"/>
            <a:ext cx="8353425" cy="1752600"/>
          </a:xfrm>
        </p:spPr>
        <p:txBody>
          <a:bodyPr/>
          <a:lstStyle/>
          <a:p>
            <a:pPr algn="l" eaLnBrk="1" hangingPunct="1">
              <a:buFont typeface="Arial" charset="0"/>
              <a:buChar char="•"/>
            </a:pPr>
            <a:r>
              <a:rPr lang="es-AR" sz="2000" dirty="0" smtClean="0">
                <a:solidFill>
                  <a:schemeClr val="tx1"/>
                </a:solidFill>
                <a:latin typeface="Arial" charset="0"/>
                <a:cs typeface="Arial" charset="0"/>
              </a:rPr>
              <a:t>La librería Pthread brinda dos operaciones para </a:t>
            </a:r>
            <a:r>
              <a:rPr lang="es-AR" sz="2000" dirty="0" smtClean="0">
                <a:solidFill>
                  <a:schemeClr val="tx1"/>
                </a:solidFill>
                <a:latin typeface="Arial" charset="0"/>
                <a:cs typeface="Arial" charset="0"/>
              </a:rPr>
              <a:t>manejo </a:t>
            </a:r>
            <a:r>
              <a:rPr lang="es-AR" sz="2000" dirty="0" smtClean="0">
                <a:solidFill>
                  <a:schemeClr val="tx1"/>
                </a:solidFill>
                <a:latin typeface="Arial" charset="0"/>
                <a:cs typeface="Arial" charset="0"/>
              </a:rPr>
              <a:t>de </a:t>
            </a:r>
            <a:r>
              <a:rPr lang="es-AR" sz="2000" dirty="0" smtClean="0">
                <a:solidFill>
                  <a:schemeClr val="tx1"/>
                </a:solidFill>
                <a:latin typeface="Arial" charset="0"/>
                <a:cs typeface="Arial" charset="0"/>
              </a:rPr>
              <a:t>afinidad:</a:t>
            </a:r>
            <a:endParaRPr lang="es-AR" sz="2000" dirty="0" smtClean="0">
              <a:solidFill>
                <a:schemeClr val="tx1"/>
              </a:solidFill>
              <a:latin typeface="Arial" charset="0"/>
              <a:cs typeface="Arial" charset="0"/>
            </a:endParaRPr>
          </a:p>
          <a:p>
            <a:pPr algn="l" eaLnBrk="1" hangingPunct="1">
              <a:buFont typeface="Arial" charset="0"/>
              <a:buChar char="•"/>
            </a:pPr>
            <a:r>
              <a:rPr lang="es-AR" sz="2000" dirty="0" err="1" smtClean="0">
                <a:solidFill>
                  <a:schemeClr val="tx1"/>
                </a:solidFill>
                <a:latin typeface="Arial" charset="0"/>
                <a:cs typeface="Arial" charset="0"/>
              </a:rPr>
              <a:t>pthread_setaffinity_np</a:t>
            </a:r>
            <a:r>
              <a:rPr lang="es-AR" sz="2000" dirty="0" smtClean="0">
                <a:solidFill>
                  <a:schemeClr val="tx1"/>
                </a:solidFill>
                <a:latin typeface="Arial" charset="0"/>
                <a:cs typeface="Arial" charset="0"/>
              </a:rPr>
              <a:t>():  especifica </a:t>
            </a:r>
            <a:r>
              <a:rPr lang="es-AR" sz="2000" dirty="0" smtClean="0">
                <a:solidFill>
                  <a:schemeClr val="tx1"/>
                </a:solidFill>
                <a:latin typeface="Arial" charset="0"/>
                <a:cs typeface="Arial" charset="0"/>
              </a:rPr>
              <a:t>para </a:t>
            </a:r>
            <a:r>
              <a:rPr lang="es-AR" sz="2000" dirty="0" smtClean="0">
                <a:solidFill>
                  <a:schemeClr val="tx1"/>
                </a:solidFill>
                <a:latin typeface="Arial" charset="0"/>
                <a:cs typeface="Arial" charset="0"/>
              </a:rPr>
              <a:t>un determinado </a:t>
            </a:r>
            <a:r>
              <a:rPr lang="es-AR" sz="2000" dirty="0" smtClean="0">
                <a:solidFill>
                  <a:schemeClr val="tx1"/>
                </a:solidFill>
                <a:latin typeface="Arial" charset="0"/>
                <a:cs typeface="Arial" charset="0"/>
              </a:rPr>
              <a:t>thread con cuál o cuáles unidades de procesamiento </a:t>
            </a:r>
            <a:r>
              <a:rPr lang="es-AR" sz="2000" dirty="0" smtClean="0">
                <a:solidFill>
                  <a:schemeClr val="tx1"/>
                </a:solidFill>
                <a:latin typeface="Arial" charset="0"/>
                <a:cs typeface="Arial" charset="0"/>
              </a:rPr>
              <a:t>tendrá afinidad</a:t>
            </a:r>
            <a:endParaRPr lang="es-AR" sz="2000" dirty="0" smtClean="0">
              <a:solidFill>
                <a:schemeClr val="tx1"/>
              </a:solidFill>
              <a:latin typeface="Arial" charset="0"/>
              <a:cs typeface="Arial" charset="0"/>
            </a:endParaRPr>
          </a:p>
          <a:p>
            <a:pPr algn="l" eaLnBrk="1" hangingPunct="1">
              <a:buFont typeface="Arial" charset="0"/>
              <a:buChar char="•"/>
            </a:pPr>
            <a:r>
              <a:rPr lang="es-AR" sz="2000" dirty="0" err="1" smtClean="0">
                <a:solidFill>
                  <a:schemeClr val="tx1"/>
                </a:solidFill>
                <a:latin typeface="Arial" charset="0"/>
                <a:cs typeface="Arial" charset="0"/>
              </a:rPr>
              <a:t>pthread_getaffinity_np</a:t>
            </a:r>
            <a:r>
              <a:rPr lang="es-AR" sz="2000" dirty="0" smtClean="0">
                <a:solidFill>
                  <a:schemeClr val="tx1"/>
                </a:solidFill>
                <a:latin typeface="Arial" charset="0"/>
                <a:cs typeface="Arial" charset="0"/>
              </a:rPr>
              <a:t>(): </a:t>
            </a:r>
            <a:r>
              <a:rPr lang="es-AR" sz="2000" dirty="0" smtClean="0">
                <a:solidFill>
                  <a:schemeClr val="tx1"/>
                </a:solidFill>
                <a:latin typeface="Arial" charset="0"/>
                <a:cs typeface="Arial" charset="0"/>
              </a:rPr>
              <a:t>devuelve un </a:t>
            </a:r>
            <a:r>
              <a:rPr lang="es-AR" sz="2000" dirty="0" smtClean="0">
                <a:solidFill>
                  <a:schemeClr val="tx1"/>
                </a:solidFill>
                <a:latin typeface="Arial" charset="0"/>
                <a:cs typeface="Arial" charset="0"/>
              </a:rPr>
              <a:t>conjunto de </a:t>
            </a:r>
            <a:r>
              <a:rPr lang="es-AR" sz="2000" dirty="0" smtClean="0">
                <a:solidFill>
                  <a:schemeClr val="tx1"/>
                </a:solidFill>
                <a:latin typeface="Arial" charset="0"/>
                <a:cs typeface="Arial" charset="0"/>
              </a:rPr>
              <a:t>unidades de procesamiento con las cuales </a:t>
            </a:r>
            <a:r>
              <a:rPr lang="es-AR" sz="2000" dirty="0" smtClean="0">
                <a:solidFill>
                  <a:schemeClr val="tx1"/>
                </a:solidFill>
                <a:latin typeface="Arial" charset="0"/>
                <a:cs typeface="Arial" charset="0"/>
              </a:rPr>
              <a:t>tiene afinidad</a:t>
            </a:r>
          </a:p>
          <a:p>
            <a:pPr lvl="1" algn="l" eaLnBrk="1" hangingPunct="1">
              <a:buFont typeface="Arial" charset="0"/>
              <a:buChar char="•"/>
            </a:pPr>
            <a:r>
              <a:rPr lang="es-AR" sz="1600" dirty="0" smtClean="0">
                <a:solidFill>
                  <a:schemeClr val="tx1"/>
                </a:solidFill>
                <a:latin typeface="Arial" charset="0"/>
                <a:cs typeface="Arial" charset="0"/>
              </a:rPr>
              <a:t>Ambas </a:t>
            </a:r>
            <a:r>
              <a:rPr lang="es-AR" sz="1600" dirty="0" smtClean="0">
                <a:solidFill>
                  <a:schemeClr val="tx1"/>
                </a:solidFill>
                <a:latin typeface="Arial" charset="0"/>
                <a:cs typeface="Arial" charset="0"/>
              </a:rPr>
              <a:t>operaciones tienen tres parámetros, el primero de tipo </a:t>
            </a:r>
            <a:r>
              <a:rPr lang="es-AR" sz="1600" dirty="0" err="1" smtClean="0">
                <a:solidFill>
                  <a:schemeClr val="tx1"/>
                </a:solidFill>
                <a:latin typeface="Arial" charset="0"/>
                <a:cs typeface="Arial" charset="0"/>
              </a:rPr>
              <a:t>pthread_t</a:t>
            </a:r>
            <a:r>
              <a:rPr lang="es-AR" sz="1600" dirty="0" smtClean="0">
                <a:solidFill>
                  <a:schemeClr val="tx1"/>
                </a:solidFill>
                <a:latin typeface="Arial" charset="0"/>
                <a:cs typeface="Arial" charset="0"/>
              </a:rPr>
              <a:t>, </a:t>
            </a:r>
            <a:r>
              <a:rPr lang="es-AR" sz="1600" dirty="0" smtClean="0">
                <a:solidFill>
                  <a:schemeClr val="tx1"/>
                </a:solidFill>
                <a:latin typeface="Arial" charset="0"/>
                <a:cs typeface="Arial" charset="0"/>
              </a:rPr>
              <a:t>que </a:t>
            </a:r>
            <a:r>
              <a:rPr lang="es-AR" sz="1600" dirty="0" smtClean="0">
                <a:solidFill>
                  <a:schemeClr val="tx1"/>
                </a:solidFill>
                <a:latin typeface="Arial" charset="0"/>
                <a:cs typeface="Arial" charset="0"/>
              </a:rPr>
              <a:t>indica el thread al que se hace referencia, el segundo del tipo </a:t>
            </a:r>
            <a:r>
              <a:rPr lang="es-AR" sz="1600" dirty="0" err="1" smtClean="0">
                <a:solidFill>
                  <a:schemeClr val="tx1"/>
                </a:solidFill>
                <a:latin typeface="Arial" charset="0"/>
                <a:cs typeface="Arial" charset="0"/>
              </a:rPr>
              <a:t>size_t</a:t>
            </a:r>
            <a:r>
              <a:rPr lang="es-AR" sz="1600" dirty="0" smtClean="0">
                <a:solidFill>
                  <a:schemeClr val="tx1"/>
                </a:solidFill>
                <a:latin typeface="Arial" charset="0"/>
                <a:cs typeface="Arial" charset="0"/>
              </a:rPr>
              <a:t> </a:t>
            </a:r>
            <a:r>
              <a:rPr lang="es-AR" sz="1600" dirty="0" smtClean="0">
                <a:solidFill>
                  <a:schemeClr val="tx1"/>
                </a:solidFill>
                <a:latin typeface="Arial" charset="0"/>
                <a:cs typeface="Arial" charset="0"/>
              </a:rPr>
              <a:t>que indica </a:t>
            </a:r>
            <a:r>
              <a:rPr lang="es-AR" sz="1600" dirty="0" smtClean="0">
                <a:solidFill>
                  <a:schemeClr val="tx1"/>
                </a:solidFill>
                <a:latin typeface="Arial" charset="0"/>
                <a:cs typeface="Arial" charset="0"/>
              </a:rPr>
              <a:t>el tamaño del tercer parámetro, y el tercero es un conjunto del tipo </a:t>
            </a:r>
            <a:r>
              <a:rPr lang="es-AR" sz="1600" dirty="0" err="1" smtClean="0">
                <a:solidFill>
                  <a:schemeClr val="tx1"/>
                </a:solidFill>
                <a:latin typeface="Arial" charset="0"/>
                <a:cs typeface="Arial" charset="0"/>
              </a:rPr>
              <a:t>cpu_set_t</a:t>
            </a:r>
            <a:r>
              <a:rPr lang="es-AR" sz="1600" dirty="0" smtClean="0">
                <a:solidFill>
                  <a:schemeClr val="tx1"/>
                </a:solidFill>
                <a:latin typeface="Arial" charset="0"/>
                <a:cs typeface="Arial" charset="0"/>
              </a:rPr>
              <a:t>, que contiene las CPU con las cuales el thread tiene o </a:t>
            </a:r>
            <a:r>
              <a:rPr lang="es-AR" sz="1600" dirty="0" smtClean="0">
                <a:solidFill>
                  <a:schemeClr val="tx1"/>
                </a:solidFill>
                <a:latin typeface="Arial" charset="0"/>
                <a:cs typeface="Arial" charset="0"/>
              </a:rPr>
              <a:t>tendrá afinidad</a:t>
            </a:r>
            <a:r>
              <a:rPr lang="es-AR" sz="1600" dirty="0" smtClean="0">
                <a:solidFill>
                  <a:schemeClr val="tx1"/>
                </a:solidFill>
                <a:latin typeface="Arial" charset="0"/>
                <a:cs typeface="Arial" charset="0"/>
              </a:rPr>
              <a:t>.</a:t>
            </a:r>
          </a:p>
          <a:p>
            <a:pPr algn="l" eaLnBrk="1" hangingPunct="1">
              <a:buFont typeface="Arial" charset="0"/>
              <a:buChar char="•"/>
            </a:pPr>
            <a:r>
              <a:rPr lang="es-AR" sz="2000" dirty="0" smtClean="0">
                <a:solidFill>
                  <a:schemeClr val="tx1"/>
                </a:solidFill>
                <a:latin typeface="Arial" charset="0"/>
                <a:cs typeface="Arial" charset="0"/>
              </a:rPr>
              <a:t>El tipo </a:t>
            </a:r>
            <a:r>
              <a:rPr lang="es-AR" sz="2000" dirty="0" err="1" smtClean="0">
                <a:solidFill>
                  <a:schemeClr val="tx1"/>
                </a:solidFill>
                <a:latin typeface="Arial" charset="0"/>
                <a:cs typeface="Arial" charset="0"/>
              </a:rPr>
              <a:t>cpu_set_t</a:t>
            </a:r>
            <a:r>
              <a:rPr lang="es-AR" sz="2000" dirty="0" smtClean="0">
                <a:solidFill>
                  <a:schemeClr val="tx1"/>
                </a:solidFill>
                <a:latin typeface="Arial" charset="0"/>
                <a:cs typeface="Arial" charset="0"/>
              </a:rPr>
              <a:t>, es sencillo de </a:t>
            </a:r>
            <a:r>
              <a:rPr lang="es-AR" sz="2000" dirty="0" smtClean="0">
                <a:solidFill>
                  <a:schemeClr val="tx1"/>
                </a:solidFill>
                <a:latin typeface="Arial" charset="0"/>
                <a:cs typeface="Arial" charset="0"/>
              </a:rPr>
              <a:t>usar:</a:t>
            </a:r>
            <a:endParaRPr lang="es-AR" sz="2000" dirty="0" smtClean="0">
              <a:solidFill>
                <a:schemeClr val="tx1"/>
              </a:solidFill>
              <a:latin typeface="Arial" charset="0"/>
              <a:cs typeface="Arial" charset="0"/>
            </a:endParaRPr>
          </a:p>
          <a:p>
            <a:pPr lvl="1" algn="l" eaLnBrk="1" hangingPunct="1">
              <a:buFont typeface="Arial" charset="0"/>
              <a:buChar char="•"/>
            </a:pPr>
            <a:r>
              <a:rPr lang="es-AR" sz="1600" dirty="0" err="1" smtClean="0">
                <a:solidFill>
                  <a:schemeClr val="tx1"/>
                </a:solidFill>
                <a:latin typeface="Arial" charset="0"/>
                <a:cs typeface="Arial" charset="0"/>
              </a:rPr>
              <a:t>cpu_set_t</a:t>
            </a:r>
            <a:r>
              <a:rPr lang="es-AR" sz="1600" dirty="0" smtClean="0">
                <a:solidFill>
                  <a:schemeClr val="tx1"/>
                </a:solidFill>
                <a:latin typeface="Arial" charset="0"/>
                <a:cs typeface="Arial" charset="0"/>
              </a:rPr>
              <a:t> </a:t>
            </a:r>
            <a:r>
              <a:rPr lang="es-AR" sz="1600" dirty="0" err="1" smtClean="0">
                <a:solidFill>
                  <a:schemeClr val="tx1"/>
                </a:solidFill>
                <a:latin typeface="Arial" charset="0"/>
                <a:cs typeface="Arial" charset="0"/>
              </a:rPr>
              <a:t>cpuset</a:t>
            </a:r>
            <a:r>
              <a:rPr lang="es-AR" sz="1600" dirty="0" smtClean="0">
                <a:solidFill>
                  <a:schemeClr val="tx1"/>
                </a:solidFill>
                <a:latin typeface="Arial" charset="0"/>
                <a:cs typeface="Arial" charset="0"/>
              </a:rPr>
              <a:t>; -------------&gt; se declara un conjunto del tipo </a:t>
            </a:r>
            <a:r>
              <a:rPr lang="es-AR" sz="1600" dirty="0" err="1" smtClean="0">
                <a:solidFill>
                  <a:schemeClr val="tx1"/>
                </a:solidFill>
                <a:latin typeface="Arial" charset="0"/>
                <a:cs typeface="Arial" charset="0"/>
              </a:rPr>
              <a:t>cpuset</a:t>
            </a:r>
            <a:endParaRPr lang="es-AR" sz="1600" dirty="0" smtClean="0">
              <a:solidFill>
                <a:schemeClr val="tx1"/>
              </a:solidFill>
              <a:latin typeface="Arial" charset="0"/>
              <a:cs typeface="Arial" charset="0"/>
            </a:endParaRPr>
          </a:p>
          <a:p>
            <a:pPr lvl="1" algn="l" eaLnBrk="1" hangingPunct="1">
              <a:buFont typeface="Arial" charset="0"/>
              <a:buChar char="•"/>
            </a:pPr>
            <a:r>
              <a:rPr lang="es-AR" sz="1600" dirty="0" smtClean="0">
                <a:solidFill>
                  <a:schemeClr val="tx1"/>
                </a:solidFill>
                <a:latin typeface="Arial" charset="0"/>
                <a:cs typeface="Arial" charset="0"/>
              </a:rPr>
              <a:t>CPU_ZERO(&amp;</a:t>
            </a:r>
            <a:r>
              <a:rPr lang="es-AR" sz="1600" dirty="0" err="1" smtClean="0">
                <a:solidFill>
                  <a:schemeClr val="tx1"/>
                </a:solidFill>
                <a:latin typeface="Arial" charset="0"/>
                <a:cs typeface="Arial" charset="0"/>
              </a:rPr>
              <a:t>cpuset</a:t>
            </a:r>
            <a:r>
              <a:rPr lang="es-AR" sz="1600" dirty="0" smtClean="0">
                <a:solidFill>
                  <a:schemeClr val="tx1"/>
                </a:solidFill>
                <a:latin typeface="Arial" charset="0"/>
                <a:cs typeface="Arial" charset="0"/>
              </a:rPr>
              <a:t>)--------&gt; la función CPU_ZERO recibe como </a:t>
            </a:r>
          </a:p>
          <a:p>
            <a:pPr lvl="1" algn="l" eaLnBrk="1" hangingPunct="1">
              <a:buFont typeface="Arial" charset="0"/>
              <a:buChar char="•"/>
            </a:pPr>
            <a:r>
              <a:rPr lang="es-AR" sz="1600" dirty="0" smtClean="0">
                <a:solidFill>
                  <a:schemeClr val="tx1"/>
                </a:solidFill>
                <a:latin typeface="Arial" charset="0"/>
                <a:cs typeface="Arial" charset="0"/>
              </a:rPr>
              <a:t>parámetro el puntero a un conjunto y lo inicializa vacío</a:t>
            </a:r>
          </a:p>
          <a:p>
            <a:pPr lvl="1" algn="l" eaLnBrk="1" hangingPunct="1">
              <a:buFont typeface="Arial" charset="0"/>
              <a:buChar char="•"/>
            </a:pPr>
            <a:r>
              <a:rPr lang="es-AR" sz="1600" dirty="0" smtClean="0">
                <a:solidFill>
                  <a:schemeClr val="tx1"/>
                </a:solidFill>
                <a:latin typeface="Arial" charset="0"/>
                <a:cs typeface="Arial" charset="0"/>
              </a:rPr>
              <a:t>CPU_SET(</a:t>
            </a:r>
            <a:r>
              <a:rPr lang="es-AR" sz="1600" dirty="0" err="1" smtClean="0">
                <a:solidFill>
                  <a:schemeClr val="tx1"/>
                </a:solidFill>
                <a:latin typeface="Arial" charset="0"/>
                <a:cs typeface="Arial" charset="0"/>
              </a:rPr>
              <a:t>cpu</a:t>
            </a:r>
            <a:r>
              <a:rPr lang="es-AR" sz="1600" dirty="0" smtClean="0">
                <a:solidFill>
                  <a:schemeClr val="tx1"/>
                </a:solidFill>
                <a:latin typeface="Arial" charset="0"/>
                <a:cs typeface="Arial" charset="0"/>
              </a:rPr>
              <a:t>, &amp;</a:t>
            </a:r>
            <a:r>
              <a:rPr lang="es-AR" sz="1600" dirty="0" err="1" smtClean="0">
                <a:solidFill>
                  <a:schemeClr val="tx1"/>
                </a:solidFill>
                <a:latin typeface="Arial" charset="0"/>
                <a:cs typeface="Arial" charset="0"/>
              </a:rPr>
              <a:t>cpuset</a:t>
            </a:r>
            <a:r>
              <a:rPr lang="es-AR" sz="1600" dirty="0" smtClean="0">
                <a:solidFill>
                  <a:schemeClr val="tx1"/>
                </a:solidFill>
                <a:latin typeface="Arial" charset="0"/>
                <a:cs typeface="Arial" charset="0"/>
              </a:rPr>
              <a:t>)----&gt; la función CPU_SET agrega </a:t>
            </a:r>
            <a:r>
              <a:rPr lang="es-AR" sz="1600" dirty="0" err="1" smtClean="0">
                <a:solidFill>
                  <a:schemeClr val="tx1"/>
                </a:solidFill>
                <a:latin typeface="Arial" charset="0"/>
                <a:cs typeface="Arial" charset="0"/>
              </a:rPr>
              <a:t>cpu</a:t>
            </a:r>
            <a:r>
              <a:rPr lang="es-AR" sz="1600" dirty="0" smtClean="0">
                <a:solidFill>
                  <a:schemeClr val="tx1"/>
                </a:solidFill>
                <a:latin typeface="Arial" charset="0"/>
                <a:cs typeface="Arial" charset="0"/>
              </a:rPr>
              <a:t> </a:t>
            </a:r>
          </a:p>
          <a:p>
            <a:pPr lvl="1" algn="l" eaLnBrk="1" hangingPunct="1">
              <a:buFont typeface="Arial" charset="0"/>
              <a:buChar char="•"/>
            </a:pPr>
            <a:r>
              <a:rPr lang="es-AR" sz="1600" dirty="0" smtClean="0">
                <a:solidFill>
                  <a:schemeClr val="tx1"/>
                </a:solidFill>
                <a:latin typeface="Arial" charset="0"/>
                <a:cs typeface="Arial" charset="0"/>
              </a:rPr>
              <a:t>(representado por un número entero, al conjunto </a:t>
            </a:r>
            <a:r>
              <a:rPr lang="es-AR" sz="1600" dirty="0" err="1" smtClean="0">
                <a:solidFill>
                  <a:schemeClr val="tx1"/>
                </a:solidFill>
                <a:latin typeface="Arial" charset="0"/>
                <a:cs typeface="Arial" charset="0"/>
              </a:rPr>
              <a:t>cpuset</a:t>
            </a:r>
            <a:r>
              <a:rPr lang="es-AR" sz="1600" dirty="0" smtClean="0">
                <a:solidFill>
                  <a:schemeClr val="tx1"/>
                </a:solidFill>
                <a:latin typeface="Arial" charset="0"/>
                <a:cs typeface="Arial" charset="0"/>
              </a:rPr>
              <a:t>.</a:t>
            </a:r>
          </a:p>
          <a:p>
            <a:pPr lvl="1" algn="l" eaLnBrk="1" hangingPunct="1">
              <a:buFont typeface="Arial" charset="0"/>
              <a:buChar char="•"/>
            </a:pPr>
            <a:r>
              <a:rPr lang="es-AR" sz="1600" dirty="0" smtClean="0">
                <a:solidFill>
                  <a:schemeClr val="tx1"/>
                </a:solidFill>
                <a:latin typeface="Arial" charset="0"/>
                <a:cs typeface="Arial" charset="0"/>
              </a:rPr>
              <a:t>CPU_ISSET(</a:t>
            </a:r>
            <a:r>
              <a:rPr lang="es-AR" sz="1600" dirty="0" err="1" smtClean="0">
                <a:solidFill>
                  <a:schemeClr val="tx1"/>
                </a:solidFill>
                <a:latin typeface="Arial" charset="0"/>
                <a:cs typeface="Arial" charset="0"/>
              </a:rPr>
              <a:t>cpu</a:t>
            </a:r>
            <a:r>
              <a:rPr lang="es-AR" sz="1600" dirty="0" smtClean="0">
                <a:solidFill>
                  <a:schemeClr val="tx1"/>
                </a:solidFill>
                <a:latin typeface="Arial" charset="0"/>
                <a:cs typeface="Arial" charset="0"/>
              </a:rPr>
              <a:t>, &amp;</a:t>
            </a:r>
            <a:r>
              <a:rPr lang="es-AR" sz="1600" dirty="0" err="1" smtClean="0">
                <a:solidFill>
                  <a:schemeClr val="tx1"/>
                </a:solidFill>
                <a:latin typeface="Arial" charset="0"/>
                <a:cs typeface="Arial" charset="0"/>
              </a:rPr>
              <a:t>cpuset</a:t>
            </a:r>
            <a:r>
              <a:rPr lang="es-AR" sz="1600" dirty="0" smtClean="0">
                <a:solidFill>
                  <a:schemeClr val="tx1"/>
                </a:solidFill>
                <a:latin typeface="Arial" charset="0"/>
                <a:cs typeface="Arial" charset="0"/>
              </a:rPr>
              <a:t>)--&gt; se usa para saber si </a:t>
            </a:r>
            <a:r>
              <a:rPr lang="es-AR" sz="1600" dirty="0" err="1" smtClean="0">
                <a:solidFill>
                  <a:schemeClr val="tx1"/>
                </a:solidFill>
                <a:latin typeface="Arial" charset="0"/>
                <a:cs typeface="Arial" charset="0"/>
              </a:rPr>
              <a:t>cpu</a:t>
            </a:r>
            <a:r>
              <a:rPr lang="es-AR" sz="1600" dirty="0" smtClean="0">
                <a:solidFill>
                  <a:schemeClr val="tx1"/>
                </a:solidFill>
                <a:latin typeface="Arial" charset="0"/>
                <a:cs typeface="Arial" charset="0"/>
              </a:rPr>
              <a:t> está incluido en el </a:t>
            </a:r>
          </a:p>
          <a:p>
            <a:pPr lvl="1" algn="l" eaLnBrk="1" hangingPunct="1">
              <a:buFont typeface="Arial" charset="0"/>
              <a:buChar char="•"/>
            </a:pPr>
            <a:r>
              <a:rPr lang="es-AR" sz="1600" dirty="0" smtClean="0">
                <a:solidFill>
                  <a:schemeClr val="tx1"/>
                </a:solidFill>
                <a:latin typeface="Arial" charset="0"/>
                <a:cs typeface="Arial" charset="0"/>
              </a:rPr>
              <a:t>conjunto </a:t>
            </a:r>
            <a:r>
              <a:rPr lang="es-AR" sz="1600" dirty="0" err="1" smtClean="0">
                <a:solidFill>
                  <a:schemeClr val="tx1"/>
                </a:solidFill>
                <a:latin typeface="Arial" charset="0"/>
                <a:cs typeface="Arial" charset="0"/>
              </a:rPr>
              <a:t>cpuset</a:t>
            </a:r>
            <a:r>
              <a:rPr lang="es-AR" sz="1600" smtClean="0">
                <a:solidFill>
                  <a:schemeClr val="tx1"/>
                </a:solidFill>
                <a:latin typeface="Arial" charset="0"/>
                <a:cs typeface="Arial" charset="0"/>
              </a:rPr>
              <a:t> en </a:t>
            </a:r>
            <a:r>
              <a:rPr lang="es-AR" sz="1600" dirty="0" smtClean="0">
                <a:solidFill>
                  <a:schemeClr val="tx1"/>
                </a:solidFill>
                <a:latin typeface="Arial" charset="0"/>
                <a:cs typeface="Arial" charset="0"/>
              </a:rPr>
              <a:t>ese mismo </a:t>
            </a:r>
            <a:r>
              <a:rPr lang="es-AR" sz="1600" dirty="0" smtClean="0">
                <a:solidFill>
                  <a:schemeClr val="tx1"/>
                </a:solidFill>
                <a:latin typeface="Arial" charset="0"/>
                <a:cs typeface="Arial" charset="0"/>
              </a:rPr>
              <a:t>procesador</a:t>
            </a:r>
            <a:endParaRPr lang="es-AR" sz="1600" dirty="0" smtClean="0">
              <a:solidFill>
                <a:schemeClr val="tx1"/>
              </a:solidFill>
              <a:latin typeface="Arial" charset="0"/>
              <a:cs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1 Título"/>
          <p:cNvSpPr>
            <a:spLocks noGrp="1"/>
          </p:cNvSpPr>
          <p:nvPr>
            <p:ph type="ctrTitle"/>
          </p:nvPr>
        </p:nvSpPr>
        <p:spPr>
          <a:xfrm>
            <a:off x="685800" y="214313"/>
            <a:ext cx="7772400" cy="1000125"/>
          </a:xfrm>
        </p:spPr>
        <p:txBody>
          <a:bodyPr/>
          <a:lstStyle/>
          <a:p>
            <a:pPr eaLnBrk="1" hangingPunct="1"/>
            <a:r>
              <a:rPr lang="es-ES" smtClean="0"/>
              <a:t>Threads</a:t>
            </a:r>
            <a:endParaRPr lang="es-AR" smtClean="0"/>
          </a:p>
        </p:txBody>
      </p:sp>
      <p:sp>
        <p:nvSpPr>
          <p:cNvPr id="3075" name="2 Subtítulo"/>
          <p:cNvSpPr>
            <a:spLocks noGrp="1"/>
          </p:cNvSpPr>
          <p:nvPr>
            <p:ph type="subTitle" idx="1"/>
          </p:nvPr>
        </p:nvSpPr>
        <p:spPr>
          <a:xfrm>
            <a:off x="1143000" y="1676400"/>
            <a:ext cx="6615113" cy="1752600"/>
          </a:xfrm>
        </p:spPr>
        <p:txBody>
          <a:bodyPr/>
          <a:lstStyle/>
          <a:p>
            <a:pPr algn="l" eaLnBrk="1" hangingPunct="1"/>
            <a:r>
              <a:rPr lang="es-AR" sz="2000" smtClean="0">
                <a:solidFill>
                  <a:schemeClr val="tx1"/>
                </a:solidFill>
                <a:latin typeface="Arial" charset="0"/>
                <a:cs typeface="Arial" charset="0"/>
              </a:rPr>
              <a:t>En procesos:</a:t>
            </a:r>
          </a:p>
          <a:p>
            <a:pPr algn="l" eaLnBrk="1" hangingPunct="1">
              <a:buFont typeface="Arial" charset="0"/>
              <a:buChar char="•"/>
            </a:pPr>
            <a:r>
              <a:rPr lang="es-AR" sz="2000" smtClean="0">
                <a:solidFill>
                  <a:schemeClr val="tx1"/>
                </a:solidFill>
                <a:latin typeface="Arial" charset="0"/>
                <a:cs typeface="Arial" charset="0"/>
              </a:rPr>
              <a:t>uso fork() permite crear múltiples procesos</a:t>
            </a:r>
          </a:p>
          <a:p>
            <a:pPr algn="l" eaLnBrk="1" hangingPunct="1">
              <a:buFont typeface="Arial" charset="0"/>
              <a:buChar char="•"/>
            </a:pPr>
            <a:r>
              <a:rPr lang="es-AR" sz="2000" smtClean="0">
                <a:solidFill>
                  <a:schemeClr val="tx1"/>
                </a:solidFill>
                <a:latin typeface="Arial" charset="0"/>
                <a:cs typeface="Arial" charset="0"/>
              </a:rPr>
              <a:t>problema de comunicación: cómo conseguir que múltiples procesos, cada uno con su propio espacio en memoria, se comuniquen.</a:t>
            </a:r>
          </a:p>
          <a:p>
            <a:pPr algn="l" eaLnBrk="1" hangingPunct="1">
              <a:buFont typeface="Arial" charset="0"/>
              <a:buChar char="•"/>
            </a:pPr>
            <a:r>
              <a:rPr lang="es-AR" sz="2000" smtClean="0">
                <a:solidFill>
                  <a:schemeClr val="tx1"/>
                </a:solidFill>
                <a:latin typeface="Arial" charset="0"/>
                <a:cs typeface="Arial" charset="0"/>
              </a:rPr>
              <a:t>No hay una respuesta simple a este problema</a:t>
            </a:r>
          </a:p>
          <a:p>
            <a:pPr algn="l" eaLnBrk="1" hangingPunct="1">
              <a:buFont typeface="Arial" charset="0"/>
              <a:buChar char="•"/>
            </a:pPr>
            <a:r>
              <a:rPr lang="es-AR" sz="2000" smtClean="0">
                <a:solidFill>
                  <a:schemeClr val="tx1"/>
                </a:solidFill>
                <a:latin typeface="Arial" charset="0"/>
                <a:cs typeface="Arial" charset="0"/>
              </a:rPr>
              <a:t>IPC local (comunicación entre procesos), desventajas: </a:t>
            </a:r>
          </a:p>
          <a:p>
            <a:pPr lvl="1" algn="l" eaLnBrk="1" hangingPunct="1">
              <a:buFont typeface="Arial" charset="0"/>
              <a:buChar char="•"/>
            </a:pPr>
            <a:r>
              <a:rPr lang="es-AR" sz="1800" smtClean="0">
                <a:solidFill>
                  <a:schemeClr val="tx1"/>
                </a:solidFill>
                <a:latin typeface="Arial" charset="0"/>
                <a:cs typeface="Arial" charset="0"/>
              </a:rPr>
              <a:t>Imponen sobrecarga al núcleo, disminuye rendimiento. </a:t>
            </a:r>
          </a:p>
          <a:p>
            <a:pPr lvl="1" algn="l" eaLnBrk="1" hangingPunct="1">
              <a:buFont typeface="Arial" charset="0"/>
              <a:buChar char="•"/>
            </a:pPr>
            <a:r>
              <a:rPr lang="es-AR" sz="1800" smtClean="0">
                <a:solidFill>
                  <a:schemeClr val="tx1"/>
                </a:solidFill>
                <a:latin typeface="Arial" charset="0"/>
                <a:cs typeface="Arial" charset="0"/>
              </a:rPr>
              <a:t>IPC incrementa la complejidad del código. </a:t>
            </a:r>
          </a:p>
          <a:p>
            <a:pPr algn="l" eaLnBrk="1" hangingPunct="1">
              <a:buFont typeface="Arial" charset="0"/>
              <a:buChar char="•"/>
            </a:pPr>
            <a:r>
              <a:rPr lang="es-AR" sz="2000" smtClean="0">
                <a:solidFill>
                  <a:schemeClr val="tx1"/>
                </a:solidFill>
                <a:latin typeface="Arial" charset="0"/>
                <a:cs typeface="Arial" charset="0"/>
              </a:rPr>
              <a:t>Con una pequeña sincronización, todos los threads podrán leer y modificar las estructuras de datos de nuestros programas</a:t>
            </a:r>
            <a:endParaRPr lang="es-AR" sz="1600" smtClean="0">
              <a:solidFill>
                <a:schemeClr val="tx1"/>
              </a:solidFill>
              <a:latin typeface="Arial" charset="0"/>
              <a:cs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ctrTitle"/>
          </p:nvPr>
        </p:nvSpPr>
        <p:spPr>
          <a:xfrm>
            <a:off x="685800" y="214313"/>
            <a:ext cx="7772400" cy="1000125"/>
          </a:xfrm>
        </p:spPr>
        <p:txBody>
          <a:bodyPr/>
          <a:lstStyle/>
          <a:p>
            <a:pPr eaLnBrk="1" hangingPunct="1"/>
            <a:r>
              <a:rPr lang="es-ES" smtClean="0"/>
              <a:t>Threads</a:t>
            </a:r>
            <a:endParaRPr lang="es-AR" smtClean="0"/>
          </a:p>
        </p:txBody>
      </p:sp>
      <p:sp>
        <p:nvSpPr>
          <p:cNvPr id="11267" name="2 Subtítulo"/>
          <p:cNvSpPr>
            <a:spLocks noGrp="1"/>
          </p:cNvSpPr>
          <p:nvPr>
            <p:ph type="subTitle" idx="1"/>
          </p:nvPr>
        </p:nvSpPr>
        <p:spPr>
          <a:xfrm>
            <a:off x="1143000" y="1071563"/>
            <a:ext cx="6615113" cy="1752600"/>
          </a:xfrm>
        </p:spPr>
        <p:txBody>
          <a:bodyPr/>
          <a:lstStyle/>
          <a:p>
            <a:pPr algn="l" eaLnBrk="1" hangingPunct="1">
              <a:buFont typeface="Arial" charset="0"/>
              <a:buChar char="•"/>
            </a:pPr>
            <a:r>
              <a:rPr lang="es-AR" sz="1600" smtClean="0">
                <a:solidFill>
                  <a:schemeClr val="tx1"/>
                </a:solidFill>
                <a:latin typeface="Arial" charset="0"/>
                <a:cs typeface="Arial" charset="0"/>
              </a:rPr>
              <a:t>Mejor alternativa: threads POSIX (pthreads)</a:t>
            </a:r>
          </a:p>
          <a:p>
            <a:pPr algn="l" eaLnBrk="1" hangingPunct="1">
              <a:buFont typeface="Arial" charset="0"/>
              <a:buChar char="•"/>
            </a:pPr>
            <a:r>
              <a:rPr lang="es-AR" sz="1600" smtClean="0">
                <a:solidFill>
                  <a:schemeClr val="tx1"/>
                </a:solidFill>
                <a:latin typeface="Arial" charset="0"/>
                <a:cs typeface="Arial" charset="0"/>
              </a:rPr>
              <a:t>Portable: código que funcione bajo Solaris, FreeBSD, Linux y otros</a:t>
            </a:r>
          </a:p>
          <a:p>
            <a:pPr algn="l" eaLnBrk="1" hangingPunct="1">
              <a:buFont typeface="Arial" charset="0"/>
              <a:buChar char="•"/>
            </a:pPr>
            <a:endParaRPr lang="es-ES" sz="1000" smtClean="0">
              <a:solidFill>
                <a:schemeClr val="tx1"/>
              </a:solidFill>
              <a:latin typeface="Arial" charset="0"/>
              <a:cs typeface="Arial" charset="0"/>
            </a:endParaRPr>
          </a:p>
          <a:p>
            <a:pPr algn="l" eaLnBrk="1" hangingPunct="1">
              <a:buFont typeface="Arial" charset="0"/>
              <a:buChar char="•"/>
            </a:pPr>
            <a:endParaRPr lang="es-ES" sz="1000" smtClean="0">
              <a:solidFill>
                <a:schemeClr val="tx1"/>
              </a:solidFill>
              <a:latin typeface="Arial" charset="0"/>
              <a:cs typeface="Arial" charset="0"/>
            </a:endParaRPr>
          </a:p>
          <a:p>
            <a:pPr algn="l" eaLnBrk="1" hangingPunct="1">
              <a:buFont typeface="Arial" charset="0"/>
              <a:buChar char="•"/>
            </a:pPr>
            <a:endParaRPr lang="es-ES" sz="1000" smtClean="0">
              <a:solidFill>
                <a:schemeClr val="tx1"/>
              </a:solidFill>
              <a:latin typeface="Arial" charset="0"/>
              <a:cs typeface="Arial" charset="0"/>
            </a:endParaRPr>
          </a:p>
          <a:p>
            <a:pPr algn="l" eaLnBrk="1" hangingPunct="1">
              <a:buFont typeface="Arial" charset="0"/>
              <a:buChar char="•"/>
            </a:pPr>
            <a:endParaRPr lang="es-ES" sz="1000" smtClean="0">
              <a:solidFill>
                <a:schemeClr val="tx1"/>
              </a:solidFill>
              <a:latin typeface="Arial" charset="0"/>
              <a:cs typeface="Arial" charset="0"/>
            </a:endParaRPr>
          </a:p>
          <a:p>
            <a:pPr algn="l" eaLnBrk="1" hangingPunct="1">
              <a:buFont typeface="Arial" charset="0"/>
              <a:buChar char="•"/>
            </a:pPr>
            <a:endParaRPr lang="es-ES" sz="1000" smtClean="0">
              <a:solidFill>
                <a:schemeClr val="tx1"/>
              </a:solidFill>
              <a:latin typeface="Arial" charset="0"/>
              <a:cs typeface="Arial" charset="0"/>
            </a:endParaRPr>
          </a:p>
          <a:p>
            <a:pPr algn="l" eaLnBrk="1" hangingPunct="1">
              <a:buFont typeface="Arial" charset="0"/>
              <a:buChar char="•"/>
            </a:pPr>
            <a:endParaRPr lang="es-ES" sz="1000" smtClean="0">
              <a:solidFill>
                <a:schemeClr val="tx1"/>
              </a:solidFill>
              <a:latin typeface="Arial" charset="0"/>
              <a:cs typeface="Arial" charset="0"/>
            </a:endParaRPr>
          </a:p>
          <a:p>
            <a:pPr algn="l" eaLnBrk="1" hangingPunct="1">
              <a:buFont typeface="Arial" charset="0"/>
              <a:buChar char="•"/>
            </a:pPr>
            <a:endParaRPr lang="es-ES" sz="1000" smtClean="0">
              <a:solidFill>
                <a:schemeClr val="tx1"/>
              </a:solidFill>
              <a:latin typeface="Arial" charset="0"/>
              <a:cs typeface="Arial" charset="0"/>
            </a:endParaRPr>
          </a:p>
          <a:p>
            <a:pPr algn="l" eaLnBrk="1" hangingPunct="1">
              <a:buFont typeface="Arial" charset="0"/>
              <a:buChar char="•"/>
            </a:pPr>
            <a:endParaRPr lang="es-ES" sz="1000" smtClean="0">
              <a:solidFill>
                <a:schemeClr val="tx1"/>
              </a:solidFill>
              <a:latin typeface="Arial" charset="0"/>
              <a:cs typeface="Arial" charset="0"/>
            </a:endParaRPr>
          </a:p>
          <a:p>
            <a:pPr algn="l" eaLnBrk="1" hangingPunct="1">
              <a:buFont typeface="Arial" charset="0"/>
              <a:buChar char="•"/>
            </a:pPr>
            <a:endParaRPr lang="es-ES" sz="1000" smtClean="0">
              <a:solidFill>
                <a:schemeClr val="tx1"/>
              </a:solidFill>
              <a:latin typeface="Arial" charset="0"/>
              <a:cs typeface="Arial" charset="0"/>
            </a:endParaRPr>
          </a:p>
          <a:p>
            <a:pPr algn="l" eaLnBrk="1" hangingPunct="1">
              <a:buFont typeface="Arial" charset="0"/>
              <a:buChar char="•"/>
            </a:pPr>
            <a:endParaRPr lang="es-ES" sz="1000" smtClean="0">
              <a:solidFill>
                <a:schemeClr val="tx1"/>
              </a:solidFill>
              <a:latin typeface="Arial" charset="0"/>
              <a:cs typeface="Arial" charset="0"/>
            </a:endParaRPr>
          </a:p>
          <a:p>
            <a:pPr algn="l" eaLnBrk="1" hangingPunct="1">
              <a:buFont typeface="Arial" charset="0"/>
              <a:buChar char="•"/>
            </a:pPr>
            <a:endParaRPr lang="es-ES" sz="1000" smtClean="0">
              <a:solidFill>
                <a:schemeClr val="tx1"/>
              </a:solidFill>
              <a:latin typeface="Arial" charset="0"/>
              <a:cs typeface="Arial" charset="0"/>
            </a:endParaRPr>
          </a:p>
          <a:p>
            <a:pPr algn="l" eaLnBrk="1" hangingPunct="1">
              <a:buFont typeface="Arial" charset="0"/>
              <a:buChar char="•"/>
            </a:pPr>
            <a:endParaRPr lang="es-ES" sz="1000" smtClean="0">
              <a:solidFill>
                <a:schemeClr val="tx1"/>
              </a:solidFill>
              <a:latin typeface="Arial" charset="0"/>
              <a:cs typeface="Arial" charset="0"/>
            </a:endParaRPr>
          </a:p>
          <a:p>
            <a:pPr algn="l" eaLnBrk="1" hangingPunct="1">
              <a:buFont typeface="Arial" charset="0"/>
              <a:buChar char="•"/>
            </a:pPr>
            <a:endParaRPr lang="es-ES" sz="1000" smtClean="0">
              <a:solidFill>
                <a:schemeClr val="tx1"/>
              </a:solidFill>
              <a:latin typeface="Arial" charset="0"/>
              <a:cs typeface="Arial" charset="0"/>
            </a:endParaRPr>
          </a:p>
          <a:p>
            <a:pPr algn="l" eaLnBrk="1" hangingPunct="1">
              <a:buFont typeface="Arial" charset="0"/>
              <a:buChar char="•"/>
            </a:pPr>
            <a:endParaRPr lang="es-ES" sz="1000" smtClean="0">
              <a:solidFill>
                <a:schemeClr val="tx1"/>
              </a:solidFill>
              <a:latin typeface="Arial" charset="0"/>
              <a:cs typeface="Arial" charset="0"/>
            </a:endParaRPr>
          </a:p>
          <a:p>
            <a:pPr algn="l" eaLnBrk="1" hangingPunct="1">
              <a:buFont typeface="Arial" charset="0"/>
              <a:buChar char="•"/>
            </a:pPr>
            <a:endParaRPr lang="es-ES" sz="1000" smtClean="0">
              <a:solidFill>
                <a:schemeClr val="tx1"/>
              </a:solidFill>
              <a:latin typeface="Arial" charset="0"/>
              <a:cs typeface="Arial" charset="0"/>
            </a:endParaRPr>
          </a:p>
          <a:p>
            <a:pPr algn="l" eaLnBrk="1" hangingPunct="1">
              <a:buFont typeface="Arial" charset="0"/>
              <a:buChar char="•"/>
            </a:pPr>
            <a:endParaRPr lang="es-ES" sz="1000" smtClean="0">
              <a:solidFill>
                <a:schemeClr val="tx1"/>
              </a:solidFill>
              <a:latin typeface="Arial" charset="0"/>
              <a:cs typeface="Arial" charset="0"/>
            </a:endParaRPr>
          </a:p>
          <a:p>
            <a:pPr algn="l" eaLnBrk="1" hangingPunct="1">
              <a:buFont typeface="Arial" charset="0"/>
              <a:buChar char="•"/>
            </a:pPr>
            <a:endParaRPr lang="es-ES" sz="1000" smtClean="0">
              <a:solidFill>
                <a:schemeClr val="tx1"/>
              </a:solidFill>
              <a:latin typeface="Arial" charset="0"/>
              <a:cs typeface="Arial" charset="0"/>
            </a:endParaRPr>
          </a:p>
          <a:p>
            <a:pPr algn="l" eaLnBrk="1" hangingPunct="1">
              <a:buFont typeface="Arial" charset="0"/>
              <a:buChar char="•"/>
            </a:pPr>
            <a:endParaRPr lang="es-ES" sz="1000" smtClean="0">
              <a:solidFill>
                <a:schemeClr val="tx1"/>
              </a:solidFill>
              <a:latin typeface="Arial" charset="0"/>
              <a:cs typeface="Arial" charset="0"/>
            </a:endParaRPr>
          </a:p>
          <a:p>
            <a:pPr algn="l" eaLnBrk="1" hangingPunct="1">
              <a:buFont typeface="Arial" charset="0"/>
              <a:buChar char="•"/>
            </a:pPr>
            <a:r>
              <a:rPr lang="es-AR" sz="1600" smtClean="0">
                <a:solidFill>
                  <a:schemeClr val="tx1"/>
                </a:solidFill>
                <a:latin typeface="Arial" charset="0"/>
                <a:cs typeface="Arial" charset="0"/>
              </a:rPr>
              <a:t>Compilar  y ejecutar:</a:t>
            </a:r>
          </a:p>
          <a:p>
            <a:pPr lvl="1" algn="l" eaLnBrk="1" hangingPunct="1">
              <a:buFont typeface="Arial" charset="0"/>
              <a:buChar char="•"/>
            </a:pPr>
            <a:r>
              <a:rPr lang="es-AR" sz="1600" smtClean="0">
                <a:solidFill>
                  <a:schemeClr val="tx1"/>
                </a:solidFill>
                <a:latin typeface="Arial" charset="0"/>
                <a:cs typeface="Arial" charset="0"/>
              </a:rPr>
              <a:t> se guarda como thread1.c</a:t>
            </a:r>
          </a:p>
          <a:p>
            <a:pPr lvl="1" algn="l" eaLnBrk="1" hangingPunct="1">
              <a:buFont typeface="Arial" charset="0"/>
              <a:buChar char="•"/>
            </a:pPr>
            <a:r>
              <a:rPr lang="es-AR" sz="1600" smtClean="0">
                <a:solidFill>
                  <a:schemeClr val="tx1"/>
                </a:solidFill>
                <a:latin typeface="Arial" charset="0"/>
                <a:cs typeface="Arial" charset="0"/>
              </a:rPr>
              <a:t>$ gcc thread1.c -o thread1 –lpthread</a:t>
            </a:r>
          </a:p>
          <a:p>
            <a:pPr lvl="1" algn="l" eaLnBrk="1" hangingPunct="1">
              <a:buFont typeface="Arial" charset="0"/>
              <a:buChar char="•"/>
            </a:pPr>
            <a:r>
              <a:rPr lang="es-AR" sz="1600" smtClean="0">
                <a:solidFill>
                  <a:schemeClr val="tx1"/>
                </a:solidFill>
                <a:latin typeface="Arial" charset="0"/>
                <a:cs typeface="Arial" charset="0"/>
              </a:rPr>
              <a:t>$ ./thread1</a:t>
            </a:r>
          </a:p>
        </p:txBody>
      </p:sp>
      <p:graphicFrame>
        <p:nvGraphicFramePr>
          <p:cNvPr id="4" name="3 Tabla"/>
          <p:cNvGraphicFramePr>
            <a:graphicFrameLocks noGrp="1"/>
          </p:cNvGraphicFramePr>
          <p:nvPr/>
        </p:nvGraphicFramePr>
        <p:xfrm>
          <a:off x="1285875" y="1857375"/>
          <a:ext cx="6096000" cy="298704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l"/>
                      <a:r>
                        <a:rPr lang="es-AR" sz="1000" dirty="0" smtClean="0">
                          <a:solidFill>
                            <a:schemeClr val="tx1"/>
                          </a:solidFill>
                          <a:latin typeface="Arial" pitchFamily="34" charset="0"/>
                          <a:cs typeface="Arial" pitchFamily="34" charset="0"/>
                        </a:rPr>
                        <a:t>#</a:t>
                      </a:r>
                      <a:r>
                        <a:rPr lang="es-AR" sz="1000" dirty="0" err="1" smtClean="0">
                          <a:solidFill>
                            <a:schemeClr val="tx1"/>
                          </a:solidFill>
                          <a:latin typeface="Arial" pitchFamily="34" charset="0"/>
                          <a:cs typeface="Arial" pitchFamily="34" charset="0"/>
                        </a:rPr>
                        <a:t>include</a:t>
                      </a:r>
                      <a:r>
                        <a:rPr lang="es-AR" sz="1000" dirty="0" smtClean="0">
                          <a:solidFill>
                            <a:schemeClr val="tx1"/>
                          </a:solidFill>
                          <a:latin typeface="Arial" pitchFamily="34" charset="0"/>
                          <a:cs typeface="Arial" pitchFamily="34" charset="0"/>
                        </a:rPr>
                        <a:t> &lt;</a:t>
                      </a:r>
                      <a:r>
                        <a:rPr lang="es-AR" sz="1000" dirty="0" err="1" smtClean="0">
                          <a:solidFill>
                            <a:schemeClr val="tx1"/>
                          </a:solidFill>
                          <a:latin typeface="Arial" pitchFamily="34" charset="0"/>
                          <a:cs typeface="Arial" pitchFamily="34" charset="0"/>
                        </a:rPr>
                        <a:t>pthread.h</a:t>
                      </a:r>
                      <a:r>
                        <a:rPr lang="es-AR" sz="1000" dirty="0" smtClean="0">
                          <a:solidFill>
                            <a:schemeClr val="tx1"/>
                          </a:solidFill>
                          <a:latin typeface="Arial" pitchFamily="34" charset="0"/>
                          <a:cs typeface="Arial" pitchFamily="34" charset="0"/>
                        </a:rPr>
                        <a:t>&gt;</a:t>
                      </a:r>
                    </a:p>
                    <a:p>
                      <a:pPr algn="l"/>
                      <a:r>
                        <a:rPr lang="es-AR" sz="1000" dirty="0" smtClean="0">
                          <a:solidFill>
                            <a:schemeClr val="tx1"/>
                          </a:solidFill>
                          <a:latin typeface="Arial" pitchFamily="34" charset="0"/>
                          <a:cs typeface="Arial" pitchFamily="34" charset="0"/>
                        </a:rPr>
                        <a:t>#</a:t>
                      </a:r>
                      <a:r>
                        <a:rPr lang="es-AR" sz="1000" dirty="0" err="1" smtClean="0">
                          <a:solidFill>
                            <a:schemeClr val="tx1"/>
                          </a:solidFill>
                          <a:latin typeface="Arial" pitchFamily="34" charset="0"/>
                          <a:cs typeface="Arial" pitchFamily="34" charset="0"/>
                        </a:rPr>
                        <a:t>include</a:t>
                      </a:r>
                      <a:r>
                        <a:rPr lang="es-AR" sz="1000" dirty="0" smtClean="0">
                          <a:solidFill>
                            <a:schemeClr val="tx1"/>
                          </a:solidFill>
                          <a:latin typeface="Arial" pitchFamily="34" charset="0"/>
                          <a:cs typeface="Arial" pitchFamily="34" charset="0"/>
                        </a:rPr>
                        <a:t> &lt;</a:t>
                      </a:r>
                      <a:r>
                        <a:rPr lang="es-AR" sz="1000" dirty="0" err="1" smtClean="0">
                          <a:solidFill>
                            <a:schemeClr val="tx1"/>
                          </a:solidFill>
                          <a:latin typeface="Arial" pitchFamily="34" charset="0"/>
                          <a:cs typeface="Arial" pitchFamily="34" charset="0"/>
                        </a:rPr>
                        <a:t>stdlib.h</a:t>
                      </a:r>
                      <a:r>
                        <a:rPr lang="es-AR" sz="1000" dirty="0" smtClean="0">
                          <a:solidFill>
                            <a:schemeClr val="tx1"/>
                          </a:solidFill>
                          <a:latin typeface="Arial" pitchFamily="34" charset="0"/>
                          <a:cs typeface="Arial" pitchFamily="34" charset="0"/>
                        </a:rPr>
                        <a:t>&gt;</a:t>
                      </a:r>
                    </a:p>
                    <a:p>
                      <a:pPr algn="l"/>
                      <a:r>
                        <a:rPr lang="es-AR" sz="1000" dirty="0" smtClean="0">
                          <a:solidFill>
                            <a:schemeClr val="tx1"/>
                          </a:solidFill>
                          <a:latin typeface="Arial" pitchFamily="34" charset="0"/>
                          <a:cs typeface="Arial" pitchFamily="34" charset="0"/>
                        </a:rPr>
                        <a:t>#</a:t>
                      </a:r>
                      <a:r>
                        <a:rPr lang="es-AR" sz="1000" dirty="0" err="1" smtClean="0">
                          <a:solidFill>
                            <a:schemeClr val="tx1"/>
                          </a:solidFill>
                          <a:latin typeface="Arial" pitchFamily="34" charset="0"/>
                          <a:cs typeface="Arial" pitchFamily="34" charset="0"/>
                        </a:rPr>
                        <a:t>include</a:t>
                      </a:r>
                      <a:r>
                        <a:rPr lang="es-AR" sz="1000" dirty="0" smtClean="0">
                          <a:solidFill>
                            <a:schemeClr val="tx1"/>
                          </a:solidFill>
                          <a:latin typeface="Arial" pitchFamily="34" charset="0"/>
                          <a:cs typeface="Arial" pitchFamily="34" charset="0"/>
                        </a:rPr>
                        <a:t> &lt;</a:t>
                      </a:r>
                      <a:r>
                        <a:rPr lang="es-AR" sz="1000" dirty="0" err="1" smtClean="0">
                          <a:solidFill>
                            <a:schemeClr val="tx1"/>
                          </a:solidFill>
                          <a:latin typeface="Arial" pitchFamily="34" charset="0"/>
                          <a:cs typeface="Arial" pitchFamily="34" charset="0"/>
                        </a:rPr>
                        <a:t>unistd.h</a:t>
                      </a:r>
                      <a:r>
                        <a:rPr lang="es-AR" sz="1000" dirty="0" smtClean="0">
                          <a:solidFill>
                            <a:schemeClr val="tx1"/>
                          </a:solidFill>
                          <a:latin typeface="Arial" pitchFamily="34" charset="0"/>
                          <a:cs typeface="Arial" pitchFamily="34" charset="0"/>
                        </a:rPr>
                        <a:t>&gt;</a:t>
                      </a:r>
                    </a:p>
                    <a:p>
                      <a:pPr algn="l">
                        <a:buFont typeface="Arial" pitchFamily="34" charset="0"/>
                        <a:buChar char="•"/>
                      </a:pPr>
                      <a:endParaRPr lang="es-AR" sz="1000" dirty="0" smtClean="0">
                        <a:solidFill>
                          <a:schemeClr val="tx1"/>
                        </a:solidFill>
                        <a:latin typeface="Arial" pitchFamily="34" charset="0"/>
                        <a:cs typeface="Arial" pitchFamily="34" charset="0"/>
                      </a:endParaRPr>
                    </a:p>
                    <a:p>
                      <a:pPr algn="l"/>
                      <a:r>
                        <a:rPr lang="es-AR" sz="1000" dirty="0" err="1" smtClean="0">
                          <a:solidFill>
                            <a:schemeClr val="tx1"/>
                          </a:solidFill>
                          <a:latin typeface="Arial" pitchFamily="34" charset="0"/>
                          <a:cs typeface="Arial" pitchFamily="34" charset="0"/>
                        </a:rPr>
                        <a:t>void</a:t>
                      </a: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thread_function</a:t>
                      </a:r>
                      <a:r>
                        <a:rPr lang="es-AR" sz="1000" dirty="0" smtClean="0">
                          <a:solidFill>
                            <a:schemeClr val="tx1"/>
                          </a:solidFill>
                          <a:latin typeface="Arial" pitchFamily="34" charset="0"/>
                          <a:cs typeface="Arial" pitchFamily="34" charset="0"/>
                        </a:rPr>
                        <a:t>(</a:t>
                      </a:r>
                      <a:r>
                        <a:rPr lang="es-AR" sz="1000" dirty="0" err="1" smtClean="0">
                          <a:solidFill>
                            <a:schemeClr val="tx1"/>
                          </a:solidFill>
                          <a:latin typeface="Arial" pitchFamily="34" charset="0"/>
                          <a:cs typeface="Arial" pitchFamily="34" charset="0"/>
                        </a:rPr>
                        <a:t>void</a:t>
                      </a: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arg</a:t>
                      </a:r>
                      <a:r>
                        <a:rPr lang="es-AR" sz="1000" dirty="0" smtClean="0">
                          <a:solidFill>
                            <a:schemeClr val="tx1"/>
                          </a:solidFill>
                          <a:latin typeface="Arial" pitchFamily="34" charset="0"/>
                          <a:cs typeface="Arial" pitchFamily="34" charset="0"/>
                        </a:rPr>
                        <a:t>) {</a:t>
                      </a:r>
                    </a:p>
                    <a:p>
                      <a:pPr algn="l"/>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int</a:t>
                      </a:r>
                      <a:r>
                        <a:rPr lang="es-AR" sz="1000" dirty="0" smtClean="0">
                          <a:solidFill>
                            <a:schemeClr val="tx1"/>
                          </a:solidFill>
                          <a:latin typeface="Arial" pitchFamily="34" charset="0"/>
                          <a:cs typeface="Arial" pitchFamily="34" charset="0"/>
                        </a:rPr>
                        <a:t> i;</a:t>
                      </a:r>
                    </a:p>
                    <a:p>
                      <a:pPr algn="l"/>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for</a:t>
                      </a:r>
                      <a:r>
                        <a:rPr lang="es-AR" sz="1000" dirty="0" smtClean="0">
                          <a:solidFill>
                            <a:schemeClr val="tx1"/>
                          </a:solidFill>
                          <a:latin typeface="Arial" pitchFamily="34" charset="0"/>
                          <a:cs typeface="Arial" pitchFamily="34" charset="0"/>
                        </a:rPr>
                        <a:t> ( i=0; i&lt;20; i++ ) {</a:t>
                      </a:r>
                    </a:p>
                    <a:p>
                      <a:pPr algn="l"/>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printf</a:t>
                      </a:r>
                      <a:r>
                        <a:rPr lang="es-AR" sz="1000" dirty="0" smtClean="0">
                          <a:solidFill>
                            <a:schemeClr val="tx1"/>
                          </a:solidFill>
                          <a:latin typeface="Arial" pitchFamily="34" charset="0"/>
                          <a:cs typeface="Arial" pitchFamily="34" charset="0"/>
                        </a:rPr>
                        <a:t>("</a:t>
                      </a:r>
                      <a:r>
                        <a:rPr lang="es-AR" sz="1000" dirty="0" err="1" smtClean="0">
                          <a:solidFill>
                            <a:schemeClr val="tx1"/>
                          </a:solidFill>
                          <a:latin typeface="Arial" pitchFamily="34" charset="0"/>
                          <a:cs typeface="Arial" pitchFamily="34" charset="0"/>
                        </a:rPr>
                        <a:t>Thread</a:t>
                      </a: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says</a:t>
                      </a: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hi</a:t>
                      </a:r>
                      <a:r>
                        <a:rPr lang="es-AR" sz="1000" dirty="0" smtClean="0">
                          <a:solidFill>
                            <a:schemeClr val="tx1"/>
                          </a:solidFill>
                          <a:latin typeface="Arial" pitchFamily="34" charset="0"/>
                          <a:cs typeface="Arial" pitchFamily="34" charset="0"/>
                        </a:rPr>
                        <a:t>!\n");</a:t>
                      </a:r>
                    </a:p>
                    <a:p>
                      <a:pPr algn="l"/>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sleep</a:t>
                      </a:r>
                      <a:r>
                        <a:rPr lang="es-AR" sz="1000" dirty="0" smtClean="0">
                          <a:solidFill>
                            <a:schemeClr val="tx1"/>
                          </a:solidFill>
                          <a:latin typeface="Arial" pitchFamily="34" charset="0"/>
                          <a:cs typeface="Arial" pitchFamily="34" charset="0"/>
                        </a:rPr>
                        <a:t>(1);</a:t>
                      </a:r>
                    </a:p>
                    <a:p>
                      <a:pPr algn="l"/>
                      <a:r>
                        <a:rPr lang="es-AR" sz="1000" dirty="0" smtClean="0">
                          <a:solidFill>
                            <a:schemeClr val="tx1"/>
                          </a:solidFill>
                          <a:latin typeface="Arial" pitchFamily="34" charset="0"/>
                          <a:cs typeface="Arial" pitchFamily="34" charset="0"/>
                        </a:rPr>
                        <a:t>  }</a:t>
                      </a:r>
                    </a:p>
                    <a:p>
                      <a:pPr algn="l"/>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return</a:t>
                      </a:r>
                      <a:r>
                        <a:rPr lang="es-AR" sz="1000" dirty="0" smtClean="0">
                          <a:solidFill>
                            <a:schemeClr val="tx1"/>
                          </a:solidFill>
                          <a:latin typeface="Arial" pitchFamily="34" charset="0"/>
                          <a:cs typeface="Arial" pitchFamily="34" charset="0"/>
                        </a:rPr>
                        <a:t> NULL;</a:t>
                      </a:r>
                    </a:p>
                    <a:p>
                      <a:pPr algn="l"/>
                      <a:r>
                        <a:rPr lang="es-AR" sz="1000" dirty="0" smtClean="0">
                          <a:solidFill>
                            <a:schemeClr val="tx1"/>
                          </a:solidFill>
                          <a:latin typeface="Arial" pitchFamily="34" charset="0"/>
                          <a:cs typeface="Arial" pitchFamily="34" charset="0"/>
                        </a:rPr>
                        <a:t>}</a:t>
                      </a:r>
                    </a:p>
                    <a:p>
                      <a:endParaRPr lang="es-AR" sz="1000" dirty="0"/>
                    </a:p>
                  </a:txBody>
                  <a:tcPr>
                    <a:noFill/>
                  </a:tcPr>
                </a:tc>
                <a:tc>
                  <a:txBody>
                    <a:bodyPr/>
                    <a:lstStyle/>
                    <a:p>
                      <a:pPr algn="l"/>
                      <a:r>
                        <a:rPr lang="es-AR" sz="1000" dirty="0" err="1" smtClean="0">
                          <a:solidFill>
                            <a:schemeClr val="tx1"/>
                          </a:solidFill>
                          <a:latin typeface="Arial" pitchFamily="34" charset="0"/>
                          <a:cs typeface="Arial" pitchFamily="34" charset="0"/>
                        </a:rPr>
                        <a:t>int</a:t>
                      </a: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main</a:t>
                      </a:r>
                      <a:r>
                        <a:rPr lang="es-AR" sz="1000" dirty="0" smtClean="0">
                          <a:solidFill>
                            <a:schemeClr val="tx1"/>
                          </a:solidFill>
                          <a:latin typeface="Arial" pitchFamily="34" charset="0"/>
                          <a:cs typeface="Arial" pitchFamily="34" charset="0"/>
                        </a:rPr>
                        <a:t>(</a:t>
                      </a:r>
                      <a:r>
                        <a:rPr lang="es-AR" sz="1000" dirty="0" err="1" smtClean="0">
                          <a:solidFill>
                            <a:schemeClr val="tx1"/>
                          </a:solidFill>
                          <a:latin typeface="Arial" pitchFamily="34" charset="0"/>
                          <a:cs typeface="Arial" pitchFamily="34" charset="0"/>
                        </a:rPr>
                        <a:t>void</a:t>
                      </a:r>
                      <a:r>
                        <a:rPr lang="es-AR" sz="1000" dirty="0" smtClean="0">
                          <a:solidFill>
                            <a:schemeClr val="tx1"/>
                          </a:solidFill>
                          <a:latin typeface="Arial" pitchFamily="34" charset="0"/>
                          <a:cs typeface="Arial" pitchFamily="34" charset="0"/>
                        </a:rPr>
                        <a:t>) {</a:t>
                      </a:r>
                    </a:p>
                    <a:p>
                      <a:pPr algn="l">
                        <a:buFont typeface="Arial" pitchFamily="34" charset="0"/>
                        <a:buChar char="•"/>
                      </a:pPr>
                      <a:endParaRPr lang="es-AR" sz="1000" dirty="0" smtClean="0">
                        <a:solidFill>
                          <a:schemeClr val="tx1"/>
                        </a:solidFill>
                        <a:latin typeface="Arial" pitchFamily="34" charset="0"/>
                        <a:cs typeface="Arial" pitchFamily="34" charset="0"/>
                      </a:endParaRPr>
                    </a:p>
                    <a:p>
                      <a:pPr algn="l"/>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pthread_t</a:t>
                      </a: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mythread</a:t>
                      </a:r>
                      <a:r>
                        <a:rPr lang="es-AR" sz="1000" dirty="0" smtClean="0">
                          <a:solidFill>
                            <a:schemeClr val="tx1"/>
                          </a:solidFill>
                          <a:latin typeface="Arial" pitchFamily="34" charset="0"/>
                          <a:cs typeface="Arial" pitchFamily="34" charset="0"/>
                        </a:rPr>
                        <a:t>;</a:t>
                      </a:r>
                    </a:p>
                    <a:p>
                      <a:pPr algn="l"/>
                      <a:r>
                        <a:rPr lang="es-AR" sz="1000" dirty="0" smtClean="0">
                          <a:solidFill>
                            <a:schemeClr val="tx1"/>
                          </a:solidFill>
                          <a:latin typeface="Arial" pitchFamily="34" charset="0"/>
                          <a:cs typeface="Arial" pitchFamily="34" charset="0"/>
                        </a:rPr>
                        <a:t>  </a:t>
                      </a:r>
                    </a:p>
                    <a:p>
                      <a:pPr algn="l"/>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if</a:t>
                      </a:r>
                      <a:r>
                        <a:rPr lang="es-AR" sz="1000" dirty="0" smtClean="0">
                          <a:solidFill>
                            <a:schemeClr val="tx1"/>
                          </a:solidFill>
                          <a:latin typeface="Arial" pitchFamily="34" charset="0"/>
                          <a:cs typeface="Arial" pitchFamily="34" charset="0"/>
                        </a:rPr>
                        <a:t> ( </a:t>
                      </a:r>
                      <a:r>
                        <a:rPr lang="es-AR" sz="1000" dirty="0" err="1" smtClean="0">
                          <a:solidFill>
                            <a:schemeClr val="tx1"/>
                          </a:solidFill>
                          <a:latin typeface="Arial" pitchFamily="34" charset="0"/>
                          <a:cs typeface="Arial" pitchFamily="34" charset="0"/>
                        </a:rPr>
                        <a:t>pthread_create</a:t>
                      </a:r>
                      <a:r>
                        <a:rPr lang="es-AR" sz="1000" dirty="0" smtClean="0">
                          <a:solidFill>
                            <a:schemeClr val="tx1"/>
                          </a:solidFill>
                          <a:latin typeface="Arial" pitchFamily="34" charset="0"/>
                          <a:cs typeface="Arial" pitchFamily="34" charset="0"/>
                        </a:rPr>
                        <a:t>( &amp;</a:t>
                      </a:r>
                      <a:r>
                        <a:rPr lang="es-AR" sz="1000" dirty="0" err="1" smtClean="0">
                          <a:solidFill>
                            <a:schemeClr val="tx1"/>
                          </a:solidFill>
                          <a:latin typeface="Arial" pitchFamily="34" charset="0"/>
                          <a:cs typeface="Arial" pitchFamily="34" charset="0"/>
                        </a:rPr>
                        <a:t>mythread</a:t>
                      </a:r>
                      <a:r>
                        <a:rPr lang="es-AR" sz="1000" dirty="0" smtClean="0">
                          <a:solidFill>
                            <a:schemeClr val="tx1"/>
                          </a:solidFill>
                          <a:latin typeface="Arial" pitchFamily="34" charset="0"/>
                          <a:cs typeface="Arial" pitchFamily="34" charset="0"/>
                        </a:rPr>
                        <a:t>, NULL, </a:t>
                      </a:r>
                      <a:r>
                        <a:rPr lang="es-AR" sz="1000" dirty="0" err="1" smtClean="0">
                          <a:solidFill>
                            <a:schemeClr val="tx1"/>
                          </a:solidFill>
                          <a:latin typeface="Arial" pitchFamily="34" charset="0"/>
                          <a:cs typeface="Arial" pitchFamily="34" charset="0"/>
                        </a:rPr>
                        <a:t>thread_function</a:t>
                      </a:r>
                      <a:r>
                        <a:rPr lang="es-AR" sz="1000" dirty="0" smtClean="0">
                          <a:solidFill>
                            <a:schemeClr val="tx1"/>
                          </a:solidFill>
                          <a:latin typeface="Arial" pitchFamily="34" charset="0"/>
                          <a:cs typeface="Arial" pitchFamily="34" charset="0"/>
                        </a:rPr>
                        <a:t>, NULL) ) {</a:t>
                      </a:r>
                    </a:p>
                    <a:p>
                      <a:pPr algn="l"/>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printf</a:t>
                      </a:r>
                      <a:r>
                        <a:rPr lang="es-AR" sz="1000" dirty="0" smtClean="0">
                          <a:solidFill>
                            <a:schemeClr val="tx1"/>
                          </a:solidFill>
                          <a:latin typeface="Arial" pitchFamily="34" charset="0"/>
                          <a:cs typeface="Arial" pitchFamily="34" charset="0"/>
                        </a:rPr>
                        <a:t>("error </a:t>
                      </a:r>
                      <a:r>
                        <a:rPr lang="es-AR" sz="1000" dirty="0" err="1" smtClean="0">
                          <a:solidFill>
                            <a:schemeClr val="tx1"/>
                          </a:solidFill>
                          <a:latin typeface="Arial" pitchFamily="34" charset="0"/>
                          <a:cs typeface="Arial" pitchFamily="34" charset="0"/>
                        </a:rPr>
                        <a:t>creating</a:t>
                      </a: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thread</a:t>
                      </a:r>
                      <a:r>
                        <a:rPr lang="es-AR" sz="1000" dirty="0" smtClean="0">
                          <a:solidFill>
                            <a:schemeClr val="tx1"/>
                          </a:solidFill>
                          <a:latin typeface="Arial" pitchFamily="34" charset="0"/>
                          <a:cs typeface="Arial" pitchFamily="34" charset="0"/>
                        </a:rPr>
                        <a:t>.");</a:t>
                      </a:r>
                    </a:p>
                    <a:p>
                      <a:pPr algn="l"/>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abort</a:t>
                      </a:r>
                      <a:r>
                        <a:rPr lang="es-AR" sz="1000" dirty="0" smtClean="0">
                          <a:solidFill>
                            <a:schemeClr val="tx1"/>
                          </a:solidFill>
                          <a:latin typeface="Arial" pitchFamily="34" charset="0"/>
                          <a:cs typeface="Arial" pitchFamily="34" charset="0"/>
                        </a:rPr>
                        <a:t>();</a:t>
                      </a:r>
                    </a:p>
                    <a:p>
                      <a:pPr algn="l"/>
                      <a:r>
                        <a:rPr lang="es-AR" sz="1000" dirty="0" smtClean="0">
                          <a:solidFill>
                            <a:schemeClr val="tx1"/>
                          </a:solidFill>
                          <a:latin typeface="Arial" pitchFamily="34" charset="0"/>
                          <a:cs typeface="Arial" pitchFamily="34" charset="0"/>
                        </a:rPr>
                        <a:t>  }</a:t>
                      </a:r>
                    </a:p>
                    <a:p>
                      <a:pPr algn="l">
                        <a:buFont typeface="Arial" pitchFamily="34" charset="0"/>
                        <a:buChar char="•"/>
                      </a:pPr>
                      <a:endParaRPr lang="es-AR" sz="1000" dirty="0" smtClean="0">
                        <a:solidFill>
                          <a:schemeClr val="tx1"/>
                        </a:solidFill>
                        <a:latin typeface="Arial" pitchFamily="34" charset="0"/>
                        <a:cs typeface="Arial" pitchFamily="34" charset="0"/>
                      </a:endParaRPr>
                    </a:p>
                    <a:p>
                      <a:pPr algn="l"/>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if</a:t>
                      </a:r>
                      <a:r>
                        <a:rPr lang="es-AR" sz="1000" dirty="0" smtClean="0">
                          <a:solidFill>
                            <a:schemeClr val="tx1"/>
                          </a:solidFill>
                          <a:latin typeface="Arial" pitchFamily="34" charset="0"/>
                          <a:cs typeface="Arial" pitchFamily="34" charset="0"/>
                        </a:rPr>
                        <a:t> ( </a:t>
                      </a:r>
                      <a:r>
                        <a:rPr lang="es-AR" sz="1000" dirty="0" err="1" smtClean="0">
                          <a:solidFill>
                            <a:schemeClr val="tx1"/>
                          </a:solidFill>
                          <a:latin typeface="Arial" pitchFamily="34" charset="0"/>
                          <a:cs typeface="Arial" pitchFamily="34" charset="0"/>
                        </a:rPr>
                        <a:t>pthread_join</a:t>
                      </a:r>
                      <a:r>
                        <a:rPr lang="es-AR" sz="1000" dirty="0" smtClean="0">
                          <a:solidFill>
                            <a:schemeClr val="tx1"/>
                          </a:solidFill>
                          <a:latin typeface="Arial" pitchFamily="34" charset="0"/>
                          <a:cs typeface="Arial" pitchFamily="34" charset="0"/>
                        </a:rPr>
                        <a:t> ( </a:t>
                      </a:r>
                      <a:r>
                        <a:rPr lang="es-AR" sz="1000" dirty="0" err="1" smtClean="0">
                          <a:solidFill>
                            <a:schemeClr val="tx1"/>
                          </a:solidFill>
                          <a:latin typeface="Arial" pitchFamily="34" charset="0"/>
                          <a:cs typeface="Arial" pitchFamily="34" charset="0"/>
                        </a:rPr>
                        <a:t>mythread</a:t>
                      </a:r>
                      <a:r>
                        <a:rPr lang="es-AR" sz="1000" dirty="0" smtClean="0">
                          <a:solidFill>
                            <a:schemeClr val="tx1"/>
                          </a:solidFill>
                          <a:latin typeface="Arial" pitchFamily="34" charset="0"/>
                          <a:cs typeface="Arial" pitchFamily="34" charset="0"/>
                        </a:rPr>
                        <a:t>, NULL ) ) {</a:t>
                      </a:r>
                    </a:p>
                    <a:p>
                      <a:pPr algn="l"/>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printf</a:t>
                      </a:r>
                      <a:r>
                        <a:rPr lang="es-AR" sz="1000" dirty="0" smtClean="0">
                          <a:solidFill>
                            <a:schemeClr val="tx1"/>
                          </a:solidFill>
                          <a:latin typeface="Arial" pitchFamily="34" charset="0"/>
                          <a:cs typeface="Arial" pitchFamily="34" charset="0"/>
                        </a:rPr>
                        <a:t>("error </a:t>
                      </a:r>
                      <a:r>
                        <a:rPr lang="es-AR" sz="1000" dirty="0" err="1" smtClean="0">
                          <a:solidFill>
                            <a:schemeClr val="tx1"/>
                          </a:solidFill>
                          <a:latin typeface="Arial" pitchFamily="34" charset="0"/>
                          <a:cs typeface="Arial" pitchFamily="34" charset="0"/>
                        </a:rPr>
                        <a:t>joining</a:t>
                      </a: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thread</a:t>
                      </a:r>
                      <a:r>
                        <a:rPr lang="es-AR" sz="1000" dirty="0" smtClean="0">
                          <a:solidFill>
                            <a:schemeClr val="tx1"/>
                          </a:solidFill>
                          <a:latin typeface="Arial" pitchFamily="34" charset="0"/>
                          <a:cs typeface="Arial" pitchFamily="34" charset="0"/>
                        </a:rPr>
                        <a:t>.");</a:t>
                      </a:r>
                    </a:p>
                    <a:p>
                      <a:pPr algn="l"/>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abort</a:t>
                      </a:r>
                      <a:r>
                        <a:rPr lang="es-AR" sz="1000" dirty="0" smtClean="0">
                          <a:solidFill>
                            <a:schemeClr val="tx1"/>
                          </a:solidFill>
                          <a:latin typeface="Arial" pitchFamily="34" charset="0"/>
                          <a:cs typeface="Arial" pitchFamily="34" charset="0"/>
                        </a:rPr>
                        <a:t>();</a:t>
                      </a:r>
                    </a:p>
                    <a:p>
                      <a:pPr algn="l"/>
                      <a:r>
                        <a:rPr lang="es-AR" sz="1000" dirty="0" smtClean="0">
                          <a:solidFill>
                            <a:schemeClr val="tx1"/>
                          </a:solidFill>
                          <a:latin typeface="Arial" pitchFamily="34" charset="0"/>
                          <a:cs typeface="Arial" pitchFamily="34" charset="0"/>
                        </a:rPr>
                        <a:t>  }</a:t>
                      </a:r>
                    </a:p>
                    <a:p>
                      <a:pPr algn="l">
                        <a:buFont typeface="Arial" pitchFamily="34" charset="0"/>
                        <a:buChar char="•"/>
                      </a:pPr>
                      <a:endParaRPr lang="es-AR" sz="1000" dirty="0" smtClean="0">
                        <a:solidFill>
                          <a:schemeClr val="tx1"/>
                        </a:solidFill>
                        <a:latin typeface="Arial" pitchFamily="34" charset="0"/>
                        <a:cs typeface="Arial" pitchFamily="34" charset="0"/>
                      </a:endParaRPr>
                    </a:p>
                    <a:p>
                      <a:pPr algn="l"/>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exit</a:t>
                      </a:r>
                      <a:r>
                        <a:rPr lang="es-AR" sz="1000" dirty="0" smtClean="0">
                          <a:solidFill>
                            <a:schemeClr val="tx1"/>
                          </a:solidFill>
                          <a:latin typeface="Arial" pitchFamily="34" charset="0"/>
                          <a:cs typeface="Arial" pitchFamily="34" charset="0"/>
                        </a:rPr>
                        <a:t>(0);</a:t>
                      </a:r>
                    </a:p>
                    <a:p>
                      <a:pPr algn="l">
                        <a:buFont typeface="Arial" pitchFamily="34" charset="0"/>
                        <a:buChar char="•"/>
                      </a:pPr>
                      <a:endParaRPr lang="es-AR" sz="1000" dirty="0" smtClean="0">
                        <a:solidFill>
                          <a:schemeClr val="tx1"/>
                        </a:solidFill>
                        <a:latin typeface="Arial" pitchFamily="34" charset="0"/>
                        <a:cs typeface="Arial" pitchFamily="34" charset="0"/>
                      </a:endParaRPr>
                    </a:p>
                    <a:p>
                      <a:pPr algn="l"/>
                      <a:r>
                        <a:rPr lang="es-AR" sz="1000" dirty="0" smtClean="0">
                          <a:solidFill>
                            <a:schemeClr val="tx1"/>
                          </a:solidFill>
                          <a:latin typeface="Arial" pitchFamily="34" charset="0"/>
                          <a:cs typeface="Arial" pitchFamily="34" charset="0"/>
                        </a:rPr>
                        <a:t>}</a:t>
                      </a:r>
                    </a:p>
                    <a:p>
                      <a:endParaRPr lang="es-AR" sz="1000" dirty="0"/>
                    </a:p>
                  </a:txBody>
                  <a:tcP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a:spLocks noGrp="1"/>
          </p:cNvSpPr>
          <p:nvPr>
            <p:ph type="ctrTitle"/>
          </p:nvPr>
        </p:nvSpPr>
        <p:spPr>
          <a:xfrm>
            <a:off x="685800" y="214313"/>
            <a:ext cx="7772400" cy="1000125"/>
          </a:xfrm>
        </p:spPr>
        <p:txBody>
          <a:bodyPr/>
          <a:lstStyle/>
          <a:p>
            <a:pPr eaLnBrk="1" hangingPunct="1"/>
            <a:r>
              <a:rPr lang="es-ES" smtClean="0"/>
              <a:t>Threads</a:t>
            </a:r>
            <a:endParaRPr lang="es-AR" smtClean="0"/>
          </a:p>
        </p:txBody>
      </p:sp>
      <p:sp>
        <p:nvSpPr>
          <p:cNvPr id="12291" name="2 Subtítulo"/>
          <p:cNvSpPr>
            <a:spLocks noGrp="1"/>
          </p:cNvSpPr>
          <p:nvPr>
            <p:ph type="subTitle" idx="1"/>
          </p:nvPr>
        </p:nvSpPr>
        <p:spPr>
          <a:xfrm>
            <a:off x="1143000" y="1214438"/>
            <a:ext cx="7143750" cy="1752600"/>
          </a:xfrm>
        </p:spPr>
        <p:txBody>
          <a:bodyPr/>
          <a:lstStyle/>
          <a:p>
            <a:pPr algn="l" eaLnBrk="1" hangingPunct="1">
              <a:buFont typeface="Arial" charset="0"/>
              <a:buChar char="•"/>
            </a:pPr>
            <a:r>
              <a:rPr lang="es-AR" sz="1400" smtClean="0">
                <a:solidFill>
                  <a:schemeClr val="tx1"/>
                </a:solidFill>
                <a:latin typeface="Arial" charset="0"/>
                <a:cs typeface="Arial" charset="0"/>
              </a:rPr>
              <a:t>main(): tipo pthread t, definido en pthread.h, (thread id)</a:t>
            </a:r>
          </a:p>
          <a:p>
            <a:pPr algn="l" eaLnBrk="1" hangingPunct="1">
              <a:buFont typeface="Arial" charset="0"/>
              <a:buChar char="•"/>
            </a:pPr>
            <a:r>
              <a:rPr lang="es-AR" sz="1400" smtClean="0">
                <a:solidFill>
                  <a:schemeClr val="tx1"/>
                </a:solidFill>
                <a:latin typeface="Arial" charset="0"/>
                <a:cs typeface="Arial" charset="0"/>
              </a:rPr>
              <a:t>pthread_create(): devuelve cero si todo va bien. if() detecta falla</a:t>
            </a:r>
          </a:p>
          <a:p>
            <a:pPr algn="l" eaLnBrk="1" hangingPunct="1">
              <a:buFont typeface="Arial" charset="0"/>
              <a:buChar char="•"/>
            </a:pPr>
            <a:r>
              <a:rPr lang="es-AR" sz="1400" smtClean="0">
                <a:solidFill>
                  <a:schemeClr val="tx1"/>
                </a:solidFill>
                <a:latin typeface="Arial" charset="0"/>
                <a:cs typeface="Arial" charset="0"/>
              </a:rPr>
              <a:t>Argumentos:</a:t>
            </a:r>
          </a:p>
          <a:p>
            <a:pPr lvl="1" algn="l" eaLnBrk="1" hangingPunct="1">
              <a:buFont typeface="Arial" charset="0"/>
              <a:buChar char="•"/>
            </a:pPr>
            <a:r>
              <a:rPr lang="es-AR" sz="1000" smtClean="0">
                <a:solidFill>
                  <a:schemeClr val="tx1"/>
                </a:solidFill>
                <a:latin typeface="Arial" charset="0"/>
                <a:cs typeface="Arial" charset="0"/>
              </a:rPr>
              <a:t>puntero hacia mythread,&amp;mythread</a:t>
            </a:r>
          </a:p>
          <a:p>
            <a:pPr lvl="1" algn="l" eaLnBrk="1" hangingPunct="1">
              <a:buFont typeface="Arial" charset="0"/>
              <a:buChar char="•"/>
            </a:pPr>
            <a:r>
              <a:rPr lang="es-AR" sz="1000" smtClean="0">
                <a:solidFill>
                  <a:schemeClr val="tx1"/>
                </a:solidFill>
                <a:latin typeface="Arial" charset="0"/>
                <a:cs typeface="Arial" charset="0"/>
              </a:rPr>
              <a:t>NULL, puede ser usado para definir ciertos atributos (argumentos por defecto)</a:t>
            </a:r>
          </a:p>
          <a:p>
            <a:pPr lvl="1" algn="l" eaLnBrk="1" hangingPunct="1">
              <a:buFont typeface="Arial" charset="0"/>
              <a:buChar char="•"/>
            </a:pPr>
            <a:r>
              <a:rPr lang="es-AR" sz="1000" smtClean="0">
                <a:solidFill>
                  <a:schemeClr val="tx1"/>
                </a:solidFill>
                <a:latin typeface="Arial" charset="0"/>
                <a:cs typeface="Arial" charset="0"/>
              </a:rPr>
              <a:t>nombre de la función que el nuevo  thread ejecutará cuando comience. </a:t>
            </a:r>
          </a:p>
          <a:p>
            <a:pPr algn="l" eaLnBrk="1" hangingPunct="1">
              <a:buFont typeface="Arial" charset="0"/>
              <a:buChar char="•"/>
            </a:pPr>
            <a:r>
              <a:rPr lang="es-AR" sz="1400" smtClean="0">
                <a:solidFill>
                  <a:schemeClr val="tx1"/>
                </a:solidFill>
                <a:latin typeface="Arial" charset="0"/>
                <a:cs typeface="Arial" charset="0"/>
              </a:rPr>
              <a:t>muestra en pantalla: "Thread says hi!" 20 veces y termina</a:t>
            </a:r>
          </a:p>
          <a:p>
            <a:pPr algn="l" eaLnBrk="1" hangingPunct="1">
              <a:buFont typeface="Arial" charset="0"/>
              <a:buChar char="•"/>
            </a:pPr>
            <a:r>
              <a:rPr lang="es-AR" sz="1400" smtClean="0">
                <a:solidFill>
                  <a:schemeClr val="tx1"/>
                </a:solidFill>
                <a:latin typeface="Arial" charset="0"/>
                <a:cs typeface="Arial" charset="0"/>
              </a:rPr>
              <a:t>Pasar argumento: usamos el cuarto argumento de la llamada a pthread_create()</a:t>
            </a:r>
          </a:p>
          <a:p>
            <a:pPr algn="l" eaLnBrk="1" hangingPunct="1">
              <a:buFont typeface="Arial" charset="0"/>
              <a:buChar char="•"/>
            </a:pPr>
            <a:r>
              <a:rPr lang="es-AR" sz="1400" smtClean="0">
                <a:solidFill>
                  <a:schemeClr val="tx1"/>
                </a:solidFill>
                <a:latin typeface="Arial" charset="0"/>
                <a:cs typeface="Arial" charset="0"/>
              </a:rPr>
              <a:t>Aca definido NULL (no necesita pasar ningún dato) </a:t>
            </a:r>
          </a:p>
          <a:p>
            <a:pPr algn="l" eaLnBrk="1" hangingPunct="1">
              <a:buFont typeface="Arial" charset="0"/>
              <a:buChar char="•"/>
            </a:pPr>
            <a:r>
              <a:rPr lang="es-AR" sz="1400" smtClean="0">
                <a:solidFill>
                  <a:schemeClr val="tx1"/>
                </a:solidFill>
                <a:latin typeface="Arial" charset="0"/>
                <a:cs typeface="Arial" charset="0"/>
              </a:rPr>
              <a:t>El programa en dos hilos: programa principal también se considera un hilo</a:t>
            </a:r>
          </a:p>
          <a:p>
            <a:pPr algn="l" eaLnBrk="1" hangingPunct="1">
              <a:buFont typeface="Arial" charset="0"/>
              <a:buChar char="•"/>
            </a:pPr>
            <a:r>
              <a:rPr lang="es-AR" sz="1400" smtClean="0">
                <a:solidFill>
                  <a:schemeClr val="tx1"/>
                </a:solidFill>
                <a:latin typeface="Arial" charset="0"/>
                <a:cs typeface="Arial" charset="0"/>
              </a:rPr>
              <a:t>el thread principal ejecuta secuencialmente "if ( pthread_join(...))")</a:t>
            </a:r>
          </a:p>
          <a:p>
            <a:pPr algn="l" eaLnBrk="1" hangingPunct="1">
              <a:buFont typeface="Arial" charset="0"/>
              <a:buChar char="•"/>
            </a:pPr>
            <a:r>
              <a:rPr lang="es-AR" sz="1400" smtClean="0">
                <a:solidFill>
                  <a:schemeClr val="tx1"/>
                </a:solidFill>
                <a:latin typeface="Arial" charset="0"/>
                <a:cs typeface="Arial" charset="0"/>
              </a:rPr>
              <a:t>Se detiene y espera a combinarse con otro thread  (proceso de limpieza)</a:t>
            </a:r>
          </a:p>
          <a:p>
            <a:pPr algn="l" eaLnBrk="1" hangingPunct="1">
              <a:buFont typeface="Arial" charset="0"/>
              <a:buChar char="•"/>
            </a:pPr>
            <a:r>
              <a:rPr lang="es-AR" sz="1400" smtClean="0">
                <a:solidFill>
                  <a:schemeClr val="tx1"/>
                </a:solidFill>
                <a:latin typeface="Arial" charset="0"/>
                <a:cs typeface="Arial" charset="0"/>
              </a:rPr>
              <a:t>thread_function() tarda 20 segundos en completarse</a:t>
            </a:r>
          </a:p>
          <a:p>
            <a:pPr algn="l" eaLnBrk="1" hangingPunct="1">
              <a:buFont typeface="Arial" charset="0"/>
              <a:buChar char="•"/>
            </a:pPr>
            <a:r>
              <a:rPr lang="es-AR" sz="1400" smtClean="0">
                <a:solidFill>
                  <a:schemeClr val="tx1"/>
                </a:solidFill>
                <a:latin typeface="Arial" charset="0"/>
                <a:cs typeface="Arial" charset="0"/>
              </a:rPr>
              <a:t>Antes de que thread_function() concluya,  main() llama a pthread_join(), se duerme) y espera que thread_function() concluya</a:t>
            </a:r>
          </a:p>
          <a:p>
            <a:pPr algn="l" eaLnBrk="1" hangingPunct="1">
              <a:buFont typeface="Arial" charset="0"/>
              <a:buChar char="•"/>
            </a:pPr>
            <a:r>
              <a:rPr lang="es-AR" sz="1400" smtClean="0">
                <a:solidFill>
                  <a:schemeClr val="tx1"/>
                </a:solidFill>
                <a:latin typeface="Arial" charset="0"/>
                <a:cs typeface="Arial" charset="0"/>
              </a:rPr>
              <a:t>Cuando thread_function() termine, pthread_join() retornará</a:t>
            </a:r>
          </a:p>
          <a:p>
            <a:pPr algn="l" eaLnBrk="1" hangingPunct="1">
              <a:buFont typeface="Arial" charset="0"/>
              <a:buChar char="•"/>
            </a:pPr>
            <a:r>
              <a:rPr lang="es-AR" sz="1400" smtClean="0">
                <a:solidFill>
                  <a:schemeClr val="tx1"/>
                </a:solidFill>
                <a:latin typeface="Arial" charset="0"/>
                <a:cs typeface="Arial" charset="0"/>
              </a:rPr>
              <a:t> Si no se une a thread, seguirá contando para el límite total de hilos del sistema</a:t>
            </a:r>
          </a:p>
          <a:p>
            <a:pPr algn="l" eaLnBrk="1" hangingPunct="1">
              <a:buFont typeface="Arial" charset="0"/>
              <a:buChar char="•"/>
            </a:pPr>
            <a:r>
              <a:rPr lang="es-AR" sz="1400" smtClean="0">
                <a:solidFill>
                  <a:schemeClr val="tx1"/>
                </a:solidFill>
                <a:latin typeface="Arial" charset="0"/>
                <a:cs typeface="Arial" charset="0"/>
              </a:rPr>
              <a:t>Si no se hace una limpieza adecuada de hilos, podría causar que las nuevas llamadas a pthread_create() fallen.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p:cNvSpPr>
            <a:spLocks noGrp="1"/>
          </p:cNvSpPr>
          <p:nvPr>
            <p:ph type="ctrTitle"/>
          </p:nvPr>
        </p:nvSpPr>
        <p:spPr>
          <a:xfrm>
            <a:off x="685800" y="214313"/>
            <a:ext cx="7772400" cy="1000125"/>
          </a:xfrm>
        </p:spPr>
        <p:txBody>
          <a:bodyPr/>
          <a:lstStyle/>
          <a:p>
            <a:pPr eaLnBrk="1" hangingPunct="1"/>
            <a:r>
              <a:rPr lang="es-ES" smtClean="0"/>
              <a:t>Threads</a:t>
            </a:r>
            <a:endParaRPr lang="es-AR" smtClean="0"/>
          </a:p>
        </p:txBody>
      </p:sp>
      <p:graphicFrame>
        <p:nvGraphicFramePr>
          <p:cNvPr id="4" name="3 Tabla"/>
          <p:cNvGraphicFramePr>
            <a:graphicFrameLocks noGrp="1"/>
          </p:cNvGraphicFramePr>
          <p:nvPr/>
        </p:nvGraphicFramePr>
        <p:xfrm>
          <a:off x="500063" y="1428750"/>
          <a:ext cx="8358246" cy="4663440"/>
        </p:xfrm>
        <a:graphic>
          <a:graphicData uri="http://schemas.openxmlformats.org/drawingml/2006/table">
            <a:tbl>
              <a:tblPr firstRow="1" bandRow="1">
                <a:tableStyleId>{5C22544A-7EE6-4342-B048-85BDC9FD1C3A}</a:tableStyleId>
              </a:tblPr>
              <a:tblGrid>
                <a:gridCol w="2786082"/>
                <a:gridCol w="2786082"/>
                <a:gridCol w="2786082"/>
              </a:tblGrid>
              <a:tr h="370840">
                <a:tc>
                  <a:txBody>
                    <a:bodyPr/>
                    <a:lstStyle/>
                    <a:p>
                      <a:pPr algn="l"/>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simple.c</a:t>
                      </a:r>
                      <a:r>
                        <a:rPr lang="es-AR" sz="1000" dirty="0" smtClean="0">
                          <a:solidFill>
                            <a:schemeClr val="tx1"/>
                          </a:solidFill>
                          <a:latin typeface="Arial" pitchFamily="34" charset="0"/>
                          <a:cs typeface="Arial" pitchFamily="34" charset="0"/>
                        </a:rPr>
                        <a:t> -- </a:t>
                      </a:r>
                      <a:r>
                        <a:rPr lang="es-AR" sz="1000" dirty="0" err="1" smtClean="0">
                          <a:solidFill>
                            <a:schemeClr val="tx1"/>
                          </a:solidFill>
                          <a:latin typeface="Arial" pitchFamily="34" charset="0"/>
                          <a:cs typeface="Arial" pitchFamily="34" charset="0"/>
                        </a:rPr>
                        <a:t>multithreaded</a:t>
                      </a: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hello</a:t>
                      </a: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world</a:t>
                      </a:r>
                      <a:r>
                        <a:rPr lang="es-AR" sz="1000" dirty="0" smtClean="0">
                          <a:solidFill>
                            <a:schemeClr val="tx1"/>
                          </a:solidFill>
                          <a:latin typeface="Arial" pitchFamily="34" charset="0"/>
                          <a:cs typeface="Arial" pitchFamily="34" charset="0"/>
                        </a:rPr>
                        <a:t>“*/</a:t>
                      </a:r>
                    </a:p>
                    <a:p>
                      <a:pPr algn="l"/>
                      <a:r>
                        <a:rPr lang="es-AR" sz="1000" dirty="0" smtClean="0">
                          <a:solidFill>
                            <a:schemeClr val="tx1"/>
                          </a:solidFill>
                          <a:latin typeface="Arial" pitchFamily="34" charset="0"/>
                          <a:cs typeface="Arial" pitchFamily="34" charset="0"/>
                        </a:rPr>
                        <a:t>#</a:t>
                      </a:r>
                      <a:r>
                        <a:rPr lang="es-AR" sz="1000" dirty="0" err="1" smtClean="0">
                          <a:solidFill>
                            <a:schemeClr val="tx1"/>
                          </a:solidFill>
                          <a:latin typeface="Arial" pitchFamily="34" charset="0"/>
                          <a:cs typeface="Arial" pitchFamily="34" charset="0"/>
                        </a:rPr>
                        <a:t>ifdef</a:t>
                      </a:r>
                      <a:r>
                        <a:rPr lang="es-AR" sz="1000" dirty="0" smtClean="0">
                          <a:solidFill>
                            <a:schemeClr val="tx1"/>
                          </a:solidFill>
                          <a:latin typeface="Arial" pitchFamily="34" charset="0"/>
                          <a:cs typeface="Arial" pitchFamily="34" charset="0"/>
                        </a:rPr>
                        <a:t> __</a:t>
                      </a:r>
                      <a:r>
                        <a:rPr lang="es-AR" sz="1000" dirty="0" err="1" smtClean="0">
                          <a:solidFill>
                            <a:schemeClr val="tx1"/>
                          </a:solidFill>
                          <a:latin typeface="Arial" pitchFamily="34" charset="0"/>
                          <a:cs typeface="Arial" pitchFamily="34" charset="0"/>
                        </a:rPr>
                        <a:t>linux</a:t>
                      </a:r>
                      <a:r>
                        <a:rPr lang="es-AR" sz="1000" dirty="0" smtClean="0">
                          <a:solidFill>
                            <a:schemeClr val="tx1"/>
                          </a:solidFill>
                          <a:latin typeface="Arial" pitchFamily="34" charset="0"/>
                          <a:cs typeface="Arial" pitchFamily="34" charset="0"/>
                        </a:rPr>
                        <a:t>__</a:t>
                      </a:r>
                    </a:p>
                    <a:p>
                      <a:pPr algn="l"/>
                      <a:r>
                        <a:rPr lang="es-AR" sz="1000" dirty="0" smtClean="0">
                          <a:solidFill>
                            <a:schemeClr val="tx1"/>
                          </a:solidFill>
                          <a:latin typeface="Arial" pitchFamily="34" charset="0"/>
                          <a:cs typeface="Arial" pitchFamily="34" charset="0"/>
                        </a:rPr>
                        <a:t>#  define _REENTRANT</a:t>
                      </a:r>
                    </a:p>
                    <a:p>
                      <a:pPr algn="l"/>
                      <a:r>
                        <a:rPr lang="es-AR" sz="1000" dirty="0" smtClean="0">
                          <a:solidFill>
                            <a:schemeClr val="tx1"/>
                          </a:solidFill>
                          <a:latin typeface="Arial" pitchFamily="34" charset="0"/>
                          <a:cs typeface="Arial" pitchFamily="34" charset="0"/>
                        </a:rPr>
                        <a:t>#  define _POSIX_SOURCE</a:t>
                      </a:r>
                    </a:p>
                    <a:p>
                      <a:pPr algn="l"/>
                      <a:r>
                        <a:rPr lang="es-AR" sz="1000" dirty="0" smtClean="0">
                          <a:solidFill>
                            <a:schemeClr val="tx1"/>
                          </a:solidFill>
                          <a:latin typeface="Arial" pitchFamily="34" charset="0"/>
                          <a:cs typeface="Arial" pitchFamily="34" charset="0"/>
                        </a:rPr>
                        <a:t>#</a:t>
                      </a:r>
                      <a:r>
                        <a:rPr lang="es-AR" sz="1000" dirty="0" err="1" smtClean="0">
                          <a:solidFill>
                            <a:schemeClr val="tx1"/>
                          </a:solidFill>
                          <a:latin typeface="Arial" pitchFamily="34" charset="0"/>
                          <a:cs typeface="Arial" pitchFamily="34" charset="0"/>
                        </a:rPr>
                        <a:t>endif</a:t>
                      </a:r>
                      <a:endParaRPr lang="es-AR" sz="1000" dirty="0" smtClean="0">
                        <a:solidFill>
                          <a:schemeClr val="tx1"/>
                        </a:solidFill>
                        <a:latin typeface="Arial" pitchFamily="34" charset="0"/>
                        <a:cs typeface="Arial" pitchFamily="34" charset="0"/>
                      </a:endParaRPr>
                    </a:p>
                    <a:p>
                      <a:pPr algn="l"/>
                      <a:r>
                        <a:rPr lang="es-AR" sz="1000" dirty="0" smtClean="0">
                          <a:solidFill>
                            <a:schemeClr val="tx1"/>
                          </a:solidFill>
                          <a:latin typeface="Arial" pitchFamily="34" charset="0"/>
                          <a:cs typeface="Arial" pitchFamily="34" charset="0"/>
                        </a:rPr>
                        <a:t>#</a:t>
                      </a:r>
                      <a:r>
                        <a:rPr lang="es-AR" sz="1000" dirty="0" err="1" smtClean="0">
                          <a:solidFill>
                            <a:schemeClr val="tx1"/>
                          </a:solidFill>
                          <a:latin typeface="Arial" pitchFamily="34" charset="0"/>
                          <a:cs typeface="Arial" pitchFamily="34" charset="0"/>
                        </a:rPr>
                        <a:t>ifdef</a:t>
                      </a:r>
                      <a:r>
                        <a:rPr lang="es-AR" sz="1000" dirty="0" smtClean="0">
                          <a:solidFill>
                            <a:schemeClr val="tx1"/>
                          </a:solidFill>
                          <a:latin typeface="Arial" pitchFamily="34" charset="0"/>
                          <a:cs typeface="Arial" pitchFamily="34" charset="0"/>
                        </a:rPr>
                        <a:t> __</a:t>
                      </a:r>
                      <a:r>
                        <a:rPr lang="es-AR" sz="1000" dirty="0" err="1" smtClean="0">
                          <a:solidFill>
                            <a:schemeClr val="tx1"/>
                          </a:solidFill>
                          <a:latin typeface="Arial" pitchFamily="34" charset="0"/>
                          <a:cs typeface="Arial" pitchFamily="34" charset="0"/>
                        </a:rPr>
                        <a:t>linux</a:t>
                      </a:r>
                      <a:r>
                        <a:rPr lang="es-AR" sz="1000" dirty="0" smtClean="0">
                          <a:solidFill>
                            <a:schemeClr val="tx1"/>
                          </a:solidFill>
                          <a:latin typeface="Arial" pitchFamily="34" charset="0"/>
                          <a:cs typeface="Arial" pitchFamily="34" charset="0"/>
                        </a:rPr>
                        <a:t>__</a:t>
                      </a:r>
                    </a:p>
                    <a:p>
                      <a:pPr algn="l"/>
                      <a:r>
                        <a:rPr lang="es-AR" sz="1000" dirty="0" smtClean="0">
                          <a:solidFill>
                            <a:schemeClr val="tx1"/>
                          </a:solidFill>
                          <a:latin typeface="Arial" pitchFamily="34" charset="0"/>
                          <a:cs typeface="Arial" pitchFamily="34" charset="0"/>
                        </a:rPr>
                        <a:t>#  define _P __P</a:t>
                      </a:r>
                    </a:p>
                    <a:p>
                      <a:pPr algn="l"/>
                      <a:r>
                        <a:rPr lang="es-AR" sz="1000" dirty="0" smtClean="0">
                          <a:solidFill>
                            <a:schemeClr val="tx1"/>
                          </a:solidFill>
                          <a:latin typeface="Arial" pitchFamily="34" charset="0"/>
                          <a:cs typeface="Arial" pitchFamily="34" charset="0"/>
                        </a:rPr>
                        <a:t>#</a:t>
                      </a:r>
                      <a:r>
                        <a:rPr lang="es-AR" sz="1000" dirty="0" err="1" smtClean="0">
                          <a:solidFill>
                            <a:schemeClr val="tx1"/>
                          </a:solidFill>
                          <a:latin typeface="Arial" pitchFamily="34" charset="0"/>
                          <a:cs typeface="Arial" pitchFamily="34" charset="0"/>
                        </a:rPr>
                        <a:t>endif</a:t>
                      </a:r>
                      <a:endParaRPr lang="es-AR" sz="1000" dirty="0" smtClean="0">
                        <a:solidFill>
                          <a:schemeClr val="tx1"/>
                        </a:solidFill>
                        <a:latin typeface="Arial" pitchFamily="34" charset="0"/>
                        <a:cs typeface="Arial" pitchFamily="34" charset="0"/>
                      </a:endParaRPr>
                    </a:p>
                    <a:p>
                      <a:pPr algn="l"/>
                      <a:endParaRPr lang="es-AR" sz="1000" dirty="0" smtClean="0">
                        <a:solidFill>
                          <a:schemeClr val="tx1"/>
                        </a:solidFill>
                        <a:latin typeface="Arial" pitchFamily="34" charset="0"/>
                        <a:cs typeface="Arial" pitchFamily="34" charset="0"/>
                      </a:endParaRPr>
                    </a:p>
                    <a:p>
                      <a:pPr algn="l"/>
                      <a:r>
                        <a:rPr lang="es-AR" sz="1000" dirty="0" smtClean="0">
                          <a:solidFill>
                            <a:schemeClr val="tx1"/>
                          </a:solidFill>
                          <a:latin typeface="Arial" pitchFamily="34" charset="0"/>
                          <a:cs typeface="Arial" pitchFamily="34" charset="0"/>
                        </a:rPr>
                        <a:t>#</a:t>
                      </a:r>
                      <a:r>
                        <a:rPr lang="es-AR" sz="1000" dirty="0" err="1" smtClean="0">
                          <a:solidFill>
                            <a:schemeClr val="tx1"/>
                          </a:solidFill>
                          <a:latin typeface="Arial" pitchFamily="34" charset="0"/>
                          <a:cs typeface="Arial" pitchFamily="34" charset="0"/>
                        </a:rPr>
                        <a:t>include</a:t>
                      </a:r>
                      <a:r>
                        <a:rPr lang="es-AR" sz="1000" dirty="0" smtClean="0">
                          <a:solidFill>
                            <a:schemeClr val="tx1"/>
                          </a:solidFill>
                          <a:latin typeface="Arial" pitchFamily="34" charset="0"/>
                          <a:cs typeface="Arial" pitchFamily="34" charset="0"/>
                        </a:rPr>
                        <a:t> &lt;</a:t>
                      </a:r>
                      <a:r>
                        <a:rPr lang="es-AR" sz="1000" dirty="0" err="1" smtClean="0">
                          <a:solidFill>
                            <a:schemeClr val="tx1"/>
                          </a:solidFill>
                          <a:latin typeface="Arial" pitchFamily="34" charset="0"/>
                          <a:cs typeface="Arial" pitchFamily="34" charset="0"/>
                        </a:rPr>
                        <a:t>pthread.h</a:t>
                      </a:r>
                      <a:r>
                        <a:rPr lang="es-AR" sz="1000" dirty="0" smtClean="0">
                          <a:solidFill>
                            <a:schemeClr val="tx1"/>
                          </a:solidFill>
                          <a:latin typeface="Arial" pitchFamily="34" charset="0"/>
                          <a:cs typeface="Arial" pitchFamily="34" charset="0"/>
                        </a:rPr>
                        <a:t>&gt;</a:t>
                      </a:r>
                    </a:p>
                    <a:p>
                      <a:pPr algn="l"/>
                      <a:r>
                        <a:rPr lang="es-AR" sz="1000" dirty="0" smtClean="0">
                          <a:solidFill>
                            <a:schemeClr val="tx1"/>
                          </a:solidFill>
                          <a:latin typeface="Arial" pitchFamily="34" charset="0"/>
                          <a:cs typeface="Arial" pitchFamily="34" charset="0"/>
                        </a:rPr>
                        <a:t>#</a:t>
                      </a:r>
                      <a:r>
                        <a:rPr lang="es-AR" sz="1000" dirty="0" err="1" smtClean="0">
                          <a:solidFill>
                            <a:schemeClr val="tx1"/>
                          </a:solidFill>
                          <a:latin typeface="Arial" pitchFamily="34" charset="0"/>
                          <a:cs typeface="Arial" pitchFamily="34" charset="0"/>
                        </a:rPr>
                        <a:t>include</a:t>
                      </a:r>
                      <a:r>
                        <a:rPr lang="es-AR" sz="1000" dirty="0" smtClean="0">
                          <a:solidFill>
                            <a:schemeClr val="tx1"/>
                          </a:solidFill>
                          <a:latin typeface="Arial" pitchFamily="34" charset="0"/>
                          <a:cs typeface="Arial" pitchFamily="34" charset="0"/>
                        </a:rPr>
                        <a:t> &lt;</a:t>
                      </a:r>
                      <a:r>
                        <a:rPr lang="es-AR" sz="1000" dirty="0" err="1" smtClean="0">
                          <a:solidFill>
                            <a:schemeClr val="tx1"/>
                          </a:solidFill>
                          <a:latin typeface="Arial" pitchFamily="34" charset="0"/>
                          <a:cs typeface="Arial" pitchFamily="34" charset="0"/>
                        </a:rPr>
                        <a:t>string.h</a:t>
                      </a:r>
                      <a:r>
                        <a:rPr lang="es-AR" sz="1000" dirty="0" smtClean="0">
                          <a:solidFill>
                            <a:schemeClr val="tx1"/>
                          </a:solidFill>
                          <a:latin typeface="Arial" pitchFamily="34" charset="0"/>
                          <a:cs typeface="Arial" pitchFamily="34" charset="0"/>
                        </a:rPr>
                        <a:t>&gt;	/* </a:t>
                      </a:r>
                      <a:r>
                        <a:rPr lang="es-AR" sz="1000" dirty="0" err="1" smtClean="0">
                          <a:solidFill>
                            <a:schemeClr val="tx1"/>
                          </a:solidFill>
                          <a:latin typeface="Arial" pitchFamily="34" charset="0"/>
                          <a:cs typeface="Arial" pitchFamily="34" charset="0"/>
                        </a:rPr>
                        <a:t>for</a:t>
                      </a: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strerror</a:t>
                      </a:r>
                      <a:r>
                        <a:rPr lang="es-AR" sz="1000" dirty="0" smtClean="0">
                          <a:solidFill>
                            <a:schemeClr val="tx1"/>
                          </a:solidFill>
                          <a:latin typeface="Arial" pitchFamily="34" charset="0"/>
                          <a:cs typeface="Arial" pitchFamily="34" charset="0"/>
                        </a:rPr>
                        <a:t>() */</a:t>
                      </a:r>
                    </a:p>
                    <a:p>
                      <a:pPr algn="l"/>
                      <a:r>
                        <a:rPr lang="es-AR" sz="1000" dirty="0" smtClean="0">
                          <a:solidFill>
                            <a:schemeClr val="tx1"/>
                          </a:solidFill>
                          <a:latin typeface="Arial" pitchFamily="34" charset="0"/>
                          <a:cs typeface="Arial" pitchFamily="34" charset="0"/>
                        </a:rPr>
                        <a:t>#</a:t>
                      </a:r>
                      <a:r>
                        <a:rPr lang="es-AR" sz="1000" dirty="0" err="1" smtClean="0">
                          <a:solidFill>
                            <a:schemeClr val="tx1"/>
                          </a:solidFill>
                          <a:latin typeface="Arial" pitchFamily="34" charset="0"/>
                          <a:cs typeface="Arial" pitchFamily="34" charset="0"/>
                        </a:rPr>
                        <a:t>include</a:t>
                      </a:r>
                      <a:r>
                        <a:rPr lang="es-AR" sz="1000" dirty="0" smtClean="0">
                          <a:solidFill>
                            <a:schemeClr val="tx1"/>
                          </a:solidFill>
                          <a:latin typeface="Arial" pitchFamily="34" charset="0"/>
                          <a:cs typeface="Arial" pitchFamily="34" charset="0"/>
                        </a:rPr>
                        <a:t> &lt;</a:t>
                      </a:r>
                      <a:r>
                        <a:rPr lang="es-AR" sz="1000" dirty="0" err="1" smtClean="0">
                          <a:solidFill>
                            <a:schemeClr val="tx1"/>
                          </a:solidFill>
                          <a:latin typeface="Arial" pitchFamily="34" charset="0"/>
                          <a:cs typeface="Arial" pitchFamily="34" charset="0"/>
                        </a:rPr>
                        <a:t>stdio.h</a:t>
                      </a:r>
                      <a:r>
                        <a:rPr lang="es-AR" sz="1000" dirty="0" smtClean="0">
                          <a:solidFill>
                            <a:schemeClr val="tx1"/>
                          </a:solidFill>
                          <a:latin typeface="Arial" pitchFamily="34" charset="0"/>
                          <a:cs typeface="Arial" pitchFamily="34" charset="0"/>
                        </a:rPr>
                        <a:t>&gt;</a:t>
                      </a:r>
                    </a:p>
                    <a:p>
                      <a:pPr algn="l"/>
                      <a:endParaRPr lang="es-AR" sz="1000" dirty="0" smtClean="0">
                        <a:solidFill>
                          <a:schemeClr val="tx1"/>
                        </a:solidFill>
                        <a:latin typeface="Arial" pitchFamily="34" charset="0"/>
                        <a:cs typeface="Arial" pitchFamily="34" charset="0"/>
                      </a:endParaRPr>
                    </a:p>
                    <a:p>
                      <a:pPr algn="l"/>
                      <a:r>
                        <a:rPr lang="es-AR" sz="1000" dirty="0" smtClean="0">
                          <a:solidFill>
                            <a:schemeClr val="tx1"/>
                          </a:solidFill>
                          <a:latin typeface="Arial" pitchFamily="34" charset="0"/>
                          <a:cs typeface="Arial" pitchFamily="34" charset="0"/>
                        </a:rPr>
                        <a:t>#define NTHREADS 4</a:t>
                      </a:r>
                    </a:p>
                    <a:p>
                      <a:pPr algn="l"/>
                      <a:r>
                        <a:rPr lang="es-AR" sz="1000" dirty="0" smtClean="0">
                          <a:solidFill>
                            <a:schemeClr val="tx1"/>
                          </a:solidFill>
                          <a:latin typeface="Arial" pitchFamily="34" charset="0"/>
                          <a:cs typeface="Arial" pitchFamily="34" charset="0"/>
                        </a:rPr>
                        <a:t>#define </a:t>
                      </a:r>
                      <a:r>
                        <a:rPr lang="es-AR" sz="1000" dirty="0" err="1" smtClean="0">
                          <a:solidFill>
                            <a:schemeClr val="tx1"/>
                          </a:solidFill>
                          <a:latin typeface="Arial" pitchFamily="34" charset="0"/>
                          <a:cs typeface="Arial" pitchFamily="34" charset="0"/>
                        </a:rPr>
                        <a:t>errexit</a:t>
                      </a:r>
                      <a:r>
                        <a:rPr lang="es-AR" sz="1000" dirty="0" smtClean="0">
                          <a:solidFill>
                            <a:schemeClr val="tx1"/>
                          </a:solidFill>
                          <a:latin typeface="Arial" pitchFamily="34" charset="0"/>
                          <a:cs typeface="Arial" pitchFamily="34" charset="0"/>
                        </a:rPr>
                        <a:t>(</a:t>
                      </a:r>
                      <a:r>
                        <a:rPr lang="es-AR" sz="1000" dirty="0" err="1" smtClean="0">
                          <a:solidFill>
                            <a:schemeClr val="tx1"/>
                          </a:solidFill>
                          <a:latin typeface="Arial" pitchFamily="34" charset="0"/>
                          <a:cs typeface="Arial" pitchFamily="34" charset="0"/>
                        </a:rPr>
                        <a:t>code,str</a:t>
                      </a:r>
                      <a:r>
                        <a:rPr lang="es-AR" sz="1000" dirty="0" smtClean="0">
                          <a:solidFill>
                            <a:schemeClr val="tx1"/>
                          </a:solidFill>
                          <a:latin typeface="Arial" pitchFamily="34" charset="0"/>
                          <a:cs typeface="Arial" pitchFamily="34" charset="0"/>
                        </a:rPr>
                        <a:t>)                          \</a:t>
                      </a:r>
                    </a:p>
                    <a:p>
                      <a:pPr algn="l"/>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fprintf</a:t>
                      </a:r>
                      <a:r>
                        <a:rPr lang="es-AR" sz="1000" dirty="0" smtClean="0">
                          <a:solidFill>
                            <a:schemeClr val="tx1"/>
                          </a:solidFill>
                          <a:latin typeface="Arial" pitchFamily="34" charset="0"/>
                          <a:cs typeface="Arial" pitchFamily="34" charset="0"/>
                        </a:rPr>
                        <a:t>(</a:t>
                      </a:r>
                      <a:r>
                        <a:rPr lang="es-AR" sz="1000" dirty="0" err="1" smtClean="0">
                          <a:solidFill>
                            <a:schemeClr val="tx1"/>
                          </a:solidFill>
                          <a:latin typeface="Arial" pitchFamily="34" charset="0"/>
                          <a:cs typeface="Arial" pitchFamily="34" charset="0"/>
                        </a:rPr>
                        <a:t>stderr</a:t>
                      </a:r>
                      <a:r>
                        <a:rPr lang="es-AR" sz="1000" dirty="0" smtClean="0">
                          <a:solidFill>
                            <a:schemeClr val="tx1"/>
                          </a:solidFill>
                          <a:latin typeface="Arial" pitchFamily="34" charset="0"/>
                          <a:cs typeface="Arial" pitchFamily="34" charset="0"/>
                        </a:rPr>
                        <a:t>,"%s: %s\n",(</a:t>
                      </a:r>
                      <a:r>
                        <a:rPr lang="es-AR" sz="1000" dirty="0" err="1" smtClean="0">
                          <a:solidFill>
                            <a:schemeClr val="tx1"/>
                          </a:solidFill>
                          <a:latin typeface="Arial" pitchFamily="34" charset="0"/>
                          <a:cs typeface="Arial" pitchFamily="34" charset="0"/>
                        </a:rPr>
                        <a:t>str</a:t>
                      </a:r>
                      <a:r>
                        <a:rPr lang="es-AR" sz="1000" dirty="0" smtClean="0">
                          <a:solidFill>
                            <a:schemeClr val="tx1"/>
                          </a:solidFill>
                          <a:latin typeface="Arial" pitchFamily="34" charset="0"/>
                          <a:cs typeface="Arial" pitchFamily="34" charset="0"/>
                        </a:rPr>
                        <a:t>),</a:t>
                      </a:r>
                      <a:r>
                        <a:rPr lang="es-AR" sz="1000" dirty="0" err="1" smtClean="0">
                          <a:solidFill>
                            <a:schemeClr val="tx1"/>
                          </a:solidFill>
                          <a:latin typeface="Arial" pitchFamily="34" charset="0"/>
                          <a:cs typeface="Arial" pitchFamily="34" charset="0"/>
                        </a:rPr>
                        <a:t>strerror</a:t>
                      </a:r>
                      <a:r>
                        <a:rPr lang="es-AR" sz="1000" dirty="0" smtClean="0">
                          <a:solidFill>
                            <a:schemeClr val="tx1"/>
                          </a:solidFill>
                          <a:latin typeface="Arial" pitchFamily="34" charset="0"/>
                          <a:cs typeface="Arial" pitchFamily="34" charset="0"/>
                        </a:rPr>
                        <a:t>(</a:t>
                      </a:r>
                      <a:r>
                        <a:rPr lang="es-AR" sz="1000" dirty="0" err="1" smtClean="0">
                          <a:solidFill>
                            <a:schemeClr val="tx1"/>
                          </a:solidFill>
                          <a:latin typeface="Arial" pitchFamily="34" charset="0"/>
                          <a:cs typeface="Arial" pitchFamily="34" charset="0"/>
                        </a:rPr>
                        <a:t>code</a:t>
                      </a:r>
                      <a:r>
                        <a:rPr lang="es-AR" sz="1000" dirty="0" smtClean="0">
                          <a:solidFill>
                            <a:schemeClr val="tx1"/>
                          </a:solidFill>
                          <a:latin typeface="Arial" pitchFamily="34" charset="0"/>
                          <a:cs typeface="Arial" pitchFamily="34" charset="0"/>
                        </a:rPr>
                        <a:t>)); \</a:t>
                      </a:r>
                    </a:p>
                    <a:p>
                      <a:pPr algn="l"/>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exit</a:t>
                      </a:r>
                      <a:r>
                        <a:rPr lang="es-AR" sz="1000" dirty="0" smtClean="0">
                          <a:solidFill>
                            <a:schemeClr val="tx1"/>
                          </a:solidFill>
                          <a:latin typeface="Arial" pitchFamily="34" charset="0"/>
                          <a:cs typeface="Arial" pitchFamily="34" charset="0"/>
                        </a:rPr>
                        <a:t>(1);</a:t>
                      </a:r>
                    </a:p>
                    <a:p>
                      <a:pPr algn="l"/>
                      <a:endParaRPr lang="es-AR" sz="1000" dirty="0" smtClean="0">
                        <a:solidFill>
                          <a:schemeClr val="tx1"/>
                        </a:solidFill>
                        <a:latin typeface="Arial" pitchFamily="34" charset="0"/>
                        <a:cs typeface="Arial" pitchFamily="34" charset="0"/>
                      </a:endParaRPr>
                    </a:p>
                    <a:p>
                      <a:pPr algn="l"/>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this</a:t>
                      </a: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is</a:t>
                      </a: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the</a:t>
                      </a: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thread</a:t>
                      </a: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code</a:t>
                      </a:r>
                      <a:r>
                        <a:rPr lang="es-AR" sz="1000" dirty="0" smtClean="0">
                          <a:solidFill>
                            <a:schemeClr val="tx1"/>
                          </a:solidFill>
                          <a:latin typeface="Arial" pitchFamily="34" charset="0"/>
                          <a:cs typeface="Arial" pitchFamily="34" charset="0"/>
                        </a:rPr>
                        <a:t> */</a:t>
                      </a:r>
                    </a:p>
                    <a:p>
                      <a:pPr algn="l"/>
                      <a:r>
                        <a:rPr lang="es-AR" sz="1000" dirty="0" err="1" smtClean="0">
                          <a:solidFill>
                            <a:schemeClr val="tx1"/>
                          </a:solidFill>
                          <a:latin typeface="Arial" pitchFamily="34" charset="0"/>
                          <a:cs typeface="Arial" pitchFamily="34" charset="0"/>
                        </a:rPr>
                        <a:t>void</a:t>
                      </a:r>
                      <a:r>
                        <a:rPr lang="es-AR" sz="1000" dirty="0" smtClean="0">
                          <a:solidFill>
                            <a:schemeClr val="tx1"/>
                          </a:solidFill>
                          <a:latin typeface="Arial" pitchFamily="34" charset="0"/>
                          <a:cs typeface="Arial" pitchFamily="34" charset="0"/>
                        </a:rPr>
                        <a:t> *hola(</a:t>
                      </a:r>
                      <a:r>
                        <a:rPr lang="es-AR" sz="1000" dirty="0" err="1" smtClean="0">
                          <a:solidFill>
                            <a:schemeClr val="tx1"/>
                          </a:solidFill>
                          <a:latin typeface="Arial" pitchFamily="34" charset="0"/>
                          <a:cs typeface="Arial" pitchFamily="34" charset="0"/>
                        </a:rPr>
                        <a:t>void</a:t>
                      </a:r>
                      <a:r>
                        <a:rPr lang="es-AR" sz="1000" dirty="0" smtClean="0">
                          <a:solidFill>
                            <a:schemeClr val="tx1"/>
                          </a:solidFill>
                          <a:latin typeface="Arial" pitchFamily="34" charset="0"/>
                          <a:cs typeface="Arial" pitchFamily="34" charset="0"/>
                        </a:rPr>
                        <a:t> * </a:t>
                      </a:r>
                      <a:r>
                        <a:rPr lang="es-AR" sz="1000" dirty="0" err="1" smtClean="0">
                          <a:solidFill>
                            <a:schemeClr val="tx1"/>
                          </a:solidFill>
                          <a:latin typeface="Arial" pitchFamily="34" charset="0"/>
                          <a:cs typeface="Arial" pitchFamily="34" charset="0"/>
                        </a:rPr>
                        <a:t>arg</a:t>
                      </a:r>
                      <a:r>
                        <a:rPr lang="es-AR" sz="1000" dirty="0" smtClean="0">
                          <a:solidFill>
                            <a:schemeClr val="tx1"/>
                          </a:solidFill>
                          <a:latin typeface="Arial" pitchFamily="34" charset="0"/>
                          <a:cs typeface="Arial" pitchFamily="34" charset="0"/>
                        </a:rPr>
                        <a:t>)</a:t>
                      </a:r>
                    </a:p>
                    <a:p>
                      <a:pPr algn="l"/>
                      <a:r>
                        <a:rPr lang="es-AR" sz="1000" dirty="0" smtClean="0">
                          <a:solidFill>
                            <a:schemeClr val="tx1"/>
                          </a:solidFill>
                          <a:latin typeface="Arial" pitchFamily="34" charset="0"/>
                          <a:cs typeface="Arial" pitchFamily="34" charset="0"/>
                        </a:rPr>
                        <a:t>{</a:t>
                      </a:r>
                    </a:p>
                    <a:p>
                      <a:pPr algn="l"/>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int</a:t>
                      </a: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myid</a:t>
                      </a:r>
                      <a:r>
                        <a:rPr lang="es-AR" sz="1000" dirty="0" smtClean="0">
                          <a:solidFill>
                            <a:schemeClr val="tx1"/>
                          </a:solidFill>
                          <a:latin typeface="Arial" pitchFamily="34" charset="0"/>
                          <a:cs typeface="Arial" pitchFamily="34" charset="0"/>
                        </a:rPr>
                        <a:t>=*(</a:t>
                      </a:r>
                      <a:r>
                        <a:rPr lang="es-AR" sz="1000" dirty="0" err="1" smtClean="0">
                          <a:solidFill>
                            <a:schemeClr val="tx1"/>
                          </a:solidFill>
                          <a:latin typeface="Arial" pitchFamily="34" charset="0"/>
                          <a:cs typeface="Arial" pitchFamily="34" charset="0"/>
                        </a:rPr>
                        <a:t>int</a:t>
                      </a:r>
                      <a:r>
                        <a:rPr lang="es-AR" sz="1000" dirty="0" smtClean="0">
                          <a:solidFill>
                            <a:schemeClr val="tx1"/>
                          </a:solidFill>
                          <a:latin typeface="Arial" pitchFamily="34" charset="0"/>
                          <a:cs typeface="Arial" pitchFamily="34" charset="0"/>
                        </a:rPr>
                        <a:t> *) </a:t>
                      </a:r>
                      <a:r>
                        <a:rPr lang="es-AR" sz="1000" dirty="0" err="1" smtClean="0">
                          <a:solidFill>
                            <a:schemeClr val="tx1"/>
                          </a:solidFill>
                          <a:latin typeface="Arial" pitchFamily="34" charset="0"/>
                          <a:cs typeface="Arial" pitchFamily="34" charset="0"/>
                        </a:rPr>
                        <a:t>arg</a:t>
                      </a:r>
                      <a:r>
                        <a:rPr lang="es-AR" sz="1000" dirty="0" smtClean="0">
                          <a:solidFill>
                            <a:schemeClr val="tx1"/>
                          </a:solidFill>
                          <a:latin typeface="Arial" pitchFamily="34" charset="0"/>
                          <a:cs typeface="Arial" pitchFamily="34" charset="0"/>
                        </a:rPr>
                        <a:t>;</a:t>
                      </a:r>
                    </a:p>
                    <a:p>
                      <a:pPr algn="l"/>
                      <a:endParaRPr lang="es-AR" sz="1000" dirty="0" smtClean="0">
                        <a:solidFill>
                          <a:schemeClr val="tx1"/>
                        </a:solidFill>
                        <a:latin typeface="Arial" pitchFamily="34" charset="0"/>
                        <a:cs typeface="Arial" pitchFamily="34" charset="0"/>
                      </a:endParaRPr>
                    </a:p>
                    <a:p>
                      <a:pPr algn="l"/>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printf</a:t>
                      </a:r>
                      <a:r>
                        <a:rPr lang="es-AR" sz="1000" dirty="0" smtClean="0">
                          <a:solidFill>
                            <a:schemeClr val="tx1"/>
                          </a:solidFill>
                          <a:latin typeface="Arial" pitchFamily="34" charset="0"/>
                          <a:cs typeface="Arial" pitchFamily="34" charset="0"/>
                        </a:rPr>
                        <a:t>("</a:t>
                      </a:r>
                      <a:r>
                        <a:rPr lang="es-AR" sz="1000" dirty="0" err="1" smtClean="0">
                          <a:solidFill>
                            <a:schemeClr val="tx1"/>
                          </a:solidFill>
                          <a:latin typeface="Arial" pitchFamily="34" charset="0"/>
                          <a:cs typeface="Arial" pitchFamily="34" charset="0"/>
                        </a:rPr>
                        <a:t>Hello</a:t>
                      </a: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world</a:t>
                      </a: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I'm</a:t>
                      </a:r>
                      <a:r>
                        <a:rPr lang="es-AR" sz="1000" dirty="0" smtClean="0">
                          <a:solidFill>
                            <a:schemeClr val="tx1"/>
                          </a:solidFill>
                          <a:latin typeface="Arial" pitchFamily="34" charset="0"/>
                          <a:cs typeface="Arial" pitchFamily="34" charset="0"/>
                        </a:rPr>
                        <a:t> %d\</a:t>
                      </a:r>
                      <a:r>
                        <a:rPr lang="es-AR" sz="1000" dirty="0" err="1" smtClean="0">
                          <a:solidFill>
                            <a:schemeClr val="tx1"/>
                          </a:solidFill>
                          <a:latin typeface="Arial" pitchFamily="34" charset="0"/>
                          <a:cs typeface="Arial" pitchFamily="34" charset="0"/>
                        </a:rPr>
                        <a:t>n",myid</a:t>
                      </a:r>
                      <a:r>
                        <a:rPr lang="es-AR" sz="1000" dirty="0" smtClean="0">
                          <a:solidFill>
                            <a:schemeClr val="tx1"/>
                          </a:solidFill>
                          <a:latin typeface="Arial" pitchFamily="34" charset="0"/>
                          <a:cs typeface="Arial" pitchFamily="34" charset="0"/>
                        </a:rPr>
                        <a:t>);</a:t>
                      </a:r>
                    </a:p>
                    <a:p>
                      <a:pPr algn="l"/>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return</a:t>
                      </a: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arg</a:t>
                      </a:r>
                      <a:r>
                        <a:rPr lang="es-AR" sz="1000" dirty="0" smtClean="0">
                          <a:solidFill>
                            <a:schemeClr val="tx1"/>
                          </a:solidFill>
                          <a:latin typeface="Arial" pitchFamily="34" charset="0"/>
                          <a:cs typeface="Arial" pitchFamily="34" charset="0"/>
                        </a:rPr>
                        <a:t>;</a:t>
                      </a:r>
                    </a:p>
                    <a:p>
                      <a:pPr algn="l"/>
                      <a:r>
                        <a:rPr lang="es-AR" sz="1000" dirty="0" smtClean="0">
                          <a:solidFill>
                            <a:schemeClr val="tx1"/>
                          </a:solidFill>
                          <a:latin typeface="Arial" pitchFamily="34" charset="0"/>
                          <a:cs typeface="Arial" pitchFamily="34" charset="0"/>
                        </a:rPr>
                        <a:t>}</a:t>
                      </a:r>
                    </a:p>
                  </a:txBody>
                  <a:tcPr>
                    <a:noFill/>
                  </a:tcPr>
                </a:tc>
                <a:tc>
                  <a:txBody>
                    <a:bodyPr/>
                    <a:lstStyle/>
                    <a:p>
                      <a:pPr algn="l"/>
                      <a:r>
                        <a:rPr lang="en-US" sz="1000" dirty="0" smtClean="0">
                          <a:solidFill>
                            <a:schemeClr val="tx1"/>
                          </a:solidFill>
                          <a:latin typeface="Arial" pitchFamily="34" charset="0"/>
                          <a:cs typeface="Arial" pitchFamily="34" charset="0"/>
                        </a:rPr>
                        <a:t>/******** this is the main thread's code */</a:t>
                      </a:r>
                    </a:p>
                    <a:p>
                      <a:pPr algn="l"/>
                      <a:r>
                        <a:rPr lang="en-US" sz="1000" dirty="0" err="1" smtClean="0">
                          <a:solidFill>
                            <a:schemeClr val="tx1"/>
                          </a:solidFill>
                          <a:latin typeface="Arial" pitchFamily="34" charset="0"/>
                          <a:cs typeface="Arial" pitchFamily="34" charset="0"/>
                        </a:rPr>
                        <a:t>int</a:t>
                      </a:r>
                      <a:r>
                        <a:rPr lang="en-US" sz="1000" dirty="0" smtClean="0">
                          <a:solidFill>
                            <a:schemeClr val="tx1"/>
                          </a:solidFill>
                          <a:latin typeface="Arial" pitchFamily="34" charset="0"/>
                          <a:cs typeface="Arial" pitchFamily="34" charset="0"/>
                        </a:rPr>
                        <a:t> main(</a:t>
                      </a:r>
                      <a:r>
                        <a:rPr lang="en-US" sz="1000" dirty="0" err="1" smtClean="0">
                          <a:solidFill>
                            <a:schemeClr val="tx1"/>
                          </a:solidFill>
                          <a:latin typeface="Arial" pitchFamily="34" charset="0"/>
                          <a:cs typeface="Arial" pitchFamily="34" charset="0"/>
                        </a:rPr>
                        <a:t>int</a:t>
                      </a:r>
                      <a:r>
                        <a:rPr lang="en-US" sz="1000" dirty="0" smtClean="0">
                          <a:solidFill>
                            <a:schemeClr val="tx1"/>
                          </a:solidFill>
                          <a:latin typeface="Arial" pitchFamily="34" charset="0"/>
                          <a:cs typeface="Arial" pitchFamily="34" charset="0"/>
                        </a:rPr>
                        <a:t> </a:t>
                      </a:r>
                      <a:r>
                        <a:rPr lang="en-US" sz="1000" dirty="0" err="1" smtClean="0">
                          <a:solidFill>
                            <a:schemeClr val="tx1"/>
                          </a:solidFill>
                          <a:latin typeface="Arial" pitchFamily="34" charset="0"/>
                          <a:cs typeface="Arial" pitchFamily="34" charset="0"/>
                        </a:rPr>
                        <a:t>argc,char</a:t>
                      </a:r>
                      <a:r>
                        <a:rPr lang="en-US" sz="1000" dirty="0" smtClean="0">
                          <a:solidFill>
                            <a:schemeClr val="tx1"/>
                          </a:solidFill>
                          <a:latin typeface="Arial" pitchFamily="34" charset="0"/>
                          <a:cs typeface="Arial" pitchFamily="34" charset="0"/>
                        </a:rPr>
                        <a:t> *</a:t>
                      </a:r>
                      <a:r>
                        <a:rPr lang="en-US" sz="1000" dirty="0" err="1" smtClean="0">
                          <a:solidFill>
                            <a:schemeClr val="tx1"/>
                          </a:solidFill>
                          <a:latin typeface="Arial" pitchFamily="34" charset="0"/>
                          <a:cs typeface="Arial" pitchFamily="34" charset="0"/>
                        </a:rPr>
                        <a:t>argv</a:t>
                      </a:r>
                      <a:r>
                        <a:rPr lang="en-US" sz="1000" dirty="0" smtClean="0">
                          <a:solidFill>
                            <a:schemeClr val="tx1"/>
                          </a:solidFill>
                          <a:latin typeface="Arial" pitchFamily="34" charset="0"/>
                          <a:cs typeface="Arial" pitchFamily="34" charset="0"/>
                        </a:rPr>
                        <a:t>[])</a:t>
                      </a:r>
                    </a:p>
                    <a:p>
                      <a:pPr algn="l"/>
                      <a:r>
                        <a:rPr lang="en-US" sz="1000" dirty="0" smtClean="0">
                          <a:solidFill>
                            <a:schemeClr val="tx1"/>
                          </a:solidFill>
                          <a:latin typeface="Arial" pitchFamily="34" charset="0"/>
                          <a:cs typeface="Arial" pitchFamily="34" charset="0"/>
                        </a:rPr>
                        <a:t>{</a:t>
                      </a:r>
                    </a:p>
                    <a:p>
                      <a:pPr algn="l"/>
                      <a:r>
                        <a:rPr lang="en-US" sz="1000" dirty="0" smtClean="0">
                          <a:solidFill>
                            <a:schemeClr val="tx1"/>
                          </a:solidFill>
                          <a:latin typeface="Arial" pitchFamily="34" charset="0"/>
                          <a:cs typeface="Arial" pitchFamily="34" charset="0"/>
                        </a:rPr>
                        <a:t>  </a:t>
                      </a:r>
                      <a:r>
                        <a:rPr lang="en-US" sz="1000" dirty="0" err="1" smtClean="0">
                          <a:solidFill>
                            <a:schemeClr val="tx1"/>
                          </a:solidFill>
                          <a:latin typeface="Arial" pitchFamily="34" charset="0"/>
                          <a:cs typeface="Arial" pitchFamily="34" charset="0"/>
                        </a:rPr>
                        <a:t>int</a:t>
                      </a:r>
                      <a:r>
                        <a:rPr lang="en-US" sz="1000" dirty="0" smtClean="0">
                          <a:solidFill>
                            <a:schemeClr val="tx1"/>
                          </a:solidFill>
                          <a:latin typeface="Arial" pitchFamily="34" charset="0"/>
                          <a:cs typeface="Arial" pitchFamily="34" charset="0"/>
                        </a:rPr>
                        <a:t> worker;</a:t>
                      </a:r>
                    </a:p>
                    <a:p>
                      <a:pPr algn="l"/>
                      <a:r>
                        <a:rPr lang="en-US" sz="1000" dirty="0" smtClean="0">
                          <a:solidFill>
                            <a:schemeClr val="tx1"/>
                          </a:solidFill>
                          <a:latin typeface="Arial" pitchFamily="34" charset="0"/>
                          <a:cs typeface="Arial" pitchFamily="34" charset="0"/>
                        </a:rPr>
                        <a:t>  </a:t>
                      </a:r>
                      <a:r>
                        <a:rPr lang="en-US" sz="1000" dirty="0" err="1" smtClean="0">
                          <a:solidFill>
                            <a:schemeClr val="tx1"/>
                          </a:solidFill>
                          <a:latin typeface="Arial" pitchFamily="34" charset="0"/>
                          <a:cs typeface="Arial" pitchFamily="34" charset="0"/>
                        </a:rPr>
                        <a:t>pthread_t</a:t>
                      </a:r>
                      <a:r>
                        <a:rPr lang="en-US" sz="1000" dirty="0" smtClean="0">
                          <a:solidFill>
                            <a:schemeClr val="tx1"/>
                          </a:solidFill>
                          <a:latin typeface="Arial" pitchFamily="34" charset="0"/>
                          <a:cs typeface="Arial" pitchFamily="34" charset="0"/>
                        </a:rPr>
                        <a:t> threads[NTHREADS];                /* holds thread info */</a:t>
                      </a:r>
                    </a:p>
                    <a:p>
                      <a:pPr algn="l"/>
                      <a:r>
                        <a:rPr lang="en-US" sz="1000" dirty="0" smtClean="0">
                          <a:solidFill>
                            <a:schemeClr val="tx1"/>
                          </a:solidFill>
                          <a:latin typeface="Arial" pitchFamily="34" charset="0"/>
                          <a:cs typeface="Arial" pitchFamily="34" charset="0"/>
                        </a:rPr>
                        <a:t>  </a:t>
                      </a:r>
                      <a:r>
                        <a:rPr lang="en-US" sz="1000" dirty="0" err="1" smtClean="0">
                          <a:solidFill>
                            <a:schemeClr val="tx1"/>
                          </a:solidFill>
                          <a:latin typeface="Arial" pitchFamily="34" charset="0"/>
                          <a:cs typeface="Arial" pitchFamily="34" charset="0"/>
                        </a:rPr>
                        <a:t>int</a:t>
                      </a:r>
                      <a:r>
                        <a:rPr lang="en-US" sz="1000" dirty="0" smtClean="0">
                          <a:solidFill>
                            <a:schemeClr val="tx1"/>
                          </a:solidFill>
                          <a:latin typeface="Arial" pitchFamily="34" charset="0"/>
                          <a:cs typeface="Arial" pitchFamily="34" charset="0"/>
                        </a:rPr>
                        <a:t> ids[NTHREADS];                          /* holds thread </a:t>
                      </a:r>
                      <a:r>
                        <a:rPr lang="en-US" sz="1000" dirty="0" err="1" smtClean="0">
                          <a:solidFill>
                            <a:schemeClr val="tx1"/>
                          </a:solidFill>
                          <a:latin typeface="Arial" pitchFamily="34" charset="0"/>
                          <a:cs typeface="Arial" pitchFamily="34" charset="0"/>
                        </a:rPr>
                        <a:t>args</a:t>
                      </a:r>
                      <a:r>
                        <a:rPr lang="en-US" sz="1000" dirty="0" smtClean="0">
                          <a:solidFill>
                            <a:schemeClr val="tx1"/>
                          </a:solidFill>
                          <a:latin typeface="Arial" pitchFamily="34" charset="0"/>
                          <a:cs typeface="Arial" pitchFamily="34" charset="0"/>
                        </a:rPr>
                        <a:t> */</a:t>
                      </a:r>
                    </a:p>
                    <a:p>
                      <a:pPr algn="l"/>
                      <a:r>
                        <a:rPr lang="en-US" sz="1000" dirty="0" smtClean="0">
                          <a:solidFill>
                            <a:schemeClr val="tx1"/>
                          </a:solidFill>
                          <a:latin typeface="Arial" pitchFamily="34" charset="0"/>
                          <a:cs typeface="Arial" pitchFamily="34" charset="0"/>
                        </a:rPr>
                        <a:t>  </a:t>
                      </a:r>
                      <a:r>
                        <a:rPr lang="en-US" sz="1000" dirty="0" err="1" smtClean="0">
                          <a:solidFill>
                            <a:schemeClr val="tx1"/>
                          </a:solidFill>
                          <a:latin typeface="Arial" pitchFamily="34" charset="0"/>
                          <a:cs typeface="Arial" pitchFamily="34" charset="0"/>
                        </a:rPr>
                        <a:t>int</a:t>
                      </a:r>
                      <a:r>
                        <a:rPr lang="en-US" sz="1000" dirty="0" smtClean="0">
                          <a:solidFill>
                            <a:schemeClr val="tx1"/>
                          </a:solidFill>
                          <a:latin typeface="Arial" pitchFamily="34" charset="0"/>
                          <a:cs typeface="Arial" pitchFamily="34" charset="0"/>
                        </a:rPr>
                        <a:t> </a:t>
                      </a:r>
                      <a:r>
                        <a:rPr lang="en-US" sz="1000" dirty="0" err="1" smtClean="0">
                          <a:solidFill>
                            <a:schemeClr val="tx1"/>
                          </a:solidFill>
                          <a:latin typeface="Arial" pitchFamily="34" charset="0"/>
                          <a:cs typeface="Arial" pitchFamily="34" charset="0"/>
                        </a:rPr>
                        <a:t>errcode</a:t>
                      </a:r>
                      <a:r>
                        <a:rPr lang="en-US" sz="1000" dirty="0" smtClean="0">
                          <a:solidFill>
                            <a:schemeClr val="tx1"/>
                          </a:solidFill>
                          <a:latin typeface="Arial" pitchFamily="34" charset="0"/>
                          <a:cs typeface="Arial" pitchFamily="34" charset="0"/>
                        </a:rPr>
                        <a:t>;                                /* holds </a:t>
                      </a:r>
                      <a:r>
                        <a:rPr lang="en-US" sz="1000" dirty="0" err="1" smtClean="0">
                          <a:solidFill>
                            <a:schemeClr val="tx1"/>
                          </a:solidFill>
                          <a:latin typeface="Arial" pitchFamily="34" charset="0"/>
                          <a:cs typeface="Arial" pitchFamily="34" charset="0"/>
                        </a:rPr>
                        <a:t>pthread</a:t>
                      </a:r>
                      <a:r>
                        <a:rPr lang="en-US" sz="1000" dirty="0" smtClean="0">
                          <a:solidFill>
                            <a:schemeClr val="tx1"/>
                          </a:solidFill>
                          <a:latin typeface="Arial" pitchFamily="34" charset="0"/>
                          <a:cs typeface="Arial" pitchFamily="34" charset="0"/>
                        </a:rPr>
                        <a:t> error code */</a:t>
                      </a:r>
                    </a:p>
                    <a:p>
                      <a:pPr algn="l"/>
                      <a:r>
                        <a:rPr lang="en-US" sz="1000" dirty="0" smtClean="0">
                          <a:solidFill>
                            <a:schemeClr val="tx1"/>
                          </a:solidFill>
                          <a:latin typeface="Arial" pitchFamily="34" charset="0"/>
                          <a:cs typeface="Arial" pitchFamily="34" charset="0"/>
                        </a:rPr>
                        <a:t>  </a:t>
                      </a:r>
                      <a:r>
                        <a:rPr lang="en-US" sz="1000" dirty="0" err="1" smtClean="0">
                          <a:solidFill>
                            <a:schemeClr val="tx1"/>
                          </a:solidFill>
                          <a:latin typeface="Arial" pitchFamily="34" charset="0"/>
                          <a:cs typeface="Arial" pitchFamily="34" charset="0"/>
                        </a:rPr>
                        <a:t>int</a:t>
                      </a:r>
                      <a:r>
                        <a:rPr lang="en-US" sz="1000" dirty="0" smtClean="0">
                          <a:solidFill>
                            <a:schemeClr val="tx1"/>
                          </a:solidFill>
                          <a:latin typeface="Arial" pitchFamily="34" charset="0"/>
                          <a:cs typeface="Arial" pitchFamily="34" charset="0"/>
                        </a:rPr>
                        <a:t> *status;                                /* holds return code */</a:t>
                      </a:r>
                    </a:p>
                    <a:p>
                      <a:pPr algn="l"/>
                      <a:endParaRPr lang="en-US" sz="1000" dirty="0" smtClean="0">
                        <a:solidFill>
                          <a:schemeClr val="tx1"/>
                        </a:solidFill>
                        <a:latin typeface="Arial" pitchFamily="34" charset="0"/>
                        <a:cs typeface="Arial" pitchFamily="34" charset="0"/>
                      </a:endParaRPr>
                    </a:p>
                    <a:p>
                      <a:pPr algn="l"/>
                      <a:r>
                        <a:rPr lang="en-US" sz="1000" dirty="0" smtClean="0">
                          <a:solidFill>
                            <a:schemeClr val="tx1"/>
                          </a:solidFill>
                          <a:latin typeface="Arial" pitchFamily="34" charset="0"/>
                          <a:cs typeface="Arial" pitchFamily="34" charset="0"/>
                        </a:rPr>
                        <a:t>  /* create the threads */</a:t>
                      </a:r>
                    </a:p>
                    <a:p>
                      <a:pPr algn="l"/>
                      <a:r>
                        <a:rPr lang="en-US" sz="1000" dirty="0" smtClean="0">
                          <a:solidFill>
                            <a:schemeClr val="tx1"/>
                          </a:solidFill>
                          <a:latin typeface="Arial" pitchFamily="34" charset="0"/>
                          <a:cs typeface="Arial" pitchFamily="34" charset="0"/>
                        </a:rPr>
                        <a:t>  for (worker=0; worker&lt;NTHREADS; worker++) {</a:t>
                      </a:r>
                    </a:p>
                    <a:p>
                      <a:pPr algn="l"/>
                      <a:r>
                        <a:rPr lang="en-US" sz="1000" dirty="0" smtClean="0">
                          <a:solidFill>
                            <a:schemeClr val="tx1"/>
                          </a:solidFill>
                          <a:latin typeface="Arial" pitchFamily="34" charset="0"/>
                          <a:cs typeface="Arial" pitchFamily="34" charset="0"/>
                        </a:rPr>
                        <a:t>    ids[worker]=worker;</a:t>
                      </a:r>
                    </a:p>
                    <a:p>
                      <a:pPr algn="l"/>
                      <a:r>
                        <a:rPr lang="en-US" sz="1000" dirty="0" smtClean="0">
                          <a:solidFill>
                            <a:schemeClr val="tx1"/>
                          </a:solidFill>
                          <a:latin typeface="Arial" pitchFamily="34" charset="0"/>
                          <a:cs typeface="Arial" pitchFamily="34" charset="0"/>
                        </a:rPr>
                        <a:t>    if (</a:t>
                      </a:r>
                      <a:r>
                        <a:rPr lang="en-US" sz="1000" dirty="0" err="1" smtClean="0">
                          <a:solidFill>
                            <a:schemeClr val="tx1"/>
                          </a:solidFill>
                          <a:latin typeface="Arial" pitchFamily="34" charset="0"/>
                          <a:cs typeface="Arial" pitchFamily="34" charset="0"/>
                        </a:rPr>
                        <a:t>errcode</a:t>
                      </a:r>
                      <a:r>
                        <a:rPr lang="en-US" sz="1000" dirty="0" smtClean="0">
                          <a:solidFill>
                            <a:schemeClr val="tx1"/>
                          </a:solidFill>
                          <a:latin typeface="Arial" pitchFamily="34" charset="0"/>
                          <a:cs typeface="Arial" pitchFamily="34" charset="0"/>
                        </a:rPr>
                        <a:t>=</a:t>
                      </a:r>
                      <a:r>
                        <a:rPr lang="en-US" sz="1000" dirty="0" err="1" smtClean="0">
                          <a:solidFill>
                            <a:schemeClr val="tx1"/>
                          </a:solidFill>
                          <a:latin typeface="Arial" pitchFamily="34" charset="0"/>
                          <a:cs typeface="Arial" pitchFamily="34" charset="0"/>
                        </a:rPr>
                        <a:t>pthread_create</a:t>
                      </a:r>
                      <a:r>
                        <a:rPr lang="en-US" sz="1000" dirty="0" smtClean="0">
                          <a:solidFill>
                            <a:schemeClr val="tx1"/>
                          </a:solidFill>
                          <a:latin typeface="Arial" pitchFamily="34" charset="0"/>
                          <a:cs typeface="Arial" pitchFamily="34" charset="0"/>
                        </a:rPr>
                        <a:t>(&amp;threads[worker],/* thread </a:t>
                      </a:r>
                      <a:r>
                        <a:rPr lang="en-US" sz="1000" dirty="0" err="1" smtClean="0">
                          <a:solidFill>
                            <a:schemeClr val="tx1"/>
                          </a:solidFill>
                          <a:latin typeface="Arial" pitchFamily="34" charset="0"/>
                          <a:cs typeface="Arial" pitchFamily="34" charset="0"/>
                        </a:rPr>
                        <a:t>struct</a:t>
                      </a:r>
                      <a:r>
                        <a:rPr lang="en-US" sz="1000" dirty="0" smtClean="0">
                          <a:solidFill>
                            <a:schemeClr val="tx1"/>
                          </a:solidFill>
                          <a:latin typeface="Arial" pitchFamily="34" charset="0"/>
                          <a:cs typeface="Arial" pitchFamily="34" charset="0"/>
                        </a:rPr>
                        <a:t>             */</a:t>
                      </a:r>
                    </a:p>
                    <a:p>
                      <a:pPr algn="l"/>
                      <a:r>
                        <a:rPr lang="en-US" sz="1000" dirty="0" smtClean="0">
                          <a:solidFill>
                            <a:schemeClr val="tx1"/>
                          </a:solidFill>
                          <a:latin typeface="Arial" pitchFamily="34" charset="0"/>
                          <a:cs typeface="Arial" pitchFamily="34" charset="0"/>
                        </a:rPr>
                        <a:t>		       NULL,                    /* default thread attributes */</a:t>
                      </a:r>
                    </a:p>
                    <a:p>
                      <a:pPr algn="l"/>
                      <a:r>
                        <a:rPr lang="en-US" sz="1000" dirty="0" smtClean="0">
                          <a:solidFill>
                            <a:schemeClr val="tx1"/>
                          </a:solidFill>
                          <a:latin typeface="Arial" pitchFamily="34" charset="0"/>
                          <a:cs typeface="Arial" pitchFamily="34" charset="0"/>
                        </a:rPr>
                        <a:t>		       </a:t>
                      </a:r>
                      <a:r>
                        <a:rPr lang="en-US" sz="1000" dirty="0" err="1" smtClean="0">
                          <a:solidFill>
                            <a:schemeClr val="tx1"/>
                          </a:solidFill>
                          <a:latin typeface="Arial" pitchFamily="34" charset="0"/>
                          <a:cs typeface="Arial" pitchFamily="34" charset="0"/>
                        </a:rPr>
                        <a:t>hola</a:t>
                      </a:r>
                      <a:r>
                        <a:rPr lang="en-US" sz="1000" dirty="0" smtClean="0">
                          <a:solidFill>
                            <a:schemeClr val="tx1"/>
                          </a:solidFill>
                          <a:latin typeface="Arial" pitchFamily="34" charset="0"/>
                          <a:cs typeface="Arial" pitchFamily="34" charset="0"/>
                        </a:rPr>
                        <a:t>,                    /* start routine             */</a:t>
                      </a:r>
                    </a:p>
                    <a:p>
                      <a:pPr algn="l"/>
                      <a:r>
                        <a:rPr lang="en-US" sz="1000" dirty="0" smtClean="0">
                          <a:solidFill>
                            <a:schemeClr val="tx1"/>
                          </a:solidFill>
                          <a:latin typeface="Arial" pitchFamily="34" charset="0"/>
                          <a:cs typeface="Arial" pitchFamily="34" charset="0"/>
                        </a:rPr>
                        <a:t>		       &amp;ids[worker])) {         /* </a:t>
                      </a:r>
                      <a:r>
                        <a:rPr lang="en-US" sz="1000" dirty="0" err="1" smtClean="0">
                          <a:solidFill>
                            <a:schemeClr val="tx1"/>
                          </a:solidFill>
                          <a:latin typeface="Arial" pitchFamily="34" charset="0"/>
                          <a:cs typeface="Arial" pitchFamily="34" charset="0"/>
                        </a:rPr>
                        <a:t>arg</a:t>
                      </a:r>
                      <a:r>
                        <a:rPr lang="en-US" sz="1000" dirty="0" smtClean="0">
                          <a:solidFill>
                            <a:schemeClr val="tx1"/>
                          </a:solidFill>
                          <a:latin typeface="Arial" pitchFamily="34" charset="0"/>
                          <a:cs typeface="Arial" pitchFamily="34" charset="0"/>
                        </a:rPr>
                        <a:t> to routine            */</a:t>
                      </a:r>
                    </a:p>
                    <a:p>
                      <a:pPr algn="l"/>
                      <a:r>
                        <a:rPr lang="en-US" sz="1000" dirty="0" smtClean="0">
                          <a:solidFill>
                            <a:schemeClr val="tx1"/>
                          </a:solidFill>
                          <a:latin typeface="Arial" pitchFamily="34" charset="0"/>
                          <a:cs typeface="Arial" pitchFamily="34" charset="0"/>
                        </a:rPr>
                        <a:t>      </a:t>
                      </a:r>
                      <a:r>
                        <a:rPr lang="en-US" sz="1000" dirty="0" err="1" smtClean="0">
                          <a:solidFill>
                            <a:schemeClr val="tx1"/>
                          </a:solidFill>
                          <a:latin typeface="Arial" pitchFamily="34" charset="0"/>
                          <a:cs typeface="Arial" pitchFamily="34" charset="0"/>
                        </a:rPr>
                        <a:t>errexit</a:t>
                      </a:r>
                      <a:r>
                        <a:rPr lang="en-US" sz="1000" dirty="0" smtClean="0">
                          <a:solidFill>
                            <a:schemeClr val="tx1"/>
                          </a:solidFill>
                          <a:latin typeface="Arial" pitchFamily="34" charset="0"/>
                          <a:cs typeface="Arial" pitchFamily="34" charset="0"/>
                        </a:rPr>
                        <a:t>(</a:t>
                      </a:r>
                      <a:r>
                        <a:rPr lang="en-US" sz="1000" dirty="0" err="1" smtClean="0">
                          <a:solidFill>
                            <a:schemeClr val="tx1"/>
                          </a:solidFill>
                          <a:latin typeface="Arial" pitchFamily="34" charset="0"/>
                          <a:cs typeface="Arial" pitchFamily="34" charset="0"/>
                        </a:rPr>
                        <a:t>errcode,"pthread_create</a:t>
                      </a:r>
                      <a:r>
                        <a:rPr lang="en-US" sz="1000" dirty="0" smtClean="0">
                          <a:solidFill>
                            <a:schemeClr val="tx1"/>
                          </a:solidFill>
                          <a:latin typeface="Arial" pitchFamily="34" charset="0"/>
                          <a:cs typeface="Arial" pitchFamily="34" charset="0"/>
                        </a:rPr>
                        <a:t>");</a:t>
                      </a:r>
                    </a:p>
                    <a:p>
                      <a:pPr algn="l"/>
                      <a:r>
                        <a:rPr lang="en-US" sz="1000" dirty="0" smtClean="0">
                          <a:solidFill>
                            <a:schemeClr val="tx1"/>
                          </a:solidFill>
                          <a:latin typeface="Arial" pitchFamily="34" charset="0"/>
                          <a:cs typeface="Arial" pitchFamily="34" charset="0"/>
                        </a:rPr>
                        <a:t>    }</a:t>
                      </a:r>
                    </a:p>
                    <a:p>
                      <a:pPr algn="l"/>
                      <a:r>
                        <a:rPr lang="en-US" sz="1000" dirty="0" smtClean="0">
                          <a:solidFill>
                            <a:schemeClr val="tx1"/>
                          </a:solidFill>
                          <a:latin typeface="Arial" pitchFamily="34" charset="0"/>
                          <a:cs typeface="Arial" pitchFamily="34" charset="0"/>
                        </a:rPr>
                        <a:t>  }</a:t>
                      </a:r>
                    </a:p>
                  </a:txBody>
                  <a:tcPr>
                    <a:noFill/>
                  </a:tcPr>
                </a:tc>
                <a:tc>
                  <a:txBody>
                    <a:bodyPr/>
                    <a:lstStyle/>
                    <a:p>
                      <a:pPr algn="l"/>
                      <a:r>
                        <a:rPr lang="en-US" sz="1000" dirty="0" smtClean="0">
                          <a:solidFill>
                            <a:schemeClr val="tx1"/>
                          </a:solidFill>
                          <a:latin typeface="Arial" pitchFamily="34" charset="0"/>
                          <a:cs typeface="Arial" pitchFamily="34" charset="0"/>
                        </a:rPr>
                        <a:t> /* reap the threads as they exit */</a:t>
                      </a:r>
                    </a:p>
                    <a:p>
                      <a:pPr algn="l"/>
                      <a:r>
                        <a:rPr lang="en-US" sz="1000" dirty="0" smtClean="0">
                          <a:solidFill>
                            <a:schemeClr val="tx1"/>
                          </a:solidFill>
                          <a:latin typeface="Arial" pitchFamily="34" charset="0"/>
                          <a:cs typeface="Arial" pitchFamily="34" charset="0"/>
                        </a:rPr>
                        <a:t>  for (worker=0; worker&lt;NTHREADS; worker++) {</a:t>
                      </a:r>
                    </a:p>
                    <a:p>
                      <a:pPr algn="l"/>
                      <a:r>
                        <a:rPr lang="en-US" sz="1000" dirty="0" smtClean="0">
                          <a:solidFill>
                            <a:schemeClr val="tx1"/>
                          </a:solidFill>
                          <a:latin typeface="Arial" pitchFamily="34" charset="0"/>
                          <a:cs typeface="Arial" pitchFamily="34" charset="0"/>
                        </a:rPr>
                        <a:t>    /* wait for thread to terminate */</a:t>
                      </a:r>
                    </a:p>
                    <a:p>
                      <a:pPr algn="l"/>
                      <a:r>
                        <a:rPr lang="en-US" sz="1000" dirty="0" smtClean="0">
                          <a:solidFill>
                            <a:schemeClr val="tx1"/>
                          </a:solidFill>
                          <a:latin typeface="Arial" pitchFamily="34" charset="0"/>
                          <a:cs typeface="Arial" pitchFamily="34" charset="0"/>
                        </a:rPr>
                        <a:t>    if (</a:t>
                      </a:r>
                      <a:r>
                        <a:rPr lang="en-US" sz="1000" dirty="0" err="1" smtClean="0">
                          <a:solidFill>
                            <a:schemeClr val="tx1"/>
                          </a:solidFill>
                          <a:latin typeface="Arial" pitchFamily="34" charset="0"/>
                          <a:cs typeface="Arial" pitchFamily="34" charset="0"/>
                        </a:rPr>
                        <a:t>errcode</a:t>
                      </a:r>
                      <a:r>
                        <a:rPr lang="en-US" sz="1000" dirty="0" smtClean="0">
                          <a:solidFill>
                            <a:schemeClr val="tx1"/>
                          </a:solidFill>
                          <a:latin typeface="Arial" pitchFamily="34" charset="0"/>
                          <a:cs typeface="Arial" pitchFamily="34" charset="0"/>
                        </a:rPr>
                        <a:t>=</a:t>
                      </a:r>
                      <a:r>
                        <a:rPr lang="en-US" sz="1000" dirty="0" err="1" smtClean="0">
                          <a:solidFill>
                            <a:schemeClr val="tx1"/>
                          </a:solidFill>
                          <a:latin typeface="Arial" pitchFamily="34" charset="0"/>
                          <a:cs typeface="Arial" pitchFamily="34" charset="0"/>
                        </a:rPr>
                        <a:t>pthread_join</a:t>
                      </a:r>
                      <a:r>
                        <a:rPr lang="en-US" sz="1000" dirty="0" smtClean="0">
                          <a:solidFill>
                            <a:schemeClr val="tx1"/>
                          </a:solidFill>
                          <a:latin typeface="Arial" pitchFamily="34" charset="0"/>
                          <a:cs typeface="Arial" pitchFamily="34" charset="0"/>
                        </a:rPr>
                        <a:t>(threads[worker],(void *) &amp;status)) { </a:t>
                      </a:r>
                    </a:p>
                    <a:p>
                      <a:pPr algn="l"/>
                      <a:r>
                        <a:rPr lang="en-US" sz="1000" dirty="0" smtClean="0">
                          <a:solidFill>
                            <a:schemeClr val="tx1"/>
                          </a:solidFill>
                          <a:latin typeface="Arial" pitchFamily="34" charset="0"/>
                          <a:cs typeface="Arial" pitchFamily="34" charset="0"/>
                        </a:rPr>
                        <a:t>      </a:t>
                      </a:r>
                      <a:r>
                        <a:rPr lang="en-US" sz="1000" dirty="0" err="1" smtClean="0">
                          <a:solidFill>
                            <a:schemeClr val="tx1"/>
                          </a:solidFill>
                          <a:latin typeface="Arial" pitchFamily="34" charset="0"/>
                          <a:cs typeface="Arial" pitchFamily="34" charset="0"/>
                        </a:rPr>
                        <a:t>errexit</a:t>
                      </a:r>
                      <a:r>
                        <a:rPr lang="en-US" sz="1000" dirty="0" smtClean="0">
                          <a:solidFill>
                            <a:schemeClr val="tx1"/>
                          </a:solidFill>
                          <a:latin typeface="Arial" pitchFamily="34" charset="0"/>
                          <a:cs typeface="Arial" pitchFamily="34" charset="0"/>
                        </a:rPr>
                        <a:t>(</a:t>
                      </a:r>
                      <a:r>
                        <a:rPr lang="en-US" sz="1000" dirty="0" err="1" smtClean="0">
                          <a:solidFill>
                            <a:schemeClr val="tx1"/>
                          </a:solidFill>
                          <a:latin typeface="Arial" pitchFamily="34" charset="0"/>
                          <a:cs typeface="Arial" pitchFamily="34" charset="0"/>
                        </a:rPr>
                        <a:t>errcode,"pthread_join</a:t>
                      </a:r>
                      <a:r>
                        <a:rPr lang="en-US" sz="1000" dirty="0" smtClean="0">
                          <a:solidFill>
                            <a:schemeClr val="tx1"/>
                          </a:solidFill>
                          <a:latin typeface="Arial" pitchFamily="34" charset="0"/>
                          <a:cs typeface="Arial" pitchFamily="34" charset="0"/>
                        </a:rPr>
                        <a:t>");</a:t>
                      </a:r>
                    </a:p>
                    <a:p>
                      <a:pPr algn="l"/>
                      <a:r>
                        <a:rPr lang="en-US" sz="1000" dirty="0" smtClean="0">
                          <a:solidFill>
                            <a:schemeClr val="tx1"/>
                          </a:solidFill>
                          <a:latin typeface="Arial" pitchFamily="34" charset="0"/>
                          <a:cs typeface="Arial" pitchFamily="34" charset="0"/>
                        </a:rPr>
                        <a:t>    }</a:t>
                      </a:r>
                    </a:p>
                    <a:p>
                      <a:pPr algn="l"/>
                      <a:r>
                        <a:rPr lang="en-US" sz="1000" dirty="0" smtClean="0">
                          <a:solidFill>
                            <a:schemeClr val="tx1"/>
                          </a:solidFill>
                          <a:latin typeface="Arial" pitchFamily="34" charset="0"/>
                          <a:cs typeface="Arial" pitchFamily="34" charset="0"/>
                        </a:rPr>
                        <a:t>    /* check thread's exit status and release its resources */</a:t>
                      </a:r>
                    </a:p>
                    <a:p>
                      <a:pPr algn="l"/>
                      <a:r>
                        <a:rPr lang="en-US" sz="1000" dirty="0" smtClean="0">
                          <a:solidFill>
                            <a:schemeClr val="tx1"/>
                          </a:solidFill>
                          <a:latin typeface="Arial" pitchFamily="34" charset="0"/>
                          <a:cs typeface="Arial" pitchFamily="34" charset="0"/>
                        </a:rPr>
                        <a:t>    if (*status != worker) {</a:t>
                      </a:r>
                    </a:p>
                    <a:p>
                      <a:pPr algn="l"/>
                      <a:r>
                        <a:rPr lang="en-US" sz="1000" dirty="0" smtClean="0">
                          <a:solidFill>
                            <a:schemeClr val="tx1"/>
                          </a:solidFill>
                          <a:latin typeface="Arial" pitchFamily="34" charset="0"/>
                          <a:cs typeface="Arial" pitchFamily="34" charset="0"/>
                        </a:rPr>
                        <a:t>      </a:t>
                      </a:r>
                      <a:r>
                        <a:rPr lang="en-US" sz="1000" dirty="0" err="1" smtClean="0">
                          <a:solidFill>
                            <a:schemeClr val="tx1"/>
                          </a:solidFill>
                          <a:latin typeface="Arial" pitchFamily="34" charset="0"/>
                          <a:cs typeface="Arial" pitchFamily="34" charset="0"/>
                        </a:rPr>
                        <a:t>fprintf</a:t>
                      </a:r>
                      <a:r>
                        <a:rPr lang="en-US" sz="1000" dirty="0" smtClean="0">
                          <a:solidFill>
                            <a:schemeClr val="tx1"/>
                          </a:solidFill>
                          <a:latin typeface="Arial" pitchFamily="34" charset="0"/>
                          <a:cs typeface="Arial" pitchFamily="34" charset="0"/>
                        </a:rPr>
                        <a:t>(</a:t>
                      </a:r>
                      <a:r>
                        <a:rPr lang="en-US" sz="1000" dirty="0" err="1" smtClean="0">
                          <a:solidFill>
                            <a:schemeClr val="tx1"/>
                          </a:solidFill>
                          <a:latin typeface="Arial" pitchFamily="34" charset="0"/>
                          <a:cs typeface="Arial" pitchFamily="34" charset="0"/>
                        </a:rPr>
                        <a:t>stderr,"thread</a:t>
                      </a:r>
                      <a:r>
                        <a:rPr lang="en-US" sz="1000" dirty="0" smtClean="0">
                          <a:solidFill>
                            <a:schemeClr val="tx1"/>
                          </a:solidFill>
                          <a:latin typeface="Arial" pitchFamily="34" charset="0"/>
                          <a:cs typeface="Arial" pitchFamily="34" charset="0"/>
                        </a:rPr>
                        <a:t> %d terminated abnormally\</a:t>
                      </a:r>
                      <a:r>
                        <a:rPr lang="en-US" sz="1000" dirty="0" err="1" smtClean="0">
                          <a:solidFill>
                            <a:schemeClr val="tx1"/>
                          </a:solidFill>
                          <a:latin typeface="Arial" pitchFamily="34" charset="0"/>
                          <a:cs typeface="Arial" pitchFamily="34" charset="0"/>
                        </a:rPr>
                        <a:t>n",worker</a:t>
                      </a:r>
                      <a:r>
                        <a:rPr lang="en-US" sz="1000" dirty="0" smtClean="0">
                          <a:solidFill>
                            <a:schemeClr val="tx1"/>
                          </a:solidFill>
                          <a:latin typeface="Arial" pitchFamily="34" charset="0"/>
                          <a:cs typeface="Arial" pitchFamily="34" charset="0"/>
                        </a:rPr>
                        <a:t>);</a:t>
                      </a:r>
                    </a:p>
                    <a:p>
                      <a:pPr algn="l"/>
                      <a:r>
                        <a:rPr lang="en-US" sz="1000" dirty="0" smtClean="0">
                          <a:solidFill>
                            <a:schemeClr val="tx1"/>
                          </a:solidFill>
                          <a:latin typeface="Arial" pitchFamily="34" charset="0"/>
                          <a:cs typeface="Arial" pitchFamily="34" charset="0"/>
                        </a:rPr>
                        <a:t>      exit(1);</a:t>
                      </a:r>
                    </a:p>
                    <a:p>
                      <a:pPr algn="l"/>
                      <a:r>
                        <a:rPr lang="en-US" sz="1000" dirty="0" smtClean="0">
                          <a:solidFill>
                            <a:schemeClr val="tx1"/>
                          </a:solidFill>
                          <a:latin typeface="Arial" pitchFamily="34" charset="0"/>
                          <a:cs typeface="Arial" pitchFamily="34" charset="0"/>
                        </a:rPr>
                        <a:t>    }</a:t>
                      </a:r>
                    </a:p>
                    <a:p>
                      <a:pPr algn="l"/>
                      <a:r>
                        <a:rPr lang="en-US" sz="1000" dirty="0" smtClean="0">
                          <a:solidFill>
                            <a:schemeClr val="tx1"/>
                          </a:solidFill>
                          <a:latin typeface="Arial" pitchFamily="34" charset="0"/>
                          <a:cs typeface="Arial" pitchFamily="34" charset="0"/>
                        </a:rPr>
                        <a:t>  }</a:t>
                      </a:r>
                    </a:p>
                    <a:p>
                      <a:pPr algn="l"/>
                      <a:r>
                        <a:rPr lang="en-US" sz="1000" dirty="0" smtClean="0">
                          <a:solidFill>
                            <a:schemeClr val="tx1"/>
                          </a:solidFill>
                          <a:latin typeface="Arial" pitchFamily="34" charset="0"/>
                          <a:cs typeface="Arial" pitchFamily="34" charset="0"/>
                        </a:rPr>
                        <a:t>  return(0);</a:t>
                      </a:r>
                    </a:p>
                    <a:p>
                      <a:pPr algn="l"/>
                      <a:r>
                        <a:rPr lang="en-US" sz="1000" dirty="0" smtClean="0">
                          <a:solidFill>
                            <a:schemeClr val="tx1"/>
                          </a:solidFill>
                          <a:latin typeface="Arial" pitchFamily="34" charset="0"/>
                          <a:cs typeface="Arial" pitchFamily="34" charset="0"/>
                        </a:rPr>
                        <a:t>}</a:t>
                      </a:r>
                    </a:p>
                    <a:p>
                      <a:pPr algn="l"/>
                      <a:endParaRPr lang="en-US" sz="1000" dirty="0" smtClean="0">
                        <a:solidFill>
                          <a:schemeClr val="tx1"/>
                        </a:solidFill>
                        <a:latin typeface="Arial" pitchFamily="34" charset="0"/>
                        <a:cs typeface="Arial" pitchFamily="34" charset="0"/>
                      </a:endParaRPr>
                    </a:p>
                    <a:p>
                      <a:pPr algn="l"/>
                      <a:r>
                        <a:rPr lang="en-US" sz="1000" dirty="0" smtClean="0">
                          <a:solidFill>
                            <a:schemeClr val="tx1"/>
                          </a:solidFill>
                          <a:latin typeface="Arial" pitchFamily="34" charset="0"/>
                          <a:cs typeface="Arial" pitchFamily="34" charset="0"/>
                        </a:rPr>
                        <a:t>/* EOF </a:t>
                      </a:r>
                      <a:r>
                        <a:rPr lang="en-US" sz="1000" dirty="0" err="1" smtClean="0">
                          <a:solidFill>
                            <a:schemeClr val="tx1"/>
                          </a:solidFill>
                          <a:latin typeface="Arial" pitchFamily="34" charset="0"/>
                          <a:cs typeface="Arial" pitchFamily="34" charset="0"/>
                        </a:rPr>
                        <a:t>simple.c</a:t>
                      </a:r>
                      <a:r>
                        <a:rPr lang="en-US" sz="1000" dirty="0" smtClean="0">
                          <a:solidFill>
                            <a:schemeClr val="tx1"/>
                          </a:solidFill>
                          <a:latin typeface="Arial" pitchFamily="34" charset="0"/>
                          <a:cs typeface="Arial" pitchFamily="34" charset="0"/>
                        </a:rPr>
                        <a:t> */</a:t>
                      </a:r>
                    </a:p>
                    <a:p>
                      <a:pPr algn="l"/>
                      <a:endParaRPr lang="en-US" sz="1000" dirty="0" err="1" smtClean="0">
                        <a:solidFill>
                          <a:schemeClr val="tx1"/>
                        </a:solidFill>
                        <a:latin typeface="Arial" pitchFamily="34" charset="0"/>
                        <a:cs typeface="Arial" pitchFamily="34" charset="0"/>
                      </a:endParaRPr>
                    </a:p>
                  </a:txBody>
                  <a:tcPr>
                    <a:no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Rectángulo"/>
          <p:cNvSpPr>
            <a:spLocks noChangeArrowheads="1"/>
          </p:cNvSpPr>
          <p:nvPr/>
        </p:nvSpPr>
        <p:spPr bwMode="auto">
          <a:xfrm>
            <a:off x="2286000" y="1028700"/>
            <a:ext cx="4572000" cy="4800600"/>
          </a:xfrm>
          <a:prstGeom prst="rect">
            <a:avLst/>
          </a:prstGeom>
          <a:noFill/>
          <a:ln w="9525">
            <a:noFill/>
            <a:miter lim="800000"/>
            <a:headEnd/>
            <a:tailEnd/>
          </a:ln>
        </p:spPr>
        <p:txBody>
          <a:bodyPr>
            <a:spAutoFit/>
          </a:bodyPr>
          <a:lstStyle/>
          <a:p>
            <a:r>
              <a:rPr lang="es-AR">
                <a:latin typeface="Calibri" pitchFamily="34" charset="0"/>
              </a:rPr>
              <a:t> Time             Master Thread</a:t>
            </a:r>
          </a:p>
          <a:p>
            <a:r>
              <a:rPr lang="es-AR">
                <a:latin typeface="Calibri" pitchFamily="34" charset="0"/>
              </a:rPr>
              <a:t>           |                    |</a:t>
            </a:r>
          </a:p>
          <a:p>
            <a:r>
              <a:rPr lang="es-AR">
                <a:latin typeface="Calibri" pitchFamily="34" charset="0"/>
              </a:rPr>
              <a:t>           |                    |        create workers with pthread_create()</a:t>
            </a:r>
          </a:p>
          <a:p>
            <a:r>
              <a:rPr lang="es-AR">
                <a:latin typeface="Calibri" pitchFamily="34" charset="0"/>
              </a:rPr>
              <a:t>           |                    |</a:t>
            </a:r>
          </a:p>
          <a:p>
            <a:r>
              <a:rPr lang="es-AR">
                <a:latin typeface="Calibri" pitchFamily="34" charset="0"/>
              </a:rPr>
              <a:t>           |                  // \\      workers start up</a:t>
            </a:r>
          </a:p>
          <a:p>
            <a:r>
              <a:rPr lang="es-AR">
                <a:latin typeface="Calibri" pitchFamily="34" charset="0"/>
              </a:rPr>
              <a:t>          \ /                / | | \</a:t>
            </a:r>
          </a:p>
          <a:p>
            <a:r>
              <a:rPr lang="es-AR">
                <a:latin typeface="Calibri" pitchFamily="34" charset="0"/>
              </a:rPr>
              <a:t>           |                 | | | |</a:t>
            </a:r>
          </a:p>
          <a:p>
            <a:r>
              <a:rPr lang="es-AR">
                <a:latin typeface="Calibri" pitchFamily="34" charset="0"/>
              </a:rPr>
              <a:t>                             | | | |     workers do their jobs</a:t>
            </a:r>
          </a:p>
          <a:p>
            <a:r>
              <a:rPr lang="es-AR">
                <a:latin typeface="Calibri" pitchFamily="34" charset="0"/>
              </a:rPr>
              <a:t>                             | | | |</a:t>
            </a:r>
          </a:p>
          <a:p>
            <a:r>
              <a:rPr lang="es-AR">
                <a:latin typeface="Calibri" pitchFamily="34" charset="0"/>
              </a:rPr>
              <a:t>                             \ \ / /</a:t>
            </a:r>
          </a:p>
          <a:p>
            <a:r>
              <a:rPr lang="es-AR">
                <a:latin typeface="Calibri" pitchFamily="34" charset="0"/>
              </a:rPr>
              <a:t>                              \\ //      workers terminate</a:t>
            </a:r>
          </a:p>
          <a:p>
            <a:r>
              <a:rPr lang="es-AR">
                <a:latin typeface="Calibri" pitchFamily="34" charset="0"/>
              </a:rPr>
              <a:t>                                |</a:t>
            </a:r>
          </a:p>
          <a:p>
            <a:r>
              <a:rPr lang="es-AR">
                <a:latin typeface="Calibri" pitchFamily="34" charset="0"/>
              </a:rPr>
              <a:t>                                |        join workers with pthread_join()</a:t>
            </a:r>
          </a:p>
          <a:p>
            <a:r>
              <a:rPr lang="es-AR">
                <a:latin typeface="Calibri" pitchFamily="34" charset="0"/>
              </a:rPr>
              <a:t>                                |</a:t>
            </a:r>
          </a:p>
          <a:p>
            <a:r>
              <a:rPr lang="es-AR">
                <a:latin typeface="Calibri" pitchFamily="34" charset="0"/>
              </a:rPr>
              <a:t>                          Master Thread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Título"/>
          <p:cNvSpPr>
            <a:spLocks noGrp="1"/>
          </p:cNvSpPr>
          <p:nvPr>
            <p:ph type="ctrTitle"/>
          </p:nvPr>
        </p:nvSpPr>
        <p:spPr>
          <a:xfrm>
            <a:off x="685800" y="214313"/>
            <a:ext cx="7772400" cy="1000125"/>
          </a:xfrm>
        </p:spPr>
        <p:txBody>
          <a:bodyPr/>
          <a:lstStyle/>
          <a:p>
            <a:pPr eaLnBrk="1" hangingPunct="1"/>
            <a:r>
              <a:rPr lang="es-ES" smtClean="0"/>
              <a:t>Threads</a:t>
            </a:r>
            <a:endParaRPr lang="es-AR" smtClean="0"/>
          </a:p>
        </p:txBody>
      </p:sp>
      <p:sp>
        <p:nvSpPr>
          <p:cNvPr id="15363" name="2 Subtítulo"/>
          <p:cNvSpPr>
            <a:spLocks noGrp="1"/>
          </p:cNvSpPr>
          <p:nvPr>
            <p:ph type="subTitle" idx="1"/>
          </p:nvPr>
        </p:nvSpPr>
        <p:spPr>
          <a:xfrm>
            <a:off x="1143000" y="1214438"/>
            <a:ext cx="7143750" cy="1752600"/>
          </a:xfrm>
        </p:spPr>
        <p:txBody>
          <a:bodyPr/>
          <a:lstStyle/>
          <a:p>
            <a:pPr algn="l" eaLnBrk="1" hangingPunct="1">
              <a:buFont typeface="Arial" charset="0"/>
              <a:buChar char="•"/>
            </a:pPr>
            <a:endParaRPr lang="es-AR" sz="1400" smtClean="0">
              <a:solidFill>
                <a:schemeClr val="tx1"/>
              </a:solidFill>
              <a:latin typeface="Arial" charset="0"/>
              <a:cs typeface="Arial" charset="0"/>
            </a:endParaRPr>
          </a:p>
          <a:p>
            <a:pPr algn="l" eaLnBrk="1" hangingPunct="1">
              <a:buFont typeface="Arial" charset="0"/>
              <a:buChar char="•"/>
            </a:pPr>
            <a:r>
              <a:rPr lang="es-AR" sz="1400" smtClean="0">
                <a:solidFill>
                  <a:schemeClr val="tx1"/>
                </a:solidFill>
                <a:latin typeface="Arial" charset="0"/>
                <a:cs typeface="Arial" charset="0"/>
              </a:rPr>
              <a:t>fork() implica proceso padre y proceso hijo (nuevo proceso)</a:t>
            </a:r>
          </a:p>
          <a:p>
            <a:pPr algn="l" eaLnBrk="1" hangingPunct="1">
              <a:buFont typeface="Arial" charset="0"/>
              <a:buChar char="•"/>
            </a:pPr>
            <a:r>
              <a:rPr lang="es-AR" sz="1400" smtClean="0">
                <a:solidFill>
                  <a:schemeClr val="tx1"/>
                </a:solidFill>
                <a:latin typeface="Arial" charset="0"/>
                <a:cs typeface="Arial" charset="0"/>
              </a:rPr>
              <a:t>Esto crea una relación jerárquica cuando se espera a que procesos hijo concluyan</a:t>
            </a:r>
          </a:p>
          <a:p>
            <a:pPr algn="l" eaLnBrk="1" hangingPunct="1">
              <a:buFont typeface="Arial" charset="0"/>
              <a:buChar char="•"/>
            </a:pPr>
            <a:r>
              <a:rPr lang="es-AR" sz="1400" smtClean="0">
                <a:solidFill>
                  <a:schemeClr val="tx1"/>
                </a:solidFill>
                <a:latin typeface="Arial" charset="0"/>
                <a:cs typeface="Arial" charset="0"/>
              </a:rPr>
              <a:t>La función waitpid(), por ejemplo, indica al proceso actual que espere a que los procesos hijo concluyan</a:t>
            </a:r>
          </a:p>
          <a:p>
            <a:pPr algn="l" eaLnBrk="1" hangingPunct="1">
              <a:buFont typeface="Arial" charset="0"/>
              <a:buChar char="•"/>
            </a:pPr>
            <a:r>
              <a:rPr lang="es-AR" sz="1400" smtClean="0">
                <a:solidFill>
                  <a:schemeClr val="tx1"/>
                </a:solidFill>
                <a:latin typeface="Arial" charset="0"/>
                <a:cs typeface="Arial" charset="0"/>
              </a:rPr>
              <a:t>waitpid() se usa para implementar una sencilla rutina de limpieza en nuestro proceso padre.</a:t>
            </a:r>
          </a:p>
          <a:p>
            <a:pPr algn="l" eaLnBrk="1" hangingPunct="1">
              <a:buFont typeface="Arial" charset="0"/>
              <a:buChar char="•"/>
            </a:pPr>
            <a:r>
              <a:rPr lang="es-AR" sz="1400" smtClean="0">
                <a:solidFill>
                  <a:schemeClr val="tx1"/>
                </a:solidFill>
                <a:latin typeface="Arial" charset="0"/>
                <a:cs typeface="Arial" charset="0"/>
              </a:rPr>
              <a:t>Con threads POSIX esta relación jerárquica no existe</a:t>
            </a:r>
          </a:p>
          <a:p>
            <a:pPr algn="l" eaLnBrk="1" hangingPunct="1">
              <a:buFont typeface="Arial" charset="0"/>
              <a:buChar char="•"/>
            </a:pPr>
            <a:r>
              <a:rPr lang="es-AR" sz="1400" smtClean="0">
                <a:solidFill>
                  <a:schemeClr val="tx1"/>
                </a:solidFill>
                <a:latin typeface="Arial" charset="0"/>
                <a:cs typeface="Arial" charset="0"/>
              </a:rPr>
              <a:t>Un threads  principal puede crear otro threads, y este crear otro nuevo</a:t>
            </a:r>
          </a:p>
          <a:p>
            <a:pPr algn="l" eaLnBrk="1" hangingPunct="1">
              <a:buFont typeface="Arial" charset="0"/>
              <a:buChar char="•"/>
            </a:pPr>
            <a:r>
              <a:rPr lang="es-AR" sz="1400" smtClean="0">
                <a:solidFill>
                  <a:schemeClr val="tx1"/>
                </a:solidFill>
                <a:latin typeface="Arial" charset="0"/>
                <a:cs typeface="Arial" charset="0"/>
              </a:rPr>
              <a:t>Pero POSIX ve todos los hilos como conjunto de elementos idénticos</a:t>
            </a:r>
          </a:p>
          <a:p>
            <a:pPr algn="l" eaLnBrk="1" hangingPunct="1">
              <a:buFont typeface="Arial" charset="0"/>
              <a:buChar char="•"/>
            </a:pPr>
            <a:r>
              <a:rPr lang="es-AR" sz="1400" smtClean="0">
                <a:solidFill>
                  <a:schemeClr val="tx1"/>
                </a:solidFill>
                <a:latin typeface="Arial" charset="0"/>
                <a:cs typeface="Arial" charset="0"/>
              </a:rPr>
              <a:t>No espera a que un proceso hijo concluya: se debe especificar el hilo al que estamos esperando indicando la tid adecuada a pthread_join()</a:t>
            </a:r>
          </a:p>
          <a:p>
            <a:pPr algn="l" eaLnBrk="1" hangingPunct="1">
              <a:buFont typeface="Arial" charset="0"/>
              <a:buChar char="•"/>
            </a:pPr>
            <a:r>
              <a:rPr lang="es-AR" sz="1400" smtClean="0">
                <a:solidFill>
                  <a:schemeClr val="tx1"/>
                </a:solidFill>
                <a:latin typeface="Arial" charset="0"/>
                <a:cs typeface="Arial" charset="0"/>
              </a:rPr>
              <a:t>Si thread1 crea thread 2, no es necesario para thread1 llamar a pthread_join() para thread2</a:t>
            </a:r>
          </a:p>
          <a:p>
            <a:pPr algn="l" eaLnBrk="1" hangingPunct="1">
              <a:buFont typeface="Arial" charset="0"/>
              <a:buChar char="•"/>
            </a:pPr>
            <a:r>
              <a:rPr lang="es-AR" sz="1400" smtClean="0">
                <a:solidFill>
                  <a:schemeClr val="tx1"/>
                </a:solidFill>
                <a:latin typeface="Arial" charset="0"/>
                <a:cs typeface="Arial" charset="0"/>
              </a:rPr>
              <a:t>Cualquier otro thread en el programa puede hacerlo: se puede crear, por ejemplo, una "lista muerta" global que contenga todos los hilos detenidos y tener otro hilo de limpieza especial, que sencillamente espera a que algún elemento se añada a esta lista</a:t>
            </a:r>
          </a:p>
          <a:p>
            <a:pPr algn="l" eaLnBrk="1" hangingPunct="1">
              <a:buFont typeface="Arial" charset="0"/>
              <a:buChar char="•"/>
            </a:pPr>
            <a:r>
              <a:rPr lang="es-AR" sz="1400" smtClean="0">
                <a:solidFill>
                  <a:schemeClr val="tx1"/>
                </a:solidFill>
                <a:latin typeface="Arial" charset="0"/>
                <a:cs typeface="Arial" charset="0"/>
              </a:rPr>
              <a:t>El hilo de limpieza llama a pthread_join() para enhebrarlo consigo mismo. Ahora, todo el proceso de limpieza será manejado de forma cómoda y eficiente con un simple hilo.</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ctrTitle"/>
          </p:nvPr>
        </p:nvSpPr>
        <p:spPr>
          <a:xfrm>
            <a:off x="685800" y="214313"/>
            <a:ext cx="7772400" cy="1000125"/>
          </a:xfrm>
        </p:spPr>
        <p:txBody>
          <a:bodyPr/>
          <a:lstStyle/>
          <a:p>
            <a:pPr eaLnBrk="1" hangingPunct="1"/>
            <a:r>
              <a:rPr lang="es-ES" smtClean="0"/>
              <a:t>Threads</a:t>
            </a:r>
            <a:endParaRPr lang="es-AR" smtClean="0"/>
          </a:p>
        </p:txBody>
      </p:sp>
      <p:graphicFrame>
        <p:nvGraphicFramePr>
          <p:cNvPr id="4" name="3 Tabla"/>
          <p:cNvGraphicFramePr>
            <a:graphicFrameLocks noGrp="1"/>
          </p:cNvGraphicFramePr>
          <p:nvPr/>
        </p:nvGraphicFramePr>
        <p:xfrm>
          <a:off x="1500188" y="1214438"/>
          <a:ext cx="6096000" cy="451104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l"/>
                      <a:r>
                        <a:rPr lang="es-AR" sz="1000" dirty="0" smtClean="0">
                          <a:solidFill>
                            <a:schemeClr val="tx1"/>
                          </a:solidFill>
                          <a:latin typeface="Arial" pitchFamily="34" charset="0"/>
                          <a:cs typeface="Arial" pitchFamily="34" charset="0"/>
                        </a:rPr>
                        <a:t>/*thread2.c*/</a:t>
                      </a:r>
                    </a:p>
                    <a:p>
                      <a:pPr algn="l">
                        <a:buFont typeface="Arial" pitchFamily="34" charset="0"/>
                        <a:buChar char="•"/>
                      </a:pPr>
                      <a:r>
                        <a:rPr lang="es-AR" sz="1000" dirty="0" smtClean="0">
                          <a:solidFill>
                            <a:schemeClr val="tx1"/>
                          </a:solidFill>
                          <a:latin typeface="Arial" pitchFamily="34" charset="0"/>
                          <a:cs typeface="Arial" pitchFamily="34" charset="0"/>
                        </a:rPr>
                        <a:t>#</a:t>
                      </a:r>
                      <a:r>
                        <a:rPr lang="es-AR" sz="1000" dirty="0" err="1" smtClean="0">
                          <a:solidFill>
                            <a:schemeClr val="tx1"/>
                          </a:solidFill>
                          <a:latin typeface="Arial" pitchFamily="34" charset="0"/>
                          <a:cs typeface="Arial" pitchFamily="34" charset="0"/>
                        </a:rPr>
                        <a:t>include</a:t>
                      </a:r>
                      <a:r>
                        <a:rPr lang="es-AR" sz="1000" dirty="0" smtClean="0">
                          <a:solidFill>
                            <a:schemeClr val="tx1"/>
                          </a:solidFill>
                          <a:latin typeface="Arial" pitchFamily="34" charset="0"/>
                          <a:cs typeface="Arial" pitchFamily="34" charset="0"/>
                        </a:rPr>
                        <a:t> &lt;</a:t>
                      </a:r>
                      <a:r>
                        <a:rPr lang="es-AR" sz="1000" dirty="0" err="1" smtClean="0">
                          <a:solidFill>
                            <a:schemeClr val="tx1"/>
                          </a:solidFill>
                          <a:latin typeface="Arial" pitchFamily="34" charset="0"/>
                          <a:cs typeface="Arial" pitchFamily="34" charset="0"/>
                        </a:rPr>
                        <a:t>pthread.h</a:t>
                      </a:r>
                      <a:r>
                        <a:rPr lang="es-AR" sz="1000" dirty="0" smtClean="0">
                          <a:solidFill>
                            <a:schemeClr val="tx1"/>
                          </a:solidFill>
                          <a:latin typeface="Arial" pitchFamily="34" charset="0"/>
                          <a:cs typeface="Arial" pitchFamily="34" charset="0"/>
                        </a:rPr>
                        <a:t>&gt;</a:t>
                      </a:r>
                    </a:p>
                    <a:p>
                      <a:pPr algn="l">
                        <a:buFont typeface="Arial" pitchFamily="34" charset="0"/>
                        <a:buChar char="•"/>
                      </a:pPr>
                      <a:r>
                        <a:rPr lang="es-AR" sz="1000" dirty="0" smtClean="0">
                          <a:solidFill>
                            <a:schemeClr val="tx1"/>
                          </a:solidFill>
                          <a:latin typeface="Arial" pitchFamily="34" charset="0"/>
                          <a:cs typeface="Arial" pitchFamily="34" charset="0"/>
                        </a:rPr>
                        <a:t>#</a:t>
                      </a:r>
                      <a:r>
                        <a:rPr lang="es-AR" sz="1000" dirty="0" err="1" smtClean="0">
                          <a:solidFill>
                            <a:schemeClr val="tx1"/>
                          </a:solidFill>
                          <a:latin typeface="Arial" pitchFamily="34" charset="0"/>
                          <a:cs typeface="Arial" pitchFamily="34" charset="0"/>
                        </a:rPr>
                        <a:t>include</a:t>
                      </a:r>
                      <a:r>
                        <a:rPr lang="es-AR" sz="1000" dirty="0" smtClean="0">
                          <a:solidFill>
                            <a:schemeClr val="tx1"/>
                          </a:solidFill>
                          <a:latin typeface="Arial" pitchFamily="34" charset="0"/>
                          <a:cs typeface="Arial" pitchFamily="34" charset="0"/>
                        </a:rPr>
                        <a:t> &lt;</a:t>
                      </a:r>
                      <a:r>
                        <a:rPr lang="es-AR" sz="1000" dirty="0" err="1" smtClean="0">
                          <a:solidFill>
                            <a:schemeClr val="tx1"/>
                          </a:solidFill>
                          <a:latin typeface="Arial" pitchFamily="34" charset="0"/>
                          <a:cs typeface="Arial" pitchFamily="34" charset="0"/>
                        </a:rPr>
                        <a:t>stdlib.h</a:t>
                      </a:r>
                      <a:r>
                        <a:rPr lang="es-AR" sz="1000" dirty="0" smtClean="0">
                          <a:solidFill>
                            <a:schemeClr val="tx1"/>
                          </a:solidFill>
                          <a:latin typeface="Arial" pitchFamily="34" charset="0"/>
                          <a:cs typeface="Arial" pitchFamily="34" charset="0"/>
                        </a:rPr>
                        <a:t>&gt;</a:t>
                      </a:r>
                    </a:p>
                    <a:p>
                      <a:pPr algn="l">
                        <a:buFont typeface="Arial" pitchFamily="34" charset="0"/>
                        <a:buChar char="•"/>
                      </a:pPr>
                      <a:r>
                        <a:rPr lang="es-AR" sz="1000" dirty="0" smtClean="0">
                          <a:solidFill>
                            <a:schemeClr val="tx1"/>
                          </a:solidFill>
                          <a:latin typeface="Arial" pitchFamily="34" charset="0"/>
                          <a:cs typeface="Arial" pitchFamily="34" charset="0"/>
                        </a:rPr>
                        <a:t>#</a:t>
                      </a:r>
                      <a:r>
                        <a:rPr lang="es-AR" sz="1000" dirty="0" err="1" smtClean="0">
                          <a:solidFill>
                            <a:schemeClr val="tx1"/>
                          </a:solidFill>
                          <a:latin typeface="Arial" pitchFamily="34" charset="0"/>
                          <a:cs typeface="Arial" pitchFamily="34" charset="0"/>
                        </a:rPr>
                        <a:t>include</a:t>
                      </a:r>
                      <a:r>
                        <a:rPr lang="es-AR" sz="1000" dirty="0" smtClean="0">
                          <a:solidFill>
                            <a:schemeClr val="tx1"/>
                          </a:solidFill>
                          <a:latin typeface="Arial" pitchFamily="34" charset="0"/>
                          <a:cs typeface="Arial" pitchFamily="34" charset="0"/>
                        </a:rPr>
                        <a:t> &lt;</a:t>
                      </a:r>
                      <a:r>
                        <a:rPr lang="es-AR" sz="1000" dirty="0" err="1" smtClean="0">
                          <a:solidFill>
                            <a:schemeClr val="tx1"/>
                          </a:solidFill>
                          <a:latin typeface="Arial" pitchFamily="34" charset="0"/>
                          <a:cs typeface="Arial" pitchFamily="34" charset="0"/>
                        </a:rPr>
                        <a:t>unistd.h</a:t>
                      </a:r>
                      <a:r>
                        <a:rPr lang="es-AR" sz="1000" dirty="0" smtClean="0">
                          <a:solidFill>
                            <a:schemeClr val="tx1"/>
                          </a:solidFill>
                          <a:latin typeface="Arial" pitchFamily="34" charset="0"/>
                          <a:cs typeface="Arial" pitchFamily="34" charset="0"/>
                        </a:rPr>
                        <a:t>&gt;</a:t>
                      </a:r>
                    </a:p>
                    <a:p>
                      <a:pPr algn="l">
                        <a:buFont typeface="Arial" pitchFamily="34" charset="0"/>
                        <a:buChar char="•"/>
                      </a:pPr>
                      <a:r>
                        <a:rPr lang="es-AR" sz="1000" dirty="0" smtClean="0">
                          <a:solidFill>
                            <a:schemeClr val="tx1"/>
                          </a:solidFill>
                          <a:latin typeface="Arial" pitchFamily="34" charset="0"/>
                          <a:cs typeface="Arial" pitchFamily="34" charset="0"/>
                        </a:rPr>
                        <a:t>#</a:t>
                      </a:r>
                      <a:r>
                        <a:rPr lang="es-AR" sz="1000" dirty="0" err="1" smtClean="0">
                          <a:solidFill>
                            <a:schemeClr val="tx1"/>
                          </a:solidFill>
                          <a:latin typeface="Arial" pitchFamily="34" charset="0"/>
                          <a:cs typeface="Arial" pitchFamily="34" charset="0"/>
                        </a:rPr>
                        <a:t>include</a:t>
                      </a:r>
                      <a:r>
                        <a:rPr lang="es-AR" sz="1000" dirty="0" smtClean="0">
                          <a:solidFill>
                            <a:schemeClr val="tx1"/>
                          </a:solidFill>
                          <a:latin typeface="Arial" pitchFamily="34" charset="0"/>
                          <a:cs typeface="Arial" pitchFamily="34" charset="0"/>
                        </a:rPr>
                        <a:t> &lt;</a:t>
                      </a:r>
                      <a:r>
                        <a:rPr lang="es-AR" sz="1000" dirty="0" err="1" smtClean="0">
                          <a:solidFill>
                            <a:schemeClr val="tx1"/>
                          </a:solidFill>
                          <a:latin typeface="Arial" pitchFamily="34" charset="0"/>
                          <a:cs typeface="Arial" pitchFamily="34" charset="0"/>
                        </a:rPr>
                        <a:t>stdio.h</a:t>
                      </a:r>
                      <a:r>
                        <a:rPr lang="es-AR" sz="1000" dirty="0" smtClean="0">
                          <a:solidFill>
                            <a:schemeClr val="tx1"/>
                          </a:solidFill>
                          <a:latin typeface="Arial" pitchFamily="34" charset="0"/>
                          <a:cs typeface="Arial" pitchFamily="34" charset="0"/>
                        </a:rPr>
                        <a:t>&gt;</a:t>
                      </a:r>
                    </a:p>
                    <a:p>
                      <a:pPr algn="l">
                        <a:buFont typeface="Arial" pitchFamily="34" charset="0"/>
                        <a:buChar char="•"/>
                      </a:pPr>
                      <a:endParaRPr lang="es-AR" sz="1000" dirty="0" smtClean="0">
                        <a:solidFill>
                          <a:schemeClr val="tx1"/>
                        </a:solidFill>
                        <a:latin typeface="Arial" pitchFamily="34" charset="0"/>
                        <a:cs typeface="Arial" pitchFamily="34" charset="0"/>
                      </a:endParaRPr>
                    </a:p>
                    <a:p>
                      <a:pPr algn="l">
                        <a:buFont typeface="Arial" pitchFamily="34" charset="0"/>
                        <a:buChar char="•"/>
                      </a:pPr>
                      <a:r>
                        <a:rPr lang="es-AR" sz="1000" dirty="0" err="1" smtClean="0">
                          <a:solidFill>
                            <a:schemeClr val="tx1"/>
                          </a:solidFill>
                          <a:latin typeface="Arial" pitchFamily="34" charset="0"/>
                          <a:cs typeface="Arial" pitchFamily="34" charset="0"/>
                        </a:rPr>
                        <a:t>int</a:t>
                      </a: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myglobal</a:t>
                      </a:r>
                      <a:r>
                        <a:rPr lang="es-AR" sz="1000" dirty="0" smtClean="0">
                          <a:solidFill>
                            <a:schemeClr val="tx1"/>
                          </a:solidFill>
                          <a:latin typeface="Arial" pitchFamily="34" charset="0"/>
                          <a:cs typeface="Arial" pitchFamily="34" charset="0"/>
                        </a:rPr>
                        <a:t>;</a:t>
                      </a:r>
                    </a:p>
                    <a:p>
                      <a:pPr algn="l">
                        <a:buFont typeface="Arial" pitchFamily="34" charset="0"/>
                        <a:buChar char="•"/>
                      </a:pPr>
                      <a:endParaRPr lang="es-AR" sz="1000" dirty="0" smtClean="0">
                        <a:solidFill>
                          <a:schemeClr val="tx1"/>
                        </a:solidFill>
                        <a:latin typeface="Arial" pitchFamily="34" charset="0"/>
                        <a:cs typeface="Arial" pitchFamily="34" charset="0"/>
                      </a:endParaRPr>
                    </a:p>
                    <a:p>
                      <a:pPr algn="l">
                        <a:buFont typeface="Arial" pitchFamily="34" charset="0"/>
                        <a:buChar char="•"/>
                      </a:pP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void</a:t>
                      </a: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thread_function</a:t>
                      </a:r>
                      <a:r>
                        <a:rPr lang="es-AR" sz="1000" dirty="0" smtClean="0">
                          <a:solidFill>
                            <a:schemeClr val="tx1"/>
                          </a:solidFill>
                          <a:latin typeface="Arial" pitchFamily="34" charset="0"/>
                          <a:cs typeface="Arial" pitchFamily="34" charset="0"/>
                        </a:rPr>
                        <a:t>(</a:t>
                      </a:r>
                      <a:r>
                        <a:rPr lang="es-AR" sz="1000" dirty="0" err="1" smtClean="0">
                          <a:solidFill>
                            <a:schemeClr val="tx1"/>
                          </a:solidFill>
                          <a:latin typeface="Arial" pitchFamily="34" charset="0"/>
                          <a:cs typeface="Arial" pitchFamily="34" charset="0"/>
                        </a:rPr>
                        <a:t>void</a:t>
                      </a: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arg</a:t>
                      </a:r>
                      <a:r>
                        <a:rPr lang="es-AR" sz="1000" dirty="0" smtClean="0">
                          <a:solidFill>
                            <a:schemeClr val="tx1"/>
                          </a:solidFill>
                          <a:latin typeface="Arial" pitchFamily="34" charset="0"/>
                          <a:cs typeface="Arial" pitchFamily="34" charset="0"/>
                        </a:rPr>
                        <a:t>) {</a:t>
                      </a:r>
                    </a:p>
                    <a:p>
                      <a:pPr algn="l">
                        <a:buFont typeface="Arial" pitchFamily="34" charset="0"/>
                        <a:buChar char="•"/>
                      </a:pP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int</a:t>
                      </a: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i,j</a:t>
                      </a:r>
                      <a:r>
                        <a:rPr lang="es-AR" sz="1000" dirty="0" smtClean="0">
                          <a:solidFill>
                            <a:schemeClr val="tx1"/>
                          </a:solidFill>
                          <a:latin typeface="Arial" pitchFamily="34" charset="0"/>
                          <a:cs typeface="Arial" pitchFamily="34" charset="0"/>
                        </a:rPr>
                        <a:t>;</a:t>
                      </a:r>
                    </a:p>
                    <a:p>
                      <a:pPr algn="l">
                        <a:buFont typeface="Arial" pitchFamily="34" charset="0"/>
                        <a:buChar char="•"/>
                      </a:pP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for</a:t>
                      </a:r>
                      <a:r>
                        <a:rPr lang="es-AR" sz="1000" dirty="0" smtClean="0">
                          <a:solidFill>
                            <a:schemeClr val="tx1"/>
                          </a:solidFill>
                          <a:latin typeface="Arial" pitchFamily="34" charset="0"/>
                          <a:cs typeface="Arial" pitchFamily="34" charset="0"/>
                        </a:rPr>
                        <a:t> ( i=0; i&lt;20; i++ ) {</a:t>
                      </a:r>
                    </a:p>
                    <a:p>
                      <a:pPr algn="l">
                        <a:buFont typeface="Arial" pitchFamily="34" charset="0"/>
                        <a:buChar char="•"/>
                      </a:pPr>
                      <a:r>
                        <a:rPr lang="es-AR" sz="1000" dirty="0" smtClean="0">
                          <a:solidFill>
                            <a:schemeClr val="tx1"/>
                          </a:solidFill>
                          <a:latin typeface="Arial" pitchFamily="34" charset="0"/>
                          <a:cs typeface="Arial" pitchFamily="34" charset="0"/>
                        </a:rPr>
                        <a:t>    j=</a:t>
                      </a:r>
                      <a:r>
                        <a:rPr lang="es-AR" sz="1000" dirty="0" err="1" smtClean="0">
                          <a:solidFill>
                            <a:schemeClr val="tx1"/>
                          </a:solidFill>
                          <a:latin typeface="Arial" pitchFamily="34" charset="0"/>
                          <a:cs typeface="Arial" pitchFamily="34" charset="0"/>
                        </a:rPr>
                        <a:t>myglobal</a:t>
                      </a:r>
                      <a:r>
                        <a:rPr lang="es-AR" sz="1000" dirty="0" smtClean="0">
                          <a:solidFill>
                            <a:schemeClr val="tx1"/>
                          </a:solidFill>
                          <a:latin typeface="Arial" pitchFamily="34" charset="0"/>
                          <a:cs typeface="Arial" pitchFamily="34" charset="0"/>
                        </a:rPr>
                        <a:t>;</a:t>
                      </a:r>
                    </a:p>
                    <a:p>
                      <a:pPr algn="l">
                        <a:buFont typeface="Arial" pitchFamily="34" charset="0"/>
                        <a:buChar char="•"/>
                      </a:pPr>
                      <a:r>
                        <a:rPr lang="es-AR" sz="1000" dirty="0" smtClean="0">
                          <a:solidFill>
                            <a:schemeClr val="tx1"/>
                          </a:solidFill>
                          <a:latin typeface="Arial" pitchFamily="34" charset="0"/>
                          <a:cs typeface="Arial" pitchFamily="34" charset="0"/>
                        </a:rPr>
                        <a:t>    j=j+1;</a:t>
                      </a:r>
                    </a:p>
                    <a:p>
                      <a:pPr algn="l">
                        <a:buFont typeface="Arial" pitchFamily="34" charset="0"/>
                        <a:buChar char="•"/>
                      </a:pP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printf</a:t>
                      </a:r>
                      <a:r>
                        <a:rPr lang="es-AR" sz="1000" dirty="0" smtClean="0">
                          <a:solidFill>
                            <a:schemeClr val="tx1"/>
                          </a:solidFill>
                          <a:latin typeface="Arial" pitchFamily="34" charset="0"/>
                          <a:cs typeface="Arial" pitchFamily="34" charset="0"/>
                        </a:rPr>
                        <a:t>(".");</a:t>
                      </a:r>
                    </a:p>
                    <a:p>
                      <a:pPr algn="l">
                        <a:buFont typeface="Arial" pitchFamily="34" charset="0"/>
                        <a:buChar char="•"/>
                      </a:pP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fflush</a:t>
                      </a:r>
                      <a:r>
                        <a:rPr lang="es-AR" sz="1000" dirty="0" smtClean="0">
                          <a:solidFill>
                            <a:schemeClr val="tx1"/>
                          </a:solidFill>
                          <a:latin typeface="Arial" pitchFamily="34" charset="0"/>
                          <a:cs typeface="Arial" pitchFamily="34" charset="0"/>
                        </a:rPr>
                        <a:t>(</a:t>
                      </a:r>
                      <a:r>
                        <a:rPr lang="es-AR" sz="1000" dirty="0" err="1" smtClean="0">
                          <a:solidFill>
                            <a:schemeClr val="tx1"/>
                          </a:solidFill>
                          <a:latin typeface="Arial" pitchFamily="34" charset="0"/>
                          <a:cs typeface="Arial" pitchFamily="34" charset="0"/>
                        </a:rPr>
                        <a:t>stdout</a:t>
                      </a:r>
                      <a:r>
                        <a:rPr lang="es-AR" sz="1000" dirty="0" smtClean="0">
                          <a:solidFill>
                            <a:schemeClr val="tx1"/>
                          </a:solidFill>
                          <a:latin typeface="Arial" pitchFamily="34" charset="0"/>
                          <a:cs typeface="Arial" pitchFamily="34" charset="0"/>
                        </a:rPr>
                        <a:t>);</a:t>
                      </a:r>
                    </a:p>
                    <a:p>
                      <a:pPr algn="l">
                        <a:buFont typeface="Arial" pitchFamily="34" charset="0"/>
                        <a:buChar char="•"/>
                      </a:pP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sleep</a:t>
                      </a:r>
                      <a:r>
                        <a:rPr lang="es-AR" sz="1000" dirty="0" smtClean="0">
                          <a:solidFill>
                            <a:schemeClr val="tx1"/>
                          </a:solidFill>
                          <a:latin typeface="Arial" pitchFamily="34" charset="0"/>
                          <a:cs typeface="Arial" pitchFamily="34" charset="0"/>
                        </a:rPr>
                        <a:t>(1);</a:t>
                      </a:r>
                    </a:p>
                    <a:p>
                      <a:pPr algn="l">
                        <a:buFont typeface="Arial" pitchFamily="34" charset="0"/>
                        <a:buChar char="•"/>
                      </a:pP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myglobal</a:t>
                      </a:r>
                      <a:r>
                        <a:rPr lang="es-AR" sz="1000" dirty="0" smtClean="0">
                          <a:solidFill>
                            <a:schemeClr val="tx1"/>
                          </a:solidFill>
                          <a:latin typeface="Arial" pitchFamily="34" charset="0"/>
                          <a:cs typeface="Arial" pitchFamily="34" charset="0"/>
                        </a:rPr>
                        <a:t>=j;</a:t>
                      </a:r>
                    </a:p>
                    <a:p>
                      <a:pPr algn="l">
                        <a:buFont typeface="Arial" pitchFamily="34" charset="0"/>
                        <a:buChar char="•"/>
                      </a:pPr>
                      <a:r>
                        <a:rPr lang="es-AR" sz="1000" dirty="0" smtClean="0">
                          <a:solidFill>
                            <a:schemeClr val="tx1"/>
                          </a:solidFill>
                          <a:latin typeface="Arial" pitchFamily="34" charset="0"/>
                          <a:cs typeface="Arial" pitchFamily="34" charset="0"/>
                        </a:rPr>
                        <a:t>  }</a:t>
                      </a:r>
                    </a:p>
                    <a:p>
                      <a:pPr algn="l">
                        <a:buFont typeface="Arial" pitchFamily="34" charset="0"/>
                        <a:buChar char="•"/>
                      </a:pP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return</a:t>
                      </a:r>
                      <a:r>
                        <a:rPr lang="es-AR" sz="1000" dirty="0" smtClean="0">
                          <a:solidFill>
                            <a:schemeClr val="tx1"/>
                          </a:solidFill>
                          <a:latin typeface="Arial" pitchFamily="34" charset="0"/>
                          <a:cs typeface="Arial" pitchFamily="34" charset="0"/>
                        </a:rPr>
                        <a:t> NULL;</a:t>
                      </a:r>
                    </a:p>
                    <a:p>
                      <a:pPr algn="l">
                        <a:buFont typeface="Arial" pitchFamily="34" charset="0"/>
                        <a:buChar char="•"/>
                      </a:pPr>
                      <a:r>
                        <a:rPr lang="es-AR" sz="1000" dirty="0" smtClean="0">
                          <a:solidFill>
                            <a:schemeClr val="tx1"/>
                          </a:solidFill>
                          <a:latin typeface="Arial" pitchFamily="34" charset="0"/>
                          <a:cs typeface="Arial" pitchFamily="34" charset="0"/>
                        </a:rPr>
                        <a:t>}</a:t>
                      </a:r>
                    </a:p>
                    <a:p>
                      <a:endParaRPr lang="es-AR" sz="1000" dirty="0"/>
                    </a:p>
                  </a:txBody>
                  <a:tcPr>
                    <a:noFill/>
                  </a:tcPr>
                </a:tc>
                <a:tc>
                  <a:txBody>
                    <a:bodyPr/>
                    <a:lstStyle/>
                    <a:p>
                      <a:pPr algn="l">
                        <a:buFont typeface="Arial" pitchFamily="34" charset="0"/>
                        <a:buChar char="•"/>
                      </a:pPr>
                      <a:r>
                        <a:rPr lang="es-AR" sz="1000" dirty="0" err="1" smtClean="0">
                          <a:solidFill>
                            <a:schemeClr val="tx1"/>
                          </a:solidFill>
                          <a:latin typeface="Arial" pitchFamily="34" charset="0"/>
                          <a:cs typeface="Arial" pitchFamily="34" charset="0"/>
                        </a:rPr>
                        <a:t>int</a:t>
                      </a: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main</a:t>
                      </a:r>
                      <a:r>
                        <a:rPr lang="es-AR" sz="1000" dirty="0" smtClean="0">
                          <a:solidFill>
                            <a:schemeClr val="tx1"/>
                          </a:solidFill>
                          <a:latin typeface="Arial" pitchFamily="34" charset="0"/>
                          <a:cs typeface="Arial" pitchFamily="34" charset="0"/>
                        </a:rPr>
                        <a:t>(</a:t>
                      </a:r>
                      <a:r>
                        <a:rPr lang="es-AR" sz="1000" dirty="0" err="1" smtClean="0">
                          <a:solidFill>
                            <a:schemeClr val="tx1"/>
                          </a:solidFill>
                          <a:latin typeface="Arial" pitchFamily="34" charset="0"/>
                          <a:cs typeface="Arial" pitchFamily="34" charset="0"/>
                        </a:rPr>
                        <a:t>void</a:t>
                      </a:r>
                      <a:r>
                        <a:rPr lang="es-AR" sz="1000" dirty="0" smtClean="0">
                          <a:solidFill>
                            <a:schemeClr val="tx1"/>
                          </a:solidFill>
                          <a:latin typeface="Arial" pitchFamily="34" charset="0"/>
                          <a:cs typeface="Arial" pitchFamily="34" charset="0"/>
                        </a:rPr>
                        <a:t>) {</a:t>
                      </a:r>
                    </a:p>
                    <a:p>
                      <a:pPr algn="l">
                        <a:buFont typeface="Arial" pitchFamily="34" charset="0"/>
                        <a:buChar char="•"/>
                      </a:pPr>
                      <a:endParaRPr lang="es-AR" sz="1000" dirty="0" smtClean="0">
                        <a:solidFill>
                          <a:schemeClr val="tx1"/>
                        </a:solidFill>
                        <a:latin typeface="Arial" pitchFamily="34" charset="0"/>
                        <a:cs typeface="Arial" pitchFamily="34" charset="0"/>
                      </a:endParaRPr>
                    </a:p>
                    <a:p>
                      <a:pPr algn="l">
                        <a:buFont typeface="Arial" pitchFamily="34" charset="0"/>
                        <a:buChar char="•"/>
                      </a:pP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pthread_t</a:t>
                      </a: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mythread</a:t>
                      </a:r>
                      <a:r>
                        <a:rPr lang="es-AR" sz="1000" dirty="0" smtClean="0">
                          <a:solidFill>
                            <a:schemeClr val="tx1"/>
                          </a:solidFill>
                          <a:latin typeface="Arial" pitchFamily="34" charset="0"/>
                          <a:cs typeface="Arial" pitchFamily="34" charset="0"/>
                        </a:rPr>
                        <a:t>;</a:t>
                      </a:r>
                    </a:p>
                    <a:p>
                      <a:pPr algn="l">
                        <a:buFont typeface="Arial" pitchFamily="34" charset="0"/>
                        <a:buChar char="•"/>
                      </a:pP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int</a:t>
                      </a:r>
                      <a:r>
                        <a:rPr lang="es-AR" sz="1000" dirty="0" smtClean="0">
                          <a:solidFill>
                            <a:schemeClr val="tx1"/>
                          </a:solidFill>
                          <a:latin typeface="Arial" pitchFamily="34" charset="0"/>
                          <a:cs typeface="Arial" pitchFamily="34" charset="0"/>
                        </a:rPr>
                        <a:t> i;</a:t>
                      </a:r>
                    </a:p>
                    <a:p>
                      <a:pPr algn="l">
                        <a:buFont typeface="Arial" pitchFamily="34" charset="0"/>
                        <a:buChar char="•"/>
                      </a:pPr>
                      <a:endParaRPr lang="es-AR" sz="1000" dirty="0" smtClean="0">
                        <a:solidFill>
                          <a:schemeClr val="tx1"/>
                        </a:solidFill>
                        <a:latin typeface="Arial" pitchFamily="34" charset="0"/>
                        <a:cs typeface="Arial" pitchFamily="34" charset="0"/>
                      </a:endParaRPr>
                    </a:p>
                    <a:p>
                      <a:pPr algn="l">
                        <a:buFont typeface="Arial" pitchFamily="34" charset="0"/>
                        <a:buChar char="•"/>
                      </a:pP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if</a:t>
                      </a:r>
                      <a:r>
                        <a:rPr lang="es-AR" sz="1000" dirty="0" smtClean="0">
                          <a:solidFill>
                            <a:schemeClr val="tx1"/>
                          </a:solidFill>
                          <a:latin typeface="Arial" pitchFamily="34" charset="0"/>
                          <a:cs typeface="Arial" pitchFamily="34" charset="0"/>
                        </a:rPr>
                        <a:t> ( </a:t>
                      </a:r>
                      <a:r>
                        <a:rPr lang="es-AR" sz="1000" dirty="0" err="1" smtClean="0">
                          <a:solidFill>
                            <a:schemeClr val="tx1"/>
                          </a:solidFill>
                          <a:latin typeface="Arial" pitchFamily="34" charset="0"/>
                          <a:cs typeface="Arial" pitchFamily="34" charset="0"/>
                        </a:rPr>
                        <a:t>pthread_create</a:t>
                      </a:r>
                      <a:r>
                        <a:rPr lang="es-AR" sz="1000" dirty="0" smtClean="0">
                          <a:solidFill>
                            <a:schemeClr val="tx1"/>
                          </a:solidFill>
                          <a:latin typeface="Arial" pitchFamily="34" charset="0"/>
                          <a:cs typeface="Arial" pitchFamily="34" charset="0"/>
                        </a:rPr>
                        <a:t>( &amp;</a:t>
                      </a:r>
                      <a:r>
                        <a:rPr lang="es-AR" sz="1000" dirty="0" err="1" smtClean="0">
                          <a:solidFill>
                            <a:schemeClr val="tx1"/>
                          </a:solidFill>
                          <a:latin typeface="Arial" pitchFamily="34" charset="0"/>
                          <a:cs typeface="Arial" pitchFamily="34" charset="0"/>
                        </a:rPr>
                        <a:t>mythread</a:t>
                      </a:r>
                      <a:r>
                        <a:rPr lang="es-AR" sz="1000" dirty="0" smtClean="0">
                          <a:solidFill>
                            <a:schemeClr val="tx1"/>
                          </a:solidFill>
                          <a:latin typeface="Arial" pitchFamily="34" charset="0"/>
                          <a:cs typeface="Arial" pitchFamily="34" charset="0"/>
                        </a:rPr>
                        <a:t>, NULL, </a:t>
                      </a:r>
                      <a:r>
                        <a:rPr lang="es-AR" sz="1000" dirty="0" err="1" smtClean="0">
                          <a:solidFill>
                            <a:schemeClr val="tx1"/>
                          </a:solidFill>
                          <a:latin typeface="Arial" pitchFamily="34" charset="0"/>
                          <a:cs typeface="Arial" pitchFamily="34" charset="0"/>
                        </a:rPr>
                        <a:t>thread_function</a:t>
                      </a:r>
                      <a:r>
                        <a:rPr lang="es-AR" sz="1000" dirty="0" smtClean="0">
                          <a:solidFill>
                            <a:schemeClr val="tx1"/>
                          </a:solidFill>
                          <a:latin typeface="Arial" pitchFamily="34" charset="0"/>
                          <a:cs typeface="Arial" pitchFamily="34" charset="0"/>
                        </a:rPr>
                        <a:t>, NULL) ) {</a:t>
                      </a:r>
                    </a:p>
                    <a:p>
                      <a:pPr algn="l">
                        <a:buFont typeface="Arial" pitchFamily="34" charset="0"/>
                        <a:buChar char="•"/>
                      </a:pP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printf</a:t>
                      </a:r>
                      <a:r>
                        <a:rPr lang="es-AR" sz="1000" dirty="0" smtClean="0">
                          <a:solidFill>
                            <a:schemeClr val="tx1"/>
                          </a:solidFill>
                          <a:latin typeface="Arial" pitchFamily="34" charset="0"/>
                          <a:cs typeface="Arial" pitchFamily="34" charset="0"/>
                        </a:rPr>
                        <a:t>("error </a:t>
                      </a:r>
                      <a:r>
                        <a:rPr lang="es-AR" sz="1000" dirty="0" err="1" smtClean="0">
                          <a:solidFill>
                            <a:schemeClr val="tx1"/>
                          </a:solidFill>
                          <a:latin typeface="Arial" pitchFamily="34" charset="0"/>
                          <a:cs typeface="Arial" pitchFamily="34" charset="0"/>
                        </a:rPr>
                        <a:t>creating</a:t>
                      </a: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thread</a:t>
                      </a:r>
                      <a:r>
                        <a:rPr lang="es-AR" sz="1000" dirty="0" smtClean="0">
                          <a:solidFill>
                            <a:schemeClr val="tx1"/>
                          </a:solidFill>
                          <a:latin typeface="Arial" pitchFamily="34" charset="0"/>
                          <a:cs typeface="Arial" pitchFamily="34" charset="0"/>
                        </a:rPr>
                        <a:t>.");</a:t>
                      </a:r>
                    </a:p>
                    <a:p>
                      <a:pPr algn="l">
                        <a:buFont typeface="Arial" pitchFamily="34" charset="0"/>
                        <a:buChar char="•"/>
                      </a:pP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abort</a:t>
                      </a:r>
                      <a:r>
                        <a:rPr lang="es-AR" sz="1000" dirty="0" smtClean="0">
                          <a:solidFill>
                            <a:schemeClr val="tx1"/>
                          </a:solidFill>
                          <a:latin typeface="Arial" pitchFamily="34" charset="0"/>
                          <a:cs typeface="Arial" pitchFamily="34" charset="0"/>
                        </a:rPr>
                        <a:t>();</a:t>
                      </a:r>
                    </a:p>
                    <a:p>
                      <a:pPr algn="l">
                        <a:buFont typeface="Arial" pitchFamily="34" charset="0"/>
                        <a:buChar char="•"/>
                      </a:pPr>
                      <a:r>
                        <a:rPr lang="es-AR" sz="1000" dirty="0" smtClean="0">
                          <a:solidFill>
                            <a:schemeClr val="tx1"/>
                          </a:solidFill>
                          <a:latin typeface="Arial" pitchFamily="34" charset="0"/>
                          <a:cs typeface="Arial" pitchFamily="34" charset="0"/>
                        </a:rPr>
                        <a:t>  }</a:t>
                      </a:r>
                    </a:p>
                    <a:p>
                      <a:pPr algn="l">
                        <a:buFont typeface="Arial" pitchFamily="34" charset="0"/>
                        <a:buChar char="•"/>
                      </a:pPr>
                      <a:endParaRPr lang="es-AR" sz="1000" dirty="0" smtClean="0">
                        <a:solidFill>
                          <a:schemeClr val="tx1"/>
                        </a:solidFill>
                        <a:latin typeface="Arial" pitchFamily="34" charset="0"/>
                        <a:cs typeface="Arial" pitchFamily="34" charset="0"/>
                      </a:endParaRPr>
                    </a:p>
                    <a:p>
                      <a:pPr algn="l">
                        <a:buFont typeface="Arial" pitchFamily="34" charset="0"/>
                        <a:buChar char="•"/>
                      </a:pP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for</a:t>
                      </a:r>
                      <a:r>
                        <a:rPr lang="es-AR" sz="1000" dirty="0" smtClean="0">
                          <a:solidFill>
                            <a:schemeClr val="tx1"/>
                          </a:solidFill>
                          <a:latin typeface="Arial" pitchFamily="34" charset="0"/>
                          <a:cs typeface="Arial" pitchFamily="34" charset="0"/>
                        </a:rPr>
                        <a:t> ( i=0; i&lt;20; i++) {</a:t>
                      </a:r>
                    </a:p>
                    <a:p>
                      <a:pPr algn="l">
                        <a:buFont typeface="Arial" pitchFamily="34" charset="0"/>
                        <a:buChar char="•"/>
                      </a:pP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myglobal</a:t>
                      </a:r>
                      <a:r>
                        <a:rPr lang="es-AR" sz="1000" dirty="0" smtClean="0">
                          <a:solidFill>
                            <a:schemeClr val="tx1"/>
                          </a:solidFill>
                          <a:latin typeface="Arial" pitchFamily="34" charset="0"/>
                          <a:cs typeface="Arial" pitchFamily="34" charset="0"/>
                        </a:rPr>
                        <a:t>=myglobal+1;</a:t>
                      </a:r>
                    </a:p>
                    <a:p>
                      <a:pPr algn="l">
                        <a:buFont typeface="Arial" pitchFamily="34" charset="0"/>
                        <a:buChar char="•"/>
                      </a:pP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printf</a:t>
                      </a:r>
                      <a:r>
                        <a:rPr lang="es-AR" sz="1000" dirty="0" smtClean="0">
                          <a:solidFill>
                            <a:schemeClr val="tx1"/>
                          </a:solidFill>
                          <a:latin typeface="Arial" pitchFamily="34" charset="0"/>
                          <a:cs typeface="Arial" pitchFamily="34" charset="0"/>
                        </a:rPr>
                        <a:t>("o");</a:t>
                      </a:r>
                    </a:p>
                    <a:p>
                      <a:pPr algn="l">
                        <a:buFont typeface="Arial" pitchFamily="34" charset="0"/>
                        <a:buChar char="•"/>
                      </a:pP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fflush</a:t>
                      </a:r>
                      <a:r>
                        <a:rPr lang="es-AR" sz="1000" dirty="0" smtClean="0">
                          <a:solidFill>
                            <a:schemeClr val="tx1"/>
                          </a:solidFill>
                          <a:latin typeface="Arial" pitchFamily="34" charset="0"/>
                          <a:cs typeface="Arial" pitchFamily="34" charset="0"/>
                        </a:rPr>
                        <a:t>(</a:t>
                      </a:r>
                      <a:r>
                        <a:rPr lang="es-AR" sz="1000" dirty="0" err="1" smtClean="0">
                          <a:solidFill>
                            <a:schemeClr val="tx1"/>
                          </a:solidFill>
                          <a:latin typeface="Arial" pitchFamily="34" charset="0"/>
                          <a:cs typeface="Arial" pitchFamily="34" charset="0"/>
                        </a:rPr>
                        <a:t>stdout</a:t>
                      </a:r>
                      <a:r>
                        <a:rPr lang="es-AR" sz="1000" dirty="0" smtClean="0">
                          <a:solidFill>
                            <a:schemeClr val="tx1"/>
                          </a:solidFill>
                          <a:latin typeface="Arial" pitchFamily="34" charset="0"/>
                          <a:cs typeface="Arial" pitchFamily="34" charset="0"/>
                        </a:rPr>
                        <a:t>);</a:t>
                      </a:r>
                    </a:p>
                    <a:p>
                      <a:pPr algn="l">
                        <a:buFont typeface="Arial" pitchFamily="34" charset="0"/>
                        <a:buChar char="•"/>
                      </a:pP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sleep</a:t>
                      </a:r>
                      <a:r>
                        <a:rPr lang="es-AR" sz="1000" dirty="0" smtClean="0">
                          <a:solidFill>
                            <a:schemeClr val="tx1"/>
                          </a:solidFill>
                          <a:latin typeface="Arial" pitchFamily="34" charset="0"/>
                          <a:cs typeface="Arial" pitchFamily="34" charset="0"/>
                        </a:rPr>
                        <a:t>(1);</a:t>
                      </a:r>
                    </a:p>
                    <a:p>
                      <a:pPr algn="l">
                        <a:buFont typeface="Arial" pitchFamily="34" charset="0"/>
                        <a:buChar char="•"/>
                      </a:pPr>
                      <a:r>
                        <a:rPr lang="es-AR" sz="1000" dirty="0" smtClean="0">
                          <a:solidFill>
                            <a:schemeClr val="tx1"/>
                          </a:solidFill>
                          <a:latin typeface="Arial" pitchFamily="34" charset="0"/>
                          <a:cs typeface="Arial" pitchFamily="34" charset="0"/>
                        </a:rPr>
                        <a:t>  }</a:t>
                      </a:r>
                    </a:p>
                    <a:p>
                      <a:pPr algn="l">
                        <a:buFont typeface="Arial" pitchFamily="34" charset="0"/>
                        <a:buChar char="•"/>
                      </a:pPr>
                      <a:endParaRPr lang="es-AR" sz="1000" dirty="0" smtClean="0">
                        <a:solidFill>
                          <a:schemeClr val="tx1"/>
                        </a:solidFill>
                        <a:latin typeface="Arial" pitchFamily="34" charset="0"/>
                        <a:cs typeface="Arial" pitchFamily="34" charset="0"/>
                      </a:endParaRPr>
                    </a:p>
                    <a:p>
                      <a:pPr algn="l">
                        <a:buFont typeface="Arial" pitchFamily="34" charset="0"/>
                        <a:buChar char="•"/>
                      </a:pP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if</a:t>
                      </a:r>
                      <a:r>
                        <a:rPr lang="es-AR" sz="1000" dirty="0" smtClean="0">
                          <a:solidFill>
                            <a:schemeClr val="tx1"/>
                          </a:solidFill>
                          <a:latin typeface="Arial" pitchFamily="34" charset="0"/>
                          <a:cs typeface="Arial" pitchFamily="34" charset="0"/>
                        </a:rPr>
                        <a:t> ( </a:t>
                      </a:r>
                      <a:r>
                        <a:rPr lang="es-AR" sz="1000" dirty="0" err="1" smtClean="0">
                          <a:solidFill>
                            <a:schemeClr val="tx1"/>
                          </a:solidFill>
                          <a:latin typeface="Arial" pitchFamily="34" charset="0"/>
                          <a:cs typeface="Arial" pitchFamily="34" charset="0"/>
                        </a:rPr>
                        <a:t>pthread_join</a:t>
                      </a:r>
                      <a:r>
                        <a:rPr lang="es-AR" sz="1000" dirty="0" smtClean="0">
                          <a:solidFill>
                            <a:schemeClr val="tx1"/>
                          </a:solidFill>
                          <a:latin typeface="Arial" pitchFamily="34" charset="0"/>
                          <a:cs typeface="Arial" pitchFamily="34" charset="0"/>
                        </a:rPr>
                        <a:t> ( </a:t>
                      </a:r>
                      <a:r>
                        <a:rPr lang="es-AR" sz="1000" dirty="0" err="1" smtClean="0">
                          <a:solidFill>
                            <a:schemeClr val="tx1"/>
                          </a:solidFill>
                          <a:latin typeface="Arial" pitchFamily="34" charset="0"/>
                          <a:cs typeface="Arial" pitchFamily="34" charset="0"/>
                        </a:rPr>
                        <a:t>mythread</a:t>
                      </a:r>
                      <a:r>
                        <a:rPr lang="es-AR" sz="1000" dirty="0" smtClean="0">
                          <a:solidFill>
                            <a:schemeClr val="tx1"/>
                          </a:solidFill>
                          <a:latin typeface="Arial" pitchFamily="34" charset="0"/>
                          <a:cs typeface="Arial" pitchFamily="34" charset="0"/>
                        </a:rPr>
                        <a:t>, NULL ) ) {</a:t>
                      </a:r>
                    </a:p>
                    <a:p>
                      <a:pPr algn="l">
                        <a:buFont typeface="Arial" pitchFamily="34" charset="0"/>
                        <a:buChar char="•"/>
                      </a:pP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printf</a:t>
                      </a:r>
                      <a:r>
                        <a:rPr lang="es-AR" sz="1000" dirty="0" smtClean="0">
                          <a:solidFill>
                            <a:schemeClr val="tx1"/>
                          </a:solidFill>
                          <a:latin typeface="Arial" pitchFamily="34" charset="0"/>
                          <a:cs typeface="Arial" pitchFamily="34" charset="0"/>
                        </a:rPr>
                        <a:t>("error </a:t>
                      </a:r>
                      <a:r>
                        <a:rPr lang="es-AR" sz="1000" dirty="0" err="1" smtClean="0">
                          <a:solidFill>
                            <a:schemeClr val="tx1"/>
                          </a:solidFill>
                          <a:latin typeface="Arial" pitchFamily="34" charset="0"/>
                          <a:cs typeface="Arial" pitchFamily="34" charset="0"/>
                        </a:rPr>
                        <a:t>joining</a:t>
                      </a: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thread</a:t>
                      </a:r>
                      <a:r>
                        <a:rPr lang="es-AR" sz="1000" dirty="0" smtClean="0">
                          <a:solidFill>
                            <a:schemeClr val="tx1"/>
                          </a:solidFill>
                          <a:latin typeface="Arial" pitchFamily="34" charset="0"/>
                          <a:cs typeface="Arial" pitchFamily="34" charset="0"/>
                        </a:rPr>
                        <a:t>.");</a:t>
                      </a:r>
                    </a:p>
                    <a:p>
                      <a:pPr algn="l">
                        <a:buFont typeface="Arial" pitchFamily="34" charset="0"/>
                        <a:buChar char="•"/>
                      </a:pP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abort</a:t>
                      </a:r>
                      <a:r>
                        <a:rPr lang="es-AR" sz="1000" dirty="0" smtClean="0">
                          <a:solidFill>
                            <a:schemeClr val="tx1"/>
                          </a:solidFill>
                          <a:latin typeface="Arial" pitchFamily="34" charset="0"/>
                          <a:cs typeface="Arial" pitchFamily="34" charset="0"/>
                        </a:rPr>
                        <a:t>();</a:t>
                      </a:r>
                    </a:p>
                    <a:p>
                      <a:pPr algn="l">
                        <a:buFont typeface="Arial" pitchFamily="34" charset="0"/>
                        <a:buChar char="•"/>
                      </a:pPr>
                      <a:r>
                        <a:rPr lang="es-AR" sz="1000" dirty="0" smtClean="0">
                          <a:solidFill>
                            <a:schemeClr val="tx1"/>
                          </a:solidFill>
                          <a:latin typeface="Arial" pitchFamily="34" charset="0"/>
                          <a:cs typeface="Arial" pitchFamily="34" charset="0"/>
                        </a:rPr>
                        <a:t>  }</a:t>
                      </a:r>
                    </a:p>
                    <a:p>
                      <a:pPr algn="l">
                        <a:buFont typeface="Arial" pitchFamily="34" charset="0"/>
                        <a:buChar char="•"/>
                      </a:pPr>
                      <a:endParaRPr lang="es-AR" sz="1000" dirty="0" smtClean="0">
                        <a:solidFill>
                          <a:schemeClr val="tx1"/>
                        </a:solidFill>
                        <a:latin typeface="Arial" pitchFamily="34" charset="0"/>
                        <a:cs typeface="Arial" pitchFamily="34" charset="0"/>
                      </a:endParaRPr>
                    </a:p>
                    <a:p>
                      <a:pPr algn="l">
                        <a:buFont typeface="Arial" pitchFamily="34" charset="0"/>
                        <a:buChar char="•"/>
                      </a:pP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printf</a:t>
                      </a:r>
                      <a:r>
                        <a:rPr lang="es-AR" sz="1000" dirty="0" smtClean="0">
                          <a:solidFill>
                            <a:schemeClr val="tx1"/>
                          </a:solidFill>
                          <a:latin typeface="Arial" pitchFamily="34" charset="0"/>
                          <a:cs typeface="Arial" pitchFamily="34" charset="0"/>
                        </a:rPr>
                        <a:t>("\</a:t>
                      </a:r>
                      <a:r>
                        <a:rPr lang="es-AR" sz="1000" dirty="0" err="1" smtClean="0">
                          <a:solidFill>
                            <a:schemeClr val="tx1"/>
                          </a:solidFill>
                          <a:latin typeface="Arial" pitchFamily="34" charset="0"/>
                          <a:cs typeface="Arial" pitchFamily="34" charset="0"/>
                        </a:rPr>
                        <a:t>nmyglobal</a:t>
                      </a: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equals</a:t>
                      </a:r>
                      <a:r>
                        <a:rPr lang="es-AR" sz="1000" dirty="0" smtClean="0">
                          <a:solidFill>
                            <a:schemeClr val="tx1"/>
                          </a:solidFill>
                          <a:latin typeface="Arial" pitchFamily="34" charset="0"/>
                          <a:cs typeface="Arial" pitchFamily="34" charset="0"/>
                        </a:rPr>
                        <a:t> %d\</a:t>
                      </a:r>
                      <a:r>
                        <a:rPr lang="es-AR" sz="1000" dirty="0" err="1" smtClean="0">
                          <a:solidFill>
                            <a:schemeClr val="tx1"/>
                          </a:solidFill>
                          <a:latin typeface="Arial" pitchFamily="34" charset="0"/>
                          <a:cs typeface="Arial" pitchFamily="34" charset="0"/>
                        </a:rPr>
                        <a:t>n",myglobal</a:t>
                      </a:r>
                      <a:r>
                        <a:rPr lang="es-AR" sz="1000" dirty="0" smtClean="0">
                          <a:solidFill>
                            <a:schemeClr val="tx1"/>
                          </a:solidFill>
                          <a:latin typeface="Arial" pitchFamily="34" charset="0"/>
                          <a:cs typeface="Arial" pitchFamily="34" charset="0"/>
                        </a:rPr>
                        <a:t>);</a:t>
                      </a:r>
                    </a:p>
                    <a:p>
                      <a:pPr algn="l">
                        <a:buFont typeface="Arial" pitchFamily="34" charset="0"/>
                        <a:buChar char="•"/>
                      </a:pPr>
                      <a:endParaRPr lang="es-AR" sz="1000" dirty="0" smtClean="0">
                        <a:solidFill>
                          <a:schemeClr val="tx1"/>
                        </a:solidFill>
                        <a:latin typeface="Arial" pitchFamily="34" charset="0"/>
                        <a:cs typeface="Arial" pitchFamily="34" charset="0"/>
                      </a:endParaRPr>
                    </a:p>
                    <a:p>
                      <a:pPr algn="l">
                        <a:buFont typeface="Arial" pitchFamily="34" charset="0"/>
                        <a:buChar char="•"/>
                      </a:pPr>
                      <a:r>
                        <a:rPr lang="es-AR" sz="1000" dirty="0" smtClean="0">
                          <a:solidFill>
                            <a:schemeClr val="tx1"/>
                          </a:solidFill>
                          <a:latin typeface="Arial" pitchFamily="34" charset="0"/>
                          <a:cs typeface="Arial" pitchFamily="34" charset="0"/>
                        </a:rPr>
                        <a:t>  </a:t>
                      </a:r>
                      <a:r>
                        <a:rPr lang="es-AR" sz="1000" dirty="0" err="1" smtClean="0">
                          <a:solidFill>
                            <a:schemeClr val="tx1"/>
                          </a:solidFill>
                          <a:latin typeface="Arial" pitchFamily="34" charset="0"/>
                          <a:cs typeface="Arial" pitchFamily="34" charset="0"/>
                        </a:rPr>
                        <a:t>exit</a:t>
                      </a:r>
                      <a:r>
                        <a:rPr lang="es-AR" sz="1000" dirty="0" smtClean="0">
                          <a:solidFill>
                            <a:schemeClr val="tx1"/>
                          </a:solidFill>
                          <a:latin typeface="Arial" pitchFamily="34" charset="0"/>
                          <a:cs typeface="Arial" pitchFamily="34" charset="0"/>
                        </a:rPr>
                        <a:t>(0);</a:t>
                      </a:r>
                    </a:p>
                    <a:p>
                      <a:pPr algn="l">
                        <a:buFont typeface="Arial" pitchFamily="34" charset="0"/>
                        <a:buChar char="•"/>
                      </a:pPr>
                      <a:endParaRPr lang="es-AR" sz="1000" dirty="0" smtClean="0">
                        <a:solidFill>
                          <a:schemeClr val="tx1"/>
                        </a:solidFill>
                        <a:latin typeface="Arial" pitchFamily="34" charset="0"/>
                        <a:cs typeface="Arial" pitchFamily="34" charset="0"/>
                      </a:endParaRPr>
                    </a:p>
                    <a:p>
                      <a:pPr algn="l">
                        <a:buFont typeface="Arial" pitchFamily="34" charset="0"/>
                        <a:buChar char="•"/>
                      </a:pPr>
                      <a:r>
                        <a:rPr lang="es-AR" sz="1000" dirty="0" smtClean="0">
                          <a:solidFill>
                            <a:schemeClr val="tx1"/>
                          </a:solidFill>
                          <a:latin typeface="Arial" pitchFamily="34" charset="0"/>
                          <a:cs typeface="Arial" pitchFamily="34" charset="0"/>
                        </a:rPr>
                        <a:t>}</a:t>
                      </a:r>
                    </a:p>
                    <a:p>
                      <a:endParaRPr lang="es-AR" sz="1000" dirty="0"/>
                    </a:p>
                  </a:txBody>
                  <a:tcPr>
                    <a:no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Título"/>
          <p:cNvSpPr>
            <a:spLocks noGrp="1"/>
          </p:cNvSpPr>
          <p:nvPr>
            <p:ph type="ctrTitle"/>
          </p:nvPr>
        </p:nvSpPr>
        <p:spPr>
          <a:xfrm>
            <a:off x="685800" y="214313"/>
            <a:ext cx="7772400" cy="1000125"/>
          </a:xfrm>
        </p:spPr>
        <p:txBody>
          <a:bodyPr/>
          <a:lstStyle/>
          <a:p>
            <a:pPr eaLnBrk="1" hangingPunct="1"/>
            <a:r>
              <a:rPr lang="es-ES" smtClean="0"/>
              <a:t>Threads</a:t>
            </a:r>
            <a:endParaRPr lang="es-AR" smtClean="0"/>
          </a:p>
        </p:txBody>
      </p:sp>
      <p:sp>
        <p:nvSpPr>
          <p:cNvPr id="17411" name="4 CuadroTexto"/>
          <p:cNvSpPr txBox="1">
            <a:spLocks noChangeArrowheads="1"/>
          </p:cNvSpPr>
          <p:nvPr/>
        </p:nvSpPr>
        <p:spPr bwMode="auto">
          <a:xfrm>
            <a:off x="285750" y="1285875"/>
            <a:ext cx="8572500" cy="5078413"/>
          </a:xfrm>
          <a:prstGeom prst="rect">
            <a:avLst/>
          </a:prstGeom>
          <a:noFill/>
          <a:ln w="9525">
            <a:noFill/>
            <a:miter lim="800000"/>
            <a:headEnd/>
            <a:tailEnd/>
          </a:ln>
        </p:spPr>
        <p:txBody>
          <a:bodyPr>
            <a:spAutoFit/>
          </a:bodyPr>
          <a:lstStyle/>
          <a:p>
            <a:pPr>
              <a:buFont typeface="Arial" charset="0"/>
              <a:buChar char="•"/>
            </a:pPr>
            <a:r>
              <a:rPr lang="es-AR">
                <a:latin typeface="Calibri" pitchFamily="34" charset="0"/>
              </a:rPr>
              <a:t>Tanto main() como el nuevo incrementan myglobal, 20 veces</a:t>
            </a:r>
          </a:p>
          <a:p>
            <a:pPr>
              <a:buFont typeface="Arial" charset="0"/>
              <a:buChar char="•"/>
            </a:pPr>
            <a:r>
              <a:rPr lang="es-ES">
                <a:latin typeface="Calibri" pitchFamily="34" charset="0"/>
              </a:rPr>
              <a:t>Compilamos y ejecutamos:</a:t>
            </a:r>
            <a:endParaRPr lang="es-AR">
              <a:latin typeface="Calibri" pitchFamily="34" charset="0"/>
            </a:endParaRPr>
          </a:p>
          <a:p>
            <a:r>
              <a:rPr lang="es-AR">
                <a:latin typeface="Calibri" pitchFamily="34" charset="0"/>
              </a:rPr>
              <a:t>$ gcc thread2.c -o thread2 –lpthread</a:t>
            </a:r>
          </a:p>
          <a:p>
            <a:r>
              <a:rPr lang="es-AR">
                <a:latin typeface="Calibri" pitchFamily="34" charset="0"/>
              </a:rPr>
              <a:t>$ ./thread2</a:t>
            </a:r>
          </a:p>
          <a:p>
            <a:r>
              <a:rPr lang="es-AR">
                <a:latin typeface="Calibri" pitchFamily="34" charset="0"/>
              </a:rPr>
              <a:t>..o.o.o.o.oo.o.o.o.o.o.o.o.o.o..o.o.o.o.o</a:t>
            </a:r>
          </a:p>
          <a:p>
            <a:r>
              <a:rPr lang="es-AR">
                <a:latin typeface="Calibri" pitchFamily="34" charset="0"/>
              </a:rPr>
              <a:t>myglobal equals 21</a:t>
            </a:r>
          </a:p>
          <a:p>
            <a:pPr>
              <a:buFont typeface="Arial" charset="0"/>
              <a:buChar char="•"/>
            </a:pPr>
            <a:r>
              <a:rPr lang="es-AR">
                <a:latin typeface="Calibri" pitchFamily="34" charset="0"/>
              </a:rPr>
              <a:t>myglobal comienza = 0, 2 threads lo incrementan en 20, myglobal debía ser = 40</a:t>
            </a:r>
          </a:p>
          <a:p>
            <a:pPr>
              <a:buFont typeface="Arial" charset="0"/>
              <a:buChar char="•"/>
            </a:pPr>
            <a:r>
              <a:rPr lang="es-AR">
                <a:latin typeface="Calibri" pitchFamily="34" charset="0"/>
              </a:rPr>
              <a:t>thread_function(): copia myglobal a v. local j,  dormimos 1 segundo, y copia  j a myglobal</a:t>
            </a:r>
          </a:p>
          <a:p>
            <a:pPr>
              <a:buFont typeface="Arial" charset="0"/>
              <a:buChar char="•"/>
            </a:pPr>
            <a:r>
              <a:rPr lang="es-AR">
                <a:latin typeface="Calibri" pitchFamily="34" charset="0"/>
              </a:rPr>
              <a:t>Main() incrementa myglobal después de que el thread copie myglobal en j</a:t>
            </a:r>
          </a:p>
          <a:p>
            <a:pPr>
              <a:buFont typeface="Arial" charset="0"/>
              <a:buChar char="•"/>
            </a:pPr>
            <a:r>
              <a:rPr lang="es-AR">
                <a:latin typeface="Calibri" pitchFamily="34" charset="0"/>
              </a:rPr>
              <a:t>Cuando thread_function() vuelve a escribir j en myglobal, sobreescribe lo de main()</a:t>
            </a:r>
          </a:p>
          <a:p>
            <a:pPr>
              <a:buFont typeface="Arial" charset="0"/>
              <a:buChar char="•"/>
            </a:pPr>
            <a:r>
              <a:rPr lang="es-AR">
                <a:latin typeface="Calibri" pitchFamily="34" charset="0"/>
              </a:rPr>
              <a:t>Evitar uso de variable local e incrementar myglobal acá funciona pero no es correcta:</a:t>
            </a:r>
          </a:p>
          <a:p>
            <a:pPr>
              <a:buFont typeface="Arial" charset="0"/>
              <a:buChar char="•"/>
            </a:pPr>
            <a:r>
              <a:rPr lang="es-AR">
                <a:latin typeface="Calibri" pitchFamily="34" charset="0"/>
              </a:rPr>
              <a:t>Los threads ejecutan simultáneamente, incluso aún con un solo procesador (núcleo usa la división de tiempo para simular multitarea real) podemos, desde el punto de vista de un programador, imaginar que ambos hilos se ejecutan simultáneamente</a:t>
            </a:r>
          </a:p>
          <a:p>
            <a:pPr>
              <a:buFont typeface="Arial" charset="0"/>
              <a:buChar char="•"/>
            </a:pPr>
            <a:r>
              <a:rPr lang="es-AR">
                <a:latin typeface="Calibri" pitchFamily="34" charset="0"/>
              </a:rPr>
              <a:t>thread2.c tiene problemas porque el código en thread_function() asume que myglobal no será modificada durante ~1 segundo antes de que sea incrementada. Tenemos que encontrar una forma de que un hilo le indique al otro que "espere" mientras se están haciendo los cambios a myglobal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p:cNvSpPr>
            <a:spLocks noGrp="1"/>
          </p:cNvSpPr>
          <p:nvPr>
            <p:ph type="ctrTitle"/>
          </p:nvPr>
        </p:nvSpPr>
        <p:spPr>
          <a:xfrm>
            <a:off x="685800" y="214313"/>
            <a:ext cx="7772400" cy="1000125"/>
          </a:xfrm>
        </p:spPr>
        <p:txBody>
          <a:bodyPr/>
          <a:lstStyle/>
          <a:p>
            <a:pPr eaLnBrk="1" hangingPunct="1"/>
            <a:r>
              <a:rPr lang="es-ES" smtClean="0"/>
              <a:t>Threads</a:t>
            </a:r>
            <a:endParaRPr lang="es-AR" smtClean="0"/>
          </a:p>
        </p:txBody>
      </p:sp>
      <p:graphicFrame>
        <p:nvGraphicFramePr>
          <p:cNvPr id="4" name="3 Tabla"/>
          <p:cNvGraphicFramePr>
            <a:graphicFrameLocks noGrp="1"/>
          </p:cNvGraphicFramePr>
          <p:nvPr/>
        </p:nvGraphicFramePr>
        <p:xfrm>
          <a:off x="1524000" y="1397000"/>
          <a:ext cx="6096000" cy="448056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s-ES" sz="1010" b="0" i="0" baseline="0" dirty="0" smtClean="0">
                          <a:solidFill>
                            <a:schemeClr val="tx1"/>
                          </a:solidFill>
                          <a:latin typeface="Arial" pitchFamily="34" charset="0"/>
                          <a:cs typeface="Arial" pitchFamily="34" charset="0"/>
                        </a:rPr>
                        <a:t>/*</a:t>
                      </a:r>
                      <a:r>
                        <a:rPr lang="es-ES" sz="1010" b="0" i="0" baseline="0" dirty="0" err="1" smtClean="0">
                          <a:solidFill>
                            <a:schemeClr val="tx1"/>
                          </a:solidFill>
                          <a:latin typeface="Arial" pitchFamily="34" charset="0"/>
                          <a:cs typeface="Arial" pitchFamily="34" charset="0"/>
                        </a:rPr>
                        <a:t>Codigo</a:t>
                      </a:r>
                      <a:r>
                        <a:rPr lang="es-ES" sz="1010" b="0" i="0" baseline="0" dirty="0" smtClean="0">
                          <a:solidFill>
                            <a:schemeClr val="tx1"/>
                          </a:solidFill>
                          <a:latin typeface="Arial" pitchFamily="34" charset="0"/>
                          <a:cs typeface="Arial" pitchFamily="34" charset="0"/>
                        </a:rPr>
                        <a:t> modificado*/</a:t>
                      </a:r>
                      <a:endParaRPr lang="es-AR" sz="1010" b="0" i="0" baseline="0" dirty="0" smtClean="0">
                        <a:solidFill>
                          <a:schemeClr val="tx1"/>
                        </a:solidFill>
                        <a:latin typeface="Arial" pitchFamily="34" charset="0"/>
                        <a:cs typeface="Arial" pitchFamily="34" charset="0"/>
                      </a:endParaRPr>
                    </a:p>
                    <a:p>
                      <a:endParaRPr lang="es-AR" sz="1010" b="0" i="0" baseline="0" dirty="0" smtClean="0">
                        <a:solidFill>
                          <a:schemeClr val="tx1"/>
                        </a:solidFill>
                        <a:latin typeface="Arial" pitchFamily="34" charset="0"/>
                        <a:cs typeface="Arial" pitchFamily="34" charset="0"/>
                      </a:endParaRPr>
                    </a:p>
                    <a:p>
                      <a:r>
                        <a:rPr lang="es-AR" sz="1010" b="0" i="0" baseline="0" dirty="0" smtClean="0">
                          <a:solidFill>
                            <a:schemeClr val="tx1"/>
                          </a:solidFill>
                          <a:latin typeface="Arial" pitchFamily="34" charset="0"/>
                          <a:cs typeface="Arial" pitchFamily="34" charset="0"/>
                        </a:rPr>
                        <a:t>#</a:t>
                      </a:r>
                      <a:r>
                        <a:rPr lang="es-AR" sz="1010" b="0" i="0" baseline="0" dirty="0" err="1" smtClean="0">
                          <a:solidFill>
                            <a:schemeClr val="tx1"/>
                          </a:solidFill>
                          <a:latin typeface="Arial" pitchFamily="34" charset="0"/>
                          <a:cs typeface="Arial" pitchFamily="34" charset="0"/>
                        </a:rPr>
                        <a:t>include</a:t>
                      </a:r>
                      <a:r>
                        <a:rPr lang="es-AR" sz="1010" b="0" i="0" baseline="0" dirty="0" smtClean="0">
                          <a:solidFill>
                            <a:schemeClr val="tx1"/>
                          </a:solidFill>
                          <a:latin typeface="Arial" pitchFamily="34" charset="0"/>
                          <a:cs typeface="Arial" pitchFamily="34" charset="0"/>
                        </a:rPr>
                        <a:t> &lt;</a:t>
                      </a:r>
                      <a:r>
                        <a:rPr lang="es-AR" sz="1010" b="0" i="0" baseline="0" dirty="0" err="1" smtClean="0">
                          <a:solidFill>
                            <a:schemeClr val="tx1"/>
                          </a:solidFill>
                          <a:latin typeface="Arial" pitchFamily="34" charset="0"/>
                          <a:cs typeface="Arial" pitchFamily="34" charset="0"/>
                        </a:rPr>
                        <a:t>pthread.h</a:t>
                      </a:r>
                      <a:r>
                        <a:rPr lang="es-AR" sz="1010" b="0" i="0" baseline="0" dirty="0" smtClean="0">
                          <a:solidFill>
                            <a:schemeClr val="tx1"/>
                          </a:solidFill>
                          <a:latin typeface="Arial" pitchFamily="34" charset="0"/>
                          <a:cs typeface="Arial" pitchFamily="34" charset="0"/>
                        </a:rPr>
                        <a:t>&gt;</a:t>
                      </a:r>
                    </a:p>
                    <a:p>
                      <a:r>
                        <a:rPr lang="es-AR" sz="1010" b="0" i="0" baseline="0" dirty="0" smtClean="0">
                          <a:solidFill>
                            <a:schemeClr val="tx1"/>
                          </a:solidFill>
                          <a:latin typeface="Arial" pitchFamily="34" charset="0"/>
                          <a:cs typeface="Arial" pitchFamily="34" charset="0"/>
                        </a:rPr>
                        <a:t>#</a:t>
                      </a:r>
                      <a:r>
                        <a:rPr lang="es-AR" sz="1010" b="0" i="0" baseline="0" dirty="0" err="1" smtClean="0">
                          <a:solidFill>
                            <a:schemeClr val="tx1"/>
                          </a:solidFill>
                          <a:latin typeface="Arial" pitchFamily="34" charset="0"/>
                          <a:cs typeface="Arial" pitchFamily="34" charset="0"/>
                        </a:rPr>
                        <a:t>include</a:t>
                      </a:r>
                      <a:r>
                        <a:rPr lang="es-AR" sz="1010" b="0" i="0" baseline="0" dirty="0" smtClean="0">
                          <a:solidFill>
                            <a:schemeClr val="tx1"/>
                          </a:solidFill>
                          <a:latin typeface="Arial" pitchFamily="34" charset="0"/>
                          <a:cs typeface="Arial" pitchFamily="34" charset="0"/>
                        </a:rPr>
                        <a:t> &lt;</a:t>
                      </a:r>
                      <a:r>
                        <a:rPr lang="es-AR" sz="1010" b="0" i="0" baseline="0" dirty="0" err="1" smtClean="0">
                          <a:solidFill>
                            <a:schemeClr val="tx1"/>
                          </a:solidFill>
                          <a:latin typeface="Arial" pitchFamily="34" charset="0"/>
                          <a:cs typeface="Arial" pitchFamily="34" charset="0"/>
                        </a:rPr>
                        <a:t>stdlib.h</a:t>
                      </a:r>
                      <a:r>
                        <a:rPr lang="es-AR" sz="1010" b="0" i="0" baseline="0" dirty="0" smtClean="0">
                          <a:solidFill>
                            <a:schemeClr val="tx1"/>
                          </a:solidFill>
                          <a:latin typeface="Arial" pitchFamily="34" charset="0"/>
                          <a:cs typeface="Arial" pitchFamily="34" charset="0"/>
                        </a:rPr>
                        <a:t>&gt;</a:t>
                      </a:r>
                    </a:p>
                    <a:p>
                      <a:r>
                        <a:rPr lang="es-AR" sz="1010" b="0" i="0" baseline="0" dirty="0" smtClean="0">
                          <a:solidFill>
                            <a:schemeClr val="tx1"/>
                          </a:solidFill>
                          <a:latin typeface="Arial" pitchFamily="34" charset="0"/>
                          <a:cs typeface="Arial" pitchFamily="34" charset="0"/>
                        </a:rPr>
                        <a:t>#</a:t>
                      </a:r>
                      <a:r>
                        <a:rPr lang="es-AR" sz="1010" b="0" i="0" baseline="0" dirty="0" err="1" smtClean="0">
                          <a:solidFill>
                            <a:schemeClr val="tx1"/>
                          </a:solidFill>
                          <a:latin typeface="Arial" pitchFamily="34" charset="0"/>
                          <a:cs typeface="Arial" pitchFamily="34" charset="0"/>
                        </a:rPr>
                        <a:t>include</a:t>
                      </a:r>
                      <a:r>
                        <a:rPr lang="es-AR" sz="1010" b="0" i="0" baseline="0" dirty="0" smtClean="0">
                          <a:solidFill>
                            <a:schemeClr val="tx1"/>
                          </a:solidFill>
                          <a:latin typeface="Arial" pitchFamily="34" charset="0"/>
                          <a:cs typeface="Arial" pitchFamily="34" charset="0"/>
                        </a:rPr>
                        <a:t> &lt;</a:t>
                      </a:r>
                      <a:r>
                        <a:rPr lang="es-AR" sz="1010" b="0" i="0" baseline="0" dirty="0" err="1" smtClean="0">
                          <a:solidFill>
                            <a:schemeClr val="tx1"/>
                          </a:solidFill>
                          <a:latin typeface="Arial" pitchFamily="34" charset="0"/>
                          <a:cs typeface="Arial" pitchFamily="34" charset="0"/>
                        </a:rPr>
                        <a:t>unistd.h</a:t>
                      </a:r>
                      <a:r>
                        <a:rPr lang="es-AR" sz="1010" b="0" i="0" baseline="0" dirty="0" smtClean="0">
                          <a:solidFill>
                            <a:schemeClr val="tx1"/>
                          </a:solidFill>
                          <a:latin typeface="Arial" pitchFamily="34" charset="0"/>
                          <a:cs typeface="Arial" pitchFamily="34" charset="0"/>
                        </a:rPr>
                        <a:t>&gt;</a:t>
                      </a:r>
                    </a:p>
                    <a:p>
                      <a:r>
                        <a:rPr lang="es-AR" sz="1010" b="0" i="0" baseline="0" dirty="0" smtClean="0">
                          <a:solidFill>
                            <a:schemeClr val="tx1"/>
                          </a:solidFill>
                          <a:latin typeface="Arial" pitchFamily="34" charset="0"/>
                          <a:cs typeface="Arial" pitchFamily="34" charset="0"/>
                        </a:rPr>
                        <a:t>#</a:t>
                      </a:r>
                      <a:r>
                        <a:rPr lang="es-AR" sz="1010" b="0" i="0" baseline="0" dirty="0" err="1" smtClean="0">
                          <a:solidFill>
                            <a:schemeClr val="tx1"/>
                          </a:solidFill>
                          <a:latin typeface="Arial" pitchFamily="34" charset="0"/>
                          <a:cs typeface="Arial" pitchFamily="34" charset="0"/>
                        </a:rPr>
                        <a:t>include</a:t>
                      </a:r>
                      <a:r>
                        <a:rPr lang="es-AR" sz="1010" b="0" i="0" baseline="0" dirty="0" smtClean="0">
                          <a:solidFill>
                            <a:schemeClr val="tx1"/>
                          </a:solidFill>
                          <a:latin typeface="Arial" pitchFamily="34" charset="0"/>
                          <a:cs typeface="Arial" pitchFamily="34" charset="0"/>
                        </a:rPr>
                        <a:t> &lt;</a:t>
                      </a:r>
                      <a:r>
                        <a:rPr lang="es-AR" sz="1010" b="0" i="0" baseline="0" dirty="0" err="1" smtClean="0">
                          <a:solidFill>
                            <a:schemeClr val="tx1"/>
                          </a:solidFill>
                          <a:latin typeface="Arial" pitchFamily="34" charset="0"/>
                          <a:cs typeface="Arial" pitchFamily="34" charset="0"/>
                        </a:rPr>
                        <a:t>stdio.h</a:t>
                      </a:r>
                      <a:r>
                        <a:rPr lang="es-AR" sz="1010" b="0" i="0" baseline="0" dirty="0" smtClean="0">
                          <a:solidFill>
                            <a:schemeClr val="tx1"/>
                          </a:solidFill>
                          <a:latin typeface="Arial" pitchFamily="34" charset="0"/>
                          <a:cs typeface="Arial" pitchFamily="34" charset="0"/>
                        </a:rPr>
                        <a:t>&gt;</a:t>
                      </a:r>
                    </a:p>
                    <a:p>
                      <a:endParaRPr lang="es-AR" sz="1010" b="0" i="0" baseline="0" dirty="0" smtClean="0">
                        <a:solidFill>
                          <a:schemeClr val="tx1"/>
                        </a:solidFill>
                        <a:latin typeface="Arial" pitchFamily="34" charset="0"/>
                        <a:cs typeface="Arial" pitchFamily="34" charset="0"/>
                      </a:endParaRPr>
                    </a:p>
                    <a:p>
                      <a:r>
                        <a:rPr lang="es-AR" sz="1010" b="0" i="0" baseline="0" dirty="0" err="1" smtClean="0">
                          <a:solidFill>
                            <a:schemeClr val="tx1"/>
                          </a:solidFill>
                          <a:latin typeface="Arial" pitchFamily="34" charset="0"/>
                          <a:cs typeface="Arial" pitchFamily="34" charset="0"/>
                        </a:rPr>
                        <a:t>int</a:t>
                      </a:r>
                      <a:r>
                        <a:rPr lang="es-AR" sz="1010" b="0" i="0" baseline="0" dirty="0" smtClean="0">
                          <a:solidFill>
                            <a:schemeClr val="tx1"/>
                          </a:solidFill>
                          <a:latin typeface="Arial" pitchFamily="34" charset="0"/>
                          <a:cs typeface="Arial" pitchFamily="34" charset="0"/>
                        </a:rPr>
                        <a:t> </a:t>
                      </a:r>
                      <a:r>
                        <a:rPr lang="es-AR" sz="1010" b="0" i="0" baseline="0" dirty="0" err="1" smtClean="0">
                          <a:solidFill>
                            <a:schemeClr val="tx1"/>
                          </a:solidFill>
                          <a:latin typeface="Arial" pitchFamily="34" charset="0"/>
                          <a:cs typeface="Arial" pitchFamily="34" charset="0"/>
                        </a:rPr>
                        <a:t>myglobal</a:t>
                      </a:r>
                      <a:r>
                        <a:rPr lang="es-AR" sz="1010" b="0" i="0" baseline="0" dirty="0" smtClean="0">
                          <a:solidFill>
                            <a:schemeClr val="tx1"/>
                          </a:solidFill>
                          <a:latin typeface="Arial" pitchFamily="34" charset="0"/>
                          <a:cs typeface="Arial" pitchFamily="34" charset="0"/>
                        </a:rPr>
                        <a:t>;</a:t>
                      </a:r>
                    </a:p>
                    <a:p>
                      <a:r>
                        <a:rPr lang="es-AR" sz="1010" b="0" i="0" baseline="0" dirty="0" err="1" smtClean="0">
                          <a:solidFill>
                            <a:schemeClr val="tx1"/>
                          </a:solidFill>
                          <a:latin typeface="Arial" pitchFamily="34" charset="0"/>
                          <a:cs typeface="Arial" pitchFamily="34" charset="0"/>
                        </a:rPr>
                        <a:t>pthread_mutex_t</a:t>
                      </a:r>
                      <a:r>
                        <a:rPr lang="es-AR" sz="1010" b="0" i="0" baseline="0" dirty="0" smtClean="0">
                          <a:solidFill>
                            <a:schemeClr val="tx1"/>
                          </a:solidFill>
                          <a:latin typeface="Arial" pitchFamily="34" charset="0"/>
                          <a:cs typeface="Arial" pitchFamily="34" charset="0"/>
                        </a:rPr>
                        <a:t> </a:t>
                      </a:r>
                      <a:r>
                        <a:rPr lang="es-AR" sz="1010" b="0" i="0" baseline="0" dirty="0" err="1" smtClean="0">
                          <a:solidFill>
                            <a:schemeClr val="tx1"/>
                          </a:solidFill>
                          <a:latin typeface="Arial" pitchFamily="34" charset="0"/>
                          <a:cs typeface="Arial" pitchFamily="34" charset="0"/>
                        </a:rPr>
                        <a:t>mymutex</a:t>
                      </a:r>
                      <a:r>
                        <a:rPr lang="es-AR" sz="1010" b="0" i="0" baseline="0" dirty="0" smtClean="0">
                          <a:solidFill>
                            <a:schemeClr val="tx1"/>
                          </a:solidFill>
                          <a:latin typeface="Arial" pitchFamily="34" charset="0"/>
                          <a:cs typeface="Arial" pitchFamily="34" charset="0"/>
                        </a:rPr>
                        <a:t>=PTHREAD_MUTEX_INITIALIZER;</a:t>
                      </a:r>
                    </a:p>
                    <a:p>
                      <a:endParaRPr lang="es-AR" sz="1010" b="0" i="0" baseline="0" dirty="0" smtClean="0">
                        <a:solidFill>
                          <a:schemeClr val="tx1"/>
                        </a:solidFill>
                        <a:latin typeface="Arial" pitchFamily="34" charset="0"/>
                        <a:cs typeface="Arial" pitchFamily="34" charset="0"/>
                      </a:endParaRPr>
                    </a:p>
                    <a:p>
                      <a:r>
                        <a:rPr lang="es-AR" sz="1010" b="0" i="0" baseline="0" dirty="0" err="1" smtClean="0">
                          <a:solidFill>
                            <a:schemeClr val="tx1"/>
                          </a:solidFill>
                          <a:latin typeface="Arial" pitchFamily="34" charset="0"/>
                          <a:cs typeface="Arial" pitchFamily="34" charset="0"/>
                        </a:rPr>
                        <a:t>void</a:t>
                      </a:r>
                      <a:r>
                        <a:rPr lang="es-AR" sz="1010" b="0" i="0" baseline="0" dirty="0" smtClean="0">
                          <a:solidFill>
                            <a:schemeClr val="tx1"/>
                          </a:solidFill>
                          <a:latin typeface="Arial" pitchFamily="34" charset="0"/>
                          <a:cs typeface="Arial" pitchFamily="34" charset="0"/>
                        </a:rPr>
                        <a:t> *</a:t>
                      </a:r>
                      <a:r>
                        <a:rPr lang="es-AR" sz="1010" b="0" i="0" baseline="0" dirty="0" err="1" smtClean="0">
                          <a:solidFill>
                            <a:schemeClr val="tx1"/>
                          </a:solidFill>
                          <a:latin typeface="Arial" pitchFamily="34" charset="0"/>
                          <a:cs typeface="Arial" pitchFamily="34" charset="0"/>
                        </a:rPr>
                        <a:t>thread_function</a:t>
                      </a:r>
                      <a:r>
                        <a:rPr lang="es-AR" sz="1010" b="0" i="0" baseline="0" dirty="0" smtClean="0">
                          <a:solidFill>
                            <a:schemeClr val="tx1"/>
                          </a:solidFill>
                          <a:latin typeface="Arial" pitchFamily="34" charset="0"/>
                          <a:cs typeface="Arial" pitchFamily="34" charset="0"/>
                        </a:rPr>
                        <a:t>(</a:t>
                      </a:r>
                      <a:r>
                        <a:rPr lang="es-AR" sz="1010" b="0" i="0" baseline="0" dirty="0" err="1" smtClean="0">
                          <a:solidFill>
                            <a:schemeClr val="tx1"/>
                          </a:solidFill>
                          <a:latin typeface="Arial" pitchFamily="34" charset="0"/>
                          <a:cs typeface="Arial" pitchFamily="34" charset="0"/>
                        </a:rPr>
                        <a:t>void</a:t>
                      </a:r>
                      <a:r>
                        <a:rPr lang="es-AR" sz="1010" b="0" i="0" baseline="0" dirty="0" smtClean="0">
                          <a:solidFill>
                            <a:schemeClr val="tx1"/>
                          </a:solidFill>
                          <a:latin typeface="Arial" pitchFamily="34" charset="0"/>
                          <a:cs typeface="Arial" pitchFamily="34" charset="0"/>
                        </a:rPr>
                        <a:t> *</a:t>
                      </a:r>
                      <a:r>
                        <a:rPr lang="es-AR" sz="1010" b="0" i="0" baseline="0" dirty="0" err="1" smtClean="0">
                          <a:solidFill>
                            <a:schemeClr val="tx1"/>
                          </a:solidFill>
                          <a:latin typeface="Arial" pitchFamily="34" charset="0"/>
                          <a:cs typeface="Arial" pitchFamily="34" charset="0"/>
                        </a:rPr>
                        <a:t>arg</a:t>
                      </a:r>
                      <a:r>
                        <a:rPr lang="es-AR" sz="1010" b="0" i="0" baseline="0" dirty="0" smtClean="0">
                          <a:solidFill>
                            <a:schemeClr val="tx1"/>
                          </a:solidFill>
                          <a:latin typeface="Arial" pitchFamily="34" charset="0"/>
                          <a:cs typeface="Arial" pitchFamily="34" charset="0"/>
                        </a:rPr>
                        <a:t>) {</a:t>
                      </a:r>
                    </a:p>
                    <a:p>
                      <a:r>
                        <a:rPr lang="es-AR" sz="1010" b="0" i="0" baseline="0" dirty="0" smtClean="0">
                          <a:solidFill>
                            <a:schemeClr val="tx1"/>
                          </a:solidFill>
                          <a:latin typeface="Arial" pitchFamily="34" charset="0"/>
                          <a:cs typeface="Arial" pitchFamily="34" charset="0"/>
                        </a:rPr>
                        <a:t>  </a:t>
                      </a:r>
                      <a:r>
                        <a:rPr lang="es-AR" sz="1010" b="0" i="0" baseline="0" dirty="0" err="1" smtClean="0">
                          <a:solidFill>
                            <a:schemeClr val="tx1"/>
                          </a:solidFill>
                          <a:latin typeface="Arial" pitchFamily="34" charset="0"/>
                          <a:cs typeface="Arial" pitchFamily="34" charset="0"/>
                        </a:rPr>
                        <a:t>int</a:t>
                      </a:r>
                      <a:r>
                        <a:rPr lang="es-AR" sz="1010" b="0" i="0" baseline="0" dirty="0" smtClean="0">
                          <a:solidFill>
                            <a:schemeClr val="tx1"/>
                          </a:solidFill>
                          <a:latin typeface="Arial" pitchFamily="34" charset="0"/>
                          <a:cs typeface="Arial" pitchFamily="34" charset="0"/>
                        </a:rPr>
                        <a:t> </a:t>
                      </a:r>
                      <a:r>
                        <a:rPr lang="es-AR" sz="1010" b="0" i="0" baseline="0" dirty="0" err="1" smtClean="0">
                          <a:solidFill>
                            <a:schemeClr val="tx1"/>
                          </a:solidFill>
                          <a:latin typeface="Arial" pitchFamily="34" charset="0"/>
                          <a:cs typeface="Arial" pitchFamily="34" charset="0"/>
                        </a:rPr>
                        <a:t>i,j</a:t>
                      </a:r>
                      <a:r>
                        <a:rPr lang="es-AR" sz="1010" b="0" i="0" baseline="0" dirty="0" smtClean="0">
                          <a:solidFill>
                            <a:schemeClr val="tx1"/>
                          </a:solidFill>
                          <a:latin typeface="Arial" pitchFamily="34" charset="0"/>
                          <a:cs typeface="Arial" pitchFamily="34" charset="0"/>
                        </a:rPr>
                        <a:t>;</a:t>
                      </a:r>
                    </a:p>
                    <a:p>
                      <a:r>
                        <a:rPr lang="es-AR" sz="1010" b="0" i="0" baseline="0" dirty="0" smtClean="0">
                          <a:solidFill>
                            <a:schemeClr val="tx1"/>
                          </a:solidFill>
                          <a:latin typeface="Arial" pitchFamily="34" charset="0"/>
                          <a:cs typeface="Arial" pitchFamily="34" charset="0"/>
                        </a:rPr>
                        <a:t>  </a:t>
                      </a:r>
                      <a:r>
                        <a:rPr lang="es-AR" sz="1010" b="0" i="0" baseline="0" dirty="0" err="1" smtClean="0">
                          <a:solidFill>
                            <a:schemeClr val="tx1"/>
                          </a:solidFill>
                          <a:latin typeface="Arial" pitchFamily="34" charset="0"/>
                          <a:cs typeface="Arial" pitchFamily="34" charset="0"/>
                        </a:rPr>
                        <a:t>for</a:t>
                      </a:r>
                      <a:r>
                        <a:rPr lang="es-AR" sz="1010" b="0" i="0" baseline="0" dirty="0" smtClean="0">
                          <a:solidFill>
                            <a:schemeClr val="tx1"/>
                          </a:solidFill>
                          <a:latin typeface="Arial" pitchFamily="34" charset="0"/>
                          <a:cs typeface="Arial" pitchFamily="34" charset="0"/>
                        </a:rPr>
                        <a:t> ( i=0; i&lt;20; i++ ) {</a:t>
                      </a:r>
                    </a:p>
                    <a:p>
                      <a:r>
                        <a:rPr lang="es-AR" sz="1010" b="0" i="0" baseline="0" dirty="0" smtClean="0">
                          <a:solidFill>
                            <a:schemeClr val="tx1"/>
                          </a:solidFill>
                          <a:latin typeface="Arial" pitchFamily="34" charset="0"/>
                          <a:cs typeface="Arial" pitchFamily="34" charset="0"/>
                        </a:rPr>
                        <a:t>    </a:t>
                      </a:r>
                      <a:r>
                        <a:rPr lang="es-AR" sz="1010" b="0" i="0" baseline="0" dirty="0" err="1" smtClean="0">
                          <a:solidFill>
                            <a:schemeClr val="tx1"/>
                          </a:solidFill>
                          <a:latin typeface="Arial" pitchFamily="34" charset="0"/>
                          <a:cs typeface="Arial" pitchFamily="34" charset="0"/>
                        </a:rPr>
                        <a:t>pthread_mutex_lock</a:t>
                      </a:r>
                      <a:r>
                        <a:rPr lang="es-AR" sz="1010" b="0" i="0" baseline="0" dirty="0" smtClean="0">
                          <a:solidFill>
                            <a:schemeClr val="tx1"/>
                          </a:solidFill>
                          <a:latin typeface="Arial" pitchFamily="34" charset="0"/>
                          <a:cs typeface="Arial" pitchFamily="34" charset="0"/>
                        </a:rPr>
                        <a:t>(&amp;</a:t>
                      </a:r>
                      <a:r>
                        <a:rPr lang="es-AR" sz="1010" b="0" i="0" baseline="0" dirty="0" err="1" smtClean="0">
                          <a:solidFill>
                            <a:schemeClr val="tx1"/>
                          </a:solidFill>
                          <a:latin typeface="Arial" pitchFamily="34" charset="0"/>
                          <a:cs typeface="Arial" pitchFamily="34" charset="0"/>
                        </a:rPr>
                        <a:t>mymutex</a:t>
                      </a:r>
                      <a:r>
                        <a:rPr lang="es-AR" sz="1010" b="0" i="0" baseline="0" dirty="0" smtClean="0">
                          <a:solidFill>
                            <a:schemeClr val="tx1"/>
                          </a:solidFill>
                          <a:latin typeface="Arial" pitchFamily="34" charset="0"/>
                          <a:cs typeface="Arial" pitchFamily="34" charset="0"/>
                        </a:rPr>
                        <a:t>);</a:t>
                      </a:r>
                    </a:p>
                    <a:p>
                      <a:r>
                        <a:rPr lang="es-AR" sz="1010" b="0" i="0" baseline="0" dirty="0" smtClean="0">
                          <a:solidFill>
                            <a:schemeClr val="tx1"/>
                          </a:solidFill>
                          <a:latin typeface="Arial" pitchFamily="34" charset="0"/>
                          <a:cs typeface="Arial" pitchFamily="34" charset="0"/>
                        </a:rPr>
                        <a:t>    j=</a:t>
                      </a:r>
                      <a:r>
                        <a:rPr lang="es-AR" sz="1010" b="0" i="0" baseline="0" dirty="0" err="1" smtClean="0">
                          <a:solidFill>
                            <a:schemeClr val="tx1"/>
                          </a:solidFill>
                          <a:latin typeface="Arial" pitchFamily="34" charset="0"/>
                          <a:cs typeface="Arial" pitchFamily="34" charset="0"/>
                        </a:rPr>
                        <a:t>myglobal</a:t>
                      </a:r>
                      <a:r>
                        <a:rPr lang="es-AR" sz="1010" b="0" i="0" baseline="0" dirty="0" smtClean="0">
                          <a:solidFill>
                            <a:schemeClr val="tx1"/>
                          </a:solidFill>
                          <a:latin typeface="Arial" pitchFamily="34" charset="0"/>
                          <a:cs typeface="Arial" pitchFamily="34" charset="0"/>
                        </a:rPr>
                        <a:t>;</a:t>
                      </a:r>
                    </a:p>
                    <a:p>
                      <a:r>
                        <a:rPr lang="es-AR" sz="1010" b="0" i="0" baseline="0" dirty="0" smtClean="0">
                          <a:solidFill>
                            <a:schemeClr val="tx1"/>
                          </a:solidFill>
                          <a:latin typeface="Arial" pitchFamily="34" charset="0"/>
                          <a:cs typeface="Arial" pitchFamily="34" charset="0"/>
                        </a:rPr>
                        <a:t>    j=j+1;</a:t>
                      </a:r>
                    </a:p>
                    <a:p>
                      <a:r>
                        <a:rPr lang="es-AR" sz="1010" b="0" i="0" baseline="0" dirty="0" smtClean="0">
                          <a:solidFill>
                            <a:schemeClr val="tx1"/>
                          </a:solidFill>
                          <a:latin typeface="Arial" pitchFamily="34" charset="0"/>
                          <a:cs typeface="Arial" pitchFamily="34" charset="0"/>
                        </a:rPr>
                        <a:t>    </a:t>
                      </a:r>
                      <a:r>
                        <a:rPr lang="es-AR" sz="1010" b="0" i="0" baseline="0" dirty="0" err="1" smtClean="0">
                          <a:solidFill>
                            <a:schemeClr val="tx1"/>
                          </a:solidFill>
                          <a:latin typeface="Arial" pitchFamily="34" charset="0"/>
                          <a:cs typeface="Arial" pitchFamily="34" charset="0"/>
                        </a:rPr>
                        <a:t>printf</a:t>
                      </a:r>
                      <a:r>
                        <a:rPr lang="es-AR" sz="1010" b="0" i="0" baseline="0" dirty="0" smtClean="0">
                          <a:solidFill>
                            <a:schemeClr val="tx1"/>
                          </a:solidFill>
                          <a:latin typeface="Arial" pitchFamily="34" charset="0"/>
                          <a:cs typeface="Arial" pitchFamily="34" charset="0"/>
                        </a:rPr>
                        <a:t>(".");</a:t>
                      </a:r>
                    </a:p>
                    <a:p>
                      <a:r>
                        <a:rPr lang="es-AR" sz="1010" b="0" i="0" baseline="0" dirty="0" smtClean="0">
                          <a:solidFill>
                            <a:schemeClr val="tx1"/>
                          </a:solidFill>
                          <a:latin typeface="Arial" pitchFamily="34" charset="0"/>
                          <a:cs typeface="Arial" pitchFamily="34" charset="0"/>
                        </a:rPr>
                        <a:t>    </a:t>
                      </a:r>
                      <a:r>
                        <a:rPr lang="es-AR" sz="1010" b="0" i="0" baseline="0" dirty="0" err="1" smtClean="0">
                          <a:solidFill>
                            <a:schemeClr val="tx1"/>
                          </a:solidFill>
                          <a:latin typeface="Arial" pitchFamily="34" charset="0"/>
                          <a:cs typeface="Arial" pitchFamily="34" charset="0"/>
                        </a:rPr>
                        <a:t>fflush</a:t>
                      </a:r>
                      <a:r>
                        <a:rPr lang="es-AR" sz="1010" b="0" i="0" baseline="0" dirty="0" smtClean="0">
                          <a:solidFill>
                            <a:schemeClr val="tx1"/>
                          </a:solidFill>
                          <a:latin typeface="Arial" pitchFamily="34" charset="0"/>
                          <a:cs typeface="Arial" pitchFamily="34" charset="0"/>
                        </a:rPr>
                        <a:t>(</a:t>
                      </a:r>
                      <a:r>
                        <a:rPr lang="es-AR" sz="1010" b="0" i="0" baseline="0" dirty="0" err="1" smtClean="0">
                          <a:solidFill>
                            <a:schemeClr val="tx1"/>
                          </a:solidFill>
                          <a:latin typeface="Arial" pitchFamily="34" charset="0"/>
                          <a:cs typeface="Arial" pitchFamily="34" charset="0"/>
                        </a:rPr>
                        <a:t>stdout</a:t>
                      </a:r>
                      <a:r>
                        <a:rPr lang="es-AR" sz="1010" b="0" i="0" baseline="0" dirty="0" smtClean="0">
                          <a:solidFill>
                            <a:schemeClr val="tx1"/>
                          </a:solidFill>
                          <a:latin typeface="Arial" pitchFamily="34" charset="0"/>
                          <a:cs typeface="Arial" pitchFamily="34" charset="0"/>
                        </a:rPr>
                        <a:t>);</a:t>
                      </a:r>
                    </a:p>
                    <a:p>
                      <a:r>
                        <a:rPr lang="es-AR" sz="1010" b="0" i="0" baseline="0" dirty="0" smtClean="0">
                          <a:solidFill>
                            <a:schemeClr val="tx1"/>
                          </a:solidFill>
                          <a:latin typeface="Arial" pitchFamily="34" charset="0"/>
                          <a:cs typeface="Arial" pitchFamily="34" charset="0"/>
                        </a:rPr>
                        <a:t>   </a:t>
                      </a:r>
                      <a:r>
                        <a:rPr lang="es-AR" sz="1010" b="0" i="0" baseline="0" dirty="0" err="1" smtClean="0">
                          <a:solidFill>
                            <a:schemeClr val="tx1"/>
                          </a:solidFill>
                          <a:latin typeface="Arial" pitchFamily="34" charset="0"/>
                          <a:cs typeface="Arial" pitchFamily="34" charset="0"/>
                        </a:rPr>
                        <a:t>sleep</a:t>
                      </a:r>
                      <a:r>
                        <a:rPr lang="es-AR" sz="1010" b="0" i="0" baseline="0" dirty="0" smtClean="0">
                          <a:solidFill>
                            <a:schemeClr val="tx1"/>
                          </a:solidFill>
                          <a:latin typeface="Arial" pitchFamily="34" charset="0"/>
                          <a:cs typeface="Arial" pitchFamily="34" charset="0"/>
                        </a:rPr>
                        <a:t>(1);</a:t>
                      </a:r>
                    </a:p>
                    <a:p>
                      <a:r>
                        <a:rPr lang="es-AR" sz="1010" b="0" i="0" baseline="0" dirty="0" smtClean="0">
                          <a:solidFill>
                            <a:schemeClr val="tx1"/>
                          </a:solidFill>
                          <a:latin typeface="Arial" pitchFamily="34" charset="0"/>
                          <a:cs typeface="Arial" pitchFamily="34" charset="0"/>
                        </a:rPr>
                        <a:t>    </a:t>
                      </a:r>
                      <a:r>
                        <a:rPr lang="es-AR" sz="1010" b="0" i="0" baseline="0" dirty="0" err="1" smtClean="0">
                          <a:solidFill>
                            <a:schemeClr val="tx1"/>
                          </a:solidFill>
                          <a:latin typeface="Arial" pitchFamily="34" charset="0"/>
                          <a:cs typeface="Arial" pitchFamily="34" charset="0"/>
                        </a:rPr>
                        <a:t>myglobal</a:t>
                      </a:r>
                      <a:r>
                        <a:rPr lang="es-AR" sz="1010" b="0" i="0" baseline="0" dirty="0" smtClean="0">
                          <a:solidFill>
                            <a:schemeClr val="tx1"/>
                          </a:solidFill>
                          <a:latin typeface="Arial" pitchFamily="34" charset="0"/>
                          <a:cs typeface="Arial" pitchFamily="34" charset="0"/>
                        </a:rPr>
                        <a:t>=j;</a:t>
                      </a:r>
                    </a:p>
                    <a:p>
                      <a:r>
                        <a:rPr lang="es-AR" sz="1010" b="0" i="0" baseline="0" dirty="0" smtClean="0">
                          <a:solidFill>
                            <a:schemeClr val="tx1"/>
                          </a:solidFill>
                          <a:latin typeface="Arial" pitchFamily="34" charset="0"/>
                          <a:cs typeface="Arial" pitchFamily="34" charset="0"/>
                        </a:rPr>
                        <a:t>    </a:t>
                      </a:r>
                      <a:r>
                        <a:rPr lang="es-AR" sz="1010" b="0" i="0" baseline="0" dirty="0" err="1" smtClean="0">
                          <a:solidFill>
                            <a:schemeClr val="tx1"/>
                          </a:solidFill>
                          <a:latin typeface="Arial" pitchFamily="34" charset="0"/>
                          <a:cs typeface="Arial" pitchFamily="34" charset="0"/>
                        </a:rPr>
                        <a:t>pthread_mutex_unlock</a:t>
                      </a:r>
                      <a:r>
                        <a:rPr lang="es-AR" sz="1010" b="0" i="0" baseline="0" dirty="0" smtClean="0">
                          <a:solidFill>
                            <a:schemeClr val="tx1"/>
                          </a:solidFill>
                          <a:latin typeface="Arial" pitchFamily="34" charset="0"/>
                          <a:cs typeface="Arial" pitchFamily="34" charset="0"/>
                        </a:rPr>
                        <a:t>(&amp;</a:t>
                      </a:r>
                      <a:r>
                        <a:rPr lang="es-AR" sz="1010" b="0" i="0" baseline="0" dirty="0" err="1" smtClean="0">
                          <a:solidFill>
                            <a:schemeClr val="tx1"/>
                          </a:solidFill>
                          <a:latin typeface="Arial" pitchFamily="34" charset="0"/>
                          <a:cs typeface="Arial" pitchFamily="34" charset="0"/>
                        </a:rPr>
                        <a:t>mymutex</a:t>
                      </a:r>
                      <a:r>
                        <a:rPr lang="es-AR" sz="1010" b="0" i="0" baseline="0" dirty="0" smtClean="0">
                          <a:solidFill>
                            <a:schemeClr val="tx1"/>
                          </a:solidFill>
                          <a:latin typeface="Arial" pitchFamily="34" charset="0"/>
                          <a:cs typeface="Arial" pitchFamily="34" charset="0"/>
                        </a:rPr>
                        <a:t>);</a:t>
                      </a:r>
                    </a:p>
                    <a:p>
                      <a:r>
                        <a:rPr lang="es-AR" sz="1010" b="0" i="0" baseline="0" dirty="0" smtClean="0">
                          <a:solidFill>
                            <a:schemeClr val="tx1"/>
                          </a:solidFill>
                          <a:latin typeface="Arial" pitchFamily="34" charset="0"/>
                          <a:cs typeface="Arial" pitchFamily="34" charset="0"/>
                        </a:rPr>
                        <a:t>  }</a:t>
                      </a:r>
                    </a:p>
                    <a:p>
                      <a:r>
                        <a:rPr lang="es-AR" sz="1010" b="0" i="0" baseline="0" dirty="0" smtClean="0">
                          <a:solidFill>
                            <a:schemeClr val="tx1"/>
                          </a:solidFill>
                          <a:latin typeface="Arial" pitchFamily="34" charset="0"/>
                          <a:cs typeface="Arial" pitchFamily="34" charset="0"/>
                        </a:rPr>
                        <a:t>  </a:t>
                      </a:r>
                      <a:r>
                        <a:rPr lang="es-AR" sz="1010" b="0" i="0" baseline="0" dirty="0" err="1" smtClean="0">
                          <a:solidFill>
                            <a:schemeClr val="tx1"/>
                          </a:solidFill>
                          <a:latin typeface="Arial" pitchFamily="34" charset="0"/>
                          <a:cs typeface="Arial" pitchFamily="34" charset="0"/>
                        </a:rPr>
                        <a:t>return</a:t>
                      </a:r>
                      <a:r>
                        <a:rPr lang="es-AR" sz="1010" b="0" i="0" baseline="0" dirty="0" smtClean="0">
                          <a:solidFill>
                            <a:schemeClr val="tx1"/>
                          </a:solidFill>
                          <a:latin typeface="Arial" pitchFamily="34" charset="0"/>
                          <a:cs typeface="Arial" pitchFamily="34" charset="0"/>
                        </a:rPr>
                        <a:t> NULL;</a:t>
                      </a:r>
                    </a:p>
                    <a:p>
                      <a:r>
                        <a:rPr lang="es-AR" sz="1010" b="0" i="0" baseline="0" dirty="0" smtClean="0">
                          <a:solidFill>
                            <a:schemeClr val="tx1"/>
                          </a:solidFill>
                          <a:latin typeface="Arial" pitchFamily="34" charset="0"/>
                          <a:cs typeface="Arial" pitchFamily="34" charset="0"/>
                        </a:rPr>
                        <a:t>}</a:t>
                      </a:r>
                    </a:p>
                    <a:p>
                      <a:endParaRPr lang="es-AR" sz="1010" b="0" i="0" baseline="0" dirty="0" smtClean="0">
                        <a:solidFill>
                          <a:schemeClr val="tx1"/>
                        </a:solidFill>
                        <a:latin typeface="Arial" pitchFamily="34" charset="0"/>
                        <a:cs typeface="Arial" pitchFamily="34" charset="0"/>
                      </a:endParaRPr>
                    </a:p>
                    <a:p>
                      <a:endParaRPr lang="es-AR" sz="1010" b="0" i="0" baseline="0" dirty="0">
                        <a:solidFill>
                          <a:schemeClr val="tx1"/>
                        </a:solidFill>
                        <a:latin typeface="Arial" pitchFamily="34" charset="0"/>
                        <a:cs typeface="Arial" pitchFamily="34" charset="0"/>
                      </a:endParaRPr>
                    </a:p>
                  </a:txBody>
                  <a:tcPr>
                    <a:noFill/>
                  </a:tcPr>
                </a:tc>
                <a:tc>
                  <a:txBody>
                    <a:bodyPr/>
                    <a:lstStyle/>
                    <a:p>
                      <a:r>
                        <a:rPr lang="es-AR" sz="1000" b="0" dirty="0" err="1" smtClean="0">
                          <a:solidFill>
                            <a:schemeClr val="tx1"/>
                          </a:solidFill>
                          <a:latin typeface="Arial" pitchFamily="34" charset="0"/>
                          <a:cs typeface="Arial" pitchFamily="34" charset="0"/>
                        </a:rPr>
                        <a:t>int</a:t>
                      </a:r>
                      <a:r>
                        <a:rPr lang="es-AR" sz="1000" b="0" dirty="0" smtClean="0">
                          <a:solidFill>
                            <a:schemeClr val="tx1"/>
                          </a:solidFill>
                          <a:latin typeface="Arial" pitchFamily="34" charset="0"/>
                          <a:cs typeface="Arial" pitchFamily="34" charset="0"/>
                        </a:rPr>
                        <a:t> </a:t>
                      </a:r>
                      <a:r>
                        <a:rPr lang="es-AR" sz="1000" b="0" dirty="0" err="1" smtClean="0">
                          <a:solidFill>
                            <a:schemeClr val="tx1"/>
                          </a:solidFill>
                          <a:latin typeface="Arial" pitchFamily="34" charset="0"/>
                          <a:cs typeface="Arial" pitchFamily="34" charset="0"/>
                        </a:rPr>
                        <a:t>main</a:t>
                      </a:r>
                      <a:r>
                        <a:rPr lang="es-AR" sz="1000" b="0" dirty="0" smtClean="0">
                          <a:solidFill>
                            <a:schemeClr val="tx1"/>
                          </a:solidFill>
                          <a:latin typeface="Arial" pitchFamily="34" charset="0"/>
                          <a:cs typeface="Arial" pitchFamily="34" charset="0"/>
                        </a:rPr>
                        <a:t>(</a:t>
                      </a:r>
                      <a:r>
                        <a:rPr lang="es-AR" sz="1000" b="0" dirty="0" err="1" smtClean="0">
                          <a:solidFill>
                            <a:schemeClr val="tx1"/>
                          </a:solidFill>
                          <a:latin typeface="Arial" pitchFamily="34" charset="0"/>
                          <a:cs typeface="Arial" pitchFamily="34" charset="0"/>
                        </a:rPr>
                        <a:t>void</a:t>
                      </a:r>
                      <a:r>
                        <a:rPr lang="es-AR" sz="1000" b="0" dirty="0" smtClean="0">
                          <a:solidFill>
                            <a:schemeClr val="tx1"/>
                          </a:solidFill>
                          <a:latin typeface="Arial" pitchFamily="34" charset="0"/>
                          <a:cs typeface="Arial" pitchFamily="34" charset="0"/>
                        </a:rPr>
                        <a:t>) </a:t>
                      </a:r>
                    </a:p>
                    <a:p>
                      <a:r>
                        <a:rPr lang="es-AR" sz="1000" b="0" dirty="0" smtClean="0">
                          <a:solidFill>
                            <a:schemeClr val="tx1"/>
                          </a:solidFill>
                          <a:latin typeface="Arial" pitchFamily="34" charset="0"/>
                          <a:cs typeface="Arial" pitchFamily="34" charset="0"/>
                        </a:rPr>
                        <a:t>{</a:t>
                      </a:r>
                    </a:p>
                    <a:p>
                      <a:r>
                        <a:rPr lang="es-AR" sz="1000" b="0" dirty="0" smtClean="0">
                          <a:solidFill>
                            <a:schemeClr val="tx1"/>
                          </a:solidFill>
                          <a:latin typeface="Arial" pitchFamily="34" charset="0"/>
                          <a:cs typeface="Arial" pitchFamily="34" charset="0"/>
                        </a:rPr>
                        <a:t> </a:t>
                      </a:r>
                      <a:r>
                        <a:rPr lang="es-AR" sz="1000" b="0" dirty="0" err="1" smtClean="0">
                          <a:solidFill>
                            <a:schemeClr val="tx1"/>
                          </a:solidFill>
                          <a:latin typeface="Arial" pitchFamily="34" charset="0"/>
                          <a:cs typeface="Arial" pitchFamily="34" charset="0"/>
                        </a:rPr>
                        <a:t>pthread_t</a:t>
                      </a:r>
                      <a:r>
                        <a:rPr lang="es-AR" sz="1000" b="0" dirty="0" smtClean="0">
                          <a:solidFill>
                            <a:schemeClr val="tx1"/>
                          </a:solidFill>
                          <a:latin typeface="Arial" pitchFamily="34" charset="0"/>
                          <a:cs typeface="Arial" pitchFamily="34" charset="0"/>
                        </a:rPr>
                        <a:t> </a:t>
                      </a:r>
                      <a:r>
                        <a:rPr lang="es-AR" sz="1000" b="0" dirty="0" err="1" smtClean="0">
                          <a:solidFill>
                            <a:schemeClr val="tx1"/>
                          </a:solidFill>
                          <a:latin typeface="Arial" pitchFamily="34" charset="0"/>
                          <a:cs typeface="Arial" pitchFamily="34" charset="0"/>
                        </a:rPr>
                        <a:t>mythread</a:t>
                      </a:r>
                      <a:r>
                        <a:rPr lang="es-AR" sz="1000" b="0" dirty="0" smtClean="0">
                          <a:solidFill>
                            <a:schemeClr val="tx1"/>
                          </a:solidFill>
                          <a:latin typeface="Arial" pitchFamily="34" charset="0"/>
                          <a:cs typeface="Arial" pitchFamily="34" charset="0"/>
                        </a:rPr>
                        <a:t>; </a:t>
                      </a:r>
                    </a:p>
                    <a:p>
                      <a:r>
                        <a:rPr lang="es-AR" sz="1000" b="0" dirty="0" smtClean="0">
                          <a:solidFill>
                            <a:schemeClr val="tx1"/>
                          </a:solidFill>
                          <a:latin typeface="Arial" pitchFamily="34" charset="0"/>
                          <a:cs typeface="Arial" pitchFamily="34" charset="0"/>
                        </a:rPr>
                        <a:t>  </a:t>
                      </a:r>
                      <a:r>
                        <a:rPr lang="es-AR" sz="1000" b="0" dirty="0" err="1" smtClean="0">
                          <a:solidFill>
                            <a:schemeClr val="tx1"/>
                          </a:solidFill>
                          <a:latin typeface="Arial" pitchFamily="34" charset="0"/>
                          <a:cs typeface="Arial" pitchFamily="34" charset="0"/>
                        </a:rPr>
                        <a:t>int</a:t>
                      </a:r>
                      <a:r>
                        <a:rPr lang="es-AR" sz="1000" b="0" dirty="0" smtClean="0">
                          <a:solidFill>
                            <a:schemeClr val="tx1"/>
                          </a:solidFill>
                          <a:latin typeface="Arial" pitchFamily="34" charset="0"/>
                          <a:cs typeface="Arial" pitchFamily="34" charset="0"/>
                        </a:rPr>
                        <a:t> i; </a:t>
                      </a:r>
                    </a:p>
                    <a:p>
                      <a:r>
                        <a:rPr lang="es-AR" sz="1000" b="0" dirty="0" smtClean="0">
                          <a:solidFill>
                            <a:schemeClr val="tx1"/>
                          </a:solidFill>
                          <a:latin typeface="Arial" pitchFamily="34" charset="0"/>
                          <a:cs typeface="Arial" pitchFamily="34" charset="0"/>
                        </a:rPr>
                        <a:t>  </a:t>
                      </a:r>
                      <a:r>
                        <a:rPr lang="es-AR" sz="1000" b="0" dirty="0" err="1" smtClean="0">
                          <a:solidFill>
                            <a:schemeClr val="tx1"/>
                          </a:solidFill>
                          <a:latin typeface="Arial" pitchFamily="34" charset="0"/>
                          <a:cs typeface="Arial" pitchFamily="34" charset="0"/>
                        </a:rPr>
                        <a:t>if</a:t>
                      </a:r>
                      <a:r>
                        <a:rPr lang="es-AR" sz="1000" b="0" dirty="0" smtClean="0">
                          <a:solidFill>
                            <a:schemeClr val="tx1"/>
                          </a:solidFill>
                          <a:latin typeface="Arial" pitchFamily="34" charset="0"/>
                          <a:cs typeface="Arial" pitchFamily="34" charset="0"/>
                        </a:rPr>
                        <a:t> ( </a:t>
                      </a:r>
                      <a:r>
                        <a:rPr lang="es-AR" sz="1000" b="0" dirty="0" err="1" smtClean="0">
                          <a:solidFill>
                            <a:schemeClr val="tx1"/>
                          </a:solidFill>
                          <a:latin typeface="Arial" pitchFamily="34" charset="0"/>
                          <a:cs typeface="Arial" pitchFamily="34" charset="0"/>
                        </a:rPr>
                        <a:t>pthread_create</a:t>
                      </a:r>
                      <a:r>
                        <a:rPr lang="es-AR" sz="1000" b="0" dirty="0" smtClean="0">
                          <a:solidFill>
                            <a:schemeClr val="tx1"/>
                          </a:solidFill>
                          <a:latin typeface="Arial" pitchFamily="34" charset="0"/>
                          <a:cs typeface="Arial" pitchFamily="34" charset="0"/>
                        </a:rPr>
                        <a:t>( &amp;</a:t>
                      </a:r>
                      <a:r>
                        <a:rPr lang="es-AR" sz="1000" b="0" dirty="0" err="1" smtClean="0">
                          <a:solidFill>
                            <a:schemeClr val="tx1"/>
                          </a:solidFill>
                          <a:latin typeface="Arial" pitchFamily="34" charset="0"/>
                          <a:cs typeface="Arial" pitchFamily="34" charset="0"/>
                        </a:rPr>
                        <a:t>mythread</a:t>
                      </a:r>
                      <a:r>
                        <a:rPr lang="es-AR" sz="1000" b="0" dirty="0" smtClean="0">
                          <a:solidFill>
                            <a:schemeClr val="tx1"/>
                          </a:solidFill>
                          <a:latin typeface="Arial" pitchFamily="34" charset="0"/>
                          <a:cs typeface="Arial" pitchFamily="34" charset="0"/>
                        </a:rPr>
                        <a:t>, NULL, </a:t>
                      </a:r>
                      <a:r>
                        <a:rPr lang="es-AR" sz="1000" b="0" dirty="0" err="1" smtClean="0">
                          <a:solidFill>
                            <a:schemeClr val="tx1"/>
                          </a:solidFill>
                          <a:latin typeface="Arial" pitchFamily="34" charset="0"/>
                          <a:cs typeface="Arial" pitchFamily="34" charset="0"/>
                        </a:rPr>
                        <a:t>thread_function</a:t>
                      </a:r>
                      <a:r>
                        <a:rPr lang="es-AR" sz="1000" b="0" dirty="0" smtClean="0">
                          <a:solidFill>
                            <a:schemeClr val="tx1"/>
                          </a:solidFill>
                          <a:latin typeface="Arial" pitchFamily="34" charset="0"/>
                          <a:cs typeface="Arial" pitchFamily="34" charset="0"/>
                        </a:rPr>
                        <a:t>, NULL) ) </a:t>
                      </a:r>
                    </a:p>
                    <a:p>
                      <a:r>
                        <a:rPr lang="es-AR" sz="1000" b="0" dirty="0" smtClean="0">
                          <a:solidFill>
                            <a:schemeClr val="tx1"/>
                          </a:solidFill>
                          <a:latin typeface="Arial" pitchFamily="34" charset="0"/>
                          <a:cs typeface="Arial" pitchFamily="34" charset="0"/>
                        </a:rPr>
                        <a:t>{ </a:t>
                      </a:r>
                    </a:p>
                    <a:p>
                      <a:r>
                        <a:rPr lang="es-AR" sz="1000" b="0" dirty="0" smtClean="0">
                          <a:solidFill>
                            <a:schemeClr val="tx1"/>
                          </a:solidFill>
                          <a:latin typeface="Arial" pitchFamily="34" charset="0"/>
                          <a:cs typeface="Arial" pitchFamily="34" charset="0"/>
                        </a:rPr>
                        <a:t>  </a:t>
                      </a:r>
                      <a:r>
                        <a:rPr lang="es-AR" sz="1000" b="0" dirty="0" err="1" smtClean="0">
                          <a:solidFill>
                            <a:schemeClr val="tx1"/>
                          </a:solidFill>
                          <a:latin typeface="Arial" pitchFamily="34" charset="0"/>
                          <a:cs typeface="Arial" pitchFamily="34" charset="0"/>
                        </a:rPr>
                        <a:t>printf</a:t>
                      </a:r>
                      <a:r>
                        <a:rPr lang="es-AR" sz="1000" b="0" dirty="0" smtClean="0">
                          <a:solidFill>
                            <a:schemeClr val="tx1"/>
                          </a:solidFill>
                          <a:latin typeface="Arial" pitchFamily="34" charset="0"/>
                          <a:cs typeface="Arial" pitchFamily="34" charset="0"/>
                        </a:rPr>
                        <a:t>("error </a:t>
                      </a:r>
                      <a:r>
                        <a:rPr lang="es-AR" sz="1000" b="0" dirty="0" err="1" smtClean="0">
                          <a:solidFill>
                            <a:schemeClr val="tx1"/>
                          </a:solidFill>
                          <a:latin typeface="Arial" pitchFamily="34" charset="0"/>
                          <a:cs typeface="Arial" pitchFamily="34" charset="0"/>
                        </a:rPr>
                        <a:t>creating</a:t>
                      </a:r>
                      <a:r>
                        <a:rPr lang="es-AR" sz="1000" b="0" dirty="0" smtClean="0">
                          <a:solidFill>
                            <a:schemeClr val="tx1"/>
                          </a:solidFill>
                          <a:latin typeface="Arial" pitchFamily="34" charset="0"/>
                          <a:cs typeface="Arial" pitchFamily="34" charset="0"/>
                        </a:rPr>
                        <a:t> </a:t>
                      </a:r>
                      <a:r>
                        <a:rPr lang="es-AR" sz="1000" b="0" dirty="0" err="1" smtClean="0">
                          <a:solidFill>
                            <a:schemeClr val="tx1"/>
                          </a:solidFill>
                          <a:latin typeface="Arial" pitchFamily="34" charset="0"/>
                          <a:cs typeface="Arial" pitchFamily="34" charset="0"/>
                        </a:rPr>
                        <a:t>thread</a:t>
                      </a:r>
                      <a:r>
                        <a:rPr lang="es-AR" sz="1000" b="0" dirty="0" smtClean="0">
                          <a:solidFill>
                            <a:schemeClr val="tx1"/>
                          </a:solidFill>
                          <a:latin typeface="Arial" pitchFamily="34" charset="0"/>
                          <a:cs typeface="Arial" pitchFamily="34" charset="0"/>
                        </a:rPr>
                        <a:t>."); </a:t>
                      </a:r>
                    </a:p>
                    <a:p>
                      <a:r>
                        <a:rPr lang="es-AR" sz="1000" b="0" dirty="0" smtClean="0">
                          <a:solidFill>
                            <a:schemeClr val="tx1"/>
                          </a:solidFill>
                          <a:latin typeface="Arial" pitchFamily="34" charset="0"/>
                          <a:cs typeface="Arial" pitchFamily="34" charset="0"/>
                        </a:rPr>
                        <a:t>  </a:t>
                      </a:r>
                      <a:r>
                        <a:rPr lang="es-AR" sz="1000" b="0" dirty="0" err="1" smtClean="0">
                          <a:solidFill>
                            <a:schemeClr val="tx1"/>
                          </a:solidFill>
                          <a:latin typeface="Arial" pitchFamily="34" charset="0"/>
                          <a:cs typeface="Arial" pitchFamily="34" charset="0"/>
                        </a:rPr>
                        <a:t>abort</a:t>
                      </a:r>
                      <a:r>
                        <a:rPr lang="es-AR" sz="1000" b="0" dirty="0" smtClean="0">
                          <a:solidFill>
                            <a:schemeClr val="tx1"/>
                          </a:solidFill>
                          <a:latin typeface="Arial" pitchFamily="34" charset="0"/>
                          <a:cs typeface="Arial" pitchFamily="34" charset="0"/>
                        </a:rPr>
                        <a:t>(); </a:t>
                      </a:r>
                    </a:p>
                    <a:p>
                      <a:r>
                        <a:rPr lang="es-AR" sz="1000" b="0" dirty="0" smtClean="0">
                          <a:solidFill>
                            <a:schemeClr val="tx1"/>
                          </a:solidFill>
                          <a:latin typeface="Arial" pitchFamily="34" charset="0"/>
                          <a:cs typeface="Arial" pitchFamily="34" charset="0"/>
                        </a:rPr>
                        <a:t>} </a:t>
                      </a:r>
                    </a:p>
                    <a:p>
                      <a:endParaRPr lang="es-AR" sz="1000" b="0" dirty="0" smtClean="0">
                        <a:solidFill>
                          <a:schemeClr val="tx1"/>
                        </a:solidFill>
                        <a:latin typeface="Arial" pitchFamily="34" charset="0"/>
                        <a:cs typeface="Arial" pitchFamily="34" charset="0"/>
                      </a:endParaRPr>
                    </a:p>
                    <a:p>
                      <a:r>
                        <a:rPr lang="es-AR" sz="1000" b="0" dirty="0" err="1" smtClean="0">
                          <a:solidFill>
                            <a:schemeClr val="tx1"/>
                          </a:solidFill>
                          <a:latin typeface="Arial" pitchFamily="34" charset="0"/>
                          <a:cs typeface="Arial" pitchFamily="34" charset="0"/>
                        </a:rPr>
                        <a:t>for</a:t>
                      </a:r>
                      <a:r>
                        <a:rPr lang="es-AR" sz="1000" b="0" dirty="0" smtClean="0">
                          <a:solidFill>
                            <a:schemeClr val="tx1"/>
                          </a:solidFill>
                          <a:latin typeface="Arial" pitchFamily="34" charset="0"/>
                          <a:cs typeface="Arial" pitchFamily="34" charset="0"/>
                        </a:rPr>
                        <a:t> ( i=0; i&lt;20; i++) </a:t>
                      </a:r>
                    </a:p>
                    <a:p>
                      <a:r>
                        <a:rPr lang="es-AR" sz="1000" b="0" dirty="0" smtClean="0">
                          <a:solidFill>
                            <a:schemeClr val="tx1"/>
                          </a:solidFill>
                          <a:latin typeface="Arial" pitchFamily="34" charset="0"/>
                          <a:cs typeface="Arial" pitchFamily="34" charset="0"/>
                        </a:rPr>
                        <a:t>{ </a:t>
                      </a:r>
                    </a:p>
                    <a:p>
                      <a:r>
                        <a:rPr lang="es-AR" sz="1000" b="0" dirty="0" smtClean="0">
                          <a:solidFill>
                            <a:schemeClr val="tx1"/>
                          </a:solidFill>
                          <a:latin typeface="Arial" pitchFamily="34" charset="0"/>
                          <a:cs typeface="Arial" pitchFamily="34" charset="0"/>
                        </a:rPr>
                        <a:t>  </a:t>
                      </a:r>
                      <a:r>
                        <a:rPr lang="es-AR" sz="1000" b="0" dirty="0" err="1" smtClean="0">
                          <a:solidFill>
                            <a:schemeClr val="tx1"/>
                          </a:solidFill>
                          <a:latin typeface="Arial" pitchFamily="34" charset="0"/>
                          <a:cs typeface="Arial" pitchFamily="34" charset="0"/>
                        </a:rPr>
                        <a:t>pthread_mutex_lock</a:t>
                      </a:r>
                      <a:r>
                        <a:rPr lang="es-AR" sz="1000" b="0" dirty="0" smtClean="0">
                          <a:solidFill>
                            <a:schemeClr val="tx1"/>
                          </a:solidFill>
                          <a:latin typeface="Arial" pitchFamily="34" charset="0"/>
                          <a:cs typeface="Arial" pitchFamily="34" charset="0"/>
                        </a:rPr>
                        <a:t>(&amp;</a:t>
                      </a:r>
                      <a:r>
                        <a:rPr lang="es-AR" sz="1000" b="0" dirty="0" err="1" smtClean="0">
                          <a:solidFill>
                            <a:schemeClr val="tx1"/>
                          </a:solidFill>
                          <a:latin typeface="Arial" pitchFamily="34" charset="0"/>
                          <a:cs typeface="Arial" pitchFamily="34" charset="0"/>
                        </a:rPr>
                        <a:t>mymutex</a:t>
                      </a:r>
                      <a:r>
                        <a:rPr lang="es-AR" sz="1000" b="0" dirty="0" smtClean="0">
                          <a:solidFill>
                            <a:schemeClr val="tx1"/>
                          </a:solidFill>
                          <a:latin typeface="Arial" pitchFamily="34" charset="0"/>
                          <a:cs typeface="Arial" pitchFamily="34" charset="0"/>
                        </a:rPr>
                        <a:t>);     </a:t>
                      </a:r>
                    </a:p>
                    <a:p>
                      <a:r>
                        <a:rPr lang="es-AR" sz="1000" b="0" dirty="0" smtClean="0">
                          <a:solidFill>
                            <a:schemeClr val="tx1"/>
                          </a:solidFill>
                          <a:latin typeface="Arial" pitchFamily="34" charset="0"/>
                          <a:cs typeface="Arial" pitchFamily="34" charset="0"/>
                        </a:rPr>
                        <a:t>  </a:t>
                      </a:r>
                      <a:r>
                        <a:rPr lang="es-AR" sz="1000" b="0" dirty="0" err="1" smtClean="0">
                          <a:solidFill>
                            <a:schemeClr val="tx1"/>
                          </a:solidFill>
                          <a:latin typeface="Arial" pitchFamily="34" charset="0"/>
                          <a:cs typeface="Arial" pitchFamily="34" charset="0"/>
                        </a:rPr>
                        <a:t>myglobal</a:t>
                      </a:r>
                      <a:r>
                        <a:rPr lang="es-AR" sz="1000" b="0" dirty="0" smtClean="0">
                          <a:solidFill>
                            <a:schemeClr val="tx1"/>
                          </a:solidFill>
                          <a:latin typeface="Arial" pitchFamily="34" charset="0"/>
                          <a:cs typeface="Arial" pitchFamily="34" charset="0"/>
                        </a:rPr>
                        <a:t>=myglobal+1;   </a:t>
                      </a:r>
                    </a:p>
                    <a:p>
                      <a:r>
                        <a:rPr lang="es-AR" sz="1000" b="0" dirty="0" smtClean="0">
                          <a:solidFill>
                            <a:schemeClr val="tx1"/>
                          </a:solidFill>
                          <a:latin typeface="Arial" pitchFamily="34" charset="0"/>
                          <a:cs typeface="Arial" pitchFamily="34" charset="0"/>
                        </a:rPr>
                        <a:t>  </a:t>
                      </a:r>
                      <a:r>
                        <a:rPr lang="es-AR" sz="1000" b="0" dirty="0" err="1" smtClean="0">
                          <a:solidFill>
                            <a:schemeClr val="tx1"/>
                          </a:solidFill>
                          <a:latin typeface="Arial" pitchFamily="34" charset="0"/>
                          <a:cs typeface="Arial" pitchFamily="34" charset="0"/>
                        </a:rPr>
                        <a:t>pthread_mutex_unlock</a:t>
                      </a:r>
                      <a:r>
                        <a:rPr lang="es-AR" sz="1000" b="0" dirty="0" smtClean="0">
                          <a:solidFill>
                            <a:schemeClr val="tx1"/>
                          </a:solidFill>
                          <a:latin typeface="Arial" pitchFamily="34" charset="0"/>
                          <a:cs typeface="Arial" pitchFamily="34" charset="0"/>
                        </a:rPr>
                        <a:t>(&amp;</a:t>
                      </a:r>
                      <a:r>
                        <a:rPr lang="es-AR" sz="1000" b="0" dirty="0" err="1" smtClean="0">
                          <a:solidFill>
                            <a:schemeClr val="tx1"/>
                          </a:solidFill>
                          <a:latin typeface="Arial" pitchFamily="34" charset="0"/>
                          <a:cs typeface="Arial" pitchFamily="34" charset="0"/>
                        </a:rPr>
                        <a:t>mymutex</a:t>
                      </a:r>
                      <a:r>
                        <a:rPr lang="es-AR" sz="1000" b="0" dirty="0" smtClean="0">
                          <a:solidFill>
                            <a:schemeClr val="tx1"/>
                          </a:solidFill>
                          <a:latin typeface="Arial" pitchFamily="34" charset="0"/>
                          <a:cs typeface="Arial" pitchFamily="34" charset="0"/>
                        </a:rPr>
                        <a:t>); </a:t>
                      </a:r>
                    </a:p>
                    <a:p>
                      <a:r>
                        <a:rPr lang="es-AR" sz="1000" b="0" dirty="0" smtClean="0">
                          <a:solidFill>
                            <a:schemeClr val="tx1"/>
                          </a:solidFill>
                          <a:latin typeface="Arial" pitchFamily="34" charset="0"/>
                          <a:cs typeface="Arial" pitchFamily="34" charset="0"/>
                        </a:rPr>
                        <a:t>  </a:t>
                      </a:r>
                      <a:r>
                        <a:rPr lang="es-AR" sz="1000" b="0" dirty="0" err="1" smtClean="0">
                          <a:solidFill>
                            <a:schemeClr val="tx1"/>
                          </a:solidFill>
                          <a:latin typeface="Arial" pitchFamily="34" charset="0"/>
                          <a:cs typeface="Arial" pitchFamily="34" charset="0"/>
                        </a:rPr>
                        <a:t>printf</a:t>
                      </a:r>
                      <a:r>
                        <a:rPr lang="es-AR" sz="1000" b="0" dirty="0" smtClean="0">
                          <a:solidFill>
                            <a:schemeClr val="tx1"/>
                          </a:solidFill>
                          <a:latin typeface="Arial" pitchFamily="34" charset="0"/>
                          <a:cs typeface="Arial" pitchFamily="34" charset="0"/>
                        </a:rPr>
                        <a:t>("o"); </a:t>
                      </a:r>
                    </a:p>
                    <a:p>
                      <a:r>
                        <a:rPr lang="es-AR" sz="1000" b="0" dirty="0" smtClean="0">
                          <a:solidFill>
                            <a:schemeClr val="tx1"/>
                          </a:solidFill>
                          <a:latin typeface="Arial" pitchFamily="34" charset="0"/>
                          <a:cs typeface="Arial" pitchFamily="34" charset="0"/>
                        </a:rPr>
                        <a:t>  </a:t>
                      </a:r>
                      <a:r>
                        <a:rPr lang="es-AR" sz="1000" b="0" dirty="0" err="1" smtClean="0">
                          <a:solidFill>
                            <a:schemeClr val="tx1"/>
                          </a:solidFill>
                          <a:latin typeface="Arial" pitchFamily="34" charset="0"/>
                          <a:cs typeface="Arial" pitchFamily="34" charset="0"/>
                        </a:rPr>
                        <a:t>fflush</a:t>
                      </a:r>
                      <a:r>
                        <a:rPr lang="es-AR" sz="1000" b="0" dirty="0" smtClean="0">
                          <a:solidFill>
                            <a:schemeClr val="tx1"/>
                          </a:solidFill>
                          <a:latin typeface="Arial" pitchFamily="34" charset="0"/>
                          <a:cs typeface="Arial" pitchFamily="34" charset="0"/>
                        </a:rPr>
                        <a:t>(</a:t>
                      </a:r>
                      <a:r>
                        <a:rPr lang="es-AR" sz="1000" b="0" dirty="0" err="1" smtClean="0">
                          <a:solidFill>
                            <a:schemeClr val="tx1"/>
                          </a:solidFill>
                          <a:latin typeface="Arial" pitchFamily="34" charset="0"/>
                          <a:cs typeface="Arial" pitchFamily="34" charset="0"/>
                        </a:rPr>
                        <a:t>stdout</a:t>
                      </a:r>
                      <a:r>
                        <a:rPr lang="es-AR" sz="1000" b="0" dirty="0" smtClean="0">
                          <a:solidFill>
                            <a:schemeClr val="tx1"/>
                          </a:solidFill>
                          <a:latin typeface="Arial" pitchFamily="34" charset="0"/>
                          <a:cs typeface="Arial" pitchFamily="34" charset="0"/>
                        </a:rPr>
                        <a:t>); </a:t>
                      </a:r>
                      <a:r>
                        <a:rPr lang="es-AR" sz="1000" b="0" dirty="0" err="1" smtClean="0">
                          <a:solidFill>
                            <a:schemeClr val="tx1"/>
                          </a:solidFill>
                          <a:latin typeface="Arial" pitchFamily="34" charset="0"/>
                          <a:cs typeface="Arial" pitchFamily="34" charset="0"/>
                        </a:rPr>
                        <a:t>sleep</a:t>
                      </a:r>
                      <a:r>
                        <a:rPr lang="es-AR" sz="1000" b="0" dirty="0" smtClean="0">
                          <a:solidFill>
                            <a:schemeClr val="tx1"/>
                          </a:solidFill>
                          <a:latin typeface="Arial" pitchFamily="34" charset="0"/>
                          <a:cs typeface="Arial" pitchFamily="34" charset="0"/>
                        </a:rPr>
                        <a:t>(1); </a:t>
                      </a:r>
                    </a:p>
                    <a:p>
                      <a:r>
                        <a:rPr lang="es-AR" sz="1000" b="0" dirty="0" smtClean="0">
                          <a:solidFill>
                            <a:schemeClr val="tx1"/>
                          </a:solidFill>
                          <a:latin typeface="Arial" pitchFamily="34" charset="0"/>
                          <a:cs typeface="Arial" pitchFamily="34" charset="0"/>
                        </a:rPr>
                        <a:t>} </a:t>
                      </a:r>
                    </a:p>
                    <a:p>
                      <a:r>
                        <a:rPr lang="es-AR" sz="1000" b="0" dirty="0" err="1" smtClean="0">
                          <a:solidFill>
                            <a:schemeClr val="tx1"/>
                          </a:solidFill>
                          <a:latin typeface="Arial" pitchFamily="34" charset="0"/>
                          <a:cs typeface="Arial" pitchFamily="34" charset="0"/>
                        </a:rPr>
                        <a:t>if</a:t>
                      </a:r>
                      <a:r>
                        <a:rPr lang="es-AR" sz="1000" b="0" dirty="0" smtClean="0">
                          <a:solidFill>
                            <a:schemeClr val="tx1"/>
                          </a:solidFill>
                          <a:latin typeface="Arial" pitchFamily="34" charset="0"/>
                          <a:cs typeface="Arial" pitchFamily="34" charset="0"/>
                        </a:rPr>
                        <a:t> ( </a:t>
                      </a:r>
                      <a:r>
                        <a:rPr lang="es-AR" sz="1000" b="0" dirty="0" err="1" smtClean="0">
                          <a:solidFill>
                            <a:schemeClr val="tx1"/>
                          </a:solidFill>
                          <a:latin typeface="Arial" pitchFamily="34" charset="0"/>
                          <a:cs typeface="Arial" pitchFamily="34" charset="0"/>
                        </a:rPr>
                        <a:t>pthread_join</a:t>
                      </a:r>
                      <a:r>
                        <a:rPr lang="es-AR" sz="1000" b="0" dirty="0" smtClean="0">
                          <a:solidFill>
                            <a:schemeClr val="tx1"/>
                          </a:solidFill>
                          <a:latin typeface="Arial" pitchFamily="34" charset="0"/>
                          <a:cs typeface="Arial" pitchFamily="34" charset="0"/>
                        </a:rPr>
                        <a:t> ( </a:t>
                      </a:r>
                      <a:r>
                        <a:rPr lang="es-AR" sz="1000" b="0" dirty="0" err="1" smtClean="0">
                          <a:solidFill>
                            <a:schemeClr val="tx1"/>
                          </a:solidFill>
                          <a:latin typeface="Arial" pitchFamily="34" charset="0"/>
                          <a:cs typeface="Arial" pitchFamily="34" charset="0"/>
                        </a:rPr>
                        <a:t>mythread</a:t>
                      </a:r>
                      <a:r>
                        <a:rPr lang="es-AR" sz="1000" b="0" dirty="0" smtClean="0">
                          <a:solidFill>
                            <a:schemeClr val="tx1"/>
                          </a:solidFill>
                          <a:latin typeface="Arial" pitchFamily="34" charset="0"/>
                          <a:cs typeface="Arial" pitchFamily="34" charset="0"/>
                        </a:rPr>
                        <a:t>, NULL ) ) </a:t>
                      </a:r>
                    </a:p>
                    <a:p>
                      <a:r>
                        <a:rPr lang="es-AR" sz="1000" b="0" dirty="0" smtClean="0">
                          <a:solidFill>
                            <a:schemeClr val="tx1"/>
                          </a:solidFill>
                          <a:latin typeface="Arial" pitchFamily="34" charset="0"/>
                          <a:cs typeface="Arial" pitchFamily="34" charset="0"/>
                        </a:rPr>
                        <a:t>{</a:t>
                      </a:r>
                    </a:p>
                    <a:p>
                      <a:r>
                        <a:rPr lang="es-AR" sz="1000" b="0" dirty="0" smtClean="0">
                          <a:solidFill>
                            <a:schemeClr val="tx1"/>
                          </a:solidFill>
                          <a:latin typeface="Arial" pitchFamily="34" charset="0"/>
                          <a:cs typeface="Arial" pitchFamily="34" charset="0"/>
                        </a:rPr>
                        <a:t> </a:t>
                      </a:r>
                      <a:r>
                        <a:rPr lang="es-AR" sz="1000" b="0" dirty="0" err="1" smtClean="0">
                          <a:solidFill>
                            <a:schemeClr val="tx1"/>
                          </a:solidFill>
                          <a:latin typeface="Arial" pitchFamily="34" charset="0"/>
                          <a:cs typeface="Arial" pitchFamily="34" charset="0"/>
                        </a:rPr>
                        <a:t>printf</a:t>
                      </a:r>
                      <a:r>
                        <a:rPr lang="es-AR" sz="1000" b="0" dirty="0" smtClean="0">
                          <a:solidFill>
                            <a:schemeClr val="tx1"/>
                          </a:solidFill>
                          <a:latin typeface="Arial" pitchFamily="34" charset="0"/>
                          <a:cs typeface="Arial" pitchFamily="34" charset="0"/>
                        </a:rPr>
                        <a:t>("error </a:t>
                      </a:r>
                      <a:r>
                        <a:rPr lang="es-AR" sz="1000" b="0" dirty="0" err="1" smtClean="0">
                          <a:solidFill>
                            <a:schemeClr val="tx1"/>
                          </a:solidFill>
                          <a:latin typeface="Arial" pitchFamily="34" charset="0"/>
                          <a:cs typeface="Arial" pitchFamily="34" charset="0"/>
                        </a:rPr>
                        <a:t>joining</a:t>
                      </a:r>
                      <a:r>
                        <a:rPr lang="es-AR" sz="1000" b="0" dirty="0" smtClean="0">
                          <a:solidFill>
                            <a:schemeClr val="tx1"/>
                          </a:solidFill>
                          <a:latin typeface="Arial" pitchFamily="34" charset="0"/>
                          <a:cs typeface="Arial" pitchFamily="34" charset="0"/>
                        </a:rPr>
                        <a:t> </a:t>
                      </a:r>
                      <a:r>
                        <a:rPr lang="es-AR" sz="1000" b="0" dirty="0" err="1" smtClean="0">
                          <a:solidFill>
                            <a:schemeClr val="tx1"/>
                          </a:solidFill>
                          <a:latin typeface="Arial" pitchFamily="34" charset="0"/>
                          <a:cs typeface="Arial" pitchFamily="34" charset="0"/>
                        </a:rPr>
                        <a:t>thread</a:t>
                      </a:r>
                      <a:r>
                        <a:rPr lang="es-AR" sz="1000" b="0" dirty="0" smtClean="0">
                          <a:solidFill>
                            <a:schemeClr val="tx1"/>
                          </a:solidFill>
                          <a:latin typeface="Arial" pitchFamily="34" charset="0"/>
                          <a:cs typeface="Arial" pitchFamily="34" charset="0"/>
                        </a:rPr>
                        <a:t>."); </a:t>
                      </a:r>
                    </a:p>
                    <a:p>
                      <a:r>
                        <a:rPr lang="es-AR" sz="1000" b="0" dirty="0" smtClean="0">
                          <a:solidFill>
                            <a:schemeClr val="tx1"/>
                          </a:solidFill>
                          <a:latin typeface="Arial" pitchFamily="34" charset="0"/>
                          <a:cs typeface="Arial" pitchFamily="34" charset="0"/>
                        </a:rPr>
                        <a:t> </a:t>
                      </a:r>
                      <a:r>
                        <a:rPr lang="es-AR" sz="1000" b="0" dirty="0" err="1" smtClean="0">
                          <a:solidFill>
                            <a:schemeClr val="tx1"/>
                          </a:solidFill>
                          <a:latin typeface="Arial" pitchFamily="34" charset="0"/>
                          <a:cs typeface="Arial" pitchFamily="34" charset="0"/>
                        </a:rPr>
                        <a:t>abort</a:t>
                      </a:r>
                      <a:r>
                        <a:rPr lang="es-AR" sz="1000" b="0" dirty="0" smtClean="0">
                          <a:solidFill>
                            <a:schemeClr val="tx1"/>
                          </a:solidFill>
                          <a:latin typeface="Arial" pitchFamily="34" charset="0"/>
                          <a:cs typeface="Arial" pitchFamily="34" charset="0"/>
                        </a:rPr>
                        <a:t>(); </a:t>
                      </a:r>
                    </a:p>
                    <a:p>
                      <a:r>
                        <a:rPr lang="es-AR" sz="1000" b="0" dirty="0" smtClean="0">
                          <a:solidFill>
                            <a:schemeClr val="tx1"/>
                          </a:solidFill>
                          <a:latin typeface="Arial" pitchFamily="34" charset="0"/>
                          <a:cs typeface="Arial" pitchFamily="34" charset="0"/>
                        </a:rPr>
                        <a:t>} </a:t>
                      </a:r>
                    </a:p>
                    <a:p>
                      <a:r>
                        <a:rPr lang="es-AR" sz="1000" b="0" dirty="0" err="1" smtClean="0">
                          <a:solidFill>
                            <a:schemeClr val="tx1"/>
                          </a:solidFill>
                          <a:latin typeface="Arial" pitchFamily="34" charset="0"/>
                          <a:cs typeface="Arial" pitchFamily="34" charset="0"/>
                        </a:rPr>
                        <a:t>printf</a:t>
                      </a:r>
                      <a:r>
                        <a:rPr lang="es-AR" sz="1000" b="0" dirty="0" smtClean="0">
                          <a:solidFill>
                            <a:schemeClr val="tx1"/>
                          </a:solidFill>
                          <a:latin typeface="Arial" pitchFamily="34" charset="0"/>
                          <a:cs typeface="Arial" pitchFamily="34" charset="0"/>
                        </a:rPr>
                        <a:t>("\</a:t>
                      </a:r>
                      <a:r>
                        <a:rPr lang="es-AR" sz="1000" b="0" dirty="0" err="1" smtClean="0">
                          <a:solidFill>
                            <a:schemeClr val="tx1"/>
                          </a:solidFill>
                          <a:latin typeface="Arial" pitchFamily="34" charset="0"/>
                          <a:cs typeface="Arial" pitchFamily="34" charset="0"/>
                        </a:rPr>
                        <a:t>nmyglobal</a:t>
                      </a:r>
                      <a:r>
                        <a:rPr lang="es-AR" sz="1000" b="0" dirty="0" smtClean="0">
                          <a:solidFill>
                            <a:schemeClr val="tx1"/>
                          </a:solidFill>
                          <a:latin typeface="Arial" pitchFamily="34" charset="0"/>
                          <a:cs typeface="Arial" pitchFamily="34" charset="0"/>
                        </a:rPr>
                        <a:t> </a:t>
                      </a:r>
                      <a:r>
                        <a:rPr lang="es-AR" sz="1000" b="0" dirty="0" err="1" smtClean="0">
                          <a:solidFill>
                            <a:schemeClr val="tx1"/>
                          </a:solidFill>
                          <a:latin typeface="Arial" pitchFamily="34" charset="0"/>
                          <a:cs typeface="Arial" pitchFamily="34" charset="0"/>
                        </a:rPr>
                        <a:t>equals</a:t>
                      </a:r>
                      <a:r>
                        <a:rPr lang="es-AR" sz="1000" b="0" dirty="0" smtClean="0">
                          <a:solidFill>
                            <a:schemeClr val="tx1"/>
                          </a:solidFill>
                          <a:latin typeface="Arial" pitchFamily="34" charset="0"/>
                          <a:cs typeface="Arial" pitchFamily="34" charset="0"/>
                        </a:rPr>
                        <a:t> %d\</a:t>
                      </a:r>
                      <a:r>
                        <a:rPr lang="es-AR" sz="1000" b="0" dirty="0" err="1" smtClean="0">
                          <a:solidFill>
                            <a:schemeClr val="tx1"/>
                          </a:solidFill>
                          <a:latin typeface="Arial" pitchFamily="34" charset="0"/>
                          <a:cs typeface="Arial" pitchFamily="34" charset="0"/>
                        </a:rPr>
                        <a:t>n",myglobal</a:t>
                      </a:r>
                      <a:r>
                        <a:rPr lang="es-AR" sz="1000" b="0" dirty="0" smtClean="0">
                          <a:solidFill>
                            <a:schemeClr val="tx1"/>
                          </a:solidFill>
                          <a:latin typeface="Arial" pitchFamily="34" charset="0"/>
                          <a:cs typeface="Arial" pitchFamily="34" charset="0"/>
                        </a:rPr>
                        <a:t>); </a:t>
                      </a:r>
                    </a:p>
                    <a:p>
                      <a:r>
                        <a:rPr lang="es-AR" sz="1000" b="0" dirty="0" err="1" smtClean="0">
                          <a:solidFill>
                            <a:schemeClr val="tx1"/>
                          </a:solidFill>
                          <a:latin typeface="Arial" pitchFamily="34" charset="0"/>
                          <a:cs typeface="Arial" pitchFamily="34" charset="0"/>
                        </a:rPr>
                        <a:t>exit</a:t>
                      </a:r>
                      <a:r>
                        <a:rPr lang="es-AR" sz="1000" b="0" dirty="0" smtClean="0">
                          <a:solidFill>
                            <a:schemeClr val="tx1"/>
                          </a:solidFill>
                          <a:latin typeface="Arial" pitchFamily="34" charset="0"/>
                          <a:cs typeface="Arial" pitchFamily="34" charset="0"/>
                        </a:rPr>
                        <a:t>(0);</a:t>
                      </a:r>
                    </a:p>
                    <a:p>
                      <a:r>
                        <a:rPr lang="es-AR" sz="1000" b="0" dirty="0" smtClean="0">
                          <a:solidFill>
                            <a:schemeClr val="tx1"/>
                          </a:solidFill>
                          <a:latin typeface="Arial" pitchFamily="34" charset="0"/>
                          <a:cs typeface="Arial" pitchFamily="34" charset="0"/>
                        </a:rPr>
                        <a:t> } </a:t>
                      </a:r>
                    </a:p>
                    <a:p>
                      <a:endParaRPr lang="es-AR" b="0" dirty="0">
                        <a:solidFill>
                          <a:schemeClr val="tx1"/>
                        </a:solidFill>
                      </a:endParaRPr>
                    </a:p>
                  </a:txBody>
                  <a:tcPr>
                    <a:no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p:cNvSpPr>
            <a:spLocks noGrp="1"/>
          </p:cNvSpPr>
          <p:nvPr>
            <p:ph type="ctrTitle"/>
          </p:nvPr>
        </p:nvSpPr>
        <p:spPr>
          <a:xfrm>
            <a:off x="685800" y="214313"/>
            <a:ext cx="7772400" cy="1000125"/>
          </a:xfrm>
        </p:spPr>
        <p:txBody>
          <a:bodyPr/>
          <a:lstStyle/>
          <a:p>
            <a:pPr eaLnBrk="1" hangingPunct="1"/>
            <a:r>
              <a:rPr lang="es-ES" smtClean="0"/>
              <a:t>Threads</a:t>
            </a:r>
            <a:endParaRPr lang="es-AR" smtClean="0"/>
          </a:p>
        </p:txBody>
      </p:sp>
      <p:sp>
        <p:nvSpPr>
          <p:cNvPr id="19459" name="4 CuadroTexto"/>
          <p:cNvSpPr txBox="1">
            <a:spLocks noChangeArrowheads="1"/>
          </p:cNvSpPr>
          <p:nvPr/>
        </p:nvSpPr>
        <p:spPr bwMode="auto">
          <a:xfrm>
            <a:off x="285750" y="1285875"/>
            <a:ext cx="8572500" cy="4246563"/>
          </a:xfrm>
          <a:prstGeom prst="rect">
            <a:avLst/>
          </a:prstGeom>
          <a:noFill/>
          <a:ln w="9525">
            <a:noFill/>
            <a:miter lim="800000"/>
            <a:headEnd/>
            <a:tailEnd/>
          </a:ln>
        </p:spPr>
        <p:txBody>
          <a:bodyPr>
            <a:spAutoFit/>
          </a:bodyPr>
          <a:lstStyle/>
          <a:p>
            <a:pPr>
              <a:buFont typeface="Arial" charset="0"/>
              <a:buChar char="•"/>
            </a:pPr>
            <a:r>
              <a:rPr lang="es-AR">
                <a:latin typeface="Calibri" pitchFamily="34" charset="0"/>
              </a:rPr>
              <a:t>Las llamadas pthread_mutex_lock() y pthread_mutex_unlock() proporcionan exclusión mutua</a:t>
            </a:r>
          </a:p>
          <a:p>
            <a:pPr>
              <a:buFont typeface="Arial" charset="0"/>
              <a:buChar char="•"/>
            </a:pPr>
            <a:r>
              <a:rPr lang="es-AR">
                <a:latin typeface="Calibri" pitchFamily="34" charset="0"/>
              </a:rPr>
              <a:t>Dos hilos no pueden mantener el mismo mutex bloqueado al mismo tiempo.</a:t>
            </a:r>
          </a:p>
          <a:p>
            <a:pPr>
              <a:buFont typeface="Arial" charset="0"/>
              <a:buChar char="•"/>
            </a:pPr>
            <a:r>
              <a:rPr lang="es-AR">
                <a:latin typeface="Calibri" pitchFamily="34" charset="0"/>
              </a:rPr>
              <a:t>Si "a" intenta bloquear un mutex mientras que "b" tiene el mismo mutex bloqueado, "a" se va a dormir</a:t>
            </a:r>
          </a:p>
          <a:p>
            <a:pPr>
              <a:buFont typeface="Arial" charset="0"/>
              <a:buChar char="•"/>
            </a:pPr>
            <a:r>
              <a:rPr lang="es-AR">
                <a:latin typeface="Calibri" pitchFamily="34" charset="0"/>
              </a:rPr>
              <a:t>Cuando "b" realice el mutex (pthread_mutex_unlock()), "a" será capaz de bloquear el mutex (retorna desde pthread_mutex_lock() con el mutex bloqueado)</a:t>
            </a:r>
          </a:p>
          <a:p>
            <a:pPr>
              <a:buFont typeface="Arial" charset="0"/>
              <a:buChar char="•"/>
            </a:pPr>
            <a:r>
              <a:rPr lang="es-AR">
                <a:latin typeface="Calibri" pitchFamily="34" charset="0"/>
              </a:rPr>
              <a:t>Si "c" trata de bloquear el mutex mientras que "a" lo mantiene bloqueado, "c" se queda dormido </a:t>
            </a:r>
          </a:p>
          <a:p>
            <a:pPr>
              <a:buFont typeface="Arial" charset="0"/>
              <a:buChar char="•"/>
            </a:pPr>
            <a:r>
              <a:rPr lang="es-AR">
                <a:latin typeface="Calibri" pitchFamily="34" charset="0"/>
              </a:rPr>
              <a:t>Todos los threads dormidos por pthread_mutex_lock() en un mutex previamente bloqueado, son puestos en cola para acceder a dicho mutex.</a:t>
            </a:r>
          </a:p>
          <a:p>
            <a:pPr>
              <a:buFont typeface="Arial" charset="0"/>
              <a:buChar char="•"/>
            </a:pPr>
            <a:r>
              <a:rPr lang="es-AR">
                <a:latin typeface="Calibri" pitchFamily="34" charset="0"/>
              </a:rPr>
              <a:t>pthread_mutex_lock() y pthread_mutex_unlock() se usan para proteger estructuras de datos. Un solo thread a la vez puede acceder a una cierta estructura de datos bloqueándola y desbloqueándola</a:t>
            </a:r>
          </a:p>
          <a:p>
            <a:pPr>
              <a:buFont typeface="Arial" charset="0"/>
              <a:buChar char="•"/>
            </a:pPr>
            <a:r>
              <a:rPr lang="es-AR">
                <a:latin typeface="Calibri" pitchFamily="34" charset="0"/>
              </a:rPr>
              <a:t>POSIX garantiza bloqueo sin dormir al thread si trata de bloquear mutex no bloqueado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ctrTitle"/>
          </p:nvPr>
        </p:nvSpPr>
        <p:spPr>
          <a:xfrm>
            <a:off x="685800" y="214313"/>
            <a:ext cx="7772400" cy="1000125"/>
          </a:xfrm>
        </p:spPr>
        <p:txBody>
          <a:bodyPr/>
          <a:lstStyle/>
          <a:p>
            <a:pPr eaLnBrk="1" hangingPunct="1"/>
            <a:r>
              <a:rPr lang="es-ES" smtClean="0"/>
              <a:t>Threads</a:t>
            </a:r>
            <a:endParaRPr lang="es-AR" smtClean="0"/>
          </a:p>
        </p:txBody>
      </p:sp>
      <p:sp>
        <p:nvSpPr>
          <p:cNvPr id="20483" name="4 CuadroTexto"/>
          <p:cNvSpPr txBox="1">
            <a:spLocks noChangeArrowheads="1"/>
          </p:cNvSpPr>
          <p:nvPr/>
        </p:nvSpPr>
        <p:spPr bwMode="auto">
          <a:xfrm>
            <a:off x="500063" y="1285875"/>
            <a:ext cx="7858125" cy="3140075"/>
          </a:xfrm>
          <a:prstGeom prst="rect">
            <a:avLst/>
          </a:prstGeom>
          <a:noFill/>
          <a:ln w="9525">
            <a:noFill/>
            <a:miter lim="800000"/>
            <a:headEnd/>
            <a:tailEnd/>
          </a:ln>
        </p:spPr>
        <p:txBody>
          <a:bodyPr>
            <a:spAutoFit/>
          </a:bodyPr>
          <a:lstStyle/>
          <a:p>
            <a:r>
              <a:rPr lang="es-ES">
                <a:latin typeface="Calibri" pitchFamily="34" charset="0"/>
              </a:rPr>
              <a:t>Bibliografía:</a:t>
            </a:r>
            <a:endParaRPr lang="es-AR">
              <a:latin typeface="Calibri" pitchFamily="34" charset="0"/>
            </a:endParaRPr>
          </a:p>
          <a:p>
            <a:pPr>
              <a:buFont typeface="Arial" charset="0"/>
              <a:buChar char="•"/>
            </a:pPr>
            <a:r>
              <a:rPr lang="es-AR">
                <a:latin typeface="Calibri" pitchFamily="34" charset="0"/>
                <a:hlinkClick r:id="rId2"/>
              </a:rPr>
              <a:t>http://metalab.unc.edu/pub/Linux/docs/faqs/Threads-FAQ/html/</a:t>
            </a:r>
            <a:endParaRPr lang="es-AR">
              <a:latin typeface="Calibri" pitchFamily="34" charset="0"/>
            </a:endParaRPr>
          </a:p>
          <a:p>
            <a:pPr>
              <a:buFont typeface="Arial" charset="0"/>
              <a:buChar char="•"/>
            </a:pPr>
            <a:r>
              <a:rPr lang="es-AR">
                <a:latin typeface="Calibri" pitchFamily="34" charset="0"/>
              </a:rPr>
              <a:t> </a:t>
            </a:r>
            <a:r>
              <a:rPr lang="es-AR">
                <a:latin typeface="Calibri" pitchFamily="34" charset="0"/>
                <a:hlinkClick r:id="rId3"/>
              </a:rPr>
              <a:t>http://www.math.arizona.edu/swig/pthreads/threads.htmla</a:t>
            </a:r>
            <a:endParaRPr lang="es-AR">
              <a:latin typeface="Calibri" pitchFamily="34" charset="0"/>
            </a:endParaRPr>
          </a:p>
          <a:p>
            <a:pPr>
              <a:buFont typeface="Arial" charset="0"/>
              <a:buChar char="•"/>
            </a:pPr>
            <a:r>
              <a:rPr lang="es-AR">
                <a:latin typeface="Calibri" pitchFamily="34" charset="0"/>
                <a:hlinkClick r:id="rId4"/>
              </a:rPr>
              <a:t>http://dis.cs.umass.edu/~wagner/threads_html/tutorial.html</a:t>
            </a:r>
            <a:endParaRPr lang="es-AR">
              <a:latin typeface="Calibri" pitchFamily="34" charset="0"/>
            </a:endParaRPr>
          </a:p>
          <a:p>
            <a:pPr>
              <a:buFont typeface="Arial" charset="0"/>
              <a:buChar char="•"/>
            </a:pPr>
            <a:r>
              <a:rPr lang="es-AR">
                <a:latin typeface="Calibri" pitchFamily="34" charset="0"/>
              </a:rPr>
              <a:t>manual pthread Linux (man -k pthread)</a:t>
            </a:r>
          </a:p>
          <a:p>
            <a:pPr>
              <a:buFont typeface="Arial" charset="0"/>
              <a:buChar char="•"/>
            </a:pPr>
            <a:r>
              <a:rPr lang="es-AR">
                <a:latin typeface="Calibri" pitchFamily="34" charset="0"/>
                <a:hlinkClick r:id="rId5"/>
              </a:rPr>
              <a:t>http://pauillac.inria.fr/~xleroy/linuxthreads/</a:t>
            </a:r>
            <a:endParaRPr lang="es-AR">
              <a:latin typeface="Calibri" pitchFamily="34" charset="0"/>
            </a:endParaRPr>
          </a:p>
          <a:p>
            <a:pPr>
              <a:buFont typeface="Arial" charset="0"/>
              <a:buChar char="•"/>
            </a:pPr>
            <a:r>
              <a:rPr lang="es-AR">
                <a:latin typeface="Calibri" pitchFamily="34" charset="0"/>
                <a:hlinkClick r:id="rId6"/>
              </a:rPr>
              <a:t>http://www.amazon.com/exec/obidos/ASIN/0201633922/o/qid=961544788/sr=8-1/ref=aps_sr_b_1_1/002-2882413-1227240</a:t>
            </a:r>
            <a:endParaRPr lang="es-AR">
              <a:latin typeface="Calibri" pitchFamily="34" charset="0"/>
            </a:endParaRPr>
          </a:p>
          <a:p>
            <a:pPr>
              <a:buFont typeface="Arial" charset="0"/>
              <a:buChar char="•"/>
            </a:pPr>
            <a:r>
              <a:rPr lang="es-AR">
                <a:latin typeface="Calibri" pitchFamily="34" charset="0"/>
              </a:rPr>
              <a:t>W. Richard Stevens UNIX Network Programming: Network APIs: Sockets and XTI, Volume 1</a:t>
            </a:r>
          </a:p>
          <a:p>
            <a:pPr>
              <a:buFont typeface="Arial" charset="0"/>
              <a:buChar char="•"/>
            </a:pPr>
            <a:endParaRPr lang="es-AR">
              <a:latin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1 Título"/>
          <p:cNvSpPr>
            <a:spLocks noGrp="1"/>
          </p:cNvSpPr>
          <p:nvPr>
            <p:ph type="ctrTitle"/>
          </p:nvPr>
        </p:nvSpPr>
        <p:spPr>
          <a:xfrm>
            <a:off x="685800" y="214313"/>
            <a:ext cx="7772400" cy="1000125"/>
          </a:xfrm>
        </p:spPr>
        <p:txBody>
          <a:bodyPr/>
          <a:lstStyle/>
          <a:p>
            <a:pPr eaLnBrk="1" hangingPunct="1"/>
            <a:r>
              <a:rPr lang="es-ES" smtClean="0"/>
              <a:t>Threads</a:t>
            </a:r>
            <a:endParaRPr lang="es-AR" smtClean="0"/>
          </a:p>
        </p:txBody>
      </p:sp>
      <p:sp>
        <p:nvSpPr>
          <p:cNvPr id="4099" name="2 Subtítulo"/>
          <p:cNvSpPr>
            <a:spLocks noGrp="1"/>
          </p:cNvSpPr>
          <p:nvPr>
            <p:ph type="subTitle" idx="1"/>
          </p:nvPr>
        </p:nvSpPr>
        <p:spPr>
          <a:xfrm>
            <a:off x="1143000" y="1676400"/>
            <a:ext cx="6615113" cy="1752600"/>
          </a:xfrm>
        </p:spPr>
        <p:txBody>
          <a:bodyPr/>
          <a:lstStyle/>
          <a:p>
            <a:pPr algn="l" eaLnBrk="1" hangingPunct="1">
              <a:buFont typeface="Arial" charset="0"/>
              <a:buChar char="•"/>
            </a:pPr>
            <a:r>
              <a:rPr lang="es-AR" sz="2000" smtClean="0">
                <a:solidFill>
                  <a:schemeClr val="tx1"/>
                </a:solidFill>
                <a:latin typeface="Arial" charset="0"/>
                <a:cs typeface="Arial" charset="0"/>
              </a:rPr>
              <a:t>Threads son más rápidos</a:t>
            </a:r>
          </a:p>
          <a:p>
            <a:pPr algn="l" eaLnBrk="1" hangingPunct="1">
              <a:buFont typeface="Arial" charset="0"/>
              <a:buChar char="•"/>
            </a:pPr>
            <a:r>
              <a:rPr lang="es-AR" sz="2000" smtClean="0">
                <a:solidFill>
                  <a:schemeClr val="tx1"/>
                </a:solidFill>
                <a:latin typeface="Arial" charset="0"/>
                <a:cs typeface="Arial" charset="0"/>
              </a:rPr>
              <a:t>El  kernel no necesita crear una nueva copia independiente del espacio de memoria del proceso, de los descriptores del proceso, etc. </a:t>
            </a:r>
          </a:p>
          <a:p>
            <a:pPr algn="l" eaLnBrk="1" hangingPunct="1">
              <a:buFont typeface="Arial" charset="0"/>
              <a:buChar char="•"/>
            </a:pPr>
            <a:r>
              <a:rPr lang="es-AR" sz="2000" smtClean="0">
                <a:solidFill>
                  <a:schemeClr val="tx1"/>
                </a:solidFill>
                <a:latin typeface="Arial" charset="0"/>
                <a:cs typeface="Arial" charset="0"/>
              </a:rPr>
              <a:t>Ahorra tiempo CPU: creación de diez a cien veces más rápida que creación de nuevo proceso</a:t>
            </a:r>
          </a:p>
          <a:p>
            <a:pPr algn="l" eaLnBrk="1" hangingPunct="1">
              <a:buFont typeface="Arial" charset="0"/>
              <a:buChar char="•"/>
            </a:pPr>
            <a:r>
              <a:rPr lang="es-AR" sz="2000" smtClean="0">
                <a:solidFill>
                  <a:schemeClr val="tx1"/>
                </a:solidFill>
                <a:latin typeface="Arial" charset="0"/>
                <a:cs typeface="Arial" charset="0"/>
              </a:rPr>
              <a:t>Igual que lprocesos, ventaja con múltiples CPUs</a:t>
            </a:r>
          </a:p>
          <a:p>
            <a:pPr algn="l" eaLnBrk="1" hangingPunct="1">
              <a:buFont typeface="Arial" charset="0"/>
              <a:buChar char="•"/>
            </a:pPr>
            <a:r>
              <a:rPr lang="es-AR" sz="2000" smtClean="0">
                <a:solidFill>
                  <a:schemeClr val="tx1"/>
                </a:solidFill>
                <a:latin typeface="Arial" charset="0"/>
                <a:cs typeface="Arial" charset="0"/>
              </a:rPr>
              <a:t>El rendimiento de programas que hacen un uso intensivo de la CPU  escalarán linealmente con respecto al número de procesadores</a:t>
            </a:r>
          </a:p>
          <a:p>
            <a:pPr algn="l" eaLnBrk="1" hangingPunct="1">
              <a:buFont typeface="Arial" charset="0"/>
              <a:buChar char="•"/>
            </a:pPr>
            <a:r>
              <a:rPr lang="es-AR" sz="2000" smtClean="0">
                <a:solidFill>
                  <a:schemeClr val="tx1"/>
                </a:solidFill>
                <a:latin typeface="Arial" charset="0"/>
                <a:cs typeface="Arial" charset="0"/>
              </a:rPr>
              <a:t>La llamada UNIX clone() ofrece muchos de los beneficios de los threads, pero no es portable y sólo podrá usarse bajo Linux</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ctrTitle"/>
          </p:nvPr>
        </p:nvSpPr>
        <p:spPr>
          <a:xfrm>
            <a:off x="685800" y="214313"/>
            <a:ext cx="7772400" cy="1000125"/>
          </a:xfrm>
        </p:spPr>
        <p:txBody>
          <a:bodyPr/>
          <a:lstStyle/>
          <a:p>
            <a:pPr eaLnBrk="1" hangingPunct="1"/>
            <a:r>
              <a:rPr lang="es-ES" smtClean="0"/>
              <a:t>Threads</a:t>
            </a:r>
            <a:endParaRPr lang="es-AR" smtClean="0"/>
          </a:p>
        </p:txBody>
      </p:sp>
      <p:sp>
        <p:nvSpPr>
          <p:cNvPr id="5123" name="2 Subtítulo"/>
          <p:cNvSpPr>
            <a:spLocks noGrp="1"/>
          </p:cNvSpPr>
          <p:nvPr>
            <p:ph type="subTitle" idx="1"/>
          </p:nvPr>
        </p:nvSpPr>
        <p:spPr>
          <a:xfrm>
            <a:off x="539750" y="1676400"/>
            <a:ext cx="8353425" cy="1752600"/>
          </a:xfrm>
        </p:spPr>
        <p:txBody>
          <a:bodyPr/>
          <a:lstStyle/>
          <a:p>
            <a:pPr algn="l" eaLnBrk="1" hangingPunct="1">
              <a:buFont typeface="Arial" charset="0"/>
              <a:buChar char="•"/>
            </a:pPr>
            <a:r>
              <a:rPr lang="es-AR" sz="2000" smtClean="0">
                <a:solidFill>
                  <a:schemeClr val="tx1"/>
                </a:solidFill>
                <a:latin typeface="Arial" charset="0"/>
                <a:cs typeface="Arial" charset="0"/>
              </a:rPr>
              <a:t>Pthread es una librería para C de POSIX (Portable Operating System </a:t>
            </a:r>
          </a:p>
          <a:p>
            <a:pPr algn="l" eaLnBrk="1" hangingPunct="1"/>
            <a:r>
              <a:rPr lang="es-AR" sz="2000" smtClean="0">
                <a:solidFill>
                  <a:schemeClr val="tx1"/>
                </a:solidFill>
                <a:latin typeface="Arial" charset="0"/>
                <a:cs typeface="Arial" charset="0"/>
              </a:rPr>
              <a:t>Interface), </a:t>
            </a:r>
          </a:p>
          <a:p>
            <a:pPr algn="l" eaLnBrk="1" hangingPunct="1">
              <a:buFont typeface="Arial" charset="0"/>
              <a:buChar char="•"/>
            </a:pPr>
            <a:r>
              <a:rPr lang="es-AR" sz="2000" smtClean="0">
                <a:solidFill>
                  <a:schemeClr val="tx1"/>
                </a:solidFill>
                <a:latin typeface="Arial" charset="0"/>
                <a:cs typeface="Arial" charset="0"/>
              </a:rPr>
              <a:t>Funciones estandarizadas para el uso de threads en diferentes plataformas. </a:t>
            </a:r>
          </a:p>
          <a:p>
            <a:pPr algn="l" eaLnBrk="1" hangingPunct="1">
              <a:buFont typeface="Arial" charset="0"/>
              <a:buChar char="•"/>
            </a:pPr>
            <a:r>
              <a:rPr lang="es-AR" sz="2000" smtClean="0">
                <a:solidFill>
                  <a:schemeClr val="tx1"/>
                </a:solidFill>
                <a:latin typeface="Arial" charset="0"/>
                <a:cs typeface="Arial" charset="0"/>
              </a:rPr>
              <a:t>Antes: desarrolladores de hardware implementaban versiones privadas para uso de threads, diferían en diferentes plataformas </a:t>
            </a:r>
          </a:p>
          <a:p>
            <a:pPr algn="l" eaLnBrk="1" hangingPunct="1">
              <a:buFont typeface="Arial" charset="0"/>
              <a:buChar char="•"/>
            </a:pPr>
            <a:r>
              <a:rPr lang="es-AR" sz="2000" smtClean="0">
                <a:solidFill>
                  <a:schemeClr val="tx1"/>
                </a:solidFill>
                <a:latin typeface="Arial" charset="0"/>
                <a:cs typeface="Arial" charset="0"/>
              </a:rPr>
              <a:t>En los sistemas UNIX, esta interfaz ha sido especificada por el estándar IEEE POSIX 1003.1c en 1995. </a:t>
            </a:r>
          </a:p>
          <a:p>
            <a:pPr algn="l" eaLnBrk="1" hangingPunct="1">
              <a:buFont typeface="Arial" charset="0"/>
              <a:buChar char="•"/>
            </a:pPr>
            <a:r>
              <a:rPr lang="es-AR" sz="2000" smtClean="0">
                <a:solidFill>
                  <a:schemeClr val="tx1"/>
                </a:solidFill>
                <a:latin typeface="Arial" charset="0"/>
                <a:cs typeface="Arial" charset="0"/>
              </a:rPr>
              <a:t>Pthreads conjunto de tipos y llamadas a funciones en C. </a:t>
            </a:r>
          </a:p>
          <a:p>
            <a:pPr algn="l" eaLnBrk="1" hangingPunct="1">
              <a:buFont typeface="Arial" charset="0"/>
              <a:buChar char="•"/>
            </a:pPr>
            <a:r>
              <a:rPr lang="es-AR" sz="2000" smtClean="0">
                <a:solidFill>
                  <a:schemeClr val="tx1"/>
                </a:solidFill>
                <a:latin typeface="Arial" charset="0"/>
                <a:cs typeface="Arial" charset="0"/>
              </a:rPr>
              <a:t>Los desarrolladores de hardware proveen implementación de Pthreads en forma de archivos que deben ser incluidos en el programa, y una librería a la que debe hacerse referencia al ejecutar el programa.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Título"/>
          <p:cNvSpPr>
            <a:spLocks noGrp="1"/>
          </p:cNvSpPr>
          <p:nvPr>
            <p:ph type="ctrTitle"/>
          </p:nvPr>
        </p:nvSpPr>
        <p:spPr>
          <a:xfrm>
            <a:off x="685800" y="214313"/>
            <a:ext cx="7772400" cy="1000125"/>
          </a:xfrm>
        </p:spPr>
        <p:txBody>
          <a:bodyPr/>
          <a:lstStyle/>
          <a:p>
            <a:pPr eaLnBrk="1" hangingPunct="1"/>
            <a:r>
              <a:rPr lang="es-ES" smtClean="0"/>
              <a:t>Threads</a:t>
            </a:r>
            <a:endParaRPr lang="es-AR" smtClean="0"/>
          </a:p>
        </p:txBody>
      </p:sp>
      <p:sp>
        <p:nvSpPr>
          <p:cNvPr id="6147" name="2 Subtítulo"/>
          <p:cNvSpPr>
            <a:spLocks noGrp="1"/>
          </p:cNvSpPr>
          <p:nvPr>
            <p:ph type="subTitle" idx="1"/>
          </p:nvPr>
        </p:nvSpPr>
        <p:spPr>
          <a:xfrm>
            <a:off x="539750" y="1676400"/>
            <a:ext cx="8353425" cy="1752600"/>
          </a:xfrm>
        </p:spPr>
        <p:txBody>
          <a:bodyPr/>
          <a:lstStyle/>
          <a:p>
            <a:pPr algn="l" eaLnBrk="1" hangingPunct="1">
              <a:buFont typeface="Arial" charset="0"/>
              <a:buChar char="•"/>
            </a:pPr>
            <a:r>
              <a:rPr lang="es-AR" sz="2000" smtClean="0">
                <a:solidFill>
                  <a:schemeClr val="tx1"/>
                </a:solidFill>
                <a:latin typeface="Arial" charset="0"/>
                <a:cs typeface="Arial" charset="0"/>
              </a:rPr>
              <a:t>Estándares POSIX son flexibles, diseñados para distintos ambientes</a:t>
            </a:r>
          </a:p>
          <a:p>
            <a:pPr algn="l" eaLnBrk="1" hangingPunct="1">
              <a:buFont typeface="Arial" charset="0"/>
              <a:buChar char="•"/>
            </a:pPr>
            <a:r>
              <a:rPr lang="es-AR" sz="2000" smtClean="0">
                <a:solidFill>
                  <a:schemeClr val="tx1"/>
                </a:solidFill>
                <a:latin typeface="Arial" charset="0"/>
                <a:cs typeface="Arial" charset="0"/>
              </a:rPr>
              <a:t>UNIX no brinda soporte para scheduling de tiempo real</a:t>
            </a:r>
          </a:p>
          <a:p>
            <a:pPr algn="l" eaLnBrk="1" hangingPunct="1">
              <a:buFont typeface="Arial" charset="0"/>
              <a:buChar char="•"/>
            </a:pPr>
            <a:r>
              <a:rPr lang="es-AR" sz="2000" smtClean="0">
                <a:solidFill>
                  <a:schemeClr val="tx1"/>
                </a:solidFill>
                <a:latin typeface="Arial" charset="0"/>
                <a:cs typeface="Arial" charset="0"/>
              </a:rPr>
              <a:t>Que UNIX cumpla con el estándar “IEEE POSIX 1003.1c” no implica que se puedan escribir programas de tiempo real predecibles </a:t>
            </a:r>
          </a:p>
          <a:p>
            <a:pPr algn="l" eaLnBrk="1" hangingPunct="1">
              <a:buFont typeface="Arial" charset="0"/>
              <a:buChar char="•"/>
            </a:pPr>
            <a:r>
              <a:rPr lang="es-AR" sz="2000" smtClean="0">
                <a:solidFill>
                  <a:schemeClr val="tx1"/>
                </a:solidFill>
                <a:latin typeface="Arial" charset="0"/>
                <a:cs typeface="Arial" charset="0"/>
              </a:rPr>
              <a:t>Si el sistema define _POSIX_THREAD_PRIORITY_SCHEDULING, </a:t>
            </a:r>
          </a:p>
          <a:p>
            <a:pPr algn="l" eaLnBrk="1" hangingPunct="1">
              <a:buFont typeface="Arial" charset="0"/>
              <a:buChar char="•"/>
            </a:pPr>
            <a:r>
              <a:rPr lang="es-AR" sz="2000" smtClean="0">
                <a:solidFill>
                  <a:schemeClr val="tx1"/>
                </a:solidFill>
                <a:latin typeface="Arial" charset="0"/>
                <a:cs typeface="Arial" charset="0"/>
              </a:rPr>
              <a:t>da soporte a asignación de prioridades para scheduling  TR</a:t>
            </a:r>
          </a:p>
          <a:p>
            <a:pPr algn="l" eaLnBrk="1" hangingPunct="1">
              <a:buFont typeface="Arial" charset="0"/>
              <a:buChar char="•"/>
            </a:pPr>
            <a:r>
              <a:rPr lang="es-AR" sz="2000" smtClean="0">
                <a:solidFill>
                  <a:schemeClr val="tx1"/>
                </a:solidFill>
                <a:latin typeface="Arial" charset="0"/>
                <a:cs typeface="Arial" charset="0"/>
              </a:rPr>
              <a:t>Cada thread debe tener definidos dos atributos:</a:t>
            </a:r>
          </a:p>
          <a:p>
            <a:pPr lvl="1" algn="l" eaLnBrk="1" hangingPunct="1">
              <a:buFont typeface="Arial" charset="0"/>
              <a:buChar char="•"/>
            </a:pPr>
            <a:r>
              <a:rPr lang="es-AR" sz="1600" smtClean="0">
                <a:solidFill>
                  <a:schemeClr val="tx1"/>
                </a:solidFill>
                <a:latin typeface="Arial" charset="0"/>
                <a:cs typeface="Arial" charset="0"/>
              </a:rPr>
              <a:t>Una prioridad</a:t>
            </a:r>
          </a:p>
          <a:p>
            <a:pPr lvl="1" algn="l" eaLnBrk="1" hangingPunct="1">
              <a:buFont typeface="Arial" charset="0"/>
              <a:buChar char="•"/>
            </a:pPr>
            <a:r>
              <a:rPr lang="es-AR" sz="1600" smtClean="0">
                <a:solidFill>
                  <a:schemeClr val="tx1"/>
                </a:solidFill>
                <a:latin typeface="Arial" charset="0"/>
                <a:cs typeface="Arial" charset="0"/>
              </a:rPr>
              <a:t>Una política de scheduling, que indicará cómo comparten la CPU, los threads que tienen la misma prioridad y están listos para ejecutar (es decir, en </a:t>
            </a:r>
          </a:p>
          <a:p>
            <a:pPr algn="l" eaLnBrk="1" hangingPunct="1">
              <a:buFont typeface="Arial" charset="0"/>
              <a:buChar char="•"/>
            </a:pPr>
            <a:r>
              <a:rPr lang="es-AR" sz="1600" smtClean="0">
                <a:solidFill>
                  <a:schemeClr val="tx1"/>
                </a:solidFill>
                <a:latin typeface="Arial" charset="0"/>
                <a:cs typeface="Arial" charset="0"/>
              </a:rPr>
              <a:t>estado “ready”).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a:spLocks noGrp="1"/>
          </p:cNvSpPr>
          <p:nvPr>
            <p:ph type="ctrTitle"/>
          </p:nvPr>
        </p:nvSpPr>
        <p:spPr>
          <a:xfrm>
            <a:off x="685800" y="214313"/>
            <a:ext cx="7772400" cy="1000125"/>
          </a:xfrm>
        </p:spPr>
        <p:txBody>
          <a:bodyPr/>
          <a:lstStyle/>
          <a:p>
            <a:pPr eaLnBrk="1" hangingPunct="1"/>
            <a:r>
              <a:rPr lang="es-AR" sz="4000" smtClean="0">
                <a:latin typeface="Arial" charset="0"/>
                <a:cs typeface="Arial" charset="0"/>
              </a:rPr>
              <a:t>Operaciones manejo de prioridades</a:t>
            </a:r>
          </a:p>
        </p:txBody>
      </p:sp>
      <p:sp>
        <p:nvSpPr>
          <p:cNvPr id="7171" name="2 Subtítulo"/>
          <p:cNvSpPr>
            <a:spLocks noGrp="1"/>
          </p:cNvSpPr>
          <p:nvPr>
            <p:ph type="subTitle" idx="1"/>
          </p:nvPr>
        </p:nvSpPr>
        <p:spPr>
          <a:xfrm>
            <a:off x="539750" y="1676400"/>
            <a:ext cx="8353425" cy="1752600"/>
          </a:xfrm>
        </p:spPr>
        <p:txBody>
          <a:bodyPr/>
          <a:lstStyle/>
          <a:p>
            <a:pPr lvl="1" algn="l" eaLnBrk="1" hangingPunct="1">
              <a:buFont typeface="Arial" charset="0"/>
              <a:buChar char="•"/>
            </a:pPr>
            <a:r>
              <a:rPr lang="es-AR" sz="1600" smtClean="0">
                <a:solidFill>
                  <a:schemeClr val="tx1"/>
                </a:solidFill>
                <a:latin typeface="Arial" charset="0"/>
                <a:cs typeface="Arial" charset="0"/>
              </a:rPr>
              <a:t>int sched_get_priority_max(int policy); devuelve máximo valor usado en algoritmo de scheduling como prioridad identificado por policy</a:t>
            </a:r>
          </a:p>
          <a:p>
            <a:pPr lvl="1" algn="l" eaLnBrk="1" hangingPunct="1">
              <a:buFont typeface="Arial" charset="0"/>
              <a:buChar char="•"/>
            </a:pPr>
            <a:r>
              <a:rPr lang="es-AR" sz="1600" smtClean="0">
                <a:solidFill>
                  <a:schemeClr val="tx1"/>
                </a:solidFill>
                <a:latin typeface="Arial" charset="0"/>
                <a:cs typeface="Arial" charset="0"/>
              </a:rPr>
              <a:t>int sched_get_priority_min(int policy); devuelve el mínimo </a:t>
            </a:r>
          </a:p>
          <a:p>
            <a:pPr algn="l" eaLnBrk="1" hangingPunct="1">
              <a:buFont typeface="Arial" charset="0"/>
              <a:buChar char="•"/>
            </a:pPr>
            <a:r>
              <a:rPr lang="es-AR" sz="2000" smtClean="0">
                <a:solidFill>
                  <a:schemeClr val="tx1"/>
                </a:solidFill>
                <a:latin typeface="Arial" charset="0"/>
                <a:cs typeface="Arial" charset="0"/>
              </a:rPr>
              <a:t>Parámetro policy:</a:t>
            </a:r>
          </a:p>
          <a:p>
            <a:pPr lvl="1" algn="l" eaLnBrk="1" hangingPunct="1">
              <a:buFont typeface="Arial" charset="0"/>
              <a:buChar char="•"/>
            </a:pPr>
            <a:r>
              <a:rPr lang="es-AR" sz="1600" smtClean="0">
                <a:solidFill>
                  <a:schemeClr val="tx1"/>
                </a:solidFill>
                <a:latin typeface="Arial" charset="0"/>
                <a:cs typeface="Arial" charset="0"/>
              </a:rPr>
              <a:t>SCHED_FIFO	</a:t>
            </a:r>
          </a:p>
          <a:p>
            <a:pPr lvl="1" algn="l" eaLnBrk="1" hangingPunct="1">
              <a:buFont typeface="Arial" charset="0"/>
              <a:buChar char="•"/>
            </a:pPr>
            <a:r>
              <a:rPr lang="es-AR" sz="1600" smtClean="0">
                <a:solidFill>
                  <a:schemeClr val="tx1"/>
                </a:solidFill>
                <a:latin typeface="Arial" charset="0"/>
                <a:cs typeface="Arial" charset="0"/>
              </a:rPr>
              <a:t>SCHED_RR </a:t>
            </a:r>
          </a:p>
          <a:p>
            <a:pPr lvl="1" algn="l" eaLnBrk="1" hangingPunct="1">
              <a:buFont typeface="Arial" charset="0"/>
              <a:buChar char="•"/>
            </a:pPr>
            <a:r>
              <a:rPr lang="es-AR" sz="1600" smtClean="0">
                <a:solidFill>
                  <a:schemeClr val="tx1"/>
                </a:solidFill>
                <a:latin typeface="Arial" charset="0"/>
                <a:cs typeface="Arial" charset="0"/>
              </a:rPr>
              <a:t>SCHED_OTHER</a:t>
            </a:r>
          </a:p>
          <a:p>
            <a:pPr algn="l" eaLnBrk="1" hangingPunct="1">
              <a:buFont typeface="Arial" charset="0"/>
              <a:buChar char="•"/>
            </a:pPr>
            <a:r>
              <a:rPr lang="es-AR" sz="2000" smtClean="0">
                <a:solidFill>
                  <a:schemeClr val="tx1"/>
                </a:solidFill>
                <a:latin typeface="Arial" charset="0"/>
                <a:cs typeface="Arial" charset="0"/>
              </a:rPr>
              <a:t>Manejo de la política: </a:t>
            </a:r>
          </a:p>
          <a:p>
            <a:pPr algn="l" eaLnBrk="1" hangingPunct="1">
              <a:buFont typeface="Arial" charset="0"/>
              <a:buChar char="•"/>
            </a:pPr>
            <a:r>
              <a:rPr lang="es-AR" sz="1600" smtClean="0">
                <a:solidFill>
                  <a:schemeClr val="tx1"/>
                </a:solidFill>
                <a:latin typeface="Arial" charset="0"/>
                <a:cs typeface="Arial" charset="0"/>
              </a:rPr>
              <a:t>int pthread_attr_setschedparam(pthread_attr_t *attr, const struct  sched_param *param); </a:t>
            </a:r>
          </a:p>
          <a:p>
            <a:pPr lvl="1" algn="l" eaLnBrk="1" hangingPunct="1">
              <a:buFont typeface="Arial" charset="0"/>
              <a:buChar char="•"/>
            </a:pPr>
            <a:r>
              <a:rPr lang="es-AR" sz="1600" smtClean="0">
                <a:solidFill>
                  <a:schemeClr val="tx1"/>
                </a:solidFill>
                <a:latin typeface="Arial" charset="0"/>
                <a:cs typeface="Arial" charset="0"/>
              </a:rPr>
              <a:t>sched_param, contiene atributo sched_priority, usado para setear prioridad  mediante la instrucción: param.sched_priority= priority (un entero)</a:t>
            </a:r>
          </a:p>
          <a:p>
            <a:pPr lvl="1" algn="l" eaLnBrk="1" hangingPunct="1">
              <a:buFont typeface="Arial" charset="0"/>
              <a:buChar char="•"/>
            </a:pPr>
            <a:r>
              <a:rPr lang="es-AR" sz="1600" smtClean="0">
                <a:solidFill>
                  <a:schemeClr val="tx1"/>
                </a:solidFill>
                <a:latin typeface="Arial" charset="0"/>
                <a:cs typeface="Arial" charset="0"/>
              </a:rPr>
              <a:t>pthread_attr_t,  se usa para setear prioridad y política </a:t>
            </a:r>
          </a:p>
          <a:p>
            <a:pPr algn="l" eaLnBrk="1" hangingPunct="1">
              <a:buFont typeface="Arial" charset="0"/>
              <a:buChar char="•"/>
            </a:pPr>
            <a:r>
              <a:rPr lang="es-AR" sz="1600" smtClean="0">
                <a:solidFill>
                  <a:schemeClr val="tx1"/>
                </a:solidFill>
                <a:latin typeface="Arial" charset="0"/>
                <a:cs typeface="Arial" charset="0"/>
              </a:rPr>
              <a:t>pthread_attr_setschedparam(), permite pasarl valores de  param a attr</a:t>
            </a:r>
            <a:r>
              <a:rPr lang="es-AR" sz="2000" smtClean="0">
                <a:solidFill>
                  <a:schemeClr val="tx1"/>
                </a:solidFill>
                <a:latin typeface="Arial" charset="0"/>
                <a:cs typeface="Arial" charset="0"/>
              </a:rPr>
              <a:t> </a:t>
            </a:r>
            <a:r>
              <a:rPr lang="es-AR" sz="1600" smtClean="0">
                <a:solidFill>
                  <a:schemeClr val="tx1"/>
                </a:solidFill>
                <a:latin typeface="Arial" charset="0"/>
                <a:cs typeface="Arial" charset="0"/>
              </a:rPr>
              <a:t>int</a:t>
            </a:r>
          </a:p>
          <a:p>
            <a:pPr algn="l" eaLnBrk="1" hangingPunct="1">
              <a:buFont typeface="Arial" charset="0"/>
              <a:buChar char="•"/>
            </a:pPr>
            <a:r>
              <a:rPr lang="es-AR" sz="1600" smtClean="0">
                <a:solidFill>
                  <a:schemeClr val="tx1"/>
                </a:solidFill>
                <a:latin typeface="Arial" charset="0"/>
                <a:cs typeface="Arial" charset="0"/>
              </a:rPr>
              <a:t> pthread_attr_setschedpolicy(pthread_attr_t *attr, int policy); setea política de atributos de un thread al que hace referencia attr con el valor  policy</a:t>
            </a:r>
          </a:p>
          <a:p>
            <a:pPr algn="l" eaLnBrk="1" hangingPunct="1"/>
            <a:endParaRPr lang="es-AR" sz="1600" smtClean="0">
              <a:solidFill>
                <a:schemeClr val="tx1"/>
              </a:solidFill>
              <a:latin typeface="Arial" charset="0"/>
              <a:cs typeface="Arial" charset="0"/>
            </a:endParaRPr>
          </a:p>
          <a:p>
            <a:pPr algn="l" eaLnBrk="1" hangingPunct="1"/>
            <a:endParaRPr lang="es-AR" sz="2000" smtClean="0">
              <a:solidFill>
                <a:schemeClr val="tx1"/>
              </a:solidFill>
              <a:latin typeface="Arial" charset="0"/>
              <a:cs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Título"/>
          <p:cNvSpPr>
            <a:spLocks noGrp="1"/>
          </p:cNvSpPr>
          <p:nvPr>
            <p:ph type="ctrTitle"/>
          </p:nvPr>
        </p:nvSpPr>
        <p:spPr>
          <a:xfrm>
            <a:off x="685800" y="214313"/>
            <a:ext cx="7772400" cy="1000125"/>
          </a:xfrm>
        </p:spPr>
        <p:txBody>
          <a:bodyPr/>
          <a:lstStyle/>
          <a:p>
            <a:pPr eaLnBrk="1" hangingPunct="1"/>
            <a:r>
              <a:rPr lang="es-AR" smtClean="0">
                <a:latin typeface="Arial" charset="0"/>
                <a:cs typeface="Arial" charset="0"/>
              </a:rPr>
              <a:t>Políticas de Scheduling</a:t>
            </a:r>
          </a:p>
        </p:txBody>
      </p:sp>
      <p:sp>
        <p:nvSpPr>
          <p:cNvPr id="8195" name="2 Subtítulo"/>
          <p:cNvSpPr>
            <a:spLocks noGrp="1"/>
          </p:cNvSpPr>
          <p:nvPr>
            <p:ph type="subTitle" idx="1"/>
          </p:nvPr>
        </p:nvSpPr>
        <p:spPr>
          <a:xfrm>
            <a:off x="539750" y="1676400"/>
            <a:ext cx="8353425" cy="1752600"/>
          </a:xfrm>
        </p:spPr>
        <p:txBody>
          <a:bodyPr/>
          <a:lstStyle/>
          <a:p>
            <a:pPr algn="l" eaLnBrk="1" hangingPunct="1">
              <a:buFont typeface="Arial" charset="0"/>
              <a:buChar char="•"/>
            </a:pPr>
            <a:r>
              <a:rPr lang="es-AR" sz="2000" smtClean="0">
                <a:solidFill>
                  <a:schemeClr val="tx1"/>
                </a:solidFill>
                <a:latin typeface="Arial" charset="0"/>
                <a:cs typeface="Arial" charset="0"/>
              </a:rPr>
              <a:t>Pthread define dos políticas: SCHED_FIFO y SCHED_RR</a:t>
            </a:r>
          </a:p>
          <a:p>
            <a:pPr algn="l" eaLnBrk="1" hangingPunct="1">
              <a:buFont typeface="Arial" charset="0"/>
              <a:buChar char="•"/>
            </a:pPr>
            <a:r>
              <a:rPr lang="es-AR" sz="2000" smtClean="0">
                <a:solidFill>
                  <a:schemeClr val="tx1"/>
                </a:solidFill>
                <a:latin typeface="Arial" charset="0"/>
                <a:cs typeface="Arial" charset="0"/>
              </a:rPr>
              <a:t>SCHED_FIFO: planificación “First In First Out” (orden llegada)</a:t>
            </a:r>
          </a:p>
          <a:p>
            <a:pPr lvl="1" algn="l" eaLnBrk="1" hangingPunct="1">
              <a:buFont typeface="Arial" charset="0"/>
              <a:buChar char="•"/>
            </a:pPr>
            <a:r>
              <a:rPr lang="es-AR" sz="1600" smtClean="0">
                <a:solidFill>
                  <a:schemeClr val="tx1"/>
                </a:solidFill>
                <a:latin typeface="Arial" charset="0"/>
                <a:cs typeface="Arial" charset="0"/>
              </a:rPr>
              <a:t>se ejecute hasta que otro thread con prioridad más alta esté en estado “ready” o hasta que se bloquee voluntariamenteCuando un thread con la política de scheduling SCHED_FIFO pasa a estado “ready”, se comienza a ejecutar inmediatamente a menos que un thread con igual o mayor prioridad ya se esté ejecutando.</a:t>
            </a:r>
          </a:p>
          <a:p>
            <a:pPr lvl="1" algn="l" eaLnBrk="1" hangingPunct="1">
              <a:buFont typeface="Arial" charset="0"/>
              <a:buChar char="•"/>
            </a:pPr>
            <a:r>
              <a:rPr lang="es-AR" sz="1600" smtClean="0">
                <a:solidFill>
                  <a:schemeClr val="tx1"/>
                </a:solidFill>
                <a:latin typeface="Arial" charset="0"/>
                <a:cs typeface="Arial" charset="0"/>
              </a:rPr>
              <a:t>SCHED_RR: </a:t>
            </a:r>
            <a:r>
              <a:rPr lang="es-AR" sz="2000" smtClean="0">
                <a:solidFill>
                  <a:schemeClr val="tx1"/>
                </a:solidFill>
                <a:latin typeface="Arial" charset="0"/>
                <a:cs typeface="Arial" charset="0"/>
              </a:rPr>
              <a:t>planificación Round Robin</a:t>
            </a:r>
          </a:p>
          <a:p>
            <a:pPr lvl="1" algn="l" eaLnBrk="1" hangingPunct="1">
              <a:buFont typeface="Arial" charset="0"/>
              <a:buChar char="•"/>
            </a:pPr>
            <a:r>
              <a:rPr lang="es-AR" sz="1600" smtClean="0">
                <a:solidFill>
                  <a:schemeClr val="tx1"/>
                </a:solidFill>
                <a:latin typeface="Arial" charset="0"/>
                <a:cs typeface="Arial" charset="0"/>
              </a:rPr>
              <a:t>tiempo máximo de uso CPU (quantum) a cada thread </a:t>
            </a:r>
          </a:p>
          <a:p>
            <a:pPr lvl="1" algn="l" eaLnBrk="1" hangingPunct="1">
              <a:buFont typeface="Arial" charset="0"/>
              <a:buChar char="•"/>
            </a:pPr>
            <a:r>
              <a:rPr lang="es-AR" sz="1600" smtClean="0">
                <a:solidFill>
                  <a:schemeClr val="tx1"/>
                </a:solidFill>
                <a:latin typeface="Arial" charset="0"/>
                <a:cs typeface="Arial" charset="0"/>
              </a:rPr>
              <a:t>Pasado: desalojado y retorna a estado  listo</a:t>
            </a:r>
          </a:p>
          <a:p>
            <a:pPr lvl="1" algn="l" eaLnBrk="1" hangingPunct="1">
              <a:buFont typeface="Arial" charset="0"/>
              <a:buChar char="•"/>
            </a:pPr>
            <a:r>
              <a:rPr lang="es-AR" sz="1600" smtClean="0">
                <a:solidFill>
                  <a:schemeClr val="tx1"/>
                </a:solidFill>
                <a:latin typeface="Arial" charset="0"/>
                <a:cs typeface="Arial" charset="0"/>
              </a:rPr>
              <a:t>la lista de procesos se planifica por FIFO</a:t>
            </a:r>
          </a:p>
          <a:p>
            <a:pPr lvl="1" algn="l" eaLnBrk="1" hangingPunct="1">
              <a:buFont typeface="Arial" charset="0"/>
              <a:buChar char="•"/>
            </a:pPr>
            <a:r>
              <a:rPr lang="es-AR" sz="1600" smtClean="0">
                <a:solidFill>
                  <a:schemeClr val="tx1"/>
                </a:solidFill>
                <a:latin typeface="Arial" charset="0"/>
                <a:cs typeface="Arial" charset="0"/>
              </a:rPr>
              <a:t>si un thread con SCHED_RR  se ejecuta más que quántum sin bloquearse, y otro thread con política de scheduling SCHED_RR o  SCHED_FIFO y la misma prioridad se encuentra listo, el thread que se  encuentra corriendo (en estado “running”) perderá el procesador así el thread  en estado “ready” puede ejecutarse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ctrTitle"/>
          </p:nvPr>
        </p:nvSpPr>
        <p:spPr>
          <a:xfrm>
            <a:off x="685800" y="214313"/>
            <a:ext cx="7772400" cy="1000125"/>
          </a:xfrm>
        </p:spPr>
        <p:txBody>
          <a:bodyPr/>
          <a:lstStyle/>
          <a:p>
            <a:pPr eaLnBrk="1" hangingPunct="1"/>
            <a:r>
              <a:rPr lang="es-AR" smtClean="0">
                <a:latin typeface="Arial" charset="0"/>
                <a:cs typeface="Arial" charset="0"/>
              </a:rPr>
              <a:t>Políticas de Scheduling</a:t>
            </a:r>
          </a:p>
        </p:txBody>
      </p:sp>
      <p:sp>
        <p:nvSpPr>
          <p:cNvPr id="9219" name="2 Subtítulo"/>
          <p:cNvSpPr>
            <a:spLocks noGrp="1"/>
          </p:cNvSpPr>
          <p:nvPr>
            <p:ph type="subTitle" idx="1"/>
          </p:nvPr>
        </p:nvSpPr>
        <p:spPr>
          <a:xfrm>
            <a:off x="539750" y="1676400"/>
            <a:ext cx="8353425" cy="1752600"/>
          </a:xfrm>
        </p:spPr>
        <p:txBody>
          <a:bodyPr/>
          <a:lstStyle/>
          <a:p>
            <a:pPr algn="l" eaLnBrk="1" hangingPunct="1">
              <a:buFont typeface="Arial" charset="0"/>
              <a:buChar char="•"/>
            </a:pPr>
            <a:r>
              <a:rPr lang="es-AR" sz="2000" smtClean="0">
                <a:solidFill>
                  <a:schemeClr val="tx1"/>
                </a:solidFill>
                <a:latin typeface="Arial" charset="0"/>
                <a:cs typeface="Arial" charset="0"/>
              </a:rPr>
              <a:t>Pthreads define un nombre adicional para políticas de scheduling, llamado SCHED_OTHER</a:t>
            </a:r>
          </a:p>
          <a:p>
            <a:pPr algn="l" eaLnBrk="1" hangingPunct="1">
              <a:buFont typeface="Arial" charset="0"/>
              <a:buChar char="•"/>
            </a:pPr>
            <a:r>
              <a:rPr lang="es-AR" sz="2000" smtClean="0">
                <a:solidFill>
                  <a:schemeClr val="tx1"/>
                </a:solidFill>
                <a:latin typeface="Arial" charset="0"/>
                <a:cs typeface="Arial" charset="0"/>
              </a:rPr>
              <a:t>No define el comportamiento que esta política debería tener</a:t>
            </a:r>
          </a:p>
          <a:p>
            <a:pPr algn="l" eaLnBrk="1" hangingPunct="1">
              <a:buFont typeface="Arial" charset="0"/>
              <a:buChar char="•"/>
            </a:pPr>
            <a:r>
              <a:rPr lang="es-AR" sz="2000" smtClean="0">
                <a:solidFill>
                  <a:schemeClr val="tx1"/>
                </a:solidFill>
                <a:latin typeface="Arial" charset="0"/>
                <a:cs typeface="Arial" charset="0"/>
              </a:rPr>
              <a:t>Cuando se usa, se podría escribir un programa portable que cree threads con la política SCHED_OTHER, pero el comportamiento del programa no será portable, porque está política podrá ser implementada de forma distinta en cada sistema. La explicación oficial de la opción SCHED_OTHER, es que provee una forma de declarar que el programa no necesita políticas de scheduling de tiempo real.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ctrTitle"/>
          </p:nvPr>
        </p:nvSpPr>
        <p:spPr>
          <a:xfrm>
            <a:off x="685800" y="214313"/>
            <a:ext cx="7772400" cy="1000125"/>
          </a:xfrm>
        </p:spPr>
        <p:txBody>
          <a:bodyPr/>
          <a:lstStyle/>
          <a:p>
            <a:pPr eaLnBrk="1" hangingPunct="1"/>
            <a:r>
              <a:rPr lang="es-AR" smtClean="0">
                <a:latin typeface="Arial" charset="0"/>
                <a:cs typeface="Arial" charset="0"/>
              </a:rPr>
              <a:t>Políticas de Scheduling</a:t>
            </a:r>
          </a:p>
        </p:txBody>
      </p:sp>
      <p:sp>
        <p:nvSpPr>
          <p:cNvPr id="10243" name="2 Subtítulo"/>
          <p:cNvSpPr>
            <a:spLocks noGrp="1"/>
          </p:cNvSpPr>
          <p:nvPr>
            <p:ph type="subTitle" idx="1"/>
          </p:nvPr>
        </p:nvSpPr>
        <p:spPr>
          <a:xfrm>
            <a:off x="755079" y="1268760"/>
            <a:ext cx="8353425" cy="1752600"/>
          </a:xfrm>
        </p:spPr>
        <p:txBody>
          <a:bodyPr/>
          <a:lstStyle/>
          <a:p>
            <a:pPr algn="l" eaLnBrk="1" hangingPunct="1">
              <a:buFont typeface="Arial" charset="0"/>
              <a:buChar char="•"/>
            </a:pPr>
            <a:r>
              <a:rPr lang="es-AR" sz="2000" dirty="0" smtClean="0">
                <a:solidFill>
                  <a:schemeClr val="tx1"/>
                </a:solidFill>
                <a:latin typeface="Arial" charset="0"/>
                <a:cs typeface="Arial" charset="0"/>
              </a:rPr>
              <a:t>A cada thread le puedo asignar política y prioridades diferentes</a:t>
            </a:r>
          </a:p>
          <a:p>
            <a:pPr algn="l" eaLnBrk="1" hangingPunct="1">
              <a:buFont typeface="Arial" charset="0"/>
              <a:buChar char="•"/>
            </a:pPr>
            <a:r>
              <a:rPr lang="es-AR" sz="2000" dirty="0" smtClean="0">
                <a:solidFill>
                  <a:schemeClr val="tx1"/>
                </a:solidFill>
                <a:latin typeface="Arial" charset="0"/>
                <a:cs typeface="Arial" charset="0"/>
              </a:rPr>
              <a:t>Se puede modificar esto de forma dinámica </a:t>
            </a:r>
          </a:p>
          <a:p>
            <a:pPr algn="l" eaLnBrk="1" hangingPunct="1">
              <a:buFont typeface="Arial" charset="0"/>
              <a:buChar char="•"/>
            </a:pPr>
            <a:r>
              <a:rPr lang="es-AR" sz="2000" dirty="0" smtClean="0">
                <a:solidFill>
                  <a:schemeClr val="tx1"/>
                </a:solidFill>
                <a:latin typeface="Arial" charset="0"/>
                <a:cs typeface="Arial" charset="0"/>
              </a:rPr>
              <a:t>Un diseñador de aplicaciones de tiempo real, primero hará una división entre tareas de tiempo real y las menos críticas</a:t>
            </a:r>
          </a:p>
          <a:p>
            <a:pPr algn="l" eaLnBrk="1" hangingPunct="1">
              <a:buFont typeface="Arial" charset="0"/>
              <a:buChar char="•"/>
            </a:pPr>
            <a:r>
              <a:rPr lang="es-AR" sz="2000" dirty="0" smtClean="0">
                <a:solidFill>
                  <a:schemeClr val="tx1"/>
                </a:solidFill>
                <a:latin typeface="Arial" charset="0"/>
                <a:cs typeface="Arial" charset="0"/>
              </a:rPr>
              <a:t>Las tareas de tiempo real, se programarán en un thread cuya política de </a:t>
            </a:r>
            <a:r>
              <a:rPr lang="es-AR" sz="2000" dirty="0" err="1" smtClean="0">
                <a:solidFill>
                  <a:schemeClr val="tx1"/>
                </a:solidFill>
                <a:latin typeface="Arial" charset="0"/>
                <a:cs typeface="Arial" charset="0"/>
              </a:rPr>
              <a:t>scheduling</a:t>
            </a:r>
            <a:r>
              <a:rPr lang="es-AR" sz="2000" dirty="0" smtClean="0">
                <a:solidFill>
                  <a:schemeClr val="tx1"/>
                </a:solidFill>
                <a:latin typeface="Arial" charset="0"/>
                <a:cs typeface="Arial" charset="0"/>
              </a:rPr>
              <a:t> sea SCHED_FIFO, y tendrán una prioridad alta</a:t>
            </a:r>
          </a:p>
          <a:p>
            <a:pPr algn="l" eaLnBrk="1" hangingPunct="1">
              <a:buFont typeface="Arial" charset="0"/>
              <a:buChar char="•"/>
            </a:pPr>
            <a:r>
              <a:rPr lang="es-AR" sz="2000" dirty="0" smtClean="0">
                <a:solidFill>
                  <a:schemeClr val="tx1"/>
                </a:solidFill>
                <a:latin typeface="Arial" charset="0"/>
                <a:cs typeface="Arial" charset="0"/>
              </a:rPr>
              <a:t>Las tareas restantes, tendrán asignada la política SCHED_RR, y una prioridad menor</a:t>
            </a:r>
          </a:p>
          <a:p>
            <a:pPr algn="l" eaLnBrk="1" hangingPunct="1">
              <a:buFont typeface="Arial" charset="0"/>
              <a:buChar char="•"/>
            </a:pPr>
            <a:r>
              <a:rPr lang="es-AR" sz="2000" dirty="0" smtClean="0">
                <a:solidFill>
                  <a:schemeClr val="tx1"/>
                </a:solidFill>
                <a:latin typeface="Arial" charset="0"/>
                <a:cs typeface="Arial" charset="0"/>
              </a:rPr>
              <a:t>Las prioridades de estos threads, deberán ser mayores, que las de cualquier otro thread en el sistema</a:t>
            </a:r>
          </a:p>
          <a:p>
            <a:pPr algn="l" eaLnBrk="1" hangingPunct="1">
              <a:buFont typeface="Arial" charset="0"/>
              <a:buChar char="•"/>
            </a:pPr>
            <a:r>
              <a:rPr lang="es-AR" sz="2000" dirty="0" smtClean="0">
                <a:solidFill>
                  <a:schemeClr val="tx1"/>
                </a:solidFill>
                <a:latin typeface="Arial" charset="0"/>
                <a:cs typeface="Arial" charset="0"/>
              </a:rPr>
              <a:t>Cuando un thread de tiempo real obtiene la CPU, </a:t>
            </a:r>
            <a:r>
              <a:rPr lang="es-AR" sz="2000" dirty="0" smtClean="0">
                <a:solidFill>
                  <a:schemeClr val="tx1"/>
                </a:solidFill>
                <a:latin typeface="Arial" charset="0"/>
                <a:cs typeface="Arial" charset="0"/>
              </a:rPr>
              <a:t>terminará </a:t>
            </a:r>
            <a:r>
              <a:rPr lang="es-AR" sz="2000" dirty="0" smtClean="0">
                <a:solidFill>
                  <a:schemeClr val="tx1"/>
                </a:solidFill>
                <a:latin typeface="Arial" charset="0"/>
                <a:cs typeface="Arial" charset="0"/>
              </a:rPr>
              <a:t>de ejecutar </a:t>
            </a:r>
            <a:r>
              <a:rPr lang="es-AR" sz="2000" dirty="0" smtClean="0">
                <a:solidFill>
                  <a:schemeClr val="tx1"/>
                </a:solidFill>
                <a:latin typeface="Arial" charset="0"/>
                <a:cs typeface="Arial" charset="0"/>
              </a:rPr>
              <a:t> </a:t>
            </a:r>
            <a:r>
              <a:rPr lang="es-AR" sz="2000" dirty="0" smtClean="0">
                <a:solidFill>
                  <a:schemeClr val="tx1"/>
                </a:solidFill>
                <a:latin typeface="Arial" charset="0"/>
                <a:cs typeface="Arial" charset="0"/>
              </a:rPr>
              <a:t>sin interrupciones a menos que se </a:t>
            </a:r>
            <a:r>
              <a:rPr lang="es-AR" sz="2000" dirty="0" smtClean="0">
                <a:solidFill>
                  <a:schemeClr val="tx1"/>
                </a:solidFill>
                <a:latin typeface="Arial" charset="0"/>
                <a:cs typeface="Arial" charset="0"/>
              </a:rPr>
              <a:t>bloquee</a:t>
            </a:r>
            <a:endParaRPr lang="es-AR" sz="2000" dirty="0" smtClean="0">
              <a:solidFill>
                <a:schemeClr val="tx1"/>
              </a:solidFill>
              <a:latin typeface="Arial" charset="0"/>
              <a:cs typeface="Arial" charset="0"/>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727</TotalTime>
  <Words>3939</Words>
  <Application>Microsoft Office PowerPoint</Application>
  <PresentationFormat>Presentación en pantalla (4:3)</PresentationFormat>
  <Paragraphs>457</Paragraphs>
  <Slides>29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29</vt:i4>
      </vt:variant>
    </vt:vector>
  </HeadingPairs>
  <TitlesOfParts>
    <vt:vector size="32" baseType="lpstr">
      <vt:lpstr>Arial</vt:lpstr>
      <vt:lpstr>Calibri</vt:lpstr>
      <vt:lpstr>Tema de Office</vt:lpstr>
      <vt:lpstr>Threads</vt:lpstr>
      <vt:lpstr>Threads</vt:lpstr>
      <vt:lpstr>Threads</vt:lpstr>
      <vt:lpstr>Threads</vt:lpstr>
      <vt:lpstr>Threads</vt:lpstr>
      <vt:lpstr>Operaciones manejo de prioridades</vt:lpstr>
      <vt:lpstr>Políticas de Scheduling</vt:lpstr>
      <vt:lpstr>Políticas de Scheduling</vt:lpstr>
      <vt:lpstr>Políticas de Scheduling</vt:lpstr>
      <vt:lpstr>Políticas de Scheduling</vt:lpstr>
      <vt:lpstr>Alcance del scheduling</vt:lpstr>
      <vt:lpstr>Alcance del scheduling</vt:lpstr>
      <vt:lpstr>Afinidad de procesador</vt:lpstr>
      <vt:lpstr>Afinidad de procesador</vt:lpstr>
      <vt:lpstr>Afinidad de procesador</vt:lpstr>
      <vt:lpstr>Taskset</vt:lpstr>
      <vt:lpstr>Taskset</vt:lpstr>
      <vt:lpstr>Taskset</vt:lpstr>
      <vt:lpstr>Manejo de afinidad</vt:lpstr>
      <vt:lpstr>Threads</vt:lpstr>
      <vt:lpstr>Threads</vt:lpstr>
      <vt:lpstr>Threads</vt:lpstr>
      <vt:lpstr>Diapositiva 23</vt:lpstr>
      <vt:lpstr>Threads</vt:lpstr>
      <vt:lpstr>Threads</vt:lpstr>
      <vt:lpstr>Threads</vt:lpstr>
      <vt:lpstr>Threads</vt:lpstr>
      <vt:lpstr>Threads</vt:lpstr>
      <vt:lpstr>Threads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fromero</dc:creator>
  <cp:lastModifiedBy>fromero</cp:lastModifiedBy>
  <cp:revision>47</cp:revision>
  <dcterms:created xsi:type="dcterms:W3CDTF">2010-05-04T12:56:46Z</dcterms:created>
  <dcterms:modified xsi:type="dcterms:W3CDTF">2014-10-02T18:15:46Z</dcterms:modified>
</cp:coreProperties>
</file>