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DF43-0F96-4AA9-BDB1-A855EEDDB58A}" type="datetimeFigureOut">
              <a:rPr lang="es-AR" smtClean="0"/>
              <a:t>17/10/2017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0C89-9660-4FF6-B268-57930307F62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DF43-0F96-4AA9-BDB1-A855EEDDB58A}" type="datetimeFigureOut">
              <a:rPr lang="es-AR" smtClean="0"/>
              <a:t>17/10/2017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0C89-9660-4FF6-B268-57930307F62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DF43-0F96-4AA9-BDB1-A855EEDDB58A}" type="datetimeFigureOut">
              <a:rPr lang="es-AR" smtClean="0"/>
              <a:t>17/10/2017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0C89-9660-4FF6-B268-57930307F62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DF43-0F96-4AA9-BDB1-A855EEDDB58A}" type="datetimeFigureOut">
              <a:rPr lang="es-AR" smtClean="0"/>
              <a:t>17/10/2017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0C89-9660-4FF6-B268-57930307F62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DF43-0F96-4AA9-BDB1-A855EEDDB58A}" type="datetimeFigureOut">
              <a:rPr lang="es-AR" smtClean="0"/>
              <a:t>17/10/2017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0C89-9660-4FF6-B268-57930307F62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DF43-0F96-4AA9-BDB1-A855EEDDB58A}" type="datetimeFigureOut">
              <a:rPr lang="es-AR" smtClean="0"/>
              <a:t>17/10/2017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0C89-9660-4FF6-B268-57930307F62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DF43-0F96-4AA9-BDB1-A855EEDDB58A}" type="datetimeFigureOut">
              <a:rPr lang="es-AR" smtClean="0"/>
              <a:t>17/10/2017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0C89-9660-4FF6-B268-57930307F62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DF43-0F96-4AA9-BDB1-A855EEDDB58A}" type="datetimeFigureOut">
              <a:rPr lang="es-AR" smtClean="0"/>
              <a:t>17/10/2017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0C89-9660-4FF6-B268-57930307F62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DF43-0F96-4AA9-BDB1-A855EEDDB58A}" type="datetimeFigureOut">
              <a:rPr lang="es-AR" smtClean="0"/>
              <a:t>17/10/2017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0C89-9660-4FF6-B268-57930307F62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DF43-0F96-4AA9-BDB1-A855EEDDB58A}" type="datetimeFigureOut">
              <a:rPr lang="es-AR" smtClean="0"/>
              <a:t>17/10/2017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0C89-9660-4FF6-B268-57930307F62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DF43-0F96-4AA9-BDB1-A855EEDDB58A}" type="datetimeFigureOut">
              <a:rPr lang="es-AR" smtClean="0"/>
              <a:t>17/10/2017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0C89-9660-4FF6-B268-57930307F62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FDF43-0F96-4AA9-BDB1-A855EEDDB58A}" type="datetimeFigureOut">
              <a:rPr lang="es-AR" smtClean="0"/>
              <a:t>17/10/2017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0C89-9660-4FF6-B268-57930307F628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Office_Word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Office_Word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Office_Word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Office_Word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Office_Word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Office_Word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/>
          </a:bodyPr>
          <a:lstStyle/>
          <a:p>
            <a:r>
              <a:rPr lang="es-ES" sz="3200" dirty="0" err="1" smtClean="0"/>
              <a:t>Odometría</a:t>
            </a:r>
            <a:r>
              <a:rPr lang="es-ES" sz="3200" dirty="0" smtClean="0"/>
              <a:t>: Cinemática diferencial</a:t>
            </a:r>
            <a:endParaRPr lang="es-AR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8640960" cy="17526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Estimar </a:t>
            </a:r>
            <a:r>
              <a:rPr lang="es-AR" sz="1600" dirty="0">
                <a:solidFill>
                  <a:schemeClr val="tx1"/>
                </a:solidFill>
              </a:rPr>
              <a:t>la posición relativa de </a:t>
            </a:r>
            <a:r>
              <a:rPr lang="es-AR" sz="1600" dirty="0" smtClean="0">
                <a:solidFill>
                  <a:schemeClr val="tx1"/>
                </a:solidFill>
              </a:rPr>
              <a:t>robot móvil, en </a:t>
            </a:r>
            <a:r>
              <a:rPr lang="es-AR" sz="1600" dirty="0">
                <a:solidFill>
                  <a:schemeClr val="tx1"/>
                </a:solidFill>
              </a:rPr>
              <a:t>el plano, </a:t>
            </a:r>
            <a:r>
              <a:rPr lang="es-AR" sz="1600" dirty="0" smtClean="0">
                <a:solidFill>
                  <a:schemeClr val="tx1"/>
                </a:solidFill>
              </a:rPr>
              <a:t>estimar </a:t>
            </a:r>
            <a:r>
              <a:rPr lang="es-AR" sz="1600" dirty="0">
                <a:solidFill>
                  <a:schemeClr val="tx1"/>
                </a:solidFill>
              </a:rPr>
              <a:t>el </a:t>
            </a:r>
            <a:r>
              <a:rPr lang="es-AR" sz="1600" dirty="0" smtClean="0">
                <a:solidFill>
                  <a:schemeClr val="tx1"/>
                </a:solidFill>
              </a:rPr>
              <a:t>vector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 Los </a:t>
            </a:r>
            <a:r>
              <a:rPr lang="es-AR" sz="1600" dirty="0">
                <a:solidFill>
                  <a:schemeClr val="tx1"/>
                </a:solidFill>
              </a:rPr>
              <a:t>métodos </a:t>
            </a:r>
            <a:r>
              <a:rPr lang="es-AR" sz="1600" dirty="0" smtClean="0">
                <a:solidFill>
                  <a:schemeClr val="tx1"/>
                </a:solidFill>
              </a:rPr>
              <a:t>para </a:t>
            </a:r>
            <a:r>
              <a:rPr lang="es-AR" sz="1600" dirty="0">
                <a:solidFill>
                  <a:schemeClr val="tx1"/>
                </a:solidFill>
              </a:rPr>
              <a:t>calcular esa posición no tienen una precisión </a:t>
            </a:r>
            <a:r>
              <a:rPr lang="es-AR" sz="1600" dirty="0" smtClean="0">
                <a:solidFill>
                  <a:schemeClr val="tx1"/>
                </a:solidFill>
              </a:rPr>
              <a:t>absoluta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Estimar: Obtener </a:t>
            </a:r>
            <a:r>
              <a:rPr lang="es-AR" sz="1600" dirty="0">
                <a:solidFill>
                  <a:schemeClr val="tx1"/>
                </a:solidFill>
              </a:rPr>
              <a:t>información de </a:t>
            </a:r>
            <a:r>
              <a:rPr lang="es-AR" sz="1600" dirty="0" smtClean="0">
                <a:solidFill>
                  <a:schemeClr val="tx1"/>
                </a:solidFill>
              </a:rPr>
              <a:t>robot </a:t>
            </a:r>
            <a:r>
              <a:rPr lang="es-AR" sz="1600" dirty="0">
                <a:solidFill>
                  <a:schemeClr val="tx1"/>
                </a:solidFill>
              </a:rPr>
              <a:t>móvil y </a:t>
            </a:r>
            <a:r>
              <a:rPr lang="es-AR" sz="1600" dirty="0" smtClean="0">
                <a:solidFill>
                  <a:schemeClr val="tx1"/>
                </a:solidFill>
              </a:rPr>
              <a:t>entorno: a </a:t>
            </a:r>
            <a:r>
              <a:rPr lang="es-AR" sz="1600" dirty="0">
                <a:solidFill>
                  <a:schemeClr val="tx1"/>
                </a:solidFill>
              </a:rPr>
              <a:t>través de </a:t>
            </a:r>
            <a:r>
              <a:rPr lang="es-AR" sz="1600" dirty="0" smtClean="0">
                <a:solidFill>
                  <a:schemeClr val="tx1"/>
                </a:solidFill>
              </a:rPr>
              <a:t>sensores (errores)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 Las </a:t>
            </a:r>
            <a:r>
              <a:rPr lang="es-AR" sz="1600" dirty="0">
                <a:solidFill>
                  <a:schemeClr val="tx1"/>
                </a:solidFill>
              </a:rPr>
              <a:t>posiciones </a:t>
            </a:r>
            <a:r>
              <a:rPr lang="es-AR" sz="1600" dirty="0" smtClean="0">
                <a:solidFill>
                  <a:schemeClr val="tx1"/>
                </a:solidFill>
              </a:rPr>
              <a:t>son </a:t>
            </a:r>
            <a:r>
              <a:rPr lang="es-AR" sz="1600" dirty="0">
                <a:solidFill>
                  <a:schemeClr val="tx1"/>
                </a:solidFill>
              </a:rPr>
              <a:t>relativas a un marco de referencia </a:t>
            </a:r>
            <a:endParaRPr lang="es-AR" sz="16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s-AR" sz="1600" dirty="0">
                <a:solidFill>
                  <a:schemeClr val="tx1"/>
                </a:solidFill>
              </a:rPr>
              <a:t> </a:t>
            </a:r>
            <a:r>
              <a:rPr lang="es-AR" sz="1600" dirty="0" smtClean="0">
                <a:solidFill>
                  <a:schemeClr val="tx1"/>
                </a:solidFill>
              </a:rPr>
              <a:t>Las </a:t>
            </a:r>
            <a:r>
              <a:rPr lang="es-AR" sz="1600" dirty="0">
                <a:solidFill>
                  <a:schemeClr val="tx1"/>
                </a:solidFill>
              </a:rPr>
              <a:t>posiciones que se dan respecto a las coordenadas del mundo, son </a:t>
            </a:r>
            <a:r>
              <a:rPr lang="es-AR" sz="1600" dirty="0" smtClean="0">
                <a:solidFill>
                  <a:schemeClr val="tx1"/>
                </a:solidFill>
              </a:rPr>
              <a:t>posiciones absolutas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 A </a:t>
            </a:r>
            <a:r>
              <a:rPr lang="es-AR" sz="1600" dirty="0">
                <a:solidFill>
                  <a:schemeClr val="tx1"/>
                </a:solidFill>
              </a:rPr>
              <a:t>partir de la </a:t>
            </a:r>
            <a:r>
              <a:rPr lang="es-AR" sz="1600" dirty="0" err="1">
                <a:solidFill>
                  <a:schemeClr val="tx1"/>
                </a:solidFill>
              </a:rPr>
              <a:t>odometría</a:t>
            </a:r>
            <a:r>
              <a:rPr lang="es-AR" sz="1600" dirty="0">
                <a:solidFill>
                  <a:schemeClr val="tx1"/>
                </a:solidFill>
              </a:rPr>
              <a:t> </a:t>
            </a:r>
            <a:r>
              <a:rPr lang="es-AR" sz="1600" dirty="0" smtClean="0">
                <a:solidFill>
                  <a:schemeClr val="tx1"/>
                </a:solidFill>
              </a:rPr>
              <a:t>no, son </a:t>
            </a:r>
            <a:r>
              <a:rPr lang="es-AR" sz="1600" dirty="0">
                <a:solidFill>
                  <a:schemeClr val="tx1"/>
                </a:solidFill>
              </a:rPr>
              <a:t>relativas al punto de </a:t>
            </a:r>
            <a:r>
              <a:rPr lang="es-AR" sz="1600" dirty="0" smtClean="0">
                <a:solidFill>
                  <a:schemeClr val="tx1"/>
                </a:solidFill>
              </a:rPr>
              <a:t>inicio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 </a:t>
            </a:r>
            <a:r>
              <a:rPr lang="es-AR" sz="1600" dirty="0" err="1" smtClean="0">
                <a:solidFill>
                  <a:schemeClr val="tx1"/>
                </a:solidFill>
              </a:rPr>
              <a:t>Encoders</a:t>
            </a:r>
            <a:r>
              <a:rPr lang="es-AR" sz="1600" dirty="0" smtClean="0">
                <a:solidFill>
                  <a:schemeClr val="tx1"/>
                </a:solidFill>
              </a:rPr>
              <a:t>: sensores </a:t>
            </a:r>
            <a:r>
              <a:rPr lang="es-AR" sz="1600" dirty="0">
                <a:solidFill>
                  <a:schemeClr val="tx1"/>
                </a:solidFill>
              </a:rPr>
              <a:t>que miden las revoluciones de un </a:t>
            </a:r>
            <a:r>
              <a:rPr lang="es-AR" sz="1600" dirty="0" smtClean="0">
                <a:solidFill>
                  <a:schemeClr val="tx1"/>
                </a:solidFill>
              </a:rPr>
              <a:t>eje (información estado </a:t>
            </a:r>
            <a:r>
              <a:rPr lang="es-AR" sz="1600" dirty="0">
                <a:solidFill>
                  <a:schemeClr val="tx1"/>
                </a:solidFill>
              </a:rPr>
              <a:t>interno del </a:t>
            </a:r>
            <a:r>
              <a:rPr lang="es-AR" sz="1600" dirty="0" smtClean="0">
                <a:solidFill>
                  <a:schemeClr val="tx1"/>
                </a:solidFill>
              </a:rPr>
              <a:t>robot)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 Basados </a:t>
            </a:r>
            <a:r>
              <a:rPr lang="es-AR" sz="1600" dirty="0">
                <a:solidFill>
                  <a:schemeClr val="tx1"/>
                </a:solidFill>
              </a:rPr>
              <a:t>en distintas </a:t>
            </a:r>
            <a:r>
              <a:rPr lang="es-AR" sz="1600" dirty="0" smtClean="0">
                <a:solidFill>
                  <a:schemeClr val="tx1"/>
                </a:solidFill>
              </a:rPr>
              <a:t>tecnologías , miden  </a:t>
            </a:r>
            <a:r>
              <a:rPr lang="es-AR" sz="1600" dirty="0">
                <a:solidFill>
                  <a:schemeClr val="tx1"/>
                </a:solidFill>
              </a:rPr>
              <a:t>revoluciones de </a:t>
            </a:r>
            <a:r>
              <a:rPr lang="es-AR" sz="1600" dirty="0" smtClean="0">
                <a:solidFill>
                  <a:schemeClr val="tx1"/>
                </a:solidFill>
              </a:rPr>
              <a:t>eje de rueda, </a:t>
            </a:r>
            <a:r>
              <a:rPr lang="es-AR" sz="1600" dirty="0">
                <a:solidFill>
                  <a:schemeClr val="tx1"/>
                </a:solidFill>
              </a:rPr>
              <a:t>en cada </a:t>
            </a:r>
            <a:r>
              <a:rPr lang="es-AR" sz="1600" dirty="0" smtClean="0">
                <a:solidFill>
                  <a:schemeClr val="tx1"/>
                </a:solidFill>
              </a:rPr>
              <a:t>grado </a:t>
            </a:r>
            <a:r>
              <a:rPr lang="es-AR" sz="1600" dirty="0">
                <a:solidFill>
                  <a:schemeClr val="tx1"/>
                </a:solidFill>
              </a:rPr>
              <a:t>de </a:t>
            </a:r>
            <a:r>
              <a:rPr lang="es-AR" sz="1600" dirty="0" smtClean="0">
                <a:solidFill>
                  <a:schemeClr val="tx1"/>
                </a:solidFill>
              </a:rPr>
              <a:t>libertad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 Cinemática diferencial:  la más simple cinemática de robot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 2 </a:t>
            </a:r>
            <a:r>
              <a:rPr lang="es-AR" sz="1600" dirty="0">
                <a:solidFill>
                  <a:schemeClr val="tx1"/>
                </a:solidFill>
              </a:rPr>
              <a:t>ruedas </a:t>
            </a:r>
            <a:r>
              <a:rPr lang="es-AR" sz="1600" dirty="0" smtClean="0">
                <a:solidFill>
                  <a:schemeClr val="tx1"/>
                </a:solidFill>
              </a:rPr>
              <a:t>en un eje,  cada </a:t>
            </a:r>
            <a:r>
              <a:rPr lang="es-AR" sz="1600" dirty="0">
                <a:solidFill>
                  <a:schemeClr val="tx1"/>
                </a:solidFill>
              </a:rPr>
              <a:t>una </a:t>
            </a:r>
            <a:r>
              <a:rPr lang="es-AR" sz="1600" dirty="0" smtClean="0">
                <a:solidFill>
                  <a:schemeClr val="tx1"/>
                </a:solidFill>
              </a:rPr>
              <a:t>tiene </a:t>
            </a:r>
            <a:r>
              <a:rPr lang="es-AR" sz="1600" dirty="0">
                <a:solidFill>
                  <a:schemeClr val="tx1"/>
                </a:solidFill>
              </a:rPr>
              <a:t>su propio </a:t>
            </a:r>
            <a:r>
              <a:rPr lang="es-AR" sz="1600" dirty="0" smtClean="0">
                <a:solidFill>
                  <a:schemeClr val="tx1"/>
                </a:solidFill>
              </a:rPr>
              <a:t>motor y </a:t>
            </a:r>
            <a:r>
              <a:rPr lang="es-AR" sz="1600" dirty="0" err="1" smtClean="0">
                <a:solidFill>
                  <a:schemeClr val="tx1"/>
                </a:solidFill>
              </a:rPr>
              <a:t>encoder</a:t>
            </a:r>
            <a:r>
              <a:rPr lang="es-AR" sz="1600" dirty="0" smtClean="0">
                <a:solidFill>
                  <a:schemeClr val="tx1"/>
                </a:solidFill>
              </a:rPr>
              <a:t> que </a:t>
            </a:r>
            <a:r>
              <a:rPr lang="es-AR" sz="1600" dirty="0">
                <a:solidFill>
                  <a:schemeClr val="tx1"/>
                </a:solidFill>
              </a:rPr>
              <a:t>mide las revoluciones del </a:t>
            </a:r>
            <a:r>
              <a:rPr lang="es-AR" sz="1600" dirty="0" smtClean="0">
                <a:solidFill>
                  <a:schemeClr val="tx1"/>
                </a:solidFill>
              </a:rPr>
              <a:t>eje.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 Rotar: una </a:t>
            </a:r>
            <a:r>
              <a:rPr lang="es-AR" sz="1600" dirty="0">
                <a:solidFill>
                  <a:schemeClr val="tx1"/>
                </a:solidFill>
              </a:rPr>
              <a:t>rueda gire hacia adelante y la otra hacia atrás </a:t>
            </a:r>
            <a:endParaRPr lang="es-AR" sz="16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s-AR" sz="1600" dirty="0">
                <a:solidFill>
                  <a:schemeClr val="tx1"/>
                </a:solidFill>
              </a:rPr>
              <a:t> </a:t>
            </a:r>
            <a:r>
              <a:rPr lang="es-AR" sz="1600" dirty="0" smtClean="0">
                <a:solidFill>
                  <a:schemeClr val="tx1"/>
                </a:solidFill>
              </a:rPr>
              <a:t>Rueda</a:t>
            </a:r>
            <a:r>
              <a:rPr lang="es-AR" sz="1600" dirty="0">
                <a:solidFill>
                  <a:schemeClr val="tx1"/>
                </a:solidFill>
              </a:rPr>
              <a:t> </a:t>
            </a:r>
            <a:r>
              <a:rPr lang="es-AR" sz="1600" dirty="0" smtClean="0">
                <a:solidFill>
                  <a:schemeClr val="tx1"/>
                </a:solidFill>
              </a:rPr>
              <a:t>loca: pasiva para estabilidad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 </a:t>
            </a:r>
            <a:r>
              <a:rPr lang="es-AR" sz="1600" dirty="0" err="1" smtClean="0">
                <a:solidFill>
                  <a:schemeClr val="tx1"/>
                </a:solidFill>
              </a:rPr>
              <a:t>Encoder</a:t>
            </a:r>
            <a:r>
              <a:rPr lang="es-AR" sz="1600" dirty="0" smtClean="0">
                <a:solidFill>
                  <a:schemeClr val="tx1"/>
                </a:solidFill>
              </a:rPr>
              <a:t> Tienen resolución 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Ej:3</a:t>
            </a:r>
            <a:r>
              <a:rPr lang="es-AR" sz="1600" dirty="0" smtClean="0">
                <a:solidFill>
                  <a:schemeClr val="tx1"/>
                </a:solidFill>
              </a:rPr>
              <a:t>60 </a:t>
            </a:r>
            <a:r>
              <a:rPr lang="es-AR" sz="1600" dirty="0">
                <a:solidFill>
                  <a:schemeClr val="tx1"/>
                </a:solidFill>
              </a:rPr>
              <a:t>pulsos/revolución, </a:t>
            </a:r>
            <a:r>
              <a:rPr lang="es-AR" sz="1600" dirty="0" smtClean="0">
                <a:solidFill>
                  <a:schemeClr val="tx1"/>
                </a:solidFill>
              </a:rPr>
              <a:t>resolución </a:t>
            </a:r>
            <a:r>
              <a:rPr lang="es-AR" sz="1600" dirty="0">
                <a:solidFill>
                  <a:schemeClr val="tx1"/>
                </a:solidFill>
              </a:rPr>
              <a:t>angular </a:t>
            </a:r>
            <a:r>
              <a:rPr lang="es-AR" sz="1600" dirty="0" smtClean="0">
                <a:solidFill>
                  <a:schemeClr val="tx1"/>
                </a:solidFill>
              </a:rPr>
              <a:t>1 grado (usamos de menor resolución) 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>
                <a:solidFill>
                  <a:schemeClr val="tx1"/>
                </a:solidFill>
              </a:rPr>
              <a:t> </a:t>
            </a:r>
            <a:r>
              <a:rPr lang="es-AR" sz="1600" dirty="0" smtClean="0">
                <a:solidFill>
                  <a:schemeClr val="tx1"/>
                </a:solidFill>
              </a:rPr>
              <a:t>Por </a:t>
            </a:r>
            <a:r>
              <a:rPr lang="es-AR" sz="1600" dirty="0">
                <a:solidFill>
                  <a:schemeClr val="tx1"/>
                </a:solidFill>
              </a:rPr>
              <a:t>cada grado que gire el eje, tendremos un </a:t>
            </a:r>
            <a:r>
              <a:rPr lang="es-AR" sz="1600" i="1" dirty="0" smtClean="0">
                <a:solidFill>
                  <a:schemeClr val="tx1"/>
                </a:solidFill>
              </a:rPr>
              <a:t>pulso</a:t>
            </a:r>
            <a:endParaRPr lang="es-AR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/>
          </a:bodyPr>
          <a:lstStyle/>
          <a:p>
            <a:r>
              <a:rPr lang="es-ES" sz="3200" dirty="0" err="1" smtClean="0"/>
              <a:t>Odometría</a:t>
            </a:r>
            <a:r>
              <a:rPr lang="es-ES" sz="3200" dirty="0" smtClean="0"/>
              <a:t>: Cinemática diferencial</a:t>
            </a:r>
            <a:endParaRPr lang="es-AR" sz="3200" dirty="0"/>
          </a:p>
        </p:txBody>
      </p:sp>
      <p:pic>
        <p:nvPicPr>
          <p:cNvPr id="1026" name="Picture 2" descr="Resultado de imagen para robot de dos rued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772816"/>
            <a:ext cx="3210322" cy="3210323"/>
          </a:xfrm>
          <a:prstGeom prst="rect">
            <a:avLst/>
          </a:prstGeom>
          <a:noFill/>
        </p:spPr>
      </p:pic>
      <p:sp>
        <p:nvSpPr>
          <p:cNvPr id="1028" name="AutoShape 4" descr="Resultado de imagen para encoder optico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30" name="AutoShape 6" descr="Resultado de imagen para encoder optico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32" name="AutoShape 8" descr="Resultado de imagen para encoder optico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34" name="AutoShape 10" descr="Resultado de imagen para encoder optico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36" name="AutoShape 12" descr="Resultado de imagen para encoder optico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38" name="AutoShape 14" descr="Resultado de imagen para encoder optico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060848"/>
            <a:ext cx="24003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365104"/>
            <a:ext cx="28575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/>
          </a:bodyPr>
          <a:lstStyle/>
          <a:p>
            <a:r>
              <a:rPr lang="es-ES" sz="3200" dirty="0" err="1" smtClean="0"/>
              <a:t>Odometría</a:t>
            </a:r>
            <a:r>
              <a:rPr lang="es-ES" sz="3200" dirty="0" smtClean="0"/>
              <a:t>: Cinemática diferencial</a:t>
            </a:r>
            <a:endParaRPr lang="es-AR" sz="3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516216" y="4653136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r</a:t>
            </a:r>
            <a:endParaRPr lang="es-AR" dirty="0"/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534988" y="1017588"/>
          <a:ext cx="8126412" cy="6970712"/>
        </p:xfrm>
        <a:graphic>
          <a:graphicData uri="http://schemas.openxmlformats.org/presentationml/2006/ole">
            <p:oleObj spid="_x0000_s15363" name="Documento" r:id="rId3" imgW="5608665" imgH="481525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/>
          </a:bodyPr>
          <a:lstStyle/>
          <a:p>
            <a:r>
              <a:rPr lang="es-ES" sz="3200" dirty="0" err="1" smtClean="0"/>
              <a:t>Odometría</a:t>
            </a:r>
            <a:r>
              <a:rPr lang="es-ES" sz="3200" dirty="0" smtClean="0"/>
              <a:t>: Cinemática diferencial</a:t>
            </a:r>
            <a:endParaRPr lang="es-AR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8640960" cy="1752600"/>
          </a:xfrm>
        </p:spPr>
        <p:txBody>
          <a:bodyPr>
            <a:noAutofit/>
          </a:bodyPr>
          <a:lstStyle/>
          <a:p>
            <a:pPr algn="l"/>
            <a:r>
              <a:rPr lang="es-AR" sz="1600" dirty="0" smtClean="0">
                <a:solidFill>
                  <a:schemeClr val="tx1"/>
                </a:solidFill>
              </a:rPr>
              <a:t> 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6" y="4941168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896938" y="1276350"/>
          <a:ext cx="7108825" cy="4554538"/>
        </p:xfrm>
        <a:graphic>
          <a:graphicData uri="http://schemas.openxmlformats.org/presentationml/2006/ole">
            <p:oleObj spid="_x0000_s16386" name="Documento" r:id="rId3" imgW="5608665" imgH="360415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/>
          </a:bodyPr>
          <a:lstStyle/>
          <a:p>
            <a:r>
              <a:rPr lang="es-ES" sz="3200" dirty="0" err="1" smtClean="0"/>
              <a:t>Odometría</a:t>
            </a:r>
            <a:r>
              <a:rPr lang="es-ES" sz="3200" dirty="0" smtClean="0"/>
              <a:t>: Cinemática diferencial</a:t>
            </a:r>
            <a:endParaRPr lang="es-AR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8640960" cy="1752600"/>
          </a:xfrm>
        </p:spPr>
        <p:txBody>
          <a:bodyPr>
            <a:noAutofit/>
          </a:bodyPr>
          <a:lstStyle/>
          <a:p>
            <a:pPr algn="l"/>
            <a:r>
              <a:rPr lang="es-AR" sz="1600" dirty="0" smtClean="0">
                <a:solidFill>
                  <a:schemeClr val="tx1"/>
                </a:solidFill>
              </a:rPr>
              <a:t> 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6" y="4941168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896938" y="1276350"/>
          <a:ext cx="6832600" cy="5745163"/>
        </p:xfrm>
        <a:graphic>
          <a:graphicData uri="http://schemas.openxmlformats.org/presentationml/2006/ole">
            <p:oleObj spid="_x0000_s18434" name="Documento" r:id="rId3" imgW="5627734" imgH="4737514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/>
          </a:bodyPr>
          <a:lstStyle/>
          <a:p>
            <a:r>
              <a:rPr lang="es-ES" sz="3200" dirty="0" err="1" smtClean="0"/>
              <a:t>Odometría</a:t>
            </a:r>
            <a:r>
              <a:rPr lang="es-ES" sz="3200" dirty="0" smtClean="0"/>
              <a:t>: Cinemática diferencial</a:t>
            </a:r>
            <a:endParaRPr lang="es-AR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8640960" cy="1752600"/>
          </a:xfrm>
        </p:spPr>
        <p:txBody>
          <a:bodyPr>
            <a:noAutofit/>
          </a:bodyPr>
          <a:lstStyle/>
          <a:p>
            <a:pPr algn="l"/>
            <a:r>
              <a:rPr lang="es-AR" sz="1600" dirty="0" smtClean="0">
                <a:solidFill>
                  <a:schemeClr val="tx1"/>
                </a:solidFill>
              </a:rPr>
              <a:t> 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6" y="4941168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896938" y="1673225"/>
          <a:ext cx="7539037" cy="4951413"/>
        </p:xfrm>
        <a:graphic>
          <a:graphicData uri="http://schemas.openxmlformats.org/presentationml/2006/ole">
            <p:oleObj spid="_x0000_s19458" name="Documento" r:id="rId3" imgW="6242244" imgH="407851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/>
          </a:bodyPr>
          <a:lstStyle/>
          <a:p>
            <a:r>
              <a:rPr lang="es-ES" sz="3200" dirty="0" err="1" smtClean="0"/>
              <a:t>Odometría</a:t>
            </a:r>
            <a:r>
              <a:rPr lang="es-ES" sz="3200" dirty="0" smtClean="0"/>
              <a:t>: Cinemática diferencial</a:t>
            </a:r>
            <a:endParaRPr lang="es-AR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8640960" cy="1752600"/>
          </a:xfrm>
        </p:spPr>
        <p:txBody>
          <a:bodyPr>
            <a:noAutofit/>
          </a:bodyPr>
          <a:lstStyle/>
          <a:p>
            <a:pPr algn="l"/>
            <a:r>
              <a:rPr lang="es-AR" sz="1600" dirty="0" smtClean="0">
                <a:solidFill>
                  <a:schemeClr val="tx1"/>
                </a:solidFill>
              </a:rPr>
              <a:t> 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6" y="4941168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896938" y="1673225"/>
          <a:ext cx="7350125" cy="8178800"/>
        </p:xfrm>
        <a:graphic>
          <a:graphicData uri="http://schemas.openxmlformats.org/presentationml/2006/ole">
            <p:oleObj spid="_x0000_s20482" name="Documento" r:id="rId3" imgW="6242244" imgH="6953129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/>
          </a:bodyPr>
          <a:lstStyle/>
          <a:p>
            <a:r>
              <a:rPr lang="es-ES" sz="3200" dirty="0" err="1" smtClean="0"/>
              <a:t>Odometría</a:t>
            </a:r>
            <a:r>
              <a:rPr lang="es-ES" sz="3200" dirty="0" smtClean="0"/>
              <a:t>: Cinemática diferencial</a:t>
            </a:r>
            <a:endParaRPr lang="es-AR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8640960" cy="1752600"/>
          </a:xfrm>
        </p:spPr>
        <p:txBody>
          <a:bodyPr>
            <a:noAutofit/>
          </a:bodyPr>
          <a:lstStyle/>
          <a:p>
            <a:pPr algn="l"/>
            <a:r>
              <a:rPr lang="es-AR" sz="1600" dirty="0" smtClean="0">
                <a:solidFill>
                  <a:schemeClr val="tx1"/>
                </a:solidFill>
              </a:rPr>
              <a:t> 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6" y="4941168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827584" y="1124744"/>
          <a:ext cx="7350125" cy="8178800"/>
        </p:xfrm>
        <a:graphic>
          <a:graphicData uri="http://schemas.openxmlformats.org/presentationml/2006/ole">
            <p:oleObj spid="_x0000_s21506" name="Documento" r:id="rId3" imgW="6242244" imgH="6949890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0"/>
            <a:ext cx="7988424" cy="1470025"/>
          </a:xfrm>
        </p:spPr>
        <p:txBody>
          <a:bodyPr>
            <a:normAutofit/>
          </a:bodyPr>
          <a:lstStyle/>
          <a:p>
            <a:r>
              <a:rPr lang="es-AR" sz="3200" dirty="0" smtClean="0">
                <a:solidFill>
                  <a:schemeClr val="tx1"/>
                </a:solidFill>
              </a:rPr>
              <a:t>Inconvenientes de la </a:t>
            </a:r>
            <a:r>
              <a:rPr lang="es-AR" sz="3200" dirty="0" err="1" smtClean="0">
                <a:solidFill>
                  <a:schemeClr val="tx1"/>
                </a:solidFill>
              </a:rPr>
              <a:t>odometría</a:t>
            </a:r>
            <a:endParaRPr lang="es-AR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8640960" cy="17526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 Parece que localizar el robot es fácil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Pero  la </a:t>
            </a:r>
            <a:r>
              <a:rPr lang="es-AR" sz="1600" dirty="0" err="1" smtClean="0">
                <a:solidFill>
                  <a:schemeClr val="tx1"/>
                </a:solidFill>
              </a:rPr>
              <a:t>odometría</a:t>
            </a:r>
            <a:r>
              <a:rPr lang="es-AR" sz="1600" dirty="0" smtClean="0">
                <a:solidFill>
                  <a:schemeClr val="tx1"/>
                </a:solidFill>
              </a:rPr>
              <a:t> sólo nos da una estimación de la posición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El cálculo se basa en supuestos que no siempre se cumplen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 Una rueda idealmente rígida, las ruedas normales son deformables, por lo que el radio varía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Resolución del </a:t>
            </a:r>
            <a:r>
              <a:rPr lang="es-AR" sz="1600" dirty="0" err="1" smtClean="0">
                <a:solidFill>
                  <a:schemeClr val="tx1"/>
                </a:solidFill>
              </a:rPr>
              <a:t>encoder</a:t>
            </a:r>
            <a:r>
              <a:rPr lang="es-AR" sz="1600" dirty="0" smtClean="0">
                <a:solidFill>
                  <a:schemeClr val="tx1"/>
                </a:solidFill>
              </a:rPr>
              <a:t>: Cuanto mayor sea ésta, menor error tendremos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A esta clase de errores se les llama errores sistemáticos, ya que son propios del sistema y se repiten constantemente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 También existen los errores no sistemáticos, difíciles de gestionar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 Rueda que patina, nuestras ecuaciones calcularán que el robot se desplaza cuando no lo hace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 Lo mismo en un bache o irregularidad del terreno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>
                <a:solidFill>
                  <a:schemeClr val="tx1"/>
                </a:solidFill>
              </a:rPr>
              <a:t> </a:t>
            </a:r>
            <a:r>
              <a:rPr lang="es-AR" sz="1600" dirty="0" smtClean="0">
                <a:solidFill>
                  <a:schemeClr val="tx1"/>
                </a:solidFill>
              </a:rPr>
              <a:t>La estimación va acumulando errores, tanto sistemáticos como no sistemáticos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 En trayectorias largas deja de ser fiable</a:t>
            </a:r>
          </a:p>
          <a:p>
            <a:pPr algn="l">
              <a:buFont typeface="Wingdings" pitchFamily="2" charset="2"/>
              <a:buChar char="Ø"/>
            </a:pPr>
            <a:r>
              <a:rPr lang="es-AR" sz="1600" dirty="0" smtClean="0">
                <a:solidFill>
                  <a:schemeClr val="tx1"/>
                </a:solidFill>
              </a:rPr>
              <a:t> Tenemos que buscar la forma de aprovechar esta información y corregir esa estimación para que tengamos un sistema de localización del robot que </a:t>
            </a:r>
            <a:r>
              <a:rPr lang="es-AR" sz="1600" smtClean="0">
                <a:solidFill>
                  <a:schemeClr val="tx1"/>
                </a:solidFill>
              </a:rPr>
              <a:t>funcione correctamente.</a:t>
            </a:r>
            <a:endParaRPr lang="es-AR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375</Words>
  <Application>Microsoft Office PowerPoint</Application>
  <PresentationFormat>Presentación en pantalla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Tema de Office</vt:lpstr>
      <vt:lpstr>Documento de Microsoft Office Word</vt:lpstr>
      <vt:lpstr>Odometría: Cinemática diferencial</vt:lpstr>
      <vt:lpstr>Odometría: Cinemática diferencial</vt:lpstr>
      <vt:lpstr>Odometría: Cinemática diferencial</vt:lpstr>
      <vt:lpstr>Odometría: Cinemática diferencial</vt:lpstr>
      <vt:lpstr>Odometría: Cinemática diferencial</vt:lpstr>
      <vt:lpstr>Odometría: Cinemática diferencial</vt:lpstr>
      <vt:lpstr>Odometría: Cinemática diferencial</vt:lpstr>
      <vt:lpstr>Odometría: Cinemática diferencial</vt:lpstr>
      <vt:lpstr>Inconvenientes de la odometría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fromero</dc:creator>
  <cp:lastModifiedBy>fromero</cp:lastModifiedBy>
  <cp:revision>22</cp:revision>
  <dcterms:created xsi:type="dcterms:W3CDTF">2017-10-17T13:32:05Z</dcterms:created>
  <dcterms:modified xsi:type="dcterms:W3CDTF">2017-10-17T15:52:57Z</dcterms:modified>
</cp:coreProperties>
</file>