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57" r:id="rId6"/>
    <p:sldId id="258" r:id="rId7"/>
    <p:sldId id="259" r:id="rId8"/>
    <p:sldId id="260" r:id="rId9"/>
    <p:sldId id="271" r:id="rId10"/>
    <p:sldId id="272" r:id="rId11"/>
    <p:sldId id="261" r:id="rId12"/>
    <p:sldId id="274" r:id="rId13"/>
    <p:sldId id="275" r:id="rId14"/>
    <p:sldId id="276" r:id="rId15"/>
    <p:sldId id="277" r:id="rId16"/>
    <p:sldId id="273" r:id="rId17"/>
    <p:sldId id="262" r:id="rId18"/>
    <p:sldId id="263" r:id="rId19"/>
    <p:sldId id="278" r:id="rId20"/>
    <p:sldId id="279" r:id="rId21"/>
    <p:sldId id="280" r:id="rId22"/>
    <p:sldId id="282" r:id="rId23"/>
    <p:sldId id="283" r:id="rId24"/>
    <p:sldId id="284" r:id="rId25"/>
    <p:sldId id="285" r:id="rId26"/>
    <p:sldId id="286" r:id="rId27"/>
    <p:sldId id="287" r:id="rId28"/>
    <p:sldId id="288" r:id="rId29"/>
    <p:sldId id="264" r:id="rId30"/>
    <p:sldId id="265" r:id="rId31"/>
    <p:sldId id="266" r:id="rId32"/>
    <p:sldId id="267" r:id="rId33"/>
    <p:sldId id="289" r:id="rId34"/>
    <p:sldId id="281" r:id="rId3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F12EAA0-81E9-407A-A25B-57D28E242194}" type="datetimeFigureOut">
              <a:rPr lang="es-AR" smtClean="0"/>
              <a:t>10/11/2015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7E809B2-877A-437C-85C3-40D12D6DA291}"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2EAA0-81E9-407A-A25B-57D28E242194}" type="datetimeFigureOut">
              <a:rPr lang="es-AR" smtClean="0"/>
              <a:t>10/11/2015</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809B2-877A-437C-85C3-40D12D6DA291}"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ES" dirty="0" smtClean="0"/>
              <a:t>CAN BUS</a:t>
            </a:r>
            <a:endParaRPr lang="es-AR" dirty="0"/>
          </a:p>
        </p:txBody>
      </p:sp>
      <p:sp>
        <p:nvSpPr>
          <p:cNvPr id="3" name="2 Subtítulo"/>
          <p:cNvSpPr>
            <a:spLocks noGrp="1"/>
          </p:cNvSpPr>
          <p:nvPr>
            <p:ph type="subTitle" idx="1"/>
          </p:nvPr>
        </p:nvSpPr>
        <p:spPr>
          <a:xfrm>
            <a:off x="395536" y="1196752"/>
            <a:ext cx="8424936" cy="4442048"/>
          </a:xfrm>
        </p:spPr>
        <p:txBody>
          <a:bodyPr>
            <a:noAutofit/>
          </a:bodyPr>
          <a:lstStyle/>
          <a:p>
            <a:pPr algn="l">
              <a:buFont typeface="Arial" pitchFamily="34" charset="0"/>
              <a:buChar char="•"/>
            </a:pPr>
            <a:r>
              <a:rPr lang="es-AR" sz="1800" dirty="0" smtClean="0">
                <a:solidFill>
                  <a:schemeClr val="tx1"/>
                </a:solidFill>
              </a:rPr>
              <a:t>CAN (acrónimo del inglés </a:t>
            </a:r>
            <a:r>
              <a:rPr lang="es-AR" sz="1800" dirty="0" err="1" smtClean="0">
                <a:solidFill>
                  <a:schemeClr val="tx1"/>
                </a:solidFill>
              </a:rPr>
              <a:t>Controller</a:t>
            </a:r>
            <a:r>
              <a:rPr lang="es-AR" sz="1800" dirty="0" smtClean="0">
                <a:solidFill>
                  <a:schemeClr val="tx1"/>
                </a:solidFill>
              </a:rPr>
              <a:t> </a:t>
            </a:r>
            <a:r>
              <a:rPr lang="es-AR" sz="1800" dirty="0" err="1" smtClean="0">
                <a:solidFill>
                  <a:schemeClr val="tx1"/>
                </a:solidFill>
              </a:rPr>
              <a:t>Area</a:t>
            </a:r>
            <a:r>
              <a:rPr lang="es-AR" sz="1800" dirty="0" smtClean="0">
                <a:solidFill>
                  <a:schemeClr val="tx1"/>
                </a:solidFill>
              </a:rPr>
              <a:t> Network) es un protocolo de comunicaciones desarrollado por</a:t>
            </a:r>
          </a:p>
          <a:p>
            <a:pPr lvl="1" algn="l">
              <a:buFont typeface="Arial" pitchFamily="34" charset="0"/>
              <a:buChar char="•"/>
            </a:pPr>
            <a:r>
              <a:rPr lang="es-AR" sz="1400" dirty="0" smtClean="0">
                <a:solidFill>
                  <a:schemeClr val="tx1"/>
                </a:solidFill>
              </a:rPr>
              <a:t>El protocolo de comunicaciones CAN proporciona los siguientes beneficios:</a:t>
            </a:r>
          </a:p>
          <a:p>
            <a:pPr lvl="1" algn="l">
              <a:buFont typeface="Arial" pitchFamily="34" charset="0"/>
              <a:buChar char="•"/>
            </a:pPr>
            <a:r>
              <a:rPr lang="es-AR" sz="1400" dirty="0" smtClean="0">
                <a:solidFill>
                  <a:schemeClr val="tx1"/>
                </a:solidFill>
              </a:rPr>
              <a:t>alta inmunidad a las interferencias</a:t>
            </a:r>
          </a:p>
          <a:p>
            <a:pPr lvl="1" algn="l">
              <a:buFont typeface="Arial" pitchFamily="34" charset="0"/>
              <a:buChar char="•"/>
            </a:pPr>
            <a:r>
              <a:rPr lang="es-AR" sz="1400" dirty="0" smtClean="0">
                <a:solidFill>
                  <a:schemeClr val="tx1"/>
                </a:solidFill>
              </a:rPr>
              <a:t>habilidad para el </a:t>
            </a:r>
            <a:r>
              <a:rPr lang="es-AR" sz="1400" dirty="0" err="1" smtClean="0">
                <a:solidFill>
                  <a:schemeClr val="tx1"/>
                </a:solidFill>
              </a:rPr>
              <a:t>autodiagnóstico</a:t>
            </a:r>
            <a:r>
              <a:rPr lang="es-AR" sz="1400" dirty="0" smtClean="0">
                <a:solidFill>
                  <a:schemeClr val="tx1"/>
                </a:solidFill>
              </a:rPr>
              <a:t> </a:t>
            </a:r>
          </a:p>
          <a:p>
            <a:pPr lvl="1" algn="l">
              <a:buFont typeface="Arial" pitchFamily="34" charset="0"/>
              <a:buChar char="•"/>
            </a:pPr>
            <a:r>
              <a:rPr lang="es-AR" sz="1400" dirty="0" smtClean="0">
                <a:solidFill>
                  <a:schemeClr val="tx1"/>
                </a:solidFill>
              </a:rPr>
              <a:t>reparación de errores de datos.</a:t>
            </a:r>
          </a:p>
          <a:p>
            <a:pPr algn="l">
              <a:buFont typeface="Arial" pitchFamily="34" charset="0"/>
              <a:buChar char="•"/>
            </a:pPr>
            <a:r>
              <a:rPr lang="es-AR" sz="1800" dirty="0" smtClean="0">
                <a:solidFill>
                  <a:schemeClr val="tx1"/>
                </a:solidFill>
              </a:rPr>
              <a:t>Es un protocolo de comunicaciones normalizado, con lo que se simplifica y economiza la tarea de comunicar subsistemas de diferentes fabricantes sobre una red común o bus.</a:t>
            </a:r>
          </a:p>
          <a:p>
            <a:pPr algn="l">
              <a:buFont typeface="Arial" pitchFamily="34" charset="0"/>
              <a:buChar char="•"/>
            </a:pPr>
            <a:r>
              <a:rPr lang="es-AR" sz="1800" dirty="0" smtClean="0">
                <a:solidFill>
                  <a:schemeClr val="tx1"/>
                </a:solidFill>
              </a:rPr>
              <a:t>El procesador anfitrión (host) delega la carga de comunicaciones a un periférico inteligente, por lo tanto el procesador anfitrión dispone de mayor tiempo para ejecutar sus propias tareas.</a:t>
            </a:r>
          </a:p>
          <a:p>
            <a:pPr algn="l">
              <a:buFont typeface="Arial" pitchFamily="34" charset="0"/>
              <a:buChar char="•"/>
            </a:pPr>
            <a:r>
              <a:rPr lang="es-AR" sz="1800" dirty="0" smtClean="0">
                <a:solidFill>
                  <a:schemeClr val="tx1"/>
                </a:solidFill>
              </a:rPr>
              <a:t>Al ser una red multiplexada, reduce considerablemente el cableado y elimina las conexiones punto a punto, excepto en los enganches.</a:t>
            </a:r>
          </a:p>
          <a:p>
            <a:pPr algn="l">
              <a:buFont typeface="Arial" pitchFamily="34" charset="0"/>
              <a:buChar char="•"/>
            </a:pPr>
            <a:r>
              <a:rPr lang="es-AR" sz="1800" dirty="0" smtClean="0">
                <a:solidFill>
                  <a:schemeClr val="tx1"/>
                </a:solidFill>
              </a:rPr>
              <a:t> Originalmente, CAN (</a:t>
            </a:r>
            <a:r>
              <a:rPr lang="es-AR" sz="1800" dirty="0" err="1" smtClean="0">
                <a:solidFill>
                  <a:schemeClr val="tx1"/>
                </a:solidFill>
              </a:rPr>
              <a:t>Controller</a:t>
            </a:r>
            <a:r>
              <a:rPr lang="es-AR" sz="1800" dirty="0" smtClean="0">
                <a:solidFill>
                  <a:schemeClr val="tx1"/>
                </a:solidFill>
              </a:rPr>
              <a:t> </a:t>
            </a:r>
            <a:r>
              <a:rPr lang="es-AR" sz="1800" dirty="0" err="1" smtClean="0">
                <a:solidFill>
                  <a:schemeClr val="tx1"/>
                </a:solidFill>
              </a:rPr>
              <a:t>Area</a:t>
            </a:r>
            <a:r>
              <a:rPr lang="es-AR" sz="1800" dirty="0" smtClean="0">
                <a:solidFill>
                  <a:schemeClr val="tx1"/>
                </a:solidFill>
              </a:rPr>
              <a:t> Network) fue desarrollado </a:t>
            </a:r>
            <a:r>
              <a:rPr lang="es-AR" sz="1800" dirty="0" smtClean="0">
                <a:solidFill>
                  <a:schemeClr val="tx1"/>
                </a:solidFill>
              </a:rPr>
              <a:t>para redes en vehículos </a:t>
            </a:r>
            <a:r>
              <a:rPr lang="es-AR" sz="1800" dirty="0" smtClean="0">
                <a:solidFill>
                  <a:schemeClr val="tx1"/>
                </a:solidFill>
              </a:rPr>
              <a:t>por </a:t>
            </a:r>
            <a:r>
              <a:rPr lang="es-AR" sz="1800" dirty="0" smtClean="0">
                <a:solidFill>
                  <a:schemeClr val="tx1"/>
                </a:solidFill>
              </a:rPr>
              <a:t>la firma alemana Robert Bosch </a:t>
            </a:r>
            <a:r>
              <a:rPr lang="es-AR" sz="1800" dirty="0" err="1" smtClean="0">
                <a:solidFill>
                  <a:schemeClr val="tx1"/>
                </a:solidFill>
              </a:rPr>
              <a:t>GmbH</a:t>
            </a:r>
            <a:endParaRPr lang="es-AR" sz="1800" dirty="0" smtClean="0">
              <a:solidFill>
                <a:schemeClr val="tx1"/>
              </a:solidFill>
            </a:endParaRPr>
          </a:p>
          <a:p>
            <a:pPr algn="l"/>
            <a:endParaRPr lang="es-AR" sz="1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Niveles de tensión del bus</a:t>
            </a:r>
            <a:endParaRPr lang="es-AR" dirty="0" smtClean="0">
              <a:solidFill>
                <a:schemeClr val="tx1"/>
              </a:solidFill>
            </a:endParaRPr>
          </a:p>
        </p:txBody>
      </p:sp>
      <p:pic>
        <p:nvPicPr>
          <p:cNvPr id="21506" name="Picture 2" descr="https://upload.wikimedia.org/wikipedia/commons/thumb/4/4d/Canbus_levels.svg/220px-Canbus_levels.svg.png"/>
          <p:cNvPicPr>
            <a:picLocks noChangeAspect="1" noChangeArrowheads="1"/>
          </p:cNvPicPr>
          <p:nvPr/>
        </p:nvPicPr>
        <p:blipFill>
          <a:blip r:embed="rId2" cstate="print"/>
          <a:srcRect/>
          <a:stretch>
            <a:fillRect/>
          </a:stretch>
        </p:blipFill>
        <p:spPr bwMode="auto">
          <a:xfrm>
            <a:off x="1835696" y="1340768"/>
            <a:ext cx="5544616" cy="410805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Cable y conectores</a:t>
            </a:r>
            <a:endParaRPr lang="es-AR" dirty="0" smtClean="0">
              <a:solidFill>
                <a:schemeClr val="tx1"/>
              </a:solidFill>
            </a:endParaRPr>
          </a:p>
        </p:txBody>
      </p:sp>
      <p:sp>
        <p:nvSpPr>
          <p:cNvPr id="3" name="2 Subtítulo"/>
          <p:cNvSpPr>
            <a:spLocks noGrp="1"/>
          </p:cNvSpPr>
          <p:nvPr>
            <p:ph type="subTitle" idx="1"/>
          </p:nvPr>
        </p:nvSpPr>
        <p:spPr>
          <a:xfrm>
            <a:off x="467544" y="836712"/>
            <a:ext cx="8424936" cy="6021288"/>
          </a:xfrm>
        </p:spPr>
        <p:txBody>
          <a:bodyPr>
            <a:noAutofit/>
          </a:bodyPr>
          <a:lstStyle/>
          <a:p>
            <a:pPr algn="l">
              <a:buFont typeface="Arial" pitchFamily="34" charset="0"/>
              <a:buChar char="•"/>
            </a:pPr>
            <a:r>
              <a:rPr lang="es-AR" sz="2000" dirty="0" smtClean="0">
                <a:solidFill>
                  <a:schemeClr val="tx1"/>
                </a:solidFill>
              </a:rPr>
              <a:t> Nodos interconectados mediante par de cables trenzados con una impedancia característica de 120 Ω, cable apantallado o sin apantallar</a:t>
            </a:r>
          </a:p>
          <a:p>
            <a:pPr algn="l">
              <a:buFont typeface="Arial" pitchFamily="34" charset="0"/>
              <a:buChar char="•"/>
            </a:pPr>
            <a:r>
              <a:rPr lang="es-AR" sz="2000" dirty="0" smtClean="0">
                <a:solidFill>
                  <a:schemeClr val="tx1"/>
                </a:solidFill>
              </a:rPr>
              <a:t> El cable trenzado proporciona protección frente a interferencias electromagnéticas externas</a:t>
            </a:r>
          </a:p>
          <a:p>
            <a:pPr algn="l">
              <a:buFont typeface="Arial" pitchFamily="34" charset="0"/>
              <a:buChar char="•"/>
            </a:pPr>
            <a:r>
              <a:rPr lang="es-AR" sz="2000" dirty="0" smtClean="0">
                <a:solidFill>
                  <a:schemeClr val="tx1"/>
                </a:solidFill>
              </a:rPr>
              <a:t> El apantallado da mayor protección pero mas costo </a:t>
            </a:r>
          </a:p>
          <a:p>
            <a:pPr algn="l">
              <a:buFont typeface="Arial" pitchFamily="34" charset="0"/>
              <a:buChar char="•"/>
            </a:pPr>
            <a:r>
              <a:rPr lang="es-AR" sz="2000" dirty="0" smtClean="0">
                <a:solidFill>
                  <a:schemeClr val="tx1"/>
                </a:solidFill>
              </a:rPr>
              <a:t>El estándar CAN, a diferencia de otros estándares como el USB, no especifica ningún tipo de conector para el bus y por lo tanto cada aplicación puede tener un conector distinto</a:t>
            </a:r>
          </a:p>
          <a:p>
            <a:pPr algn="l">
              <a:buFont typeface="Arial" pitchFamily="34" charset="0"/>
              <a:buChar char="•"/>
            </a:pPr>
            <a:r>
              <a:rPr lang="es-AR" sz="2000" dirty="0" smtClean="0">
                <a:solidFill>
                  <a:schemeClr val="tx1"/>
                </a:solidFill>
              </a:rPr>
              <a:t> Sin embargo, hay varios formatos comúnmente aceptados como el conector D-sub de 9 pines, con la señal CAN_L en el pin 2 y la señal CAN_H en el pin 7.</a:t>
            </a: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2000" dirty="0">
              <a:solidFill>
                <a:schemeClr val="tx1"/>
              </a:solidFill>
            </a:endParaRP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2000" dirty="0">
              <a:solidFill>
                <a:schemeClr val="tx1"/>
              </a:solidFill>
            </a:endParaRPr>
          </a:p>
          <a:p>
            <a:pPr algn="l">
              <a:buFont typeface="Arial" pitchFamily="34" charset="0"/>
              <a:buChar char="•"/>
            </a:pPr>
            <a:endParaRPr lang="es-AR" sz="2000" dirty="0">
              <a:solidFill>
                <a:schemeClr val="tx1"/>
              </a:solidFill>
            </a:endParaRPr>
          </a:p>
        </p:txBody>
      </p:sp>
      <p:pic>
        <p:nvPicPr>
          <p:cNvPr id="17410" name="Picture 2" descr="https://upload.wikimedia.org/wikipedia/commons/thumb/d/d8/DE-9_Male.svg/220px-DE-9_Male.svg.png"/>
          <p:cNvPicPr>
            <a:picLocks noChangeAspect="1" noChangeArrowheads="1"/>
          </p:cNvPicPr>
          <p:nvPr/>
        </p:nvPicPr>
        <p:blipFill>
          <a:blip r:embed="rId2" cstate="print"/>
          <a:srcRect/>
          <a:stretch>
            <a:fillRect/>
          </a:stretch>
        </p:blipFill>
        <p:spPr bwMode="auto">
          <a:xfrm>
            <a:off x="2627784" y="4437112"/>
            <a:ext cx="2095500" cy="9334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Cable y conectores</a:t>
            </a:r>
            <a:endParaRPr lang="es-AR" dirty="0" smtClean="0">
              <a:solidFill>
                <a:schemeClr val="tx1"/>
              </a:solidFill>
            </a:endParaRPr>
          </a:p>
        </p:txBody>
      </p:sp>
      <p:sp>
        <p:nvSpPr>
          <p:cNvPr id="3" name="2 Subtítulo"/>
          <p:cNvSpPr>
            <a:spLocks noGrp="1"/>
          </p:cNvSpPr>
          <p:nvPr>
            <p:ph type="subTitle" idx="1"/>
          </p:nvPr>
        </p:nvSpPr>
        <p:spPr>
          <a:xfrm>
            <a:off x="467544" y="836712"/>
            <a:ext cx="8424936" cy="6021288"/>
          </a:xfrm>
        </p:spPr>
        <p:txBody>
          <a:bodyPr>
            <a:noAutofit/>
          </a:bodyPr>
          <a:lstStyle/>
          <a:p>
            <a:pPr algn="l">
              <a:buFont typeface="Arial" pitchFamily="34" charset="0"/>
              <a:buChar char="•"/>
            </a:pPr>
            <a:r>
              <a:rPr lang="es-AR" sz="2000" dirty="0" smtClean="0">
                <a:solidFill>
                  <a:schemeClr val="tx1"/>
                </a:solidFill>
              </a:rPr>
              <a:t> </a:t>
            </a:r>
            <a:r>
              <a:rPr lang="es-AR" sz="2000" dirty="0" smtClean="0">
                <a:solidFill>
                  <a:schemeClr val="tx1"/>
                </a:solidFill>
              </a:rPr>
              <a:t>Las propiedades de la línea de transmisión limitan el ancho de banda de los datos. Orientativamente, se aceptan los siguientes valores como límite de longitud del bus en función de la tasa de transferencia:</a:t>
            </a: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2000" dirty="0">
              <a:solidFill>
                <a:schemeClr val="tx1"/>
              </a:solidFill>
            </a:endParaRPr>
          </a:p>
          <a:p>
            <a:pPr algn="l"/>
            <a:r>
              <a:rPr lang="es-AR" sz="2000" dirty="0" smtClean="0">
                <a:solidFill>
                  <a:schemeClr val="tx1"/>
                </a:solidFill>
              </a:rPr>
              <a:t>Longitud del bus(m)	Tasa de transferencia(</a:t>
            </a:r>
            <a:r>
              <a:rPr lang="es-AR" sz="2000" dirty="0" err="1" smtClean="0">
                <a:solidFill>
                  <a:schemeClr val="tx1"/>
                </a:solidFill>
              </a:rPr>
              <a:t>kbit</a:t>
            </a:r>
            <a:r>
              <a:rPr lang="es-AR" sz="2000" dirty="0" smtClean="0">
                <a:solidFill>
                  <a:schemeClr val="tx1"/>
                </a:solidFill>
              </a:rPr>
              <a:t>/s)</a:t>
            </a:r>
          </a:p>
          <a:p>
            <a:pPr algn="l"/>
            <a:r>
              <a:rPr lang="es-AR" sz="2000" dirty="0" smtClean="0">
                <a:solidFill>
                  <a:schemeClr val="tx1"/>
                </a:solidFill>
              </a:rPr>
              <a:t>	40			1000</a:t>
            </a:r>
          </a:p>
          <a:p>
            <a:pPr algn="l"/>
            <a:r>
              <a:rPr lang="es-AR" sz="2000" dirty="0" smtClean="0">
                <a:solidFill>
                  <a:schemeClr val="tx1"/>
                </a:solidFill>
              </a:rPr>
              <a:t>	100			500</a:t>
            </a:r>
          </a:p>
          <a:p>
            <a:pPr algn="l"/>
            <a:r>
              <a:rPr lang="es-AR" sz="2000" dirty="0" smtClean="0">
                <a:solidFill>
                  <a:schemeClr val="tx1"/>
                </a:solidFill>
              </a:rPr>
              <a:t>	200			250</a:t>
            </a:r>
          </a:p>
          <a:p>
            <a:pPr algn="l"/>
            <a:r>
              <a:rPr lang="es-AR" sz="2000" dirty="0" smtClean="0">
                <a:solidFill>
                  <a:schemeClr val="tx1"/>
                </a:solidFill>
              </a:rPr>
              <a:t>	500			100</a:t>
            </a:r>
          </a:p>
          <a:p>
            <a:pPr algn="l"/>
            <a:r>
              <a:rPr lang="es-AR" sz="2000" dirty="0" smtClean="0">
                <a:solidFill>
                  <a:schemeClr val="tx1"/>
                </a:solidFill>
              </a:rPr>
              <a:t>	1000			50</a:t>
            </a: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2000" dirty="0">
              <a:solidFill>
                <a:schemeClr val="tx1"/>
              </a:solidFill>
            </a:endParaRPr>
          </a:p>
          <a:p>
            <a:pPr algn="l">
              <a:buFont typeface="Arial" pitchFamily="34" charset="0"/>
              <a:buChar char="•"/>
            </a:pPr>
            <a:endParaRPr lang="es-AR" sz="20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Sincronización de bits</a:t>
            </a:r>
            <a:endParaRPr lang="es-AR" dirty="0" smtClean="0">
              <a:solidFill>
                <a:schemeClr val="tx1"/>
              </a:solidFill>
            </a:endParaRPr>
          </a:p>
        </p:txBody>
      </p:sp>
      <p:sp>
        <p:nvSpPr>
          <p:cNvPr id="3" name="2 Subtítulo"/>
          <p:cNvSpPr>
            <a:spLocks noGrp="1"/>
          </p:cNvSpPr>
          <p:nvPr>
            <p:ph type="subTitle" idx="1"/>
          </p:nvPr>
        </p:nvSpPr>
        <p:spPr>
          <a:xfrm>
            <a:off x="467544" y="836712"/>
            <a:ext cx="8424936" cy="6021288"/>
          </a:xfrm>
        </p:spPr>
        <p:txBody>
          <a:bodyPr>
            <a:noAutofit/>
          </a:bodyPr>
          <a:lstStyle/>
          <a:p>
            <a:pPr algn="l">
              <a:buFont typeface="Arial" pitchFamily="34" charset="0"/>
              <a:buChar char="•"/>
            </a:pPr>
            <a:r>
              <a:rPr lang="es-AR" sz="2000" dirty="0" smtClean="0">
                <a:solidFill>
                  <a:schemeClr val="tx1"/>
                </a:solidFill>
              </a:rPr>
              <a:t> Los nodos deben trabajar con la misma tasa de transferencia nominal</a:t>
            </a:r>
          </a:p>
          <a:p>
            <a:pPr algn="l">
              <a:buFont typeface="Arial" pitchFamily="34" charset="0"/>
              <a:buChar char="•"/>
            </a:pPr>
            <a:r>
              <a:rPr lang="es-AR" sz="2000" dirty="0" smtClean="0">
                <a:solidFill>
                  <a:schemeClr val="tx1"/>
                </a:solidFill>
              </a:rPr>
              <a:t> Dado que no usa una señal de reloj separada, factores como la deriva de reloj y la tolerancia de los osciladores causan que haya una diferencia entre la tasa de transferencia real de los distintos nodos</a:t>
            </a:r>
          </a:p>
          <a:p>
            <a:pPr algn="l">
              <a:buFont typeface="Arial" pitchFamily="34" charset="0"/>
              <a:buChar char="•"/>
            </a:pPr>
            <a:r>
              <a:rPr lang="es-AR" sz="2000" dirty="0" smtClean="0">
                <a:solidFill>
                  <a:schemeClr val="tx1"/>
                </a:solidFill>
              </a:rPr>
              <a:t> Por ello es necesario un método de sincronización entre los nodos</a:t>
            </a:r>
          </a:p>
          <a:p>
            <a:pPr algn="l">
              <a:buFont typeface="Arial" pitchFamily="34" charset="0"/>
              <a:buChar char="•"/>
            </a:pPr>
            <a:r>
              <a:rPr lang="es-AR" sz="2000" dirty="0" smtClean="0">
                <a:solidFill>
                  <a:schemeClr val="tx1"/>
                </a:solidFill>
              </a:rPr>
              <a:t> La sincronización es especialmente importante en la fase de arbitraje ya que durante el arbitraje cada nodo debe ser capaz de observar tanto los datos transmitidos por él como los datos transmitidos por los demás nodos.</a:t>
            </a:r>
          </a:p>
          <a:p>
            <a:pPr algn="l">
              <a:buFont typeface="Arial" pitchFamily="34" charset="0"/>
              <a:buChar char="•"/>
            </a:pPr>
            <a:r>
              <a:rPr lang="es-AR" sz="2000" dirty="0" smtClean="0">
                <a:solidFill>
                  <a:schemeClr val="tx1"/>
                </a:solidFill>
              </a:rPr>
              <a:t>El requisito mínimo para un bus CAN es que dos nodos, estando en sendos extremos de la red con el máximo retardo de propagación entre ellos, y cuyos controladores CAN tienen unas frecuencias de reloj en los límites opuestos de la tolerancia de frecuencia especificada, sean capaces de recibir y leer correctamente todos los mensajes transmitidos por la línea</a:t>
            </a:r>
          </a:p>
          <a:p>
            <a:pPr algn="l">
              <a:buFont typeface="Arial" pitchFamily="34" charset="0"/>
              <a:buChar char="•"/>
            </a:pPr>
            <a:r>
              <a:rPr lang="es-AR" sz="2000" dirty="0" smtClean="0">
                <a:solidFill>
                  <a:schemeClr val="tx1"/>
                </a:solidFill>
              </a:rPr>
              <a:t> Esto incluye que todos los nodos muestreen el valor correcto de cada bit</a:t>
            </a:r>
          </a:p>
          <a:p>
            <a:pPr algn="l">
              <a:buFont typeface="Arial" pitchFamily="34" charset="0"/>
              <a:buChar char="•"/>
            </a:pPr>
            <a:endParaRPr lang="es-AR" sz="2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Sincronización de bits</a:t>
            </a:r>
            <a:endParaRPr lang="es-AR" dirty="0" smtClean="0">
              <a:solidFill>
                <a:schemeClr val="tx1"/>
              </a:solidFill>
            </a:endParaRPr>
          </a:p>
        </p:txBody>
      </p:sp>
      <p:sp>
        <p:nvSpPr>
          <p:cNvPr id="3" name="2 Subtítulo"/>
          <p:cNvSpPr>
            <a:spLocks noGrp="1"/>
          </p:cNvSpPr>
          <p:nvPr>
            <p:ph type="subTitle" idx="1"/>
          </p:nvPr>
        </p:nvSpPr>
        <p:spPr>
          <a:xfrm>
            <a:off x="467544" y="836712"/>
            <a:ext cx="8424936" cy="2160240"/>
          </a:xfrm>
        </p:spPr>
        <p:txBody>
          <a:bodyPr>
            <a:noAutofit/>
          </a:bodyPr>
          <a:lstStyle/>
          <a:p>
            <a:pPr algn="l">
              <a:buFont typeface="Arial" pitchFamily="34" charset="0"/>
              <a:buChar char="•"/>
            </a:pPr>
            <a:r>
              <a:rPr lang="es-AR" sz="2000" dirty="0" smtClean="0">
                <a:solidFill>
                  <a:schemeClr val="tx1"/>
                </a:solidFill>
              </a:rPr>
              <a:t>El controlador CAN espera que una transición del bus de recesivo a dominante ocurra en un determinado intervalo de tiempo</a:t>
            </a:r>
          </a:p>
          <a:p>
            <a:pPr algn="l">
              <a:buFont typeface="Arial" pitchFamily="34" charset="0"/>
              <a:buChar char="•"/>
            </a:pPr>
            <a:r>
              <a:rPr lang="es-AR" sz="2000" dirty="0" smtClean="0">
                <a:solidFill>
                  <a:schemeClr val="tx1"/>
                </a:solidFill>
              </a:rPr>
              <a:t>Si no, el controlador reajusta la duración del siguiente bit dividiendo cada bit en intervalos o cuantos de tiempo y asignando los intervalos a los cuatro segmentos de cada bit: sincronización, propagación, segmento de fase 1 y segmento de fase 2</a:t>
            </a:r>
          </a:p>
          <a:p>
            <a:pPr algn="l">
              <a:buFont typeface="Arial" pitchFamily="34" charset="0"/>
              <a:buChar char="•"/>
            </a:pPr>
            <a:endParaRPr lang="es-AR" sz="2000" dirty="0">
              <a:solidFill>
                <a:schemeClr val="tx1"/>
              </a:solidFill>
            </a:endParaRP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2000" dirty="0">
              <a:solidFill>
                <a:schemeClr val="tx1"/>
              </a:solidFill>
            </a:endParaRPr>
          </a:p>
          <a:p>
            <a:pPr algn="l">
              <a:buFont typeface="Arial" pitchFamily="34" charset="0"/>
              <a:buChar char="•"/>
            </a:pPr>
            <a:endParaRPr lang="es-AR" sz="2000" dirty="0" smtClean="0">
              <a:solidFill>
                <a:schemeClr val="tx1"/>
              </a:solidFill>
            </a:endParaRPr>
          </a:p>
          <a:p>
            <a:pPr algn="l"/>
            <a:endParaRPr lang="es-AR" sz="2000" dirty="0">
              <a:solidFill>
                <a:schemeClr val="tx1"/>
              </a:solidFill>
            </a:endParaRPr>
          </a:p>
        </p:txBody>
      </p:sp>
      <p:pic>
        <p:nvPicPr>
          <p:cNvPr id="31746" name="Picture 2" descr="https://upload.wikimedia.org/wikipedia/commons/thumb/8/8a/CAN_Bit_Timing2.svg/530px-CAN_Bit_Timing2.svg.png"/>
          <p:cNvPicPr>
            <a:picLocks noChangeAspect="1" noChangeArrowheads="1"/>
          </p:cNvPicPr>
          <p:nvPr/>
        </p:nvPicPr>
        <p:blipFill>
          <a:blip r:embed="rId2" cstate="print"/>
          <a:srcRect/>
          <a:stretch>
            <a:fillRect/>
          </a:stretch>
        </p:blipFill>
        <p:spPr bwMode="auto">
          <a:xfrm>
            <a:off x="971600" y="2996952"/>
            <a:ext cx="6917263" cy="208823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Sincronización de bits</a:t>
            </a:r>
            <a:endParaRPr lang="es-AR" dirty="0" smtClean="0">
              <a:solidFill>
                <a:schemeClr val="tx1"/>
              </a:solidFill>
            </a:endParaRPr>
          </a:p>
        </p:txBody>
      </p:sp>
      <p:sp>
        <p:nvSpPr>
          <p:cNvPr id="3" name="2 Subtítulo"/>
          <p:cNvSpPr>
            <a:spLocks noGrp="1"/>
          </p:cNvSpPr>
          <p:nvPr>
            <p:ph type="subTitle" idx="1"/>
          </p:nvPr>
        </p:nvSpPr>
        <p:spPr>
          <a:xfrm>
            <a:off x="467544" y="836712"/>
            <a:ext cx="8424936" cy="5256584"/>
          </a:xfrm>
        </p:spPr>
        <p:txBody>
          <a:bodyPr>
            <a:noAutofit/>
          </a:bodyPr>
          <a:lstStyle/>
          <a:p>
            <a:pPr algn="l">
              <a:buFont typeface="Arial" pitchFamily="34" charset="0"/>
              <a:buChar char="•"/>
            </a:pPr>
            <a:r>
              <a:rPr lang="es-AR" sz="2000" dirty="0" smtClean="0">
                <a:solidFill>
                  <a:schemeClr val="tx1"/>
                </a:solidFill>
              </a:rPr>
              <a:t>Segmento de sincronización: es el intervalo de tiempo en el que se supone que ocurren las transiciones de recesivo a dominante.</a:t>
            </a:r>
          </a:p>
          <a:p>
            <a:pPr algn="l">
              <a:buFont typeface="Arial" pitchFamily="34" charset="0"/>
              <a:buChar char="•"/>
            </a:pPr>
            <a:r>
              <a:rPr lang="es-AR" sz="2000" dirty="0" smtClean="0">
                <a:solidFill>
                  <a:schemeClr val="tx1"/>
                </a:solidFill>
              </a:rPr>
              <a:t>Segmento de propagación: es el intervalo de tiempo que compensa los retardos de propagación a lo largo de la línea.</a:t>
            </a:r>
          </a:p>
          <a:p>
            <a:pPr algn="l">
              <a:buFont typeface="Arial" pitchFamily="34" charset="0"/>
              <a:buChar char="•"/>
            </a:pPr>
            <a:r>
              <a:rPr lang="es-AR" sz="2000" dirty="0" smtClean="0">
                <a:solidFill>
                  <a:schemeClr val="tx1"/>
                </a:solidFill>
              </a:rPr>
              <a:t>Segmentos de fase 1 y 2: Se usan para llevar a cabo la </a:t>
            </a:r>
            <a:r>
              <a:rPr lang="es-AR" sz="2000" dirty="0" err="1" smtClean="0">
                <a:solidFill>
                  <a:schemeClr val="tx1"/>
                </a:solidFill>
              </a:rPr>
              <a:t>resincronización</a:t>
            </a:r>
            <a:r>
              <a:rPr lang="es-AR" sz="2000" dirty="0" smtClean="0">
                <a:solidFill>
                  <a:schemeClr val="tx1"/>
                </a:solidFill>
              </a:rPr>
              <a:t> de los nodos. El segmento de fase 1 puede ser alargado o el 2 acortado para la </a:t>
            </a:r>
            <a:r>
              <a:rPr lang="es-AR" sz="2000" dirty="0" err="1" smtClean="0">
                <a:solidFill>
                  <a:schemeClr val="tx1"/>
                </a:solidFill>
              </a:rPr>
              <a:t>resincronización</a:t>
            </a:r>
            <a:r>
              <a:rPr lang="es-AR" sz="2000" dirty="0" smtClean="0">
                <a:solidFill>
                  <a:schemeClr val="tx1"/>
                </a:solidFill>
              </a:rPr>
              <a:t>. El punto de muestreo del bit se encuentra inmediatamente después del segmento de fase 1. El punto de muestreo se encuentra habitualmente cerca del 75 % de la duración total del bit.</a:t>
            </a:r>
          </a:p>
          <a:p>
            <a:pPr algn="l">
              <a:buFont typeface="Arial" pitchFamily="34" charset="0"/>
              <a:buChar char="•"/>
            </a:pPr>
            <a:r>
              <a:rPr lang="es-AR" sz="2000" dirty="0" smtClean="0">
                <a:solidFill>
                  <a:schemeClr val="tx1"/>
                </a:solidFill>
              </a:rPr>
              <a:t>La configuración de los segmentos del bit se hacen sobre la base de la frecuencia de reloj de cada controlador CAN</a:t>
            </a:r>
          </a:p>
          <a:p>
            <a:pPr algn="l">
              <a:buFont typeface="Arial" pitchFamily="34" charset="0"/>
              <a:buChar char="•"/>
            </a:pPr>
            <a:r>
              <a:rPr lang="es-AR" sz="2000" dirty="0" smtClean="0">
                <a:solidFill>
                  <a:schemeClr val="tx1"/>
                </a:solidFill>
              </a:rPr>
              <a:t>Los segmentos se configuran individualmente para cada controlador en un mismo bus</a:t>
            </a:r>
          </a:p>
          <a:p>
            <a:pPr algn="l">
              <a:buFont typeface="Arial" pitchFamily="34" charset="0"/>
              <a:buChar char="•"/>
            </a:pPr>
            <a:r>
              <a:rPr lang="es-AR" sz="2000" dirty="0" smtClean="0">
                <a:solidFill>
                  <a:schemeClr val="tx1"/>
                </a:solidFill>
              </a:rPr>
              <a:t> A efectos prácticos, la configuración de los segmentos del bit supone un compromiso entre la tasa de transferencia y tolerancia de los osciladores.</a:t>
            </a: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2000" dirty="0">
              <a:solidFill>
                <a:schemeClr val="tx1"/>
              </a:solidFill>
            </a:endParaRPr>
          </a:p>
          <a:p>
            <a:pPr algn="l">
              <a:buFont typeface="Arial" pitchFamily="34" charset="0"/>
              <a:buChar char="•"/>
            </a:pPr>
            <a:endParaRPr lang="es-AR" sz="2000" dirty="0" smtClean="0">
              <a:solidFill>
                <a:schemeClr val="tx1"/>
              </a:solidFill>
            </a:endParaRPr>
          </a:p>
          <a:p>
            <a:pPr algn="l">
              <a:buFont typeface="Arial" pitchFamily="34" charset="0"/>
              <a:buChar char="•"/>
            </a:pPr>
            <a:endParaRPr lang="es-AR" sz="2000" dirty="0">
              <a:solidFill>
                <a:schemeClr val="tx1"/>
              </a:solidFill>
            </a:endParaRPr>
          </a:p>
          <a:p>
            <a:pPr algn="l">
              <a:buFont typeface="Arial" pitchFamily="34" charset="0"/>
              <a:buChar char="•"/>
            </a:pPr>
            <a:endParaRPr lang="es-AR" sz="2000" dirty="0" smtClean="0">
              <a:solidFill>
                <a:schemeClr val="tx1"/>
              </a:solidFill>
            </a:endParaRPr>
          </a:p>
          <a:p>
            <a:pPr algn="l"/>
            <a:endParaRPr lang="es-AR"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Terminología de CAN</a:t>
            </a:r>
            <a:endParaRPr lang="es-AR" dirty="0" smtClean="0">
              <a:solidFill>
                <a:schemeClr val="tx1"/>
              </a:solidFill>
            </a:endParaRPr>
          </a:p>
        </p:txBody>
      </p:sp>
      <p:sp>
        <p:nvSpPr>
          <p:cNvPr id="3" name="2 Subtítulo"/>
          <p:cNvSpPr>
            <a:spLocks noGrp="1"/>
          </p:cNvSpPr>
          <p:nvPr>
            <p:ph type="subTitle" idx="1"/>
          </p:nvPr>
        </p:nvSpPr>
        <p:spPr>
          <a:xfrm>
            <a:off x="395536" y="1196752"/>
            <a:ext cx="8424936" cy="5400600"/>
          </a:xfrm>
        </p:spPr>
        <p:txBody>
          <a:bodyPr>
            <a:noAutofit/>
          </a:bodyPr>
          <a:lstStyle/>
          <a:p>
            <a:pPr algn="l">
              <a:buFont typeface="Arial" pitchFamily="34" charset="0"/>
              <a:buChar char="•"/>
            </a:pPr>
            <a:r>
              <a:rPr lang="es-AR" sz="2000" dirty="0" smtClean="0">
                <a:solidFill>
                  <a:schemeClr val="tx1"/>
                </a:solidFill>
              </a:rPr>
              <a:t>Los dispositivos CAN envían datos a través de una red CAN en paquetes llamados marcos</a:t>
            </a:r>
          </a:p>
          <a:p>
            <a:pPr lvl="1" algn="l">
              <a:buFont typeface="Arial" pitchFamily="34" charset="0"/>
              <a:buChar char="•"/>
            </a:pPr>
            <a:r>
              <a:rPr lang="es-AR" sz="1600" dirty="0" smtClean="0">
                <a:solidFill>
                  <a:schemeClr val="tx1"/>
                </a:solidFill>
              </a:rPr>
              <a:t> Un marco de CAN consiste en las siguientes secciones:</a:t>
            </a:r>
          </a:p>
          <a:p>
            <a:pPr lvl="1" algn="l">
              <a:buFont typeface="Arial" pitchFamily="34" charset="0"/>
              <a:buChar char="•"/>
            </a:pPr>
            <a:r>
              <a:rPr lang="es-AR" sz="1600" dirty="0" smtClean="0">
                <a:solidFill>
                  <a:schemeClr val="tx1"/>
                </a:solidFill>
              </a:rPr>
              <a:t> arreglo de identificación</a:t>
            </a:r>
          </a:p>
          <a:p>
            <a:pPr lvl="1" algn="l">
              <a:buFont typeface="Arial" pitchFamily="34" charset="0"/>
              <a:buChar char="•"/>
            </a:pPr>
            <a:r>
              <a:rPr lang="es-AR" sz="1600" dirty="0" smtClean="0">
                <a:solidFill>
                  <a:schemeClr val="tx1"/>
                </a:solidFill>
              </a:rPr>
              <a:t> bytes de datos</a:t>
            </a:r>
          </a:p>
          <a:p>
            <a:pPr lvl="1" algn="l">
              <a:buFont typeface="Arial" pitchFamily="34" charset="0"/>
              <a:buChar char="•"/>
            </a:pPr>
            <a:r>
              <a:rPr lang="es-AR" sz="1600" dirty="0" smtClean="0">
                <a:solidFill>
                  <a:schemeClr val="tx1"/>
                </a:solidFill>
              </a:rPr>
              <a:t> bit de </a:t>
            </a:r>
            <a:r>
              <a:rPr lang="es-AR" sz="1600" dirty="0" err="1" smtClean="0">
                <a:solidFill>
                  <a:schemeClr val="tx1"/>
                </a:solidFill>
              </a:rPr>
              <a:t>acknowledge</a:t>
            </a:r>
            <a:r>
              <a:rPr lang="es-AR" sz="1600" dirty="0" smtClean="0">
                <a:solidFill>
                  <a:schemeClr val="tx1"/>
                </a:solidFill>
              </a:rPr>
              <a:t>, etc. </a:t>
            </a:r>
          </a:p>
          <a:p>
            <a:pPr lvl="1" algn="l">
              <a:buFont typeface="Arial" pitchFamily="34" charset="0"/>
              <a:buChar char="•"/>
            </a:pPr>
            <a:r>
              <a:rPr lang="es-AR" sz="1600" dirty="0" smtClean="0">
                <a:solidFill>
                  <a:schemeClr val="tx1"/>
                </a:solidFill>
              </a:rPr>
              <a:t>Los marcos también son referidos como mensajes.</a:t>
            </a:r>
          </a:p>
          <a:p>
            <a:pPr algn="l">
              <a:buFont typeface="Arial" pitchFamily="34" charset="0"/>
              <a:buChar char="•"/>
            </a:pPr>
            <a:r>
              <a:rPr lang="es-AR" sz="2000" dirty="0" smtClean="0">
                <a:solidFill>
                  <a:schemeClr val="tx1"/>
                </a:solidFill>
              </a:rPr>
              <a:t> Bit SOF (</a:t>
            </a:r>
            <a:r>
              <a:rPr lang="es-AR" sz="2000" dirty="0" err="1" smtClean="0">
                <a:solidFill>
                  <a:schemeClr val="tx1"/>
                </a:solidFill>
              </a:rPr>
              <a:t>start</a:t>
            </a:r>
            <a:r>
              <a:rPr lang="es-AR" sz="2000" dirty="0" smtClean="0">
                <a:solidFill>
                  <a:schemeClr val="tx1"/>
                </a:solidFill>
              </a:rPr>
              <a:t>-of-</a:t>
            </a:r>
            <a:r>
              <a:rPr lang="es-AR" sz="2000" dirty="0" err="1" smtClean="0">
                <a:solidFill>
                  <a:schemeClr val="tx1"/>
                </a:solidFill>
              </a:rPr>
              <a:t>frame</a:t>
            </a:r>
            <a:r>
              <a:rPr lang="es-AR" sz="2000" dirty="0" smtClean="0">
                <a:solidFill>
                  <a:schemeClr val="tx1"/>
                </a:solidFill>
              </a:rPr>
              <a:t>): indica inicio de mensaje con un bit dominante (lógica 0)</a:t>
            </a:r>
          </a:p>
          <a:p>
            <a:pPr algn="l">
              <a:buFont typeface="Arial" pitchFamily="34" charset="0"/>
              <a:buChar char="•"/>
            </a:pPr>
            <a:r>
              <a:rPr lang="es-AR" sz="2000" dirty="0" smtClean="0">
                <a:solidFill>
                  <a:schemeClr val="tx1"/>
                </a:solidFill>
              </a:rPr>
              <a:t> Arreglo de Identificación: identifica el mensaje e indica la prioridad </a:t>
            </a:r>
          </a:p>
          <a:p>
            <a:pPr algn="l">
              <a:buFont typeface="Arial" pitchFamily="34" charset="0"/>
              <a:buChar char="•"/>
            </a:pPr>
            <a:r>
              <a:rPr lang="es-AR" sz="2000" dirty="0">
                <a:solidFill>
                  <a:schemeClr val="tx1"/>
                </a:solidFill>
              </a:rPr>
              <a:t> </a:t>
            </a:r>
            <a:r>
              <a:rPr lang="es-AR" sz="2000" dirty="0" smtClean="0">
                <a:solidFill>
                  <a:schemeClr val="tx1"/>
                </a:solidFill>
              </a:rPr>
              <a:t>Los marcos se presentan en dos formas: </a:t>
            </a:r>
          </a:p>
          <a:p>
            <a:pPr lvl="1" algn="l">
              <a:buFont typeface="Arial" pitchFamily="34" charset="0"/>
              <a:buChar char="•"/>
            </a:pPr>
            <a:r>
              <a:rPr lang="es-AR" sz="1600" dirty="0" smtClean="0">
                <a:solidFill>
                  <a:schemeClr val="tx1"/>
                </a:solidFill>
              </a:rPr>
              <a:t>estándar, que utiliza un arreglo de identificación de 11 bits</a:t>
            </a:r>
          </a:p>
          <a:p>
            <a:pPr lvl="1" algn="l">
              <a:buFont typeface="Arial" pitchFamily="34" charset="0"/>
              <a:buChar char="•"/>
            </a:pPr>
            <a:r>
              <a:rPr lang="es-AR" sz="1600" dirty="0" smtClean="0">
                <a:solidFill>
                  <a:schemeClr val="tx1"/>
                </a:solidFill>
              </a:rPr>
              <a:t>extendido, 29 bits.</a:t>
            </a:r>
          </a:p>
          <a:p>
            <a:pPr algn="l">
              <a:buFont typeface="Arial" pitchFamily="34" charset="0"/>
              <a:buChar char="•"/>
            </a:pPr>
            <a:r>
              <a:rPr lang="es-AR" sz="2000" dirty="0" smtClean="0">
                <a:solidFill>
                  <a:schemeClr val="tx1"/>
                </a:solidFill>
              </a:rPr>
              <a:t>Bit IDE (</a:t>
            </a:r>
            <a:r>
              <a:rPr lang="es-AR" sz="2000" dirty="0" err="1" smtClean="0">
                <a:solidFill>
                  <a:schemeClr val="tx1"/>
                </a:solidFill>
              </a:rPr>
              <a:t>identifier</a:t>
            </a:r>
            <a:r>
              <a:rPr lang="es-AR" sz="2000" dirty="0" smtClean="0">
                <a:solidFill>
                  <a:schemeClr val="tx1"/>
                </a:solidFill>
              </a:rPr>
              <a:t> </a:t>
            </a:r>
            <a:r>
              <a:rPr lang="es-AR" sz="2000" dirty="0" err="1" smtClean="0">
                <a:solidFill>
                  <a:schemeClr val="tx1"/>
                </a:solidFill>
              </a:rPr>
              <a:t>extension</a:t>
            </a:r>
            <a:r>
              <a:rPr lang="es-AR" sz="2000" dirty="0" smtClean="0">
                <a:solidFill>
                  <a:schemeClr val="tx1"/>
                </a:solidFill>
              </a:rPr>
              <a:t>): permite la diferenciación entre marcos estándar y extendidos</a:t>
            </a:r>
          </a:p>
          <a:p>
            <a:pPr algn="l">
              <a:buFont typeface="Arial" pitchFamily="34" charset="0"/>
              <a:buChar char="•"/>
            </a:pPr>
            <a:endParaRPr lang="es-AR"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Terminología de CAN</a:t>
            </a:r>
            <a:endParaRPr lang="es-AR" dirty="0" smtClean="0">
              <a:solidFill>
                <a:schemeClr val="tx1"/>
              </a:solidFill>
            </a:endParaRPr>
          </a:p>
        </p:txBody>
      </p:sp>
      <p:sp>
        <p:nvSpPr>
          <p:cNvPr id="3" name="2 Subtítulo"/>
          <p:cNvSpPr>
            <a:spLocks noGrp="1"/>
          </p:cNvSpPr>
          <p:nvPr>
            <p:ph type="subTitle" idx="1"/>
          </p:nvPr>
        </p:nvSpPr>
        <p:spPr>
          <a:xfrm>
            <a:off x="323528" y="1196752"/>
            <a:ext cx="8640960" cy="5400600"/>
          </a:xfrm>
        </p:spPr>
        <p:txBody>
          <a:bodyPr>
            <a:noAutofit/>
          </a:bodyPr>
          <a:lstStyle/>
          <a:p>
            <a:pPr algn="l">
              <a:buFont typeface="Arial" pitchFamily="34" charset="0"/>
              <a:buChar char="•"/>
            </a:pPr>
            <a:r>
              <a:rPr lang="es-AR" sz="1800" dirty="0" smtClean="0">
                <a:solidFill>
                  <a:schemeClr val="tx1"/>
                </a:solidFill>
              </a:rPr>
              <a:t>Bit RTR (</a:t>
            </a:r>
            <a:r>
              <a:rPr lang="es-AR" sz="1800" dirty="0" err="1" smtClean="0">
                <a:solidFill>
                  <a:schemeClr val="tx1"/>
                </a:solidFill>
              </a:rPr>
              <a:t>remote</a:t>
            </a:r>
            <a:r>
              <a:rPr lang="es-AR" sz="1800" dirty="0" smtClean="0">
                <a:solidFill>
                  <a:schemeClr val="tx1"/>
                </a:solidFill>
              </a:rPr>
              <a:t> </a:t>
            </a:r>
            <a:r>
              <a:rPr lang="es-AR" sz="1800" dirty="0" err="1" smtClean="0">
                <a:solidFill>
                  <a:schemeClr val="tx1"/>
                </a:solidFill>
              </a:rPr>
              <a:t>transmission</a:t>
            </a:r>
            <a:r>
              <a:rPr lang="es-AR" sz="1800" dirty="0" smtClean="0">
                <a:solidFill>
                  <a:schemeClr val="tx1"/>
                </a:solidFill>
              </a:rPr>
              <a:t> </a:t>
            </a:r>
            <a:r>
              <a:rPr lang="es-AR" sz="1800" dirty="0" err="1" smtClean="0">
                <a:solidFill>
                  <a:schemeClr val="tx1"/>
                </a:solidFill>
              </a:rPr>
              <a:t>request</a:t>
            </a:r>
            <a:r>
              <a:rPr lang="es-AR" sz="1800" dirty="0" smtClean="0">
                <a:solidFill>
                  <a:schemeClr val="tx1"/>
                </a:solidFill>
              </a:rPr>
              <a:t>): sirve para diferenciar un marco remoto de un marco de datos. Un bit RTR dominante (lógica 0) indica marco de datos Un bit RTR recesivo (lógica 1) indica marco remoto</a:t>
            </a:r>
          </a:p>
          <a:p>
            <a:pPr algn="l">
              <a:buFont typeface="Arial" pitchFamily="34" charset="0"/>
              <a:buChar char="•"/>
            </a:pPr>
            <a:r>
              <a:rPr lang="es-AR" sz="1800" dirty="0" smtClean="0">
                <a:solidFill>
                  <a:schemeClr val="tx1"/>
                </a:solidFill>
              </a:rPr>
              <a:t>DLC (data </a:t>
            </a:r>
            <a:r>
              <a:rPr lang="es-AR" sz="1800" dirty="0" err="1" smtClean="0">
                <a:solidFill>
                  <a:schemeClr val="tx1"/>
                </a:solidFill>
              </a:rPr>
              <a:t>length</a:t>
            </a:r>
            <a:r>
              <a:rPr lang="es-AR" sz="1800" dirty="0" smtClean="0">
                <a:solidFill>
                  <a:schemeClr val="tx1"/>
                </a:solidFill>
              </a:rPr>
              <a:t> </a:t>
            </a:r>
            <a:r>
              <a:rPr lang="es-AR" sz="1800" dirty="0" err="1" smtClean="0">
                <a:solidFill>
                  <a:schemeClr val="tx1"/>
                </a:solidFill>
              </a:rPr>
              <a:t>code</a:t>
            </a:r>
            <a:r>
              <a:rPr lang="es-AR" sz="1800" dirty="0" smtClean="0">
                <a:solidFill>
                  <a:schemeClr val="tx1"/>
                </a:solidFill>
              </a:rPr>
              <a:t>): bytes que contiene el campo de datos</a:t>
            </a:r>
          </a:p>
          <a:p>
            <a:pPr algn="l">
              <a:buFont typeface="Arial" pitchFamily="34" charset="0"/>
              <a:buChar char="•"/>
            </a:pPr>
            <a:r>
              <a:rPr lang="es-AR" sz="1800" dirty="0" smtClean="0">
                <a:solidFill>
                  <a:schemeClr val="tx1"/>
                </a:solidFill>
              </a:rPr>
              <a:t>Campo de Datos: contiene de 0 a 8 bytes de datos.</a:t>
            </a:r>
          </a:p>
          <a:p>
            <a:pPr algn="l">
              <a:buFont typeface="Arial" pitchFamily="34" charset="0"/>
              <a:buChar char="•"/>
            </a:pPr>
            <a:r>
              <a:rPr lang="es-AR" sz="1800" dirty="0" smtClean="0">
                <a:solidFill>
                  <a:schemeClr val="tx1"/>
                </a:solidFill>
              </a:rPr>
              <a:t>CRC (</a:t>
            </a:r>
            <a:r>
              <a:rPr lang="es-AR" sz="1800" dirty="0" err="1" smtClean="0">
                <a:solidFill>
                  <a:schemeClr val="tx1"/>
                </a:solidFill>
              </a:rPr>
              <a:t>cyclic</a:t>
            </a:r>
            <a:r>
              <a:rPr lang="es-AR" sz="1800" dirty="0" smtClean="0">
                <a:solidFill>
                  <a:schemeClr val="tx1"/>
                </a:solidFill>
              </a:rPr>
              <a:t> </a:t>
            </a:r>
            <a:r>
              <a:rPr lang="es-AR" sz="1800" dirty="0" err="1" smtClean="0">
                <a:solidFill>
                  <a:schemeClr val="tx1"/>
                </a:solidFill>
              </a:rPr>
              <a:t>redundancy</a:t>
            </a:r>
            <a:r>
              <a:rPr lang="es-AR" sz="1800" dirty="0" smtClean="0">
                <a:solidFill>
                  <a:schemeClr val="tx1"/>
                </a:solidFill>
              </a:rPr>
              <a:t> </a:t>
            </a:r>
            <a:r>
              <a:rPr lang="es-AR" sz="1800" dirty="0" err="1" smtClean="0">
                <a:solidFill>
                  <a:schemeClr val="tx1"/>
                </a:solidFill>
              </a:rPr>
              <a:t>check</a:t>
            </a:r>
            <a:r>
              <a:rPr lang="es-AR" sz="1800" dirty="0" smtClean="0">
                <a:solidFill>
                  <a:schemeClr val="tx1"/>
                </a:solidFill>
              </a:rPr>
              <a:t>): código de revisión cíclica redundante de 15 bits y un bit recesivo para delimitar (para detectar errores)</a:t>
            </a:r>
          </a:p>
          <a:p>
            <a:pPr algn="l">
              <a:buFont typeface="Arial" pitchFamily="34" charset="0"/>
              <a:buChar char="•"/>
            </a:pPr>
            <a:r>
              <a:rPr lang="es-AR" sz="1800" dirty="0" smtClean="0">
                <a:solidFill>
                  <a:schemeClr val="tx1"/>
                </a:solidFill>
              </a:rPr>
              <a:t>Ranura ACK (</a:t>
            </a:r>
            <a:r>
              <a:rPr lang="es-AR" sz="1800" dirty="0" err="1" smtClean="0">
                <a:solidFill>
                  <a:schemeClr val="tx1"/>
                </a:solidFill>
              </a:rPr>
              <a:t>ACKnowledgement</a:t>
            </a:r>
            <a:r>
              <a:rPr lang="es-AR" sz="1800" dirty="0" smtClean="0">
                <a:solidFill>
                  <a:schemeClr val="tx1"/>
                </a:solidFill>
              </a:rPr>
              <a:t>): cualquier controlador CAN que recibe mensajes correctamente envía un bit de ACK al fin del mensaje. El transmisor revisa presencia ACK en bus e intenta retransmisión en caso de no detectarlo</a:t>
            </a:r>
          </a:p>
          <a:p>
            <a:pPr algn="l">
              <a:buFont typeface="Arial" pitchFamily="34" charset="0"/>
              <a:buChar char="•"/>
            </a:pPr>
            <a:r>
              <a:rPr lang="es-AR" sz="1800" dirty="0" smtClean="0">
                <a:solidFill>
                  <a:schemeClr val="tx1"/>
                </a:solidFill>
              </a:rPr>
              <a:t> Interfaces CAN de la Serie 2 de </a:t>
            </a:r>
            <a:r>
              <a:rPr lang="es-AR" sz="1800" dirty="0" err="1" smtClean="0">
                <a:solidFill>
                  <a:schemeClr val="tx1"/>
                </a:solidFill>
              </a:rPr>
              <a:t>National</a:t>
            </a:r>
            <a:r>
              <a:rPr lang="es-AR" sz="1800" dirty="0" smtClean="0">
                <a:solidFill>
                  <a:schemeClr val="tx1"/>
                </a:solidFill>
              </a:rPr>
              <a:t> Instruments pueden estar en modo de sólo-escucha (listen-</a:t>
            </a:r>
            <a:r>
              <a:rPr lang="es-AR" sz="1800" dirty="0" err="1" smtClean="0">
                <a:solidFill>
                  <a:schemeClr val="tx1"/>
                </a:solidFill>
              </a:rPr>
              <a:t>only</a:t>
            </a:r>
            <a:r>
              <a:rPr lang="es-AR" sz="1800" dirty="0" smtClean="0">
                <a:solidFill>
                  <a:schemeClr val="tx1"/>
                </a:solidFill>
              </a:rPr>
              <a:t>). Se suprime ACK para prevenir que bus se vea afectado</a:t>
            </a:r>
          </a:p>
          <a:p>
            <a:pPr algn="l">
              <a:buFont typeface="Arial" pitchFamily="34" charset="0"/>
              <a:buChar char="•"/>
            </a:pPr>
            <a:r>
              <a:rPr lang="es-AR" sz="1800" dirty="0" smtClean="0">
                <a:solidFill>
                  <a:schemeClr val="tx1"/>
                </a:solidFill>
              </a:rPr>
              <a:t>Canal CAN: un pedazo individual de datos contenidos dentro del campo de datos del marco CAN. También puede referirse a los canales CAN como señales. Debido a que el campo de datos puede contener hasta 8 bytes de datos, un solo marco CAN puede contener de 0 a 64 canales individuales (para 64 canales, todos tendrían que ser binarios).</a:t>
            </a:r>
            <a:endParaRPr lang="es-AR" sz="18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Terminología de CAN</a:t>
            </a:r>
            <a:endParaRPr lang="es-AR" dirty="0" smtClean="0">
              <a:solidFill>
                <a:schemeClr val="tx1"/>
              </a:solidFill>
            </a:endParaRPr>
          </a:p>
        </p:txBody>
      </p:sp>
      <p:sp>
        <p:nvSpPr>
          <p:cNvPr id="3" name="2 Subtítulo"/>
          <p:cNvSpPr>
            <a:spLocks noGrp="1"/>
          </p:cNvSpPr>
          <p:nvPr>
            <p:ph type="subTitle" idx="1"/>
          </p:nvPr>
        </p:nvSpPr>
        <p:spPr>
          <a:xfrm>
            <a:off x="323528" y="1196752"/>
            <a:ext cx="8640960" cy="1224136"/>
          </a:xfrm>
        </p:spPr>
        <p:txBody>
          <a:bodyPr>
            <a:noAutofit/>
          </a:bodyPr>
          <a:lstStyle/>
          <a:p>
            <a:pPr algn="l">
              <a:buFont typeface="Arial" pitchFamily="34" charset="0"/>
              <a:buChar char="•"/>
            </a:pPr>
            <a:r>
              <a:rPr lang="es-AR" sz="1800" dirty="0" smtClean="0">
                <a:solidFill>
                  <a:schemeClr val="tx1"/>
                </a:solidFill>
              </a:rPr>
              <a:t> Ejemplo de seis canales contenidos en el campo de datos de un solo marco CAN</a:t>
            </a:r>
          </a:p>
          <a:p>
            <a:pPr algn="l">
              <a:buFont typeface="Arial" pitchFamily="34" charset="0"/>
              <a:buChar char="•"/>
            </a:pPr>
            <a:r>
              <a:rPr lang="es-AR" sz="1800" dirty="0" smtClean="0">
                <a:solidFill>
                  <a:schemeClr val="tx1"/>
                </a:solidFill>
              </a:rPr>
              <a:t> Cada canal contiene 8 bits de datos.</a:t>
            </a:r>
            <a:endParaRPr lang="es-AR" sz="1800" dirty="0">
              <a:solidFill>
                <a:schemeClr val="tx1"/>
              </a:solidFill>
            </a:endParaRPr>
          </a:p>
        </p:txBody>
      </p:sp>
      <p:pic>
        <p:nvPicPr>
          <p:cNvPr id="15362" name="Picture 2" descr="http://www.ni.com/cms/images/devzone/tut/c/bd378304158.gif"/>
          <p:cNvPicPr>
            <a:picLocks noChangeAspect="1" noChangeArrowheads="1"/>
          </p:cNvPicPr>
          <p:nvPr/>
        </p:nvPicPr>
        <p:blipFill>
          <a:blip r:embed="rId2" cstate="print"/>
          <a:srcRect/>
          <a:stretch>
            <a:fillRect/>
          </a:stretch>
        </p:blipFill>
        <p:spPr bwMode="auto">
          <a:xfrm>
            <a:off x="2267744" y="2204864"/>
            <a:ext cx="3960440" cy="418893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 Capa de enlace de dato</a:t>
            </a:r>
            <a:endParaRPr lang="es-AR" dirty="0" smtClean="0">
              <a:solidFill>
                <a:schemeClr val="tx1"/>
              </a:solidFill>
            </a:endParaRPr>
          </a:p>
        </p:txBody>
      </p:sp>
      <p:sp>
        <p:nvSpPr>
          <p:cNvPr id="3" name="2 Subtítulo"/>
          <p:cNvSpPr>
            <a:spLocks noGrp="1"/>
          </p:cNvSpPr>
          <p:nvPr>
            <p:ph type="subTitle" idx="1"/>
          </p:nvPr>
        </p:nvSpPr>
        <p:spPr>
          <a:xfrm>
            <a:off x="323528" y="1196752"/>
            <a:ext cx="8640960" cy="1224136"/>
          </a:xfrm>
        </p:spPr>
        <p:txBody>
          <a:bodyPr>
            <a:noAutofit/>
          </a:bodyPr>
          <a:lstStyle/>
          <a:p>
            <a:pPr algn="l">
              <a:buFont typeface="Arial" pitchFamily="34" charset="0"/>
              <a:buChar char="•"/>
            </a:pPr>
            <a:r>
              <a:rPr lang="es-AR" sz="1800" dirty="0" smtClean="0">
                <a:solidFill>
                  <a:schemeClr val="tx1"/>
                </a:solidFill>
              </a:rPr>
              <a:t> CAN proporciona un acceso </a:t>
            </a:r>
            <a:r>
              <a:rPr lang="es-AR" sz="1800" dirty="0" err="1" smtClean="0">
                <a:solidFill>
                  <a:schemeClr val="tx1"/>
                </a:solidFill>
              </a:rPr>
              <a:t>multimaestro</a:t>
            </a:r>
            <a:r>
              <a:rPr lang="es-AR" sz="1800" dirty="0" smtClean="0">
                <a:solidFill>
                  <a:schemeClr val="tx1"/>
                </a:solidFill>
              </a:rPr>
              <a:t> al bus con una resolución determinista de las colisiones</a:t>
            </a:r>
          </a:p>
          <a:p>
            <a:pPr algn="l">
              <a:buFont typeface="Arial" pitchFamily="34" charset="0"/>
              <a:buChar char="•"/>
            </a:pPr>
            <a:r>
              <a:rPr lang="es-AR" sz="1800" dirty="0" smtClean="0">
                <a:solidFill>
                  <a:schemeClr val="tx1"/>
                </a:solidFill>
              </a:rPr>
              <a:t> La capa de enlace de datos define el método de acceso al medio así como los tipos de tramas para el envío de mensajes.</a:t>
            </a:r>
          </a:p>
          <a:p>
            <a:pPr algn="l">
              <a:buFont typeface="Arial" pitchFamily="34" charset="0"/>
              <a:buChar char="•"/>
            </a:pPr>
            <a:r>
              <a:rPr lang="es-AR" sz="1800" dirty="0" smtClean="0">
                <a:solidFill>
                  <a:schemeClr val="tx1"/>
                </a:solidFill>
              </a:rPr>
              <a:t>Para el </a:t>
            </a:r>
            <a:r>
              <a:rPr lang="es-AR" sz="1800" dirty="0">
                <a:solidFill>
                  <a:schemeClr val="tx1"/>
                </a:solidFill>
              </a:rPr>
              <a:t>a</a:t>
            </a:r>
            <a:r>
              <a:rPr lang="es-AR" sz="1800" dirty="0" smtClean="0">
                <a:solidFill>
                  <a:schemeClr val="tx1"/>
                </a:solidFill>
              </a:rPr>
              <a:t>cceso al medio (arbitraje):</a:t>
            </a:r>
          </a:p>
          <a:p>
            <a:pPr algn="l">
              <a:buFont typeface="Arial" pitchFamily="34" charset="0"/>
              <a:buChar char="•"/>
            </a:pPr>
            <a:r>
              <a:rPr lang="es-AR" sz="1800" dirty="0" smtClean="0">
                <a:solidFill>
                  <a:schemeClr val="tx1"/>
                </a:solidFill>
              </a:rPr>
              <a:t> Se usan los términos “dominante” y “recesivo” para referirse a los bits, donde un bit dominante equivale al valor lógico 0 y un bit recesivo equivale al valor lógico 1</a:t>
            </a:r>
          </a:p>
          <a:p>
            <a:pPr algn="l">
              <a:buFont typeface="Arial" pitchFamily="34" charset="0"/>
              <a:buChar char="•"/>
            </a:pPr>
            <a:r>
              <a:rPr lang="es-AR" sz="1800" dirty="0" smtClean="0">
                <a:solidFill>
                  <a:schemeClr val="tx1"/>
                </a:solidFill>
              </a:rPr>
              <a:t> El estado inactivo del bus es el estado recesivo (valor lógico 1)</a:t>
            </a:r>
          </a:p>
          <a:p>
            <a:pPr algn="l">
              <a:buFont typeface="Arial" pitchFamily="34" charset="0"/>
              <a:buChar char="•"/>
            </a:pPr>
            <a:r>
              <a:rPr lang="es-AR" sz="1800" dirty="0" smtClean="0">
                <a:solidFill>
                  <a:schemeClr val="tx1"/>
                </a:solidFill>
              </a:rPr>
              <a:t> Cuando dos nodos intentan transmitir bits diferentes se denomina colisión y el valor del bit dominante prevalece sobre el valor del bit recesivo</a:t>
            </a:r>
          </a:p>
          <a:p>
            <a:pPr algn="l">
              <a:buFont typeface="Arial" pitchFamily="34" charset="0"/>
              <a:buChar char="•"/>
            </a:pPr>
            <a:r>
              <a:rPr lang="es-AR" sz="1800" dirty="0" smtClean="0">
                <a:solidFill>
                  <a:schemeClr val="tx1"/>
                </a:solidFill>
              </a:rPr>
              <a:t> En ese caso el nodo que intentaba transmitir el valor recesivo detecta la colisión y pasa a modo pasivo, es decir, deja de transmitir para escuchar lo que transmite el otro nodo</a:t>
            </a:r>
          </a:p>
          <a:p>
            <a:pPr algn="l">
              <a:buFont typeface="Arial" pitchFamily="34" charset="0"/>
              <a:buChar char="•"/>
            </a:pPr>
            <a:r>
              <a:rPr lang="es-AR" sz="1800" dirty="0" smtClean="0">
                <a:solidFill>
                  <a:schemeClr val="tx1"/>
                </a:solidFill>
              </a:rPr>
              <a:t> Por esta razón es importante que todos los nodos estén sincronizados y muestreen todos los bits del bus simultáneamente.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ES" dirty="0" smtClean="0"/>
              <a:t>CAN BUS</a:t>
            </a:r>
            <a:endParaRPr lang="es-AR" dirty="0"/>
          </a:p>
        </p:txBody>
      </p:sp>
      <p:sp>
        <p:nvSpPr>
          <p:cNvPr id="3" name="2 Subtítulo"/>
          <p:cNvSpPr>
            <a:spLocks noGrp="1"/>
          </p:cNvSpPr>
          <p:nvPr>
            <p:ph type="subTitle" idx="1"/>
          </p:nvPr>
        </p:nvSpPr>
        <p:spPr>
          <a:xfrm>
            <a:off x="395536" y="1196752"/>
            <a:ext cx="8424936" cy="4442048"/>
          </a:xfrm>
        </p:spPr>
        <p:txBody>
          <a:bodyPr>
            <a:noAutofit/>
          </a:bodyPr>
          <a:lstStyle/>
          <a:p>
            <a:pPr algn="l">
              <a:buFont typeface="Arial" pitchFamily="34" charset="0"/>
              <a:buChar char="•"/>
            </a:pPr>
            <a:r>
              <a:rPr lang="es-AR" sz="1800" dirty="0" smtClean="0">
                <a:solidFill>
                  <a:schemeClr val="tx1"/>
                </a:solidFill>
              </a:rPr>
              <a:t> Previo: automotrices conectaban dispositivos electrónicos  con sistemas de cableado de punto a punto</a:t>
            </a:r>
          </a:p>
          <a:p>
            <a:pPr algn="l">
              <a:buFont typeface="Arial" pitchFamily="34" charset="0"/>
              <a:buChar char="•"/>
            </a:pPr>
            <a:r>
              <a:rPr lang="es-AR" sz="1800" dirty="0" smtClean="0">
                <a:solidFill>
                  <a:schemeClr val="tx1"/>
                </a:solidFill>
              </a:rPr>
              <a:t> Problemas: </a:t>
            </a:r>
          </a:p>
          <a:p>
            <a:pPr lvl="1" algn="l">
              <a:buFont typeface="Arial" pitchFamily="34" charset="0"/>
              <a:buChar char="•"/>
            </a:pPr>
            <a:r>
              <a:rPr lang="es-AR" sz="1800" dirty="0" smtClean="0">
                <a:solidFill>
                  <a:schemeClr val="tx1"/>
                </a:solidFill>
              </a:rPr>
              <a:t>demasiados cables </a:t>
            </a:r>
          </a:p>
          <a:p>
            <a:pPr lvl="1" algn="l">
              <a:buFont typeface="Arial" pitchFamily="34" charset="0"/>
              <a:buChar char="•"/>
            </a:pPr>
            <a:r>
              <a:rPr lang="es-AR" sz="1800" dirty="0" smtClean="0">
                <a:solidFill>
                  <a:schemeClr val="tx1"/>
                </a:solidFill>
              </a:rPr>
              <a:t>costo del cable</a:t>
            </a:r>
          </a:p>
          <a:p>
            <a:pPr lvl="1" algn="l">
              <a:buFont typeface="Arial" pitchFamily="34" charset="0"/>
              <a:buChar char="•"/>
            </a:pPr>
            <a:r>
              <a:rPr lang="es-AR" sz="1800" dirty="0" smtClean="0">
                <a:solidFill>
                  <a:schemeClr val="tx1"/>
                </a:solidFill>
              </a:rPr>
              <a:t>Complejidad </a:t>
            </a:r>
          </a:p>
          <a:p>
            <a:pPr lvl="1" algn="l">
              <a:buFont typeface="Arial" pitchFamily="34" charset="0"/>
              <a:buChar char="•"/>
            </a:pPr>
            <a:r>
              <a:rPr lang="es-AR" sz="1800" dirty="0" smtClean="0">
                <a:solidFill>
                  <a:schemeClr val="tx1"/>
                </a:solidFill>
              </a:rPr>
              <a:t>Peso</a:t>
            </a:r>
          </a:p>
          <a:p>
            <a:pPr algn="l">
              <a:buFont typeface="Arial" pitchFamily="34" charset="0"/>
              <a:buChar char="•"/>
            </a:pPr>
            <a:r>
              <a:rPr lang="es-AR" sz="1800" dirty="0" smtClean="0">
                <a:solidFill>
                  <a:schemeClr val="tx1"/>
                </a:solidFill>
              </a:rPr>
              <a:t> CAN: sistema de bus serial de alta integridad destinado para comunicar dispositivos inteligentes, emergió como la red estándar para vehículos</a:t>
            </a:r>
          </a:p>
          <a:p>
            <a:pPr algn="l">
              <a:buFont typeface="Arial" pitchFamily="34" charset="0"/>
              <a:buChar char="•"/>
            </a:pPr>
            <a:r>
              <a:rPr lang="es-AR" sz="1800" dirty="0" smtClean="0">
                <a:solidFill>
                  <a:schemeClr val="tx1"/>
                </a:solidFill>
              </a:rPr>
              <a:t> basado en una topología bus para la transmisión de mensajes en entornos distribuidos</a:t>
            </a:r>
          </a:p>
          <a:p>
            <a:pPr algn="l">
              <a:buFont typeface="Arial" pitchFamily="34" charset="0"/>
              <a:buChar char="•"/>
            </a:pPr>
            <a:r>
              <a:rPr lang="es-AR" sz="1800" dirty="0" smtClean="0">
                <a:solidFill>
                  <a:schemeClr val="tx1"/>
                </a:solidFill>
              </a:rPr>
              <a:t> Ofrece una solución a la gestión de la comunicación entre múltiples CPUs (unidades centrales de proceso). </a:t>
            </a:r>
          </a:p>
          <a:p>
            <a:pPr algn="l">
              <a:buFont typeface="Arial" pitchFamily="34" charset="0"/>
              <a:buChar char="•"/>
            </a:pPr>
            <a:r>
              <a:rPr lang="es-AR" sz="1800" dirty="0" smtClean="0">
                <a:solidFill>
                  <a:schemeClr val="tx1"/>
                </a:solidFill>
              </a:rPr>
              <a:t>1993: se convirtió en el estándar internacional ISO 11898</a:t>
            </a:r>
          </a:p>
          <a:p>
            <a:pPr algn="l">
              <a:buFont typeface="Arial" pitchFamily="34" charset="0"/>
              <a:buChar char="•"/>
            </a:pPr>
            <a:r>
              <a:rPr lang="es-AR" sz="1800" dirty="0" smtClean="0">
                <a:solidFill>
                  <a:schemeClr val="tx1"/>
                </a:solidFill>
              </a:rPr>
              <a:t> Desde 1994, se han estandarizado varios protocolos de alto nivel a partir de CAN, como </a:t>
            </a:r>
            <a:r>
              <a:rPr lang="es-AR" sz="1800" dirty="0" err="1" smtClean="0">
                <a:solidFill>
                  <a:schemeClr val="tx1"/>
                </a:solidFill>
              </a:rPr>
              <a:t>CANopen</a:t>
            </a:r>
            <a:r>
              <a:rPr lang="es-AR" sz="1800" dirty="0" smtClean="0">
                <a:solidFill>
                  <a:schemeClr val="tx1"/>
                </a:solidFill>
              </a:rPr>
              <a:t> y </a:t>
            </a:r>
            <a:r>
              <a:rPr lang="es-AR" sz="1800" dirty="0" err="1" smtClean="0">
                <a:solidFill>
                  <a:schemeClr val="tx1"/>
                </a:solidFill>
              </a:rPr>
              <a:t>DeviceNet</a:t>
            </a:r>
            <a:r>
              <a:rPr lang="es-AR" sz="1800" dirty="0" smtClean="0">
                <a:solidFill>
                  <a:schemeClr val="tx1"/>
                </a:solidFill>
              </a:rPr>
              <a:t> , y su uso se ha extendido a otras industrias.</a:t>
            </a:r>
          </a:p>
          <a:p>
            <a:pPr algn="l"/>
            <a:endParaRPr lang="es-AR" sz="1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 Capa de enlace de dato</a:t>
            </a:r>
            <a:endParaRPr lang="es-AR" dirty="0" smtClean="0">
              <a:solidFill>
                <a:schemeClr val="tx1"/>
              </a:solidFill>
            </a:endParaRPr>
          </a:p>
        </p:txBody>
      </p:sp>
      <p:sp>
        <p:nvSpPr>
          <p:cNvPr id="3" name="2 Subtítulo"/>
          <p:cNvSpPr>
            <a:spLocks noGrp="1"/>
          </p:cNvSpPr>
          <p:nvPr>
            <p:ph type="subTitle" idx="1"/>
          </p:nvPr>
        </p:nvSpPr>
        <p:spPr>
          <a:xfrm>
            <a:off x="323528" y="1196752"/>
            <a:ext cx="8640960" cy="1224136"/>
          </a:xfrm>
        </p:spPr>
        <p:txBody>
          <a:bodyPr>
            <a:noAutofit/>
          </a:bodyPr>
          <a:lstStyle/>
          <a:p>
            <a:pPr algn="l">
              <a:buFont typeface="Arial" pitchFamily="34" charset="0"/>
              <a:buChar char="•"/>
            </a:pPr>
            <a:r>
              <a:rPr lang="es-AR" sz="1800" dirty="0" smtClean="0">
                <a:solidFill>
                  <a:schemeClr val="tx1"/>
                </a:solidFill>
              </a:rPr>
              <a:t> </a:t>
            </a:r>
            <a:r>
              <a:rPr lang="es-AR" sz="1800" dirty="0" smtClean="0">
                <a:solidFill>
                  <a:schemeClr val="tx1"/>
                </a:solidFill>
              </a:rPr>
              <a:t>El arbitraje se produce durante los primeros bits de una trama o mensaje, durante la transmisión de lo que se conoce como identificador del mensaje</a:t>
            </a:r>
          </a:p>
          <a:p>
            <a:pPr algn="l">
              <a:buFont typeface="Arial" pitchFamily="34" charset="0"/>
              <a:buChar char="•"/>
            </a:pPr>
            <a:r>
              <a:rPr lang="es-AR" sz="1800" dirty="0" smtClean="0">
                <a:solidFill>
                  <a:schemeClr val="tx1"/>
                </a:solidFill>
              </a:rPr>
              <a:t> Al final del proceso de arbitraje sólo debe quedar un nodo con el control del bus. Por ello cada nodo debe manejar identificadores únicos</a:t>
            </a:r>
          </a:p>
          <a:p>
            <a:pPr algn="l">
              <a:buFont typeface="Arial" pitchFamily="34" charset="0"/>
              <a:buChar char="•"/>
            </a:pPr>
            <a:r>
              <a:rPr lang="es-AR" sz="1800" dirty="0" smtClean="0">
                <a:solidFill>
                  <a:schemeClr val="tx1"/>
                </a:solidFill>
              </a:rPr>
              <a:t> Cuando un nodo pierde el arbitraje aplaza la transmisión de su trama para intentarlo de nuevo cuando finalice la trama actual</a:t>
            </a:r>
          </a:p>
          <a:p>
            <a:pPr algn="l">
              <a:buFont typeface="Arial" pitchFamily="34" charset="0"/>
              <a:buChar char="•"/>
            </a:pPr>
            <a:r>
              <a:rPr lang="es-AR" sz="1800" dirty="0" smtClean="0">
                <a:solidFill>
                  <a:schemeClr val="tx1"/>
                </a:solidFill>
              </a:rPr>
              <a:t> Conociendo los identificadores de todos las tramas que intentan ser transmitidas, se puede establecer de manera determinista el orden en el que son transmitidas. Así, una trama CAN con identificador más bajo (mayor número de bits dominantes en las primeras posiciones) tiene más prioridad que una trama con identificador más alto.</a:t>
            </a:r>
          </a:p>
          <a:p>
            <a:pPr algn="l">
              <a:buFont typeface="Arial" pitchFamily="34" charset="0"/>
              <a:buChar char="•"/>
            </a:pPr>
            <a:r>
              <a:rPr lang="es-AR" sz="1800" dirty="0" smtClean="0">
                <a:solidFill>
                  <a:schemeClr val="tx1"/>
                </a:solidFill>
              </a:rPr>
              <a:t>Existen cuatro tipos de trama CAN:</a:t>
            </a:r>
          </a:p>
          <a:p>
            <a:pPr lvl="1" algn="l">
              <a:buFont typeface="Arial" pitchFamily="34" charset="0"/>
              <a:buChar char="•"/>
            </a:pPr>
            <a:r>
              <a:rPr lang="es-AR" sz="1400" dirty="0" smtClean="0">
                <a:solidFill>
                  <a:schemeClr val="tx1"/>
                </a:solidFill>
              </a:rPr>
              <a:t>Trama de datos (data </a:t>
            </a:r>
            <a:r>
              <a:rPr lang="es-AR" sz="1400" dirty="0" err="1" smtClean="0">
                <a:solidFill>
                  <a:schemeClr val="tx1"/>
                </a:solidFill>
              </a:rPr>
              <a:t>frame</a:t>
            </a:r>
            <a:r>
              <a:rPr lang="es-AR" sz="1400" dirty="0" smtClean="0">
                <a:solidFill>
                  <a:schemeClr val="tx1"/>
                </a:solidFill>
              </a:rPr>
              <a:t>)</a:t>
            </a:r>
          </a:p>
          <a:p>
            <a:pPr lvl="1" algn="l">
              <a:buFont typeface="Arial" pitchFamily="34" charset="0"/>
              <a:buChar char="•"/>
            </a:pPr>
            <a:r>
              <a:rPr lang="es-AR" sz="1400" dirty="0" smtClean="0">
                <a:solidFill>
                  <a:schemeClr val="tx1"/>
                </a:solidFill>
              </a:rPr>
              <a:t>Trama remota (</a:t>
            </a:r>
            <a:r>
              <a:rPr lang="es-AR" sz="1400" dirty="0" err="1" smtClean="0">
                <a:solidFill>
                  <a:schemeClr val="tx1"/>
                </a:solidFill>
              </a:rPr>
              <a:t>remote</a:t>
            </a:r>
            <a:r>
              <a:rPr lang="es-AR" sz="1400" dirty="0" smtClean="0">
                <a:solidFill>
                  <a:schemeClr val="tx1"/>
                </a:solidFill>
              </a:rPr>
              <a:t> </a:t>
            </a:r>
            <a:r>
              <a:rPr lang="es-AR" sz="1400" dirty="0" err="1" smtClean="0">
                <a:solidFill>
                  <a:schemeClr val="tx1"/>
                </a:solidFill>
              </a:rPr>
              <a:t>frame</a:t>
            </a:r>
            <a:r>
              <a:rPr lang="es-AR" sz="1400" dirty="0" smtClean="0">
                <a:solidFill>
                  <a:schemeClr val="tx1"/>
                </a:solidFill>
              </a:rPr>
              <a:t>)</a:t>
            </a:r>
          </a:p>
          <a:p>
            <a:pPr lvl="1" algn="l">
              <a:buFont typeface="Arial" pitchFamily="34" charset="0"/>
              <a:buChar char="•"/>
            </a:pPr>
            <a:r>
              <a:rPr lang="es-AR" sz="1400" dirty="0" smtClean="0">
                <a:solidFill>
                  <a:schemeClr val="tx1"/>
                </a:solidFill>
              </a:rPr>
              <a:t>Trama de error (error </a:t>
            </a:r>
            <a:r>
              <a:rPr lang="es-AR" sz="1400" dirty="0" err="1" smtClean="0">
                <a:solidFill>
                  <a:schemeClr val="tx1"/>
                </a:solidFill>
              </a:rPr>
              <a:t>frame</a:t>
            </a:r>
            <a:r>
              <a:rPr lang="es-AR" sz="1400" dirty="0" smtClean="0">
                <a:solidFill>
                  <a:schemeClr val="tx1"/>
                </a:solidFill>
              </a:rPr>
              <a:t>)</a:t>
            </a:r>
          </a:p>
          <a:p>
            <a:pPr lvl="1" algn="l">
              <a:buFont typeface="Arial" pitchFamily="34" charset="0"/>
              <a:buChar char="•"/>
            </a:pPr>
            <a:r>
              <a:rPr lang="es-AR" sz="1400" dirty="0" smtClean="0">
                <a:solidFill>
                  <a:schemeClr val="tx1"/>
                </a:solidFill>
              </a:rPr>
              <a:t>Trama de sobrecarga (</a:t>
            </a:r>
            <a:r>
              <a:rPr lang="es-AR" sz="1400" dirty="0" err="1" smtClean="0">
                <a:solidFill>
                  <a:schemeClr val="tx1"/>
                </a:solidFill>
              </a:rPr>
              <a:t>overload</a:t>
            </a:r>
            <a:r>
              <a:rPr lang="es-AR" sz="1400" dirty="0" smtClean="0">
                <a:solidFill>
                  <a:schemeClr val="tx1"/>
                </a:solidFill>
              </a:rPr>
              <a:t> </a:t>
            </a:r>
            <a:r>
              <a:rPr lang="es-AR" sz="1400" dirty="0" err="1" smtClean="0">
                <a:solidFill>
                  <a:schemeClr val="tx1"/>
                </a:solidFill>
              </a:rPr>
              <a:t>frame</a:t>
            </a:r>
            <a:r>
              <a:rPr lang="es-AR" sz="1400" dirty="0" smtClean="0">
                <a:solidFill>
                  <a:schemeClr val="tx1"/>
                </a:solidFill>
              </a:rPr>
              <a:t>)</a:t>
            </a:r>
            <a:endParaRPr lang="es-AR" sz="1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Trama de datos</a:t>
            </a:r>
            <a:endParaRPr lang="es-AR" dirty="0" smtClean="0">
              <a:solidFill>
                <a:schemeClr val="tx1"/>
              </a:solidFill>
            </a:endParaRPr>
          </a:p>
        </p:txBody>
      </p:sp>
      <p:sp>
        <p:nvSpPr>
          <p:cNvPr id="3" name="2 Subtítulo"/>
          <p:cNvSpPr>
            <a:spLocks noGrp="1"/>
          </p:cNvSpPr>
          <p:nvPr>
            <p:ph type="subTitle" idx="1"/>
          </p:nvPr>
        </p:nvSpPr>
        <p:spPr>
          <a:xfrm>
            <a:off x="323528" y="1196752"/>
            <a:ext cx="8640960" cy="1224136"/>
          </a:xfrm>
        </p:spPr>
        <p:txBody>
          <a:bodyPr>
            <a:noAutofit/>
          </a:bodyPr>
          <a:lstStyle/>
          <a:p>
            <a:pPr algn="l">
              <a:buFont typeface="Arial" pitchFamily="34" charset="0"/>
              <a:buChar char="•"/>
            </a:pPr>
            <a:r>
              <a:rPr lang="es-AR" sz="1800" dirty="0" smtClean="0">
                <a:solidFill>
                  <a:schemeClr val="tx1"/>
                </a:solidFill>
              </a:rPr>
              <a:t> Puede ser de uno de los dos siguientes formatos:</a:t>
            </a:r>
          </a:p>
          <a:p>
            <a:pPr algn="l">
              <a:buFont typeface="Arial" pitchFamily="34" charset="0"/>
              <a:buChar char="•"/>
            </a:pPr>
            <a:r>
              <a:rPr lang="es-AR" sz="1800" dirty="0" smtClean="0">
                <a:solidFill>
                  <a:schemeClr val="tx1"/>
                </a:solidFill>
              </a:rPr>
              <a:t>Formato base: con identificador de 11 bits.</a:t>
            </a:r>
          </a:p>
          <a:p>
            <a:pPr algn="l">
              <a:buFont typeface="Arial" pitchFamily="34" charset="0"/>
              <a:buChar char="•"/>
            </a:pPr>
            <a:r>
              <a:rPr lang="es-AR" sz="1800" dirty="0" smtClean="0">
                <a:solidFill>
                  <a:schemeClr val="tx1"/>
                </a:solidFill>
              </a:rPr>
              <a:t>Formato extendido: con identificador de 29 bits.</a:t>
            </a:r>
          </a:p>
          <a:p>
            <a:pPr algn="l">
              <a:buFont typeface="Arial" pitchFamily="34" charset="0"/>
              <a:buChar char="•"/>
            </a:pPr>
            <a:r>
              <a:rPr lang="es-AR" sz="1800" dirty="0" smtClean="0">
                <a:solidFill>
                  <a:schemeClr val="tx1"/>
                </a:solidFill>
              </a:rPr>
              <a:t>El estándar dice que un controlador CAN debe aceptar tramas en formato base, y puede o no aceptar tramas en formato extendido</a:t>
            </a:r>
          </a:p>
          <a:p>
            <a:pPr algn="l">
              <a:buFont typeface="Arial" pitchFamily="34" charset="0"/>
              <a:buChar char="•"/>
            </a:pPr>
            <a:r>
              <a:rPr lang="es-AR" sz="1800" dirty="0" smtClean="0">
                <a:solidFill>
                  <a:schemeClr val="tx1"/>
                </a:solidFill>
              </a:rPr>
              <a:t> Pero en cualquier caso debe tolerar tramas en formato extendido, si un controlador está configurado para que sólo acepte tramas en formato base no debe lanzar un error cuando reciba una trama en formato extendido, solo no transmitirá el mensaje al procesador central.</a:t>
            </a:r>
          </a:p>
          <a:p>
            <a:pPr algn="l"/>
            <a:r>
              <a:rPr lang="es-AR" sz="1800" dirty="0" smtClean="0">
                <a:solidFill>
                  <a:schemeClr val="tx1"/>
                </a:solidFill>
              </a:rPr>
              <a:t>Formato base:</a:t>
            </a:r>
          </a:p>
        </p:txBody>
      </p:sp>
      <p:pic>
        <p:nvPicPr>
          <p:cNvPr id="34818" name="Picture 2" descr="https://upload.wikimedia.org/wikipedia/commons/thumb/5/5e/CAN-Bus-frame_in_base_format_without_stuffbits.svg/709px-CAN-Bus-frame_in_base_format_without_stuffbits.svg.png"/>
          <p:cNvPicPr>
            <a:picLocks noChangeAspect="1" noChangeArrowheads="1"/>
          </p:cNvPicPr>
          <p:nvPr/>
        </p:nvPicPr>
        <p:blipFill>
          <a:blip r:embed="rId2" cstate="print"/>
          <a:srcRect/>
          <a:stretch>
            <a:fillRect/>
          </a:stretch>
        </p:blipFill>
        <p:spPr bwMode="auto">
          <a:xfrm>
            <a:off x="827584" y="4293096"/>
            <a:ext cx="7415613" cy="1872208"/>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normAutofit/>
          </a:bodyPr>
          <a:lstStyle/>
          <a:p>
            <a:r>
              <a:rPr lang="es-AR" dirty="0"/>
              <a:t>F</a:t>
            </a:r>
            <a:r>
              <a:rPr lang="es-AR" dirty="0" smtClean="0">
                <a:solidFill>
                  <a:schemeClr val="tx1"/>
                </a:solidFill>
              </a:rPr>
              <a:t>ormato de trama </a:t>
            </a:r>
            <a:r>
              <a:rPr lang="es-AR" dirty="0" smtClean="0"/>
              <a:t>base</a:t>
            </a:r>
            <a:endParaRPr lang="es-AR" dirty="0" smtClean="0">
              <a:solidFill>
                <a:schemeClr val="tx1"/>
              </a:solidFill>
            </a:endParaRPr>
          </a:p>
        </p:txBody>
      </p:sp>
      <p:sp>
        <p:nvSpPr>
          <p:cNvPr id="3" name="2 Subtítulo"/>
          <p:cNvSpPr>
            <a:spLocks noGrp="1"/>
          </p:cNvSpPr>
          <p:nvPr>
            <p:ph type="subTitle" idx="1"/>
          </p:nvPr>
        </p:nvSpPr>
        <p:spPr>
          <a:xfrm>
            <a:off x="323528" y="1196752"/>
            <a:ext cx="8640960" cy="5184576"/>
          </a:xfrm>
        </p:spPr>
        <p:txBody>
          <a:bodyPr>
            <a:noAutofit/>
          </a:bodyPr>
          <a:lstStyle/>
          <a:p>
            <a:pPr algn="l"/>
            <a:r>
              <a:rPr lang="es-AR" sz="1200" dirty="0" smtClean="0">
                <a:solidFill>
                  <a:schemeClr val="tx1"/>
                </a:solidFill>
              </a:rPr>
              <a:t>Nombre del campo		Longitud (bits)		Finalidad</a:t>
            </a:r>
          </a:p>
          <a:p>
            <a:pPr algn="l"/>
            <a:r>
              <a:rPr lang="es-AR" sz="1200" dirty="0" smtClean="0">
                <a:solidFill>
                  <a:schemeClr val="tx1"/>
                </a:solidFill>
              </a:rPr>
              <a:t>Inicio de trama		1		Demarca el comienzo de una transmisión.</a:t>
            </a:r>
          </a:p>
          <a:p>
            <a:pPr algn="l"/>
            <a:r>
              <a:rPr lang="es-AR" sz="1200" dirty="0" smtClean="0">
                <a:solidFill>
                  <a:schemeClr val="tx1"/>
                </a:solidFill>
              </a:rPr>
              <a:t>Identificador - ID (verde)		11		Un identificador (único) que también representa la 						prioridad de la trama.</a:t>
            </a:r>
          </a:p>
          <a:p>
            <a:pPr algn="l"/>
            <a:r>
              <a:rPr lang="es-AR" sz="1200" dirty="0" smtClean="0">
                <a:solidFill>
                  <a:schemeClr val="tx1"/>
                </a:solidFill>
              </a:rPr>
              <a:t>Petición de transmisión remota - RTR (</a:t>
            </a:r>
            <a:r>
              <a:rPr lang="es-AR" sz="1200" dirty="0" err="1" smtClean="0">
                <a:solidFill>
                  <a:schemeClr val="tx1"/>
                </a:solidFill>
              </a:rPr>
              <a:t>cián</a:t>
            </a:r>
            <a:r>
              <a:rPr lang="es-AR" sz="1200" dirty="0" smtClean="0">
                <a:solidFill>
                  <a:schemeClr val="tx1"/>
                </a:solidFill>
              </a:rPr>
              <a:t>)	1		Dominante (0) para tramas de datos y recesivo (1) para tramas 					de peticiones remotas.</a:t>
            </a:r>
          </a:p>
          <a:p>
            <a:pPr algn="l"/>
            <a:r>
              <a:rPr lang="es-AR" sz="1200" dirty="0" smtClean="0">
                <a:solidFill>
                  <a:schemeClr val="tx1"/>
                </a:solidFill>
              </a:rPr>
              <a:t>Bit de extensión de identificador - IDE	1		Dominante (0) para el formato base (identificador de 11 bits).</a:t>
            </a:r>
          </a:p>
          <a:p>
            <a:pPr algn="l"/>
            <a:r>
              <a:rPr lang="es-AR" sz="1200" dirty="0" smtClean="0">
                <a:solidFill>
                  <a:schemeClr val="tx1"/>
                </a:solidFill>
              </a:rPr>
              <a:t>Bit reservado (r0)		1		Bit reservado. Debe ser dominante (0), pero aceptado tanto 					dominante como recesivo.</a:t>
            </a:r>
          </a:p>
          <a:p>
            <a:pPr algn="l">
              <a:buFont typeface="Arial" pitchFamily="34" charset="0"/>
              <a:buChar char="•"/>
            </a:pPr>
            <a:r>
              <a:rPr lang="es-AR" sz="1200" dirty="0" smtClean="0">
                <a:solidFill>
                  <a:schemeClr val="tx1"/>
                </a:solidFill>
              </a:rPr>
              <a:t>Código de </a:t>
            </a:r>
            <a:r>
              <a:rPr lang="es-AR" sz="1200" dirty="0" err="1" smtClean="0">
                <a:solidFill>
                  <a:schemeClr val="tx1"/>
                </a:solidFill>
              </a:rPr>
              <a:t>long</a:t>
            </a:r>
            <a:r>
              <a:rPr lang="es-AR" sz="1200" dirty="0" smtClean="0">
                <a:solidFill>
                  <a:schemeClr val="tx1"/>
                </a:solidFill>
              </a:rPr>
              <a:t>. datos - DLC (amarillo)	4		Número de bytes de datos en el mensaje, entre 0 y 8. Si este 					campo es mayor que 8 el mensaje será de 8 bytes como 						máximo de cualquier modo.</a:t>
            </a:r>
          </a:p>
          <a:p>
            <a:pPr algn="l">
              <a:buFont typeface="Arial" pitchFamily="34" charset="0"/>
              <a:buChar char="•"/>
            </a:pPr>
            <a:r>
              <a:rPr lang="es-AR" sz="1200" dirty="0" smtClean="0">
                <a:solidFill>
                  <a:schemeClr val="tx1"/>
                </a:solidFill>
              </a:rPr>
              <a:t>Campo de datos (rojo)		0–64 (0-8 bytes)	Datos de la trama (la longitud del campo viene dada por el 						código de longitud de datos o DLC).</a:t>
            </a:r>
          </a:p>
          <a:p>
            <a:pPr algn="l">
              <a:buFont typeface="Arial" pitchFamily="34" charset="0"/>
              <a:buChar char="•"/>
            </a:pPr>
            <a:r>
              <a:rPr lang="es-AR" sz="1200" dirty="0" smtClean="0">
                <a:solidFill>
                  <a:schemeClr val="tx1"/>
                </a:solidFill>
              </a:rPr>
              <a:t>CRC			15		Verificación por redundancia cíclica. Código que verifica que 					los datos fueron transmitidos correctamente</a:t>
            </a:r>
          </a:p>
          <a:p>
            <a:pPr algn="l">
              <a:buFont typeface="Arial" pitchFamily="34" charset="0"/>
              <a:buChar char="•"/>
            </a:pPr>
            <a:r>
              <a:rPr lang="es-AR" sz="1200" dirty="0" smtClean="0">
                <a:solidFill>
                  <a:schemeClr val="tx1"/>
                </a:solidFill>
              </a:rPr>
              <a:t>Delimitador CRC		1		Debe ser recesivo (1).</a:t>
            </a:r>
          </a:p>
          <a:p>
            <a:pPr algn="l">
              <a:buFont typeface="Arial" pitchFamily="34" charset="0"/>
              <a:buChar char="•"/>
            </a:pPr>
            <a:r>
              <a:rPr lang="es-AR" sz="1200" dirty="0" smtClean="0">
                <a:solidFill>
                  <a:schemeClr val="tx1"/>
                </a:solidFill>
              </a:rPr>
              <a:t>Hueco de acuse de recibo - ACK	1		El transmisor emite recesivo (1) y cualquier receptor emite 					dominante (0).</a:t>
            </a:r>
          </a:p>
          <a:p>
            <a:pPr algn="l">
              <a:buFont typeface="Arial" pitchFamily="34" charset="0"/>
              <a:buChar char="•"/>
            </a:pPr>
            <a:r>
              <a:rPr lang="es-AR" sz="1200" dirty="0" smtClean="0">
                <a:solidFill>
                  <a:schemeClr val="tx1"/>
                </a:solidFill>
              </a:rPr>
              <a:t>Delimitador ACK		1		Debe ser recesivo (1).</a:t>
            </a:r>
          </a:p>
          <a:p>
            <a:pPr algn="l">
              <a:buFont typeface="Arial" pitchFamily="34" charset="0"/>
              <a:buChar char="•"/>
            </a:pPr>
            <a:r>
              <a:rPr lang="es-AR" sz="1200" dirty="0" smtClean="0">
                <a:solidFill>
                  <a:schemeClr val="tx1"/>
                </a:solidFill>
              </a:rPr>
              <a:t>Fin de trama EOF		7		Debe ser recesivo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Formato extendido</a:t>
            </a:r>
            <a:endParaRPr lang="es-AR" dirty="0" smtClean="0">
              <a:solidFill>
                <a:schemeClr val="tx1"/>
              </a:solidFill>
            </a:endParaRPr>
          </a:p>
        </p:txBody>
      </p:sp>
      <p:sp>
        <p:nvSpPr>
          <p:cNvPr id="3" name="2 Subtítulo"/>
          <p:cNvSpPr>
            <a:spLocks noGrp="1"/>
          </p:cNvSpPr>
          <p:nvPr>
            <p:ph type="subTitle" idx="1"/>
          </p:nvPr>
        </p:nvSpPr>
        <p:spPr>
          <a:xfrm>
            <a:off x="323528" y="980728"/>
            <a:ext cx="8640960" cy="5400600"/>
          </a:xfrm>
        </p:spPr>
        <p:txBody>
          <a:bodyPr>
            <a:noAutofit/>
          </a:bodyPr>
          <a:lstStyle/>
          <a:p>
            <a:pPr algn="l"/>
            <a:r>
              <a:rPr lang="es-AR" sz="1200" dirty="0" smtClean="0">
                <a:solidFill>
                  <a:schemeClr val="tx1"/>
                </a:solidFill>
              </a:rPr>
              <a:t>] Nombre del campo		Longitud (bits)		Finalidad</a:t>
            </a:r>
          </a:p>
          <a:p>
            <a:pPr algn="l"/>
            <a:r>
              <a:rPr lang="es-AR" sz="1200" dirty="0" smtClean="0">
                <a:solidFill>
                  <a:schemeClr val="tx1"/>
                </a:solidFill>
              </a:rPr>
              <a:t>Inicio de trama		1		Demarca el comienzo de una transmisión.</a:t>
            </a:r>
          </a:p>
          <a:p>
            <a:pPr algn="l"/>
            <a:r>
              <a:rPr lang="es-AR" sz="1200" dirty="0" smtClean="0">
                <a:solidFill>
                  <a:schemeClr val="tx1"/>
                </a:solidFill>
              </a:rPr>
              <a:t>Identificador A - ID_A		11		Primera parte del identificador (único) que también 						representa la prioridad de la trama</a:t>
            </a:r>
          </a:p>
          <a:p>
            <a:pPr algn="l"/>
            <a:r>
              <a:rPr lang="es-AR" sz="1200" dirty="0" smtClean="0">
                <a:solidFill>
                  <a:schemeClr val="tx1"/>
                </a:solidFill>
              </a:rPr>
              <a:t>Sustituto de transmisión remota - SRR	1		Debe ser recesivo </a:t>
            </a:r>
          </a:p>
          <a:p>
            <a:pPr algn="l"/>
            <a:r>
              <a:rPr lang="es-AR" sz="1200" dirty="0" smtClean="0">
                <a:solidFill>
                  <a:schemeClr val="tx1"/>
                </a:solidFill>
              </a:rPr>
              <a:t>Bit de extensión de identificador - IDE	1		Recesivo (1) para el formato extendido (identificador de 29 					bits).</a:t>
            </a:r>
          </a:p>
          <a:p>
            <a:pPr algn="l"/>
            <a:r>
              <a:rPr lang="es-AR" sz="1200" dirty="0" smtClean="0">
                <a:solidFill>
                  <a:schemeClr val="tx1"/>
                </a:solidFill>
              </a:rPr>
              <a:t>Identificador B - ID_B		18		Segunda parte del identificador (único) que también 						representa la prioridad de la trama.</a:t>
            </a:r>
          </a:p>
          <a:p>
            <a:pPr algn="l"/>
            <a:r>
              <a:rPr lang="es-AR" sz="1200" dirty="0" smtClean="0">
                <a:solidFill>
                  <a:schemeClr val="tx1"/>
                </a:solidFill>
              </a:rPr>
              <a:t>Petición de transmisión remota - RTR	1		Dominante (0) para tramas de datos y recesivo (1) para tramas 					de peticiones remotas.</a:t>
            </a:r>
          </a:p>
          <a:p>
            <a:pPr algn="l"/>
            <a:r>
              <a:rPr lang="es-AR" sz="1200" dirty="0" smtClean="0">
                <a:solidFill>
                  <a:schemeClr val="tx1"/>
                </a:solidFill>
              </a:rPr>
              <a:t>Bits reservados (r1, r0)		2		Bit reservado. Debe ser dominante (0), pero aceptado tanto 					dominante como recesivo.</a:t>
            </a:r>
          </a:p>
          <a:p>
            <a:pPr algn="l"/>
            <a:r>
              <a:rPr lang="es-AR" sz="1200" dirty="0" smtClean="0">
                <a:solidFill>
                  <a:schemeClr val="tx1"/>
                </a:solidFill>
              </a:rPr>
              <a:t>Código de longitud de datos - DLC	4		Número de bytes de datos en el mensaje, entre 0 y 8. Si este 					campo es mayor que 8 el mensaje será de 8 bytes como 						máximo de cualquier modo.</a:t>
            </a:r>
          </a:p>
          <a:p>
            <a:pPr algn="l"/>
            <a:r>
              <a:rPr lang="es-AR" sz="1200" dirty="0" smtClean="0">
                <a:solidFill>
                  <a:schemeClr val="tx1"/>
                </a:solidFill>
              </a:rPr>
              <a:t>Campo de datos		0–64 (0-8 bytes)	Datos de la trama (la longitud del campo viene dada por el 						código de longitud de datos o DLC).</a:t>
            </a:r>
          </a:p>
          <a:p>
            <a:pPr algn="l"/>
            <a:r>
              <a:rPr lang="es-AR" sz="1200" dirty="0" smtClean="0">
                <a:solidFill>
                  <a:schemeClr val="tx1"/>
                </a:solidFill>
              </a:rPr>
              <a:t>CRC			15		Verificación por redundancia cíclica. Código que verifica que 					los datos fueron transmitidos correctamente.</a:t>
            </a:r>
          </a:p>
          <a:p>
            <a:pPr algn="l"/>
            <a:r>
              <a:rPr lang="es-AR" sz="1200" dirty="0" smtClean="0">
                <a:solidFill>
                  <a:schemeClr val="tx1"/>
                </a:solidFill>
              </a:rPr>
              <a:t>Delimitador CRC		1		Debe ser recesivo (1).</a:t>
            </a:r>
          </a:p>
          <a:p>
            <a:pPr algn="l"/>
            <a:r>
              <a:rPr lang="es-AR" sz="1200" dirty="0" smtClean="0">
                <a:solidFill>
                  <a:schemeClr val="tx1"/>
                </a:solidFill>
              </a:rPr>
              <a:t>Hueco de acuse de recibo - ACK	1		El transmisor emite recesivo (1) y cualquier receptor emite 					dominante (0).</a:t>
            </a:r>
          </a:p>
          <a:p>
            <a:pPr algn="l"/>
            <a:r>
              <a:rPr lang="es-AR" sz="1200" dirty="0" smtClean="0">
                <a:solidFill>
                  <a:schemeClr val="tx1"/>
                </a:solidFill>
              </a:rPr>
              <a:t>Delimitador ACK		1		Debe ser recesivo (1).</a:t>
            </a:r>
          </a:p>
          <a:p>
            <a:pPr algn="l"/>
            <a:r>
              <a:rPr lang="es-AR" sz="1200" dirty="0" smtClean="0">
                <a:solidFill>
                  <a:schemeClr val="tx1"/>
                </a:solidFill>
              </a:rPr>
              <a:t>Fin de trama - EOF		7		Debe ser recesivo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Trama remota</a:t>
            </a:r>
            <a:endParaRPr lang="es-AR" dirty="0" smtClean="0">
              <a:solidFill>
                <a:schemeClr val="tx1"/>
              </a:solidFill>
            </a:endParaRPr>
          </a:p>
        </p:txBody>
      </p:sp>
      <p:sp>
        <p:nvSpPr>
          <p:cNvPr id="3" name="2 Subtítulo"/>
          <p:cNvSpPr>
            <a:spLocks noGrp="1"/>
          </p:cNvSpPr>
          <p:nvPr>
            <p:ph type="subTitle" idx="1"/>
          </p:nvPr>
        </p:nvSpPr>
        <p:spPr>
          <a:xfrm>
            <a:off x="323528" y="980728"/>
            <a:ext cx="8640960" cy="5400600"/>
          </a:xfrm>
        </p:spPr>
        <p:txBody>
          <a:bodyPr>
            <a:noAutofit/>
          </a:bodyPr>
          <a:lstStyle/>
          <a:p>
            <a:pPr algn="l">
              <a:buFont typeface="Arial" pitchFamily="34" charset="0"/>
              <a:buChar char="•"/>
            </a:pPr>
            <a:r>
              <a:rPr lang="es-AR" sz="2400" dirty="0" smtClean="0">
                <a:solidFill>
                  <a:schemeClr val="tx1"/>
                </a:solidFill>
              </a:rPr>
              <a:t>Generalmente los datos se transmiten como trama de datos</a:t>
            </a:r>
          </a:p>
          <a:p>
            <a:pPr algn="l">
              <a:buFont typeface="Arial" pitchFamily="34" charset="0"/>
              <a:buChar char="•"/>
            </a:pPr>
            <a:r>
              <a:rPr lang="es-AR" sz="2400" dirty="0" smtClean="0">
                <a:solidFill>
                  <a:schemeClr val="tx1"/>
                </a:solidFill>
              </a:rPr>
              <a:t> Pero es posible que un nodo requiera unos datos desde otro nodo</a:t>
            </a:r>
          </a:p>
          <a:p>
            <a:pPr algn="l">
              <a:buFont typeface="Arial" pitchFamily="34" charset="0"/>
              <a:buChar char="•"/>
            </a:pPr>
            <a:r>
              <a:rPr lang="es-AR" sz="2400" dirty="0">
                <a:solidFill>
                  <a:schemeClr val="tx1"/>
                </a:solidFill>
              </a:rPr>
              <a:t> </a:t>
            </a:r>
            <a:r>
              <a:rPr lang="es-AR" sz="2400" dirty="0" smtClean="0">
                <a:solidFill>
                  <a:schemeClr val="tx1"/>
                </a:solidFill>
              </a:rPr>
              <a:t>En ese caso, el primero puede enviar una trama remota para pedir el envío de algún dato</a:t>
            </a:r>
          </a:p>
          <a:p>
            <a:pPr algn="l">
              <a:buFont typeface="Arial" pitchFamily="34" charset="0"/>
              <a:buChar char="•"/>
            </a:pPr>
            <a:r>
              <a:rPr lang="es-AR" sz="2400" dirty="0" smtClean="0">
                <a:solidFill>
                  <a:schemeClr val="tx1"/>
                </a:solidFill>
              </a:rPr>
              <a:t> El nodo que requiere la información envía entonces una trama con una petición de transmisión remota (RTR = 1; recesivo)</a:t>
            </a:r>
          </a:p>
          <a:p>
            <a:pPr algn="l">
              <a:buFont typeface="Arial" pitchFamily="34" charset="0"/>
              <a:buChar char="•"/>
            </a:pPr>
            <a:r>
              <a:rPr lang="es-AR" sz="2400" dirty="0" smtClean="0">
                <a:solidFill>
                  <a:schemeClr val="tx1"/>
                </a:solidFill>
              </a:rPr>
              <a:t> Las tramas remotas o de petición de transmisión remota sólo se diferencian de las tramas de datos en que las tramas remotas no tienen campo de datos.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Trama de error</a:t>
            </a:r>
            <a:endParaRPr lang="es-AR" dirty="0" smtClean="0">
              <a:solidFill>
                <a:schemeClr val="tx1"/>
              </a:solidFill>
            </a:endParaRPr>
          </a:p>
        </p:txBody>
      </p:sp>
      <p:sp>
        <p:nvSpPr>
          <p:cNvPr id="3" name="2 Subtítulo"/>
          <p:cNvSpPr>
            <a:spLocks noGrp="1"/>
          </p:cNvSpPr>
          <p:nvPr>
            <p:ph type="subTitle" idx="1"/>
          </p:nvPr>
        </p:nvSpPr>
        <p:spPr>
          <a:xfrm>
            <a:off x="323528" y="980728"/>
            <a:ext cx="8640960" cy="5400600"/>
          </a:xfrm>
        </p:spPr>
        <p:txBody>
          <a:bodyPr>
            <a:noAutofit/>
          </a:bodyPr>
          <a:lstStyle/>
          <a:p>
            <a:pPr algn="l">
              <a:buFont typeface="Arial" pitchFamily="34" charset="0"/>
              <a:buChar char="•"/>
            </a:pPr>
            <a:r>
              <a:rPr lang="es-AR" sz="2400" dirty="0" smtClean="0">
                <a:solidFill>
                  <a:schemeClr val="tx1"/>
                </a:solidFill>
              </a:rPr>
              <a:t> Es una trama especial que viola las reglas de formato de las tramas CAN</a:t>
            </a:r>
          </a:p>
          <a:p>
            <a:pPr algn="l">
              <a:buFont typeface="Arial" pitchFamily="34" charset="0"/>
              <a:buChar char="•"/>
            </a:pPr>
            <a:r>
              <a:rPr lang="es-AR" sz="2400" dirty="0" smtClean="0">
                <a:solidFill>
                  <a:schemeClr val="tx1"/>
                </a:solidFill>
              </a:rPr>
              <a:t> Se transmite cuando un nodo detecta un mensaje erróneo, y provoca que los demás nodos también transmitan una trama de error</a:t>
            </a:r>
          </a:p>
          <a:p>
            <a:pPr algn="l">
              <a:buFont typeface="Arial" pitchFamily="34" charset="0"/>
              <a:buChar char="•"/>
            </a:pPr>
            <a:r>
              <a:rPr lang="es-AR" sz="2400" dirty="0" smtClean="0">
                <a:solidFill>
                  <a:schemeClr val="tx1"/>
                </a:solidFill>
              </a:rPr>
              <a:t> Un complejo mecanismo de contadores de error integrado en el controlador asegura que un nodo no bloquee el bus con continuas tramas de error.</a:t>
            </a:r>
          </a:p>
          <a:p>
            <a:pPr algn="l">
              <a:buFont typeface="Arial" pitchFamily="34" charset="0"/>
              <a:buChar char="•"/>
            </a:pPr>
            <a:r>
              <a:rPr lang="es-AR" sz="2400" dirty="0" smtClean="0">
                <a:solidFill>
                  <a:schemeClr val="tx1"/>
                </a:solidFill>
              </a:rPr>
              <a:t>Trama de sobrecarga: Es similar a la trama de error en cuanto a que viola el formato de las tramas CAN</a:t>
            </a:r>
          </a:p>
          <a:p>
            <a:pPr algn="l">
              <a:buFont typeface="Arial" pitchFamily="34" charset="0"/>
              <a:buChar char="•"/>
            </a:pPr>
            <a:r>
              <a:rPr lang="es-AR" sz="2400" dirty="0" smtClean="0">
                <a:solidFill>
                  <a:schemeClr val="tx1"/>
                </a:solidFill>
              </a:rPr>
              <a:t> Es transmitida por un nodo que se encuentra muy ocupado y el bus proporciona entonces un retardo extra entre tramas.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Separación entre tramas</a:t>
            </a:r>
            <a:endParaRPr lang="es-AR" dirty="0" smtClean="0">
              <a:solidFill>
                <a:schemeClr val="tx1"/>
              </a:solidFill>
            </a:endParaRPr>
          </a:p>
        </p:txBody>
      </p:sp>
      <p:sp>
        <p:nvSpPr>
          <p:cNvPr id="3" name="2 Subtítulo"/>
          <p:cNvSpPr>
            <a:spLocks noGrp="1"/>
          </p:cNvSpPr>
          <p:nvPr>
            <p:ph type="subTitle" idx="1"/>
          </p:nvPr>
        </p:nvSpPr>
        <p:spPr>
          <a:xfrm>
            <a:off x="323528" y="980728"/>
            <a:ext cx="8640960" cy="5400600"/>
          </a:xfrm>
        </p:spPr>
        <p:txBody>
          <a:bodyPr>
            <a:noAutofit/>
          </a:bodyPr>
          <a:lstStyle/>
          <a:p>
            <a:pPr algn="l">
              <a:buFont typeface="Arial" pitchFamily="34" charset="0"/>
              <a:buChar char="•"/>
            </a:pPr>
            <a:r>
              <a:rPr lang="es-AR" sz="2400" dirty="0" smtClean="0">
                <a:solidFill>
                  <a:schemeClr val="tx1"/>
                </a:solidFill>
              </a:rPr>
              <a:t> Las tramas de datos y remotas están separadas por al menos tres bits recesivos (1)</a:t>
            </a:r>
          </a:p>
          <a:p>
            <a:pPr algn="l">
              <a:buFont typeface="Arial" pitchFamily="34" charset="0"/>
              <a:buChar char="•"/>
            </a:pPr>
            <a:r>
              <a:rPr lang="es-AR" sz="2400" dirty="0" smtClean="0">
                <a:solidFill>
                  <a:schemeClr val="tx1"/>
                </a:solidFill>
              </a:rPr>
              <a:t> Después de eso, si </a:t>
            </a:r>
            <a:r>
              <a:rPr lang="es-AR" sz="2400" dirty="0" err="1" smtClean="0">
                <a:solidFill>
                  <a:schemeClr val="tx1"/>
                </a:solidFill>
              </a:rPr>
              <a:t>si</a:t>
            </a:r>
            <a:r>
              <a:rPr lang="es-AR" sz="2400" dirty="0" smtClean="0">
                <a:solidFill>
                  <a:schemeClr val="tx1"/>
                </a:solidFill>
              </a:rPr>
              <a:t> detecta un bit dominante (0), es considerado como el inicio de una nueva trama</a:t>
            </a:r>
          </a:p>
          <a:p>
            <a:pPr algn="l">
              <a:buFont typeface="Arial" pitchFamily="34" charset="0"/>
              <a:buChar char="•"/>
            </a:pPr>
            <a:r>
              <a:rPr lang="es-AR" sz="2400" dirty="0" smtClean="0">
                <a:solidFill>
                  <a:schemeClr val="tx1"/>
                </a:solidFill>
              </a:rPr>
              <a:t> Las tramas de error y de sobrecarga no respetan el espaciado entre tramas.</a:t>
            </a:r>
          </a:p>
          <a:p>
            <a:pPr algn="l"/>
            <a:endParaRPr lang="es-AR" sz="2400" dirty="0" smtClean="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Bits de relleno (bit </a:t>
            </a:r>
            <a:r>
              <a:rPr lang="es-AR" dirty="0" err="1" smtClean="0">
                <a:solidFill>
                  <a:schemeClr val="tx1"/>
                </a:solidFill>
              </a:rPr>
              <a:t>stuffing</a:t>
            </a:r>
            <a:r>
              <a:rPr lang="es-AR" dirty="0" smtClean="0">
                <a:solidFill>
                  <a:schemeClr val="tx1"/>
                </a:solidFill>
              </a:rPr>
              <a:t>)</a:t>
            </a:r>
            <a:endParaRPr lang="es-AR" dirty="0" smtClean="0">
              <a:solidFill>
                <a:schemeClr val="tx1"/>
              </a:solidFill>
            </a:endParaRPr>
          </a:p>
        </p:txBody>
      </p:sp>
      <p:sp>
        <p:nvSpPr>
          <p:cNvPr id="3" name="2 Subtítulo"/>
          <p:cNvSpPr>
            <a:spLocks noGrp="1"/>
          </p:cNvSpPr>
          <p:nvPr>
            <p:ph type="subTitle" idx="1"/>
          </p:nvPr>
        </p:nvSpPr>
        <p:spPr>
          <a:xfrm>
            <a:off x="323528" y="980728"/>
            <a:ext cx="8640960" cy="5400600"/>
          </a:xfrm>
        </p:spPr>
        <p:txBody>
          <a:bodyPr>
            <a:noAutofit/>
          </a:bodyPr>
          <a:lstStyle/>
          <a:p>
            <a:pPr algn="l">
              <a:buFont typeface="Arial" pitchFamily="34" charset="0"/>
              <a:buChar char="•"/>
            </a:pPr>
            <a:r>
              <a:rPr lang="es-AR" sz="2000" dirty="0" smtClean="0">
                <a:solidFill>
                  <a:schemeClr val="tx1"/>
                </a:solidFill>
              </a:rPr>
              <a:t>Para asegurar que hay suficientes transiciones recesivo-dominante y garantizar así la sincronización, un bit de polaridad opuesta es insertado después de cinco bits consecutivos de la misma polaridad</a:t>
            </a:r>
          </a:p>
          <a:p>
            <a:pPr algn="l">
              <a:buFont typeface="Arial" pitchFamily="34" charset="0"/>
              <a:buChar char="•"/>
            </a:pPr>
            <a:r>
              <a:rPr lang="es-AR" sz="2000" dirty="0">
                <a:solidFill>
                  <a:schemeClr val="tx1"/>
                </a:solidFill>
              </a:rPr>
              <a:t> </a:t>
            </a:r>
            <a:r>
              <a:rPr lang="es-AR" sz="2000" dirty="0" smtClean="0">
                <a:solidFill>
                  <a:schemeClr val="tx1"/>
                </a:solidFill>
              </a:rPr>
              <a:t>Esta práctica es necesaria debido a la codificación sin vuelta a cero del protocolo CAN</a:t>
            </a:r>
          </a:p>
          <a:p>
            <a:pPr algn="l">
              <a:buFont typeface="Arial" pitchFamily="34" charset="0"/>
              <a:buChar char="•"/>
            </a:pPr>
            <a:r>
              <a:rPr lang="es-AR" sz="2000" dirty="0" smtClean="0">
                <a:solidFill>
                  <a:schemeClr val="tx1"/>
                </a:solidFill>
              </a:rPr>
              <a:t> Los bits insertados son eliminados por el receptor</a:t>
            </a:r>
          </a:p>
          <a:p>
            <a:pPr algn="l">
              <a:buFont typeface="Arial" pitchFamily="34" charset="0"/>
              <a:buChar char="•"/>
            </a:pPr>
            <a:r>
              <a:rPr lang="es-AR" sz="2000" dirty="0" smtClean="0">
                <a:solidFill>
                  <a:schemeClr val="tx1"/>
                </a:solidFill>
              </a:rPr>
              <a:t>Todos los campos de la trama son rellenados a excepción del delimitador CRC, el acuse de recibo ACK, y el fin de trama</a:t>
            </a:r>
          </a:p>
          <a:p>
            <a:pPr algn="l">
              <a:buFont typeface="Arial" pitchFamily="34" charset="0"/>
              <a:buChar char="•"/>
            </a:pPr>
            <a:r>
              <a:rPr lang="es-AR" sz="2000" dirty="0" smtClean="0">
                <a:solidFill>
                  <a:schemeClr val="tx1"/>
                </a:solidFill>
              </a:rPr>
              <a:t> Cuando un nodo detecta seis bits consecutivos iguales en un campo susceptible de ser rellenado lo considera un error y emite un error activo</a:t>
            </a:r>
          </a:p>
          <a:p>
            <a:pPr algn="l">
              <a:buFont typeface="Arial" pitchFamily="34" charset="0"/>
              <a:buChar char="•"/>
            </a:pPr>
            <a:r>
              <a:rPr lang="es-AR" sz="2000" dirty="0" smtClean="0">
                <a:solidFill>
                  <a:schemeClr val="tx1"/>
                </a:solidFill>
              </a:rPr>
              <a:t> Un error activo consiste en seis bits consecutivos dominantes y viola la regla de relleno de bits</a:t>
            </a:r>
          </a:p>
          <a:p>
            <a:pPr algn="l">
              <a:buFont typeface="Arial" pitchFamily="34" charset="0"/>
              <a:buChar char="•"/>
            </a:pPr>
            <a:r>
              <a:rPr lang="es-AR" sz="2000" dirty="0" smtClean="0">
                <a:solidFill>
                  <a:schemeClr val="tx1"/>
                </a:solidFill>
              </a:rPr>
              <a:t>La regla de los bits de relleno implica que una trama puede ser más larga de lo esperado si se suman los bits teóricos de cada campo de la trama.</a:t>
            </a:r>
            <a:endParaRPr lang="es-AR" sz="2000" dirty="0" smtClean="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Bits de relleno (bit </a:t>
            </a:r>
            <a:r>
              <a:rPr lang="es-AR" dirty="0" err="1" smtClean="0">
                <a:solidFill>
                  <a:schemeClr val="tx1"/>
                </a:solidFill>
              </a:rPr>
              <a:t>stuffing</a:t>
            </a:r>
            <a:r>
              <a:rPr lang="es-AR" dirty="0" smtClean="0">
                <a:solidFill>
                  <a:schemeClr val="tx1"/>
                </a:solidFill>
              </a:rPr>
              <a:t>)</a:t>
            </a:r>
            <a:endParaRPr lang="es-AR" dirty="0" smtClean="0">
              <a:solidFill>
                <a:schemeClr val="tx1"/>
              </a:solidFill>
            </a:endParaRPr>
          </a:p>
        </p:txBody>
      </p:sp>
      <p:pic>
        <p:nvPicPr>
          <p:cNvPr id="38914" name="Picture 2" descr="https://upload.wikimedia.org/wikipedia/commons/a/ad/CAN-Frame_mit_Pegeln_mit_Stuffbits.png"/>
          <p:cNvPicPr>
            <a:picLocks noChangeAspect="1" noChangeArrowheads="1"/>
          </p:cNvPicPr>
          <p:nvPr/>
        </p:nvPicPr>
        <p:blipFill>
          <a:blip r:embed="rId2" cstate="print"/>
          <a:srcRect/>
          <a:stretch>
            <a:fillRect/>
          </a:stretch>
        </p:blipFill>
        <p:spPr bwMode="auto">
          <a:xfrm>
            <a:off x="827584" y="1772816"/>
            <a:ext cx="7248525" cy="342900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normAutofit fontScale="90000"/>
          </a:bodyPr>
          <a:lstStyle/>
          <a:p>
            <a:r>
              <a:rPr lang="es-AR" dirty="0" smtClean="0">
                <a:solidFill>
                  <a:schemeClr val="tx1"/>
                </a:solidFill>
              </a:rPr>
              <a:t>Archivos de Base de Datos de CAN</a:t>
            </a:r>
            <a:endParaRPr lang="es-AR" dirty="0" smtClean="0">
              <a:solidFill>
                <a:schemeClr val="tx1"/>
              </a:solidFill>
            </a:endParaRPr>
          </a:p>
        </p:txBody>
      </p:sp>
      <p:sp>
        <p:nvSpPr>
          <p:cNvPr id="3" name="2 Subtítulo"/>
          <p:cNvSpPr>
            <a:spLocks noGrp="1"/>
          </p:cNvSpPr>
          <p:nvPr>
            <p:ph type="subTitle" idx="1"/>
          </p:nvPr>
        </p:nvSpPr>
        <p:spPr>
          <a:xfrm>
            <a:off x="323528" y="1196752"/>
            <a:ext cx="8640960" cy="1224136"/>
          </a:xfrm>
        </p:spPr>
        <p:txBody>
          <a:bodyPr>
            <a:noAutofit/>
          </a:bodyPr>
          <a:lstStyle/>
          <a:p>
            <a:pPr algn="l">
              <a:buFont typeface="Arial" pitchFamily="34" charset="0"/>
              <a:buChar char="•"/>
            </a:pPr>
            <a:r>
              <a:rPr lang="es-AR" sz="1800" dirty="0" smtClean="0">
                <a:solidFill>
                  <a:schemeClr val="tx1"/>
                </a:solidFill>
              </a:rPr>
              <a:t> Son archivos de texto que contienen información de escalas para canales de CAN</a:t>
            </a:r>
          </a:p>
          <a:p>
            <a:pPr algn="l">
              <a:buFont typeface="Arial" pitchFamily="34" charset="0"/>
              <a:buChar char="•"/>
            </a:pPr>
            <a:r>
              <a:rPr lang="es-AR" sz="1800" dirty="0" smtClean="0">
                <a:solidFill>
                  <a:schemeClr val="tx1"/>
                </a:solidFill>
              </a:rPr>
              <a:t> El software CAN de </a:t>
            </a:r>
            <a:r>
              <a:rPr lang="es-AR" sz="1800" dirty="0" err="1" smtClean="0">
                <a:solidFill>
                  <a:schemeClr val="tx1"/>
                </a:solidFill>
              </a:rPr>
              <a:t>National</a:t>
            </a:r>
            <a:r>
              <a:rPr lang="es-AR" sz="1800" dirty="0" smtClean="0">
                <a:solidFill>
                  <a:schemeClr val="tx1"/>
                </a:solidFill>
              </a:rPr>
              <a:t> Instruments reconoce tanto los archivos de base de datos CAN de Vector y de </a:t>
            </a:r>
            <a:r>
              <a:rPr lang="es-AR" sz="1800" dirty="0" err="1" smtClean="0">
                <a:solidFill>
                  <a:schemeClr val="tx1"/>
                </a:solidFill>
              </a:rPr>
              <a:t>National</a:t>
            </a:r>
            <a:r>
              <a:rPr lang="es-AR" sz="1800" dirty="0" smtClean="0">
                <a:solidFill>
                  <a:schemeClr val="tx1"/>
                </a:solidFill>
              </a:rPr>
              <a:t> Instruments</a:t>
            </a:r>
          </a:p>
          <a:p>
            <a:pPr algn="l">
              <a:buFont typeface="Arial" pitchFamily="34" charset="0"/>
              <a:buChar char="•"/>
            </a:pPr>
            <a:r>
              <a:rPr lang="es-AR" sz="1800" dirty="0" smtClean="0">
                <a:solidFill>
                  <a:schemeClr val="tx1"/>
                </a:solidFill>
              </a:rPr>
              <a:t> Los archivos Vector se denominan archivos </a:t>
            </a:r>
            <a:r>
              <a:rPr lang="es-AR" sz="1800" dirty="0" err="1" smtClean="0">
                <a:solidFill>
                  <a:schemeClr val="tx1"/>
                </a:solidFill>
              </a:rPr>
              <a:t>CANdb</a:t>
            </a:r>
            <a:r>
              <a:rPr lang="es-AR" sz="1800" dirty="0" smtClean="0">
                <a:solidFill>
                  <a:schemeClr val="tx1"/>
                </a:solidFill>
              </a:rPr>
              <a:t> y tienen una extensión *.dbc</a:t>
            </a:r>
          </a:p>
          <a:p>
            <a:pPr algn="l">
              <a:buFont typeface="Arial" pitchFamily="34" charset="0"/>
              <a:buChar char="•"/>
            </a:pPr>
            <a:r>
              <a:rPr lang="es-AR" sz="1800" dirty="0" smtClean="0">
                <a:solidFill>
                  <a:schemeClr val="tx1"/>
                </a:solidFill>
              </a:rPr>
              <a:t> Los archivos de base de datos de CAN que crea NI tienen la extensión *.</a:t>
            </a:r>
            <a:r>
              <a:rPr lang="es-AR" sz="1800" dirty="0" err="1" smtClean="0">
                <a:solidFill>
                  <a:schemeClr val="tx1"/>
                </a:solidFill>
              </a:rPr>
              <a:t>ncd</a:t>
            </a:r>
            <a:r>
              <a:rPr lang="es-AR" sz="1800" dirty="0" smtClean="0">
                <a:solidFill>
                  <a:schemeClr val="tx1"/>
                </a:solidFill>
              </a:rPr>
              <a:t>.</a:t>
            </a:r>
          </a:p>
          <a:p>
            <a:pPr algn="l">
              <a:buFont typeface="Arial" pitchFamily="34" charset="0"/>
              <a:buChar char="•"/>
            </a:pPr>
            <a:r>
              <a:rPr lang="es-AR" sz="1800" dirty="0" smtClean="0">
                <a:solidFill>
                  <a:schemeClr val="tx1"/>
                </a:solidFill>
              </a:rPr>
              <a:t>Para cada canal, las bases de datos de CAN definen reglas de conversión a unidades de ingeniería</a:t>
            </a:r>
          </a:p>
          <a:p>
            <a:pPr algn="l">
              <a:buFont typeface="Arial" pitchFamily="34" charset="0"/>
              <a:buChar char="•"/>
            </a:pPr>
            <a:r>
              <a:rPr lang="es-AR" sz="1800" dirty="0" smtClean="0">
                <a:solidFill>
                  <a:schemeClr val="tx1"/>
                </a:solidFill>
              </a:rPr>
              <a:t> Los siguientes datos son almacenados en las bases de datos:</a:t>
            </a:r>
          </a:p>
          <a:p>
            <a:pPr lvl="1" algn="l">
              <a:buFont typeface="Arial" pitchFamily="34" charset="0"/>
              <a:buChar char="•"/>
            </a:pPr>
            <a:r>
              <a:rPr lang="es-AR" sz="1400" dirty="0" smtClean="0">
                <a:solidFill>
                  <a:schemeClr val="tx1"/>
                </a:solidFill>
              </a:rPr>
              <a:t>Nombre del canal</a:t>
            </a:r>
          </a:p>
          <a:p>
            <a:pPr lvl="1" algn="l">
              <a:buFont typeface="Arial" pitchFamily="34" charset="0"/>
              <a:buChar char="•"/>
            </a:pPr>
            <a:r>
              <a:rPr lang="es-AR" sz="1400" dirty="0" smtClean="0">
                <a:solidFill>
                  <a:schemeClr val="tx1"/>
                </a:solidFill>
              </a:rPr>
              <a:t>Ubicación (bit inicial) y tamaño (número de bits) del canal dentro del mensaje dado</a:t>
            </a:r>
          </a:p>
          <a:p>
            <a:pPr lvl="1" algn="l">
              <a:buFont typeface="Arial" pitchFamily="34" charset="0"/>
              <a:buChar char="•"/>
            </a:pPr>
            <a:r>
              <a:rPr lang="es-AR" sz="1400" dirty="0" smtClean="0">
                <a:solidFill>
                  <a:schemeClr val="tx1"/>
                </a:solidFill>
              </a:rPr>
              <a:t>Orden del byte (Intel/Motorola)</a:t>
            </a:r>
          </a:p>
          <a:p>
            <a:pPr lvl="1" algn="l">
              <a:buFont typeface="Arial" pitchFamily="34" charset="0"/>
              <a:buChar char="•"/>
            </a:pPr>
            <a:r>
              <a:rPr lang="es-AR" sz="1400" dirty="0" smtClean="0">
                <a:solidFill>
                  <a:schemeClr val="tx1"/>
                </a:solidFill>
              </a:rPr>
              <a:t>Tipo de datos (con signo, sin signo, y punto flotante formato IEEE)</a:t>
            </a:r>
          </a:p>
          <a:p>
            <a:pPr lvl="1" algn="l">
              <a:buFont typeface="Arial" pitchFamily="34" charset="0"/>
              <a:buChar char="•"/>
            </a:pPr>
            <a:r>
              <a:rPr lang="es-AR" sz="1400" dirty="0" smtClean="0">
                <a:solidFill>
                  <a:schemeClr val="tx1"/>
                </a:solidFill>
              </a:rPr>
              <a:t>Información del tipo de unidad y escala</a:t>
            </a:r>
          </a:p>
          <a:p>
            <a:pPr lvl="1" algn="l">
              <a:buFont typeface="Arial" pitchFamily="34" charset="0"/>
              <a:buChar char="•"/>
            </a:pPr>
            <a:r>
              <a:rPr lang="es-AR" sz="1400" dirty="0" smtClean="0">
                <a:solidFill>
                  <a:schemeClr val="tx1"/>
                </a:solidFill>
              </a:rPr>
              <a:t>Rango</a:t>
            </a:r>
          </a:p>
          <a:p>
            <a:pPr lvl="1" algn="l">
              <a:buFont typeface="Arial" pitchFamily="34" charset="0"/>
              <a:buChar char="•"/>
            </a:pPr>
            <a:r>
              <a:rPr lang="es-AR" sz="1400" dirty="0" smtClean="0">
                <a:solidFill>
                  <a:schemeClr val="tx1"/>
                </a:solidFill>
              </a:rPr>
              <a:t>Valor predeterminado</a:t>
            </a:r>
          </a:p>
          <a:p>
            <a:pPr lvl="1" algn="l">
              <a:buFont typeface="Arial" pitchFamily="34" charset="0"/>
              <a:buChar char="•"/>
            </a:pPr>
            <a:r>
              <a:rPr lang="es-AR" sz="1400" dirty="0" smtClean="0">
                <a:solidFill>
                  <a:schemeClr val="tx1"/>
                </a:solidFill>
              </a:rPr>
              <a:t>Comentario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ES" dirty="0" smtClean="0"/>
              <a:t>CAN BUS</a:t>
            </a:r>
            <a:endParaRPr lang="es-AR" dirty="0"/>
          </a:p>
        </p:txBody>
      </p:sp>
      <p:sp>
        <p:nvSpPr>
          <p:cNvPr id="3" name="2 Subtítulo"/>
          <p:cNvSpPr>
            <a:spLocks noGrp="1"/>
          </p:cNvSpPr>
          <p:nvPr>
            <p:ph type="subTitle" idx="1"/>
          </p:nvPr>
        </p:nvSpPr>
        <p:spPr>
          <a:xfrm>
            <a:off x="395536" y="1052736"/>
            <a:ext cx="8568952" cy="4586064"/>
          </a:xfrm>
        </p:spPr>
        <p:txBody>
          <a:bodyPr>
            <a:noAutofit/>
          </a:bodyPr>
          <a:lstStyle/>
          <a:p>
            <a:pPr algn="l">
              <a:buFont typeface="Arial" pitchFamily="34" charset="0"/>
              <a:buChar char="•"/>
            </a:pPr>
            <a:r>
              <a:rPr lang="es-AR" sz="2000" dirty="0" smtClean="0">
                <a:solidFill>
                  <a:schemeClr val="tx1"/>
                </a:solidFill>
              </a:rPr>
              <a:t> </a:t>
            </a:r>
            <a:r>
              <a:rPr lang="es-AR" sz="1800" dirty="0" smtClean="0">
                <a:solidFill>
                  <a:schemeClr val="tx1"/>
                </a:solidFill>
              </a:rPr>
              <a:t>En 1993 se publicó el estándar ISO 11898 del bus CAN y ha sido a partir de ese momento un estándar de la Organización Internacional para la Normalización. Actualmente el bus CAN está estandarizado por las siguientes normas:</a:t>
            </a:r>
          </a:p>
          <a:p>
            <a:pPr lvl="1" algn="l">
              <a:buFont typeface="Arial" pitchFamily="34" charset="0"/>
              <a:buChar char="•"/>
            </a:pPr>
            <a:r>
              <a:rPr lang="es-AR" sz="1400" dirty="0" smtClean="0">
                <a:solidFill>
                  <a:schemeClr val="tx1"/>
                </a:solidFill>
              </a:rPr>
              <a:t>ISO/DIS 11898-1:2015, </a:t>
            </a:r>
            <a:r>
              <a:rPr lang="es-AR" sz="1400" dirty="0" err="1" smtClean="0">
                <a:solidFill>
                  <a:schemeClr val="tx1"/>
                </a:solidFill>
              </a:rPr>
              <a:t>Part</a:t>
            </a:r>
            <a:r>
              <a:rPr lang="es-AR" sz="1400" dirty="0" smtClean="0">
                <a:solidFill>
                  <a:schemeClr val="tx1"/>
                </a:solidFill>
              </a:rPr>
              <a:t> 1: Data link </a:t>
            </a:r>
            <a:r>
              <a:rPr lang="es-AR" sz="1400" dirty="0" err="1" smtClean="0">
                <a:solidFill>
                  <a:schemeClr val="tx1"/>
                </a:solidFill>
              </a:rPr>
              <a:t>layer</a:t>
            </a:r>
            <a:r>
              <a:rPr lang="es-AR" sz="1400" dirty="0" smtClean="0">
                <a:solidFill>
                  <a:schemeClr val="tx1"/>
                </a:solidFill>
              </a:rPr>
              <a:t> and </a:t>
            </a:r>
            <a:r>
              <a:rPr lang="es-AR" sz="1400" dirty="0" err="1" smtClean="0">
                <a:solidFill>
                  <a:schemeClr val="tx1"/>
                </a:solidFill>
              </a:rPr>
              <a:t>physical</a:t>
            </a:r>
            <a:r>
              <a:rPr lang="es-AR" sz="1400" dirty="0" smtClean="0">
                <a:solidFill>
                  <a:schemeClr val="tx1"/>
                </a:solidFill>
              </a:rPr>
              <a:t> </a:t>
            </a:r>
            <a:r>
              <a:rPr lang="es-AR" sz="1400" dirty="0" err="1" smtClean="0">
                <a:solidFill>
                  <a:schemeClr val="tx1"/>
                </a:solidFill>
              </a:rPr>
              <a:t>signalling</a:t>
            </a:r>
            <a:endParaRPr lang="es-AR" sz="1400" dirty="0" smtClean="0">
              <a:solidFill>
                <a:schemeClr val="tx1"/>
              </a:solidFill>
            </a:endParaRPr>
          </a:p>
          <a:p>
            <a:pPr lvl="1" algn="l">
              <a:buFont typeface="Arial" pitchFamily="34" charset="0"/>
              <a:buChar char="•"/>
            </a:pPr>
            <a:r>
              <a:rPr lang="es-AR" sz="1400" dirty="0" smtClean="0">
                <a:solidFill>
                  <a:schemeClr val="tx1"/>
                </a:solidFill>
              </a:rPr>
              <a:t>ISO 11898-2:2003, </a:t>
            </a:r>
            <a:r>
              <a:rPr lang="es-AR" sz="1400" dirty="0" err="1" smtClean="0">
                <a:solidFill>
                  <a:schemeClr val="tx1"/>
                </a:solidFill>
              </a:rPr>
              <a:t>Part</a:t>
            </a:r>
            <a:r>
              <a:rPr lang="es-AR" sz="1400" dirty="0" smtClean="0">
                <a:solidFill>
                  <a:schemeClr val="tx1"/>
                </a:solidFill>
              </a:rPr>
              <a:t> 2: </a:t>
            </a:r>
            <a:r>
              <a:rPr lang="es-AR" sz="1400" dirty="0" err="1" smtClean="0">
                <a:solidFill>
                  <a:schemeClr val="tx1"/>
                </a:solidFill>
              </a:rPr>
              <a:t>High-speed</a:t>
            </a:r>
            <a:r>
              <a:rPr lang="es-AR" sz="1400" dirty="0" smtClean="0">
                <a:solidFill>
                  <a:schemeClr val="tx1"/>
                </a:solidFill>
              </a:rPr>
              <a:t> </a:t>
            </a:r>
            <a:r>
              <a:rPr lang="es-AR" sz="1400" dirty="0" err="1" smtClean="0">
                <a:solidFill>
                  <a:schemeClr val="tx1"/>
                </a:solidFill>
              </a:rPr>
              <a:t>medium</a:t>
            </a:r>
            <a:r>
              <a:rPr lang="es-AR" sz="1400" dirty="0" smtClean="0">
                <a:solidFill>
                  <a:schemeClr val="tx1"/>
                </a:solidFill>
              </a:rPr>
              <a:t> </a:t>
            </a:r>
            <a:r>
              <a:rPr lang="es-AR" sz="1400" dirty="0" err="1" smtClean="0">
                <a:solidFill>
                  <a:schemeClr val="tx1"/>
                </a:solidFill>
              </a:rPr>
              <a:t>access</a:t>
            </a:r>
            <a:r>
              <a:rPr lang="es-AR" sz="1400" dirty="0" smtClean="0">
                <a:solidFill>
                  <a:schemeClr val="tx1"/>
                </a:solidFill>
              </a:rPr>
              <a:t> </a:t>
            </a:r>
            <a:r>
              <a:rPr lang="es-AR" sz="1400" dirty="0" err="1" smtClean="0">
                <a:solidFill>
                  <a:schemeClr val="tx1"/>
                </a:solidFill>
              </a:rPr>
              <a:t>unit</a:t>
            </a:r>
            <a:endParaRPr lang="es-AR" sz="1400" dirty="0" smtClean="0">
              <a:solidFill>
                <a:schemeClr val="tx1"/>
              </a:solidFill>
            </a:endParaRPr>
          </a:p>
          <a:p>
            <a:pPr lvl="1" algn="l">
              <a:buFont typeface="Arial" pitchFamily="34" charset="0"/>
              <a:buChar char="•"/>
            </a:pPr>
            <a:r>
              <a:rPr lang="es-AR" sz="1400" dirty="0" smtClean="0">
                <a:solidFill>
                  <a:schemeClr val="tx1"/>
                </a:solidFill>
              </a:rPr>
              <a:t>ISO 11898-3:2006. </a:t>
            </a:r>
            <a:r>
              <a:rPr lang="es-AR" sz="1400" dirty="0" err="1" smtClean="0">
                <a:solidFill>
                  <a:schemeClr val="tx1"/>
                </a:solidFill>
              </a:rPr>
              <a:t>Part</a:t>
            </a:r>
            <a:r>
              <a:rPr lang="es-AR" sz="1400" dirty="0" smtClean="0">
                <a:solidFill>
                  <a:schemeClr val="tx1"/>
                </a:solidFill>
              </a:rPr>
              <a:t> 3: </a:t>
            </a:r>
            <a:r>
              <a:rPr lang="es-AR" sz="1400" dirty="0" err="1" smtClean="0">
                <a:solidFill>
                  <a:schemeClr val="tx1"/>
                </a:solidFill>
              </a:rPr>
              <a:t>Low-speed</a:t>
            </a:r>
            <a:r>
              <a:rPr lang="es-AR" sz="1400" dirty="0" smtClean="0">
                <a:solidFill>
                  <a:schemeClr val="tx1"/>
                </a:solidFill>
              </a:rPr>
              <a:t>, </a:t>
            </a:r>
            <a:r>
              <a:rPr lang="es-AR" sz="1400" dirty="0" err="1" smtClean="0">
                <a:solidFill>
                  <a:schemeClr val="tx1"/>
                </a:solidFill>
              </a:rPr>
              <a:t>fault-tolerant</a:t>
            </a:r>
            <a:r>
              <a:rPr lang="es-AR" sz="1400" dirty="0" smtClean="0">
                <a:solidFill>
                  <a:schemeClr val="tx1"/>
                </a:solidFill>
              </a:rPr>
              <a:t>, </a:t>
            </a:r>
            <a:r>
              <a:rPr lang="es-AR" sz="1400" dirty="0" err="1" smtClean="0">
                <a:solidFill>
                  <a:schemeClr val="tx1"/>
                </a:solidFill>
              </a:rPr>
              <a:t>medium-dependent</a:t>
            </a:r>
            <a:r>
              <a:rPr lang="es-AR" sz="1400" dirty="0" smtClean="0">
                <a:solidFill>
                  <a:schemeClr val="tx1"/>
                </a:solidFill>
              </a:rPr>
              <a:t> interface</a:t>
            </a:r>
          </a:p>
          <a:p>
            <a:pPr lvl="1" algn="l">
              <a:buFont typeface="Arial" pitchFamily="34" charset="0"/>
              <a:buChar char="•"/>
            </a:pPr>
            <a:r>
              <a:rPr lang="es-AR" sz="1400" dirty="0" smtClean="0">
                <a:solidFill>
                  <a:schemeClr val="tx1"/>
                </a:solidFill>
              </a:rPr>
              <a:t>ISO 11898-4:2004, </a:t>
            </a:r>
            <a:r>
              <a:rPr lang="es-AR" sz="1400" dirty="0" err="1" smtClean="0">
                <a:solidFill>
                  <a:schemeClr val="tx1"/>
                </a:solidFill>
              </a:rPr>
              <a:t>Part</a:t>
            </a:r>
            <a:r>
              <a:rPr lang="es-AR" sz="1400" dirty="0" smtClean="0">
                <a:solidFill>
                  <a:schemeClr val="tx1"/>
                </a:solidFill>
              </a:rPr>
              <a:t> 4: Time-</a:t>
            </a:r>
            <a:r>
              <a:rPr lang="es-AR" sz="1400" dirty="0" err="1" smtClean="0">
                <a:solidFill>
                  <a:schemeClr val="tx1"/>
                </a:solidFill>
              </a:rPr>
              <a:t>triggered</a:t>
            </a:r>
            <a:r>
              <a:rPr lang="es-AR" sz="1400" dirty="0" smtClean="0">
                <a:solidFill>
                  <a:schemeClr val="tx1"/>
                </a:solidFill>
              </a:rPr>
              <a:t> </a:t>
            </a:r>
            <a:r>
              <a:rPr lang="es-AR" sz="1400" dirty="0" err="1" smtClean="0">
                <a:solidFill>
                  <a:schemeClr val="tx1"/>
                </a:solidFill>
              </a:rPr>
              <a:t>communication</a:t>
            </a:r>
            <a:endParaRPr lang="es-AR" sz="1400" dirty="0" smtClean="0">
              <a:solidFill>
                <a:schemeClr val="tx1"/>
              </a:solidFill>
            </a:endParaRPr>
          </a:p>
          <a:p>
            <a:pPr lvl="1" algn="l">
              <a:buFont typeface="Arial" pitchFamily="34" charset="0"/>
              <a:buChar char="•"/>
            </a:pPr>
            <a:r>
              <a:rPr lang="es-AR" sz="1400" dirty="0" smtClean="0">
                <a:solidFill>
                  <a:schemeClr val="tx1"/>
                </a:solidFill>
              </a:rPr>
              <a:t>ISO 11898-5:2007, </a:t>
            </a:r>
            <a:r>
              <a:rPr lang="es-AR" sz="1400" dirty="0" err="1" smtClean="0">
                <a:solidFill>
                  <a:schemeClr val="tx1"/>
                </a:solidFill>
              </a:rPr>
              <a:t>Part</a:t>
            </a:r>
            <a:r>
              <a:rPr lang="es-AR" sz="1400" dirty="0" smtClean="0">
                <a:solidFill>
                  <a:schemeClr val="tx1"/>
                </a:solidFill>
              </a:rPr>
              <a:t> 5: </a:t>
            </a:r>
            <a:r>
              <a:rPr lang="es-AR" sz="1400" dirty="0" err="1" smtClean="0">
                <a:solidFill>
                  <a:schemeClr val="tx1"/>
                </a:solidFill>
              </a:rPr>
              <a:t>High-speed</a:t>
            </a:r>
            <a:r>
              <a:rPr lang="es-AR" sz="1400" dirty="0" smtClean="0">
                <a:solidFill>
                  <a:schemeClr val="tx1"/>
                </a:solidFill>
              </a:rPr>
              <a:t> </a:t>
            </a:r>
            <a:r>
              <a:rPr lang="es-AR" sz="1400" dirty="0" err="1" smtClean="0">
                <a:solidFill>
                  <a:schemeClr val="tx1"/>
                </a:solidFill>
              </a:rPr>
              <a:t>medium</a:t>
            </a:r>
            <a:r>
              <a:rPr lang="es-AR" sz="1400" dirty="0" smtClean="0">
                <a:solidFill>
                  <a:schemeClr val="tx1"/>
                </a:solidFill>
              </a:rPr>
              <a:t> </a:t>
            </a:r>
            <a:r>
              <a:rPr lang="es-AR" sz="1400" dirty="0" err="1" smtClean="0">
                <a:solidFill>
                  <a:schemeClr val="tx1"/>
                </a:solidFill>
              </a:rPr>
              <a:t>access</a:t>
            </a:r>
            <a:r>
              <a:rPr lang="es-AR" sz="1400" dirty="0" smtClean="0">
                <a:solidFill>
                  <a:schemeClr val="tx1"/>
                </a:solidFill>
              </a:rPr>
              <a:t> </a:t>
            </a:r>
            <a:r>
              <a:rPr lang="es-AR" sz="1400" dirty="0" err="1" smtClean="0">
                <a:solidFill>
                  <a:schemeClr val="tx1"/>
                </a:solidFill>
              </a:rPr>
              <a:t>unit</a:t>
            </a:r>
            <a:r>
              <a:rPr lang="es-AR" sz="1400" dirty="0" smtClean="0">
                <a:solidFill>
                  <a:schemeClr val="tx1"/>
                </a:solidFill>
              </a:rPr>
              <a:t> </a:t>
            </a:r>
            <a:r>
              <a:rPr lang="es-AR" sz="1400" dirty="0" err="1" smtClean="0">
                <a:solidFill>
                  <a:schemeClr val="tx1"/>
                </a:solidFill>
              </a:rPr>
              <a:t>with</a:t>
            </a:r>
            <a:r>
              <a:rPr lang="es-AR" sz="1400" dirty="0" smtClean="0">
                <a:solidFill>
                  <a:schemeClr val="tx1"/>
                </a:solidFill>
              </a:rPr>
              <a:t> </a:t>
            </a:r>
            <a:r>
              <a:rPr lang="es-AR" sz="1400" dirty="0" err="1" smtClean="0">
                <a:solidFill>
                  <a:schemeClr val="tx1"/>
                </a:solidFill>
              </a:rPr>
              <a:t>low</a:t>
            </a:r>
            <a:r>
              <a:rPr lang="es-AR" sz="1400" dirty="0" smtClean="0">
                <a:solidFill>
                  <a:schemeClr val="tx1"/>
                </a:solidFill>
              </a:rPr>
              <a:t> </a:t>
            </a:r>
            <a:r>
              <a:rPr lang="es-AR" sz="1400" dirty="0" err="1" smtClean="0">
                <a:solidFill>
                  <a:schemeClr val="tx1"/>
                </a:solidFill>
              </a:rPr>
              <a:t>power</a:t>
            </a:r>
            <a:r>
              <a:rPr lang="es-AR" sz="1400" dirty="0" smtClean="0">
                <a:solidFill>
                  <a:schemeClr val="tx1"/>
                </a:solidFill>
              </a:rPr>
              <a:t> </a:t>
            </a:r>
            <a:r>
              <a:rPr lang="es-AR" sz="1400" dirty="0" err="1" smtClean="0">
                <a:solidFill>
                  <a:schemeClr val="tx1"/>
                </a:solidFill>
              </a:rPr>
              <a:t>mode</a:t>
            </a:r>
            <a:endParaRPr lang="es-AR" sz="1400" dirty="0" smtClean="0">
              <a:solidFill>
                <a:schemeClr val="tx1"/>
              </a:solidFill>
            </a:endParaRPr>
          </a:p>
          <a:p>
            <a:pPr lvl="1" algn="l">
              <a:buFont typeface="Arial" pitchFamily="34" charset="0"/>
              <a:buChar char="•"/>
            </a:pPr>
            <a:r>
              <a:rPr lang="es-AR" sz="1400" dirty="0" smtClean="0">
                <a:solidFill>
                  <a:schemeClr val="tx1"/>
                </a:solidFill>
              </a:rPr>
              <a:t>ISO 11898-6:2013, </a:t>
            </a:r>
            <a:r>
              <a:rPr lang="es-AR" sz="1400" dirty="0" err="1" smtClean="0">
                <a:solidFill>
                  <a:schemeClr val="tx1"/>
                </a:solidFill>
              </a:rPr>
              <a:t>Part</a:t>
            </a:r>
            <a:r>
              <a:rPr lang="es-AR" sz="1400" dirty="0" smtClean="0">
                <a:solidFill>
                  <a:schemeClr val="tx1"/>
                </a:solidFill>
              </a:rPr>
              <a:t> 6: </a:t>
            </a:r>
            <a:r>
              <a:rPr lang="es-AR" sz="1400" dirty="0" err="1" smtClean="0">
                <a:solidFill>
                  <a:schemeClr val="tx1"/>
                </a:solidFill>
              </a:rPr>
              <a:t>High-speed</a:t>
            </a:r>
            <a:r>
              <a:rPr lang="es-AR" sz="1400" dirty="0" smtClean="0">
                <a:solidFill>
                  <a:schemeClr val="tx1"/>
                </a:solidFill>
              </a:rPr>
              <a:t> </a:t>
            </a:r>
            <a:r>
              <a:rPr lang="es-AR" sz="1400" dirty="0" err="1" smtClean="0">
                <a:solidFill>
                  <a:schemeClr val="tx1"/>
                </a:solidFill>
              </a:rPr>
              <a:t>medium</a:t>
            </a:r>
            <a:r>
              <a:rPr lang="es-AR" sz="1400" dirty="0" smtClean="0">
                <a:solidFill>
                  <a:schemeClr val="tx1"/>
                </a:solidFill>
              </a:rPr>
              <a:t> </a:t>
            </a:r>
            <a:r>
              <a:rPr lang="es-AR" sz="1400" dirty="0" err="1" smtClean="0">
                <a:solidFill>
                  <a:schemeClr val="tx1"/>
                </a:solidFill>
              </a:rPr>
              <a:t>access</a:t>
            </a:r>
            <a:r>
              <a:rPr lang="es-AR" sz="1400" dirty="0" smtClean="0">
                <a:solidFill>
                  <a:schemeClr val="tx1"/>
                </a:solidFill>
              </a:rPr>
              <a:t> </a:t>
            </a:r>
            <a:r>
              <a:rPr lang="es-AR" sz="1400" dirty="0" err="1" smtClean="0">
                <a:solidFill>
                  <a:schemeClr val="tx1"/>
                </a:solidFill>
              </a:rPr>
              <a:t>unit</a:t>
            </a:r>
            <a:r>
              <a:rPr lang="es-AR" sz="1400" dirty="0" smtClean="0">
                <a:solidFill>
                  <a:schemeClr val="tx1"/>
                </a:solidFill>
              </a:rPr>
              <a:t> </a:t>
            </a:r>
            <a:r>
              <a:rPr lang="es-AR" sz="1400" dirty="0" err="1" smtClean="0">
                <a:solidFill>
                  <a:schemeClr val="tx1"/>
                </a:solidFill>
              </a:rPr>
              <a:t>with</a:t>
            </a:r>
            <a:r>
              <a:rPr lang="es-AR" sz="1400" dirty="0" smtClean="0">
                <a:solidFill>
                  <a:schemeClr val="tx1"/>
                </a:solidFill>
              </a:rPr>
              <a:t> </a:t>
            </a:r>
            <a:r>
              <a:rPr lang="es-AR" sz="1400" dirty="0" err="1" smtClean="0">
                <a:solidFill>
                  <a:schemeClr val="tx1"/>
                </a:solidFill>
              </a:rPr>
              <a:t>selective</a:t>
            </a:r>
            <a:r>
              <a:rPr lang="es-AR" sz="1400" dirty="0" smtClean="0">
                <a:solidFill>
                  <a:schemeClr val="tx1"/>
                </a:solidFill>
              </a:rPr>
              <a:t> </a:t>
            </a:r>
            <a:r>
              <a:rPr lang="es-AR" sz="1400" dirty="0" err="1" smtClean="0">
                <a:solidFill>
                  <a:schemeClr val="tx1"/>
                </a:solidFill>
              </a:rPr>
              <a:t>wake</a:t>
            </a:r>
            <a:r>
              <a:rPr lang="es-AR" sz="1400" dirty="0" smtClean="0">
                <a:solidFill>
                  <a:schemeClr val="tx1"/>
                </a:solidFill>
              </a:rPr>
              <a:t>-up </a:t>
            </a:r>
            <a:r>
              <a:rPr lang="es-AR" sz="1400" dirty="0" err="1" smtClean="0">
                <a:solidFill>
                  <a:schemeClr val="tx1"/>
                </a:solidFill>
              </a:rPr>
              <a:t>functionality</a:t>
            </a:r>
            <a:endParaRPr lang="es-AR" sz="1400" dirty="0" smtClean="0">
              <a:solidFill>
                <a:schemeClr val="tx1"/>
              </a:solidFill>
            </a:endParaRPr>
          </a:p>
          <a:p>
            <a:pPr lvl="1" algn="l">
              <a:buFont typeface="Arial" pitchFamily="34" charset="0"/>
              <a:buChar char="•"/>
            </a:pPr>
            <a:r>
              <a:rPr lang="es-AR" sz="1400" dirty="0" smtClean="0">
                <a:solidFill>
                  <a:schemeClr val="tx1"/>
                </a:solidFill>
              </a:rPr>
              <a:t>ISO 16845:2004, </a:t>
            </a:r>
            <a:r>
              <a:rPr lang="es-AR" sz="1400" dirty="0" err="1" smtClean="0">
                <a:solidFill>
                  <a:schemeClr val="tx1"/>
                </a:solidFill>
              </a:rPr>
              <a:t>Conformance</a:t>
            </a:r>
            <a:r>
              <a:rPr lang="es-AR" sz="1400" dirty="0" smtClean="0">
                <a:solidFill>
                  <a:schemeClr val="tx1"/>
                </a:solidFill>
              </a:rPr>
              <a:t> test plan</a:t>
            </a:r>
          </a:p>
          <a:p>
            <a:pPr algn="l">
              <a:buFont typeface="Arial" pitchFamily="34" charset="0"/>
              <a:buChar char="•"/>
            </a:pPr>
            <a:r>
              <a:rPr lang="es-AR" sz="1800" dirty="0" smtClean="0">
                <a:solidFill>
                  <a:schemeClr val="tx1"/>
                </a:solidFill>
              </a:rPr>
              <a:t>En 2011 Bosch, con fabricantes de autos y otros expertos en CAN, comenzó a desarrollar la siguiente generación del CAN: el protocolo CAN FD (flexible data-</a:t>
            </a:r>
            <a:r>
              <a:rPr lang="es-AR" sz="1800" dirty="0" err="1" smtClean="0">
                <a:solidFill>
                  <a:schemeClr val="tx1"/>
                </a:solidFill>
              </a:rPr>
              <a:t>rate</a:t>
            </a:r>
            <a:r>
              <a:rPr lang="es-AR" sz="1800" dirty="0" smtClean="0">
                <a:solidFill>
                  <a:schemeClr val="tx1"/>
                </a:solidFill>
              </a:rPr>
              <a:t>)</a:t>
            </a:r>
          </a:p>
          <a:p>
            <a:pPr algn="l">
              <a:buFont typeface="Arial" pitchFamily="34" charset="0"/>
              <a:buChar char="•"/>
            </a:pPr>
            <a:r>
              <a:rPr lang="es-AR" sz="1800" dirty="0" smtClean="0">
                <a:solidFill>
                  <a:schemeClr val="tx1"/>
                </a:solidFill>
              </a:rPr>
              <a:t>CAN FD es compatible hacia atrás, es capaz de comprender mensaje CAN clásico 2.0</a:t>
            </a:r>
          </a:p>
          <a:p>
            <a:pPr algn="l">
              <a:buFont typeface="Arial" pitchFamily="34" charset="0"/>
              <a:buChar char="•"/>
            </a:pPr>
            <a:r>
              <a:rPr lang="es-AR" sz="1800" dirty="0" smtClean="0">
                <a:solidFill>
                  <a:schemeClr val="tx1"/>
                </a:solidFill>
              </a:rPr>
              <a:t> Pero un controlador CAN clásico destruye un mensaje CAN FD emitiendo un mensaje de error</a:t>
            </a:r>
          </a:p>
          <a:p>
            <a:pPr algn="l">
              <a:buFont typeface="Arial" pitchFamily="34" charset="0"/>
              <a:buChar char="•"/>
            </a:pPr>
            <a:r>
              <a:rPr lang="es-AR" sz="1800" dirty="0" smtClean="0">
                <a:solidFill>
                  <a:schemeClr val="tx1"/>
                </a:solidFill>
              </a:rPr>
              <a:t> CAN FD transmite datos más rápido que 1 Mbps ( velocidad máxima del CAN clásico)</a:t>
            </a:r>
          </a:p>
          <a:p>
            <a:pPr algn="l">
              <a:buFont typeface="Arial" pitchFamily="34" charset="0"/>
              <a:buChar char="•"/>
            </a:pPr>
            <a:r>
              <a:rPr lang="es-AR" sz="1800" dirty="0" smtClean="0">
                <a:solidFill>
                  <a:schemeClr val="tx1"/>
                </a:solidFill>
              </a:rPr>
              <a:t>Ambos protocolos están estandarizados en la norma ISO/DIS 11898-1</a:t>
            </a:r>
            <a:endParaRPr lang="es-AR" sz="18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normAutofit fontScale="90000"/>
          </a:bodyPr>
          <a:lstStyle/>
          <a:p>
            <a:r>
              <a:rPr lang="es-AR" dirty="0" smtClean="0">
                <a:solidFill>
                  <a:schemeClr val="tx1"/>
                </a:solidFill>
              </a:rPr>
              <a:t>Archivos de Base de Datos de CAN</a:t>
            </a:r>
            <a:endParaRPr lang="es-AR" dirty="0" smtClean="0">
              <a:solidFill>
                <a:schemeClr val="tx1"/>
              </a:solidFill>
            </a:endParaRPr>
          </a:p>
        </p:txBody>
      </p:sp>
      <p:sp>
        <p:nvSpPr>
          <p:cNvPr id="3" name="2 Subtítulo"/>
          <p:cNvSpPr>
            <a:spLocks noGrp="1"/>
          </p:cNvSpPr>
          <p:nvPr>
            <p:ph type="subTitle" idx="1"/>
          </p:nvPr>
        </p:nvSpPr>
        <p:spPr>
          <a:xfrm>
            <a:off x="323528" y="1196752"/>
            <a:ext cx="8640960" cy="2304256"/>
          </a:xfrm>
        </p:spPr>
        <p:txBody>
          <a:bodyPr>
            <a:noAutofit/>
          </a:bodyPr>
          <a:lstStyle/>
          <a:p>
            <a:pPr algn="l">
              <a:buFont typeface="Arial" pitchFamily="34" charset="0"/>
              <a:buChar char="•"/>
            </a:pPr>
            <a:r>
              <a:rPr lang="es-AR" sz="2400" dirty="0" smtClean="0">
                <a:solidFill>
                  <a:schemeClr val="tx1"/>
                </a:solidFill>
              </a:rPr>
              <a:t> </a:t>
            </a:r>
            <a:r>
              <a:rPr lang="es-AR" sz="2400" dirty="0" smtClean="0">
                <a:solidFill>
                  <a:schemeClr val="tx1"/>
                </a:solidFill>
              </a:rPr>
              <a:t>Los archivos de base de datos de CAN pueden contener definiciones de canales para un vehículo completo</a:t>
            </a:r>
          </a:p>
          <a:p>
            <a:pPr algn="l">
              <a:buFont typeface="Arial" pitchFamily="34" charset="0"/>
              <a:buChar char="•"/>
            </a:pPr>
            <a:r>
              <a:rPr lang="es-AR" sz="2400" dirty="0" smtClean="0">
                <a:solidFill>
                  <a:schemeClr val="tx1"/>
                </a:solidFill>
              </a:rPr>
              <a:t> Cada red tiene su propio archivo de base de datos</a:t>
            </a:r>
          </a:p>
          <a:p>
            <a:pPr algn="l">
              <a:buFont typeface="Arial" pitchFamily="34" charset="0"/>
              <a:buChar char="•"/>
            </a:pPr>
            <a:r>
              <a:rPr lang="es-AR" sz="2400" dirty="0" smtClean="0">
                <a:solidFill>
                  <a:schemeClr val="tx1"/>
                </a:solidFill>
              </a:rPr>
              <a:t> Adicionalmente, estos archivos de base de datos son específicos para cada usuario y generalmente confidenciales</a:t>
            </a:r>
            <a:r>
              <a:rPr lang="es-AR" sz="1800" dirty="0" smtClean="0">
                <a:solidFill>
                  <a:schemeClr val="tx1"/>
                </a:solidFill>
              </a:rPr>
              <a:t>. </a:t>
            </a:r>
            <a:endParaRPr lang="es-AR" sz="18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normAutofit fontScale="90000"/>
          </a:bodyPr>
          <a:lstStyle/>
          <a:p>
            <a:r>
              <a:rPr lang="es-AR" dirty="0" smtClean="0">
                <a:solidFill>
                  <a:schemeClr val="tx1"/>
                </a:solidFill>
              </a:rPr>
              <a:t>Cómo Trabaja la Comunicación CAN</a:t>
            </a:r>
            <a:endParaRPr lang="es-AR" dirty="0" smtClean="0">
              <a:solidFill>
                <a:schemeClr val="tx1"/>
              </a:solidFill>
            </a:endParaRPr>
          </a:p>
        </p:txBody>
      </p:sp>
      <p:sp>
        <p:nvSpPr>
          <p:cNvPr id="3" name="2 Subtítulo"/>
          <p:cNvSpPr>
            <a:spLocks noGrp="1"/>
          </p:cNvSpPr>
          <p:nvPr>
            <p:ph type="subTitle" idx="1"/>
          </p:nvPr>
        </p:nvSpPr>
        <p:spPr>
          <a:xfrm>
            <a:off x="323528" y="1196752"/>
            <a:ext cx="8640960" cy="2304256"/>
          </a:xfrm>
        </p:spPr>
        <p:txBody>
          <a:bodyPr>
            <a:noAutofit/>
          </a:bodyPr>
          <a:lstStyle/>
          <a:p>
            <a:pPr algn="l">
              <a:buFont typeface="Arial" pitchFamily="34" charset="0"/>
              <a:buChar char="•"/>
            </a:pPr>
            <a:r>
              <a:rPr lang="es-AR" sz="2000" dirty="0" smtClean="0">
                <a:solidFill>
                  <a:schemeClr val="tx1"/>
                </a:solidFill>
              </a:rPr>
              <a:t> CAN es una red uno a uno (peer </a:t>
            </a:r>
            <a:r>
              <a:rPr lang="es-AR" sz="2000" dirty="0" err="1" smtClean="0">
                <a:solidFill>
                  <a:schemeClr val="tx1"/>
                </a:solidFill>
              </a:rPr>
              <a:t>to</a:t>
            </a:r>
            <a:r>
              <a:rPr lang="es-AR" sz="2000" dirty="0" smtClean="0">
                <a:solidFill>
                  <a:schemeClr val="tx1"/>
                </a:solidFill>
              </a:rPr>
              <a:t> peer): no hay maestro que controle el acceso de lectura o escritura de datos en el bus por parte de los nodos individuales</a:t>
            </a:r>
          </a:p>
          <a:p>
            <a:pPr algn="l">
              <a:buFont typeface="Arial" pitchFamily="34" charset="0"/>
              <a:buChar char="•"/>
            </a:pPr>
            <a:r>
              <a:rPr lang="es-AR" sz="2000" dirty="0" smtClean="0">
                <a:solidFill>
                  <a:schemeClr val="tx1"/>
                </a:solidFill>
              </a:rPr>
              <a:t> Cuando un nodo CAN está listo para transmitir datos, verifica si el bus se encuentra ocupado, y después escribe un marco de CAN en la red</a:t>
            </a:r>
          </a:p>
          <a:p>
            <a:pPr algn="l">
              <a:buFont typeface="Arial" pitchFamily="34" charset="0"/>
              <a:buChar char="•"/>
            </a:pPr>
            <a:r>
              <a:rPr lang="es-AR" sz="2000" dirty="0" smtClean="0">
                <a:solidFill>
                  <a:schemeClr val="tx1"/>
                </a:solidFill>
              </a:rPr>
              <a:t> Los marcos de CAN transmitidos no contienen direcciones del nodo transmisor o de ninguno de los probables nodos receptores</a:t>
            </a:r>
          </a:p>
          <a:p>
            <a:pPr algn="l">
              <a:buFont typeface="Arial" pitchFamily="34" charset="0"/>
              <a:buChar char="•"/>
            </a:pPr>
            <a:r>
              <a:rPr lang="es-AR" sz="2000" dirty="0" smtClean="0">
                <a:solidFill>
                  <a:schemeClr val="tx1"/>
                </a:solidFill>
              </a:rPr>
              <a:t> Sólo se cuenta con un número de identificación único</a:t>
            </a:r>
          </a:p>
          <a:p>
            <a:pPr algn="l">
              <a:buFont typeface="Arial" pitchFamily="34" charset="0"/>
              <a:buChar char="•"/>
            </a:pPr>
            <a:r>
              <a:rPr lang="es-AR" sz="2000" dirty="0" smtClean="0">
                <a:solidFill>
                  <a:schemeClr val="tx1"/>
                </a:solidFill>
              </a:rPr>
              <a:t> Todos los nodos en la red reciben el marco, y dependiendo del número de ID cada nodo decide si aceptar o no el marco</a:t>
            </a:r>
          </a:p>
          <a:p>
            <a:pPr algn="l">
              <a:buFont typeface="Arial" pitchFamily="34" charset="0"/>
              <a:buChar char="•"/>
            </a:pPr>
            <a:r>
              <a:rPr lang="es-AR" sz="2000" dirty="0" smtClean="0">
                <a:solidFill>
                  <a:schemeClr val="tx1"/>
                </a:solidFill>
              </a:rPr>
              <a:t>Si varios nodos intentan transmitir un mensaje al bus al mismo tiempo, el nodo con la mayor prioridad (número de ID menor) automáticamente tendrá acceso al bus</a:t>
            </a:r>
          </a:p>
          <a:p>
            <a:pPr algn="l">
              <a:buFont typeface="Arial" pitchFamily="34" charset="0"/>
              <a:buChar char="•"/>
            </a:pPr>
            <a:r>
              <a:rPr lang="es-AR" sz="2000" dirty="0" smtClean="0">
                <a:solidFill>
                  <a:schemeClr val="tx1"/>
                </a:solidFill>
              </a:rPr>
              <a:t> Los nodos con menor prioridad deben esperar hasta que el bus vuelva a estar disponible antes de iniciar nuevamente su transmisión. De esta manera, es posible implementar redes CAN con comunicación </a:t>
            </a:r>
            <a:r>
              <a:rPr lang="es-AR" sz="2000" dirty="0" err="1" smtClean="0">
                <a:solidFill>
                  <a:schemeClr val="tx1"/>
                </a:solidFill>
              </a:rPr>
              <a:t>determinística</a:t>
            </a:r>
            <a:r>
              <a:rPr lang="es-AR" sz="2000" dirty="0" smtClean="0">
                <a:solidFill>
                  <a:schemeClr val="tx1"/>
                </a:solidFill>
              </a:rPr>
              <a:t> entre nodos. </a:t>
            </a:r>
            <a:endParaRPr lang="es-AR" sz="2000"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normAutofit fontScale="90000"/>
          </a:bodyPr>
          <a:lstStyle/>
          <a:p>
            <a:r>
              <a:rPr lang="es-AR" dirty="0" smtClean="0">
                <a:solidFill>
                  <a:schemeClr val="tx1"/>
                </a:solidFill>
              </a:rPr>
              <a:t>Cómo Trabaja la Comunicación CAN</a:t>
            </a:r>
            <a:endParaRPr lang="es-AR" dirty="0" smtClean="0">
              <a:solidFill>
                <a:schemeClr val="tx1"/>
              </a:solidFill>
            </a:endParaRPr>
          </a:p>
        </p:txBody>
      </p:sp>
      <p:sp>
        <p:nvSpPr>
          <p:cNvPr id="3" name="2 Subtítulo"/>
          <p:cNvSpPr>
            <a:spLocks noGrp="1"/>
          </p:cNvSpPr>
          <p:nvPr>
            <p:ph type="subTitle" idx="1"/>
          </p:nvPr>
        </p:nvSpPr>
        <p:spPr>
          <a:xfrm>
            <a:off x="323528" y="1196752"/>
            <a:ext cx="8640960" cy="2304256"/>
          </a:xfrm>
        </p:spPr>
        <p:txBody>
          <a:bodyPr>
            <a:noAutofit/>
          </a:bodyPr>
          <a:lstStyle/>
          <a:p>
            <a:pPr algn="l">
              <a:buFont typeface="Arial" pitchFamily="34" charset="0"/>
              <a:buChar char="•"/>
            </a:pPr>
            <a:r>
              <a:rPr lang="es-AR" sz="2000" dirty="0" smtClean="0">
                <a:solidFill>
                  <a:schemeClr val="tx1"/>
                </a:solidFill>
              </a:rPr>
              <a:t> CAN es una red uno a uno (peer </a:t>
            </a:r>
            <a:r>
              <a:rPr lang="es-AR" sz="2000" dirty="0" err="1" smtClean="0">
                <a:solidFill>
                  <a:schemeClr val="tx1"/>
                </a:solidFill>
              </a:rPr>
              <a:t>to</a:t>
            </a:r>
            <a:r>
              <a:rPr lang="es-AR" sz="2000" dirty="0" smtClean="0">
                <a:solidFill>
                  <a:schemeClr val="tx1"/>
                </a:solidFill>
              </a:rPr>
              <a:t> peer): no hay maestro que controle el acceso de lectura o escritura de datos en el bus por parte de los nodos individuales</a:t>
            </a:r>
          </a:p>
          <a:p>
            <a:pPr algn="l">
              <a:buFont typeface="Arial" pitchFamily="34" charset="0"/>
              <a:buChar char="•"/>
            </a:pPr>
            <a:r>
              <a:rPr lang="es-AR" sz="2000" dirty="0" smtClean="0">
                <a:solidFill>
                  <a:schemeClr val="tx1"/>
                </a:solidFill>
              </a:rPr>
              <a:t> Cuando un nodo CAN está listo para transmitir datos, verifica si el bus se encuentra ocupado, y después escribe un marco de CAN en la red</a:t>
            </a:r>
          </a:p>
          <a:p>
            <a:pPr algn="l">
              <a:buFont typeface="Arial" pitchFamily="34" charset="0"/>
              <a:buChar char="•"/>
            </a:pPr>
            <a:r>
              <a:rPr lang="es-AR" sz="2000" dirty="0" smtClean="0">
                <a:solidFill>
                  <a:schemeClr val="tx1"/>
                </a:solidFill>
              </a:rPr>
              <a:t> Los marcos de CAN transmitidos no contienen direcciones del nodo transmisor o de ninguno de los probables nodos receptores</a:t>
            </a:r>
          </a:p>
          <a:p>
            <a:pPr algn="l">
              <a:buFont typeface="Arial" pitchFamily="34" charset="0"/>
              <a:buChar char="•"/>
            </a:pPr>
            <a:r>
              <a:rPr lang="es-AR" sz="2000" dirty="0" smtClean="0">
                <a:solidFill>
                  <a:schemeClr val="tx1"/>
                </a:solidFill>
              </a:rPr>
              <a:t> Sólo se cuenta con un número de identificación único</a:t>
            </a:r>
          </a:p>
          <a:p>
            <a:pPr algn="l">
              <a:buFont typeface="Arial" pitchFamily="34" charset="0"/>
              <a:buChar char="•"/>
            </a:pPr>
            <a:r>
              <a:rPr lang="es-AR" sz="2000" dirty="0" smtClean="0">
                <a:solidFill>
                  <a:schemeClr val="tx1"/>
                </a:solidFill>
              </a:rPr>
              <a:t> Todos los nodos en la red reciben el marco, y dependiendo del número de ID cada nodo decide si aceptar o no el marco</a:t>
            </a:r>
          </a:p>
          <a:p>
            <a:pPr algn="l">
              <a:buFont typeface="Arial" pitchFamily="34" charset="0"/>
              <a:buChar char="•"/>
            </a:pPr>
            <a:r>
              <a:rPr lang="es-AR" sz="2000" dirty="0" smtClean="0">
                <a:solidFill>
                  <a:schemeClr val="tx1"/>
                </a:solidFill>
              </a:rPr>
              <a:t>Si varios nodos intentan transmitir un mensaje al bus al mismo tiempo, el nodo con la mayor prioridad (número de ID menor) automáticamente tendrá acceso </a:t>
            </a:r>
            <a:r>
              <a:rPr lang="es-AR" sz="2000" smtClean="0">
                <a:solidFill>
                  <a:schemeClr val="tx1"/>
                </a:solidFill>
              </a:rPr>
              <a:t>al bus</a:t>
            </a:r>
          </a:p>
          <a:p>
            <a:pPr algn="l">
              <a:buFont typeface="Arial" pitchFamily="34" charset="0"/>
              <a:buChar char="•"/>
            </a:pPr>
            <a:r>
              <a:rPr lang="es-AR" sz="2000" smtClean="0">
                <a:solidFill>
                  <a:schemeClr val="tx1"/>
                </a:solidFill>
              </a:rPr>
              <a:t> </a:t>
            </a:r>
            <a:r>
              <a:rPr lang="es-AR" sz="2000" dirty="0" smtClean="0">
                <a:solidFill>
                  <a:schemeClr val="tx1"/>
                </a:solidFill>
              </a:rPr>
              <a:t>Los nodos con menor prioridad deben esperar hasta que el bus vuelva a estar disponible antes de iniciar nuevamente su transmisión. De esta manera, es posible implementar redes CAN con comunicación </a:t>
            </a:r>
            <a:r>
              <a:rPr lang="es-AR" sz="2000" dirty="0" err="1" smtClean="0">
                <a:solidFill>
                  <a:schemeClr val="tx1"/>
                </a:solidFill>
              </a:rPr>
              <a:t>determinística</a:t>
            </a:r>
            <a:r>
              <a:rPr lang="es-AR" sz="2000" dirty="0" smtClean="0">
                <a:solidFill>
                  <a:schemeClr val="tx1"/>
                </a:solidFill>
              </a:rPr>
              <a:t> entre nodos. </a:t>
            </a:r>
            <a:endParaRPr lang="es-AR" sz="2000"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normAutofit/>
          </a:bodyPr>
          <a:lstStyle/>
          <a:p>
            <a:r>
              <a:rPr lang="es-AR" dirty="0" smtClean="0">
                <a:solidFill>
                  <a:schemeClr val="tx1"/>
                </a:solidFill>
              </a:rPr>
              <a:t>Protocolos basados en CAN</a:t>
            </a:r>
            <a:endParaRPr lang="es-AR" dirty="0" smtClean="0">
              <a:solidFill>
                <a:schemeClr val="tx1"/>
              </a:solidFill>
            </a:endParaRPr>
          </a:p>
        </p:txBody>
      </p:sp>
      <p:sp>
        <p:nvSpPr>
          <p:cNvPr id="3" name="2 Subtítulo"/>
          <p:cNvSpPr>
            <a:spLocks noGrp="1"/>
          </p:cNvSpPr>
          <p:nvPr>
            <p:ph type="subTitle" idx="1"/>
          </p:nvPr>
        </p:nvSpPr>
        <p:spPr>
          <a:xfrm>
            <a:off x="179512" y="836712"/>
            <a:ext cx="8640960" cy="2304256"/>
          </a:xfrm>
        </p:spPr>
        <p:txBody>
          <a:bodyPr>
            <a:noAutofit/>
          </a:bodyPr>
          <a:lstStyle/>
          <a:p>
            <a:pPr algn="l">
              <a:buFont typeface="Arial" pitchFamily="34" charset="0"/>
              <a:buChar char="•"/>
            </a:pPr>
            <a:r>
              <a:rPr lang="es-AR" sz="1400" dirty="0" smtClean="0">
                <a:solidFill>
                  <a:schemeClr val="tx1"/>
                </a:solidFill>
              </a:rPr>
              <a:t>Los estándares del bus CAN sólo especifican las dos primeras capas, la capa física y la capa de enlace de datos, según el modelo OSI.</a:t>
            </a:r>
          </a:p>
          <a:p>
            <a:pPr algn="l">
              <a:buFont typeface="Arial" pitchFamily="34" charset="0"/>
              <a:buChar char="•"/>
            </a:pPr>
            <a:r>
              <a:rPr lang="es-AR" sz="1400" dirty="0">
                <a:solidFill>
                  <a:schemeClr val="tx1"/>
                </a:solidFill>
              </a:rPr>
              <a:t> </a:t>
            </a:r>
            <a:r>
              <a:rPr lang="es-AR" sz="1400" dirty="0" smtClean="0">
                <a:solidFill>
                  <a:schemeClr val="tx1"/>
                </a:solidFill>
              </a:rPr>
              <a:t>Puesto que CAN no incluye tareas de capas superiores tales como direccionamiento, control de acceso, transporte de bloques de datos mayores que una trama, etc., han ido surgiendo protocolos en capas superiores basados en CAN, sobre todo en la capa de aplicación:</a:t>
            </a:r>
          </a:p>
          <a:p>
            <a:pPr algn="l"/>
            <a:r>
              <a:rPr lang="es-AR" sz="1200" dirty="0" smtClean="0">
                <a:solidFill>
                  <a:schemeClr val="tx1"/>
                </a:solidFill>
              </a:rPr>
              <a:t>ARINC 825 (para la aviación)</a:t>
            </a:r>
          </a:p>
          <a:p>
            <a:pPr algn="l"/>
            <a:r>
              <a:rPr lang="es-AR" sz="1200" dirty="0" err="1" smtClean="0">
                <a:solidFill>
                  <a:schemeClr val="tx1"/>
                </a:solidFill>
              </a:rPr>
              <a:t>CANaerospace</a:t>
            </a:r>
            <a:r>
              <a:rPr lang="es-AR" sz="1200" dirty="0" smtClean="0">
                <a:solidFill>
                  <a:schemeClr val="tx1"/>
                </a:solidFill>
              </a:rPr>
              <a:t> (para la aviación)</a:t>
            </a:r>
          </a:p>
          <a:p>
            <a:pPr algn="l"/>
            <a:r>
              <a:rPr lang="es-AR" sz="1200" dirty="0" smtClean="0">
                <a:solidFill>
                  <a:schemeClr val="tx1"/>
                </a:solidFill>
              </a:rPr>
              <a:t>CAN </a:t>
            </a:r>
            <a:r>
              <a:rPr lang="es-AR" sz="1200" dirty="0" err="1" smtClean="0">
                <a:solidFill>
                  <a:schemeClr val="tx1"/>
                </a:solidFill>
              </a:rPr>
              <a:t>Kingdom</a:t>
            </a:r>
            <a:endParaRPr lang="es-AR" sz="1200" dirty="0" smtClean="0">
              <a:solidFill>
                <a:schemeClr val="tx1"/>
              </a:solidFill>
            </a:endParaRPr>
          </a:p>
          <a:p>
            <a:pPr algn="l"/>
            <a:r>
              <a:rPr lang="es-AR" sz="1200" dirty="0" err="1" smtClean="0">
                <a:solidFill>
                  <a:schemeClr val="tx1"/>
                </a:solidFill>
              </a:rPr>
              <a:t>CANopen</a:t>
            </a:r>
            <a:r>
              <a:rPr lang="es-AR" sz="1200" dirty="0" smtClean="0">
                <a:solidFill>
                  <a:schemeClr val="tx1"/>
                </a:solidFill>
              </a:rPr>
              <a:t> (para automatización industrial)</a:t>
            </a:r>
          </a:p>
          <a:p>
            <a:pPr algn="l"/>
            <a:r>
              <a:rPr lang="es-AR" sz="1200" dirty="0" smtClean="0">
                <a:solidFill>
                  <a:schemeClr val="tx1"/>
                </a:solidFill>
              </a:rPr>
              <a:t>CCP / XCP</a:t>
            </a:r>
          </a:p>
          <a:p>
            <a:pPr algn="l"/>
            <a:r>
              <a:rPr lang="es-AR" sz="1200" dirty="0" err="1" smtClean="0">
                <a:solidFill>
                  <a:schemeClr val="tx1"/>
                </a:solidFill>
              </a:rPr>
              <a:t>DeviceNet</a:t>
            </a:r>
            <a:r>
              <a:rPr lang="es-AR" sz="1200" dirty="0" smtClean="0">
                <a:solidFill>
                  <a:schemeClr val="tx1"/>
                </a:solidFill>
              </a:rPr>
              <a:t> (para automatización industrial)</a:t>
            </a:r>
          </a:p>
          <a:p>
            <a:pPr algn="l"/>
            <a:r>
              <a:rPr lang="es-AR" sz="1200" dirty="0" err="1" smtClean="0">
                <a:solidFill>
                  <a:schemeClr val="tx1"/>
                </a:solidFill>
              </a:rPr>
              <a:t>EnergyBus</a:t>
            </a:r>
            <a:r>
              <a:rPr lang="es-AR" sz="1200" dirty="0" smtClean="0">
                <a:solidFill>
                  <a:schemeClr val="tx1"/>
                </a:solidFill>
              </a:rPr>
              <a:t> (para vehículos eléctricos)</a:t>
            </a:r>
          </a:p>
          <a:p>
            <a:pPr algn="l"/>
            <a:r>
              <a:rPr lang="es-AR" sz="1200" dirty="0" smtClean="0">
                <a:solidFill>
                  <a:schemeClr val="tx1"/>
                </a:solidFill>
              </a:rPr>
              <a:t>GMLAN (de General Motors)</a:t>
            </a:r>
          </a:p>
          <a:p>
            <a:pPr algn="l"/>
            <a:r>
              <a:rPr lang="es-AR" sz="1200" dirty="0" smtClean="0">
                <a:solidFill>
                  <a:schemeClr val="tx1"/>
                </a:solidFill>
              </a:rPr>
              <a:t>ISO 15765-4</a:t>
            </a:r>
          </a:p>
          <a:p>
            <a:pPr algn="l"/>
            <a:r>
              <a:rPr lang="es-AR" sz="1200" dirty="0" smtClean="0">
                <a:solidFill>
                  <a:schemeClr val="tx1"/>
                </a:solidFill>
              </a:rPr>
              <a:t>ISO 11783 o ISOBUS (para la agricultura)</a:t>
            </a:r>
          </a:p>
          <a:p>
            <a:pPr algn="l"/>
            <a:r>
              <a:rPr lang="es-AR" sz="1200" dirty="0" smtClean="0">
                <a:solidFill>
                  <a:schemeClr val="tx1"/>
                </a:solidFill>
              </a:rPr>
              <a:t>ISO 14229</a:t>
            </a:r>
          </a:p>
          <a:p>
            <a:pPr algn="l"/>
            <a:r>
              <a:rPr lang="es-AR" sz="1200" dirty="0" smtClean="0">
                <a:solidFill>
                  <a:schemeClr val="tx1"/>
                </a:solidFill>
              </a:rPr>
              <a:t>SAE J1939 (para vehículos pesados)</a:t>
            </a:r>
          </a:p>
          <a:p>
            <a:pPr algn="l"/>
            <a:r>
              <a:rPr lang="es-AR" sz="1200" dirty="0" smtClean="0">
                <a:solidFill>
                  <a:schemeClr val="tx1"/>
                </a:solidFill>
              </a:rPr>
              <a:t>ISO 11992 (para </a:t>
            </a:r>
            <a:r>
              <a:rPr lang="es-AR" sz="1200" dirty="0" err="1" smtClean="0">
                <a:solidFill>
                  <a:schemeClr val="tx1"/>
                </a:solidFill>
              </a:rPr>
              <a:t>trailers</a:t>
            </a:r>
            <a:r>
              <a:rPr lang="es-AR" sz="1200" dirty="0" smtClean="0">
                <a:solidFill>
                  <a:schemeClr val="tx1"/>
                </a:solidFill>
              </a:rPr>
              <a:t> pesados)</a:t>
            </a:r>
          </a:p>
          <a:p>
            <a:pPr algn="l"/>
            <a:r>
              <a:rPr lang="es-AR" sz="1200" dirty="0" err="1" smtClean="0">
                <a:solidFill>
                  <a:schemeClr val="tx1"/>
                </a:solidFill>
              </a:rPr>
              <a:t>MilCAN</a:t>
            </a:r>
            <a:endParaRPr lang="es-AR" sz="1200" dirty="0" smtClean="0">
              <a:solidFill>
                <a:schemeClr val="tx1"/>
              </a:solidFill>
            </a:endParaRPr>
          </a:p>
          <a:p>
            <a:pPr algn="l"/>
            <a:r>
              <a:rPr lang="es-AR" sz="1200" dirty="0" smtClean="0">
                <a:solidFill>
                  <a:schemeClr val="tx1"/>
                </a:solidFill>
              </a:rPr>
              <a:t>NMEA 2000 (para la industria marina)</a:t>
            </a:r>
          </a:p>
          <a:p>
            <a:pPr algn="l"/>
            <a:r>
              <a:rPr lang="es-AR" sz="1200" dirty="0" smtClean="0">
                <a:solidFill>
                  <a:schemeClr val="tx1"/>
                </a:solidFill>
              </a:rPr>
              <a:t>OSEK</a:t>
            </a:r>
          </a:p>
          <a:p>
            <a:pPr algn="l"/>
            <a:r>
              <a:rPr lang="es-AR" sz="1200" dirty="0" smtClean="0">
                <a:solidFill>
                  <a:schemeClr val="tx1"/>
                </a:solidFill>
              </a:rPr>
              <a:t>RV-C (para vehículos recreacionales)</a:t>
            </a:r>
          </a:p>
          <a:p>
            <a:pPr algn="l"/>
            <a:r>
              <a:rPr lang="es-AR" sz="1200" dirty="0" err="1" smtClean="0">
                <a:solidFill>
                  <a:schemeClr val="tx1"/>
                </a:solidFill>
              </a:rPr>
              <a:t>SafetyBUS</a:t>
            </a:r>
            <a:r>
              <a:rPr lang="es-AR" sz="1200" dirty="0" smtClean="0">
                <a:solidFill>
                  <a:schemeClr val="tx1"/>
                </a:solidFill>
              </a:rPr>
              <a:t> p (para la automatización industrial)</a:t>
            </a:r>
          </a:p>
          <a:p>
            <a:pPr algn="l"/>
            <a:r>
              <a:rPr lang="es-AR" sz="1200" dirty="0" err="1" smtClean="0">
                <a:solidFill>
                  <a:schemeClr val="tx1"/>
                </a:solidFill>
              </a:rPr>
              <a:t>SmartCraft</a:t>
            </a:r>
            <a:endParaRPr lang="es-AR" sz="1200" dirty="0" smtClean="0">
              <a:solidFill>
                <a:schemeClr val="tx1"/>
              </a:solidFill>
            </a:endParaRPr>
          </a:p>
          <a:p>
            <a:pPr algn="l"/>
            <a:r>
              <a:rPr lang="es-AR" sz="1200" dirty="0" err="1" smtClean="0">
                <a:solidFill>
                  <a:schemeClr val="tx1"/>
                </a:solidFill>
              </a:rPr>
              <a:t>Smart</a:t>
            </a:r>
            <a:r>
              <a:rPr lang="es-AR" sz="1200" dirty="0" smtClean="0">
                <a:solidFill>
                  <a:schemeClr val="tx1"/>
                </a:solidFill>
              </a:rPr>
              <a:t> </a:t>
            </a:r>
            <a:r>
              <a:rPr lang="es-AR" sz="1200" dirty="0" err="1" smtClean="0">
                <a:solidFill>
                  <a:schemeClr val="tx1"/>
                </a:solidFill>
              </a:rPr>
              <a:t>Distributed</a:t>
            </a:r>
            <a:r>
              <a:rPr lang="es-AR" sz="1200" dirty="0" smtClean="0">
                <a:solidFill>
                  <a:schemeClr val="tx1"/>
                </a:solidFill>
              </a:rPr>
              <a:t> </a:t>
            </a:r>
            <a:r>
              <a:rPr lang="es-AR" sz="1200" dirty="0" err="1" smtClean="0">
                <a:solidFill>
                  <a:schemeClr val="tx1"/>
                </a:solidFill>
              </a:rPr>
              <a:t>System</a:t>
            </a:r>
            <a:r>
              <a:rPr lang="es-AR" sz="1200" dirty="0" smtClean="0">
                <a:solidFill>
                  <a:schemeClr val="tx1"/>
                </a:solidFill>
              </a:rPr>
              <a:t> (SDS)</a:t>
            </a:r>
          </a:p>
          <a:p>
            <a:pPr algn="l"/>
            <a:r>
              <a:rPr lang="es-AR" sz="1200" dirty="0" smtClean="0">
                <a:solidFill>
                  <a:schemeClr val="tx1"/>
                </a:solidFill>
              </a:rPr>
              <a:t>VSCP (para la automatización de edificios)</a:t>
            </a:r>
            <a:endParaRPr lang="es-AR" sz="1200"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764704"/>
            <a:ext cx="7848872" cy="6186309"/>
          </a:xfrm>
          <a:prstGeom prst="rect">
            <a:avLst/>
          </a:prstGeom>
        </p:spPr>
        <p:txBody>
          <a:bodyPr wrap="square">
            <a:spAutoFit/>
          </a:bodyPr>
          <a:lstStyle/>
          <a:p>
            <a:r>
              <a:rPr lang="es-AR" dirty="0" smtClean="0"/>
              <a:t>Referencias:</a:t>
            </a:r>
          </a:p>
          <a:p>
            <a:pPr>
              <a:buFont typeface="Arial" pitchFamily="34" charset="0"/>
              <a:buChar char="•"/>
            </a:pPr>
            <a:r>
              <a:rPr lang="es-AR" dirty="0" smtClean="0"/>
              <a:t>http://www.bosch-semiconductors.de/en/ubk_semiconductors/ip_modules_3/ </a:t>
            </a:r>
            <a:r>
              <a:rPr lang="es-AR" dirty="0" err="1" smtClean="0"/>
              <a:t>produkttabelle_ip_modules</a:t>
            </a:r>
            <a:r>
              <a:rPr lang="es-AR" dirty="0" smtClean="0"/>
              <a:t>/can_literature_1/can_literature.html</a:t>
            </a:r>
          </a:p>
          <a:p>
            <a:pPr>
              <a:buFont typeface="Arial" pitchFamily="34" charset="0"/>
              <a:buChar char="•"/>
            </a:pPr>
            <a:r>
              <a:rPr lang="es-AR" dirty="0" smtClean="0"/>
              <a:t>http://www.can-cia.de/can-knowledge/can/can-fd/</a:t>
            </a:r>
          </a:p>
          <a:p>
            <a:pPr>
              <a:buFont typeface="Arial" pitchFamily="34" charset="0"/>
              <a:buChar char="•"/>
            </a:pPr>
            <a:r>
              <a:rPr lang="es-AR" dirty="0" smtClean="0"/>
              <a:t>http://www.can-cia.de/can-knowledge/</a:t>
            </a:r>
          </a:p>
          <a:p>
            <a:pPr>
              <a:buFont typeface="Arial" pitchFamily="34" charset="0"/>
              <a:buChar char="•"/>
            </a:pPr>
            <a:r>
              <a:rPr lang="es-AR" dirty="0" smtClean="0"/>
              <a:t>http://www.iso.org/iso/catalogue_detail.htm?csnumber=41284</a:t>
            </a:r>
          </a:p>
          <a:p>
            <a:pPr>
              <a:buFont typeface="Arial" pitchFamily="34" charset="0"/>
              <a:buChar char="•"/>
            </a:pPr>
            <a:r>
              <a:rPr lang="es-AR" dirty="0" smtClean="0"/>
              <a:t>http://www.iso.org/iso/catalogue_detail.htm?csnumber=59165</a:t>
            </a:r>
          </a:p>
          <a:p>
            <a:pPr>
              <a:buFont typeface="Arial" pitchFamily="34" charset="0"/>
              <a:buChar char="•"/>
            </a:pPr>
            <a:r>
              <a:rPr lang="es-AR" dirty="0" smtClean="0"/>
              <a:t>http://ww1.microchip.com/downloads/en/AppNotes/00228a.pdf</a:t>
            </a:r>
          </a:p>
          <a:p>
            <a:pPr>
              <a:buFont typeface="Arial" pitchFamily="34" charset="0"/>
              <a:buChar char="•"/>
            </a:pPr>
            <a:r>
              <a:rPr lang="es-AR" dirty="0" smtClean="0"/>
              <a:t>http://www.ti.com/lit/an/slla337/slla337.pdf</a:t>
            </a:r>
          </a:p>
          <a:p>
            <a:pPr>
              <a:buFont typeface="Arial" pitchFamily="34" charset="0"/>
              <a:buChar char="•"/>
            </a:pPr>
            <a:r>
              <a:rPr lang="es-AR" dirty="0" smtClean="0"/>
              <a:t>http://www.ti.com/lit/an/slla270/slla270.pdf</a:t>
            </a:r>
          </a:p>
          <a:p>
            <a:pPr>
              <a:buFont typeface="Arial" pitchFamily="34" charset="0"/>
              <a:buChar char="•"/>
            </a:pPr>
            <a:r>
              <a:rPr lang="es-AR" dirty="0" smtClean="0"/>
              <a:t>http://www.freescale.com/files/microcontrollers/doc/app_note/AN1798.pdf</a:t>
            </a:r>
          </a:p>
          <a:p>
            <a:pPr>
              <a:buFont typeface="Arial" pitchFamily="34" charset="0"/>
              <a:buChar char="•"/>
            </a:pPr>
            <a:r>
              <a:rPr lang="es-AR" dirty="0" smtClean="0"/>
              <a:t>http://www.kvaser.com/about-can/the-can-protocol/</a:t>
            </a:r>
          </a:p>
          <a:p>
            <a:pPr>
              <a:buFont typeface="Arial" pitchFamily="34" charset="0"/>
              <a:buChar char="•"/>
            </a:pPr>
            <a:r>
              <a:rPr lang="es-AR" dirty="0" smtClean="0"/>
              <a:t>http://www.can-cia.org/</a:t>
            </a:r>
          </a:p>
          <a:p>
            <a:pPr>
              <a:buFont typeface="Arial" pitchFamily="34" charset="0"/>
              <a:buChar char="•"/>
            </a:pPr>
            <a:r>
              <a:rPr lang="es-AR" dirty="0" smtClean="0"/>
              <a:t>http://www.canbus.galeon.com/electronica/canbus.htm</a:t>
            </a:r>
          </a:p>
          <a:p>
            <a:pPr>
              <a:buFont typeface="Arial" pitchFamily="34" charset="0"/>
              <a:buChar char="•"/>
            </a:pPr>
            <a:r>
              <a:rPr lang="es-AR" dirty="0" smtClean="0"/>
              <a:t>http://www.diagnostix.at/espanol/Ocupacion_de_los_enchufes_2x2_VAG_COM_Adapter_OBD_Software_Diagnostic_Laptop_Notebook.html</a:t>
            </a:r>
          </a:p>
          <a:p>
            <a:pPr>
              <a:buFont typeface="Arial" pitchFamily="34" charset="0"/>
              <a:buChar char="•"/>
            </a:pPr>
            <a:r>
              <a:rPr lang="es-AR" dirty="0" smtClean="0"/>
              <a:t>http://www.diagnostix.at/espanol/Ocupacion_de_los_enchufes_en_los_BMW_Scanner_Auto_OBD2_OBD1_2x2_EOBD_20_PIN.html</a:t>
            </a:r>
          </a:p>
          <a:p>
            <a:pPr>
              <a:buFont typeface="Arial" pitchFamily="34" charset="0"/>
              <a:buChar char="•"/>
            </a:pPr>
            <a:r>
              <a:rPr lang="es-AR" dirty="0" smtClean="0"/>
              <a:t>http://www.diagnostix.at/espanol/Enchufe_OBD_Generalidades_OBD2_2x2_EOBD_Interface_KWP2000_ECU.html</a:t>
            </a:r>
          </a:p>
          <a:p>
            <a:pPr>
              <a:buFont typeface="Arial" pitchFamily="34" charset="0"/>
              <a:buChar char="•"/>
            </a:pPr>
            <a:endParaRPr lang="es-AR" dirty="0" smtClean="0"/>
          </a:p>
          <a:p>
            <a:pPr>
              <a:buFont typeface="Arial" pitchFamily="34" charset="0"/>
              <a:buChar char="•"/>
            </a:pP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ES" dirty="0" smtClean="0"/>
              <a:t>CAN BUS</a:t>
            </a:r>
            <a:endParaRPr lang="es-AR" dirty="0"/>
          </a:p>
        </p:txBody>
      </p:sp>
      <p:sp>
        <p:nvSpPr>
          <p:cNvPr id="3" name="2 Subtítulo"/>
          <p:cNvSpPr>
            <a:spLocks noGrp="1"/>
          </p:cNvSpPr>
          <p:nvPr>
            <p:ph type="subTitle" idx="1"/>
          </p:nvPr>
        </p:nvSpPr>
        <p:spPr>
          <a:xfrm>
            <a:off x="395536" y="1052736"/>
            <a:ext cx="8568952" cy="4586064"/>
          </a:xfrm>
        </p:spPr>
        <p:txBody>
          <a:bodyPr>
            <a:noAutofit/>
          </a:bodyPr>
          <a:lstStyle/>
          <a:p>
            <a:pPr algn="l"/>
            <a:r>
              <a:rPr lang="es-AR" sz="2400" dirty="0" smtClean="0">
                <a:solidFill>
                  <a:schemeClr val="tx1"/>
                </a:solidFill>
              </a:rPr>
              <a:t>Dentro de sus principales características se encuentran:</a:t>
            </a:r>
          </a:p>
          <a:p>
            <a:pPr algn="l">
              <a:buFont typeface="Arial" pitchFamily="34" charset="0"/>
              <a:buChar char="•"/>
            </a:pPr>
            <a:r>
              <a:rPr lang="es-AR" sz="2400" dirty="0" smtClean="0">
                <a:solidFill>
                  <a:schemeClr val="tx1"/>
                </a:solidFill>
              </a:rPr>
              <a:t>Prioridad de mensajes.</a:t>
            </a:r>
          </a:p>
          <a:p>
            <a:pPr algn="l">
              <a:buFont typeface="Arial" pitchFamily="34" charset="0"/>
              <a:buChar char="•"/>
            </a:pPr>
            <a:r>
              <a:rPr lang="es-AR" sz="2400" dirty="0" smtClean="0">
                <a:solidFill>
                  <a:schemeClr val="tx1"/>
                </a:solidFill>
              </a:rPr>
              <a:t>Garantía de tiempos de latencia.</a:t>
            </a:r>
          </a:p>
          <a:p>
            <a:pPr algn="l">
              <a:buFont typeface="Arial" pitchFamily="34" charset="0"/>
              <a:buChar char="•"/>
            </a:pPr>
            <a:r>
              <a:rPr lang="es-AR" sz="2400" dirty="0" smtClean="0">
                <a:solidFill>
                  <a:schemeClr val="tx1"/>
                </a:solidFill>
              </a:rPr>
              <a:t>Flexibilidad en la configuración.</a:t>
            </a:r>
          </a:p>
          <a:p>
            <a:pPr algn="l">
              <a:buFont typeface="Arial" pitchFamily="34" charset="0"/>
              <a:buChar char="•"/>
            </a:pPr>
            <a:r>
              <a:rPr lang="es-AR" sz="2400" dirty="0" smtClean="0">
                <a:solidFill>
                  <a:schemeClr val="tx1"/>
                </a:solidFill>
              </a:rPr>
              <a:t>Recepción por multidifusión (</a:t>
            </a:r>
            <a:r>
              <a:rPr lang="es-AR" sz="2400" dirty="0" err="1" smtClean="0">
                <a:solidFill>
                  <a:schemeClr val="tx1"/>
                </a:solidFill>
              </a:rPr>
              <a:t>multicast</a:t>
            </a:r>
            <a:r>
              <a:rPr lang="es-AR" sz="2400" dirty="0" smtClean="0">
                <a:solidFill>
                  <a:schemeClr val="tx1"/>
                </a:solidFill>
              </a:rPr>
              <a:t>) con sincronización de tiempos.</a:t>
            </a:r>
          </a:p>
          <a:p>
            <a:pPr algn="l">
              <a:buFont typeface="Arial" pitchFamily="34" charset="0"/>
              <a:buChar char="•"/>
            </a:pPr>
            <a:r>
              <a:rPr lang="es-AR" sz="2400" dirty="0" smtClean="0">
                <a:solidFill>
                  <a:schemeClr val="tx1"/>
                </a:solidFill>
              </a:rPr>
              <a:t>Sistema robusto en cuanto a consistencia de datos.</a:t>
            </a:r>
          </a:p>
          <a:p>
            <a:pPr algn="l">
              <a:buFont typeface="Arial" pitchFamily="34" charset="0"/>
              <a:buChar char="•"/>
            </a:pPr>
            <a:r>
              <a:rPr lang="es-AR" sz="2400" dirty="0" smtClean="0">
                <a:solidFill>
                  <a:schemeClr val="tx1"/>
                </a:solidFill>
              </a:rPr>
              <a:t>Sistema </a:t>
            </a:r>
            <a:r>
              <a:rPr lang="es-AR" sz="2400" dirty="0" err="1" smtClean="0">
                <a:solidFill>
                  <a:schemeClr val="tx1"/>
                </a:solidFill>
              </a:rPr>
              <a:t>multimaestro</a:t>
            </a:r>
            <a:r>
              <a:rPr lang="es-AR" sz="2400" dirty="0" smtClean="0">
                <a:solidFill>
                  <a:schemeClr val="tx1"/>
                </a:solidFill>
              </a:rPr>
              <a:t>.</a:t>
            </a:r>
          </a:p>
          <a:p>
            <a:pPr algn="l">
              <a:buFont typeface="Arial" pitchFamily="34" charset="0"/>
              <a:buChar char="•"/>
            </a:pPr>
            <a:r>
              <a:rPr lang="es-AR" sz="2400" dirty="0" smtClean="0">
                <a:solidFill>
                  <a:schemeClr val="tx1"/>
                </a:solidFill>
              </a:rPr>
              <a:t>Detección y señalización de errores.</a:t>
            </a:r>
          </a:p>
          <a:p>
            <a:pPr algn="l">
              <a:buFont typeface="Arial" pitchFamily="34" charset="0"/>
              <a:buChar char="•"/>
            </a:pPr>
            <a:r>
              <a:rPr lang="es-AR" sz="2400" dirty="0" smtClean="0">
                <a:solidFill>
                  <a:schemeClr val="tx1"/>
                </a:solidFill>
              </a:rPr>
              <a:t>Retransmisión automática de tramas erróneas</a:t>
            </a:r>
          </a:p>
          <a:p>
            <a:pPr algn="l">
              <a:buFont typeface="Arial" pitchFamily="34" charset="0"/>
              <a:buChar char="•"/>
            </a:pPr>
            <a:r>
              <a:rPr lang="es-AR" sz="2400" dirty="0" smtClean="0">
                <a:solidFill>
                  <a:schemeClr val="tx1"/>
                </a:solidFill>
              </a:rPr>
              <a:t>Distinción entre errores temporales y fallas permanentes de los nodos de la red, y desconexión autónoma de nodos defectuosos.</a:t>
            </a:r>
            <a:endParaRPr lang="es-AR"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Beneficios de CAN</a:t>
            </a:r>
            <a:endParaRPr lang="es-AR" dirty="0"/>
          </a:p>
        </p:txBody>
      </p:sp>
      <p:sp>
        <p:nvSpPr>
          <p:cNvPr id="3" name="2 Subtítulo"/>
          <p:cNvSpPr>
            <a:spLocks noGrp="1"/>
          </p:cNvSpPr>
          <p:nvPr>
            <p:ph type="subTitle" idx="1"/>
          </p:nvPr>
        </p:nvSpPr>
        <p:spPr>
          <a:xfrm>
            <a:off x="395536" y="1196752"/>
            <a:ext cx="8424936" cy="1944216"/>
          </a:xfrm>
        </p:spPr>
        <p:txBody>
          <a:bodyPr>
            <a:normAutofit/>
          </a:bodyPr>
          <a:lstStyle/>
          <a:p>
            <a:pPr algn="l">
              <a:buFont typeface="Arial" pitchFamily="34" charset="0"/>
              <a:buChar char="•"/>
            </a:pPr>
            <a:r>
              <a:rPr lang="es-AR" sz="2000" dirty="0" smtClean="0">
                <a:solidFill>
                  <a:schemeClr val="tx1"/>
                </a:solidFill>
              </a:rPr>
              <a:t> Red duradera y económica</a:t>
            </a:r>
          </a:p>
          <a:p>
            <a:pPr algn="l">
              <a:buFont typeface="Arial" pitchFamily="34" charset="0"/>
              <a:buChar char="•"/>
            </a:pPr>
            <a:r>
              <a:rPr lang="es-AR" sz="2000" dirty="0">
                <a:solidFill>
                  <a:schemeClr val="tx1"/>
                </a:solidFill>
              </a:rPr>
              <a:t> </a:t>
            </a:r>
            <a:r>
              <a:rPr lang="es-AR" sz="2000" dirty="0" smtClean="0">
                <a:solidFill>
                  <a:schemeClr val="tx1"/>
                </a:solidFill>
              </a:rPr>
              <a:t>Permite a varios dispositivos comunicarse entre sí (con dos cables)</a:t>
            </a:r>
          </a:p>
          <a:p>
            <a:pPr algn="l">
              <a:buFont typeface="Arial" pitchFamily="34" charset="0"/>
              <a:buChar char="•"/>
            </a:pPr>
            <a:r>
              <a:rPr lang="es-AR" sz="2000" dirty="0" smtClean="0">
                <a:solidFill>
                  <a:schemeClr val="tx1"/>
                </a:solidFill>
              </a:rPr>
              <a:t> Permite a las unidades de control electrónico (</a:t>
            </a:r>
            <a:r>
              <a:rPr lang="es-AR" sz="2000" dirty="0" err="1" smtClean="0">
                <a:solidFill>
                  <a:schemeClr val="tx1"/>
                </a:solidFill>
              </a:rPr>
              <a:t>ECUs</a:t>
            </a:r>
            <a:r>
              <a:rPr lang="es-AR" sz="2000" dirty="0" smtClean="0">
                <a:solidFill>
                  <a:schemeClr val="tx1"/>
                </a:solidFill>
              </a:rPr>
              <a:t>) tener una sola interfaz CAN en lugar de diferentes entradas analógicas y digitales para cada dispositivo en el sistema. Esto reduce el costo y peso en los automóviles.</a:t>
            </a:r>
          </a:p>
          <a:p>
            <a:pPr algn="l">
              <a:buFont typeface="Arial" pitchFamily="34" charset="0"/>
              <a:buChar char="•"/>
            </a:pPr>
            <a:endParaRPr lang="es-AR" dirty="0" smtClean="0">
              <a:solidFill>
                <a:schemeClr val="tx1"/>
              </a:solidFill>
            </a:endParaRPr>
          </a:p>
          <a:p>
            <a:pPr algn="l">
              <a:buFont typeface="Arial" pitchFamily="34" charset="0"/>
              <a:buChar char="•"/>
            </a:pPr>
            <a:endParaRPr lang="es-AR" dirty="0">
              <a:solidFill>
                <a:schemeClr val="tx1"/>
              </a:solidFill>
            </a:endParaRPr>
          </a:p>
        </p:txBody>
      </p:sp>
      <p:pic>
        <p:nvPicPr>
          <p:cNvPr id="1026" name="Picture 2" descr="http://www.ni.com/cms/images/devzone/tut/c/bd378304156.gif"/>
          <p:cNvPicPr>
            <a:picLocks noChangeAspect="1" noChangeArrowheads="1"/>
          </p:cNvPicPr>
          <p:nvPr/>
        </p:nvPicPr>
        <p:blipFill>
          <a:blip r:embed="rId2" cstate="print"/>
          <a:srcRect/>
          <a:stretch>
            <a:fillRect/>
          </a:stretch>
        </p:blipFill>
        <p:spPr bwMode="auto">
          <a:xfrm>
            <a:off x="1475656" y="3140968"/>
            <a:ext cx="4762500" cy="22002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 Aplicaciones de CAN</a:t>
            </a:r>
            <a:endParaRPr lang="es-AR" dirty="0" smtClean="0">
              <a:solidFill>
                <a:schemeClr val="tx1"/>
              </a:solidFill>
            </a:endParaRPr>
          </a:p>
        </p:txBody>
      </p:sp>
      <p:sp>
        <p:nvSpPr>
          <p:cNvPr id="3" name="2 Subtítulo"/>
          <p:cNvSpPr>
            <a:spLocks noGrp="1"/>
          </p:cNvSpPr>
          <p:nvPr>
            <p:ph type="subTitle" idx="1"/>
          </p:nvPr>
        </p:nvSpPr>
        <p:spPr>
          <a:xfrm>
            <a:off x="395536" y="1196752"/>
            <a:ext cx="8424936" cy="5400600"/>
          </a:xfrm>
        </p:spPr>
        <p:txBody>
          <a:bodyPr>
            <a:noAutofit/>
          </a:bodyPr>
          <a:lstStyle/>
          <a:p>
            <a:pPr algn="l">
              <a:buFont typeface="Arial" pitchFamily="34" charset="0"/>
              <a:buChar char="•"/>
            </a:pPr>
            <a:r>
              <a:rPr lang="es-AR" sz="2000" dirty="0" smtClean="0">
                <a:solidFill>
                  <a:schemeClr val="tx1"/>
                </a:solidFill>
              </a:rPr>
              <a:t>CAN fue creado en un principio para uso automotriz, por lo que su aplicación más común es para comunicación en vehículo de dispositivos electrónicos</a:t>
            </a:r>
          </a:p>
          <a:p>
            <a:pPr algn="l">
              <a:buFont typeface="Arial" pitchFamily="34" charset="0"/>
              <a:buChar char="•"/>
            </a:pPr>
            <a:r>
              <a:rPr lang="es-AR" sz="2000" dirty="0" smtClean="0">
                <a:solidFill>
                  <a:schemeClr val="tx1"/>
                </a:solidFill>
              </a:rPr>
              <a:t> otras industrias han adoptado al bus para una amplia variedad de aplicaciones:</a:t>
            </a:r>
          </a:p>
          <a:p>
            <a:pPr lvl="1" algn="l">
              <a:buFont typeface="Arial" pitchFamily="34" charset="0"/>
              <a:buChar char="•"/>
            </a:pPr>
            <a:r>
              <a:rPr lang="es-AR" sz="1600" dirty="0" smtClean="0">
                <a:solidFill>
                  <a:schemeClr val="tx1"/>
                </a:solidFill>
              </a:rPr>
              <a:t> Ferroviarias: en puertas y frenos de vagones, tranvías, subterráneos</a:t>
            </a:r>
          </a:p>
          <a:p>
            <a:pPr lvl="1" algn="l">
              <a:buFont typeface="Arial" pitchFamily="34" charset="0"/>
              <a:buChar char="•"/>
            </a:pPr>
            <a:r>
              <a:rPr lang="es-AR" sz="1600" dirty="0" smtClean="0">
                <a:solidFill>
                  <a:schemeClr val="tx1"/>
                </a:solidFill>
              </a:rPr>
              <a:t> Aviación: sensores del estado del vuelo, sistemas de navegación, y computadoras de investigación en la cabina de control</a:t>
            </a:r>
          </a:p>
          <a:p>
            <a:pPr lvl="1" algn="l">
              <a:buFont typeface="Arial" pitchFamily="34" charset="0"/>
              <a:buChar char="•"/>
            </a:pPr>
            <a:r>
              <a:rPr lang="es-AR" sz="1600" dirty="0" smtClean="0">
                <a:solidFill>
                  <a:schemeClr val="tx1"/>
                </a:solidFill>
              </a:rPr>
              <a:t> Aeroespaciales: análisis de datos en vuelos hasta sistemas de control del motor de la nave como los sistemas de combustible, bombas y actuadores lineales</a:t>
            </a:r>
          </a:p>
          <a:p>
            <a:pPr lvl="1" algn="l">
              <a:buFont typeface="Arial" pitchFamily="34" charset="0"/>
              <a:buChar char="•"/>
            </a:pPr>
            <a:r>
              <a:rPr lang="es-AR" sz="1600" dirty="0">
                <a:solidFill>
                  <a:schemeClr val="tx1"/>
                </a:solidFill>
              </a:rPr>
              <a:t> </a:t>
            </a:r>
            <a:r>
              <a:rPr lang="es-AR" sz="1600" dirty="0" smtClean="0">
                <a:solidFill>
                  <a:schemeClr val="tx1"/>
                </a:solidFill>
              </a:rPr>
              <a:t>Equipo médico: cuartos de operación completos de hospital, componentes operativos del cuarto como luces, máquinas de rayos X y camas de pacientes </a:t>
            </a:r>
          </a:p>
          <a:p>
            <a:pPr algn="l">
              <a:buFont typeface="Arial" pitchFamily="34" charset="0"/>
              <a:buChar char="•"/>
            </a:pPr>
            <a:r>
              <a:rPr lang="es-AR" sz="2000" dirty="0" err="1" smtClean="0">
                <a:solidFill>
                  <a:schemeClr val="tx1"/>
                </a:solidFill>
              </a:rPr>
              <a:t>CANopen</a:t>
            </a:r>
            <a:r>
              <a:rPr lang="es-AR" sz="2000" dirty="0" smtClean="0">
                <a:solidFill>
                  <a:schemeClr val="tx1"/>
                </a:solidFill>
              </a:rPr>
              <a:t> también es utilizado en aplicaciones no industriales como en equipo de laboratorio, cámaras deportivas, telescopios, puertas automáticas e incluso, máquinas de café. </a:t>
            </a:r>
          </a:p>
          <a:p>
            <a:pPr algn="l"/>
            <a:endParaRPr lang="es-AR" sz="2000" dirty="0" smtClean="0">
              <a:solidFill>
                <a:schemeClr val="tx1"/>
              </a:solidFill>
            </a:endParaRPr>
          </a:p>
          <a:p>
            <a:pPr algn="l">
              <a:buFont typeface="Arial" pitchFamily="34" charset="0"/>
              <a:buChar char="•"/>
            </a:pPr>
            <a:endParaRPr lang="es-AR"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Capas Físicas de CAN</a:t>
            </a:r>
            <a:endParaRPr lang="es-AR" dirty="0" smtClean="0">
              <a:solidFill>
                <a:schemeClr val="tx1"/>
              </a:solidFill>
            </a:endParaRPr>
          </a:p>
        </p:txBody>
      </p:sp>
      <p:sp>
        <p:nvSpPr>
          <p:cNvPr id="3" name="2 Subtítulo"/>
          <p:cNvSpPr>
            <a:spLocks noGrp="1"/>
          </p:cNvSpPr>
          <p:nvPr>
            <p:ph type="subTitle" idx="1"/>
          </p:nvPr>
        </p:nvSpPr>
        <p:spPr>
          <a:xfrm>
            <a:off x="395536" y="1196752"/>
            <a:ext cx="8424936" cy="5400600"/>
          </a:xfrm>
        </p:spPr>
        <p:txBody>
          <a:bodyPr>
            <a:noAutofit/>
          </a:bodyPr>
          <a:lstStyle/>
          <a:p>
            <a:pPr algn="l">
              <a:buFont typeface="Arial" pitchFamily="34" charset="0"/>
              <a:buChar char="•"/>
            </a:pPr>
            <a:r>
              <a:rPr lang="es-AR" sz="2000" dirty="0" smtClean="0">
                <a:solidFill>
                  <a:schemeClr val="tx1"/>
                </a:solidFill>
              </a:rPr>
              <a:t>CAN tiene diferentes capas físicas que puede utilizar que clasifican ciertos aspectos de la red, como lo son los niveles eléctricos, esquemas de señales, impedancia en los cables, tasa máxima de transmisión, y más. Las capas físicas más ampliamente utilizadas y más comunes se describen a continuación:</a:t>
            </a:r>
          </a:p>
          <a:p>
            <a:pPr algn="l">
              <a:buFont typeface="Arial" pitchFamily="34" charset="0"/>
              <a:buChar char="•"/>
            </a:pPr>
            <a:r>
              <a:rPr lang="es-AR" sz="2000" dirty="0" smtClean="0">
                <a:solidFill>
                  <a:schemeClr val="tx1"/>
                </a:solidFill>
              </a:rPr>
              <a:t>CAN de Alta Velocidad: </a:t>
            </a:r>
          </a:p>
          <a:p>
            <a:pPr lvl="1" algn="l">
              <a:buFont typeface="Arial" pitchFamily="34" charset="0"/>
              <a:buChar char="•"/>
            </a:pPr>
            <a:r>
              <a:rPr lang="es-AR" sz="1600" dirty="0" smtClean="0">
                <a:solidFill>
                  <a:schemeClr val="tx1"/>
                </a:solidFill>
              </a:rPr>
              <a:t>capa física más común. </a:t>
            </a:r>
          </a:p>
          <a:p>
            <a:pPr lvl="1" algn="l">
              <a:buFont typeface="Arial" pitchFamily="34" charset="0"/>
              <a:buChar char="•"/>
            </a:pPr>
            <a:r>
              <a:rPr lang="es-AR" sz="1600" dirty="0" smtClean="0">
                <a:solidFill>
                  <a:schemeClr val="tx1"/>
                </a:solidFill>
              </a:rPr>
              <a:t> implementada con dos cables</a:t>
            </a:r>
          </a:p>
          <a:p>
            <a:pPr lvl="1" algn="l">
              <a:buFont typeface="Arial" pitchFamily="34" charset="0"/>
              <a:buChar char="•"/>
            </a:pPr>
            <a:r>
              <a:rPr lang="es-AR" sz="1600" dirty="0" smtClean="0">
                <a:solidFill>
                  <a:schemeClr val="tx1"/>
                </a:solidFill>
              </a:rPr>
              <a:t> comunicación a tasas de transferencia de hasta 1 Mb/s</a:t>
            </a:r>
          </a:p>
          <a:p>
            <a:pPr lvl="1" algn="l">
              <a:buFont typeface="Arial" pitchFamily="34" charset="0"/>
              <a:buChar char="•"/>
            </a:pPr>
            <a:r>
              <a:rPr lang="es-AR" sz="1600" dirty="0" smtClean="0">
                <a:solidFill>
                  <a:schemeClr val="tx1"/>
                </a:solidFill>
              </a:rPr>
              <a:t> Otros nombres para CAN de alta velocidad: CAN C e ISO 11898-2</a:t>
            </a:r>
          </a:p>
          <a:p>
            <a:pPr lvl="1" algn="l">
              <a:buFont typeface="Arial" pitchFamily="34" charset="0"/>
              <a:buChar char="•"/>
            </a:pPr>
            <a:r>
              <a:rPr lang="es-AR" sz="1600" dirty="0" smtClean="0">
                <a:solidFill>
                  <a:schemeClr val="tx1"/>
                </a:solidFill>
              </a:rPr>
              <a:t> Los dispositivos típicos CAN de alta velocidad incluyen los sistemas de frenos anti-bloqueo, módulos de control del motor y sistemas de emisiones.</a:t>
            </a:r>
          </a:p>
          <a:p>
            <a:pPr algn="l">
              <a:buFont typeface="Arial" pitchFamily="34" charset="0"/>
              <a:buChar char="•"/>
            </a:pPr>
            <a:r>
              <a:rPr lang="es-AR" sz="2000" dirty="0" smtClean="0">
                <a:solidFill>
                  <a:schemeClr val="tx1"/>
                </a:solidFill>
              </a:rPr>
              <a:t>Hardware CAN de Baja Velocidad/Tolerante a Fallas</a:t>
            </a:r>
          </a:p>
          <a:p>
            <a:pPr lvl="1" algn="l">
              <a:buFont typeface="Arial" pitchFamily="34" charset="0"/>
              <a:buChar char="•"/>
            </a:pPr>
            <a:r>
              <a:rPr lang="es-AR" sz="1600" dirty="0" smtClean="0">
                <a:solidFill>
                  <a:schemeClr val="tx1"/>
                </a:solidFill>
              </a:rPr>
              <a:t>implementadas con dos cables</a:t>
            </a:r>
          </a:p>
          <a:p>
            <a:pPr lvl="1" algn="l">
              <a:buFont typeface="Arial" pitchFamily="34" charset="0"/>
              <a:buChar char="•"/>
            </a:pPr>
            <a:r>
              <a:rPr lang="es-AR" sz="1600" dirty="0" smtClean="0">
                <a:solidFill>
                  <a:schemeClr val="tx1"/>
                </a:solidFill>
              </a:rPr>
              <a:t> tasa de hasta 125 </a:t>
            </a:r>
            <a:r>
              <a:rPr lang="es-AR" sz="1600" dirty="0" err="1" smtClean="0">
                <a:solidFill>
                  <a:schemeClr val="tx1"/>
                </a:solidFill>
              </a:rPr>
              <a:t>kb</a:t>
            </a:r>
            <a:r>
              <a:rPr lang="es-AR" sz="1600" dirty="0" smtClean="0">
                <a:solidFill>
                  <a:schemeClr val="tx1"/>
                </a:solidFill>
              </a:rPr>
              <a:t>/s</a:t>
            </a:r>
          </a:p>
          <a:p>
            <a:pPr lvl="1" algn="l">
              <a:buFont typeface="Arial" pitchFamily="34" charset="0"/>
              <a:buChar char="•"/>
            </a:pPr>
            <a:r>
              <a:rPr lang="es-AR" sz="1600" dirty="0" smtClean="0">
                <a:solidFill>
                  <a:schemeClr val="tx1"/>
                </a:solidFill>
              </a:rPr>
              <a:t> Tiene transceptores con capacidades de tolerancia a fallas</a:t>
            </a:r>
          </a:p>
          <a:p>
            <a:pPr lvl="1" algn="l">
              <a:buFont typeface="Arial" pitchFamily="34" charset="0"/>
              <a:buChar char="•"/>
            </a:pPr>
            <a:r>
              <a:rPr lang="es-AR" sz="1600" dirty="0" smtClean="0">
                <a:solidFill>
                  <a:schemeClr val="tx1"/>
                </a:solidFill>
              </a:rPr>
              <a:t> Otros nombres: CAN B e ISO 11898-3</a:t>
            </a:r>
          </a:p>
          <a:p>
            <a:pPr lvl="1" algn="l">
              <a:buFont typeface="Arial" pitchFamily="34" charset="0"/>
              <a:buChar char="•"/>
            </a:pPr>
            <a:r>
              <a:rPr lang="es-AR" sz="1600" dirty="0" smtClean="0">
                <a:solidFill>
                  <a:schemeClr val="tx1"/>
                </a:solidFill>
              </a:rPr>
              <a:t> Ejemplos: dispositivos de confort o la luz de frenos.</a:t>
            </a:r>
          </a:p>
          <a:p>
            <a:pPr algn="l">
              <a:buFont typeface="Arial" pitchFamily="34" charset="0"/>
              <a:buChar char="•"/>
            </a:pPr>
            <a:endParaRPr lang="es-AR" sz="2000" dirty="0" smtClean="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Capas Físicas de CAN</a:t>
            </a:r>
            <a:endParaRPr lang="es-AR" dirty="0" smtClean="0">
              <a:solidFill>
                <a:schemeClr val="tx1"/>
              </a:solidFill>
            </a:endParaRPr>
          </a:p>
        </p:txBody>
      </p:sp>
      <p:sp>
        <p:nvSpPr>
          <p:cNvPr id="3" name="2 Subtítulo"/>
          <p:cNvSpPr>
            <a:spLocks noGrp="1"/>
          </p:cNvSpPr>
          <p:nvPr>
            <p:ph type="subTitle" idx="1"/>
          </p:nvPr>
        </p:nvSpPr>
        <p:spPr>
          <a:xfrm>
            <a:off x="395536" y="1196752"/>
            <a:ext cx="8424936" cy="5400600"/>
          </a:xfrm>
        </p:spPr>
        <p:txBody>
          <a:bodyPr>
            <a:noAutofit/>
          </a:bodyPr>
          <a:lstStyle/>
          <a:p>
            <a:pPr algn="l">
              <a:buFont typeface="Arial" pitchFamily="34" charset="0"/>
              <a:buChar char="•"/>
            </a:pPr>
            <a:r>
              <a:rPr lang="es-AR" sz="2000" dirty="0" smtClean="0">
                <a:solidFill>
                  <a:schemeClr val="tx1"/>
                </a:solidFill>
              </a:rPr>
              <a:t>CAN de Un Solo Cable</a:t>
            </a:r>
          </a:p>
          <a:p>
            <a:pPr lvl="1" algn="l">
              <a:buFont typeface="Arial" pitchFamily="34" charset="0"/>
              <a:buChar char="•"/>
            </a:pPr>
            <a:r>
              <a:rPr lang="es-AR" sz="1600" dirty="0" smtClean="0">
                <a:solidFill>
                  <a:schemeClr val="tx1"/>
                </a:solidFill>
              </a:rPr>
              <a:t> tasa de hasta 33.3 </a:t>
            </a:r>
            <a:r>
              <a:rPr lang="es-AR" sz="1600" dirty="0" err="1" smtClean="0">
                <a:solidFill>
                  <a:schemeClr val="tx1"/>
                </a:solidFill>
              </a:rPr>
              <a:t>kb</a:t>
            </a:r>
            <a:r>
              <a:rPr lang="es-AR" sz="1600" dirty="0" smtClean="0">
                <a:solidFill>
                  <a:schemeClr val="tx1"/>
                </a:solidFill>
              </a:rPr>
              <a:t>/s (88.3 </a:t>
            </a:r>
            <a:r>
              <a:rPr lang="es-AR" sz="1600" dirty="0" err="1" smtClean="0">
                <a:solidFill>
                  <a:schemeClr val="tx1"/>
                </a:solidFill>
              </a:rPr>
              <a:t>kb</a:t>
            </a:r>
            <a:r>
              <a:rPr lang="es-AR" sz="1600" dirty="0" smtClean="0">
                <a:solidFill>
                  <a:schemeClr val="tx1"/>
                </a:solidFill>
              </a:rPr>
              <a:t>/s en modo de alta velocidad)</a:t>
            </a:r>
          </a:p>
          <a:p>
            <a:pPr lvl="1" algn="l">
              <a:buFont typeface="Arial" pitchFamily="34" charset="0"/>
              <a:buChar char="•"/>
            </a:pPr>
            <a:r>
              <a:rPr lang="es-AR" sz="1600" dirty="0" smtClean="0">
                <a:solidFill>
                  <a:schemeClr val="tx1"/>
                </a:solidFill>
              </a:rPr>
              <a:t> Otros nombres: SAE-J2411, CAN A, y GMLAN</a:t>
            </a:r>
          </a:p>
          <a:p>
            <a:pPr lvl="1" algn="l">
              <a:buFont typeface="Arial" pitchFamily="34" charset="0"/>
              <a:buChar char="•"/>
            </a:pPr>
            <a:r>
              <a:rPr lang="es-AR" sz="1600" dirty="0">
                <a:solidFill>
                  <a:schemeClr val="tx1"/>
                </a:solidFill>
              </a:rPr>
              <a:t> </a:t>
            </a:r>
            <a:r>
              <a:rPr lang="es-AR" sz="1600" dirty="0" smtClean="0">
                <a:solidFill>
                  <a:schemeClr val="tx1"/>
                </a:solidFill>
              </a:rPr>
              <a:t>Ejemplos: Los dispositivos dentro de un auto que no requieren alto desempeño, por ejemplo los ajustadores de asientos y espejos</a:t>
            </a:r>
          </a:p>
          <a:p>
            <a:pPr algn="l">
              <a:buFont typeface="Arial" pitchFamily="34" charset="0"/>
              <a:buChar char="•"/>
            </a:pPr>
            <a:endParaRPr lang="es-AR" sz="2000" dirty="0" smtClean="0">
              <a:solidFill>
                <a:schemeClr val="tx1"/>
              </a:solidFill>
            </a:endParaRPr>
          </a:p>
          <a:p>
            <a:pPr algn="l">
              <a:buFont typeface="Arial" pitchFamily="34" charset="0"/>
              <a:buChar char="•"/>
            </a:pPr>
            <a:r>
              <a:rPr lang="es-AR" sz="2000" dirty="0" smtClean="0">
                <a:solidFill>
                  <a:schemeClr val="tx1"/>
                </a:solidFill>
              </a:rPr>
              <a:t>Hardware CAN Seleccionable por Software</a:t>
            </a:r>
          </a:p>
          <a:p>
            <a:pPr algn="l">
              <a:buFont typeface="Arial" pitchFamily="34" charset="0"/>
              <a:buChar char="•"/>
            </a:pPr>
            <a:r>
              <a:rPr lang="es-AR" sz="2000" dirty="0" smtClean="0">
                <a:solidFill>
                  <a:schemeClr val="tx1"/>
                </a:solidFill>
              </a:rPr>
              <a:t> CAN de </a:t>
            </a:r>
            <a:r>
              <a:rPr lang="es-AR" sz="2000" dirty="0" err="1" smtClean="0">
                <a:solidFill>
                  <a:schemeClr val="tx1"/>
                </a:solidFill>
              </a:rPr>
              <a:t>National</a:t>
            </a:r>
            <a:r>
              <a:rPr lang="es-AR" sz="2000" dirty="0" smtClean="0">
                <a:solidFill>
                  <a:schemeClr val="tx1"/>
                </a:solidFill>
              </a:rPr>
              <a:t> Instruments</a:t>
            </a:r>
          </a:p>
          <a:p>
            <a:pPr lvl="1" algn="l">
              <a:buFont typeface="Arial" pitchFamily="34" charset="0"/>
              <a:buChar char="•"/>
            </a:pPr>
            <a:r>
              <a:rPr lang="es-AR" sz="1600" dirty="0" smtClean="0">
                <a:solidFill>
                  <a:schemeClr val="tx1"/>
                </a:solidFill>
              </a:rPr>
              <a:t> se puede configurar las interfaces CAN mediante software para utilizar cualquiera de los transceptores incluidos (de alta velocidad, de baja velocidad/tolerante a fallas o de un solo cable)</a:t>
            </a:r>
          </a:p>
          <a:p>
            <a:pPr lvl="1" algn="l">
              <a:buFont typeface="Arial" pitchFamily="34" charset="0"/>
              <a:buChar char="•"/>
            </a:pPr>
            <a:r>
              <a:rPr lang="es-AR" sz="1600" dirty="0" smtClean="0">
                <a:solidFill>
                  <a:schemeClr val="tx1"/>
                </a:solidFill>
              </a:rPr>
              <a:t> Contar con múltiples transceptores es una solución perfecta para aplicaciones que requieren de una combinación de diferentes estándares</a:t>
            </a:r>
          </a:p>
          <a:p>
            <a:pPr lvl="1" algn="l">
              <a:buFont typeface="Arial" pitchFamily="34" charset="0"/>
              <a:buChar char="•"/>
            </a:pPr>
            <a:r>
              <a:rPr lang="es-AR" sz="1600" dirty="0" smtClean="0">
                <a:solidFill>
                  <a:schemeClr val="tx1"/>
                </a:solidFill>
              </a:rPr>
              <a:t> Adicionalmente, estos dispositivos de hardware CAN permiten elegir su propio transceptor de CAN externo. </a:t>
            </a:r>
          </a:p>
          <a:p>
            <a:pPr algn="l">
              <a:buFont typeface="Arial" pitchFamily="34" charset="0"/>
              <a:buChar char="•"/>
            </a:pPr>
            <a:endParaRPr lang="es-AR"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
            <a:ext cx="7772400" cy="1124744"/>
          </a:xfrm>
        </p:spPr>
        <p:txBody>
          <a:bodyPr/>
          <a:lstStyle/>
          <a:p>
            <a:r>
              <a:rPr lang="es-AR" dirty="0" smtClean="0">
                <a:solidFill>
                  <a:schemeClr val="tx1"/>
                </a:solidFill>
              </a:rPr>
              <a:t>Niveles de tensión del bus</a:t>
            </a:r>
            <a:endParaRPr lang="es-AR" dirty="0" smtClean="0">
              <a:solidFill>
                <a:schemeClr val="tx1"/>
              </a:solidFill>
            </a:endParaRPr>
          </a:p>
        </p:txBody>
      </p:sp>
      <p:sp>
        <p:nvSpPr>
          <p:cNvPr id="3" name="2 Subtítulo"/>
          <p:cNvSpPr>
            <a:spLocks noGrp="1"/>
          </p:cNvSpPr>
          <p:nvPr>
            <p:ph type="subTitle" idx="1"/>
          </p:nvPr>
        </p:nvSpPr>
        <p:spPr>
          <a:xfrm>
            <a:off x="395536" y="1196752"/>
            <a:ext cx="8424936" cy="5400600"/>
          </a:xfrm>
        </p:spPr>
        <p:txBody>
          <a:bodyPr>
            <a:noAutofit/>
          </a:bodyPr>
          <a:lstStyle/>
          <a:p>
            <a:pPr algn="l">
              <a:buFont typeface="Arial" pitchFamily="34" charset="0"/>
              <a:buChar char="•"/>
            </a:pPr>
            <a:r>
              <a:rPr lang="es-AR" sz="1800" dirty="0" smtClean="0">
                <a:solidFill>
                  <a:schemeClr val="tx1"/>
                </a:solidFill>
              </a:rPr>
              <a:t> Transmisión de señales a través de dos cables trenzados</a:t>
            </a:r>
          </a:p>
          <a:p>
            <a:pPr algn="l">
              <a:buFont typeface="Arial" pitchFamily="34" charset="0"/>
              <a:buChar char="•"/>
            </a:pPr>
            <a:r>
              <a:rPr lang="es-AR" sz="1800" dirty="0" smtClean="0">
                <a:solidFill>
                  <a:schemeClr val="tx1"/>
                </a:solidFill>
              </a:rPr>
              <a:t> Las señales de estos cables se denominan CAN_H (CAN </a:t>
            </a:r>
            <a:r>
              <a:rPr lang="es-AR" sz="1800" dirty="0" err="1" smtClean="0">
                <a:solidFill>
                  <a:schemeClr val="tx1"/>
                </a:solidFill>
              </a:rPr>
              <a:t>high</a:t>
            </a:r>
            <a:r>
              <a:rPr lang="es-AR" sz="1800" dirty="0" smtClean="0">
                <a:solidFill>
                  <a:schemeClr val="tx1"/>
                </a:solidFill>
              </a:rPr>
              <a:t>) y CAN_L (CAN </a:t>
            </a:r>
            <a:r>
              <a:rPr lang="es-AR" sz="1800" dirty="0" err="1" smtClean="0">
                <a:solidFill>
                  <a:schemeClr val="tx1"/>
                </a:solidFill>
              </a:rPr>
              <a:t>low</a:t>
            </a:r>
            <a:r>
              <a:rPr lang="es-AR" sz="1800" dirty="0" smtClean="0">
                <a:solidFill>
                  <a:schemeClr val="tx1"/>
                </a:solidFill>
              </a:rPr>
              <a:t>) </a:t>
            </a:r>
          </a:p>
          <a:p>
            <a:pPr algn="l">
              <a:buFont typeface="Arial" pitchFamily="34" charset="0"/>
              <a:buChar char="•"/>
            </a:pPr>
            <a:r>
              <a:rPr lang="es-AR" sz="1800" dirty="0" smtClean="0">
                <a:solidFill>
                  <a:schemeClr val="tx1"/>
                </a:solidFill>
              </a:rPr>
              <a:t>El bus tiene dos estados definidos: estado dominante y estado recesivo</a:t>
            </a:r>
          </a:p>
          <a:p>
            <a:pPr algn="l">
              <a:buFont typeface="Arial" pitchFamily="34" charset="0"/>
              <a:buChar char="•"/>
            </a:pPr>
            <a:r>
              <a:rPr lang="es-AR" sz="1800" dirty="0" smtClean="0">
                <a:solidFill>
                  <a:schemeClr val="tx1"/>
                </a:solidFill>
              </a:rPr>
              <a:t> En estado recesivo, los dos cables del bus se encuentran al mismo nivel de tensión (</a:t>
            </a:r>
            <a:r>
              <a:rPr lang="es-AR" sz="1800" dirty="0" err="1" smtClean="0">
                <a:solidFill>
                  <a:schemeClr val="tx1"/>
                </a:solidFill>
              </a:rPr>
              <a:t>common-mode</a:t>
            </a:r>
            <a:r>
              <a:rPr lang="es-AR" sz="1800" dirty="0" smtClean="0">
                <a:solidFill>
                  <a:schemeClr val="tx1"/>
                </a:solidFill>
              </a:rPr>
              <a:t> </a:t>
            </a:r>
            <a:r>
              <a:rPr lang="es-AR" sz="1800" dirty="0" err="1" smtClean="0">
                <a:solidFill>
                  <a:schemeClr val="tx1"/>
                </a:solidFill>
              </a:rPr>
              <a:t>voltage</a:t>
            </a:r>
            <a:r>
              <a:rPr lang="es-AR" sz="1800" dirty="0" smtClean="0">
                <a:solidFill>
                  <a:schemeClr val="tx1"/>
                </a:solidFill>
              </a:rPr>
              <a:t>), mientras que en estado dominante hay una diferencia de tensión entre CAN_H y CAN_L de al menos 1,5 V</a:t>
            </a:r>
          </a:p>
          <a:p>
            <a:pPr algn="l">
              <a:buFont typeface="Arial" pitchFamily="34" charset="0"/>
              <a:buChar char="•"/>
            </a:pPr>
            <a:r>
              <a:rPr lang="es-AR" sz="1800" dirty="0" smtClean="0">
                <a:solidFill>
                  <a:schemeClr val="tx1"/>
                </a:solidFill>
              </a:rPr>
              <a:t> La transmisión de señales en tensión diferencial, en vez de tensiones absolutas, proporciona protección frente a interferencias electromagnéticas</a:t>
            </a:r>
          </a:p>
          <a:p>
            <a:pPr algn="l">
              <a:buFont typeface="Arial" pitchFamily="34" charset="0"/>
              <a:buChar char="•"/>
            </a:pPr>
            <a:r>
              <a:rPr lang="es-AR" sz="1800" dirty="0" smtClean="0">
                <a:solidFill>
                  <a:schemeClr val="tx1"/>
                </a:solidFill>
              </a:rPr>
              <a:t>La tensión en modo común puede estar, según la especificación, en cualquier punto entre -2 y 7 V</a:t>
            </a:r>
          </a:p>
          <a:p>
            <a:pPr algn="l">
              <a:buFont typeface="Arial" pitchFamily="34" charset="0"/>
              <a:buChar char="•"/>
            </a:pPr>
            <a:r>
              <a:rPr lang="es-AR" sz="1800" dirty="0" smtClean="0">
                <a:solidFill>
                  <a:schemeClr val="tx1"/>
                </a:solidFill>
              </a:rPr>
              <a:t> La tensión diferencial del bus (la diferencia entre CAN_H y CAN_L) en modo dominante debe estar entre 1,5 y 3 V</a:t>
            </a:r>
          </a:p>
          <a:p>
            <a:pPr algn="l">
              <a:buFont typeface="Arial" pitchFamily="34" charset="0"/>
              <a:buChar char="•"/>
            </a:pPr>
            <a:r>
              <a:rPr lang="es-AR" sz="1800" dirty="0" smtClean="0">
                <a:solidFill>
                  <a:schemeClr val="tx1"/>
                </a:solidFill>
              </a:rPr>
              <a:t> No se especifica que la tensión de modo común en modo recesivo deba estar comprendida entre la tensión de CAN_L y la tensión de CAN_H cuando el bus está en modo dominante</a:t>
            </a:r>
          </a:p>
          <a:p>
            <a:pPr algn="l">
              <a:buFont typeface="Arial" pitchFamily="34" charset="0"/>
              <a:buChar char="•"/>
            </a:pPr>
            <a:r>
              <a:rPr lang="es-AR" sz="1800" dirty="0" smtClean="0">
                <a:solidFill>
                  <a:schemeClr val="tx1"/>
                </a:solidFill>
              </a:rPr>
              <a:t> Esto permite conexión directa entre nodos que operen a distintas tensiones, e incluso nodos que sufran diferencia de tensión entre sus respectivas tierras</a:t>
            </a:r>
            <a:endParaRPr lang="es-AR" sz="1800" dirty="0">
              <a:solidFill>
                <a:schemeClr val="tx1"/>
              </a:solidFill>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TotalTime>
  <Words>3998</Words>
  <Application>Microsoft Office PowerPoint</Application>
  <PresentationFormat>Presentación en pantalla (4:3)</PresentationFormat>
  <Paragraphs>321</Paragraphs>
  <Slides>34</Slides>
  <Notes>0</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Tema de Office</vt:lpstr>
      <vt:lpstr>CAN BUS</vt:lpstr>
      <vt:lpstr>CAN BUS</vt:lpstr>
      <vt:lpstr>CAN BUS</vt:lpstr>
      <vt:lpstr>CAN BUS</vt:lpstr>
      <vt:lpstr>Beneficios de CAN</vt:lpstr>
      <vt:lpstr> Aplicaciones de CAN</vt:lpstr>
      <vt:lpstr>Capas Físicas de CAN</vt:lpstr>
      <vt:lpstr>Capas Físicas de CAN</vt:lpstr>
      <vt:lpstr>Niveles de tensión del bus</vt:lpstr>
      <vt:lpstr>Niveles de tensión del bus</vt:lpstr>
      <vt:lpstr>Cable y conectores</vt:lpstr>
      <vt:lpstr>Cable y conectores</vt:lpstr>
      <vt:lpstr>Sincronización de bits</vt:lpstr>
      <vt:lpstr>Sincronización de bits</vt:lpstr>
      <vt:lpstr>Sincronización de bits</vt:lpstr>
      <vt:lpstr>Terminología de CAN</vt:lpstr>
      <vt:lpstr>Terminología de CAN</vt:lpstr>
      <vt:lpstr>Terminología de CAN</vt:lpstr>
      <vt:lpstr> Capa de enlace de dato</vt:lpstr>
      <vt:lpstr> Capa de enlace de dato</vt:lpstr>
      <vt:lpstr>Trama de datos</vt:lpstr>
      <vt:lpstr>Formato de trama base</vt:lpstr>
      <vt:lpstr>Formato extendido</vt:lpstr>
      <vt:lpstr>Trama remota</vt:lpstr>
      <vt:lpstr>Trama de error</vt:lpstr>
      <vt:lpstr>Separación entre tramas</vt:lpstr>
      <vt:lpstr>Bits de relleno (bit stuffing)</vt:lpstr>
      <vt:lpstr>Bits de relleno (bit stuffing)</vt:lpstr>
      <vt:lpstr>Archivos de Base de Datos de CAN</vt:lpstr>
      <vt:lpstr>Archivos de Base de Datos de CAN</vt:lpstr>
      <vt:lpstr>Cómo Trabaja la Comunicación CAN</vt:lpstr>
      <vt:lpstr>Cómo Trabaja la Comunicación CAN</vt:lpstr>
      <vt:lpstr>Protocolos basados en CAN</vt:lpstr>
      <vt:lpstr>Diapositiva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BUS</dc:title>
  <dc:creator>fromero</dc:creator>
  <cp:lastModifiedBy>fromero</cp:lastModifiedBy>
  <cp:revision>132</cp:revision>
  <dcterms:created xsi:type="dcterms:W3CDTF">2015-11-10T17:25:44Z</dcterms:created>
  <dcterms:modified xsi:type="dcterms:W3CDTF">2015-11-11T13:33:07Z</dcterms:modified>
</cp:coreProperties>
</file>