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1" r:id="rId8"/>
    <p:sldId id="282" r:id="rId9"/>
    <p:sldId id="283" r:id="rId10"/>
    <p:sldId id="275" r:id="rId11"/>
    <p:sldId id="257" r:id="rId12"/>
    <p:sldId id="258" r:id="rId13"/>
    <p:sldId id="259" r:id="rId14"/>
    <p:sldId id="260" r:id="rId15"/>
    <p:sldId id="261" r:id="rId16"/>
    <p:sldId id="262" r:id="rId17"/>
    <p:sldId id="263" r:id="rId18"/>
    <p:sldId id="264" r:id="rId19"/>
    <p:sldId id="265" r:id="rId20"/>
    <p:sldId id="266" r:id="rId21"/>
    <p:sldId id="269" r:id="rId22"/>
    <p:sldId id="267" r:id="rId23"/>
    <p:sldId id="270" r:id="rId24"/>
    <p:sldId id="271" r:id="rId25"/>
    <p:sldId id="272" r:id="rId26"/>
    <p:sldId id="273" r:id="rId27"/>
    <p:sldId id="274" r:id="rId2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CEE32C4-C435-42FE-B1D6-AC8DA1BA51E3}" type="datetimeFigureOut">
              <a:rPr lang="es-AR" smtClean="0"/>
              <a:t>24/10/2016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35D4CCC-5C28-47E9-8C0B-30D168C654C2}"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E32C4-C435-42FE-B1D6-AC8DA1BA51E3}" type="datetimeFigureOut">
              <a:rPr lang="es-AR" smtClean="0"/>
              <a:t>24/10/2016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4CCC-5C28-47E9-8C0B-30D168C654C2}"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Comunicaciones </a:t>
            </a:r>
            <a:r>
              <a:rPr lang="es-AR" b="1" dirty="0" smtClean="0">
                <a:solidFill>
                  <a:schemeClr val="tx1"/>
                </a:solidFill>
              </a:rPr>
              <a:t>en sistemas embebidos.</a:t>
            </a:r>
            <a:br>
              <a:rPr lang="es-AR" b="1"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827584" y="1340768"/>
            <a:ext cx="7848872" cy="4752528"/>
          </a:xfrm>
        </p:spPr>
        <p:txBody>
          <a:bodyPr>
            <a:normAutofit fontScale="70000" lnSpcReduction="20000"/>
          </a:bodyPr>
          <a:lstStyle/>
          <a:p>
            <a:r>
              <a:rPr lang="es-AR" dirty="0">
                <a:solidFill>
                  <a:schemeClr val="tx1"/>
                </a:solidFill>
              </a:rPr>
              <a:t> </a:t>
            </a:r>
          </a:p>
          <a:p>
            <a:pPr algn="l">
              <a:buFont typeface="Arial" pitchFamily="34" charset="0"/>
              <a:buChar char="•"/>
            </a:pPr>
            <a:r>
              <a:rPr lang="es-AR" dirty="0" smtClean="0">
                <a:solidFill>
                  <a:schemeClr val="tx1"/>
                </a:solidFill>
              </a:rPr>
              <a:t> Son </a:t>
            </a:r>
            <a:r>
              <a:rPr lang="es-AR" dirty="0">
                <a:solidFill>
                  <a:schemeClr val="tx1"/>
                </a:solidFill>
              </a:rPr>
              <a:t>protocolos </a:t>
            </a:r>
            <a:r>
              <a:rPr lang="es-AR" dirty="0" smtClean="0">
                <a:solidFill>
                  <a:schemeClr val="tx1"/>
                </a:solidFill>
              </a:rPr>
              <a:t>obtenidos </a:t>
            </a:r>
            <a:r>
              <a:rPr lang="es-AR" dirty="0">
                <a:solidFill>
                  <a:schemeClr val="tx1"/>
                </a:solidFill>
              </a:rPr>
              <a:t>a partir de protocolos ya existentes en </a:t>
            </a:r>
            <a:r>
              <a:rPr lang="es-AR" dirty="0" smtClean="0">
                <a:solidFill>
                  <a:schemeClr val="tx1"/>
                </a:solidFill>
              </a:rPr>
              <a:t>computadoras </a:t>
            </a:r>
            <a:r>
              <a:rPr lang="es-AR" dirty="0">
                <a:solidFill>
                  <a:schemeClr val="tx1"/>
                </a:solidFill>
              </a:rPr>
              <a:t>y sistemas </a:t>
            </a:r>
            <a:r>
              <a:rPr lang="es-AR" dirty="0" smtClean="0">
                <a:solidFill>
                  <a:schemeClr val="tx1"/>
                </a:solidFill>
              </a:rPr>
              <a:t>mayores</a:t>
            </a:r>
          </a:p>
          <a:p>
            <a:pPr algn="l">
              <a:buFont typeface="Arial" pitchFamily="34" charset="0"/>
              <a:buChar char="•"/>
            </a:pPr>
            <a:r>
              <a:rPr lang="es-AR" dirty="0" smtClean="0">
                <a:solidFill>
                  <a:schemeClr val="tx1"/>
                </a:solidFill>
              </a:rPr>
              <a:t>  O </a:t>
            </a:r>
            <a:r>
              <a:rPr lang="es-AR" dirty="0">
                <a:solidFill>
                  <a:schemeClr val="tx1"/>
                </a:solidFill>
              </a:rPr>
              <a:t>utilizados en electrónica de consumo u </a:t>
            </a:r>
            <a:r>
              <a:rPr lang="es-AR" dirty="0" smtClean="0">
                <a:solidFill>
                  <a:schemeClr val="tx1"/>
                </a:solidFill>
              </a:rPr>
              <a:t>industrial</a:t>
            </a:r>
            <a:endParaRPr lang="es-AR" dirty="0">
              <a:solidFill>
                <a:schemeClr val="tx1"/>
              </a:solidFill>
            </a:endParaRPr>
          </a:p>
          <a:p>
            <a:pPr algn="l"/>
            <a:r>
              <a:rPr lang="es-AR" dirty="0">
                <a:solidFill>
                  <a:schemeClr val="tx1"/>
                </a:solidFill>
              </a:rPr>
              <a:t> </a:t>
            </a:r>
          </a:p>
          <a:p>
            <a:r>
              <a:rPr lang="es-AR" dirty="0" smtClean="0">
                <a:solidFill>
                  <a:schemeClr val="tx1"/>
                </a:solidFill>
              </a:rPr>
              <a:t>Protocolos Paralelos:</a:t>
            </a:r>
          </a:p>
          <a:p>
            <a:pPr algn="l">
              <a:buFont typeface="Arial" pitchFamily="34" charset="0"/>
              <a:buChar char="•"/>
            </a:pPr>
            <a:r>
              <a:rPr lang="es-AR" dirty="0" smtClean="0">
                <a:solidFill>
                  <a:schemeClr val="tx1"/>
                </a:solidFill>
              </a:rPr>
              <a:t> Transmite </a:t>
            </a:r>
            <a:r>
              <a:rPr lang="es-AR" dirty="0">
                <a:solidFill>
                  <a:schemeClr val="tx1"/>
                </a:solidFill>
              </a:rPr>
              <a:t>todos los bits </a:t>
            </a:r>
            <a:r>
              <a:rPr lang="es-AR" dirty="0" smtClean="0">
                <a:solidFill>
                  <a:schemeClr val="tx1"/>
                </a:solidFill>
              </a:rPr>
              <a:t> </a:t>
            </a:r>
            <a:r>
              <a:rPr lang="es-AR" dirty="0">
                <a:solidFill>
                  <a:schemeClr val="tx1"/>
                </a:solidFill>
              </a:rPr>
              <a:t>de manera </a:t>
            </a:r>
            <a:r>
              <a:rPr lang="es-AR" dirty="0" smtClean="0">
                <a:solidFill>
                  <a:schemeClr val="tx1"/>
                </a:solidFill>
              </a:rPr>
              <a:t>simultánea</a:t>
            </a:r>
          </a:p>
          <a:p>
            <a:pPr algn="l">
              <a:buFont typeface="Arial" pitchFamily="34" charset="0"/>
              <a:buChar char="•"/>
            </a:pPr>
            <a:r>
              <a:rPr lang="es-AR" dirty="0" smtClean="0">
                <a:solidFill>
                  <a:schemeClr val="tx1"/>
                </a:solidFill>
              </a:rPr>
              <a:t> La </a:t>
            </a:r>
            <a:r>
              <a:rPr lang="es-AR" dirty="0">
                <a:solidFill>
                  <a:schemeClr val="tx1"/>
                </a:solidFill>
              </a:rPr>
              <a:t>velocidad de transferencia es </a:t>
            </a:r>
            <a:r>
              <a:rPr lang="es-AR" dirty="0" smtClean="0">
                <a:solidFill>
                  <a:schemeClr val="tx1"/>
                </a:solidFill>
              </a:rPr>
              <a:t>rápida</a:t>
            </a:r>
          </a:p>
          <a:p>
            <a:pPr algn="l">
              <a:buFont typeface="Arial" pitchFamily="34" charset="0"/>
              <a:buChar char="•"/>
            </a:pPr>
            <a:r>
              <a:rPr lang="es-AR" dirty="0" smtClean="0">
                <a:solidFill>
                  <a:schemeClr val="tx1"/>
                </a:solidFill>
              </a:rPr>
              <a:t> Desventaja: utiliza muchas líneas (costoso </a:t>
            </a:r>
            <a:r>
              <a:rPr lang="es-AR" dirty="0">
                <a:solidFill>
                  <a:schemeClr val="tx1"/>
                </a:solidFill>
              </a:rPr>
              <a:t>y receptivo al ruido </a:t>
            </a:r>
            <a:r>
              <a:rPr lang="es-AR" dirty="0" smtClean="0">
                <a:solidFill>
                  <a:schemeClr val="tx1"/>
                </a:solidFill>
              </a:rPr>
              <a:t>eléctrico)</a:t>
            </a:r>
          </a:p>
          <a:p>
            <a:pPr algn="l">
              <a:buFont typeface="Arial" pitchFamily="34" charset="0"/>
              <a:buChar char="•"/>
            </a:pPr>
            <a:r>
              <a:rPr lang="es-AR" dirty="0">
                <a:solidFill>
                  <a:schemeClr val="tx1"/>
                </a:solidFill>
              </a:rPr>
              <a:t> </a:t>
            </a:r>
            <a:r>
              <a:rPr lang="es-AR" dirty="0" smtClean="0">
                <a:solidFill>
                  <a:schemeClr val="tx1"/>
                </a:solidFill>
              </a:rPr>
              <a:t> Casi </a:t>
            </a:r>
            <a:r>
              <a:rPr lang="es-AR" dirty="0">
                <a:solidFill>
                  <a:schemeClr val="tx1"/>
                </a:solidFill>
              </a:rPr>
              <a:t>inexistentes </a:t>
            </a:r>
            <a:r>
              <a:rPr lang="es-AR" dirty="0" smtClean="0">
                <a:solidFill>
                  <a:schemeClr val="tx1"/>
                </a:solidFill>
              </a:rPr>
              <a:t>con </a:t>
            </a:r>
            <a:r>
              <a:rPr lang="es-AR" dirty="0">
                <a:solidFill>
                  <a:schemeClr val="tx1"/>
                </a:solidFill>
              </a:rPr>
              <a:t>microcontroladores, </a:t>
            </a:r>
            <a:r>
              <a:rPr lang="es-AR" dirty="0" smtClean="0">
                <a:solidFill>
                  <a:schemeClr val="tx1"/>
                </a:solidFill>
              </a:rPr>
              <a:t>incremento </a:t>
            </a:r>
            <a:r>
              <a:rPr lang="es-AR" dirty="0">
                <a:solidFill>
                  <a:schemeClr val="tx1"/>
                </a:solidFill>
              </a:rPr>
              <a:t>de la complejidad de los circuitos periféricos al </a:t>
            </a:r>
            <a:r>
              <a:rPr lang="es-AR" dirty="0" smtClean="0">
                <a:solidFill>
                  <a:schemeClr val="tx1"/>
                </a:solidFill>
              </a:rPr>
              <a:t>microcontrolador, y </a:t>
            </a:r>
            <a:r>
              <a:rPr lang="es-AR" dirty="0">
                <a:solidFill>
                  <a:schemeClr val="tx1"/>
                </a:solidFill>
              </a:rPr>
              <a:t>sacrificar una gran cantidad de pines </a:t>
            </a:r>
            <a:r>
              <a:rPr lang="es-AR" dirty="0" smtClean="0">
                <a:solidFill>
                  <a:schemeClr val="tx1"/>
                </a:solidFill>
              </a:rPr>
              <a:t>para </a:t>
            </a:r>
            <a:r>
              <a:rPr lang="es-AR" dirty="0">
                <a:solidFill>
                  <a:schemeClr val="tx1"/>
                </a:solidFill>
              </a:rPr>
              <a:t>mantener el bus de </a:t>
            </a:r>
            <a:r>
              <a:rPr lang="es-AR" dirty="0" smtClean="0">
                <a:solidFill>
                  <a:schemeClr val="tx1"/>
                </a:solidFill>
              </a:rPr>
              <a:t>comunicación</a:t>
            </a:r>
            <a:endParaRPr lang="es-A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827584" y="1340768"/>
            <a:ext cx="7848872" cy="4752528"/>
          </a:xfrm>
        </p:spPr>
        <p:txBody>
          <a:bodyPr>
            <a:normAutofit fontScale="85000" lnSpcReduction="20000"/>
          </a:bodyPr>
          <a:lstStyle/>
          <a:p>
            <a:pPr algn="l">
              <a:buFont typeface="Arial" pitchFamily="34" charset="0"/>
              <a:buChar char="•"/>
            </a:pPr>
            <a:r>
              <a:rPr lang="es-AR" dirty="0" smtClean="0">
                <a:solidFill>
                  <a:schemeClr val="tx1"/>
                </a:solidFill>
              </a:rPr>
              <a:t>Protocolo de comunicación serial </a:t>
            </a:r>
            <a:r>
              <a:rPr lang="es-AR" i="1" dirty="0" err="1" smtClean="0">
                <a:solidFill>
                  <a:schemeClr val="tx1"/>
                </a:solidFill>
              </a:rPr>
              <a:t>Serial</a:t>
            </a:r>
            <a:r>
              <a:rPr lang="es-AR" i="1" dirty="0" smtClean="0">
                <a:solidFill>
                  <a:schemeClr val="tx1"/>
                </a:solidFill>
              </a:rPr>
              <a:t> </a:t>
            </a:r>
            <a:r>
              <a:rPr lang="es-AR" i="1" dirty="0" err="1" smtClean="0">
                <a:solidFill>
                  <a:schemeClr val="tx1"/>
                </a:solidFill>
              </a:rPr>
              <a:t>Peripherical</a:t>
            </a:r>
            <a:r>
              <a:rPr lang="es-AR" i="1" dirty="0" smtClean="0">
                <a:solidFill>
                  <a:schemeClr val="tx1"/>
                </a:solidFill>
              </a:rPr>
              <a:t> Interface</a:t>
            </a:r>
          </a:p>
          <a:p>
            <a:pPr algn="l">
              <a:buFont typeface="Arial" pitchFamily="34" charset="0"/>
              <a:buChar char="•"/>
            </a:pPr>
            <a:endParaRPr lang="es-AR" i="1" dirty="0" smtClean="0">
              <a:solidFill>
                <a:schemeClr val="tx1"/>
              </a:solidFill>
            </a:endParaRPr>
          </a:p>
          <a:p>
            <a:pPr algn="l">
              <a:buFont typeface="Arial" pitchFamily="34" charset="0"/>
              <a:buChar char="•"/>
            </a:pPr>
            <a:r>
              <a:rPr lang="es-AR" dirty="0" smtClean="0">
                <a:solidFill>
                  <a:schemeClr val="tx1"/>
                </a:solidFill>
              </a:rPr>
              <a:t> Principios de 1980 cuando Motorola lo comienza a introducir y desarrollar en el primer microcontrolador derivado de la misma arquitectura del microcontrolador 68000.</a:t>
            </a:r>
          </a:p>
          <a:p>
            <a:pPr algn="l">
              <a:buFont typeface="Arial" pitchFamily="34" charset="0"/>
              <a:buChar char="•"/>
            </a:pPr>
            <a:endParaRPr lang="es-AR" dirty="0" smtClean="0">
              <a:solidFill>
                <a:schemeClr val="tx1"/>
              </a:solidFill>
            </a:endParaRPr>
          </a:p>
          <a:p>
            <a:pPr algn="l">
              <a:buFont typeface="Arial" pitchFamily="34" charset="0"/>
              <a:buChar char="•"/>
            </a:pPr>
            <a:r>
              <a:rPr lang="es-AR" dirty="0" smtClean="0">
                <a:solidFill>
                  <a:schemeClr val="tx1"/>
                </a:solidFill>
              </a:rPr>
              <a:t> Uso extendido, uno de los protocolos seriales más utilizados a la hora de interconectar sistemas embebidos con sensores externos, memorias y actuadores.</a:t>
            </a:r>
            <a:br>
              <a:rPr lang="es-AR" dirty="0" smtClean="0">
                <a:solidFill>
                  <a:schemeClr val="tx1"/>
                </a:solidFill>
              </a:rPr>
            </a:br>
            <a:endParaRPr lang="es-A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marL="0" lvl="1" algn="l">
              <a:buFont typeface="Arial" pitchFamily="34" charset="0"/>
              <a:buChar char="•"/>
            </a:pPr>
            <a:r>
              <a:rPr lang="es-AR" sz="2000" dirty="0" smtClean="0">
                <a:solidFill>
                  <a:schemeClr val="tx1"/>
                </a:solidFill>
              </a:rPr>
              <a:t>  Protocolo síncrono que trabaja en modo full </a:t>
            </a:r>
            <a:r>
              <a:rPr lang="es-AR" sz="2000" dirty="0" err="1" smtClean="0">
                <a:solidFill>
                  <a:schemeClr val="tx1"/>
                </a:solidFill>
              </a:rPr>
              <a:t>duplex</a:t>
            </a:r>
            <a:r>
              <a:rPr lang="es-AR" sz="2000" dirty="0" smtClean="0">
                <a:solidFill>
                  <a:schemeClr val="tx1"/>
                </a:solidFill>
              </a:rPr>
              <a:t> para recibir y transmitir información0 permite que dos dispositivos pueden comunicarse entre sí al mismo tiempo utilizando canales diferentes o líneas diferentes en el mismo cable</a:t>
            </a:r>
          </a:p>
          <a:p>
            <a:pPr marL="0" lvl="1" algn="l">
              <a:buFont typeface="Arial" pitchFamily="34" charset="0"/>
              <a:buChar char="•"/>
            </a:pPr>
            <a:r>
              <a:rPr lang="es-AR" sz="2000" dirty="0" smtClean="0">
                <a:solidFill>
                  <a:schemeClr val="tx1"/>
                </a:solidFill>
              </a:rPr>
              <a:t>.Al ser un protocolo síncrono el sistema cuenta con una línea adicional a la de datos , sincronismo.</a:t>
            </a:r>
          </a:p>
          <a:p>
            <a:pPr marL="0" lvl="1" algn="l">
              <a:buFont typeface="Arial" pitchFamily="34" charset="0"/>
              <a:buChar char="•"/>
            </a:pPr>
            <a:r>
              <a:rPr lang="es-AR" sz="2000" dirty="0" smtClean="0">
                <a:solidFill>
                  <a:schemeClr val="tx1"/>
                </a:solidFill>
              </a:rPr>
              <a:t>No presenta ningún medio de direccionamiento de los  dispositivos  esclavos  y  mucho  menos  reconocimiento  (</a:t>
            </a:r>
            <a:r>
              <a:rPr lang="es-AR" sz="2000" i="1" dirty="0" err="1" smtClean="0">
                <a:solidFill>
                  <a:schemeClr val="tx1"/>
                </a:solidFill>
              </a:rPr>
              <a:t>Acknowledgement</a:t>
            </a:r>
            <a:r>
              <a:rPr lang="es-AR" sz="2000" dirty="0" smtClean="0">
                <a:solidFill>
                  <a:schemeClr val="tx1"/>
                </a:solidFill>
              </a:rPr>
              <a:t>)  de  la  recepción  de  los datos</a:t>
            </a:r>
          </a:p>
          <a:p>
            <a:pPr marL="0" lvl="1" algn="l">
              <a:buFont typeface="Arial" pitchFamily="34" charset="0"/>
              <a:buChar char="•"/>
            </a:pPr>
            <a:r>
              <a:rPr lang="es-AR" sz="2000" dirty="0" smtClean="0">
                <a:solidFill>
                  <a:schemeClr val="tx1"/>
                </a:solidFill>
              </a:rPr>
              <a:t> No existe forma alguna para que el dispositivo maestro pueda detectar la presencia de un esclavo o establecer un medio de control del flujo de datos</a:t>
            </a:r>
          </a:p>
          <a:p>
            <a:pPr marL="0" lvl="1" algn="l">
              <a:buFont typeface="Arial" pitchFamily="34" charset="0"/>
              <a:buChar char="•"/>
            </a:pPr>
            <a:r>
              <a:rPr lang="es-AR" sz="2000" dirty="0" smtClean="0">
                <a:solidFill>
                  <a:schemeClr val="tx1"/>
                </a:solidFill>
              </a:rPr>
              <a:t>Tampoco </a:t>
            </a:r>
            <a:r>
              <a:rPr lang="es-AR" sz="2000" dirty="0">
                <a:solidFill>
                  <a:schemeClr val="tx1"/>
                </a:solidFill>
              </a:rPr>
              <a:t>define un protocolo para la transmisión de los datos, y aunque especifica que el número de bits que componen cada dato a transmitir sea de ocho (8) bit, existen muchos dispositivos </a:t>
            </a:r>
            <a:r>
              <a:rPr lang="es-AR" sz="2000" i="1" dirty="0">
                <a:solidFill>
                  <a:schemeClr val="tx1"/>
                </a:solidFill>
              </a:rPr>
              <a:t>SPI </a:t>
            </a:r>
            <a:r>
              <a:rPr lang="es-AR" sz="2000" dirty="0">
                <a:solidFill>
                  <a:schemeClr val="tx1"/>
                </a:solidFill>
              </a:rPr>
              <a:t>compatibles que no emplean exactamente esta definición. Ante esto, se hace indispensable recurrir a los diagramas y especificaciones del tiempo propias del dispositivo dadas por el fabricante.</a:t>
            </a:r>
          </a:p>
          <a:p>
            <a:pPr algn="l"/>
            <a:r>
              <a:rPr lang="es-AR" sz="2000" dirty="0">
                <a:solidFill>
                  <a:schemeClr val="tx1"/>
                </a:solidFill>
              </a:rPr>
              <a:t/>
            </a:r>
            <a:br>
              <a:rPr lang="es-AR" sz="2000" dirty="0">
                <a:solidFill>
                  <a:schemeClr val="tx1"/>
                </a:solidFill>
              </a:rPr>
            </a:br>
            <a:endParaRPr lang="es-AR"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r>
              <a:rPr lang="es-AR" sz="2400" dirty="0" smtClean="0">
                <a:solidFill>
                  <a:schemeClr val="tx1"/>
                </a:solidFill>
              </a:rPr>
              <a:t>  </a:t>
            </a:r>
            <a:r>
              <a:rPr lang="es-AR" sz="2400" dirty="0" smtClean="0">
                <a:solidFill>
                  <a:schemeClr val="tx1"/>
                </a:solidFill>
              </a:rPr>
              <a:t>La sincronización y la transmisión de datos se realiza por medio de 4 señales:</a:t>
            </a:r>
          </a:p>
          <a:p>
            <a:pPr algn="l"/>
            <a:r>
              <a:rPr lang="es-AR" sz="2400" dirty="0" smtClean="0">
                <a:solidFill>
                  <a:schemeClr val="tx1"/>
                </a:solidFill>
              </a:rPr>
              <a:t> </a:t>
            </a:r>
          </a:p>
          <a:p>
            <a:pPr lvl="0" algn="l"/>
            <a:r>
              <a:rPr lang="es-AR" sz="2400" b="1" dirty="0" smtClean="0">
                <a:solidFill>
                  <a:schemeClr val="tx1"/>
                </a:solidFill>
              </a:rPr>
              <a:t>SCLK</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Clock</a:t>
            </a:r>
            <a:r>
              <a:rPr lang="es-AR" sz="2400" i="1" dirty="0" smtClean="0">
                <a:solidFill>
                  <a:schemeClr val="tx1"/>
                </a:solidFill>
              </a:rPr>
              <a:t>)</a:t>
            </a:r>
            <a:r>
              <a:rPr lang="es-AR" sz="2400" dirty="0" smtClean="0">
                <a:solidFill>
                  <a:schemeClr val="tx1"/>
                </a:solidFill>
              </a:rPr>
              <a:t>: Es el pulso que marca la sincronización. Con cada pulso de este reloj, se lee o se envía un bit. </a:t>
            </a:r>
            <a:endParaRPr lang="es-AR" sz="2400" u="none" strike="noStrike" dirty="0" smtClean="0">
              <a:solidFill>
                <a:schemeClr val="tx1"/>
              </a:solidFill>
            </a:endParaRPr>
          </a:p>
          <a:p>
            <a:pPr lvl="0" algn="l"/>
            <a:r>
              <a:rPr lang="es-AR" sz="2400" b="1" dirty="0" smtClean="0">
                <a:solidFill>
                  <a:schemeClr val="tx1"/>
                </a:solidFill>
              </a:rPr>
              <a:t>MOSI</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Master</a:t>
            </a:r>
            <a:r>
              <a:rPr lang="es-AR" sz="2400" i="1" dirty="0" smtClean="0">
                <a:solidFill>
                  <a:schemeClr val="tx1"/>
                </a:solidFill>
              </a:rPr>
              <a:t> Output Slave Input)</a:t>
            </a:r>
            <a:r>
              <a:rPr lang="es-AR" sz="2400" dirty="0" smtClean="0">
                <a:solidFill>
                  <a:schemeClr val="tx1"/>
                </a:solidFill>
              </a:rPr>
              <a:t>: Salida de datos del </a:t>
            </a:r>
            <a:r>
              <a:rPr lang="es-AR" sz="2400" dirty="0" err="1" smtClean="0">
                <a:solidFill>
                  <a:schemeClr val="tx1"/>
                </a:solidFill>
              </a:rPr>
              <a:t>Master</a:t>
            </a:r>
            <a:r>
              <a:rPr lang="es-AR" sz="2400" dirty="0" smtClean="0">
                <a:solidFill>
                  <a:schemeClr val="tx1"/>
                </a:solidFill>
              </a:rPr>
              <a:t> y entrada de datos al Slave. </a:t>
            </a:r>
            <a:endParaRPr lang="es-AR" sz="2400" u="none" strike="noStrike" dirty="0" smtClean="0">
              <a:solidFill>
                <a:schemeClr val="tx1"/>
              </a:solidFill>
            </a:endParaRPr>
          </a:p>
          <a:p>
            <a:pPr lvl="0" algn="l"/>
            <a:r>
              <a:rPr lang="es-AR" sz="2400" b="1" dirty="0" smtClean="0">
                <a:solidFill>
                  <a:schemeClr val="tx1"/>
                </a:solidFill>
              </a:rPr>
              <a:t>MISO</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Master</a:t>
            </a:r>
            <a:r>
              <a:rPr lang="es-AR" sz="2400" i="1" dirty="0" smtClean="0">
                <a:solidFill>
                  <a:schemeClr val="tx1"/>
                </a:solidFill>
              </a:rPr>
              <a:t> Input Slave Output)</a:t>
            </a:r>
            <a:r>
              <a:rPr lang="es-AR" sz="2400" dirty="0" smtClean="0">
                <a:solidFill>
                  <a:schemeClr val="tx1"/>
                </a:solidFill>
              </a:rPr>
              <a:t>: Salida de datos del Slave y entrada al </a:t>
            </a:r>
            <a:r>
              <a:rPr lang="es-AR" sz="2400" dirty="0" err="1" smtClean="0">
                <a:solidFill>
                  <a:schemeClr val="tx1"/>
                </a:solidFill>
              </a:rPr>
              <a:t>Master</a:t>
            </a:r>
            <a:r>
              <a:rPr lang="es-AR" sz="2400" dirty="0" smtClean="0">
                <a:solidFill>
                  <a:schemeClr val="tx1"/>
                </a:solidFill>
              </a:rPr>
              <a:t>. </a:t>
            </a:r>
            <a:endParaRPr lang="es-AR" sz="2400" u="none" strike="noStrike" dirty="0" smtClean="0">
              <a:solidFill>
                <a:schemeClr val="tx1"/>
              </a:solidFill>
            </a:endParaRPr>
          </a:p>
          <a:p>
            <a:pPr lvl="0" algn="l"/>
            <a:r>
              <a:rPr lang="es-AR" sz="2400" b="1" dirty="0" smtClean="0">
                <a:solidFill>
                  <a:schemeClr val="tx1"/>
                </a:solidFill>
              </a:rPr>
              <a:t>SS/</a:t>
            </a:r>
            <a:r>
              <a:rPr lang="es-AR" sz="2400" b="1" dirty="0" err="1" smtClean="0">
                <a:solidFill>
                  <a:schemeClr val="tx1"/>
                </a:solidFill>
              </a:rPr>
              <a:t>Select</a:t>
            </a:r>
            <a:r>
              <a:rPr lang="es-AR" sz="2400" dirty="0" smtClean="0">
                <a:solidFill>
                  <a:schemeClr val="tx1"/>
                </a:solidFill>
              </a:rPr>
              <a:t>: Para seleccionar un </a:t>
            </a:r>
            <a:r>
              <a:rPr lang="es-AR" sz="2400" i="1" dirty="0" smtClean="0">
                <a:solidFill>
                  <a:schemeClr val="tx1"/>
                </a:solidFill>
              </a:rPr>
              <a:t>Slave</a:t>
            </a:r>
            <a:r>
              <a:rPr lang="es-AR" sz="2400" dirty="0" smtClean="0">
                <a:solidFill>
                  <a:schemeClr val="tx1"/>
                </a:solidFill>
              </a:rPr>
              <a:t>, o para que el </a:t>
            </a:r>
            <a:r>
              <a:rPr lang="es-AR" sz="2400" i="1" dirty="0" err="1" smtClean="0">
                <a:solidFill>
                  <a:schemeClr val="tx1"/>
                </a:solidFill>
              </a:rPr>
              <a:t>Master</a:t>
            </a:r>
            <a:r>
              <a:rPr lang="es-AR" sz="2400" dirty="0" smtClean="0">
                <a:solidFill>
                  <a:schemeClr val="tx1"/>
                </a:solidFill>
              </a:rPr>
              <a:t> le diga al </a:t>
            </a:r>
            <a:r>
              <a:rPr lang="es-AR" sz="2400" i="1" dirty="0" smtClean="0">
                <a:solidFill>
                  <a:schemeClr val="tx1"/>
                </a:solidFill>
              </a:rPr>
              <a:t>Slave </a:t>
            </a:r>
            <a:r>
              <a:rPr lang="es-AR" sz="2400" dirty="0" smtClean="0">
                <a:solidFill>
                  <a:schemeClr val="tx1"/>
                </a:solidFill>
              </a:rPr>
              <a:t>que se active. </a:t>
            </a:r>
            <a:endParaRPr lang="es-AR" sz="2400" u="none" strike="noStrike" dirty="0" smtClean="0">
              <a:solidFill>
                <a:schemeClr val="tx1"/>
              </a:solidFill>
            </a:endParaRPr>
          </a:p>
          <a:p>
            <a:pPr algn="l">
              <a:buFont typeface="Arial" pitchFamily="34" charset="0"/>
              <a:buChar char="•"/>
            </a:pPr>
            <a:endParaRPr lang="es-AR" sz="2400" dirty="0" smtClean="0">
              <a:solidFill>
                <a:schemeClr val="tx1"/>
              </a:solidFill>
            </a:endParaRPr>
          </a:p>
          <a:p>
            <a:pPr algn="l"/>
            <a:r>
              <a:rPr lang="es-AR" sz="2000" dirty="0">
                <a:solidFill>
                  <a:schemeClr val="tx1"/>
                </a:solidFill>
              </a:rPr>
              <a:t/>
            </a:r>
            <a:br>
              <a:rPr lang="es-AR" sz="2000" dirty="0">
                <a:solidFill>
                  <a:schemeClr val="tx1"/>
                </a:solidFill>
              </a:rPr>
            </a:br>
            <a:endParaRPr lang="es-AR"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buFont typeface="Arial" pitchFamily="34" charset="0"/>
              <a:buChar char="•"/>
            </a:pPr>
            <a:r>
              <a:rPr lang="es-AR" sz="2400" dirty="0" smtClean="0">
                <a:solidFill>
                  <a:schemeClr val="tx1"/>
                </a:solidFill>
              </a:rPr>
              <a:t>  </a:t>
            </a:r>
            <a:r>
              <a:rPr lang="es-AR" sz="2400" dirty="0" smtClean="0">
                <a:solidFill>
                  <a:schemeClr val="tx1"/>
                </a:solidFill>
              </a:rPr>
              <a:t>La sincronización y la transmisión de datos se realiza por medio de 4 señales:</a:t>
            </a:r>
          </a:p>
          <a:p>
            <a:pPr algn="l"/>
            <a:r>
              <a:rPr lang="es-AR" sz="2400" dirty="0" smtClean="0">
                <a:solidFill>
                  <a:schemeClr val="tx1"/>
                </a:solidFill>
              </a:rPr>
              <a:t> </a:t>
            </a:r>
            <a:r>
              <a:rPr lang="es-AR" sz="2400" b="1" dirty="0" smtClean="0">
                <a:solidFill>
                  <a:schemeClr val="tx1"/>
                </a:solidFill>
              </a:rPr>
              <a:t>SCLK</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Clock</a:t>
            </a:r>
            <a:r>
              <a:rPr lang="es-AR" sz="2400" i="1" dirty="0" smtClean="0">
                <a:solidFill>
                  <a:schemeClr val="tx1"/>
                </a:solidFill>
              </a:rPr>
              <a:t>)</a:t>
            </a:r>
            <a:r>
              <a:rPr lang="es-AR" sz="2400" dirty="0" smtClean="0">
                <a:solidFill>
                  <a:schemeClr val="tx1"/>
                </a:solidFill>
              </a:rPr>
              <a:t>: Es el pulso que marca la sincronización. Con cada pulso de este reloj, se lee o se envía un bit. </a:t>
            </a:r>
            <a:endParaRPr lang="es-AR" sz="2400" u="none" strike="noStrike" dirty="0" smtClean="0">
              <a:solidFill>
                <a:schemeClr val="tx1"/>
              </a:solidFill>
            </a:endParaRPr>
          </a:p>
          <a:p>
            <a:pPr lvl="0" algn="l">
              <a:buFont typeface="Arial" pitchFamily="34" charset="0"/>
              <a:buChar char="•"/>
            </a:pPr>
            <a:r>
              <a:rPr lang="es-AR" sz="2400" b="1" dirty="0" smtClean="0">
                <a:solidFill>
                  <a:schemeClr val="tx1"/>
                </a:solidFill>
              </a:rPr>
              <a:t>MOSI</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Master</a:t>
            </a:r>
            <a:r>
              <a:rPr lang="es-AR" sz="2400" i="1" dirty="0" smtClean="0">
                <a:solidFill>
                  <a:schemeClr val="tx1"/>
                </a:solidFill>
              </a:rPr>
              <a:t> Output Slave Input)</a:t>
            </a:r>
            <a:r>
              <a:rPr lang="es-AR" sz="2400" dirty="0" smtClean="0">
                <a:solidFill>
                  <a:schemeClr val="tx1"/>
                </a:solidFill>
              </a:rPr>
              <a:t>: Salida de datos del </a:t>
            </a:r>
            <a:r>
              <a:rPr lang="es-AR" sz="2400" dirty="0" err="1" smtClean="0">
                <a:solidFill>
                  <a:schemeClr val="tx1"/>
                </a:solidFill>
              </a:rPr>
              <a:t>Master</a:t>
            </a:r>
            <a:r>
              <a:rPr lang="es-AR" sz="2400" dirty="0" smtClean="0">
                <a:solidFill>
                  <a:schemeClr val="tx1"/>
                </a:solidFill>
              </a:rPr>
              <a:t> y entrada de datos al Slave. </a:t>
            </a:r>
            <a:endParaRPr lang="es-AR" sz="2400" u="none" strike="noStrike" dirty="0" smtClean="0">
              <a:solidFill>
                <a:schemeClr val="tx1"/>
              </a:solidFill>
            </a:endParaRPr>
          </a:p>
          <a:p>
            <a:pPr lvl="0" algn="l">
              <a:buFont typeface="Arial" pitchFamily="34" charset="0"/>
              <a:buChar char="•"/>
            </a:pPr>
            <a:r>
              <a:rPr lang="es-AR" sz="2400" b="1" dirty="0" smtClean="0">
                <a:solidFill>
                  <a:schemeClr val="tx1"/>
                </a:solidFill>
              </a:rPr>
              <a:t>MISO</a:t>
            </a:r>
            <a:r>
              <a:rPr lang="es-AR" sz="2400" dirty="0" smtClean="0">
                <a:solidFill>
                  <a:schemeClr val="tx1"/>
                </a:solidFill>
              </a:rPr>
              <a:t> </a:t>
            </a:r>
            <a:r>
              <a:rPr lang="es-AR" sz="2400" i="1" dirty="0" smtClean="0">
                <a:solidFill>
                  <a:schemeClr val="tx1"/>
                </a:solidFill>
              </a:rPr>
              <a:t>(</a:t>
            </a:r>
            <a:r>
              <a:rPr lang="es-AR" sz="2400" i="1" dirty="0" err="1" smtClean="0">
                <a:solidFill>
                  <a:schemeClr val="tx1"/>
                </a:solidFill>
              </a:rPr>
              <a:t>Master</a:t>
            </a:r>
            <a:r>
              <a:rPr lang="es-AR" sz="2400" i="1" dirty="0" smtClean="0">
                <a:solidFill>
                  <a:schemeClr val="tx1"/>
                </a:solidFill>
              </a:rPr>
              <a:t> Input Slave Output)</a:t>
            </a:r>
            <a:r>
              <a:rPr lang="es-AR" sz="2400" dirty="0" smtClean="0">
                <a:solidFill>
                  <a:schemeClr val="tx1"/>
                </a:solidFill>
              </a:rPr>
              <a:t>: Salida de datos del Slave y entrada al </a:t>
            </a:r>
            <a:r>
              <a:rPr lang="es-AR" sz="2400" dirty="0" err="1" smtClean="0">
                <a:solidFill>
                  <a:schemeClr val="tx1"/>
                </a:solidFill>
              </a:rPr>
              <a:t>Master</a:t>
            </a:r>
            <a:r>
              <a:rPr lang="es-AR" sz="2400" dirty="0" smtClean="0">
                <a:solidFill>
                  <a:schemeClr val="tx1"/>
                </a:solidFill>
              </a:rPr>
              <a:t>. </a:t>
            </a:r>
            <a:endParaRPr lang="es-AR" sz="2400" u="none" strike="noStrike" dirty="0" smtClean="0">
              <a:solidFill>
                <a:schemeClr val="tx1"/>
              </a:solidFill>
            </a:endParaRPr>
          </a:p>
          <a:p>
            <a:pPr lvl="0" algn="l">
              <a:buFont typeface="Arial" pitchFamily="34" charset="0"/>
              <a:buChar char="•"/>
            </a:pPr>
            <a:r>
              <a:rPr lang="es-AR" sz="2400" b="1" dirty="0" smtClean="0">
                <a:solidFill>
                  <a:schemeClr val="tx1"/>
                </a:solidFill>
              </a:rPr>
              <a:t>SS/</a:t>
            </a:r>
            <a:r>
              <a:rPr lang="es-AR" sz="2400" b="1" dirty="0" err="1" smtClean="0">
                <a:solidFill>
                  <a:schemeClr val="tx1"/>
                </a:solidFill>
              </a:rPr>
              <a:t>Select</a:t>
            </a:r>
            <a:r>
              <a:rPr lang="es-AR" sz="2400" dirty="0" smtClean="0">
                <a:solidFill>
                  <a:schemeClr val="tx1"/>
                </a:solidFill>
              </a:rPr>
              <a:t>: Para seleccionar un </a:t>
            </a:r>
            <a:r>
              <a:rPr lang="es-AR" sz="2400" i="1" dirty="0" smtClean="0">
                <a:solidFill>
                  <a:schemeClr val="tx1"/>
                </a:solidFill>
              </a:rPr>
              <a:t>Slave</a:t>
            </a:r>
            <a:r>
              <a:rPr lang="es-AR" sz="2400" dirty="0" smtClean="0">
                <a:solidFill>
                  <a:schemeClr val="tx1"/>
                </a:solidFill>
              </a:rPr>
              <a:t>, o para que el </a:t>
            </a:r>
            <a:r>
              <a:rPr lang="es-AR" sz="2400" i="1" dirty="0" err="1" smtClean="0">
                <a:solidFill>
                  <a:schemeClr val="tx1"/>
                </a:solidFill>
              </a:rPr>
              <a:t>Master</a:t>
            </a:r>
            <a:r>
              <a:rPr lang="es-AR" sz="2400" dirty="0" smtClean="0">
                <a:solidFill>
                  <a:schemeClr val="tx1"/>
                </a:solidFill>
              </a:rPr>
              <a:t> le diga al </a:t>
            </a:r>
            <a:r>
              <a:rPr lang="es-AR" sz="2400" i="1" dirty="0" smtClean="0">
                <a:solidFill>
                  <a:schemeClr val="tx1"/>
                </a:solidFill>
              </a:rPr>
              <a:t>Slave </a:t>
            </a:r>
            <a:r>
              <a:rPr lang="es-AR" sz="2400" dirty="0" smtClean="0">
                <a:solidFill>
                  <a:schemeClr val="tx1"/>
                </a:solidFill>
              </a:rPr>
              <a:t>que se active. </a:t>
            </a:r>
          </a:p>
          <a:p>
            <a:pPr lvl="0" algn="l">
              <a:buFont typeface="Arial" pitchFamily="34" charset="0"/>
              <a:buChar char="•"/>
            </a:pPr>
            <a:r>
              <a:rPr lang="es-AR" sz="2400" dirty="0" smtClean="0">
                <a:solidFill>
                  <a:schemeClr val="tx1"/>
                </a:solidFill>
              </a:rPr>
              <a:t>La </a:t>
            </a:r>
            <a:r>
              <a:rPr lang="es-AR" sz="2400" dirty="0">
                <a:solidFill>
                  <a:schemeClr val="tx1"/>
                </a:solidFill>
              </a:rPr>
              <a:t>línea de</a:t>
            </a:r>
            <a:r>
              <a:rPr lang="es-AR" sz="2400" i="1" dirty="0">
                <a:solidFill>
                  <a:schemeClr val="tx1"/>
                </a:solidFill>
              </a:rPr>
              <a:t> SDO (</a:t>
            </a:r>
            <a:r>
              <a:rPr lang="es-AR" sz="2400" i="1" dirty="0" err="1">
                <a:solidFill>
                  <a:schemeClr val="tx1"/>
                </a:solidFill>
              </a:rPr>
              <a:t>master</a:t>
            </a:r>
            <a:r>
              <a:rPr lang="es-AR" sz="2400" i="1" dirty="0">
                <a:solidFill>
                  <a:schemeClr val="tx1"/>
                </a:solidFill>
              </a:rPr>
              <a:t>)</a:t>
            </a:r>
            <a:r>
              <a:rPr lang="es-AR" sz="2400" dirty="0">
                <a:solidFill>
                  <a:schemeClr val="tx1"/>
                </a:solidFill>
              </a:rPr>
              <a:t> a </a:t>
            </a:r>
            <a:r>
              <a:rPr lang="es-AR" sz="2400" i="1" dirty="0">
                <a:solidFill>
                  <a:schemeClr val="tx1"/>
                </a:solidFill>
              </a:rPr>
              <a:t>SDI (</a:t>
            </a:r>
            <a:r>
              <a:rPr lang="es-AR" sz="2400" i="1" dirty="0" err="1">
                <a:solidFill>
                  <a:schemeClr val="tx1"/>
                </a:solidFill>
              </a:rPr>
              <a:t>slave</a:t>
            </a:r>
            <a:r>
              <a:rPr lang="es-AR" sz="2400" i="1" dirty="0">
                <a:solidFill>
                  <a:schemeClr val="tx1"/>
                </a:solidFill>
              </a:rPr>
              <a:t>)</a:t>
            </a:r>
            <a:r>
              <a:rPr lang="es-AR" sz="2400" dirty="0">
                <a:solidFill>
                  <a:schemeClr val="tx1"/>
                </a:solidFill>
              </a:rPr>
              <a:t> también se </a:t>
            </a:r>
            <a:r>
              <a:rPr lang="es-AR" sz="2400" dirty="0" smtClean="0">
                <a:solidFill>
                  <a:schemeClr val="tx1"/>
                </a:solidFill>
              </a:rPr>
              <a:t>etiqueta</a:t>
            </a:r>
            <a:r>
              <a:rPr lang="es-AR" sz="2400" i="1" dirty="0" smtClean="0">
                <a:solidFill>
                  <a:schemeClr val="tx1"/>
                </a:solidFill>
              </a:rPr>
              <a:t> </a:t>
            </a:r>
            <a:r>
              <a:rPr lang="es-AR" sz="2400" i="1" dirty="0">
                <a:solidFill>
                  <a:schemeClr val="tx1"/>
                </a:solidFill>
              </a:rPr>
              <a:t>MOSI (</a:t>
            </a:r>
            <a:r>
              <a:rPr lang="es-AR" sz="2400" i="1" dirty="0" err="1">
                <a:solidFill>
                  <a:schemeClr val="tx1"/>
                </a:solidFill>
              </a:rPr>
              <a:t>Master</a:t>
            </a:r>
            <a:r>
              <a:rPr lang="es-AR" sz="2400" i="1" dirty="0">
                <a:solidFill>
                  <a:schemeClr val="tx1"/>
                </a:solidFill>
              </a:rPr>
              <a:t> </a:t>
            </a:r>
            <a:r>
              <a:rPr lang="es-AR" sz="2400" i="1" dirty="0" err="1">
                <a:solidFill>
                  <a:schemeClr val="tx1"/>
                </a:solidFill>
              </a:rPr>
              <a:t>Out</a:t>
            </a:r>
            <a:r>
              <a:rPr lang="es-AR" sz="2400" i="1" dirty="0">
                <a:solidFill>
                  <a:schemeClr val="tx1"/>
                </a:solidFill>
              </a:rPr>
              <a:t> Slave In)</a:t>
            </a:r>
            <a:r>
              <a:rPr lang="es-AR" sz="2400" dirty="0">
                <a:solidFill>
                  <a:schemeClr val="tx1"/>
                </a:solidFill>
              </a:rPr>
              <a:t>. </a:t>
            </a:r>
            <a:endParaRPr lang="es-AR" sz="2400" dirty="0" smtClean="0">
              <a:solidFill>
                <a:schemeClr val="tx1"/>
              </a:solidFill>
            </a:endParaRPr>
          </a:p>
          <a:p>
            <a:pPr lvl="0" algn="l">
              <a:buFont typeface="Arial" pitchFamily="34" charset="0"/>
              <a:buChar char="•"/>
            </a:pPr>
            <a:r>
              <a:rPr lang="es-AR" sz="2400" dirty="0" smtClean="0">
                <a:solidFill>
                  <a:schemeClr val="tx1"/>
                </a:solidFill>
              </a:rPr>
              <a:t>La </a:t>
            </a:r>
            <a:r>
              <a:rPr lang="es-AR" sz="2400" dirty="0">
                <a:solidFill>
                  <a:schemeClr val="tx1"/>
                </a:solidFill>
              </a:rPr>
              <a:t>línea que conecta </a:t>
            </a:r>
            <a:r>
              <a:rPr lang="es-AR" sz="2400" i="1" dirty="0">
                <a:solidFill>
                  <a:schemeClr val="tx1"/>
                </a:solidFill>
              </a:rPr>
              <a:t>SDO (</a:t>
            </a:r>
            <a:r>
              <a:rPr lang="es-AR" sz="2400" i="1" dirty="0" err="1">
                <a:solidFill>
                  <a:schemeClr val="tx1"/>
                </a:solidFill>
              </a:rPr>
              <a:t>slave</a:t>
            </a:r>
            <a:r>
              <a:rPr lang="es-AR" sz="2400" i="1" dirty="0">
                <a:solidFill>
                  <a:schemeClr val="tx1"/>
                </a:solidFill>
              </a:rPr>
              <a:t>)</a:t>
            </a:r>
            <a:r>
              <a:rPr lang="es-AR" sz="2400" dirty="0">
                <a:solidFill>
                  <a:schemeClr val="tx1"/>
                </a:solidFill>
              </a:rPr>
              <a:t> con </a:t>
            </a:r>
            <a:r>
              <a:rPr lang="es-AR" sz="2400" i="1" dirty="0">
                <a:solidFill>
                  <a:schemeClr val="tx1"/>
                </a:solidFill>
              </a:rPr>
              <a:t>SDI (</a:t>
            </a:r>
            <a:r>
              <a:rPr lang="es-AR" sz="2400" i="1" dirty="0" err="1">
                <a:solidFill>
                  <a:schemeClr val="tx1"/>
                </a:solidFill>
              </a:rPr>
              <a:t>master</a:t>
            </a:r>
            <a:r>
              <a:rPr lang="es-AR" sz="2400" i="1" dirty="0">
                <a:solidFill>
                  <a:schemeClr val="tx1"/>
                </a:solidFill>
              </a:rPr>
              <a:t>)</a:t>
            </a:r>
            <a:r>
              <a:rPr lang="es-AR" sz="2400" dirty="0">
                <a:solidFill>
                  <a:schemeClr val="tx1"/>
                </a:solidFill>
              </a:rPr>
              <a:t> es denominada </a:t>
            </a:r>
            <a:r>
              <a:rPr lang="es-AR" sz="2400" i="1" dirty="0">
                <a:solidFill>
                  <a:schemeClr val="tx1"/>
                </a:solidFill>
              </a:rPr>
              <a:t>MISO (</a:t>
            </a:r>
            <a:r>
              <a:rPr lang="es-AR" sz="2400" i="1" dirty="0" err="1">
                <a:solidFill>
                  <a:schemeClr val="tx1"/>
                </a:solidFill>
              </a:rPr>
              <a:t>Master</a:t>
            </a:r>
            <a:r>
              <a:rPr lang="es-AR" sz="2400" i="1" dirty="0">
                <a:solidFill>
                  <a:schemeClr val="tx1"/>
                </a:solidFill>
              </a:rPr>
              <a:t> In Slave </a:t>
            </a:r>
            <a:r>
              <a:rPr lang="es-AR" sz="2400" i="1" dirty="0" err="1">
                <a:solidFill>
                  <a:schemeClr val="tx1"/>
                </a:solidFill>
              </a:rPr>
              <a:t>Out</a:t>
            </a:r>
            <a:r>
              <a:rPr lang="es-AR" sz="2400" i="1" dirty="0">
                <a:solidFill>
                  <a:schemeClr val="tx1"/>
                </a:solidFill>
              </a:rPr>
              <a:t>)</a:t>
            </a:r>
            <a:r>
              <a:rPr lang="es-AR" sz="2400" dirty="0">
                <a:solidFill>
                  <a:schemeClr val="tx1"/>
                </a:solidFill>
              </a:rPr>
              <a:t>.</a:t>
            </a:r>
          </a:p>
          <a:p>
            <a:r>
              <a:rPr lang="es-AR" sz="2400" b="1" dirty="0">
                <a:solidFill>
                  <a:schemeClr val="tx1"/>
                </a:solidFill>
              </a:rPr>
              <a:t> </a:t>
            </a:r>
          </a:p>
          <a:p>
            <a:pPr lvl="0" algn="l">
              <a:buFont typeface="Arial" pitchFamily="34" charset="0"/>
              <a:buChar char="•"/>
            </a:pPr>
            <a:endParaRPr lang="es-AR" sz="2400" u="none" strike="noStrike" dirty="0" smtClean="0">
              <a:solidFill>
                <a:schemeClr val="tx1"/>
              </a:solidFill>
            </a:endParaRPr>
          </a:p>
          <a:p>
            <a:pPr algn="l">
              <a:buFont typeface="Arial" pitchFamily="34" charset="0"/>
              <a:buChar char="•"/>
            </a:pPr>
            <a:endParaRPr lang="es-AR" sz="2400" dirty="0" smtClean="0">
              <a:solidFill>
                <a:schemeClr val="tx1"/>
              </a:solidFill>
            </a:endParaRPr>
          </a:p>
          <a:p>
            <a:pPr algn="l"/>
            <a:r>
              <a:rPr lang="es-AR" sz="2000" dirty="0">
                <a:solidFill>
                  <a:schemeClr val="tx1"/>
                </a:solidFill>
              </a:rPr>
              <a:t/>
            </a:r>
            <a:br>
              <a:rPr lang="es-AR" sz="2000" dirty="0">
                <a:solidFill>
                  <a:schemeClr val="tx1"/>
                </a:solidFill>
              </a:rPr>
            </a:br>
            <a:endParaRPr lang="es-AR"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buFont typeface="Arial" pitchFamily="34" charset="0"/>
              <a:buChar char="•"/>
            </a:pPr>
            <a:r>
              <a:rPr lang="es-AR" sz="2400" dirty="0" smtClean="0">
                <a:solidFill>
                  <a:schemeClr val="tx1"/>
                </a:solidFill>
              </a:rPr>
              <a:t>  Trabaja </a:t>
            </a:r>
            <a:r>
              <a:rPr lang="es-AR" sz="2400" dirty="0">
                <a:solidFill>
                  <a:schemeClr val="tx1"/>
                </a:solidFill>
              </a:rPr>
              <a:t>sobre la idea de registros de desplazamiento o </a:t>
            </a:r>
            <a:r>
              <a:rPr lang="es-AR" sz="2400" dirty="0" err="1">
                <a:solidFill>
                  <a:schemeClr val="tx1"/>
                </a:solidFill>
              </a:rPr>
              <a:t>shift</a:t>
            </a:r>
            <a:r>
              <a:rPr lang="es-AR" sz="2400" dirty="0">
                <a:solidFill>
                  <a:schemeClr val="tx1"/>
                </a:solidFill>
              </a:rPr>
              <a:t> </a:t>
            </a:r>
            <a:r>
              <a:rPr lang="es-AR" sz="2400" dirty="0" err="1">
                <a:solidFill>
                  <a:schemeClr val="tx1"/>
                </a:solidFill>
              </a:rPr>
              <a:t>registers</a:t>
            </a:r>
            <a:r>
              <a:rPr lang="es-AR" sz="2400" dirty="0">
                <a:solidFill>
                  <a:schemeClr val="tx1"/>
                </a:solidFill>
              </a:rPr>
              <a:t> </a:t>
            </a:r>
            <a:r>
              <a:rPr lang="es-AR" sz="2400" dirty="0" smtClean="0">
                <a:solidFill>
                  <a:schemeClr val="tx1"/>
                </a:solidFill>
              </a:rPr>
              <a:t>al </a:t>
            </a:r>
            <a:r>
              <a:rPr lang="es-AR" sz="2400" dirty="0">
                <a:solidFill>
                  <a:schemeClr val="tx1"/>
                </a:solidFill>
              </a:rPr>
              <a:t>momento de trabajar sobre los datos y la comunicación en sí </a:t>
            </a:r>
            <a:r>
              <a:rPr lang="es-AR" sz="2400" dirty="0" smtClean="0">
                <a:solidFill>
                  <a:schemeClr val="tx1"/>
                </a:solidFill>
              </a:rPr>
              <a:t>misma</a:t>
            </a:r>
          </a:p>
          <a:p>
            <a:pPr algn="l">
              <a:buFont typeface="Arial" pitchFamily="34" charset="0"/>
              <a:buChar char="•"/>
            </a:pPr>
            <a:r>
              <a:rPr lang="es-AR" sz="2400" dirty="0">
                <a:solidFill>
                  <a:schemeClr val="tx1"/>
                </a:solidFill>
              </a:rPr>
              <a:t> </a:t>
            </a:r>
            <a:r>
              <a:rPr lang="es-AR" sz="2400" dirty="0" smtClean="0">
                <a:solidFill>
                  <a:schemeClr val="tx1"/>
                </a:solidFill>
              </a:rPr>
              <a:t> En </a:t>
            </a:r>
            <a:r>
              <a:rPr lang="es-AR" sz="2400" dirty="0">
                <a:solidFill>
                  <a:schemeClr val="tx1"/>
                </a:solidFill>
              </a:rPr>
              <a:t>un registro de desplazamiento, con cada </a:t>
            </a:r>
            <a:r>
              <a:rPr lang="es-AR" sz="2400" dirty="0" err="1">
                <a:solidFill>
                  <a:schemeClr val="tx1"/>
                </a:solidFill>
              </a:rPr>
              <a:t>clock</a:t>
            </a:r>
            <a:r>
              <a:rPr lang="es-AR" sz="2400" dirty="0">
                <a:solidFill>
                  <a:schemeClr val="tx1"/>
                </a:solidFill>
              </a:rPr>
              <a:t> del reloj, un nuevo bit entra en el registro y desplaza a todos los bits una </a:t>
            </a:r>
            <a:r>
              <a:rPr lang="es-AR" sz="2400" dirty="0" smtClean="0">
                <a:solidFill>
                  <a:schemeClr val="tx1"/>
                </a:solidFill>
              </a:rPr>
              <a:t>posición</a:t>
            </a:r>
          </a:p>
          <a:p>
            <a:pPr algn="l">
              <a:buFont typeface="Arial" pitchFamily="34" charset="0"/>
              <a:buChar char="•"/>
            </a:pPr>
            <a:r>
              <a:rPr lang="es-AR" sz="2400" dirty="0" smtClean="0">
                <a:solidFill>
                  <a:schemeClr val="tx1"/>
                </a:solidFill>
              </a:rPr>
              <a:t> </a:t>
            </a:r>
            <a:r>
              <a:rPr lang="es-AR" sz="2400" dirty="0">
                <a:solidFill>
                  <a:schemeClr val="tx1"/>
                </a:solidFill>
              </a:rPr>
              <a:t>El último bit sale del </a:t>
            </a:r>
            <a:r>
              <a:rPr lang="es-AR" sz="2400" dirty="0" smtClean="0">
                <a:solidFill>
                  <a:schemeClr val="tx1"/>
                </a:solidFill>
              </a:rPr>
              <a:t>registro</a:t>
            </a:r>
          </a:p>
          <a:p>
            <a:pPr algn="l">
              <a:buFont typeface="Arial" pitchFamily="34" charset="0"/>
              <a:buChar char="•"/>
            </a:pPr>
            <a:r>
              <a:rPr lang="es-AR" sz="2400" dirty="0" smtClean="0">
                <a:solidFill>
                  <a:schemeClr val="tx1"/>
                </a:solidFill>
              </a:rPr>
              <a:t> </a:t>
            </a:r>
            <a:r>
              <a:rPr lang="es-AR" sz="2400" dirty="0">
                <a:solidFill>
                  <a:schemeClr val="tx1"/>
                </a:solidFill>
              </a:rPr>
              <a:t>Los registros de desplazamiento son la base de las conversiones paralelo/serie y </a:t>
            </a:r>
            <a:r>
              <a:rPr lang="es-AR" sz="2400" dirty="0" smtClean="0">
                <a:solidFill>
                  <a:schemeClr val="tx1"/>
                </a:solidFill>
              </a:rPr>
              <a:t>viceversa</a:t>
            </a:r>
          </a:p>
          <a:p>
            <a:pPr algn="l">
              <a:buFont typeface="Arial" pitchFamily="34" charset="0"/>
              <a:buChar char="•"/>
            </a:pPr>
            <a:endParaRPr lang="es-AR"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buFont typeface="Arial" pitchFamily="34" charset="0"/>
              <a:buChar char="•"/>
            </a:pPr>
            <a:r>
              <a:rPr lang="es-AR" sz="2400" dirty="0" smtClean="0">
                <a:solidFill>
                  <a:schemeClr val="tx1"/>
                </a:solidFill>
              </a:rPr>
              <a:t> E</a:t>
            </a:r>
            <a:r>
              <a:rPr lang="es-AR" sz="2400" dirty="0" smtClean="0">
                <a:solidFill>
                  <a:schemeClr val="tx1"/>
                </a:solidFill>
              </a:rPr>
              <a:t>n la </a:t>
            </a:r>
            <a:r>
              <a:rPr lang="es-AR" sz="2400" i="1" dirty="0" smtClean="0">
                <a:solidFill>
                  <a:schemeClr val="tx1"/>
                </a:solidFill>
              </a:rPr>
              <a:t>UART </a:t>
            </a:r>
            <a:r>
              <a:rPr lang="es-AR" sz="2400" dirty="0" smtClean="0">
                <a:solidFill>
                  <a:schemeClr val="tx1"/>
                </a:solidFill>
              </a:rPr>
              <a:t>existe un </a:t>
            </a:r>
            <a:r>
              <a:rPr lang="es-AR" sz="2400" i="1" dirty="0" smtClean="0">
                <a:solidFill>
                  <a:schemeClr val="tx1"/>
                </a:solidFill>
              </a:rPr>
              <a:t>TSR (</a:t>
            </a:r>
            <a:r>
              <a:rPr lang="es-AR" sz="2400" i="1" dirty="0" err="1" smtClean="0">
                <a:solidFill>
                  <a:schemeClr val="tx1"/>
                </a:solidFill>
              </a:rPr>
              <a:t>Tx</a:t>
            </a:r>
            <a:r>
              <a:rPr lang="es-AR" sz="2400" i="1" dirty="0" smtClean="0">
                <a:solidFill>
                  <a:schemeClr val="tx1"/>
                </a:solidFill>
              </a:rPr>
              <a:t> </a:t>
            </a:r>
            <a:r>
              <a:rPr lang="es-AR" sz="2400" i="1" dirty="0" err="1" smtClean="0">
                <a:solidFill>
                  <a:schemeClr val="tx1"/>
                </a:solidFill>
              </a:rPr>
              <a:t>Shift</a:t>
            </a:r>
            <a:r>
              <a:rPr lang="es-AR" sz="2400" i="1" dirty="0" smtClean="0">
                <a:solidFill>
                  <a:schemeClr val="tx1"/>
                </a:solidFill>
              </a:rPr>
              <a:t> </a:t>
            </a:r>
            <a:r>
              <a:rPr lang="es-AR" sz="2400" i="1" dirty="0" err="1" smtClean="0">
                <a:solidFill>
                  <a:schemeClr val="tx1"/>
                </a:solidFill>
              </a:rPr>
              <a:t>Register</a:t>
            </a:r>
            <a:r>
              <a:rPr lang="es-AR" sz="2400" i="1" dirty="0" smtClean="0">
                <a:solidFill>
                  <a:schemeClr val="tx1"/>
                </a:solidFill>
              </a:rPr>
              <a:t>)</a:t>
            </a:r>
            <a:r>
              <a:rPr lang="es-AR" sz="2400" dirty="0" smtClean="0">
                <a:solidFill>
                  <a:schemeClr val="tx1"/>
                </a:solidFill>
              </a:rPr>
              <a:t> donde se carga el byte a enviar (de forma paralela) y van saliendo sucesivamente (serie) los bits a enviar</a:t>
            </a:r>
            <a:endParaRPr lang="es-AR" sz="2400" u="none" strike="noStrike" dirty="0" smtClean="0">
              <a:solidFill>
                <a:schemeClr val="tx1"/>
              </a:solidFill>
            </a:endParaRPr>
          </a:p>
          <a:p>
            <a:pPr algn="l">
              <a:buFont typeface="Arial" pitchFamily="34" charset="0"/>
              <a:buChar char="•"/>
            </a:pPr>
            <a:endParaRPr lang="es-AR" sz="2400" dirty="0" smtClean="0">
              <a:solidFill>
                <a:schemeClr val="tx1"/>
              </a:solidFill>
            </a:endParaRPr>
          </a:p>
          <a:p>
            <a:pPr algn="l"/>
            <a:r>
              <a:rPr lang="es-AR" sz="2000" dirty="0" smtClean="0">
                <a:solidFill>
                  <a:schemeClr val="tx1"/>
                </a:solidFill>
              </a:rPr>
              <a:t/>
            </a:r>
            <a:br>
              <a:rPr lang="es-AR" sz="2000" dirty="0" smtClean="0">
                <a:solidFill>
                  <a:schemeClr val="tx1"/>
                </a:solidFill>
              </a:rPr>
            </a:br>
            <a:endParaRPr lang="es-AR" sz="2000" dirty="0">
              <a:solidFill>
                <a:schemeClr val="tx1"/>
              </a:solidFill>
            </a:endParaRPr>
          </a:p>
        </p:txBody>
      </p:sp>
      <p:pic>
        <p:nvPicPr>
          <p:cNvPr id="4" name="image08.jpg"/>
          <p:cNvPicPr/>
          <p:nvPr/>
        </p:nvPicPr>
        <p:blipFill>
          <a:blip r:embed="rId2" cstate="print"/>
          <a:srcRect/>
          <a:stretch>
            <a:fillRect/>
          </a:stretch>
        </p:blipFill>
        <p:spPr>
          <a:xfrm>
            <a:off x="1600200" y="2692400"/>
            <a:ext cx="5943600" cy="1473200"/>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buFont typeface="Arial" pitchFamily="34" charset="0"/>
              <a:buChar char="•"/>
            </a:pPr>
            <a:r>
              <a:rPr lang="es-AR" sz="2400" dirty="0" smtClean="0">
                <a:solidFill>
                  <a:schemeClr val="tx1"/>
                </a:solidFill>
              </a:rPr>
              <a:t> E</a:t>
            </a:r>
            <a:r>
              <a:rPr lang="es-AR" sz="2400" dirty="0" smtClean="0">
                <a:solidFill>
                  <a:schemeClr val="tx1"/>
                </a:solidFill>
              </a:rPr>
              <a:t>n el circuito de recepción de la UART tenemos otro registro </a:t>
            </a:r>
            <a:r>
              <a:rPr lang="es-AR" sz="2400" i="1" dirty="0" smtClean="0">
                <a:solidFill>
                  <a:schemeClr val="tx1"/>
                </a:solidFill>
              </a:rPr>
              <a:t>RSR (</a:t>
            </a:r>
            <a:r>
              <a:rPr lang="es-AR" sz="2400" i="1" dirty="0" err="1" smtClean="0">
                <a:solidFill>
                  <a:schemeClr val="tx1"/>
                </a:solidFill>
              </a:rPr>
              <a:t>Rx</a:t>
            </a:r>
            <a:r>
              <a:rPr lang="es-AR" sz="2400" i="1" dirty="0" smtClean="0">
                <a:solidFill>
                  <a:schemeClr val="tx1"/>
                </a:solidFill>
              </a:rPr>
              <a:t> </a:t>
            </a:r>
            <a:r>
              <a:rPr lang="es-AR" sz="2400" i="1" dirty="0" err="1" smtClean="0">
                <a:solidFill>
                  <a:schemeClr val="tx1"/>
                </a:solidFill>
              </a:rPr>
              <a:t>Shift</a:t>
            </a:r>
            <a:r>
              <a:rPr lang="es-AR" sz="2400" i="1" dirty="0" smtClean="0">
                <a:solidFill>
                  <a:schemeClr val="tx1"/>
                </a:solidFill>
              </a:rPr>
              <a:t> </a:t>
            </a:r>
            <a:r>
              <a:rPr lang="es-AR" sz="2400" i="1" dirty="0" err="1" smtClean="0">
                <a:solidFill>
                  <a:schemeClr val="tx1"/>
                </a:solidFill>
              </a:rPr>
              <a:t>register</a:t>
            </a:r>
            <a:r>
              <a:rPr lang="es-AR" sz="2400" i="1" dirty="0" smtClean="0">
                <a:solidFill>
                  <a:schemeClr val="tx1"/>
                </a:solidFill>
              </a:rPr>
              <a:t>)</a:t>
            </a:r>
            <a:r>
              <a:rPr lang="es-AR" sz="2400" dirty="0" smtClean="0">
                <a:solidFill>
                  <a:schemeClr val="tx1"/>
                </a:solidFill>
              </a:rPr>
              <a:t> donde van entrando sucesivamente (serie) los bits recibidos</a:t>
            </a:r>
          </a:p>
          <a:p>
            <a:pPr algn="l">
              <a:buFont typeface="Arial" pitchFamily="34" charset="0"/>
              <a:buChar char="•"/>
            </a:pPr>
            <a:r>
              <a:rPr lang="es-AR" sz="2400" dirty="0" smtClean="0">
                <a:solidFill>
                  <a:schemeClr val="tx1"/>
                </a:solidFill>
              </a:rPr>
              <a:t>Al llenarse, el dato se transfiere (en paralelo) al registro buffer de recepción.</a:t>
            </a:r>
          </a:p>
          <a:p>
            <a:pPr algn="l">
              <a:buFont typeface="Arial" pitchFamily="34" charset="0"/>
              <a:buChar char="•"/>
            </a:pPr>
            <a:endParaRPr lang="es-AR" sz="2400" dirty="0">
              <a:solidFill>
                <a:schemeClr val="tx1"/>
              </a:solidFill>
            </a:endParaRPr>
          </a:p>
          <a:p>
            <a:pPr algn="l">
              <a:buFont typeface="Arial" pitchFamily="34" charset="0"/>
              <a:buChar char="•"/>
            </a:pPr>
            <a:endParaRPr lang="es-AR" sz="2400" dirty="0" smtClean="0">
              <a:solidFill>
                <a:schemeClr val="tx1"/>
              </a:solidFill>
            </a:endParaRPr>
          </a:p>
          <a:p>
            <a:pPr algn="l">
              <a:buFont typeface="Arial" pitchFamily="34" charset="0"/>
              <a:buChar char="•"/>
            </a:pPr>
            <a:endParaRPr lang="es-AR" sz="2400" dirty="0">
              <a:solidFill>
                <a:schemeClr val="tx1"/>
              </a:solidFill>
            </a:endParaRPr>
          </a:p>
          <a:p>
            <a:pPr algn="l">
              <a:buFont typeface="Arial" pitchFamily="34" charset="0"/>
              <a:buChar char="•"/>
            </a:pPr>
            <a:endParaRPr lang="es-AR" sz="2400" dirty="0" smtClean="0">
              <a:solidFill>
                <a:schemeClr val="tx1"/>
              </a:solidFill>
            </a:endParaRPr>
          </a:p>
          <a:p>
            <a:pPr algn="l"/>
            <a:r>
              <a:rPr lang="es-AR" sz="2400" b="1" dirty="0" smtClean="0">
                <a:solidFill>
                  <a:schemeClr val="tx1"/>
                </a:solidFill>
              </a:rPr>
              <a:t> </a:t>
            </a:r>
            <a:endParaRPr lang="es-AR" sz="2400" b="1" dirty="0" smtClean="0">
              <a:solidFill>
                <a:schemeClr val="tx1"/>
              </a:solidFill>
            </a:endParaRPr>
          </a:p>
        </p:txBody>
      </p:sp>
      <p:pic>
        <p:nvPicPr>
          <p:cNvPr id="4" name="image08.jpg"/>
          <p:cNvPicPr/>
          <p:nvPr/>
        </p:nvPicPr>
        <p:blipFill>
          <a:blip r:embed="rId2" cstate="print"/>
          <a:srcRect/>
          <a:stretch>
            <a:fillRect/>
          </a:stretch>
        </p:blipFill>
        <p:spPr>
          <a:xfrm>
            <a:off x="1600200" y="2692400"/>
            <a:ext cx="5943600" cy="1473200"/>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Protocolo </a:t>
            </a:r>
            <a:r>
              <a:rPr lang="es-AR" b="1" dirty="0"/>
              <a:t>SPI.</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836712"/>
            <a:ext cx="8568952" cy="5256584"/>
          </a:xfrm>
        </p:spPr>
        <p:txBody>
          <a:bodyPr>
            <a:noAutofit/>
          </a:bodyPr>
          <a:lstStyle/>
          <a:p>
            <a:pPr algn="l">
              <a:buFont typeface="Arial" pitchFamily="34" charset="0"/>
              <a:buChar char="•"/>
            </a:pPr>
            <a:r>
              <a:rPr lang="es-AR" sz="2400" dirty="0" smtClean="0">
                <a:solidFill>
                  <a:schemeClr val="tx1"/>
                </a:solidFill>
              </a:rPr>
              <a:t> </a:t>
            </a:r>
            <a:r>
              <a:rPr lang="es-AR" sz="2400" dirty="0" smtClean="0">
                <a:solidFill>
                  <a:schemeClr val="tx1"/>
                </a:solidFill>
              </a:rPr>
              <a:t>Si es un registro de 16 bits, al ser circular, el bit que entra “empujando” a los demás es justo el que acaba de salir por el otro lado</a:t>
            </a:r>
          </a:p>
          <a:p>
            <a:pPr algn="l">
              <a:buFont typeface="Arial" pitchFamily="34" charset="0"/>
              <a:buChar char="•"/>
            </a:pPr>
            <a:r>
              <a:rPr lang="es-AR" sz="2400" dirty="0" smtClean="0">
                <a:solidFill>
                  <a:schemeClr val="tx1"/>
                </a:solidFill>
              </a:rPr>
              <a:t> Si este registro se parte en dos, cada uno de 8 bits, pero formando conceptualmente un único registro de 16 bits</a:t>
            </a:r>
          </a:p>
          <a:p>
            <a:pPr algn="l"/>
            <a:r>
              <a:rPr lang="es-AR" sz="2400" dirty="0" smtClean="0">
                <a:solidFill>
                  <a:schemeClr val="tx1"/>
                </a:solidFill>
              </a:rPr>
              <a:t> </a:t>
            </a:r>
          </a:p>
          <a:p>
            <a:pPr algn="l">
              <a:buFont typeface="Arial" pitchFamily="34" charset="0"/>
              <a:buChar char="•"/>
            </a:pPr>
            <a:endParaRPr lang="es-AR" sz="2400" dirty="0">
              <a:solidFill>
                <a:schemeClr val="tx1"/>
              </a:solidFill>
            </a:endParaRPr>
          </a:p>
          <a:p>
            <a:pPr algn="l">
              <a:buFont typeface="Arial" pitchFamily="34" charset="0"/>
              <a:buChar char="•"/>
            </a:pPr>
            <a:endParaRPr lang="es-AR" sz="2400" dirty="0" smtClean="0">
              <a:solidFill>
                <a:schemeClr val="tx1"/>
              </a:solidFill>
            </a:endParaRPr>
          </a:p>
          <a:p>
            <a:pPr algn="l"/>
            <a:r>
              <a:rPr lang="es-AR" sz="2400" b="1" dirty="0" smtClean="0">
                <a:solidFill>
                  <a:schemeClr val="tx1"/>
                </a:solidFill>
              </a:rPr>
              <a:t> </a:t>
            </a:r>
            <a:endParaRPr lang="es-AR" sz="2400" b="1" dirty="0" smtClean="0">
              <a:solidFill>
                <a:schemeClr val="tx1"/>
              </a:solidFill>
            </a:endParaRPr>
          </a:p>
        </p:txBody>
      </p:sp>
      <p:pic>
        <p:nvPicPr>
          <p:cNvPr id="5" name="image07.jpg"/>
          <p:cNvPicPr/>
          <p:nvPr/>
        </p:nvPicPr>
        <p:blipFill>
          <a:blip r:embed="rId2" cstate="print"/>
          <a:srcRect/>
          <a:stretch>
            <a:fillRect/>
          </a:stretch>
        </p:blipFill>
        <p:spPr>
          <a:xfrm>
            <a:off x="1331640" y="3356992"/>
            <a:ext cx="5943600" cy="1955800"/>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980728"/>
            <a:ext cx="8568952" cy="5112568"/>
          </a:xfrm>
        </p:spPr>
        <p:txBody>
          <a:bodyPr>
            <a:noAutofit/>
          </a:bodyPr>
          <a:lstStyle/>
          <a:p>
            <a:pPr algn="l">
              <a:buFont typeface="Arial" pitchFamily="34" charset="0"/>
              <a:buChar char="•"/>
            </a:pPr>
            <a:r>
              <a:rPr lang="es-AR" sz="2400" i="1" dirty="0" smtClean="0">
                <a:solidFill>
                  <a:schemeClr val="tx1"/>
                </a:solidFill>
              </a:rPr>
              <a:t>SPI </a:t>
            </a:r>
            <a:r>
              <a:rPr lang="es-AR" sz="2400" dirty="0">
                <a:solidFill>
                  <a:schemeClr val="tx1"/>
                </a:solidFill>
              </a:rPr>
              <a:t>maneja los conceptos de maestro y esclavo para establecer las comunicaciones entre los distintos dispositivos conectados al </a:t>
            </a:r>
            <a:r>
              <a:rPr lang="es-AR" sz="2400" dirty="0" smtClean="0">
                <a:solidFill>
                  <a:schemeClr val="tx1"/>
                </a:solidFill>
              </a:rPr>
              <a:t>bus</a:t>
            </a:r>
          </a:p>
          <a:p>
            <a:pPr algn="l">
              <a:buFont typeface="Arial" pitchFamily="34" charset="0"/>
              <a:buChar char="•"/>
            </a:pPr>
            <a:r>
              <a:rPr lang="es-AR" sz="2400" dirty="0" smtClean="0">
                <a:solidFill>
                  <a:schemeClr val="tx1"/>
                </a:solidFill>
              </a:rPr>
              <a:t>Únicamente </a:t>
            </a:r>
            <a:r>
              <a:rPr lang="es-AR" sz="2400" dirty="0">
                <a:solidFill>
                  <a:schemeClr val="tx1"/>
                </a:solidFill>
              </a:rPr>
              <a:t>el </a:t>
            </a:r>
            <a:r>
              <a:rPr lang="es-AR" sz="2400" dirty="0" smtClean="0">
                <a:solidFill>
                  <a:schemeClr val="tx1"/>
                </a:solidFill>
              </a:rPr>
              <a:t>maestro </a:t>
            </a:r>
            <a:r>
              <a:rPr lang="es-AR" sz="2400" dirty="0">
                <a:solidFill>
                  <a:schemeClr val="tx1"/>
                </a:solidFill>
              </a:rPr>
              <a:t>inicializa la transmisión, mientras que el esclavo es un dispositivo controlado por el </a:t>
            </a:r>
            <a:r>
              <a:rPr lang="es-AR" sz="2400" dirty="0" smtClean="0">
                <a:solidFill>
                  <a:schemeClr val="tx1"/>
                </a:solidFill>
              </a:rPr>
              <a:t>maestro</a:t>
            </a:r>
          </a:p>
          <a:p>
            <a:pPr algn="l">
              <a:buFont typeface="Arial" pitchFamily="34" charset="0"/>
              <a:buChar char="•"/>
            </a:pPr>
            <a:r>
              <a:rPr lang="es-AR" sz="2400" dirty="0" smtClean="0">
                <a:solidFill>
                  <a:schemeClr val="tx1"/>
                </a:solidFill>
              </a:rPr>
              <a:t>Los </a:t>
            </a:r>
            <a:r>
              <a:rPr lang="es-AR" sz="2400" dirty="0">
                <a:solidFill>
                  <a:schemeClr val="tx1"/>
                </a:solidFill>
              </a:rPr>
              <a:t>datos son enviados de manera síncrona, por cada pulso de reloj el </a:t>
            </a:r>
            <a:r>
              <a:rPr lang="es-AR" sz="2400" dirty="0" err="1">
                <a:solidFill>
                  <a:schemeClr val="tx1"/>
                </a:solidFill>
              </a:rPr>
              <a:t>Master</a:t>
            </a:r>
            <a:r>
              <a:rPr lang="es-AR" sz="2400" dirty="0">
                <a:solidFill>
                  <a:schemeClr val="tx1"/>
                </a:solidFill>
              </a:rPr>
              <a:t> envía un bit de </a:t>
            </a:r>
            <a:r>
              <a:rPr lang="es-AR" sz="2400" dirty="0" smtClean="0">
                <a:solidFill>
                  <a:schemeClr val="tx1"/>
                </a:solidFill>
              </a:rPr>
              <a:t>dato</a:t>
            </a:r>
          </a:p>
          <a:p>
            <a:pPr algn="l">
              <a:buFont typeface="Arial" pitchFamily="34" charset="0"/>
              <a:buChar char="•"/>
            </a:pPr>
            <a:r>
              <a:rPr lang="es-AR" sz="2400" dirty="0" smtClean="0">
                <a:solidFill>
                  <a:schemeClr val="tx1"/>
                </a:solidFill>
              </a:rPr>
              <a:t> </a:t>
            </a:r>
            <a:r>
              <a:rPr lang="es-AR" sz="2400" dirty="0">
                <a:solidFill>
                  <a:schemeClr val="tx1"/>
                </a:solidFill>
              </a:rPr>
              <a:t>Para hacer esta transmisión, el </a:t>
            </a:r>
            <a:r>
              <a:rPr lang="es-AR" sz="2400" i="1" dirty="0" err="1">
                <a:solidFill>
                  <a:schemeClr val="tx1"/>
                </a:solidFill>
              </a:rPr>
              <a:t>Master</a:t>
            </a:r>
            <a:r>
              <a:rPr lang="es-AR" sz="2400" i="1" dirty="0">
                <a:solidFill>
                  <a:schemeClr val="tx1"/>
                </a:solidFill>
              </a:rPr>
              <a:t> </a:t>
            </a:r>
            <a:r>
              <a:rPr lang="es-AR" sz="2400" dirty="0">
                <a:solidFill>
                  <a:schemeClr val="tx1"/>
                </a:solidFill>
              </a:rPr>
              <a:t>baja la señal SS/</a:t>
            </a:r>
            <a:r>
              <a:rPr lang="es-AR" sz="2400" dirty="0" err="1">
                <a:solidFill>
                  <a:schemeClr val="tx1"/>
                </a:solidFill>
              </a:rPr>
              <a:t>Select</a:t>
            </a:r>
            <a:r>
              <a:rPr lang="es-AR" sz="2400" dirty="0">
                <a:solidFill>
                  <a:schemeClr val="tx1"/>
                </a:solidFill>
              </a:rPr>
              <a:t> a cero, con esto el Slave se activa y empieza la transmisión, con un pulso de reloj al mismo tiempo que el primer bit es </a:t>
            </a:r>
            <a:r>
              <a:rPr lang="es-AR" sz="2400" dirty="0" smtClean="0">
                <a:solidFill>
                  <a:schemeClr val="tx1"/>
                </a:solidFill>
              </a:rPr>
              <a:t>leído</a:t>
            </a:r>
          </a:p>
          <a:p>
            <a:pPr algn="l">
              <a:buFont typeface="Arial" pitchFamily="34" charset="0"/>
              <a:buChar char="•"/>
            </a:pPr>
            <a:r>
              <a:rPr lang="es-AR" sz="2400" dirty="0" smtClean="0">
                <a:solidFill>
                  <a:schemeClr val="tx1"/>
                </a:solidFill>
              </a:rPr>
              <a:t> No </a:t>
            </a:r>
            <a:r>
              <a:rPr lang="es-AR" sz="2400" dirty="0">
                <a:solidFill>
                  <a:schemeClr val="tx1"/>
                </a:solidFill>
              </a:rPr>
              <a:t>hay realmente transmisión ni recepción, solo intercambios de datos A y B, ya que por cada dato enviado debe haber siempre uno </a:t>
            </a:r>
            <a:r>
              <a:rPr lang="es-AR" sz="2400" dirty="0" smtClean="0">
                <a:solidFill>
                  <a:schemeClr val="tx1"/>
                </a:solidFill>
              </a:rPr>
              <a:t>recibido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algn="l">
              <a:buFont typeface="Arial" pitchFamily="34" charset="0"/>
              <a:buChar char="•"/>
            </a:pPr>
            <a:r>
              <a:rPr lang="es-AR" sz="2000" dirty="0" smtClean="0">
                <a:solidFill>
                  <a:schemeClr val="tx1"/>
                </a:solidFill>
              </a:rPr>
              <a:t>Depende de las circunstancias el cómo se interprete una transferencia </a:t>
            </a:r>
            <a:r>
              <a:rPr lang="es-AR" sz="2000" i="1" dirty="0" smtClean="0">
                <a:solidFill>
                  <a:schemeClr val="tx1"/>
                </a:solidFill>
              </a:rPr>
              <a:t>SPI</a:t>
            </a:r>
          </a:p>
          <a:p>
            <a:pPr algn="l">
              <a:buFont typeface="Arial" pitchFamily="34" charset="0"/>
              <a:buChar char="•"/>
            </a:pPr>
            <a:r>
              <a:rPr lang="es-AR" sz="2000" dirty="0" smtClean="0">
                <a:solidFill>
                  <a:schemeClr val="tx1"/>
                </a:solidFill>
              </a:rPr>
              <a:t>Será una transmisión  si el 1er dispositivo tenía por objetivo era mandar el dato A al 2do dispositivo, mientras que el dato B recibido era basura (pero no puedo "evitar" recibir dicho dato)</a:t>
            </a:r>
          </a:p>
          <a:p>
            <a:pPr algn="l">
              <a:buFont typeface="Arial" pitchFamily="34" charset="0"/>
              <a:buChar char="•"/>
            </a:pPr>
            <a:r>
              <a:rPr lang="es-AR" sz="2000" dirty="0" smtClean="0">
                <a:solidFill>
                  <a:schemeClr val="tx1"/>
                </a:solidFill>
              </a:rPr>
              <a:t>Será una recepción si el dato A enviado es irrelevante y solo lo mando para obtener a cambio el dato B (pero no hay forma de recibir nada si yo no mando algo "a cambio“)</a:t>
            </a:r>
          </a:p>
          <a:p>
            <a:pPr algn="l">
              <a:buFont typeface="Arial" pitchFamily="34" charset="0"/>
              <a:buChar char="•"/>
            </a:pPr>
            <a:r>
              <a:rPr lang="es-AR" sz="2000" dirty="0" smtClean="0">
                <a:solidFill>
                  <a:schemeClr val="tx1"/>
                </a:solidFill>
              </a:rPr>
              <a:t>Puede ser una transmisión/recepción simultánea si tanto el dato A como el B son significativos para la comunicación</a:t>
            </a:r>
          </a:p>
          <a:p>
            <a:pPr algn="l">
              <a:buFont typeface="Arial" pitchFamily="34" charset="0"/>
              <a:buChar char="•"/>
            </a:pPr>
            <a:r>
              <a:rPr lang="es-AR" sz="2000" dirty="0" smtClean="0">
                <a:solidFill>
                  <a:schemeClr val="tx1"/>
                </a:solidFill>
              </a:rPr>
              <a:t> Ejemplo: en un</a:t>
            </a:r>
            <a:r>
              <a:rPr lang="es-AR" sz="2000" i="1" dirty="0" smtClean="0">
                <a:solidFill>
                  <a:schemeClr val="tx1"/>
                </a:solidFill>
              </a:rPr>
              <a:t> Digital </a:t>
            </a:r>
            <a:r>
              <a:rPr lang="es-AR" sz="2000" i="1" dirty="0" err="1" smtClean="0">
                <a:solidFill>
                  <a:schemeClr val="tx1"/>
                </a:solidFill>
              </a:rPr>
              <a:t>Signal</a:t>
            </a:r>
            <a:r>
              <a:rPr lang="es-AR" sz="2000" i="1" dirty="0" smtClean="0">
                <a:solidFill>
                  <a:schemeClr val="tx1"/>
                </a:solidFill>
              </a:rPr>
              <a:t> </a:t>
            </a:r>
            <a:r>
              <a:rPr lang="es-AR" sz="2000" i="1" dirty="0" err="1" smtClean="0">
                <a:solidFill>
                  <a:schemeClr val="tx1"/>
                </a:solidFill>
              </a:rPr>
              <a:t>Processor</a:t>
            </a:r>
            <a:r>
              <a:rPr lang="es-AR" sz="2000" i="1" dirty="0" smtClean="0">
                <a:solidFill>
                  <a:schemeClr val="tx1"/>
                </a:solidFill>
              </a:rPr>
              <a:t> (DSP) </a:t>
            </a:r>
            <a:r>
              <a:rPr lang="es-AR" sz="2000" dirty="0" smtClean="0">
                <a:solidFill>
                  <a:schemeClr val="tx1"/>
                </a:solidFill>
              </a:rPr>
              <a:t>que recibe una serie de muestras de una señal y efectúa algún tipo de procesado sobre ella. Tras un cierto retraso, inherente al procesado, empezará a mandar muestras de vuelta</a:t>
            </a:r>
          </a:p>
          <a:p>
            <a:pPr algn="l">
              <a:buFont typeface="Arial" pitchFamily="34" charset="0"/>
              <a:buChar char="•"/>
            </a:pPr>
            <a:endParaRPr lang="es-AR" sz="2400" u="none" strike="noStrike" dirty="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t>Comunicaciones </a:t>
            </a:r>
            <a:r>
              <a:rPr lang="es-AR" b="1" dirty="0" smtClean="0">
                <a:solidFill>
                  <a:schemeClr val="tx1"/>
                </a:solidFill>
              </a:rPr>
              <a:t>en sistemas embebidos.</a:t>
            </a:r>
            <a:br>
              <a:rPr lang="es-AR" b="1"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395536" y="1340768"/>
            <a:ext cx="8748464" cy="4968552"/>
          </a:xfrm>
        </p:spPr>
        <p:txBody>
          <a:bodyPr>
            <a:normAutofit fontScale="32500" lnSpcReduction="20000"/>
          </a:bodyPr>
          <a:lstStyle/>
          <a:p>
            <a:r>
              <a:rPr lang="es-AR" dirty="0">
                <a:solidFill>
                  <a:schemeClr val="tx1"/>
                </a:solidFill>
              </a:rPr>
              <a:t> </a:t>
            </a:r>
          </a:p>
          <a:p>
            <a:pPr algn="l">
              <a:buFont typeface="Arial" pitchFamily="34" charset="0"/>
              <a:buChar char="•"/>
            </a:pPr>
            <a:r>
              <a:rPr lang="es-AR" dirty="0" smtClean="0">
                <a:solidFill>
                  <a:schemeClr val="tx1"/>
                </a:solidFill>
              </a:rPr>
              <a:t> </a:t>
            </a:r>
            <a:r>
              <a:rPr lang="es-AR" sz="5500" dirty="0" smtClean="0">
                <a:solidFill>
                  <a:schemeClr val="tx1"/>
                </a:solidFill>
              </a:rPr>
              <a:t>Son </a:t>
            </a:r>
            <a:r>
              <a:rPr lang="es-AR" sz="5500" dirty="0">
                <a:solidFill>
                  <a:schemeClr val="tx1"/>
                </a:solidFill>
              </a:rPr>
              <a:t>protocolos </a:t>
            </a:r>
            <a:r>
              <a:rPr lang="es-AR" sz="5500" dirty="0" smtClean="0">
                <a:solidFill>
                  <a:schemeClr val="tx1"/>
                </a:solidFill>
              </a:rPr>
              <a:t>obtenidos </a:t>
            </a:r>
            <a:r>
              <a:rPr lang="es-AR" sz="5500" dirty="0">
                <a:solidFill>
                  <a:schemeClr val="tx1"/>
                </a:solidFill>
              </a:rPr>
              <a:t>a partir de protocolos ya existentes en </a:t>
            </a:r>
            <a:r>
              <a:rPr lang="es-AR" sz="5500" dirty="0" smtClean="0">
                <a:solidFill>
                  <a:schemeClr val="tx1"/>
                </a:solidFill>
              </a:rPr>
              <a:t>computadoras </a:t>
            </a:r>
            <a:r>
              <a:rPr lang="es-AR" sz="5500" dirty="0">
                <a:solidFill>
                  <a:schemeClr val="tx1"/>
                </a:solidFill>
              </a:rPr>
              <a:t>y sistemas </a:t>
            </a:r>
            <a:r>
              <a:rPr lang="es-AR" sz="5500" dirty="0" smtClean="0">
                <a:solidFill>
                  <a:schemeClr val="tx1"/>
                </a:solidFill>
              </a:rPr>
              <a:t>mayores</a:t>
            </a:r>
          </a:p>
          <a:p>
            <a:pPr algn="l">
              <a:buFont typeface="Arial" pitchFamily="34" charset="0"/>
              <a:buChar char="•"/>
            </a:pPr>
            <a:r>
              <a:rPr lang="es-AR" sz="5500" dirty="0" smtClean="0">
                <a:solidFill>
                  <a:schemeClr val="tx1"/>
                </a:solidFill>
              </a:rPr>
              <a:t>  O </a:t>
            </a:r>
            <a:r>
              <a:rPr lang="es-AR" sz="5500" dirty="0">
                <a:solidFill>
                  <a:schemeClr val="tx1"/>
                </a:solidFill>
              </a:rPr>
              <a:t>utilizados en electrónica de consumo u </a:t>
            </a:r>
            <a:r>
              <a:rPr lang="es-AR" sz="5500" dirty="0" smtClean="0">
                <a:solidFill>
                  <a:schemeClr val="tx1"/>
                </a:solidFill>
              </a:rPr>
              <a:t>industrial</a:t>
            </a:r>
            <a:endParaRPr lang="es-AR" sz="5500" dirty="0">
              <a:solidFill>
                <a:schemeClr val="tx1"/>
              </a:solidFill>
            </a:endParaRPr>
          </a:p>
          <a:p>
            <a:pPr algn="l"/>
            <a:r>
              <a:rPr lang="es-AR" sz="5500" dirty="0">
                <a:solidFill>
                  <a:schemeClr val="tx1"/>
                </a:solidFill>
              </a:rPr>
              <a:t> </a:t>
            </a:r>
          </a:p>
          <a:p>
            <a:r>
              <a:rPr lang="es-AR" sz="5500" dirty="0" smtClean="0">
                <a:solidFill>
                  <a:schemeClr val="tx1"/>
                </a:solidFill>
              </a:rPr>
              <a:t>Protocolos Paralelos:</a:t>
            </a:r>
          </a:p>
          <a:p>
            <a:pPr algn="l">
              <a:buFont typeface="Arial" pitchFamily="34" charset="0"/>
              <a:buChar char="•"/>
            </a:pPr>
            <a:r>
              <a:rPr lang="es-AR" sz="5500" dirty="0" smtClean="0">
                <a:solidFill>
                  <a:schemeClr val="tx1"/>
                </a:solidFill>
              </a:rPr>
              <a:t> Transmite </a:t>
            </a:r>
            <a:r>
              <a:rPr lang="es-AR" sz="5500" dirty="0">
                <a:solidFill>
                  <a:schemeClr val="tx1"/>
                </a:solidFill>
              </a:rPr>
              <a:t>todos los bits </a:t>
            </a:r>
            <a:r>
              <a:rPr lang="es-AR" sz="5500" dirty="0" smtClean="0">
                <a:solidFill>
                  <a:schemeClr val="tx1"/>
                </a:solidFill>
              </a:rPr>
              <a:t> </a:t>
            </a:r>
            <a:r>
              <a:rPr lang="es-AR" sz="5500" dirty="0">
                <a:solidFill>
                  <a:schemeClr val="tx1"/>
                </a:solidFill>
              </a:rPr>
              <a:t>de manera </a:t>
            </a:r>
            <a:r>
              <a:rPr lang="es-AR" sz="5500" dirty="0" smtClean="0">
                <a:solidFill>
                  <a:schemeClr val="tx1"/>
                </a:solidFill>
              </a:rPr>
              <a:t>simultánea</a:t>
            </a:r>
          </a:p>
          <a:p>
            <a:pPr algn="l">
              <a:buFont typeface="Arial" pitchFamily="34" charset="0"/>
              <a:buChar char="•"/>
            </a:pPr>
            <a:r>
              <a:rPr lang="es-AR" sz="5500" dirty="0" smtClean="0">
                <a:solidFill>
                  <a:schemeClr val="tx1"/>
                </a:solidFill>
              </a:rPr>
              <a:t> La </a:t>
            </a:r>
            <a:r>
              <a:rPr lang="es-AR" sz="5500" dirty="0">
                <a:solidFill>
                  <a:schemeClr val="tx1"/>
                </a:solidFill>
              </a:rPr>
              <a:t>velocidad de transferencia es </a:t>
            </a:r>
            <a:r>
              <a:rPr lang="es-AR" sz="5500" dirty="0" smtClean="0">
                <a:solidFill>
                  <a:schemeClr val="tx1"/>
                </a:solidFill>
              </a:rPr>
              <a:t>rápida</a:t>
            </a:r>
          </a:p>
          <a:p>
            <a:pPr algn="l">
              <a:buFont typeface="Arial" pitchFamily="34" charset="0"/>
              <a:buChar char="•"/>
            </a:pPr>
            <a:r>
              <a:rPr lang="es-AR" sz="5500" dirty="0" smtClean="0">
                <a:solidFill>
                  <a:schemeClr val="tx1"/>
                </a:solidFill>
              </a:rPr>
              <a:t> Desventaja: utiliza muchas líneas (costoso </a:t>
            </a:r>
            <a:r>
              <a:rPr lang="es-AR" sz="5500" dirty="0">
                <a:solidFill>
                  <a:schemeClr val="tx1"/>
                </a:solidFill>
              </a:rPr>
              <a:t>y receptivo al ruido </a:t>
            </a:r>
            <a:r>
              <a:rPr lang="es-AR" sz="5500" dirty="0" smtClean="0">
                <a:solidFill>
                  <a:schemeClr val="tx1"/>
                </a:solidFill>
              </a:rPr>
              <a:t>eléctrico)</a:t>
            </a:r>
          </a:p>
          <a:p>
            <a:pPr algn="l"/>
            <a:r>
              <a:rPr lang="es-AR" sz="5500" dirty="0">
                <a:solidFill>
                  <a:schemeClr val="tx1"/>
                </a:solidFill>
              </a:rPr>
              <a:t> </a:t>
            </a:r>
            <a:r>
              <a:rPr lang="es-AR" sz="5500" dirty="0" smtClean="0">
                <a:solidFill>
                  <a:schemeClr val="tx1"/>
                </a:solidFill>
              </a:rPr>
              <a:t> Casi </a:t>
            </a:r>
            <a:r>
              <a:rPr lang="es-AR" sz="5500" dirty="0">
                <a:solidFill>
                  <a:schemeClr val="tx1"/>
                </a:solidFill>
              </a:rPr>
              <a:t>inexistentes </a:t>
            </a:r>
            <a:r>
              <a:rPr lang="es-AR" sz="5500" dirty="0" smtClean="0">
                <a:solidFill>
                  <a:schemeClr val="tx1"/>
                </a:solidFill>
              </a:rPr>
              <a:t>con </a:t>
            </a:r>
            <a:r>
              <a:rPr lang="es-AR" sz="5500" dirty="0">
                <a:solidFill>
                  <a:schemeClr val="tx1"/>
                </a:solidFill>
              </a:rPr>
              <a:t>microcontroladores, </a:t>
            </a:r>
            <a:r>
              <a:rPr lang="es-AR" sz="5500" dirty="0" smtClean="0">
                <a:solidFill>
                  <a:schemeClr val="tx1"/>
                </a:solidFill>
              </a:rPr>
              <a:t>incremento </a:t>
            </a:r>
            <a:r>
              <a:rPr lang="es-AR" sz="5500" dirty="0">
                <a:solidFill>
                  <a:schemeClr val="tx1"/>
                </a:solidFill>
              </a:rPr>
              <a:t>de la complejidad de los circuitos periféricos al </a:t>
            </a:r>
            <a:r>
              <a:rPr lang="es-AR" sz="5500" dirty="0" smtClean="0">
                <a:solidFill>
                  <a:schemeClr val="tx1"/>
                </a:solidFill>
              </a:rPr>
              <a:t>microcontrolador, y </a:t>
            </a:r>
            <a:r>
              <a:rPr lang="es-AR" sz="5500" dirty="0">
                <a:solidFill>
                  <a:schemeClr val="tx1"/>
                </a:solidFill>
              </a:rPr>
              <a:t>sacrificar una gran cantidad de pines </a:t>
            </a:r>
            <a:r>
              <a:rPr lang="es-AR" sz="5500" dirty="0" smtClean="0">
                <a:solidFill>
                  <a:schemeClr val="tx1"/>
                </a:solidFill>
              </a:rPr>
              <a:t>para </a:t>
            </a:r>
            <a:r>
              <a:rPr lang="es-AR" sz="5500" dirty="0">
                <a:solidFill>
                  <a:schemeClr val="tx1"/>
                </a:solidFill>
              </a:rPr>
              <a:t>mantener el bus de </a:t>
            </a:r>
            <a:r>
              <a:rPr lang="es-AR" sz="5500" dirty="0" smtClean="0">
                <a:solidFill>
                  <a:schemeClr val="tx1"/>
                </a:solidFill>
              </a:rPr>
              <a:t>comunicación</a:t>
            </a:r>
          </a:p>
          <a:p>
            <a:r>
              <a:rPr lang="es-AR" sz="5500" dirty="0" smtClean="0">
                <a:solidFill>
                  <a:schemeClr val="tx1"/>
                </a:solidFill>
              </a:rPr>
              <a:t>Protocolos Seriales:</a:t>
            </a:r>
            <a:endParaRPr lang="es-AR" sz="5500" dirty="0">
              <a:solidFill>
                <a:schemeClr val="tx1"/>
              </a:solidFill>
            </a:endParaRPr>
          </a:p>
          <a:p>
            <a:pPr algn="l"/>
            <a:r>
              <a:rPr lang="es-AR" sz="5500" dirty="0">
                <a:solidFill>
                  <a:schemeClr val="tx1"/>
                </a:solidFill>
              </a:rPr>
              <a:t> </a:t>
            </a:r>
          </a:p>
          <a:p>
            <a:pPr algn="l"/>
            <a:r>
              <a:rPr lang="es-AR" sz="5500" dirty="0">
                <a:solidFill>
                  <a:schemeClr val="tx1"/>
                </a:solidFill>
              </a:rPr>
              <a:t>Existen dos modos básicos para realizar la transmisión de datos y son:</a:t>
            </a:r>
            <a:br>
              <a:rPr lang="es-AR" sz="5500" dirty="0">
                <a:solidFill>
                  <a:schemeClr val="tx1"/>
                </a:solidFill>
              </a:rPr>
            </a:br>
            <a:endParaRPr lang="es-AR" sz="5500" dirty="0">
              <a:solidFill>
                <a:schemeClr val="tx1"/>
              </a:solidFill>
            </a:endParaRPr>
          </a:p>
          <a:p>
            <a:pPr lvl="0" algn="l">
              <a:buFont typeface="Arial" pitchFamily="34" charset="0"/>
              <a:buChar char="•"/>
            </a:pPr>
            <a:r>
              <a:rPr lang="es-AR" sz="5500" dirty="0">
                <a:solidFill>
                  <a:schemeClr val="tx1"/>
                </a:solidFill>
              </a:rPr>
              <a:t>Modo asíncrono.</a:t>
            </a:r>
            <a:br>
              <a:rPr lang="es-AR" sz="5500" dirty="0">
                <a:solidFill>
                  <a:schemeClr val="tx1"/>
                </a:solidFill>
              </a:rPr>
            </a:br>
            <a:endParaRPr lang="es-AR" sz="5500" dirty="0">
              <a:solidFill>
                <a:schemeClr val="tx1"/>
              </a:solidFill>
            </a:endParaRPr>
          </a:p>
          <a:p>
            <a:pPr lvl="0" algn="l">
              <a:buFont typeface="Arial" pitchFamily="34" charset="0"/>
              <a:buChar char="•"/>
            </a:pPr>
            <a:r>
              <a:rPr lang="es-AR" sz="5500" dirty="0">
                <a:solidFill>
                  <a:schemeClr val="tx1"/>
                </a:solidFill>
              </a:rPr>
              <a:t>Modo síncrono.</a:t>
            </a:r>
          </a:p>
          <a:p>
            <a:pPr algn="l">
              <a:buFont typeface="Arial" pitchFamily="34" charset="0"/>
              <a:buChar char="•"/>
            </a:pPr>
            <a:endParaRPr lang="es-AR" sz="55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r>
              <a:rPr lang="es-AR" sz="2400" dirty="0" smtClean="0">
                <a:solidFill>
                  <a:schemeClr val="tx1"/>
                </a:solidFill>
              </a:rPr>
              <a:t>A partir de ese momento, por cada muestra de la señal original que mande el host recibirá una muestra procesada en una comunicación full-</a:t>
            </a:r>
            <a:r>
              <a:rPr lang="es-AR" sz="2400" dirty="0" err="1" smtClean="0">
                <a:solidFill>
                  <a:schemeClr val="tx1"/>
                </a:solidFill>
              </a:rPr>
              <a:t>duplex</a:t>
            </a:r>
            <a:r>
              <a:rPr lang="es-AR" sz="2400" dirty="0" smtClean="0">
                <a:solidFill>
                  <a:schemeClr val="tx1"/>
                </a:solidFill>
              </a:rPr>
              <a:t>.</a:t>
            </a:r>
            <a:r>
              <a:rPr lang="es-AR" sz="2800" dirty="0" smtClean="0">
                <a:solidFill>
                  <a:schemeClr val="tx1"/>
                </a:solidFill>
              </a:rPr>
              <a:t/>
            </a:r>
            <a:br>
              <a:rPr lang="es-AR" sz="2800" dirty="0" smtClean="0">
                <a:solidFill>
                  <a:schemeClr val="tx1"/>
                </a:solidFill>
              </a:rPr>
            </a:br>
            <a:endParaRPr lang="es-AR" sz="2400" dirty="0">
              <a:solidFill>
                <a:schemeClr val="tx1"/>
              </a:solidFill>
            </a:endParaRPr>
          </a:p>
        </p:txBody>
      </p:sp>
      <p:pic>
        <p:nvPicPr>
          <p:cNvPr id="4" name="image10.jpg" descr="como-funciona-el-protocolo-spi.jpg"/>
          <p:cNvPicPr/>
          <p:nvPr/>
        </p:nvPicPr>
        <p:blipFill>
          <a:blip r:embed="rId2" cstate="print"/>
          <a:srcRect/>
          <a:stretch>
            <a:fillRect/>
          </a:stretch>
        </p:blipFill>
        <p:spPr>
          <a:xfrm>
            <a:off x="1619672" y="2924944"/>
            <a:ext cx="4762500" cy="1905000"/>
          </a:xfrm>
          <a:prstGeom prst="rect">
            <a:avLst/>
          </a:prstGeo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r>
              <a:rPr lang="es-AR" sz="2400" dirty="0" smtClean="0">
                <a:solidFill>
                  <a:schemeClr val="tx1"/>
                </a:solidFill>
              </a:rPr>
              <a:t>Finalmente, hay situaciones donde los datos intercambiados no le interesan a ningún dispositivo</a:t>
            </a:r>
          </a:p>
          <a:p>
            <a:pPr lvl="0" algn="l">
              <a:buFont typeface="Arial" pitchFamily="34" charset="0"/>
              <a:buChar char="•"/>
            </a:pPr>
            <a:r>
              <a:rPr lang="es-AR" sz="2400" dirty="0" smtClean="0">
                <a:solidFill>
                  <a:schemeClr val="tx1"/>
                </a:solidFill>
              </a:rPr>
              <a:t> Por ejemplo, en las especificaciones del protocolo SPI de las tarjetas SD se requiere mandar 8 </a:t>
            </a:r>
            <a:r>
              <a:rPr lang="es-AR" sz="2400" dirty="0" err="1" smtClean="0">
                <a:solidFill>
                  <a:schemeClr val="tx1"/>
                </a:solidFill>
              </a:rPr>
              <a:t>clocks</a:t>
            </a:r>
            <a:r>
              <a:rPr lang="es-AR" sz="2400" dirty="0" smtClean="0">
                <a:solidFill>
                  <a:schemeClr val="tx1"/>
                </a:solidFill>
              </a:rPr>
              <a:t> de reloj tras un intercambio comando/respuesta para que la tarjeta pase a ejecutar el comando recibido</a:t>
            </a:r>
          </a:p>
          <a:p>
            <a:pPr lvl="0" algn="l">
              <a:buFont typeface="Arial" pitchFamily="34" charset="0"/>
              <a:buChar char="•"/>
            </a:pPr>
            <a:r>
              <a:rPr lang="es-AR" sz="2400" dirty="0" smtClean="0">
                <a:solidFill>
                  <a:schemeClr val="tx1"/>
                </a:solidFill>
              </a:rPr>
              <a:t> En ese caso el microcontrolador y la tarjeta se intercambiarán un byte que a ninguno de los dos interesa solo para que le lleguen los 8 pulsos de reloj necesarios a la tarjeta</a:t>
            </a:r>
          </a:p>
          <a:p>
            <a:pPr lvl="0" algn="l">
              <a:buFont typeface="Arial" pitchFamily="34" charset="0"/>
              <a:buChar char="•"/>
            </a:pPr>
            <a:r>
              <a:rPr lang="es-AR" sz="2400" dirty="0" smtClean="0">
                <a:solidFill>
                  <a:schemeClr val="tx1"/>
                </a:solidFill>
              </a:rPr>
              <a:t>La única asimetría entre ambos dispositivos es que uno de ellos debe generar los pulsos de reloj que hacen “avanzar” el registro de desplazamiento</a:t>
            </a:r>
          </a:p>
          <a:p>
            <a:pPr lvl="0" algn="l">
              <a:buFont typeface="Arial" pitchFamily="34" charset="0"/>
              <a:buChar char="•"/>
            </a:pPr>
            <a:r>
              <a:rPr lang="es-AR" sz="2400" dirty="0" smtClean="0">
                <a:solidFill>
                  <a:schemeClr val="tx1"/>
                </a:solidFill>
              </a:rPr>
              <a:t> Dicho dispositivo es el </a:t>
            </a:r>
            <a:r>
              <a:rPr lang="es-AR" sz="2400" i="1" dirty="0" err="1" smtClean="0">
                <a:solidFill>
                  <a:schemeClr val="tx1"/>
                </a:solidFill>
              </a:rPr>
              <a:t>master</a:t>
            </a:r>
            <a:r>
              <a:rPr lang="es-AR" sz="2400" i="1" dirty="0" smtClean="0">
                <a:solidFill>
                  <a:schemeClr val="tx1"/>
                </a:solidFill>
              </a:rPr>
              <a:t> </a:t>
            </a:r>
            <a:r>
              <a:rPr lang="es-AR" sz="2400" dirty="0" smtClean="0">
                <a:solidFill>
                  <a:schemeClr val="tx1"/>
                </a:solidFill>
              </a:rPr>
              <a:t>y será quien controle la transmisión.</a:t>
            </a:r>
            <a:endParaRPr lang="es-AR" sz="2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539552" y="1484784"/>
            <a:ext cx="7632848" cy="3970318"/>
          </a:xfrm>
          <a:prstGeom prst="rect">
            <a:avLst/>
          </a:prstGeom>
          <a:noFill/>
        </p:spPr>
        <p:txBody>
          <a:bodyPr wrap="square" rtlCol="0">
            <a:spAutoFit/>
          </a:bodyPr>
          <a:lstStyle/>
          <a:p>
            <a:pPr>
              <a:buFont typeface="Arial" pitchFamily="34" charset="0"/>
              <a:buChar char="•"/>
            </a:pPr>
            <a:r>
              <a:rPr lang="es-AR" dirty="0" smtClean="0"/>
              <a:t>Los pulsos de reloj pueden estar programados de manera que la transmisión del bit se realice en 4 modos diferentes, a esto se llama polaridad y fase de la transmisión:</a:t>
            </a:r>
            <a:br>
              <a:rPr lang="es-AR" dirty="0" smtClean="0"/>
            </a:br>
            <a:endParaRPr lang="es-AR" dirty="0" smtClean="0"/>
          </a:p>
          <a:p>
            <a:pPr lvl="0">
              <a:buFont typeface="Arial" pitchFamily="34" charset="0"/>
              <a:buChar char="•"/>
            </a:pPr>
            <a:r>
              <a:rPr lang="es-AR" dirty="0" smtClean="0"/>
              <a:t>Modo </a:t>
            </a:r>
            <a:r>
              <a:rPr lang="es-AR" dirty="0"/>
              <a:t>0: Con el flanco de subida sin </a:t>
            </a:r>
            <a:r>
              <a:rPr lang="es-AR" dirty="0" smtClean="0"/>
              <a:t>retraso</a:t>
            </a:r>
            <a:endParaRPr lang="es-AR" u="none" strike="noStrike" dirty="0" smtClean="0"/>
          </a:p>
          <a:p>
            <a:pPr lvl="0">
              <a:buFont typeface="Arial" pitchFamily="34" charset="0"/>
              <a:buChar char="•"/>
            </a:pPr>
            <a:r>
              <a:rPr lang="es-AR" dirty="0"/>
              <a:t>Modo 1: Con el flanco de subida con </a:t>
            </a:r>
            <a:r>
              <a:rPr lang="es-AR" dirty="0" smtClean="0"/>
              <a:t>retraso</a:t>
            </a:r>
          </a:p>
          <a:p>
            <a:pPr lvl="0">
              <a:buFont typeface="Arial" pitchFamily="34" charset="0"/>
              <a:buChar char="•"/>
            </a:pPr>
            <a:r>
              <a:rPr lang="es-AR" dirty="0" smtClean="0"/>
              <a:t>Modo </a:t>
            </a:r>
            <a:r>
              <a:rPr lang="es-AR" dirty="0"/>
              <a:t>2: Con el flanco de bajada sin </a:t>
            </a:r>
            <a:r>
              <a:rPr lang="es-AR" dirty="0" smtClean="0"/>
              <a:t>retraso</a:t>
            </a:r>
          </a:p>
          <a:p>
            <a:pPr lvl="0">
              <a:buFont typeface="Arial" pitchFamily="34" charset="0"/>
              <a:buChar char="•"/>
            </a:pPr>
            <a:r>
              <a:rPr lang="es-AR" dirty="0" smtClean="0"/>
              <a:t>Modo </a:t>
            </a:r>
            <a:r>
              <a:rPr lang="es-AR" dirty="0"/>
              <a:t>3: Con el flanco de bajada con </a:t>
            </a:r>
            <a:r>
              <a:rPr lang="es-AR" dirty="0" smtClean="0"/>
              <a:t>retraso</a:t>
            </a:r>
          </a:p>
          <a:p>
            <a:pPr lvl="0">
              <a:buFont typeface="Arial" pitchFamily="34" charset="0"/>
              <a:buChar char="•"/>
            </a:pPr>
            <a:endParaRPr lang="es-AR" dirty="0"/>
          </a:p>
          <a:p>
            <a:pPr lvl="0">
              <a:buFont typeface="Arial" pitchFamily="34" charset="0"/>
              <a:buChar char="•"/>
            </a:pPr>
            <a:r>
              <a:rPr lang="es-AR" dirty="0" smtClean="0"/>
              <a:t>Usualmente</a:t>
            </a:r>
            <a:r>
              <a:rPr lang="es-AR" dirty="0"/>
              <a:t>, estos modos se definen por medio de dos parámetros que se pueden encontrar en la documentación como </a:t>
            </a:r>
            <a:r>
              <a:rPr lang="es-AR" i="1" dirty="0"/>
              <a:t>CPOL (</a:t>
            </a:r>
            <a:r>
              <a:rPr lang="es-AR" i="1" dirty="0" err="1"/>
              <a:t>Clock</a:t>
            </a:r>
            <a:r>
              <a:rPr lang="es-AR" i="1" dirty="0"/>
              <a:t> </a:t>
            </a:r>
            <a:r>
              <a:rPr lang="es-AR" i="1" dirty="0" err="1"/>
              <a:t>Polarity</a:t>
            </a:r>
            <a:r>
              <a:rPr lang="es-AR" i="1" dirty="0"/>
              <a:t>) y CPHA (</a:t>
            </a:r>
            <a:r>
              <a:rPr lang="es-AR" i="1" dirty="0" err="1"/>
              <a:t>Clock</a:t>
            </a:r>
            <a:r>
              <a:rPr lang="es-AR" i="1" dirty="0"/>
              <a:t> </a:t>
            </a:r>
            <a:r>
              <a:rPr lang="es-AR" i="1" dirty="0" err="1"/>
              <a:t>Phase</a:t>
            </a:r>
            <a:r>
              <a:rPr lang="es-AR" i="1" dirty="0"/>
              <a:t>).</a:t>
            </a:r>
            <a:endParaRPr lang="es-AR" dirty="0"/>
          </a:p>
          <a:p>
            <a:r>
              <a:rPr lang="es-AR" dirty="0" smtClean="0"/>
              <a:t> </a:t>
            </a:r>
          </a:p>
          <a:p>
            <a:endParaRPr lang="es-A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Comunicación Maestro-Esclavo</a:t>
            </a: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539552" y="1484784"/>
            <a:ext cx="7632848" cy="1754326"/>
          </a:xfrm>
          <a:prstGeom prst="rect">
            <a:avLst/>
          </a:prstGeom>
          <a:noFill/>
        </p:spPr>
        <p:txBody>
          <a:bodyPr wrap="square" rtlCol="0">
            <a:spAutoFit/>
          </a:bodyPr>
          <a:lstStyle/>
          <a:p>
            <a:pPr>
              <a:buFont typeface="Arial" pitchFamily="34" charset="0"/>
              <a:buChar char="•"/>
            </a:pPr>
            <a:r>
              <a:rPr lang="es-AR" dirty="0"/>
              <a:t>La polaridad de la señal </a:t>
            </a:r>
            <a:r>
              <a:rPr lang="es-AR" i="1" dirty="0"/>
              <a:t>SCK (</a:t>
            </a:r>
            <a:r>
              <a:rPr lang="es-AR" i="1" dirty="0" err="1"/>
              <a:t>clock</a:t>
            </a:r>
            <a:r>
              <a:rPr lang="es-AR" i="1" dirty="0"/>
              <a:t>)</a:t>
            </a:r>
            <a:r>
              <a:rPr lang="es-AR" dirty="0"/>
              <a:t> es generalmente configurable como activa si es un estado alto, o activa si es un estado </a:t>
            </a:r>
            <a:r>
              <a:rPr lang="es-AR" dirty="0" smtClean="0"/>
              <a:t>bajo</a:t>
            </a:r>
          </a:p>
          <a:p>
            <a:pPr>
              <a:buFont typeface="Arial" pitchFamily="34" charset="0"/>
              <a:buChar char="•"/>
            </a:pPr>
            <a:r>
              <a:rPr lang="es-AR" dirty="0" smtClean="0"/>
              <a:t> </a:t>
            </a:r>
            <a:r>
              <a:rPr lang="es-AR" dirty="0"/>
              <a:t>La fase determina el flanco de la señal de </a:t>
            </a:r>
            <a:r>
              <a:rPr lang="es-AR" dirty="0" err="1"/>
              <a:t>clock</a:t>
            </a:r>
            <a:r>
              <a:rPr lang="es-AR" dirty="0"/>
              <a:t> que es tomado para el </a:t>
            </a:r>
            <a:r>
              <a:rPr lang="es-AR" dirty="0" smtClean="0"/>
              <a:t>cambio</a:t>
            </a:r>
          </a:p>
          <a:p>
            <a:pPr>
              <a:buFont typeface="Arial" pitchFamily="34" charset="0"/>
              <a:buChar char="•"/>
            </a:pPr>
            <a:r>
              <a:rPr lang="es-AR" dirty="0" smtClean="0"/>
              <a:t> </a:t>
            </a:r>
            <a:r>
              <a:rPr lang="es-AR" dirty="0" err="1"/>
              <a:t>Phase</a:t>
            </a:r>
            <a:r>
              <a:rPr lang="es-AR" dirty="0"/>
              <a:t>=0 es tomado el flanco descendente como flanco disparador de la transición de los </a:t>
            </a:r>
            <a:r>
              <a:rPr lang="es-AR" dirty="0" smtClean="0"/>
              <a:t>datos. Esto </a:t>
            </a:r>
            <a:r>
              <a:rPr lang="es-AR" dirty="0"/>
              <a:t>es configurable en cada dispositivo, al igual que generalmente una línea de selección es dedicada para cada esclavo.</a:t>
            </a:r>
          </a:p>
        </p:txBody>
      </p:sp>
      <p:pic>
        <p:nvPicPr>
          <p:cNvPr id="5" name="image03.gif" descr="spi_protocol_diagram.gif"/>
          <p:cNvPicPr/>
          <p:nvPr/>
        </p:nvPicPr>
        <p:blipFill>
          <a:blip r:embed="rId2" cstate="print"/>
          <a:srcRect/>
          <a:stretch>
            <a:fillRect/>
          </a:stretch>
        </p:blipFill>
        <p:spPr>
          <a:xfrm>
            <a:off x="1331640" y="3573016"/>
            <a:ext cx="5943600" cy="3035300"/>
          </a:xfrm>
          <a:prstGeom prst="rect">
            <a:avLst/>
          </a:prstGeo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a:t>Conexión </a:t>
            </a:r>
            <a:r>
              <a:rPr lang="es-AR" b="1" dirty="0" smtClean="0"/>
              <a:t>física</a:t>
            </a:r>
            <a:r>
              <a:rPr lang="es-AR" b="1" dirty="0"/>
              <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251520" y="908720"/>
            <a:ext cx="8640960" cy="3139321"/>
          </a:xfrm>
          <a:prstGeom prst="rect">
            <a:avLst/>
          </a:prstGeom>
          <a:noFill/>
        </p:spPr>
        <p:txBody>
          <a:bodyPr wrap="square" rtlCol="0">
            <a:spAutoFit/>
          </a:bodyPr>
          <a:lstStyle/>
          <a:p>
            <a:pPr>
              <a:buFont typeface="Arial" pitchFamily="34" charset="0"/>
              <a:buChar char="•"/>
            </a:pPr>
            <a:r>
              <a:rPr lang="es-AR" dirty="0"/>
              <a:t>Los datos </a:t>
            </a:r>
            <a:r>
              <a:rPr lang="es-AR" dirty="0" smtClean="0"/>
              <a:t>pueden </a:t>
            </a:r>
            <a:r>
              <a:rPr lang="es-AR" dirty="0"/>
              <a:t>ser transmitidos </a:t>
            </a:r>
            <a:r>
              <a:rPr lang="es-AR" dirty="0" smtClean="0"/>
              <a:t>desde </a:t>
            </a:r>
            <a:r>
              <a:rPr lang="es-AR" dirty="0"/>
              <a:t>casi cero bits /segundo hasta 1 </a:t>
            </a:r>
            <a:r>
              <a:rPr lang="es-AR" dirty="0" err="1"/>
              <a:t>Mbits</a:t>
            </a:r>
            <a:r>
              <a:rPr lang="es-AR" dirty="0"/>
              <a:t>/ </a:t>
            </a:r>
            <a:r>
              <a:rPr lang="es-AR" dirty="0" smtClean="0"/>
              <a:t>segundo</a:t>
            </a:r>
          </a:p>
          <a:p>
            <a:pPr>
              <a:buFont typeface="Arial" pitchFamily="34" charset="0"/>
              <a:buChar char="•"/>
            </a:pPr>
            <a:r>
              <a:rPr lang="es-AR" dirty="0" smtClean="0"/>
              <a:t> En </a:t>
            </a:r>
            <a:r>
              <a:rPr lang="es-AR" dirty="0"/>
              <a:t>bloques de 8 bits, en donde el bit más significativo (MSB) se transmite </a:t>
            </a:r>
            <a:r>
              <a:rPr lang="es-AR" dirty="0" smtClean="0"/>
              <a:t>primero</a:t>
            </a:r>
          </a:p>
          <a:p>
            <a:pPr>
              <a:buFont typeface="Arial" pitchFamily="34" charset="0"/>
              <a:buChar char="•"/>
            </a:pPr>
            <a:r>
              <a:rPr lang="es-AR" dirty="0" smtClean="0"/>
              <a:t> </a:t>
            </a:r>
            <a:r>
              <a:rPr lang="es-AR" dirty="0"/>
              <a:t>No requiere de un cableado </a:t>
            </a:r>
            <a:r>
              <a:rPr lang="es-AR" dirty="0" smtClean="0"/>
              <a:t>especial</a:t>
            </a:r>
          </a:p>
          <a:p>
            <a:pPr>
              <a:buFont typeface="Arial" pitchFamily="34" charset="0"/>
              <a:buChar char="•"/>
            </a:pPr>
            <a:r>
              <a:rPr lang="es-AR" dirty="0" smtClean="0"/>
              <a:t> Desde </a:t>
            </a:r>
            <a:r>
              <a:rPr lang="es-AR" dirty="0"/>
              <a:t>el </a:t>
            </a:r>
            <a:r>
              <a:rPr lang="es-AR" i="1" dirty="0"/>
              <a:t>MASTER </a:t>
            </a:r>
            <a:r>
              <a:rPr lang="es-AR" dirty="0"/>
              <a:t>las líneas </a:t>
            </a:r>
            <a:r>
              <a:rPr lang="es-AR" i="1" dirty="0"/>
              <a:t>CS y SCLK</a:t>
            </a:r>
            <a:r>
              <a:rPr lang="es-AR" dirty="0"/>
              <a:t> actúan como salidas mientras que son </a:t>
            </a:r>
            <a:r>
              <a:rPr lang="es-AR" dirty="0" smtClean="0"/>
              <a:t>entradas </a:t>
            </a:r>
            <a:r>
              <a:rPr lang="es-AR" dirty="0"/>
              <a:t>en el caso de los </a:t>
            </a:r>
            <a:r>
              <a:rPr lang="es-AR" i="1" dirty="0" smtClean="0"/>
              <a:t>SLAVES</a:t>
            </a:r>
          </a:p>
          <a:p>
            <a:pPr>
              <a:buFont typeface="Arial" pitchFamily="34" charset="0"/>
              <a:buChar char="•"/>
            </a:pPr>
            <a:r>
              <a:rPr lang="es-AR" dirty="0" smtClean="0"/>
              <a:t>Esto </a:t>
            </a:r>
            <a:r>
              <a:rPr lang="es-AR" dirty="0"/>
              <a:t>significa que hay un único MASTER mientras que la cantidad de SLAVES es sólo limitada por la cantidad de líneas </a:t>
            </a:r>
            <a:r>
              <a:rPr lang="es-AR" dirty="0" smtClean="0"/>
              <a:t>CS</a:t>
            </a:r>
          </a:p>
          <a:p>
            <a:pPr>
              <a:buFont typeface="Arial" pitchFamily="34" charset="0"/>
              <a:buChar char="•"/>
            </a:pPr>
            <a:r>
              <a:rPr lang="es-AR" dirty="0" smtClean="0"/>
              <a:t> </a:t>
            </a:r>
            <a:r>
              <a:rPr lang="es-AR" dirty="0"/>
              <a:t>Mientras que no haya un SLAVE seleccionado, la línea de datos permanece en un estado de alta </a:t>
            </a:r>
            <a:r>
              <a:rPr lang="es-AR" dirty="0" smtClean="0"/>
              <a:t>impedancia</a:t>
            </a:r>
          </a:p>
          <a:p>
            <a:pPr>
              <a:buFont typeface="Arial" pitchFamily="34" charset="0"/>
              <a:buChar char="•"/>
            </a:pPr>
            <a:r>
              <a:rPr lang="es-AR" dirty="0" smtClean="0"/>
              <a:t>El </a:t>
            </a:r>
            <a:r>
              <a:rPr lang="es-AR" dirty="0"/>
              <a:t>uso más común de esta característica es el uso de los SLAVES compartiendo la salida del </a:t>
            </a:r>
            <a:r>
              <a:rPr lang="es-AR" dirty="0" smtClean="0"/>
              <a:t>MASTER. Esta </a:t>
            </a:r>
            <a:r>
              <a:rPr lang="es-AR" dirty="0"/>
              <a:t>configuración es conocida como conexión </a:t>
            </a:r>
            <a:r>
              <a:rPr lang="es-AR" dirty="0" smtClean="0"/>
              <a:t>Bus</a:t>
            </a:r>
            <a:endParaRPr lang="es-AR" dirty="0"/>
          </a:p>
        </p:txBody>
      </p:sp>
      <p:pic>
        <p:nvPicPr>
          <p:cNvPr id="6" name="image09.gif" descr="spi3.gif"/>
          <p:cNvPicPr/>
          <p:nvPr/>
        </p:nvPicPr>
        <p:blipFill>
          <a:blip r:embed="rId2" cstate="print"/>
          <a:srcRect/>
          <a:stretch>
            <a:fillRect/>
          </a:stretch>
        </p:blipFill>
        <p:spPr>
          <a:xfrm>
            <a:off x="3275856" y="4005064"/>
            <a:ext cx="2551956" cy="2492896"/>
          </a:xfrm>
          <a:prstGeom prst="rect">
            <a:avLst/>
          </a:prstGeo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a:t>Conexión </a:t>
            </a:r>
            <a:r>
              <a:rPr lang="es-AR" b="1" dirty="0" smtClean="0"/>
              <a:t>física</a:t>
            </a:r>
            <a:r>
              <a:rPr lang="es-AR" b="1" dirty="0"/>
              <a:t/>
            </a:r>
            <a:br>
              <a:rPr lang="es-AR" b="1" dirty="0"/>
            </a:b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251520" y="908720"/>
            <a:ext cx="8640960" cy="923330"/>
          </a:xfrm>
          <a:prstGeom prst="rect">
            <a:avLst/>
          </a:prstGeom>
          <a:noFill/>
        </p:spPr>
        <p:txBody>
          <a:bodyPr wrap="square" rtlCol="0">
            <a:spAutoFit/>
          </a:bodyPr>
          <a:lstStyle/>
          <a:p>
            <a:pPr>
              <a:buFont typeface="Arial" pitchFamily="34" charset="0"/>
              <a:buChar char="•"/>
            </a:pPr>
            <a:r>
              <a:rPr lang="es-AR" dirty="0" smtClean="0"/>
              <a:t> Cuando </a:t>
            </a:r>
            <a:r>
              <a:rPr lang="es-AR" dirty="0"/>
              <a:t>conectamos varios dispositivos </a:t>
            </a:r>
            <a:r>
              <a:rPr lang="es-AR" i="1" dirty="0"/>
              <a:t>SPI </a:t>
            </a:r>
            <a:r>
              <a:rPr lang="es-AR" dirty="0"/>
              <a:t>en cascada, estos son tratados como si fueran un único </a:t>
            </a:r>
            <a:r>
              <a:rPr lang="es-AR" i="1" dirty="0"/>
              <a:t>SLAVE</a:t>
            </a:r>
            <a:r>
              <a:rPr lang="es-AR" dirty="0"/>
              <a:t>, por lo que se conectan todos a la misma línea </a:t>
            </a:r>
            <a:r>
              <a:rPr lang="es-AR" i="1" dirty="0" smtClean="0"/>
              <a:t>CS</a:t>
            </a:r>
          </a:p>
          <a:p>
            <a:pPr>
              <a:buFont typeface="Arial" pitchFamily="34" charset="0"/>
              <a:buChar char="•"/>
            </a:pPr>
            <a:r>
              <a:rPr lang="es-AR" dirty="0" smtClean="0"/>
              <a:t> </a:t>
            </a:r>
            <a:r>
              <a:rPr lang="es-AR" dirty="0"/>
              <a:t>Este tipo de conexión recibe el nombre de Cascada.</a:t>
            </a:r>
          </a:p>
        </p:txBody>
      </p:sp>
      <p:pic>
        <p:nvPicPr>
          <p:cNvPr id="7" name="image11.gif" descr="spi2.gif"/>
          <p:cNvPicPr/>
          <p:nvPr/>
        </p:nvPicPr>
        <p:blipFill>
          <a:blip r:embed="rId2" cstate="print"/>
          <a:srcRect/>
          <a:stretch>
            <a:fillRect/>
          </a:stretch>
        </p:blipFill>
        <p:spPr>
          <a:xfrm>
            <a:off x="2699792" y="2492896"/>
            <a:ext cx="3752850" cy="2933700"/>
          </a:xfrm>
          <a:prstGeom prst="rect">
            <a:avLst/>
          </a:prstGeo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Ventajas del protocolo SPI</a:t>
            </a:r>
            <a:r>
              <a:rPr lang="es-AR" sz="4800" b="1" dirty="0" smtClean="0"/>
              <a:t/>
            </a:r>
            <a:br>
              <a:rPr lang="es-AR" sz="4800" b="1" dirty="0" smtClean="0"/>
            </a:b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251520" y="908720"/>
            <a:ext cx="8640960" cy="5016758"/>
          </a:xfrm>
          <a:prstGeom prst="rect">
            <a:avLst/>
          </a:prstGeom>
          <a:noFill/>
        </p:spPr>
        <p:txBody>
          <a:bodyPr wrap="square" rtlCol="0">
            <a:spAutoFit/>
          </a:bodyPr>
          <a:lstStyle/>
          <a:p>
            <a:pPr lvl="0">
              <a:buFont typeface="Arial" pitchFamily="34" charset="0"/>
              <a:buChar char="•"/>
            </a:pPr>
            <a:r>
              <a:rPr lang="es-AR" sz="2000" dirty="0" smtClean="0"/>
              <a:t>Mayor </a:t>
            </a:r>
            <a:r>
              <a:rPr lang="es-AR" sz="2000" dirty="0"/>
              <a:t>velocidad de transmisión que con I²C o </a:t>
            </a:r>
            <a:r>
              <a:rPr lang="es-AR" sz="2000" dirty="0" err="1" smtClean="0"/>
              <a:t>SMBus</a:t>
            </a:r>
            <a:endParaRPr lang="es-AR" sz="2000" dirty="0" smtClean="0"/>
          </a:p>
          <a:p>
            <a:pPr lvl="0">
              <a:buFont typeface="Arial" pitchFamily="34" charset="0"/>
              <a:buChar char="•"/>
            </a:pPr>
            <a:r>
              <a:rPr lang="es-AR" sz="2000" dirty="0" smtClean="0"/>
              <a:t>Permite </a:t>
            </a:r>
            <a:r>
              <a:rPr lang="es-AR" sz="2000" dirty="0"/>
              <a:t>comunicación</a:t>
            </a:r>
            <a:r>
              <a:rPr lang="es-AR" sz="2000" i="1" dirty="0"/>
              <a:t> Full </a:t>
            </a:r>
            <a:r>
              <a:rPr lang="es-AR" sz="2000" i="1" dirty="0" err="1" smtClean="0"/>
              <a:t>Duplex</a:t>
            </a:r>
            <a:endParaRPr lang="es-AR" sz="2000" i="1" dirty="0" smtClean="0"/>
          </a:p>
          <a:p>
            <a:pPr lvl="0">
              <a:buFont typeface="Arial" pitchFamily="34" charset="0"/>
              <a:buChar char="•"/>
            </a:pPr>
            <a:r>
              <a:rPr lang="es-AR" sz="2000" dirty="0" smtClean="0"/>
              <a:t>Su </a:t>
            </a:r>
            <a:r>
              <a:rPr lang="es-AR" sz="2000" dirty="0"/>
              <a:t>implementación en hardware </a:t>
            </a:r>
            <a:r>
              <a:rPr lang="es-AR" sz="2000" dirty="0" smtClean="0"/>
              <a:t>extremadamente simple</a:t>
            </a:r>
          </a:p>
          <a:p>
            <a:pPr lvl="0">
              <a:buFont typeface="Arial" pitchFamily="34" charset="0"/>
              <a:buChar char="•"/>
            </a:pPr>
            <a:r>
              <a:rPr lang="es-AR" sz="2000" dirty="0" smtClean="0"/>
              <a:t>No </a:t>
            </a:r>
            <a:r>
              <a:rPr lang="es-AR" sz="2000" dirty="0"/>
              <a:t>es necesario arbitraje o mecanismo de respuesta ante </a:t>
            </a:r>
            <a:r>
              <a:rPr lang="es-AR" sz="2000" dirty="0" smtClean="0"/>
              <a:t>fallos</a:t>
            </a:r>
          </a:p>
          <a:p>
            <a:pPr lvl="0">
              <a:buFont typeface="Arial" pitchFamily="34" charset="0"/>
              <a:buChar char="•"/>
            </a:pPr>
            <a:r>
              <a:rPr lang="es-AR" sz="2000" dirty="0" smtClean="0"/>
              <a:t>Los </a:t>
            </a:r>
            <a:r>
              <a:rPr lang="es-AR" sz="2000" i="1" dirty="0" smtClean="0"/>
              <a:t>Esclavos</a:t>
            </a:r>
            <a:r>
              <a:rPr lang="es-AR" sz="2000" dirty="0" smtClean="0"/>
              <a:t> </a:t>
            </a:r>
            <a:r>
              <a:rPr lang="es-AR" sz="2000" dirty="0"/>
              <a:t>usan el reloj que envía el </a:t>
            </a:r>
            <a:r>
              <a:rPr lang="es-AR" sz="2000" i="1" dirty="0"/>
              <a:t>Maestro</a:t>
            </a:r>
            <a:r>
              <a:rPr lang="es-AR" sz="2000" dirty="0"/>
              <a:t>, no necesitan por lo tanto su propio </a:t>
            </a:r>
            <a:r>
              <a:rPr lang="es-AR" sz="2000" dirty="0" smtClean="0"/>
              <a:t>reloj</a:t>
            </a:r>
          </a:p>
          <a:p>
            <a:pPr lvl="0">
              <a:buFont typeface="Arial" pitchFamily="34" charset="0"/>
              <a:buChar char="•"/>
            </a:pPr>
            <a:r>
              <a:rPr lang="es-AR" sz="2000" dirty="0" smtClean="0"/>
              <a:t>No </a:t>
            </a:r>
            <a:r>
              <a:rPr lang="es-AR" sz="2000" dirty="0"/>
              <a:t>es obligatorio implementar un transceptor (emisor y receptor), un dispositivo conectado puede configurarse para que solo envíe, sólo reciba o ambas cosas a la </a:t>
            </a:r>
            <a:r>
              <a:rPr lang="es-AR" sz="2000" dirty="0" smtClean="0"/>
              <a:t>vez</a:t>
            </a:r>
          </a:p>
          <a:p>
            <a:pPr lvl="0">
              <a:buFont typeface="Arial" pitchFamily="34" charset="0"/>
              <a:buChar char="•"/>
            </a:pPr>
            <a:r>
              <a:rPr lang="es-AR" sz="2000" dirty="0" smtClean="0"/>
              <a:t>Protocolo </a:t>
            </a:r>
            <a:r>
              <a:rPr lang="es-AR" sz="2000" dirty="0"/>
              <a:t>flexible en que se puede tener un control absoluto sobre los bits </a:t>
            </a:r>
            <a:r>
              <a:rPr lang="es-AR" sz="2000" dirty="0" smtClean="0"/>
              <a:t>transmitidos</a:t>
            </a:r>
          </a:p>
          <a:p>
            <a:pPr lvl="0">
              <a:buFont typeface="Arial" pitchFamily="34" charset="0"/>
              <a:buChar char="•"/>
            </a:pPr>
            <a:r>
              <a:rPr lang="es-AR" sz="2000" dirty="0" smtClean="0"/>
              <a:t>Si </a:t>
            </a:r>
            <a:r>
              <a:rPr lang="es-AR" sz="2000" dirty="0"/>
              <a:t>bien el bloque utilizado por la transferencia más aceptado es el de 8 bits, no está limitado a este tamaño, pudiendo adoptar distintos </a:t>
            </a:r>
            <a:r>
              <a:rPr lang="es-AR" sz="2000" dirty="0" smtClean="0"/>
              <a:t>tamaños</a:t>
            </a:r>
          </a:p>
          <a:p>
            <a:pPr lvl="0">
              <a:buFont typeface="Arial" pitchFamily="34" charset="0"/>
              <a:buChar char="•"/>
            </a:pPr>
            <a:r>
              <a:rPr lang="es-AR" sz="2000" dirty="0" smtClean="0"/>
              <a:t>Elección </a:t>
            </a:r>
            <a:r>
              <a:rPr lang="es-AR" sz="2000" dirty="0"/>
              <a:t>del tamaño de la trama de bits, de su significado y </a:t>
            </a:r>
            <a:r>
              <a:rPr lang="es-AR" sz="2000" dirty="0" smtClean="0"/>
              <a:t>propósito</a:t>
            </a:r>
          </a:p>
          <a:p>
            <a:pPr lvl="0">
              <a:buFont typeface="Arial" pitchFamily="34" charset="0"/>
              <a:buChar char="•"/>
            </a:pPr>
            <a:r>
              <a:rPr lang="es-AR" sz="2000" dirty="0" smtClean="0"/>
              <a:t>Como </a:t>
            </a:r>
            <a:r>
              <a:rPr lang="es-AR" sz="2000" dirty="0"/>
              <a:t>mucho una única señal específica para cada </a:t>
            </a:r>
            <a:r>
              <a:rPr lang="es-AR" sz="2000" i="1" dirty="0"/>
              <a:t>Slave </a:t>
            </a:r>
            <a:r>
              <a:rPr lang="es-AR" sz="2000" dirty="0"/>
              <a:t>(señal SS), las demás señales pueden ser </a:t>
            </a:r>
            <a:r>
              <a:rPr lang="es-AR" sz="2000" dirty="0" smtClean="0"/>
              <a:t>compartidas</a:t>
            </a:r>
            <a:endParaRPr lang="es-AR" sz="2000" u="none" strike="noStrike"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a:t>
            </a:r>
            <a:r>
              <a:rPr lang="es-AR" b="1" dirty="0" smtClean="0"/>
              <a:t>Desventajas</a:t>
            </a:r>
            <a:r>
              <a:rPr lang="es-AR" sz="4800" b="1" dirty="0" smtClean="0"/>
              <a:t/>
            </a:r>
            <a:br>
              <a:rPr lang="es-AR" sz="4800" b="1" dirty="0" smtClean="0"/>
            </a:br>
            <a:r>
              <a:rPr lang="es-AR" dirty="0"/>
              <a:t> </a:t>
            </a:r>
            <a:br>
              <a:rPr lang="es-AR" dirty="0"/>
            </a:br>
            <a:endParaRPr lang="es-AR" dirty="0"/>
          </a:p>
        </p:txBody>
      </p:sp>
      <p:sp>
        <p:nvSpPr>
          <p:cNvPr id="3" name="2 Subtítulo"/>
          <p:cNvSpPr>
            <a:spLocks noGrp="1"/>
          </p:cNvSpPr>
          <p:nvPr>
            <p:ph type="subTitle" idx="1"/>
          </p:nvPr>
        </p:nvSpPr>
        <p:spPr>
          <a:xfrm>
            <a:off x="395536" y="1196752"/>
            <a:ext cx="8568952" cy="4896544"/>
          </a:xfrm>
        </p:spPr>
        <p:txBody>
          <a:bodyPr>
            <a:noAutofit/>
          </a:bodyPr>
          <a:lstStyle/>
          <a:p>
            <a:pPr lvl="0" algn="l">
              <a:buFont typeface="Arial" pitchFamily="34" charset="0"/>
              <a:buChar char="•"/>
            </a:pPr>
            <a:endParaRPr lang="es-ES" sz="2400" dirty="0" smtClean="0">
              <a:solidFill>
                <a:schemeClr val="tx1"/>
              </a:solidFill>
            </a:endParaRPr>
          </a:p>
          <a:p>
            <a:pPr lvl="0" algn="l">
              <a:buFont typeface="Arial" pitchFamily="34" charset="0"/>
              <a:buChar char="•"/>
            </a:pPr>
            <a:endParaRPr lang="es-AR" sz="2400" dirty="0">
              <a:solidFill>
                <a:schemeClr val="tx1"/>
              </a:solidFill>
            </a:endParaRPr>
          </a:p>
        </p:txBody>
      </p:sp>
      <p:sp>
        <p:nvSpPr>
          <p:cNvPr id="9" name="8 CuadroTexto"/>
          <p:cNvSpPr txBox="1"/>
          <p:nvPr/>
        </p:nvSpPr>
        <p:spPr>
          <a:xfrm>
            <a:off x="251520" y="908720"/>
            <a:ext cx="8640960" cy="5262979"/>
          </a:xfrm>
          <a:prstGeom prst="rect">
            <a:avLst/>
          </a:prstGeom>
          <a:noFill/>
        </p:spPr>
        <p:txBody>
          <a:bodyPr wrap="square" rtlCol="0">
            <a:spAutoFit/>
          </a:bodyPr>
          <a:lstStyle/>
          <a:p>
            <a:pPr lvl="0">
              <a:buFont typeface="Arial" pitchFamily="34" charset="0"/>
              <a:buChar char="•"/>
            </a:pPr>
            <a:r>
              <a:rPr lang="es-AR" sz="2400" dirty="0" smtClean="0"/>
              <a:t>Consume más pines de cada chip que </a:t>
            </a:r>
            <a:r>
              <a:rPr lang="es-AR" sz="2400" i="1" dirty="0" smtClean="0"/>
              <a:t>I²C</a:t>
            </a:r>
            <a:r>
              <a:rPr lang="es-AR" sz="2400" dirty="0" smtClean="0"/>
              <a:t>, incluso en la variante de 3 hilos</a:t>
            </a:r>
          </a:p>
          <a:p>
            <a:pPr lvl="0">
              <a:buFont typeface="Arial" pitchFamily="34" charset="0"/>
              <a:buChar char="•"/>
            </a:pPr>
            <a:r>
              <a:rPr lang="es-AR" sz="2400" dirty="0" smtClean="0"/>
              <a:t>El direccionamiento se hace mediante líneas específicas (señalización fuera de banda) a diferencia de lo que ocurre en </a:t>
            </a:r>
            <a:r>
              <a:rPr lang="es-AR" sz="2400" i="1" dirty="0" smtClean="0"/>
              <a:t>I²C</a:t>
            </a:r>
            <a:r>
              <a:rPr lang="es-AR" sz="2400" dirty="0" smtClean="0"/>
              <a:t> que se selecciona cada chip mediante una dirección de 7 bits que se envía por las mismas líneas del bus</a:t>
            </a:r>
          </a:p>
          <a:p>
            <a:pPr lvl="0">
              <a:buFont typeface="Arial" pitchFamily="34" charset="0"/>
              <a:buChar char="•"/>
            </a:pPr>
            <a:r>
              <a:rPr lang="es-AR" sz="2400" dirty="0" smtClean="0"/>
              <a:t>Más engorroso al momento de tener muchos Esclavos conectados</a:t>
            </a:r>
          </a:p>
          <a:p>
            <a:pPr lvl="0">
              <a:buFont typeface="Arial" pitchFamily="34" charset="0"/>
              <a:buChar char="•"/>
            </a:pPr>
            <a:r>
              <a:rPr lang="es-AR" sz="2400" dirty="0" smtClean="0"/>
              <a:t>No hay control de flujo por hardware</a:t>
            </a:r>
          </a:p>
          <a:p>
            <a:pPr lvl="0">
              <a:buFont typeface="Arial" pitchFamily="34" charset="0"/>
              <a:buChar char="•"/>
            </a:pPr>
            <a:r>
              <a:rPr lang="es-AR" sz="2400" dirty="0" smtClean="0"/>
              <a:t>No hay señal de asentimiento. El </a:t>
            </a:r>
            <a:r>
              <a:rPr lang="es-AR" sz="2400" i="1" dirty="0" smtClean="0"/>
              <a:t>Maestro</a:t>
            </a:r>
            <a:r>
              <a:rPr lang="es-AR" sz="2400" dirty="0" smtClean="0"/>
              <a:t> podría estar enviando información sin que estuviese conectado ningún </a:t>
            </a:r>
            <a:r>
              <a:rPr lang="es-AR" sz="2400" i="1" dirty="0" smtClean="0"/>
              <a:t>Esclavo</a:t>
            </a:r>
            <a:r>
              <a:rPr lang="es-AR" sz="2400" dirty="0" smtClean="0"/>
              <a:t> y no se daría cuenta de nada</a:t>
            </a:r>
          </a:p>
          <a:p>
            <a:pPr lvl="0">
              <a:buFont typeface="Arial" pitchFamily="34" charset="0"/>
              <a:buChar char="•"/>
            </a:pPr>
            <a:r>
              <a:rPr lang="es-AR" sz="2400" dirty="0" smtClean="0"/>
              <a:t>No permite fácilmente tener varios </a:t>
            </a:r>
            <a:r>
              <a:rPr lang="es-AR" sz="2400" i="1" dirty="0" smtClean="0"/>
              <a:t>Maestros</a:t>
            </a:r>
            <a:r>
              <a:rPr lang="es-AR" sz="2400" dirty="0" smtClean="0"/>
              <a:t> conectados al bus</a:t>
            </a:r>
          </a:p>
          <a:p>
            <a:pPr lvl="0">
              <a:buFont typeface="Arial" pitchFamily="34" charset="0"/>
              <a:buChar char="•"/>
            </a:pPr>
            <a:r>
              <a:rPr lang="es-AR" sz="2400" dirty="0" smtClean="0"/>
              <a:t>Sólo funciona en las distancias cortas a diferencia de, por ejemplo, RS-232, RS-485, o Bus CAN</a:t>
            </a:r>
            <a:endParaRPr lang="es-AR" sz="2400" u="none" strike="noStrik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solidFill>
                  <a:schemeClr val="tx1"/>
                </a:solidFill>
              </a:rPr>
              <a:t> Comunicación Sincrónica</a:t>
            </a:r>
            <a:br>
              <a:rPr lang="es-AR" b="1"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395536" y="1340768"/>
            <a:ext cx="8748464" cy="4968552"/>
          </a:xfrm>
        </p:spPr>
        <p:txBody>
          <a:bodyPr>
            <a:normAutofit/>
          </a:bodyPr>
          <a:lstStyle/>
          <a:p>
            <a:pPr algn="l"/>
            <a:r>
              <a:rPr lang="es-AR" dirty="0">
                <a:solidFill>
                  <a:schemeClr val="tx1"/>
                </a:solidFill>
              </a:rPr>
              <a:t> </a:t>
            </a:r>
          </a:p>
          <a:p>
            <a:pPr algn="l">
              <a:buFont typeface="Arial" pitchFamily="34" charset="0"/>
              <a:buChar char="•"/>
            </a:pPr>
            <a:r>
              <a:rPr lang="es-AR" sz="1800" dirty="0" smtClean="0">
                <a:solidFill>
                  <a:schemeClr val="tx1"/>
                </a:solidFill>
              </a:rPr>
              <a:t> Consiste </a:t>
            </a:r>
            <a:r>
              <a:rPr lang="es-AR" sz="1800" dirty="0">
                <a:solidFill>
                  <a:schemeClr val="tx1"/>
                </a:solidFill>
              </a:rPr>
              <a:t>en el envío de una trama de datos (conjunto de caracteres) que configura un bloque de información comenzando con un conjunto de bits de sincronismo (SYN) y terminando con otro conjunto de bits de final de bloque (ETB</a:t>
            </a:r>
            <a:r>
              <a:rPr lang="es-AR" sz="1800" dirty="0" smtClean="0">
                <a:solidFill>
                  <a:schemeClr val="tx1"/>
                </a:solidFill>
              </a:rPr>
              <a:t>)</a:t>
            </a:r>
          </a:p>
          <a:p>
            <a:pPr algn="l">
              <a:buFont typeface="Arial" pitchFamily="34" charset="0"/>
              <a:buChar char="•"/>
            </a:pPr>
            <a:r>
              <a:rPr lang="es-AR" sz="1800" dirty="0" smtClean="0">
                <a:solidFill>
                  <a:schemeClr val="tx1"/>
                </a:solidFill>
              </a:rPr>
              <a:t> </a:t>
            </a:r>
            <a:r>
              <a:rPr lang="es-AR" sz="1800" dirty="0">
                <a:solidFill>
                  <a:schemeClr val="tx1"/>
                </a:solidFill>
              </a:rPr>
              <a:t>En este caso, los bits de sincronismo tienen la función de sincronizar los relojes existentes tanto en el emisor como en el receptor, de tal forma que estos controlan la duración de cada bit y carácter.</a:t>
            </a:r>
            <a:br>
              <a:rPr lang="es-AR" sz="1800" dirty="0">
                <a:solidFill>
                  <a:schemeClr val="tx1"/>
                </a:solidFill>
              </a:rPr>
            </a:br>
            <a:endParaRPr lang="es-AR" sz="1800" dirty="0">
              <a:solidFill>
                <a:schemeClr val="tx1"/>
              </a:solidFill>
            </a:endParaRPr>
          </a:p>
          <a:p>
            <a:pPr algn="l">
              <a:buFont typeface="Arial" pitchFamily="34" charset="0"/>
              <a:buChar char="•"/>
            </a:pPr>
            <a:endParaRPr lang="es-AR" sz="5500" dirty="0">
              <a:solidFill>
                <a:schemeClr val="tx1"/>
              </a:solidFill>
            </a:endParaRPr>
          </a:p>
        </p:txBody>
      </p:sp>
      <p:pic>
        <p:nvPicPr>
          <p:cNvPr id="4" name="image134.gif" descr="sincro3.gif"/>
          <p:cNvPicPr/>
          <p:nvPr/>
        </p:nvPicPr>
        <p:blipFill>
          <a:blip r:embed="rId2" cstate="print"/>
          <a:srcRect/>
          <a:stretch>
            <a:fillRect/>
          </a:stretch>
        </p:blipFill>
        <p:spPr>
          <a:xfrm>
            <a:off x="1187624" y="4509120"/>
            <a:ext cx="5943600" cy="1181100"/>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solidFill>
                  <a:schemeClr val="tx1"/>
                </a:solidFill>
              </a:rPr>
              <a:t> Comunicación Asincrónica</a:t>
            </a:r>
            <a:br>
              <a:rPr lang="es-AR" b="1"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395536" y="1340768"/>
            <a:ext cx="8748464" cy="4968552"/>
          </a:xfrm>
        </p:spPr>
        <p:txBody>
          <a:bodyPr>
            <a:normAutofit/>
          </a:bodyPr>
          <a:lstStyle/>
          <a:p>
            <a:pPr algn="l"/>
            <a:r>
              <a:rPr lang="es-AR" dirty="0">
                <a:solidFill>
                  <a:schemeClr val="tx1"/>
                </a:solidFill>
              </a:rPr>
              <a:t> </a:t>
            </a:r>
          </a:p>
          <a:p>
            <a:pPr algn="l">
              <a:buFont typeface="Arial" pitchFamily="34" charset="0"/>
              <a:buChar char="•"/>
            </a:pPr>
            <a:r>
              <a:rPr lang="es-AR" sz="1800" dirty="0" smtClean="0">
                <a:solidFill>
                  <a:schemeClr val="tx1"/>
                </a:solidFill>
              </a:rPr>
              <a:t> El emisor decide cuando va a enviar el mensaje por la red, mientras que el receptor no sabe en qué momento le puede llegar dicho mensaje</a:t>
            </a:r>
          </a:p>
          <a:p>
            <a:pPr algn="l">
              <a:buFont typeface="Arial" pitchFamily="34" charset="0"/>
              <a:buChar char="•"/>
            </a:pPr>
            <a:r>
              <a:rPr lang="es-AR" sz="1800" dirty="0" smtClean="0">
                <a:solidFill>
                  <a:schemeClr val="tx1"/>
                </a:solidFill>
              </a:rPr>
              <a:t> Se utiliza un bit de cabecera que va al inicio de cada carácter y uno o dos bits de parada que van al final de ese mismo carácter, esto se hace con la finalidad que tanto el emisor como el receptor puedan sincronizar sus relojes y poder decodificar el mensaje.</a:t>
            </a:r>
          </a:p>
          <a:p>
            <a:pPr algn="l">
              <a:buFont typeface="Arial" pitchFamily="34" charset="0"/>
              <a:buChar char="•"/>
            </a:pPr>
            <a:r>
              <a:rPr lang="es-AR" sz="1800" dirty="0" smtClean="0">
                <a:solidFill>
                  <a:schemeClr val="tx1"/>
                </a:solidFill>
              </a:rPr>
              <a:t>En este tipo de transmisión no se maneja mucha velocidad ya que cada carácter es transmitido de uno en uno y por lo tanto puede ser un poco lenta.</a:t>
            </a:r>
          </a:p>
          <a:p>
            <a:pPr algn="l">
              <a:buFont typeface="Arial" pitchFamily="34" charset="0"/>
              <a:buChar char="•"/>
            </a:pPr>
            <a:endParaRPr lang="es-AR" sz="5500" dirty="0">
              <a:solidFill>
                <a:schemeClr val="tx1"/>
              </a:solidFill>
            </a:endParaRPr>
          </a:p>
        </p:txBody>
      </p:sp>
      <p:pic>
        <p:nvPicPr>
          <p:cNvPr id="5" name="image235.gif" descr="formatasic.gif"/>
          <p:cNvPicPr/>
          <p:nvPr/>
        </p:nvPicPr>
        <p:blipFill>
          <a:blip r:embed="rId2" cstate="print"/>
          <a:srcRect/>
          <a:stretch>
            <a:fillRect/>
          </a:stretch>
        </p:blipFill>
        <p:spPr>
          <a:xfrm>
            <a:off x="1475656" y="4437112"/>
            <a:ext cx="5943600" cy="1498600"/>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b="1" dirty="0" smtClean="0">
                <a:solidFill>
                  <a:schemeClr val="tx1"/>
                </a:solidFill>
              </a:rPr>
              <a:t> </a:t>
            </a:r>
            <a:r>
              <a:rPr lang="es-AR" dirty="0" smtClean="0">
                <a:solidFill>
                  <a:schemeClr val="tx1"/>
                </a:solidFill>
              </a:rPr>
              <a:t>RS-232</a:t>
            </a:r>
            <a:br>
              <a:rPr lang="es-AR"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395536" y="1340768"/>
            <a:ext cx="8748464" cy="4968552"/>
          </a:xfrm>
        </p:spPr>
        <p:txBody>
          <a:bodyPr>
            <a:normAutofit/>
          </a:bodyPr>
          <a:lstStyle/>
          <a:p>
            <a:pPr algn="l">
              <a:buFont typeface="Arial" pitchFamily="34" charset="0"/>
              <a:buChar char="•"/>
            </a:pPr>
            <a:r>
              <a:rPr lang="es-AR" sz="1800" dirty="0" smtClean="0">
                <a:solidFill>
                  <a:schemeClr val="tx1"/>
                </a:solidFill>
              </a:rPr>
              <a:t> </a:t>
            </a:r>
            <a:r>
              <a:rPr lang="es-AR" sz="2000" dirty="0" smtClean="0">
                <a:solidFill>
                  <a:schemeClr val="tx1"/>
                </a:solidFill>
              </a:rPr>
              <a:t>Introducido en 1962 por el sector de radio de la Alianza de Industrias Electrónicas (EIA)</a:t>
            </a:r>
          </a:p>
          <a:p>
            <a:pPr algn="l">
              <a:buFont typeface="Arial" pitchFamily="34" charset="0"/>
              <a:buChar char="•"/>
            </a:pPr>
            <a:r>
              <a:rPr lang="es-AR" sz="2000" dirty="0" smtClean="0">
                <a:solidFill>
                  <a:schemeClr val="tx1"/>
                </a:solidFill>
              </a:rPr>
              <a:t> En sus comienzos se utilizó para la comunicación entre dispositivos, conocidos en la jerga como dispositivos DTE (data terminal </a:t>
            </a:r>
            <a:r>
              <a:rPr lang="es-AR" sz="2000" dirty="0" err="1" smtClean="0">
                <a:solidFill>
                  <a:schemeClr val="tx1"/>
                </a:solidFill>
              </a:rPr>
              <a:t>equipment</a:t>
            </a:r>
            <a:r>
              <a:rPr lang="es-AR" sz="2000" dirty="0" smtClean="0">
                <a:solidFill>
                  <a:schemeClr val="tx1"/>
                </a:solidFill>
              </a:rPr>
              <a:t>) y dispositivos DCE (data </a:t>
            </a:r>
            <a:r>
              <a:rPr lang="es-AR" sz="2000" dirty="0" err="1" smtClean="0">
                <a:solidFill>
                  <a:schemeClr val="tx1"/>
                </a:solidFill>
              </a:rPr>
              <a:t>communication</a:t>
            </a:r>
            <a:r>
              <a:rPr lang="es-AR" sz="2000" dirty="0" smtClean="0">
                <a:solidFill>
                  <a:schemeClr val="tx1"/>
                </a:solidFill>
              </a:rPr>
              <a:t> </a:t>
            </a:r>
            <a:r>
              <a:rPr lang="es-AR" sz="2000" dirty="0" err="1" smtClean="0">
                <a:solidFill>
                  <a:schemeClr val="tx1"/>
                </a:solidFill>
              </a:rPr>
              <a:t>equipment</a:t>
            </a:r>
            <a:r>
              <a:rPr lang="es-AR" sz="2000" dirty="0" smtClean="0">
                <a:solidFill>
                  <a:schemeClr val="tx1"/>
                </a:solidFill>
              </a:rPr>
              <a:t>)</a:t>
            </a:r>
          </a:p>
          <a:p>
            <a:pPr algn="l">
              <a:buFont typeface="Arial" pitchFamily="34" charset="0"/>
              <a:buChar char="•"/>
            </a:pPr>
            <a:r>
              <a:rPr lang="es-AR" sz="2000" dirty="0" smtClean="0">
                <a:solidFill>
                  <a:schemeClr val="tx1"/>
                </a:solidFill>
              </a:rPr>
              <a:t> Un equipo DTE es un equipo que convierte la información del usuario en señales, o convierte las señales recibidas</a:t>
            </a:r>
          </a:p>
          <a:p>
            <a:pPr algn="l">
              <a:buFont typeface="Arial" pitchFamily="34" charset="0"/>
              <a:buChar char="•"/>
            </a:pPr>
            <a:r>
              <a:rPr lang="es-AR" sz="2000" dirty="0" smtClean="0">
                <a:solidFill>
                  <a:schemeClr val="tx1"/>
                </a:solidFill>
              </a:rPr>
              <a:t>Los dispositivos DTE originales eran teletipos, y los dispositivos DCE originales eran usualmente </a:t>
            </a:r>
            <a:r>
              <a:rPr lang="es-AR" sz="2000" dirty="0" err="1" smtClean="0">
                <a:solidFill>
                  <a:schemeClr val="tx1"/>
                </a:solidFill>
              </a:rPr>
              <a:t>modems</a:t>
            </a:r>
            <a:r>
              <a:rPr lang="es-AR" sz="2000" dirty="0" smtClean="0">
                <a:solidFill>
                  <a:schemeClr val="tx1"/>
                </a:solidFill>
              </a:rPr>
              <a:t>, que a su vez transmitían los datos por la línea telefónica o por transmisores de radio para hacer </a:t>
            </a:r>
            <a:r>
              <a:rPr lang="es-AR" sz="2000" dirty="0" err="1" smtClean="0">
                <a:solidFill>
                  <a:schemeClr val="tx1"/>
                </a:solidFill>
              </a:rPr>
              <a:t>paquet</a:t>
            </a:r>
            <a:endParaRPr lang="es-AR" sz="2000" dirty="0" smtClean="0">
              <a:solidFill>
                <a:schemeClr val="tx1"/>
              </a:solidFill>
            </a:endParaRPr>
          </a:p>
          <a:p>
            <a:pPr algn="l">
              <a:buFont typeface="Arial" pitchFamily="34" charset="0"/>
              <a:buChar char="•"/>
            </a:pPr>
            <a:r>
              <a:rPr lang="es-AR" sz="2000" dirty="0" smtClean="0">
                <a:solidFill>
                  <a:schemeClr val="tx1"/>
                </a:solidFill>
              </a:rPr>
              <a:t>La versión actual de este protocolo es la TIA-232-F “Interface </a:t>
            </a:r>
            <a:r>
              <a:rPr lang="es-AR" sz="2000" dirty="0" err="1" smtClean="0">
                <a:solidFill>
                  <a:schemeClr val="tx1"/>
                </a:solidFill>
              </a:rPr>
              <a:t>Between</a:t>
            </a:r>
            <a:r>
              <a:rPr lang="es-AR" sz="2000" dirty="0" smtClean="0">
                <a:solidFill>
                  <a:schemeClr val="tx1"/>
                </a:solidFill>
              </a:rPr>
              <a:t> Data Terminal </a:t>
            </a:r>
            <a:r>
              <a:rPr lang="es-AR" sz="2000" dirty="0" err="1" smtClean="0">
                <a:solidFill>
                  <a:schemeClr val="tx1"/>
                </a:solidFill>
              </a:rPr>
              <a:t>Equipment</a:t>
            </a:r>
            <a:r>
              <a:rPr lang="es-AR" sz="2000" dirty="0" smtClean="0">
                <a:solidFill>
                  <a:schemeClr val="tx1"/>
                </a:solidFill>
              </a:rPr>
              <a:t> and Data </a:t>
            </a:r>
            <a:r>
              <a:rPr lang="es-AR" sz="2000" dirty="0" err="1" smtClean="0">
                <a:solidFill>
                  <a:schemeClr val="tx1"/>
                </a:solidFill>
              </a:rPr>
              <a:t>Circuit-Terminating</a:t>
            </a:r>
            <a:r>
              <a:rPr lang="es-AR" sz="2000" dirty="0" smtClean="0">
                <a:solidFill>
                  <a:schemeClr val="tx1"/>
                </a:solidFill>
              </a:rPr>
              <a:t> </a:t>
            </a:r>
            <a:r>
              <a:rPr lang="es-AR" sz="2000" dirty="0" err="1" smtClean="0">
                <a:solidFill>
                  <a:schemeClr val="tx1"/>
                </a:solidFill>
              </a:rPr>
              <a:t>Equipment</a:t>
            </a:r>
            <a:r>
              <a:rPr lang="es-AR" sz="2000" dirty="0" smtClean="0">
                <a:solidFill>
                  <a:schemeClr val="tx1"/>
                </a:solidFill>
              </a:rPr>
              <a:t> </a:t>
            </a:r>
            <a:r>
              <a:rPr lang="es-AR" sz="2000" dirty="0" err="1" smtClean="0">
                <a:solidFill>
                  <a:schemeClr val="tx1"/>
                </a:solidFill>
              </a:rPr>
              <a:t>Employing</a:t>
            </a:r>
            <a:r>
              <a:rPr lang="es-AR" sz="2000" dirty="0" smtClean="0">
                <a:solidFill>
                  <a:schemeClr val="tx1"/>
                </a:solidFill>
              </a:rPr>
              <a:t> Serial </a:t>
            </a:r>
            <a:r>
              <a:rPr lang="es-AR" sz="2000" dirty="0" err="1" smtClean="0">
                <a:solidFill>
                  <a:schemeClr val="tx1"/>
                </a:solidFill>
              </a:rPr>
              <a:t>Binary</a:t>
            </a:r>
            <a:r>
              <a:rPr lang="es-AR" sz="2000" dirty="0" smtClean="0">
                <a:solidFill>
                  <a:schemeClr val="tx1"/>
                </a:solidFill>
              </a:rPr>
              <a:t> Data </a:t>
            </a:r>
            <a:r>
              <a:rPr lang="es-AR" sz="2000" dirty="0" err="1" smtClean="0">
                <a:solidFill>
                  <a:schemeClr val="tx1"/>
                </a:solidFill>
              </a:rPr>
              <a:t>Interchange</a:t>
            </a:r>
            <a:r>
              <a:rPr lang="es-AR" sz="2000" dirty="0" smtClean="0">
                <a:solidFill>
                  <a:schemeClr val="tx1"/>
                </a:solidFill>
              </a:rPr>
              <a:t>” lanzada en 1997.</a:t>
            </a:r>
          </a:p>
          <a:p>
            <a:pPr algn="l">
              <a:buFont typeface="Arial" pitchFamily="34" charset="0"/>
              <a:buChar char="•"/>
            </a:pPr>
            <a:endParaRPr lang="es-AR" sz="5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b="1" dirty="0"/>
              <a:t/>
            </a:r>
            <a:br>
              <a:rPr lang="es-AR" b="1" dirty="0"/>
            </a:br>
            <a:r>
              <a:rPr lang="es-AR" dirty="0" smtClean="0">
                <a:solidFill>
                  <a:schemeClr val="tx1"/>
                </a:solidFill>
              </a:rPr>
              <a:t> RS-485 </a:t>
            </a:r>
            <a:br>
              <a:rPr lang="es-AR" dirty="0" smtClean="0">
                <a:solidFill>
                  <a:schemeClr val="tx1"/>
                </a:solidFill>
              </a:rPr>
            </a:br>
            <a:r>
              <a:rPr lang="es-AR" dirty="0"/>
              <a:t> </a:t>
            </a:r>
            <a:br>
              <a:rPr lang="es-AR" dirty="0"/>
            </a:br>
            <a:endParaRPr lang="es-AR" dirty="0"/>
          </a:p>
        </p:txBody>
      </p:sp>
      <p:sp>
        <p:nvSpPr>
          <p:cNvPr id="3" name="2 Subtítulo"/>
          <p:cNvSpPr>
            <a:spLocks noGrp="1"/>
          </p:cNvSpPr>
          <p:nvPr>
            <p:ph type="subTitle" idx="1"/>
          </p:nvPr>
        </p:nvSpPr>
        <p:spPr>
          <a:xfrm>
            <a:off x="395536" y="1124744"/>
            <a:ext cx="8748464" cy="5184576"/>
          </a:xfrm>
        </p:spPr>
        <p:txBody>
          <a:bodyPr>
            <a:normAutofit fontScale="92500" lnSpcReduction="10000"/>
          </a:bodyPr>
          <a:lstStyle/>
          <a:p>
            <a:pPr algn="l">
              <a:buFont typeface="Arial" pitchFamily="34" charset="0"/>
              <a:buChar char="•"/>
            </a:pPr>
            <a:r>
              <a:rPr lang="es-AR" sz="2000" dirty="0" smtClean="0">
                <a:solidFill>
                  <a:schemeClr val="tx1"/>
                </a:solidFill>
              </a:rPr>
              <a:t> También conocido como EIA-485, que lleva el nombre del comité que lo convirtió en estándar en 1983</a:t>
            </a:r>
          </a:p>
          <a:p>
            <a:pPr algn="l">
              <a:buFont typeface="Arial" pitchFamily="34" charset="0"/>
              <a:buChar char="•"/>
            </a:pPr>
            <a:r>
              <a:rPr lang="es-AR" sz="2000" dirty="0" smtClean="0">
                <a:solidFill>
                  <a:schemeClr val="tx1"/>
                </a:solidFill>
              </a:rPr>
              <a:t> Es un estándar de comunicaciones en bus de la capa física del modelo OSI.</a:t>
            </a:r>
          </a:p>
          <a:p>
            <a:pPr algn="l">
              <a:buFont typeface="Arial" pitchFamily="34" charset="0"/>
              <a:buChar char="•"/>
            </a:pPr>
            <a:r>
              <a:rPr lang="es-AR" sz="2000" dirty="0" smtClean="0">
                <a:solidFill>
                  <a:schemeClr val="tx1"/>
                </a:solidFill>
              </a:rPr>
              <a:t> Está definido como un sistema en bus de transmisión multipunto diferencial</a:t>
            </a:r>
          </a:p>
          <a:p>
            <a:pPr algn="l">
              <a:buFont typeface="Arial" pitchFamily="34" charset="0"/>
              <a:buChar char="•"/>
            </a:pPr>
            <a:r>
              <a:rPr lang="es-AR" sz="2000" dirty="0">
                <a:solidFill>
                  <a:schemeClr val="tx1"/>
                </a:solidFill>
              </a:rPr>
              <a:t> </a:t>
            </a:r>
            <a:r>
              <a:rPr lang="es-AR" sz="2000" dirty="0" smtClean="0">
                <a:solidFill>
                  <a:schemeClr val="tx1"/>
                </a:solidFill>
              </a:rPr>
              <a:t>Ideal para transmitir a altas velocidades sobre largas distancias (35 </a:t>
            </a:r>
            <a:r>
              <a:rPr lang="es-AR" sz="2000" dirty="0" err="1" smtClean="0">
                <a:solidFill>
                  <a:schemeClr val="tx1"/>
                </a:solidFill>
              </a:rPr>
              <a:t>Mbit</a:t>
            </a:r>
            <a:r>
              <a:rPr lang="es-AR" sz="2000" dirty="0" smtClean="0">
                <a:solidFill>
                  <a:schemeClr val="tx1"/>
                </a:solidFill>
              </a:rPr>
              <a:t>/s hasta 10 metros y 100 </a:t>
            </a:r>
            <a:r>
              <a:rPr lang="es-AR" sz="2000" dirty="0" err="1" smtClean="0">
                <a:solidFill>
                  <a:schemeClr val="tx1"/>
                </a:solidFill>
              </a:rPr>
              <a:t>kbit</a:t>
            </a:r>
            <a:r>
              <a:rPr lang="es-AR" sz="2000" dirty="0" smtClean="0">
                <a:solidFill>
                  <a:schemeClr val="tx1"/>
                </a:solidFill>
              </a:rPr>
              <a:t>/s en 1200 metros) y a través de canales ruidosos, ya que reduce los ruidos que aparecen en los voltajes producidos en la línea de transmisión</a:t>
            </a:r>
          </a:p>
          <a:p>
            <a:pPr algn="l">
              <a:buFont typeface="Arial" pitchFamily="34" charset="0"/>
              <a:buChar char="•"/>
            </a:pPr>
            <a:r>
              <a:rPr lang="es-AR" sz="2000" dirty="0" smtClean="0">
                <a:solidFill>
                  <a:schemeClr val="tx1"/>
                </a:solidFill>
              </a:rPr>
              <a:t> El medio físico de transmisión es un par entrelazado que admite hasta 32 estaciones en 1 solo hilo</a:t>
            </a:r>
          </a:p>
          <a:p>
            <a:pPr algn="l">
              <a:buFont typeface="Arial" pitchFamily="34" charset="0"/>
              <a:buChar char="•"/>
            </a:pPr>
            <a:r>
              <a:rPr lang="es-AR" sz="2000" dirty="0" smtClean="0">
                <a:solidFill>
                  <a:schemeClr val="tx1"/>
                </a:solidFill>
              </a:rPr>
              <a:t> Longitud máxima de 1200 metros operando entre 300 y 19 200 bit/s </a:t>
            </a:r>
          </a:p>
          <a:p>
            <a:pPr algn="l">
              <a:buFont typeface="Arial" pitchFamily="34" charset="0"/>
              <a:buChar char="•"/>
            </a:pPr>
            <a:r>
              <a:rPr lang="es-AR" sz="2000" dirty="0">
                <a:solidFill>
                  <a:schemeClr val="tx1"/>
                </a:solidFill>
              </a:rPr>
              <a:t> </a:t>
            </a:r>
            <a:r>
              <a:rPr lang="es-AR" sz="2000" dirty="0" smtClean="0">
                <a:solidFill>
                  <a:schemeClr val="tx1"/>
                </a:solidFill>
              </a:rPr>
              <a:t>Comunicación </a:t>
            </a:r>
            <a:r>
              <a:rPr lang="es-AR" sz="2000" dirty="0" err="1" smtClean="0">
                <a:solidFill>
                  <a:schemeClr val="tx1"/>
                </a:solidFill>
              </a:rPr>
              <a:t>half-duplex</a:t>
            </a:r>
            <a:r>
              <a:rPr lang="es-AR" sz="2000" dirty="0" smtClean="0">
                <a:solidFill>
                  <a:schemeClr val="tx1"/>
                </a:solidFill>
              </a:rPr>
              <a:t>(</a:t>
            </a:r>
            <a:r>
              <a:rPr lang="es-AR" sz="2000" dirty="0" err="1" smtClean="0">
                <a:solidFill>
                  <a:schemeClr val="tx1"/>
                </a:solidFill>
              </a:rPr>
              <a:t>semiduplex</a:t>
            </a:r>
            <a:r>
              <a:rPr lang="es-AR" sz="2000" dirty="0" smtClean="0">
                <a:solidFill>
                  <a:schemeClr val="tx1"/>
                </a:solidFill>
              </a:rPr>
              <a:t>) </a:t>
            </a:r>
          </a:p>
          <a:p>
            <a:pPr algn="l">
              <a:buFont typeface="Arial" pitchFamily="34" charset="0"/>
              <a:buChar char="•"/>
            </a:pPr>
            <a:r>
              <a:rPr lang="es-AR" sz="2000" dirty="0">
                <a:solidFill>
                  <a:schemeClr val="tx1"/>
                </a:solidFill>
              </a:rPr>
              <a:t> </a:t>
            </a:r>
            <a:r>
              <a:rPr lang="es-AR" sz="2000" dirty="0" smtClean="0">
                <a:solidFill>
                  <a:schemeClr val="tx1"/>
                </a:solidFill>
              </a:rPr>
              <a:t>soporta hasta 32 transmisores y 32 receptores</a:t>
            </a:r>
          </a:p>
          <a:p>
            <a:pPr algn="l">
              <a:buFont typeface="Arial" pitchFamily="34" charset="0"/>
              <a:buChar char="•"/>
            </a:pPr>
            <a:r>
              <a:rPr lang="es-AR" sz="2000" dirty="0" smtClean="0">
                <a:solidFill>
                  <a:schemeClr val="tx1"/>
                </a:solidFill>
              </a:rPr>
              <a:t>La transmisión diferencial permite múltiples drivers dando la posibilidad de una configuración multipunto. Al tratarse de un estándar bastante abierto permite muchas y muy diferentes configuraciones y utilizaciones, y su resistencia al ruido lo hace ideal en ambientes sensibles o industriales.</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55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dirty="0" smtClean="0">
                <a:solidFill>
                  <a:schemeClr val="tx1"/>
                </a:solidFill>
              </a:rPr>
              <a:t> Bus I2C </a:t>
            </a:r>
            <a:r>
              <a:rPr lang="es-AR" dirty="0"/>
              <a:t> </a:t>
            </a:r>
            <a:br>
              <a:rPr lang="es-AR" dirty="0"/>
            </a:br>
            <a:endParaRPr lang="es-AR" dirty="0"/>
          </a:p>
        </p:txBody>
      </p:sp>
      <p:sp>
        <p:nvSpPr>
          <p:cNvPr id="3" name="2 Subtítulo"/>
          <p:cNvSpPr>
            <a:spLocks noGrp="1"/>
          </p:cNvSpPr>
          <p:nvPr>
            <p:ph type="subTitle" idx="1"/>
          </p:nvPr>
        </p:nvSpPr>
        <p:spPr>
          <a:xfrm>
            <a:off x="395536" y="1124744"/>
            <a:ext cx="8748464" cy="5184576"/>
          </a:xfrm>
        </p:spPr>
        <p:txBody>
          <a:bodyPr>
            <a:normAutofit/>
          </a:bodyPr>
          <a:lstStyle/>
          <a:p>
            <a:pPr algn="l">
              <a:buFont typeface="Arial" pitchFamily="34" charset="0"/>
              <a:buChar char="•"/>
            </a:pPr>
            <a:r>
              <a:rPr lang="es-AR" sz="2400" dirty="0" smtClean="0">
                <a:solidFill>
                  <a:schemeClr val="tx1"/>
                </a:solidFill>
              </a:rPr>
              <a:t>I2C es el acrónimo de Bus Inter-IC</a:t>
            </a:r>
          </a:p>
          <a:p>
            <a:pPr algn="l">
              <a:buFont typeface="Arial" pitchFamily="34" charset="0"/>
              <a:buChar char="•"/>
            </a:pPr>
            <a:r>
              <a:rPr lang="es-AR" sz="2400" dirty="0" smtClean="0">
                <a:solidFill>
                  <a:schemeClr val="tx1"/>
                </a:solidFill>
              </a:rPr>
              <a:t> Fue desarrollado en los comienzos de los años ochenta, por Phillips </a:t>
            </a:r>
            <a:r>
              <a:rPr lang="es-AR" sz="2400" dirty="0" err="1" smtClean="0">
                <a:solidFill>
                  <a:schemeClr val="tx1"/>
                </a:solidFill>
              </a:rPr>
              <a:t>Semiconductors</a:t>
            </a:r>
            <a:endParaRPr lang="es-AR" sz="2400" dirty="0" smtClean="0">
              <a:solidFill>
                <a:schemeClr val="tx1"/>
              </a:solidFill>
            </a:endParaRPr>
          </a:p>
          <a:p>
            <a:pPr algn="l">
              <a:buFont typeface="Arial" pitchFamily="34" charset="0"/>
              <a:buChar char="•"/>
            </a:pPr>
            <a:r>
              <a:rPr lang="es-AR" sz="2400" dirty="0" smtClean="0">
                <a:solidFill>
                  <a:schemeClr val="tx1"/>
                </a:solidFill>
              </a:rPr>
              <a:t>El propósito original de este protocolo era proveer una manera sencilla de conectar la CPU con los chips periféricos en los televisores y demás sistemas de complejidad media-alta</a:t>
            </a:r>
          </a:p>
          <a:p>
            <a:pPr algn="l">
              <a:buFont typeface="Arial" pitchFamily="34" charset="0"/>
              <a:buChar char="•"/>
            </a:pPr>
            <a:r>
              <a:rPr lang="es-AR" sz="2400" dirty="0" smtClean="0">
                <a:solidFill>
                  <a:schemeClr val="tx1"/>
                </a:solidFill>
              </a:rPr>
              <a:t>Hoy por hoy, este bus es aceptado por la industria como un estándar de facto</a:t>
            </a:r>
          </a:p>
          <a:p>
            <a:pPr algn="l">
              <a:buFont typeface="Arial" pitchFamily="34" charset="0"/>
              <a:buChar char="•"/>
            </a:pPr>
            <a:r>
              <a:rPr lang="es-AR" sz="2400" dirty="0" smtClean="0">
                <a:solidFill>
                  <a:schemeClr val="tx1"/>
                </a:solidFill>
              </a:rPr>
              <a:t> Fue adoptado por los fabricantes líderes como ST </a:t>
            </a:r>
            <a:r>
              <a:rPr lang="es-AR" sz="2400" dirty="0" err="1" smtClean="0">
                <a:solidFill>
                  <a:schemeClr val="tx1"/>
                </a:solidFill>
              </a:rPr>
              <a:t>Microelectronics</a:t>
            </a:r>
            <a:r>
              <a:rPr lang="es-AR" sz="2400" dirty="0" smtClean="0">
                <a:solidFill>
                  <a:schemeClr val="tx1"/>
                </a:solidFill>
              </a:rPr>
              <a:t>, </a:t>
            </a:r>
            <a:r>
              <a:rPr lang="es-AR" sz="2400" dirty="0" err="1" smtClean="0">
                <a:solidFill>
                  <a:schemeClr val="tx1"/>
                </a:solidFill>
              </a:rPr>
              <a:t>Atmel</a:t>
            </a:r>
            <a:r>
              <a:rPr lang="es-AR" sz="2400" dirty="0" smtClean="0">
                <a:solidFill>
                  <a:schemeClr val="tx1"/>
                </a:solidFill>
              </a:rPr>
              <a:t>, Texas Instruments entre otros </a:t>
            </a:r>
          </a:p>
          <a:p>
            <a:pPr algn="l">
              <a:buFont typeface="Arial" pitchFamily="34" charset="0"/>
              <a:buChar char="•"/>
            </a:pPr>
            <a:r>
              <a:rPr lang="es-AR" sz="2400" dirty="0" smtClean="0">
                <a:solidFill>
                  <a:schemeClr val="tx1"/>
                </a:solidFill>
              </a:rPr>
              <a:t>Actualmente se encuentra en la revisión 4, del 13 de Febrero del 2012</a:t>
            </a:r>
          </a:p>
          <a:p>
            <a:pPr algn="l">
              <a:buFont typeface="Arial" pitchFamily="34" charset="0"/>
              <a:buChar char="•"/>
            </a:pPr>
            <a:endParaRPr lang="es-AR" sz="2400" dirty="0" smtClean="0">
              <a:solidFill>
                <a:schemeClr val="tx1"/>
              </a:solidFill>
            </a:endParaRPr>
          </a:p>
          <a:p>
            <a:pPr algn="l">
              <a:buFont typeface="Arial" pitchFamily="34" charset="0"/>
              <a:buChar char="•"/>
            </a:pPr>
            <a:endParaRPr lang="es-AR" sz="55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dirty="0" smtClean="0">
                <a:solidFill>
                  <a:schemeClr val="tx1"/>
                </a:solidFill>
              </a:rPr>
              <a:t>CAN Bus</a:t>
            </a:r>
            <a:r>
              <a:rPr lang="es-AR" dirty="0"/>
              <a:t/>
            </a:r>
            <a:br>
              <a:rPr lang="es-AR" dirty="0"/>
            </a:br>
            <a:endParaRPr lang="es-AR" dirty="0"/>
          </a:p>
        </p:txBody>
      </p:sp>
      <p:sp>
        <p:nvSpPr>
          <p:cNvPr id="3" name="2 Subtítulo"/>
          <p:cNvSpPr>
            <a:spLocks noGrp="1"/>
          </p:cNvSpPr>
          <p:nvPr>
            <p:ph type="subTitle" idx="1"/>
          </p:nvPr>
        </p:nvSpPr>
        <p:spPr>
          <a:xfrm>
            <a:off x="395536" y="1124744"/>
            <a:ext cx="8748464" cy="5184576"/>
          </a:xfrm>
        </p:spPr>
        <p:txBody>
          <a:bodyPr>
            <a:normAutofit fontScale="92500" lnSpcReduction="20000"/>
          </a:bodyPr>
          <a:lstStyle/>
          <a:p>
            <a:pPr algn="l">
              <a:buFont typeface="Arial" pitchFamily="34" charset="0"/>
              <a:buChar char="•"/>
            </a:pPr>
            <a:endParaRPr lang="es-AR" sz="2400" dirty="0" smtClean="0">
              <a:solidFill>
                <a:schemeClr val="tx1"/>
              </a:solidFill>
            </a:endParaRPr>
          </a:p>
          <a:p>
            <a:pPr algn="l">
              <a:buFont typeface="Arial" pitchFamily="34" charset="0"/>
              <a:buChar char="•"/>
            </a:pPr>
            <a:r>
              <a:rPr lang="es-AR" sz="2400" dirty="0" smtClean="0">
                <a:solidFill>
                  <a:schemeClr val="tx1"/>
                </a:solidFill>
              </a:rPr>
              <a:t>CAN (</a:t>
            </a:r>
            <a:r>
              <a:rPr lang="es-AR" sz="2400" dirty="0" err="1" smtClean="0">
                <a:solidFill>
                  <a:schemeClr val="tx1"/>
                </a:solidFill>
              </a:rPr>
              <a:t>Controller</a:t>
            </a:r>
            <a:r>
              <a:rPr lang="es-AR" sz="2400" dirty="0" smtClean="0">
                <a:solidFill>
                  <a:schemeClr val="tx1"/>
                </a:solidFill>
              </a:rPr>
              <a:t> </a:t>
            </a:r>
            <a:r>
              <a:rPr lang="es-AR" sz="2400" dirty="0" err="1" smtClean="0">
                <a:solidFill>
                  <a:schemeClr val="tx1"/>
                </a:solidFill>
              </a:rPr>
              <a:t>Area</a:t>
            </a:r>
            <a:r>
              <a:rPr lang="es-AR" sz="2400" dirty="0" smtClean="0">
                <a:solidFill>
                  <a:schemeClr val="tx1"/>
                </a:solidFill>
              </a:rPr>
              <a:t> Network) es un protocolo serial creado a mediados de los ochenta por la compañía Alemana </a:t>
            </a:r>
            <a:r>
              <a:rPr lang="es-AR" sz="2400" dirty="0" err="1" smtClean="0">
                <a:solidFill>
                  <a:schemeClr val="tx1"/>
                </a:solidFill>
              </a:rPr>
              <a:t>Bosh</a:t>
            </a:r>
            <a:endParaRPr lang="es-AR" sz="2400" dirty="0" smtClean="0">
              <a:solidFill>
                <a:schemeClr val="tx1"/>
              </a:solidFill>
            </a:endParaRPr>
          </a:p>
          <a:p>
            <a:pPr algn="l">
              <a:buFont typeface="Arial" pitchFamily="34" charset="0"/>
              <a:buChar char="•"/>
            </a:pPr>
            <a:r>
              <a:rPr lang="es-AR" sz="2400" dirty="0" smtClean="0">
                <a:solidFill>
                  <a:schemeClr val="tx1"/>
                </a:solidFill>
              </a:rPr>
              <a:t> Optimizado para enviar pequeñas cantidades de datos entre múltiples nodos</a:t>
            </a:r>
          </a:p>
          <a:p>
            <a:pPr algn="l">
              <a:buFont typeface="Arial" pitchFamily="34" charset="0"/>
              <a:buChar char="•"/>
            </a:pPr>
            <a:r>
              <a:rPr lang="es-AR" sz="2400" dirty="0" smtClean="0">
                <a:solidFill>
                  <a:schemeClr val="tx1"/>
                </a:solidFill>
              </a:rPr>
              <a:t> CAN tiene una tasa máxima de transmisión de 1MB/s, sin embargo su operación a bajas velocidades lo hace robusto al ruido y le permite cubrir largas distancias</a:t>
            </a:r>
          </a:p>
          <a:p>
            <a:pPr algn="l">
              <a:buFont typeface="Arial" pitchFamily="34" charset="0"/>
              <a:buChar char="•"/>
            </a:pPr>
            <a:r>
              <a:rPr lang="es-AR" sz="2400" dirty="0" smtClean="0">
                <a:solidFill>
                  <a:schemeClr val="tx1"/>
                </a:solidFill>
              </a:rPr>
              <a:t>El bus CAN fue originalmente diseñado para su uso en automóviles, pero fue haciéndose popular en otros ámbitos como control de </a:t>
            </a:r>
            <a:r>
              <a:rPr lang="es-AR" sz="2400" dirty="0" err="1" smtClean="0">
                <a:solidFill>
                  <a:schemeClr val="tx1"/>
                </a:solidFill>
              </a:rPr>
              <a:t>lineas</a:t>
            </a:r>
            <a:r>
              <a:rPr lang="es-AR" sz="2400" dirty="0" smtClean="0">
                <a:solidFill>
                  <a:schemeClr val="tx1"/>
                </a:solidFill>
              </a:rPr>
              <a:t> de ensamble industriales, como protocolo de transmisión dentro de barcos, etc. </a:t>
            </a:r>
          </a:p>
          <a:p>
            <a:pPr algn="l">
              <a:buFont typeface="Arial" pitchFamily="34" charset="0"/>
              <a:buChar char="•"/>
            </a:pPr>
            <a:r>
              <a:rPr lang="es-AR" sz="2400" dirty="0" smtClean="0">
                <a:solidFill>
                  <a:schemeClr val="tx1"/>
                </a:solidFill>
              </a:rPr>
              <a:t>Pese a este éxito en crecimiento, la especificación de </a:t>
            </a:r>
            <a:r>
              <a:rPr lang="es-AR" sz="2400" dirty="0" err="1" smtClean="0">
                <a:solidFill>
                  <a:schemeClr val="tx1"/>
                </a:solidFill>
              </a:rPr>
              <a:t>Bosh</a:t>
            </a:r>
            <a:r>
              <a:rPr lang="es-AR" sz="2400" dirty="0" smtClean="0">
                <a:solidFill>
                  <a:schemeClr val="tx1"/>
                </a:solidFill>
              </a:rPr>
              <a:t> no define un estándar respecto a los voltajes o a los conectores o cables: cada organización define múltiples estándares a nivel físico. La capa física más común y utilizada es el estándar ISO 11898-1, pero puede ser implementado de otras maneras.</a:t>
            </a:r>
          </a:p>
          <a:p>
            <a:pPr algn="l">
              <a:buFont typeface="Arial" pitchFamily="34" charset="0"/>
              <a:buChar char="•"/>
            </a:pPr>
            <a:endParaRPr lang="es-AR" sz="2400" dirty="0" smtClean="0">
              <a:solidFill>
                <a:schemeClr val="tx1"/>
              </a:solidFill>
            </a:endParaRPr>
          </a:p>
          <a:p>
            <a:pPr algn="l">
              <a:buFont typeface="Arial" pitchFamily="34" charset="0"/>
              <a:buChar char="•"/>
            </a:pPr>
            <a:endParaRPr lang="es-AR" sz="55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0"/>
            <a:ext cx="7772400" cy="1008112"/>
          </a:xfrm>
        </p:spPr>
        <p:txBody>
          <a:bodyPr>
            <a:normAutofit fontScale="90000"/>
          </a:bodyPr>
          <a:lstStyle/>
          <a:p>
            <a:r>
              <a:rPr lang="es-AR" b="1" dirty="0" smtClean="0"/>
              <a:t/>
            </a:r>
            <a:br>
              <a:rPr lang="es-AR" b="1" dirty="0" smtClean="0"/>
            </a:br>
            <a:r>
              <a:rPr lang="es-AR" dirty="0" smtClean="0">
                <a:solidFill>
                  <a:schemeClr val="tx1"/>
                </a:solidFill>
              </a:rPr>
              <a:t>USB</a:t>
            </a:r>
            <a:br>
              <a:rPr lang="es-AR" dirty="0" smtClean="0">
                <a:solidFill>
                  <a:schemeClr val="tx1"/>
                </a:solidFill>
              </a:rPr>
            </a:br>
            <a:endParaRPr lang="es-AR" dirty="0"/>
          </a:p>
        </p:txBody>
      </p:sp>
      <p:sp>
        <p:nvSpPr>
          <p:cNvPr id="3" name="2 Subtítulo"/>
          <p:cNvSpPr>
            <a:spLocks noGrp="1"/>
          </p:cNvSpPr>
          <p:nvPr>
            <p:ph type="subTitle" idx="1"/>
          </p:nvPr>
        </p:nvSpPr>
        <p:spPr>
          <a:xfrm>
            <a:off x="395536" y="1124744"/>
            <a:ext cx="8748464" cy="5184576"/>
          </a:xfrm>
        </p:spPr>
        <p:txBody>
          <a:bodyPr>
            <a:normAutofit lnSpcReduction="10000"/>
          </a:bodyPr>
          <a:lstStyle/>
          <a:p>
            <a:pPr algn="l">
              <a:buFont typeface="Arial" pitchFamily="34" charset="0"/>
              <a:buChar char="•"/>
            </a:pPr>
            <a:r>
              <a:rPr lang="es-AR" sz="2400" dirty="0" smtClean="0">
                <a:solidFill>
                  <a:schemeClr val="tx1"/>
                </a:solidFill>
              </a:rPr>
              <a:t>El Universal Serial Bus más conocido por la sigla USB, es un bus estándar industrial que define los cables, conectores y protocolos usados en un bus para conectar, comunicar y proveer de alimentación eléctrica entre computadoras, periféricos y dispositivos electrónicos.</a:t>
            </a:r>
          </a:p>
          <a:p>
            <a:pPr algn="l">
              <a:buFont typeface="Arial" pitchFamily="34" charset="0"/>
              <a:buChar char="•"/>
            </a:pPr>
            <a:r>
              <a:rPr lang="es-AR" sz="2400" dirty="0" smtClean="0">
                <a:solidFill>
                  <a:schemeClr val="tx1"/>
                </a:solidFill>
              </a:rPr>
              <a:t>Su desarrollo partió de un grupo de empresas del sector que buscaban unificar la forma de conectar periféricos a sus equipos, por aquella época poco compatibles entre si, entre las que estaban Intel, Microsoft, IBM, </a:t>
            </a:r>
            <a:r>
              <a:rPr lang="es-AR" sz="2400" dirty="0" err="1" smtClean="0">
                <a:solidFill>
                  <a:schemeClr val="tx1"/>
                </a:solidFill>
              </a:rPr>
              <a:t>Compaq</a:t>
            </a:r>
            <a:r>
              <a:rPr lang="es-AR" sz="2400" dirty="0" smtClean="0">
                <a:solidFill>
                  <a:schemeClr val="tx1"/>
                </a:solidFill>
              </a:rPr>
              <a:t>, DEC, NEC y Norte</a:t>
            </a:r>
          </a:p>
          <a:p>
            <a:pPr algn="l">
              <a:buFont typeface="Arial" pitchFamily="34" charset="0"/>
              <a:buChar char="•"/>
            </a:pPr>
            <a:r>
              <a:rPr lang="es-AR" sz="2400" dirty="0" smtClean="0">
                <a:solidFill>
                  <a:schemeClr val="tx1"/>
                </a:solidFill>
              </a:rPr>
              <a:t>La primera especificación completa 1.0 se publicó en 1996, pero en 1998 con la especificación 1.1 comenzó a usarse de forma masiva.  </a:t>
            </a:r>
          </a:p>
          <a:p>
            <a:pPr algn="l">
              <a:buFont typeface="Arial" pitchFamily="34" charset="0"/>
              <a:buChar char="•"/>
            </a:pPr>
            <a:r>
              <a:rPr lang="es-AR" sz="2400" dirty="0" smtClean="0">
                <a:solidFill>
                  <a:schemeClr val="tx1"/>
                </a:solidFill>
              </a:rPr>
              <a:t>Desde 2004, aproximadamente 6 mil millones de dispositivos se encuentran actualmente en el mercado global, y alrededor de 2 mil millones se venden cada año</a:t>
            </a:r>
          </a:p>
          <a:p>
            <a:pPr algn="l">
              <a:buFont typeface="Arial" pitchFamily="34" charset="0"/>
              <a:buChar char="•"/>
            </a:pPr>
            <a:endParaRPr lang="es-AR" sz="2400" dirty="0" smtClean="0">
              <a:solidFill>
                <a:schemeClr val="tx1"/>
              </a:solidFill>
            </a:endParaRPr>
          </a:p>
          <a:p>
            <a:pPr algn="l">
              <a:buFont typeface="Arial" pitchFamily="34" charset="0"/>
              <a:buChar char="•"/>
            </a:pPr>
            <a:endParaRPr lang="es-AR" sz="5500" dirty="0">
              <a:solidFill>
                <a:schemeClr val="tx1"/>
              </a:solidFil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2168</Words>
  <Application>Microsoft Office PowerPoint</Application>
  <PresentationFormat>Presentación en pantalla (4:3)</PresentationFormat>
  <Paragraphs>190</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  Comunicaciones en sistemas embebidos.   </vt:lpstr>
      <vt:lpstr>  Comunicaciones en sistemas embebidos.   </vt:lpstr>
      <vt:lpstr>   Comunicación Sincrónica   </vt:lpstr>
      <vt:lpstr>   Comunicación Asincrónica   </vt:lpstr>
      <vt:lpstr>   RS-232   </vt:lpstr>
      <vt:lpstr>   RS-485    </vt:lpstr>
      <vt:lpstr>  Bus I2C   </vt:lpstr>
      <vt:lpstr> CAN Bus </vt:lpstr>
      <vt:lpstr> USB </vt:lpstr>
      <vt:lpstr>  Protocolo SPI.   </vt:lpstr>
      <vt:lpstr>  Protocolo SPI.   </vt:lpstr>
      <vt:lpstr>  Protocolo SPI.   </vt:lpstr>
      <vt:lpstr>  Protocolo SPI.   </vt:lpstr>
      <vt:lpstr>  Protocolo SPI.   </vt:lpstr>
      <vt:lpstr>  Protocolo SPI.   </vt:lpstr>
      <vt:lpstr>  Protocolo SPI.   </vt:lpstr>
      <vt:lpstr>  Protocolo SPI.   </vt:lpstr>
      <vt:lpstr>   Comunicación Maestro-Esclavo  </vt:lpstr>
      <vt:lpstr>   Comunicación Maestro-Esclavo  </vt:lpstr>
      <vt:lpstr>   Comunicación Maestro-Esclavo  </vt:lpstr>
      <vt:lpstr>   Comunicación Maestro-Esclavo  </vt:lpstr>
      <vt:lpstr>   Comunicación Maestro-Esclavo  </vt:lpstr>
      <vt:lpstr>   Comunicación Maestro-Esclavo  </vt:lpstr>
      <vt:lpstr>   Conexión física   </vt:lpstr>
      <vt:lpstr>   Conexión física   </vt:lpstr>
      <vt:lpstr>   Ventajas del protocolo SPI   </vt:lpstr>
      <vt:lpstr>   Desventajas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fromero</dc:creator>
  <cp:lastModifiedBy>fromero</cp:lastModifiedBy>
  <cp:revision>12</cp:revision>
  <dcterms:created xsi:type="dcterms:W3CDTF">2016-10-24T13:13:34Z</dcterms:created>
  <dcterms:modified xsi:type="dcterms:W3CDTF">2016-10-24T14:34:06Z</dcterms:modified>
</cp:coreProperties>
</file>