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02"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84BC744-F9CC-4025-9D78-245DE544BF6B}" type="datetimeFigureOut">
              <a:rPr lang="es-AR" smtClean="0"/>
              <a:pPr/>
              <a:t>09/11/2015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A563169-A0FE-4D62-88BB-7C661C527987}"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BC744-F9CC-4025-9D78-245DE544BF6B}" type="datetimeFigureOut">
              <a:rPr lang="es-AR" smtClean="0"/>
              <a:pPr/>
              <a:t>09/11/2015</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63169-A0FE-4D62-88BB-7C661C527987}"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ES" dirty="0" smtClean="0"/>
              <a:t>MODBUS</a:t>
            </a:r>
            <a:endParaRPr lang="es-AR" dirty="0"/>
          </a:p>
        </p:txBody>
      </p:sp>
      <p:sp>
        <p:nvSpPr>
          <p:cNvPr id="3" name="2 Subtítulo"/>
          <p:cNvSpPr>
            <a:spLocks noGrp="1"/>
          </p:cNvSpPr>
          <p:nvPr>
            <p:ph type="subTitle" idx="1"/>
          </p:nvPr>
        </p:nvSpPr>
        <p:spPr>
          <a:xfrm>
            <a:off x="539552" y="1844824"/>
            <a:ext cx="7992888" cy="3793976"/>
          </a:xfrm>
        </p:spPr>
        <p:txBody>
          <a:bodyPr>
            <a:normAutofit fontScale="77500" lnSpcReduction="20000"/>
          </a:bodyPr>
          <a:lstStyle/>
          <a:p>
            <a:pPr algn="l">
              <a:buFont typeface="Arial" pitchFamily="34" charset="0"/>
              <a:buChar char="•"/>
            </a:pPr>
            <a:r>
              <a:rPr lang="es-AR" dirty="0" smtClean="0">
                <a:solidFill>
                  <a:schemeClr val="tx1"/>
                </a:solidFill>
              </a:rPr>
              <a:t> Desarrollado </a:t>
            </a:r>
            <a:r>
              <a:rPr lang="es-AR" dirty="0">
                <a:solidFill>
                  <a:schemeClr val="tx1"/>
                </a:solidFill>
              </a:rPr>
              <a:t>en 1979 por la empresa norteamericana MODICON </a:t>
            </a:r>
            <a:endParaRPr lang="es-AR" dirty="0" smtClean="0">
              <a:solidFill>
                <a:schemeClr val="tx1"/>
              </a:solidFill>
            </a:endParaRPr>
          </a:p>
          <a:p>
            <a:pPr algn="l">
              <a:buFont typeface="Arial" pitchFamily="34" charset="0"/>
              <a:buChar char="•"/>
            </a:pPr>
            <a:r>
              <a:rPr lang="es-AR" dirty="0">
                <a:solidFill>
                  <a:schemeClr val="tx1"/>
                </a:solidFill>
              </a:rPr>
              <a:t> </a:t>
            </a:r>
            <a:r>
              <a:rPr lang="es-AR" dirty="0" smtClean="0">
                <a:solidFill>
                  <a:schemeClr val="tx1"/>
                </a:solidFill>
              </a:rPr>
              <a:t>Es </a:t>
            </a:r>
            <a:r>
              <a:rPr lang="es-AR" dirty="0">
                <a:solidFill>
                  <a:schemeClr val="tx1"/>
                </a:solidFill>
              </a:rPr>
              <a:t>público, </a:t>
            </a:r>
            <a:r>
              <a:rPr lang="es-AR" dirty="0" smtClean="0">
                <a:solidFill>
                  <a:schemeClr val="tx1"/>
                </a:solidFill>
              </a:rPr>
              <a:t>sencillo </a:t>
            </a:r>
            <a:r>
              <a:rPr lang="es-AR" dirty="0">
                <a:solidFill>
                  <a:schemeClr val="tx1"/>
                </a:solidFill>
              </a:rPr>
              <a:t>de implementar y </a:t>
            </a:r>
            <a:r>
              <a:rPr lang="es-AR" dirty="0" smtClean="0">
                <a:solidFill>
                  <a:schemeClr val="tx1"/>
                </a:solidFill>
              </a:rPr>
              <a:t>flexible</a:t>
            </a:r>
          </a:p>
          <a:p>
            <a:pPr algn="l">
              <a:buFont typeface="Arial" pitchFamily="34" charset="0"/>
              <a:buChar char="•"/>
            </a:pPr>
            <a:r>
              <a:rPr lang="es-AR" dirty="0" smtClean="0">
                <a:solidFill>
                  <a:schemeClr val="tx1"/>
                </a:solidFill>
              </a:rPr>
              <a:t> Protocolos </a:t>
            </a:r>
            <a:r>
              <a:rPr lang="es-AR" dirty="0">
                <a:solidFill>
                  <a:schemeClr val="tx1"/>
                </a:solidFill>
              </a:rPr>
              <a:t>de comunicaciones más populares en sistemas de automatización y </a:t>
            </a:r>
            <a:r>
              <a:rPr lang="es-AR" dirty="0" smtClean="0">
                <a:solidFill>
                  <a:schemeClr val="tx1"/>
                </a:solidFill>
              </a:rPr>
              <a:t>control</a:t>
            </a:r>
          </a:p>
          <a:p>
            <a:pPr algn="l">
              <a:buFont typeface="Arial" pitchFamily="34" charset="0"/>
              <a:buChar char="•"/>
            </a:pPr>
            <a:r>
              <a:rPr lang="es-AR" dirty="0" smtClean="0">
                <a:solidFill>
                  <a:schemeClr val="tx1"/>
                </a:solidFill>
              </a:rPr>
              <a:t> Especifica </a:t>
            </a:r>
            <a:r>
              <a:rPr lang="es-AR" dirty="0">
                <a:solidFill>
                  <a:schemeClr val="tx1"/>
                </a:solidFill>
              </a:rPr>
              <a:t>el procedimiento que el controlador y el esclavo utilizan para intercambiar datos, el formato de estos datos, y como se tratan los </a:t>
            </a:r>
            <a:r>
              <a:rPr lang="es-AR" dirty="0" smtClean="0">
                <a:solidFill>
                  <a:schemeClr val="tx1"/>
                </a:solidFill>
              </a:rPr>
              <a:t>errores</a:t>
            </a:r>
          </a:p>
          <a:p>
            <a:pPr algn="l">
              <a:buFont typeface="Arial" pitchFamily="34" charset="0"/>
              <a:buChar char="•"/>
            </a:pPr>
            <a:r>
              <a:rPr lang="es-AR" dirty="0" smtClean="0">
                <a:solidFill>
                  <a:schemeClr val="tx1"/>
                </a:solidFill>
              </a:rPr>
              <a:t> </a:t>
            </a:r>
            <a:r>
              <a:rPr lang="es-AR" dirty="0">
                <a:solidFill>
                  <a:schemeClr val="tx1"/>
                </a:solidFill>
              </a:rPr>
              <a:t>No especifica estrictamente el </a:t>
            </a:r>
            <a:r>
              <a:rPr lang="es-AR" dirty="0" smtClean="0">
                <a:solidFill>
                  <a:schemeClr val="tx1"/>
                </a:solidFill>
              </a:rPr>
              <a:t>tipo </a:t>
            </a:r>
            <a:r>
              <a:rPr lang="es-AR" dirty="0">
                <a:solidFill>
                  <a:schemeClr val="tx1"/>
                </a:solidFill>
              </a:rPr>
              <a:t>de red de comunicaciones a utilizar, por lo que se puede implementar sobre redes basadas en Ethernet , RS-485, RS-232 etc.</a:t>
            </a:r>
          </a:p>
          <a:p>
            <a:pPr algn="l">
              <a:buFont typeface="Arial" pitchFamily="34" charset="0"/>
              <a:buChar char="•"/>
            </a:pPr>
            <a:endParaRPr lang="es-A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solidFill>
                  <a:schemeClr val="tx1"/>
                </a:solidFill>
              </a:rPr>
              <a:t>Campos de las tramas</a:t>
            </a:r>
            <a:endParaRPr lang="es-AR" dirty="0"/>
          </a:p>
        </p:txBody>
      </p:sp>
      <p:sp>
        <p:nvSpPr>
          <p:cNvPr id="3" name="2 Subtítulo"/>
          <p:cNvSpPr>
            <a:spLocks noGrp="1"/>
          </p:cNvSpPr>
          <p:nvPr>
            <p:ph type="subTitle" idx="1"/>
          </p:nvPr>
        </p:nvSpPr>
        <p:spPr>
          <a:xfrm>
            <a:off x="395536" y="1268760"/>
            <a:ext cx="8748464" cy="4370040"/>
          </a:xfrm>
        </p:spPr>
        <p:txBody>
          <a:bodyPr>
            <a:noAutofit/>
          </a:bodyPr>
          <a:lstStyle/>
          <a:p>
            <a:pPr algn="l">
              <a:buFont typeface="Arial" pitchFamily="34" charset="0"/>
              <a:buChar char="•"/>
            </a:pPr>
            <a:r>
              <a:rPr lang="es-AR" sz="2000" dirty="0" smtClean="0">
                <a:solidFill>
                  <a:schemeClr val="tx1"/>
                </a:solidFill>
              </a:rPr>
              <a:t>@40001-50000 (</a:t>
            </a:r>
            <a:r>
              <a:rPr lang="es-AR" sz="2000" dirty="0" err="1" smtClean="0">
                <a:solidFill>
                  <a:schemeClr val="tx1"/>
                </a:solidFill>
              </a:rPr>
              <a:t>AOs</a:t>
            </a:r>
            <a:r>
              <a:rPr lang="es-AR" sz="2000" dirty="0" smtClean="0">
                <a:solidFill>
                  <a:schemeClr val="tx1"/>
                </a:solidFill>
              </a:rPr>
              <a:t> - </a:t>
            </a:r>
            <a:r>
              <a:rPr lang="es-AR" sz="2000" dirty="0" err="1" smtClean="0">
                <a:solidFill>
                  <a:schemeClr val="tx1"/>
                </a:solidFill>
              </a:rPr>
              <a:t>analog</a:t>
            </a:r>
            <a:r>
              <a:rPr lang="es-AR" sz="2000" dirty="0" smtClean="0">
                <a:solidFill>
                  <a:schemeClr val="tx1"/>
                </a:solidFill>
              </a:rPr>
              <a:t> outputs): 16 bits con los registros de salidas analógicas o de propósito general ( Output </a:t>
            </a:r>
            <a:r>
              <a:rPr lang="es-AR" sz="2000" dirty="0" err="1" smtClean="0">
                <a:solidFill>
                  <a:schemeClr val="tx1"/>
                </a:solidFill>
              </a:rPr>
              <a:t>Registers</a:t>
            </a:r>
            <a:r>
              <a:rPr lang="es-AR" sz="2000" dirty="0" smtClean="0">
                <a:solidFill>
                  <a:schemeClr val="tx1"/>
                </a:solidFill>
              </a:rPr>
              <a:t> – Holding </a:t>
            </a:r>
            <a:r>
              <a:rPr lang="es-AR" sz="2000" dirty="0" err="1" smtClean="0">
                <a:solidFill>
                  <a:schemeClr val="tx1"/>
                </a:solidFill>
              </a:rPr>
              <a:t>Registers</a:t>
            </a:r>
            <a:r>
              <a:rPr lang="es-AR" sz="2000" dirty="0" smtClean="0">
                <a:solidFill>
                  <a:schemeClr val="tx1"/>
                </a:solidFill>
              </a:rPr>
              <a:t>). Acceden con las funciones 3 ( lectura ), 6 ( escritura ) o 16 ( escritura múltiple ) y llevan implícita la dirección 40001 como </a:t>
            </a:r>
            <a:r>
              <a:rPr lang="es-AR" sz="2000" dirty="0" err="1" smtClean="0">
                <a:solidFill>
                  <a:schemeClr val="tx1"/>
                </a:solidFill>
              </a:rPr>
              <a:t>dir.</a:t>
            </a:r>
            <a:r>
              <a:rPr lang="es-AR" sz="2000" dirty="0" smtClean="0">
                <a:solidFill>
                  <a:schemeClr val="tx1"/>
                </a:solidFill>
              </a:rPr>
              <a:t> base</a:t>
            </a:r>
          </a:p>
          <a:p>
            <a:pPr algn="l">
              <a:buFont typeface="Arial" pitchFamily="34" charset="0"/>
              <a:buChar char="•"/>
            </a:pPr>
            <a:r>
              <a:rPr lang="es-AR" sz="2000" dirty="0" smtClean="0">
                <a:solidFill>
                  <a:schemeClr val="tx1"/>
                </a:solidFill>
              </a:rPr>
              <a:t>Algunos fabricantes expresan la dirección de forma compuesta, separando la dirección de palabra y la dirección de bit: </a:t>
            </a:r>
            <a:r>
              <a:rPr lang="es-AR" sz="2000" dirty="0" err="1" smtClean="0">
                <a:solidFill>
                  <a:schemeClr val="tx1"/>
                </a:solidFill>
              </a:rPr>
              <a:t>p.ej</a:t>
            </a:r>
            <a:r>
              <a:rPr lang="es-AR" sz="2000" dirty="0" smtClean="0">
                <a:solidFill>
                  <a:schemeClr val="tx1"/>
                </a:solidFill>
              </a:rPr>
              <a:t> </a:t>
            </a:r>
            <a:r>
              <a:rPr lang="es-AR" sz="2000" dirty="0" err="1" smtClean="0">
                <a:solidFill>
                  <a:schemeClr val="tx1"/>
                </a:solidFill>
              </a:rPr>
              <a:t>word</a:t>
            </a:r>
            <a:r>
              <a:rPr lang="es-AR" sz="2000" dirty="0" smtClean="0">
                <a:solidFill>
                  <a:schemeClr val="tx1"/>
                </a:solidFill>
              </a:rPr>
              <a:t> 0x30 bit </a:t>
            </a:r>
            <a:r>
              <a:rPr lang="es-AR" sz="2000" dirty="0" smtClean="0">
                <a:solidFill>
                  <a:schemeClr val="tx1"/>
                </a:solidFill>
              </a:rPr>
              <a:t>1</a:t>
            </a:r>
            <a:endParaRPr lang="es-AR" sz="2000" dirty="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solidFill>
                  <a:schemeClr val="tx1"/>
                </a:solidFill>
              </a:rPr>
              <a:t>Campos de las tramas</a:t>
            </a:r>
            <a:endParaRPr lang="es-AR" dirty="0"/>
          </a:p>
        </p:txBody>
      </p:sp>
      <p:sp>
        <p:nvSpPr>
          <p:cNvPr id="3" name="2 Subtítulo"/>
          <p:cNvSpPr>
            <a:spLocks noGrp="1"/>
          </p:cNvSpPr>
          <p:nvPr>
            <p:ph type="subTitle" idx="1"/>
          </p:nvPr>
        </p:nvSpPr>
        <p:spPr>
          <a:xfrm>
            <a:off x="395536" y="1052736"/>
            <a:ext cx="8748464" cy="4586064"/>
          </a:xfrm>
        </p:spPr>
        <p:txBody>
          <a:bodyPr>
            <a:noAutofit/>
          </a:bodyPr>
          <a:lstStyle/>
          <a:p>
            <a:pPr algn="l">
              <a:buFont typeface="Arial" pitchFamily="34" charset="0"/>
              <a:buChar char="•"/>
            </a:pPr>
            <a:r>
              <a:rPr lang="es-AR" sz="1600" dirty="0" smtClean="0">
                <a:solidFill>
                  <a:schemeClr val="tx1"/>
                </a:solidFill>
              </a:rPr>
              <a:t> Cuando </a:t>
            </a:r>
            <a:r>
              <a:rPr lang="es-AR" sz="1600" dirty="0" smtClean="0">
                <a:solidFill>
                  <a:schemeClr val="tx1"/>
                </a:solidFill>
              </a:rPr>
              <a:t>se produce un error en la ejecución de un comando en el esclavo, este responde poniendo a 1 el bit de más peso del </a:t>
            </a:r>
            <a:r>
              <a:rPr lang="es-AR" sz="1600" dirty="0" err="1" smtClean="0">
                <a:solidFill>
                  <a:schemeClr val="tx1"/>
                </a:solidFill>
              </a:rPr>
              <a:t>codigo</a:t>
            </a:r>
            <a:r>
              <a:rPr lang="es-AR" sz="1600" dirty="0" smtClean="0">
                <a:solidFill>
                  <a:schemeClr val="tx1"/>
                </a:solidFill>
              </a:rPr>
              <a:t> de </a:t>
            </a:r>
            <a:r>
              <a:rPr lang="es-AR" sz="1600" dirty="0" smtClean="0">
                <a:solidFill>
                  <a:schemeClr val="tx1"/>
                </a:solidFill>
              </a:rPr>
              <a:t>función. Para </a:t>
            </a:r>
            <a:r>
              <a:rPr lang="es-AR" sz="1600" dirty="0" smtClean="0">
                <a:solidFill>
                  <a:schemeClr val="tx1"/>
                </a:solidFill>
              </a:rPr>
              <a:t>obtener </a:t>
            </a:r>
            <a:r>
              <a:rPr lang="es-AR" sz="1600" dirty="0" smtClean="0">
                <a:solidFill>
                  <a:schemeClr val="tx1"/>
                </a:solidFill>
              </a:rPr>
              <a:t>detalle </a:t>
            </a:r>
            <a:r>
              <a:rPr lang="es-AR" sz="1600" dirty="0" smtClean="0">
                <a:solidFill>
                  <a:schemeClr val="tx1"/>
                </a:solidFill>
              </a:rPr>
              <a:t>sobre el tipo de error, ha de comprobar el campo de datos:</a:t>
            </a:r>
          </a:p>
          <a:p>
            <a:pPr algn="l">
              <a:buFont typeface="Arial" pitchFamily="34" charset="0"/>
              <a:buChar char="•"/>
            </a:pPr>
            <a:r>
              <a:rPr lang="es-AR" sz="1600" dirty="0" err="1" smtClean="0">
                <a:solidFill>
                  <a:schemeClr val="tx1"/>
                </a:solidFill>
              </a:rPr>
              <a:t>Codigo</a:t>
            </a:r>
            <a:r>
              <a:rPr lang="es-AR" sz="1600" dirty="0" smtClean="0">
                <a:solidFill>
                  <a:schemeClr val="tx1"/>
                </a:solidFill>
              </a:rPr>
              <a:t>	Nombre	</a:t>
            </a:r>
            <a:r>
              <a:rPr lang="es-AR" sz="1600" dirty="0" smtClean="0">
                <a:solidFill>
                  <a:schemeClr val="tx1"/>
                </a:solidFill>
              </a:rPr>
              <a:t>                                Significado</a:t>
            </a:r>
            <a:endParaRPr lang="es-AR" sz="1600" dirty="0" smtClean="0">
              <a:solidFill>
                <a:schemeClr val="tx1"/>
              </a:solidFill>
            </a:endParaRPr>
          </a:p>
          <a:p>
            <a:pPr algn="l">
              <a:buFont typeface="Arial" pitchFamily="34" charset="0"/>
              <a:buChar char="•"/>
            </a:pPr>
            <a:r>
              <a:rPr lang="es-AR" sz="1600" dirty="0" smtClean="0">
                <a:solidFill>
                  <a:schemeClr val="tx1"/>
                </a:solidFill>
              </a:rPr>
              <a:t>01	ILLEGAL FUNCTION	 </a:t>
            </a:r>
            <a:r>
              <a:rPr lang="es-AR" sz="1600" dirty="0" smtClean="0">
                <a:solidFill>
                  <a:schemeClr val="tx1"/>
                </a:solidFill>
              </a:rPr>
              <a:t>            El </a:t>
            </a:r>
            <a:r>
              <a:rPr lang="es-AR" sz="1600" dirty="0" smtClean="0">
                <a:solidFill>
                  <a:schemeClr val="tx1"/>
                </a:solidFill>
              </a:rPr>
              <a:t>código de función recibido no se corresponde a ningún </a:t>
            </a:r>
            <a:r>
              <a:rPr lang="es-AR" sz="1600" dirty="0" smtClean="0">
                <a:solidFill>
                  <a:schemeClr val="tx1"/>
                </a:solidFill>
              </a:rPr>
              <a:t>               			             comando </a:t>
            </a:r>
            <a:r>
              <a:rPr lang="es-AR" sz="1600" dirty="0" smtClean="0">
                <a:solidFill>
                  <a:schemeClr val="tx1"/>
                </a:solidFill>
              </a:rPr>
              <a:t>disponible en el esclavo</a:t>
            </a:r>
          </a:p>
          <a:p>
            <a:pPr algn="l">
              <a:buFont typeface="Arial" pitchFamily="34" charset="0"/>
              <a:buChar char="•"/>
            </a:pPr>
            <a:r>
              <a:rPr lang="es-AR" sz="1600" dirty="0" smtClean="0">
                <a:solidFill>
                  <a:schemeClr val="tx1"/>
                </a:solidFill>
              </a:rPr>
              <a:t>02	ILEGAL DATA ADRESS	</a:t>
            </a:r>
            <a:r>
              <a:rPr lang="es-AR" sz="1600" dirty="0" smtClean="0">
                <a:solidFill>
                  <a:schemeClr val="tx1"/>
                </a:solidFill>
              </a:rPr>
              <a:t>              La </a:t>
            </a:r>
            <a:r>
              <a:rPr lang="es-AR" sz="1600" dirty="0" smtClean="0">
                <a:solidFill>
                  <a:schemeClr val="tx1"/>
                </a:solidFill>
              </a:rPr>
              <a:t>dirección indicada en la trama no se corresponde a </a:t>
            </a:r>
            <a:r>
              <a:rPr lang="es-AR" sz="1600" dirty="0" smtClean="0">
                <a:solidFill>
                  <a:schemeClr val="tx1"/>
                </a:solidFill>
              </a:rPr>
              <a:t>				              ninguna </a:t>
            </a:r>
            <a:r>
              <a:rPr lang="es-AR" sz="1600" dirty="0" smtClean="0">
                <a:solidFill>
                  <a:schemeClr val="tx1"/>
                </a:solidFill>
              </a:rPr>
              <a:t>dirección válida del esclavo</a:t>
            </a:r>
          </a:p>
          <a:p>
            <a:pPr algn="l">
              <a:buFont typeface="Arial" pitchFamily="34" charset="0"/>
              <a:buChar char="•"/>
            </a:pPr>
            <a:r>
              <a:rPr lang="es-AR" sz="1600" dirty="0" smtClean="0">
                <a:solidFill>
                  <a:schemeClr val="tx1"/>
                </a:solidFill>
              </a:rPr>
              <a:t>03	ILLEGAL DATA VALUE	</a:t>
            </a:r>
            <a:r>
              <a:rPr lang="es-AR" sz="1600" dirty="0" smtClean="0">
                <a:solidFill>
                  <a:schemeClr val="tx1"/>
                </a:solidFill>
              </a:rPr>
              <a:t>               El </a:t>
            </a:r>
            <a:r>
              <a:rPr lang="es-AR" sz="1600" dirty="0" smtClean="0">
                <a:solidFill>
                  <a:schemeClr val="tx1"/>
                </a:solidFill>
              </a:rPr>
              <a:t>valor enviado al esclavo no es válido</a:t>
            </a:r>
          </a:p>
          <a:p>
            <a:pPr algn="l">
              <a:buFont typeface="Arial" pitchFamily="34" charset="0"/>
              <a:buChar char="•"/>
            </a:pPr>
            <a:r>
              <a:rPr lang="es-AR" sz="1600" dirty="0" smtClean="0">
                <a:solidFill>
                  <a:schemeClr val="tx1"/>
                </a:solidFill>
              </a:rPr>
              <a:t>04	SLAVE DEVICE </a:t>
            </a:r>
            <a:r>
              <a:rPr lang="es-AR" sz="1600" dirty="0" smtClean="0">
                <a:solidFill>
                  <a:schemeClr val="tx1"/>
                </a:solidFill>
              </a:rPr>
              <a:t>FAILURE              El </a:t>
            </a:r>
            <a:r>
              <a:rPr lang="es-AR" sz="1600" dirty="0" smtClean="0">
                <a:solidFill>
                  <a:schemeClr val="tx1"/>
                </a:solidFill>
              </a:rPr>
              <a:t>esclavo ha recibido la trama y la ha comenzado a </a:t>
            </a:r>
            <a:r>
              <a:rPr lang="es-AR" sz="1600" dirty="0" smtClean="0">
                <a:solidFill>
                  <a:schemeClr val="tx1"/>
                </a:solidFill>
              </a:rPr>
              <a:t>				               procesar</a:t>
            </a:r>
            <a:r>
              <a:rPr lang="es-AR" sz="1600" dirty="0" smtClean="0">
                <a:solidFill>
                  <a:schemeClr val="tx1"/>
                </a:solidFill>
              </a:rPr>
              <a:t>, pero se ha producido algún error y no ha podido </a:t>
            </a:r>
            <a:r>
              <a:rPr lang="es-AR" sz="1600" dirty="0" smtClean="0">
                <a:solidFill>
                  <a:schemeClr val="tx1"/>
                </a:solidFill>
              </a:rPr>
              <a:t>			               termina </a:t>
            </a:r>
            <a:r>
              <a:rPr lang="es-AR" sz="1600" dirty="0" smtClean="0">
                <a:solidFill>
                  <a:schemeClr val="tx1"/>
                </a:solidFill>
              </a:rPr>
              <a:t>la tarea.</a:t>
            </a:r>
          </a:p>
          <a:p>
            <a:pPr algn="l">
              <a:buFont typeface="Arial" pitchFamily="34" charset="0"/>
              <a:buChar char="•"/>
            </a:pPr>
            <a:r>
              <a:rPr lang="es-AR" sz="1600" dirty="0" smtClean="0">
                <a:solidFill>
                  <a:schemeClr val="tx1"/>
                </a:solidFill>
              </a:rPr>
              <a:t>05	ACKNOWLEDGE	 </a:t>
            </a:r>
            <a:r>
              <a:rPr lang="es-AR" sz="1600" dirty="0" smtClean="0">
                <a:solidFill>
                  <a:schemeClr val="tx1"/>
                </a:solidFill>
              </a:rPr>
              <a:t>             El </a:t>
            </a:r>
            <a:r>
              <a:rPr lang="es-AR" sz="1600" dirty="0" smtClean="0">
                <a:solidFill>
                  <a:schemeClr val="tx1"/>
                </a:solidFill>
              </a:rPr>
              <a:t>esclavo ha recibido la trama y la está procesando pero </a:t>
            </a:r>
            <a:r>
              <a:rPr lang="es-AR" sz="1600" dirty="0" smtClean="0">
                <a:solidFill>
                  <a:schemeClr val="tx1"/>
                </a:solidFill>
              </a:rPr>
              <a:t>lleva 			              periodo largo</a:t>
            </a:r>
            <a:r>
              <a:rPr lang="es-AR" sz="1600" dirty="0" smtClean="0">
                <a:solidFill>
                  <a:schemeClr val="tx1"/>
                </a:solidFill>
              </a:rPr>
              <a:t>. </a:t>
            </a:r>
            <a:r>
              <a:rPr lang="es-AR" sz="1600" dirty="0" smtClean="0">
                <a:solidFill>
                  <a:schemeClr val="tx1"/>
                </a:solidFill>
              </a:rPr>
              <a:t>Se </a:t>
            </a:r>
            <a:r>
              <a:rPr lang="es-AR" sz="1600" dirty="0" smtClean="0">
                <a:solidFill>
                  <a:schemeClr val="tx1"/>
                </a:solidFill>
              </a:rPr>
              <a:t>evita que el máster considere un error de </a:t>
            </a:r>
            <a:r>
              <a:rPr lang="es-AR" sz="1600" dirty="0" smtClean="0">
                <a:solidFill>
                  <a:schemeClr val="tx1"/>
                </a:solidFill>
              </a:rPr>
              <a:t>			              </a:t>
            </a:r>
            <a:r>
              <a:rPr lang="es-AR" sz="1600" dirty="0" err="1" smtClean="0">
                <a:solidFill>
                  <a:schemeClr val="tx1"/>
                </a:solidFill>
              </a:rPr>
              <a:t>timeout</a:t>
            </a:r>
            <a:r>
              <a:rPr lang="es-AR" sz="1600" dirty="0" smtClean="0">
                <a:solidFill>
                  <a:schemeClr val="tx1"/>
                </a:solidFill>
              </a:rPr>
              <a:t>. El máster podrá enviar más tarde una trama una </a:t>
            </a:r>
            <a:r>
              <a:rPr lang="es-AR" sz="1600" dirty="0" smtClean="0">
                <a:solidFill>
                  <a:schemeClr val="tx1"/>
                </a:solidFill>
              </a:rPr>
              <a:t>				             trama </a:t>
            </a:r>
            <a:r>
              <a:rPr lang="es-AR" sz="1600" dirty="0" smtClean="0">
                <a:solidFill>
                  <a:schemeClr val="tx1"/>
                </a:solidFill>
              </a:rPr>
              <a:t>de tipo </a:t>
            </a:r>
            <a:r>
              <a:rPr lang="es-AR" sz="1600" dirty="0" err="1" smtClean="0">
                <a:solidFill>
                  <a:schemeClr val="tx1"/>
                </a:solidFill>
              </a:rPr>
              <a:t>Poll</a:t>
            </a:r>
            <a:r>
              <a:rPr lang="es-AR" sz="1600" dirty="0" smtClean="0">
                <a:solidFill>
                  <a:schemeClr val="tx1"/>
                </a:solidFill>
              </a:rPr>
              <a:t> </a:t>
            </a:r>
            <a:r>
              <a:rPr lang="es-AR" sz="1600" dirty="0" err="1" smtClean="0">
                <a:solidFill>
                  <a:schemeClr val="tx1"/>
                </a:solidFill>
              </a:rPr>
              <a:t>Program</a:t>
            </a:r>
            <a:r>
              <a:rPr lang="es-AR" sz="1600" dirty="0" smtClean="0">
                <a:solidFill>
                  <a:schemeClr val="tx1"/>
                </a:solidFill>
              </a:rPr>
              <a:t> Complete para verificar si ha </a:t>
            </a:r>
            <a:r>
              <a:rPr lang="es-AR" sz="1600" dirty="0" smtClean="0">
                <a:solidFill>
                  <a:schemeClr val="tx1"/>
                </a:solidFill>
              </a:rPr>
              <a:t>			                                 completado </a:t>
            </a:r>
            <a:r>
              <a:rPr lang="es-AR" sz="1600" dirty="0" smtClean="0">
                <a:solidFill>
                  <a:schemeClr val="tx1"/>
                </a:solidFill>
              </a:rPr>
              <a:t>el comando</a:t>
            </a:r>
          </a:p>
          <a:p>
            <a:pPr algn="l">
              <a:buFont typeface="Arial" pitchFamily="34" charset="0"/>
              <a:buChar char="•"/>
            </a:pPr>
            <a:r>
              <a:rPr lang="es-AR" sz="1600" dirty="0" smtClean="0">
                <a:solidFill>
                  <a:schemeClr val="tx1"/>
                </a:solidFill>
              </a:rPr>
              <a:t>06	SLAVE DEVICE BUSY	</a:t>
            </a:r>
            <a:r>
              <a:rPr lang="es-AR" sz="1600" dirty="0" smtClean="0">
                <a:solidFill>
                  <a:schemeClr val="tx1"/>
                </a:solidFill>
              </a:rPr>
              <a:t>            El </a:t>
            </a:r>
            <a:r>
              <a:rPr lang="es-AR" sz="1600" dirty="0" smtClean="0">
                <a:solidFill>
                  <a:schemeClr val="tx1"/>
                </a:solidFill>
              </a:rPr>
              <a:t>esclavo está ocupado realizando otra tarea y no puede </a:t>
            </a:r>
            <a:r>
              <a:rPr lang="es-AR" sz="1600" dirty="0" smtClean="0">
                <a:solidFill>
                  <a:schemeClr val="tx1"/>
                </a:solidFill>
              </a:rPr>
              <a:t>				            atender </a:t>
            </a:r>
            <a:r>
              <a:rPr lang="es-AR" sz="1600" dirty="0" smtClean="0">
                <a:solidFill>
                  <a:schemeClr val="tx1"/>
                </a:solidFill>
              </a:rPr>
              <a:t>a esa petición en ese instante por lo que el máster </a:t>
            </a:r>
            <a:r>
              <a:rPr lang="es-AR" sz="1600" dirty="0" smtClean="0">
                <a:solidFill>
                  <a:schemeClr val="tx1"/>
                </a:solidFill>
              </a:rPr>
              <a:t>                            			            tendrá </a:t>
            </a:r>
            <a:r>
              <a:rPr lang="es-AR" sz="1600" dirty="0" smtClean="0">
                <a:solidFill>
                  <a:schemeClr val="tx1"/>
                </a:solidFill>
              </a:rPr>
              <a:t>que </a:t>
            </a:r>
            <a:r>
              <a:rPr lang="es-AR" sz="2000" dirty="0" smtClean="0">
                <a:solidFill>
                  <a:schemeClr val="tx1"/>
                </a:solidFill>
              </a:rPr>
              <a:t>reintentarlo más adelante.</a:t>
            </a:r>
            <a:endParaRPr lang="es-AR"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t> Control de errores LRC o CRC</a:t>
            </a:r>
            <a:endParaRPr lang="es-AR" dirty="0"/>
          </a:p>
        </p:txBody>
      </p:sp>
      <p:sp>
        <p:nvSpPr>
          <p:cNvPr id="3" name="2 Subtítulo"/>
          <p:cNvSpPr>
            <a:spLocks noGrp="1"/>
          </p:cNvSpPr>
          <p:nvPr>
            <p:ph type="subTitle" idx="1"/>
          </p:nvPr>
        </p:nvSpPr>
        <p:spPr>
          <a:xfrm>
            <a:off x="395536" y="1052736"/>
            <a:ext cx="8748464" cy="4586064"/>
          </a:xfrm>
        </p:spPr>
        <p:txBody>
          <a:bodyPr>
            <a:noAutofit/>
          </a:bodyPr>
          <a:lstStyle/>
          <a:p>
            <a:pPr algn="l">
              <a:buFont typeface="Arial" pitchFamily="34" charset="0"/>
              <a:buChar char="•"/>
            </a:pPr>
            <a:r>
              <a:rPr lang="es-AR" sz="2000" dirty="0" smtClean="0">
                <a:solidFill>
                  <a:schemeClr val="tx1"/>
                </a:solidFill>
              </a:rPr>
              <a:t> </a:t>
            </a:r>
            <a:r>
              <a:rPr lang="es-AR" sz="2000" dirty="0" smtClean="0">
                <a:solidFill>
                  <a:schemeClr val="tx1"/>
                </a:solidFill>
              </a:rPr>
              <a:t>Se utiliza un sistema de detección de errores diferente dependiendo del tipo de codificación </a:t>
            </a:r>
            <a:r>
              <a:rPr lang="es-AR" sz="2000" dirty="0" smtClean="0">
                <a:solidFill>
                  <a:schemeClr val="tx1"/>
                </a:solidFill>
              </a:rPr>
              <a:t>utilizado,  </a:t>
            </a:r>
            <a:r>
              <a:rPr lang="es-AR" sz="2000" dirty="0" smtClean="0">
                <a:solidFill>
                  <a:schemeClr val="tx1"/>
                </a:solidFill>
              </a:rPr>
              <a:t>ASCII o RTU </a:t>
            </a:r>
            <a:endParaRPr lang="es-AR" sz="2000" dirty="0" smtClean="0">
              <a:solidFill>
                <a:schemeClr val="tx1"/>
              </a:solidFill>
            </a:endParaRPr>
          </a:p>
          <a:p>
            <a:pPr algn="l">
              <a:buFont typeface="Arial" pitchFamily="34" charset="0"/>
              <a:buChar char="•"/>
            </a:pPr>
            <a:r>
              <a:rPr lang="es-AR" sz="2000" dirty="0" smtClean="0">
                <a:solidFill>
                  <a:schemeClr val="tx1"/>
                </a:solidFill>
              </a:rPr>
              <a:t> ASCII: </a:t>
            </a:r>
            <a:r>
              <a:rPr lang="es-AR" sz="2000" dirty="0" err="1" smtClean="0">
                <a:solidFill>
                  <a:schemeClr val="tx1"/>
                </a:solidFill>
              </a:rPr>
              <a:t>checksum</a:t>
            </a:r>
            <a:r>
              <a:rPr lang="es-AR" sz="2000" dirty="0" smtClean="0">
                <a:solidFill>
                  <a:schemeClr val="tx1"/>
                </a:solidFill>
              </a:rPr>
              <a:t> </a:t>
            </a:r>
            <a:r>
              <a:rPr lang="es-AR" sz="2000" dirty="0" smtClean="0">
                <a:solidFill>
                  <a:schemeClr val="tx1"/>
                </a:solidFill>
              </a:rPr>
              <a:t>( o  Longitud </a:t>
            </a:r>
            <a:r>
              <a:rPr lang="es-AR" sz="2000" dirty="0" err="1" smtClean="0">
                <a:solidFill>
                  <a:schemeClr val="tx1"/>
                </a:solidFill>
              </a:rPr>
              <a:t>Redundancy</a:t>
            </a:r>
            <a:r>
              <a:rPr lang="es-AR" sz="2000" dirty="0" smtClean="0">
                <a:solidFill>
                  <a:schemeClr val="tx1"/>
                </a:solidFill>
              </a:rPr>
              <a:t> </a:t>
            </a:r>
            <a:r>
              <a:rPr lang="es-AR" sz="2000" dirty="0" err="1" smtClean="0">
                <a:solidFill>
                  <a:schemeClr val="tx1"/>
                </a:solidFill>
              </a:rPr>
              <a:t>Check</a:t>
            </a:r>
            <a:r>
              <a:rPr lang="es-AR" sz="2000" dirty="0" smtClean="0">
                <a:solidFill>
                  <a:schemeClr val="tx1"/>
                </a:solidFill>
              </a:rPr>
              <a:t> LRC ) en módulo 16 expresado en ASCII ( 2 caracteres representan 1 </a:t>
            </a:r>
            <a:r>
              <a:rPr lang="es-AR" sz="2000" dirty="0" smtClean="0">
                <a:solidFill>
                  <a:schemeClr val="tx1"/>
                </a:solidFill>
              </a:rPr>
              <a:t>byte BCD </a:t>
            </a:r>
            <a:r>
              <a:rPr lang="es-AR" sz="2000" dirty="0" smtClean="0">
                <a:solidFill>
                  <a:schemeClr val="tx1"/>
                </a:solidFill>
              </a:rPr>
              <a:t>), sin considerar el ":" ni el “CR LF” de la </a:t>
            </a:r>
            <a:r>
              <a:rPr lang="es-AR" sz="2000" dirty="0" smtClean="0">
                <a:solidFill>
                  <a:schemeClr val="tx1"/>
                </a:solidFill>
              </a:rPr>
              <a:t>trama</a:t>
            </a:r>
          </a:p>
          <a:p>
            <a:pPr algn="l">
              <a:buFont typeface="Arial" pitchFamily="34" charset="0"/>
              <a:buChar char="•"/>
            </a:pPr>
            <a:r>
              <a:rPr lang="es-AR" sz="2000" dirty="0" smtClean="0">
                <a:solidFill>
                  <a:schemeClr val="tx1"/>
                </a:solidFill>
              </a:rPr>
              <a:t> </a:t>
            </a:r>
            <a:r>
              <a:rPr lang="es-AR" sz="2000" dirty="0" smtClean="0">
                <a:solidFill>
                  <a:schemeClr val="tx1"/>
                </a:solidFill>
              </a:rPr>
              <a:t>RTU: </a:t>
            </a:r>
            <a:r>
              <a:rPr lang="es-AR" sz="2000" dirty="0" smtClean="0">
                <a:solidFill>
                  <a:schemeClr val="tx1"/>
                </a:solidFill>
              </a:rPr>
              <a:t>se utiliza el método de CRC ( </a:t>
            </a:r>
            <a:r>
              <a:rPr lang="es-AR" sz="2000" dirty="0" err="1" smtClean="0">
                <a:solidFill>
                  <a:schemeClr val="tx1"/>
                </a:solidFill>
              </a:rPr>
              <a:t>Cyclical</a:t>
            </a:r>
            <a:r>
              <a:rPr lang="es-AR" sz="2000" dirty="0" smtClean="0">
                <a:solidFill>
                  <a:schemeClr val="tx1"/>
                </a:solidFill>
              </a:rPr>
              <a:t> </a:t>
            </a:r>
            <a:r>
              <a:rPr lang="es-AR" sz="2000" dirty="0" err="1" smtClean="0">
                <a:solidFill>
                  <a:schemeClr val="tx1"/>
                </a:solidFill>
              </a:rPr>
              <a:t>Redundancy</a:t>
            </a:r>
            <a:r>
              <a:rPr lang="es-AR" sz="2000" dirty="0" smtClean="0">
                <a:solidFill>
                  <a:schemeClr val="tx1"/>
                </a:solidFill>
              </a:rPr>
              <a:t> </a:t>
            </a:r>
            <a:r>
              <a:rPr lang="es-AR" sz="2000" dirty="0" err="1" smtClean="0">
                <a:solidFill>
                  <a:schemeClr val="tx1"/>
                </a:solidFill>
              </a:rPr>
              <a:t>Check</a:t>
            </a:r>
            <a:r>
              <a:rPr lang="es-AR" sz="2000" dirty="0" smtClean="0">
                <a:solidFill>
                  <a:schemeClr val="tx1"/>
                </a:solidFill>
              </a:rPr>
              <a:t> ) codificado en 2 bytes (16  bits</a:t>
            </a:r>
            <a:r>
              <a:rPr lang="es-AR" sz="2000" dirty="0" smtClean="0">
                <a:solidFill>
                  <a:schemeClr val="tx1"/>
                </a:solidFill>
              </a:rPr>
              <a:t>)</a:t>
            </a:r>
            <a:endParaRPr lang="es-AR" sz="2000" dirty="0" smtClean="0">
              <a:solidFill>
                <a:schemeClr val="tx1"/>
              </a:solidFill>
            </a:endParaRPr>
          </a:p>
          <a:p>
            <a:pPr algn="l">
              <a:buFont typeface="Arial" pitchFamily="34" charset="0"/>
              <a:buChar char="•"/>
            </a:pPr>
            <a:r>
              <a:rPr lang="es-AR" sz="2000" dirty="0" smtClean="0">
                <a:solidFill>
                  <a:schemeClr val="tx1"/>
                </a:solidFill>
              </a:rPr>
              <a:t>Para </a:t>
            </a:r>
            <a:r>
              <a:rPr lang="es-AR" sz="2000" dirty="0" smtClean="0">
                <a:solidFill>
                  <a:schemeClr val="tx1"/>
                </a:solidFill>
              </a:rPr>
              <a:t>calcular el CRC se carga un registro de 16 bits todo con '1's , se hace OR con cada uno de los caracteres de 8 bits con el contenido de cada byte y el resultado se desplaza una bit a la izquierda insertando un 0 en la posición de menos peso ( la de la derecha ). El de la izquierda se extrae y se examina: si es 1 se vuelve a hacer OR con un valor prefijado, si es 0 no se hace ninguna OR... y el proceso se repite hasta que se han hecho los 8 </a:t>
            </a:r>
            <a:r>
              <a:rPr lang="es-AR" sz="2000" dirty="0" err="1" smtClean="0">
                <a:solidFill>
                  <a:schemeClr val="tx1"/>
                </a:solidFill>
              </a:rPr>
              <a:t>shifts</a:t>
            </a:r>
            <a:r>
              <a:rPr lang="es-AR" sz="2000" dirty="0" smtClean="0">
                <a:solidFill>
                  <a:schemeClr val="tx1"/>
                </a:solidFill>
              </a:rPr>
              <a:t> del </a:t>
            </a:r>
            <a:r>
              <a:rPr lang="es-AR" sz="2000" dirty="0" smtClean="0">
                <a:solidFill>
                  <a:schemeClr val="tx1"/>
                </a:solidFill>
              </a:rPr>
              <a:t>byte</a:t>
            </a:r>
            <a:endParaRPr lang="es-AR" sz="20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t> Control de errores LRC o CRC</a:t>
            </a:r>
            <a:endParaRPr lang="es-AR" dirty="0"/>
          </a:p>
        </p:txBody>
      </p:sp>
      <p:sp>
        <p:nvSpPr>
          <p:cNvPr id="3" name="2 Subtítulo"/>
          <p:cNvSpPr>
            <a:spLocks noGrp="1"/>
          </p:cNvSpPr>
          <p:nvPr>
            <p:ph type="subTitle" idx="1"/>
          </p:nvPr>
        </p:nvSpPr>
        <p:spPr>
          <a:xfrm>
            <a:off x="395536" y="1052736"/>
            <a:ext cx="8748464" cy="4586064"/>
          </a:xfrm>
        </p:spPr>
        <p:txBody>
          <a:bodyPr>
            <a:noAutofit/>
          </a:bodyPr>
          <a:lstStyle/>
          <a:p>
            <a:pPr algn="l">
              <a:buFont typeface="Arial" pitchFamily="34" charset="0"/>
              <a:buChar char="•"/>
            </a:pPr>
            <a:r>
              <a:rPr lang="es-AR" sz="2000" dirty="0" smtClean="0">
                <a:solidFill>
                  <a:schemeClr val="tx1"/>
                </a:solidFill>
              </a:rPr>
              <a:t> Implementación </a:t>
            </a:r>
            <a:r>
              <a:rPr lang="es-AR" sz="2000" dirty="0" smtClean="0">
                <a:solidFill>
                  <a:schemeClr val="tx1"/>
                </a:solidFill>
              </a:rPr>
              <a:t>en C de la función de cálculo del CRC ( modo RTU ):</a:t>
            </a:r>
          </a:p>
          <a:p>
            <a:pPr algn="l"/>
            <a:r>
              <a:rPr lang="es-AR" sz="1400" dirty="0" smtClean="0">
                <a:solidFill>
                  <a:schemeClr val="tx1"/>
                </a:solidFill>
              </a:rPr>
              <a:t>#</a:t>
            </a:r>
            <a:r>
              <a:rPr lang="es-AR" sz="1400" dirty="0" smtClean="0">
                <a:solidFill>
                  <a:schemeClr val="tx1"/>
                </a:solidFill>
              </a:rPr>
              <a:t>definePOLY0xA001</a:t>
            </a:r>
          </a:p>
          <a:p>
            <a:pPr algn="l"/>
            <a:r>
              <a:rPr lang="es-AR" sz="1400" dirty="0" smtClean="0">
                <a:solidFill>
                  <a:schemeClr val="tx1"/>
                </a:solidFill>
              </a:rPr>
              <a:t>unsignedcrc16(</a:t>
            </a:r>
            <a:r>
              <a:rPr lang="es-AR" sz="1400" dirty="0" err="1" smtClean="0">
                <a:solidFill>
                  <a:schemeClr val="tx1"/>
                </a:solidFill>
              </a:rPr>
              <a:t>char</a:t>
            </a:r>
            <a:r>
              <a:rPr lang="es-AR" sz="1400" dirty="0" smtClean="0">
                <a:solidFill>
                  <a:schemeClr val="tx1"/>
                </a:solidFill>
              </a:rPr>
              <a:t>*</a:t>
            </a:r>
            <a:r>
              <a:rPr lang="es-AR" sz="1400" dirty="0" err="1" smtClean="0">
                <a:solidFill>
                  <a:schemeClr val="tx1"/>
                </a:solidFill>
              </a:rPr>
              <a:t>buf,intlen</a:t>
            </a:r>
            <a:r>
              <a:rPr lang="es-AR" sz="1400" dirty="0" smtClean="0">
                <a:solidFill>
                  <a:schemeClr val="tx1"/>
                </a:solidFill>
              </a:rPr>
              <a:t>)</a:t>
            </a:r>
          </a:p>
          <a:p>
            <a:pPr algn="l"/>
            <a:r>
              <a:rPr lang="es-AR" sz="1400" dirty="0" smtClean="0">
                <a:solidFill>
                  <a:schemeClr val="tx1"/>
                </a:solidFill>
              </a:rPr>
              <a:t>{</a:t>
            </a:r>
          </a:p>
          <a:p>
            <a:pPr algn="l"/>
            <a:r>
              <a:rPr lang="es-AR" sz="1400" dirty="0" smtClean="0">
                <a:solidFill>
                  <a:schemeClr val="tx1"/>
                </a:solidFill>
              </a:rPr>
              <a:t>     </a:t>
            </a:r>
            <a:r>
              <a:rPr lang="es-AR" sz="1400" dirty="0" err="1" smtClean="0">
                <a:solidFill>
                  <a:schemeClr val="tx1"/>
                </a:solidFill>
              </a:rPr>
              <a:t>char</a:t>
            </a:r>
            <a:r>
              <a:rPr lang="es-AR" sz="1400" dirty="0" smtClean="0">
                <a:solidFill>
                  <a:schemeClr val="tx1"/>
                </a:solidFill>
              </a:rPr>
              <a:t> i;</a:t>
            </a:r>
          </a:p>
          <a:p>
            <a:pPr algn="l"/>
            <a:r>
              <a:rPr lang="es-AR" sz="1400" dirty="0" smtClean="0">
                <a:solidFill>
                  <a:schemeClr val="tx1"/>
                </a:solidFill>
              </a:rPr>
              <a:t>     </a:t>
            </a:r>
            <a:r>
              <a:rPr lang="es-AR" sz="1400" dirty="0" err="1" smtClean="0">
                <a:solidFill>
                  <a:schemeClr val="tx1"/>
                </a:solidFill>
              </a:rPr>
              <a:t>unsigned</a:t>
            </a:r>
            <a:r>
              <a:rPr lang="es-AR" sz="1400" dirty="0" smtClean="0">
                <a:solidFill>
                  <a:schemeClr val="tx1"/>
                </a:solidFill>
              </a:rPr>
              <a:t> </a:t>
            </a:r>
            <a:r>
              <a:rPr lang="es-AR" sz="1400" dirty="0" err="1" smtClean="0">
                <a:solidFill>
                  <a:schemeClr val="tx1"/>
                </a:solidFill>
              </a:rPr>
              <a:t>crc</a:t>
            </a:r>
            <a:r>
              <a:rPr lang="es-AR" sz="1400" dirty="0" smtClean="0">
                <a:solidFill>
                  <a:schemeClr val="tx1"/>
                </a:solidFill>
              </a:rPr>
              <a:t>;</a:t>
            </a:r>
          </a:p>
          <a:p>
            <a:pPr algn="l"/>
            <a:r>
              <a:rPr lang="es-AR" sz="1400" dirty="0" smtClean="0">
                <a:solidFill>
                  <a:schemeClr val="tx1"/>
                </a:solidFill>
              </a:rPr>
              <a:t>     </a:t>
            </a:r>
          </a:p>
          <a:p>
            <a:pPr algn="l"/>
            <a:r>
              <a:rPr lang="es-AR" sz="1400" dirty="0" smtClean="0">
                <a:solidFill>
                  <a:schemeClr val="tx1"/>
                </a:solidFill>
              </a:rPr>
              <a:t>     </a:t>
            </a:r>
            <a:r>
              <a:rPr lang="es-AR" sz="1400" dirty="0" err="1" smtClean="0">
                <a:solidFill>
                  <a:schemeClr val="tx1"/>
                </a:solidFill>
              </a:rPr>
              <a:t>for</a:t>
            </a:r>
            <a:r>
              <a:rPr lang="es-AR" sz="1400" dirty="0" smtClean="0">
                <a:solidFill>
                  <a:schemeClr val="tx1"/>
                </a:solidFill>
              </a:rPr>
              <a:t>(</a:t>
            </a:r>
            <a:r>
              <a:rPr lang="es-AR" sz="1400" dirty="0" err="1" smtClean="0">
                <a:solidFill>
                  <a:schemeClr val="tx1"/>
                </a:solidFill>
              </a:rPr>
              <a:t>crc</a:t>
            </a:r>
            <a:r>
              <a:rPr lang="es-AR" sz="1400" dirty="0" smtClean="0">
                <a:solidFill>
                  <a:schemeClr val="tx1"/>
                </a:solidFill>
              </a:rPr>
              <a:t>=0xFFFF;len!=0;len--){</a:t>
            </a:r>
          </a:p>
          <a:p>
            <a:pPr algn="l"/>
            <a:r>
              <a:rPr lang="es-AR" sz="1400" dirty="0" smtClean="0">
                <a:solidFill>
                  <a:schemeClr val="tx1"/>
                </a:solidFill>
              </a:rPr>
              <a:t>            </a:t>
            </a:r>
            <a:r>
              <a:rPr lang="es-AR" sz="1400" dirty="0" err="1" smtClean="0">
                <a:solidFill>
                  <a:schemeClr val="tx1"/>
                </a:solidFill>
              </a:rPr>
              <a:t>crc</a:t>
            </a:r>
            <a:r>
              <a:rPr lang="es-AR" sz="1400" dirty="0" smtClean="0">
                <a:solidFill>
                  <a:schemeClr val="tx1"/>
                </a:solidFill>
              </a:rPr>
              <a:t>^=*</a:t>
            </a:r>
            <a:r>
              <a:rPr lang="es-AR" sz="1400" dirty="0" err="1" smtClean="0">
                <a:solidFill>
                  <a:schemeClr val="tx1"/>
                </a:solidFill>
              </a:rPr>
              <a:t>buf</a:t>
            </a:r>
            <a:r>
              <a:rPr lang="es-AR" sz="1400" dirty="0" smtClean="0">
                <a:solidFill>
                  <a:schemeClr val="tx1"/>
                </a:solidFill>
              </a:rPr>
              <a:t>++;</a:t>
            </a:r>
          </a:p>
          <a:p>
            <a:pPr algn="l"/>
            <a:r>
              <a:rPr lang="es-AR" sz="1400" dirty="0" smtClean="0">
                <a:solidFill>
                  <a:schemeClr val="tx1"/>
                </a:solidFill>
              </a:rPr>
              <a:t>            </a:t>
            </a:r>
            <a:r>
              <a:rPr lang="es-AR" sz="1400" dirty="0" err="1" smtClean="0">
                <a:solidFill>
                  <a:schemeClr val="tx1"/>
                </a:solidFill>
              </a:rPr>
              <a:t>for</a:t>
            </a:r>
            <a:r>
              <a:rPr lang="es-AR" sz="1400" dirty="0" smtClean="0">
                <a:solidFill>
                  <a:schemeClr val="tx1"/>
                </a:solidFill>
              </a:rPr>
              <a:t>(i=0;i&lt;8;i++){</a:t>
            </a:r>
          </a:p>
          <a:p>
            <a:pPr algn="l"/>
            <a:r>
              <a:rPr lang="es-AR" sz="1400" dirty="0" smtClean="0">
                <a:solidFill>
                  <a:schemeClr val="tx1"/>
                </a:solidFill>
              </a:rPr>
              <a:t>                  </a:t>
            </a:r>
            <a:r>
              <a:rPr lang="es-AR" sz="1400" dirty="0" err="1" smtClean="0">
                <a:solidFill>
                  <a:schemeClr val="tx1"/>
                </a:solidFill>
              </a:rPr>
              <a:t>if</a:t>
            </a:r>
            <a:r>
              <a:rPr lang="es-AR" sz="1400" dirty="0" smtClean="0">
                <a:solidFill>
                  <a:schemeClr val="tx1"/>
                </a:solidFill>
              </a:rPr>
              <a:t>(crc&amp;0x0001){</a:t>
            </a:r>
          </a:p>
          <a:p>
            <a:pPr algn="l"/>
            <a:r>
              <a:rPr lang="es-AR" sz="1400" dirty="0" smtClean="0">
                <a:solidFill>
                  <a:schemeClr val="tx1"/>
                </a:solidFill>
              </a:rPr>
              <a:t>                     </a:t>
            </a:r>
            <a:r>
              <a:rPr lang="es-AR" sz="1400" dirty="0" err="1" smtClean="0">
                <a:solidFill>
                  <a:schemeClr val="tx1"/>
                </a:solidFill>
              </a:rPr>
              <a:t>crc</a:t>
            </a:r>
            <a:r>
              <a:rPr lang="es-AR" sz="1400" dirty="0" smtClean="0">
                <a:solidFill>
                  <a:schemeClr val="tx1"/>
                </a:solidFill>
              </a:rPr>
              <a:t>=(</a:t>
            </a:r>
            <a:r>
              <a:rPr lang="es-AR" sz="1400" dirty="0" err="1" smtClean="0">
                <a:solidFill>
                  <a:schemeClr val="tx1"/>
                </a:solidFill>
              </a:rPr>
              <a:t>crc</a:t>
            </a:r>
            <a:r>
              <a:rPr lang="es-AR" sz="1400" dirty="0" smtClean="0">
                <a:solidFill>
                  <a:schemeClr val="tx1"/>
                </a:solidFill>
              </a:rPr>
              <a:t>&gt;&gt;1)^POLY;</a:t>
            </a:r>
          </a:p>
          <a:p>
            <a:pPr algn="l"/>
            <a:r>
              <a:rPr lang="es-AR" sz="1400" dirty="0" smtClean="0">
                <a:solidFill>
                  <a:schemeClr val="tx1"/>
                </a:solidFill>
              </a:rPr>
              <a:t>                  }</a:t>
            </a:r>
            <a:r>
              <a:rPr lang="es-AR" sz="1400" dirty="0" err="1" smtClean="0">
                <a:solidFill>
                  <a:schemeClr val="tx1"/>
                </a:solidFill>
              </a:rPr>
              <a:t>else</a:t>
            </a:r>
            <a:r>
              <a:rPr lang="es-AR" sz="1400" dirty="0" smtClean="0">
                <a:solidFill>
                  <a:schemeClr val="tx1"/>
                </a:solidFill>
              </a:rPr>
              <a:t>{</a:t>
            </a:r>
          </a:p>
          <a:p>
            <a:pPr algn="l"/>
            <a:r>
              <a:rPr lang="es-AR" sz="1400" dirty="0" smtClean="0">
                <a:solidFill>
                  <a:schemeClr val="tx1"/>
                </a:solidFill>
              </a:rPr>
              <a:t>                     </a:t>
            </a:r>
            <a:r>
              <a:rPr lang="es-AR" sz="1400" dirty="0" err="1" smtClean="0">
                <a:solidFill>
                  <a:schemeClr val="tx1"/>
                </a:solidFill>
              </a:rPr>
              <a:t>crc</a:t>
            </a:r>
            <a:r>
              <a:rPr lang="es-AR" sz="1400" dirty="0" smtClean="0">
                <a:solidFill>
                  <a:schemeClr val="tx1"/>
                </a:solidFill>
              </a:rPr>
              <a:t>&gt;&gt;=1;</a:t>
            </a:r>
          </a:p>
          <a:p>
            <a:pPr algn="l"/>
            <a:r>
              <a:rPr lang="es-AR" sz="1400" dirty="0" smtClean="0">
                <a:solidFill>
                  <a:schemeClr val="tx1"/>
                </a:solidFill>
              </a:rPr>
              <a:t>                  }</a:t>
            </a:r>
          </a:p>
          <a:p>
            <a:pPr algn="l"/>
            <a:r>
              <a:rPr lang="es-AR" sz="1400" dirty="0" smtClean="0">
                <a:solidFill>
                  <a:schemeClr val="tx1"/>
                </a:solidFill>
              </a:rPr>
              <a:t>            }</a:t>
            </a:r>
          </a:p>
          <a:p>
            <a:pPr algn="l"/>
            <a:r>
              <a:rPr lang="es-AR" sz="1400" dirty="0" smtClean="0">
                <a:solidFill>
                  <a:schemeClr val="tx1"/>
                </a:solidFill>
              </a:rPr>
              <a:t>      }</a:t>
            </a:r>
          </a:p>
          <a:p>
            <a:pPr algn="l"/>
            <a:r>
              <a:rPr lang="es-AR" sz="1400" dirty="0" smtClean="0">
                <a:solidFill>
                  <a:schemeClr val="tx1"/>
                </a:solidFill>
              </a:rPr>
              <a:t>      </a:t>
            </a:r>
            <a:r>
              <a:rPr lang="es-AR" sz="1400" dirty="0" err="1" smtClean="0">
                <a:solidFill>
                  <a:schemeClr val="tx1"/>
                </a:solidFill>
              </a:rPr>
              <a:t>return</a:t>
            </a:r>
            <a:r>
              <a:rPr lang="es-AR" sz="1400" dirty="0" smtClean="0">
                <a:solidFill>
                  <a:schemeClr val="tx1"/>
                </a:solidFill>
              </a:rPr>
              <a:t>(</a:t>
            </a:r>
            <a:r>
              <a:rPr lang="es-AR" sz="1400" dirty="0" err="1" smtClean="0">
                <a:solidFill>
                  <a:schemeClr val="tx1"/>
                </a:solidFill>
              </a:rPr>
              <a:t>crc</a:t>
            </a:r>
            <a:r>
              <a:rPr lang="es-AR" sz="1400" dirty="0" smtClean="0">
                <a:solidFill>
                  <a:schemeClr val="tx1"/>
                </a:solidFill>
              </a:rPr>
              <a:t>);</a:t>
            </a:r>
          </a:p>
          <a:p>
            <a:pPr algn="l"/>
            <a:r>
              <a:rPr lang="es-AR" sz="1400" dirty="0" smtClean="0">
                <a:solidFill>
                  <a:schemeClr val="tx1"/>
                </a:solidFill>
              </a:rPr>
              <a:t>}</a:t>
            </a:r>
          </a:p>
          <a:p>
            <a:pPr algn="l"/>
            <a:endParaRPr lang="es-AR" sz="1400" dirty="0" smtClean="0">
              <a:solidFill>
                <a:schemeClr val="tx1"/>
              </a:solidFill>
            </a:endParaRPr>
          </a:p>
          <a:p>
            <a:pPr algn="l"/>
            <a:endParaRPr lang="es-AR" sz="20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t> Control de errores LRC o CRC</a:t>
            </a:r>
            <a:endParaRPr lang="es-AR" dirty="0"/>
          </a:p>
        </p:txBody>
      </p:sp>
      <p:sp>
        <p:nvSpPr>
          <p:cNvPr id="3" name="2 Subtítulo"/>
          <p:cNvSpPr>
            <a:spLocks noGrp="1"/>
          </p:cNvSpPr>
          <p:nvPr>
            <p:ph type="subTitle" idx="1"/>
          </p:nvPr>
        </p:nvSpPr>
        <p:spPr>
          <a:xfrm>
            <a:off x="395536" y="1052736"/>
            <a:ext cx="8748464" cy="4586064"/>
          </a:xfrm>
        </p:spPr>
        <p:txBody>
          <a:bodyPr>
            <a:noAutofit/>
          </a:bodyPr>
          <a:lstStyle/>
          <a:p>
            <a:pPr algn="l">
              <a:buFont typeface="Arial" pitchFamily="34" charset="0"/>
              <a:buChar char="•"/>
            </a:pPr>
            <a:r>
              <a:rPr lang="es-AR" sz="2000" dirty="0" smtClean="0">
                <a:solidFill>
                  <a:schemeClr val="tx1"/>
                </a:solidFill>
              </a:rPr>
              <a:t>El </a:t>
            </a:r>
            <a:r>
              <a:rPr lang="es-AR" sz="2000" dirty="0" smtClean="0">
                <a:solidFill>
                  <a:schemeClr val="tx1"/>
                </a:solidFill>
              </a:rPr>
              <a:t>siguiente es un ejemplo en modo ASCII y RTU de petición de lectura de 3 registros del esclavo y la correspondiente respuesta :</a:t>
            </a:r>
          </a:p>
          <a:p>
            <a:pPr algn="l">
              <a:buFont typeface="Arial" pitchFamily="34" charset="0"/>
              <a:buChar char="•"/>
            </a:pPr>
            <a:endParaRPr lang="es-AR" sz="2000" dirty="0" smtClean="0">
              <a:solidFill>
                <a:schemeClr val="tx1"/>
              </a:solidFill>
            </a:endParaRPr>
          </a:p>
          <a:p>
            <a:pPr algn="l">
              <a:buFont typeface="Arial" pitchFamily="34" charset="0"/>
              <a:buChar char="•"/>
            </a:pPr>
            <a:r>
              <a:rPr lang="es-AR" sz="1200" dirty="0" smtClean="0">
                <a:solidFill>
                  <a:schemeClr val="tx1"/>
                </a:solidFill>
              </a:rPr>
              <a:t>PETICION </a:t>
            </a:r>
            <a:r>
              <a:rPr lang="es-AR" sz="1200" dirty="0" smtClean="0">
                <a:solidFill>
                  <a:schemeClr val="tx1"/>
                </a:solidFill>
              </a:rPr>
              <a:t>de 3 datos:</a:t>
            </a:r>
          </a:p>
          <a:p>
            <a:pPr algn="l">
              <a:buFont typeface="Arial" pitchFamily="34" charset="0"/>
              <a:buChar char="•"/>
            </a:pPr>
            <a:r>
              <a:rPr lang="es-AR" sz="1200" dirty="0" smtClean="0">
                <a:solidFill>
                  <a:schemeClr val="tx1"/>
                </a:solidFill>
              </a:rPr>
              <a:t>Nombre del campo	Ejemplo ( HEX ) 	Caracteres ASCII	 8bits modo RTU</a:t>
            </a:r>
          </a:p>
          <a:p>
            <a:pPr algn="l"/>
            <a:r>
              <a:rPr lang="es-AR" sz="1200" dirty="0" smtClean="0">
                <a:solidFill>
                  <a:schemeClr val="tx1"/>
                </a:solidFill>
              </a:rPr>
              <a:t>Cabecera</a:t>
            </a:r>
            <a:r>
              <a:rPr lang="es-AR" sz="1200" dirty="0" smtClean="0">
                <a:solidFill>
                  <a:schemeClr val="tx1"/>
                </a:solidFill>
              </a:rPr>
              <a:t>	 	</a:t>
            </a:r>
            <a:r>
              <a:rPr lang="es-AR" sz="1200" dirty="0" smtClean="0">
                <a:solidFill>
                  <a:schemeClr val="tx1"/>
                </a:solidFill>
              </a:rPr>
              <a:t>		:</a:t>
            </a:r>
            <a:r>
              <a:rPr lang="es-AR" sz="1200" dirty="0" smtClean="0">
                <a:solidFill>
                  <a:schemeClr val="tx1"/>
                </a:solidFill>
              </a:rPr>
              <a:t>	</a:t>
            </a:r>
            <a:r>
              <a:rPr lang="es-AR" sz="1200" dirty="0" smtClean="0">
                <a:solidFill>
                  <a:schemeClr val="tx1"/>
                </a:solidFill>
              </a:rPr>
              <a:t>	Ninguno</a:t>
            </a:r>
            <a:endParaRPr lang="es-AR" sz="1200" dirty="0" smtClean="0">
              <a:solidFill>
                <a:schemeClr val="tx1"/>
              </a:solidFill>
            </a:endParaRPr>
          </a:p>
          <a:p>
            <a:pPr algn="l">
              <a:buFont typeface="Arial" pitchFamily="34" charset="0"/>
              <a:buChar char="•"/>
            </a:pPr>
            <a:r>
              <a:rPr lang="es-AR" sz="1200" dirty="0" smtClean="0">
                <a:solidFill>
                  <a:schemeClr val="tx1"/>
                </a:solidFill>
              </a:rPr>
              <a:t>Dirección esclavo	06	</a:t>
            </a:r>
            <a:r>
              <a:rPr lang="es-AR" sz="1200" dirty="0" smtClean="0">
                <a:solidFill>
                  <a:schemeClr val="tx1"/>
                </a:solidFill>
              </a:rPr>
              <a:t>	“</a:t>
            </a:r>
            <a:r>
              <a:rPr lang="es-AR" sz="1200" dirty="0" smtClean="0">
                <a:solidFill>
                  <a:schemeClr val="tx1"/>
                </a:solidFill>
              </a:rPr>
              <a:t>06”	</a:t>
            </a:r>
            <a:r>
              <a:rPr lang="es-AR" sz="1200" dirty="0" smtClean="0">
                <a:solidFill>
                  <a:schemeClr val="tx1"/>
                </a:solidFill>
              </a:rPr>
              <a:t>	0000 </a:t>
            </a:r>
            <a:r>
              <a:rPr lang="es-AR" sz="1200" dirty="0" smtClean="0">
                <a:solidFill>
                  <a:schemeClr val="tx1"/>
                </a:solidFill>
              </a:rPr>
              <a:t>0110</a:t>
            </a:r>
          </a:p>
          <a:p>
            <a:pPr algn="l">
              <a:buFont typeface="Arial" pitchFamily="34" charset="0"/>
              <a:buChar char="•"/>
            </a:pPr>
            <a:r>
              <a:rPr lang="es-AR" sz="1200" dirty="0" smtClean="0">
                <a:solidFill>
                  <a:schemeClr val="tx1"/>
                </a:solidFill>
              </a:rPr>
              <a:t>Función	</a:t>
            </a:r>
            <a:r>
              <a:rPr lang="es-AR" sz="1200" dirty="0" smtClean="0">
                <a:solidFill>
                  <a:schemeClr val="tx1"/>
                </a:solidFill>
              </a:rPr>
              <a:t>	03</a:t>
            </a:r>
            <a:r>
              <a:rPr lang="es-AR" sz="1200" dirty="0" smtClean="0">
                <a:solidFill>
                  <a:schemeClr val="tx1"/>
                </a:solidFill>
              </a:rPr>
              <a:t>	</a:t>
            </a:r>
            <a:r>
              <a:rPr lang="es-AR" sz="1200" dirty="0" smtClean="0">
                <a:solidFill>
                  <a:schemeClr val="tx1"/>
                </a:solidFill>
              </a:rPr>
              <a:t>	“</a:t>
            </a:r>
            <a:r>
              <a:rPr lang="es-AR" sz="1200" dirty="0" smtClean="0">
                <a:solidFill>
                  <a:schemeClr val="tx1"/>
                </a:solidFill>
              </a:rPr>
              <a:t>03”	</a:t>
            </a:r>
            <a:r>
              <a:rPr lang="es-AR" sz="1200" dirty="0" smtClean="0">
                <a:solidFill>
                  <a:schemeClr val="tx1"/>
                </a:solidFill>
              </a:rPr>
              <a:t>	0000 </a:t>
            </a:r>
            <a:r>
              <a:rPr lang="es-AR" sz="1200" dirty="0" smtClean="0">
                <a:solidFill>
                  <a:schemeClr val="tx1"/>
                </a:solidFill>
              </a:rPr>
              <a:t>0011</a:t>
            </a:r>
          </a:p>
          <a:p>
            <a:pPr algn="l">
              <a:buFont typeface="Arial" pitchFamily="34" charset="0"/>
              <a:buChar char="•"/>
            </a:pPr>
            <a:r>
              <a:rPr lang="es-AR" sz="1200" dirty="0" err="1" smtClean="0">
                <a:solidFill>
                  <a:schemeClr val="tx1"/>
                </a:solidFill>
              </a:rPr>
              <a:t>Direccion</a:t>
            </a:r>
            <a:r>
              <a:rPr lang="es-AR" sz="1200" dirty="0" smtClean="0">
                <a:solidFill>
                  <a:schemeClr val="tx1"/>
                </a:solidFill>
              </a:rPr>
              <a:t> inicio </a:t>
            </a:r>
            <a:r>
              <a:rPr lang="es-AR" sz="1200" dirty="0" err="1" smtClean="0">
                <a:solidFill>
                  <a:schemeClr val="tx1"/>
                </a:solidFill>
              </a:rPr>
              <a:t>Hi</a:t>
            </a:r>
            <a:r>
              <a:rPr lang="es-AR" sz="1200" dirty="0" smtClean="0">
                <a:solidFill>
                  <a:schemeClr val="tx1"/>
                </a:solidFill>
              </a:rPr>
              <a:t>	00	</a:t>
            </a:r>
            <a:r>
              <a:rPr lang="es-AR" sz="1200" dirty="0" smtClean="0">
                <a:solidFill>
                  <a:schemeClr val="tx1"/>
                </a:solidFill>
              </a:rPr>
              <a:t>	“</a:t>
            </a:r>
            <a:r>
              <a:rPr lang="es-AR" sz="1200" dirty="0" smtClean="0">
                <a:solidFill>
                  <a:schemeClr val="tx1"/>
                </a:solidFill>
              </a:rPr>
              <a:t>00”	</a:t>
            </a:r>
            <a:r>
              <a:rPr lang="es-AR" sz="1200" dirty="0" smtClean="0">
                <a:solidFill>
                  <a:schemeClr val="tx1"/>
                </a:solidFill>
              </a:rPr>
              <a:t>	0000 </a:t>
            </a:r>
            <a:r>
              <a:rPr lang="es-AR" sz="1200" dirty="0" smtClean="0">
                <a:solidFill>
                  <a:schemeClr val="tx1"/>
                </a:solidFill>
              </a:rPr>
              <a:t>0000</a:t>
            </a:r>
          </a:p>
          <a:p>
            <a:pPr algn="l">
              <a:buFont typeface="Arial" pitchFamily="34" charset="0"/>
              <a:buChar char="•"/>
            </a:pPr>
            <a:r>
              <a:rPr lang="es-AR" sz="1200" dirty="0" err="1" smtClean="0">
                <a:solidFill>
                  <a:schemeClr val="tx1"/>
                </a:solidFill>
              </a:rPr>
              <a:t>Direccion</a:t>
            </a:r>
            <a:r>
              <a:rPr lang="es-AR" sz="1200" dirty="0" smtClean="0">
                <a:solidFill>
                  <a:schemeClr val="tx1"/>
                </a:solidFill>
              </a:rPr>
              <a:t> inicio Lo	6B	</a:t>
            </a:r>
            <a:r>
              <a:rPr lang="es-AR" sz="1200" dirty="0" smtClean="0">
                <a:solidFill>
                  <a:schemeClr val="tx1"/>
                </a:solidFill>
              </a:rPr>
              <a:t>	“</a:t>
            </a:r>
            <a:r>
              <a:rPr lang="es-AR" sz="1200" dirty="0" smtClean="0">
                <a:solidFill>
                  <a:schemeClr val="tx1"/>
                </a:solidFill>
              </a:rPr>
              <a:t>6B”	</a:t>
            </a:r>
            <a:r>
              <a:rPr lang="es-AR" sz="1200" dirty="0" smtClean="0">
                <a:solidFill>
                  <a:schemeClr val="tx1"/>
                </a:solidFill>
              </a:rPr>
              <a:t>	0110 </a:t>
            </a:r>
            <a:r>
              <a:rPr lang="es-AR" sz="1200" dirty="0" smtClean="0">
                <a:solidFill>
                  <a:schemeClr val="tx1"/>
                </a:solidFill>
              </a:rPr>
              <a:t>1011</a:t>
            </a:r>
          </a:p>
          <a:p>
            <a:pPr algn="l">
              <a:buFont typeface="Arial" pitchFamily="34" charset="0"/>
              <a:buChar char="•"/>
            </a:pPr>
            <a:r>
              <a:rPr lang="es-AR" sz="1200" dirty="0" err="1" smtClean="0">
                <a:solidFill>
                  <a:schemeClr val="tx1"/>
                </a:solidFill>
              </a:rPr>
              <a:t>Num</a:t>
            </a:r>
            <a:r>
              <a:rPr lang="es-AR" sz="1200" dirty="0" smtClean="0">
                <a:solidFill>
                  <a:schemeClr val="tx1"/>
                </a:solidFill>
              </a:rPr>
              <a:t> de Registros </a:t>
            </a:r>
            <a:r>
              <a:rPr lang="es-AR" sz="1200" dirty="0" err="1" smtClean="0">
                <a:solidFill>
                  <a:schemeClr val="tx1"/>
                </a:solidFill>
              </a:rPr>
              <a:t>Hi</a:t>
            </a:r>
            <a:r>
              <a:rPr lang="es-AR" sz="1200" dirty="0" smtClean="0">
                <a:solidFill>
                  <a:schemeClr val="tx1"/>
                </a:solidFill>
              </a:rPr>
              <a:t>  	00	</a:t>
            </a:r>
            <a:r>
              <a:rPr lang="es-AR" sz="1200" dirty="0" smtClean="0">
                <a:solidFill>
                  <a:schemeClr val="tx1"/>
                </a:solidFill>
              </a:rPr>
              <a:t>	“</a:t>
            </a:r>
            <a:r>
              <a:rPr lang="es-AR" sz="1200" dirty="0" smtClean="0">
                <a:solidFill>
                  <a:schemeClr val="tx1"/>
                </a:solidFill>
              </a:rPr>
              <a:t>00”	</a:t>
            </a:r>
            <a:r>
              <a:rPr lang="es-AR" sz="1200" dirty="0" smtClean="0">
                <a:solidFill>
                  <a:schemeClr val="tx1"/>
                </a:solidFill>
              </a:rPr>
              <a:t>	0000 </a:t>
            </a:r>
            <a:r>
              <a:rPr lang="es-AR" sz="1200" dirty="0" smtClean="0">
                <a:solidFill>
                  <a:schemeClr val="tx1"/>
                </a:solidFill>
              </a:rPr>
              <a:t>0000</a:t>
            </a:r>
          </a:p>
          <a:p>
            <a:pPr algn="l">
              <a:buFont typeface="Arial" pitchFamily="34" charset="0"/>
              <a:buChar char="•"/>
            </a:pPr>
            <a:r>
              <a:rPr lang="es-AR" sz="1200" dirty="0" err="1" smtClean="0">
                <a:solidFill>
                  <a:schemeClr val="tx1"/>
                </a:solidFill>
              </a:rPr>
              <a:t>Num</a:t>
            </a:r>
            <a:r>
              <a:rPr lang="es-AR" sz="1200" dirty="0" smtClean="0">
                <a:solidFill>
                  <a:schemeClr val="tx1"/>
                </a:solidFill>
              </a:rPr>
              <a:t> de Registros Lo  	03	</a:t>
            </a:r>
            <a:r>
              <a:rPr lang="es-AR" sz="1200" dirty="0" smtClean="0">
                <a:solidFill>
                  <a:schemeClr val="tx1"/>
                </a:solidFill>
              </a:rPr>
              <a:t>	“</a:t>
            </a:r>
            <a:r>
              <a:rPr lang="es-AR" sz="1200" dirty="0" smtClean="0">
                <a:solidFill>
                  <a:schemeClr val="tx1"/>
                </a:solidFill>
              </a:rPr>
              <a:t>03”	</a:t>
            </a:r>
            <a:r>
              <a:rPr lang="es-AR" sz="1200" dirty="0" smtClean="0">
                <a:solidFill>
                  <a:schemeClr val="tx1"/>
                </a:solidFill>
              </a:rPr>
              <a:t>	0000 </a:t>
            </a:r>
            <a:r>
              <a:rPr lang="es-AR" sz="1200" dirty="0" smtClean="0">
                <a:solidFill>
                  <a:schemeClr val="tx1"/>
                </a:solidFill>
              </a:rPr>
              <a:t>0011</a:t>
            </a:r>
          </a:p>
          <a:p>
            <a:pPr algn="l">
              <a:buFont typeface="Arial" pitchFamily="34" charset="0"/>
              <a:buChar char="•"/>
            </a:pPr>
            <a:r>
              <a:rPr lang="es-AR" sz="1200" dirty="0" smtClean="0">
                <a:solidFill>
                  <a:schemeClr val="tx1"/>
                </a:solidFill>
              </a:rPr>
              <a:t>Error </a:t>
            </a:r>
            <a:r>
              <a:rPr lang="es-AR" sz="1200" dirty="0" err="1" smtClean="0">
                <a:solidFill>
                  <a:schemeClr val="tx1"/>
                </a:solidFill>
              </a:rPr>
              <a:t>Check</a:t>
            </a:r>
            <a:r>
              <a:rPr lang="es-AR" sz="1200" dirty="0" smtClean="0">
                <a:solidFill>
                  <a:schemeClr val="tx1"/>
                </a:solidFill>
              </a:rPr>
              <a:t>	 	</a:t>
            </a:r>
            <a:r>
              <a:rPr lang="es-AR" sz="1200" dirty="0" smtClean="0">
                <a:solidFill>
                  <a:schemeClr val="tx1"/>
                </a:solidFill>
              </a:rPr>
              <a:t>		LRC </a:t>
            </a:r>
            <a:r>
              <a:rPr lang="es-AR" sz="1200" dirty="0" smtClean="0">
                <a:solidFill>
                  <a:schemeClr val="tx1"/>
                </a:solidFill>
              </a:rPr>
              <a:t>( 2 caracteres )	CRC (16 bits)</a:t>
            </a:r>
          </a:p>
          <a:p>
            <a:pPr algn="l">
              <a:buFont typeface="Arial" pitchFamily="34" charset="0"/>
              <a:buChar char="•"/>
            </a:pPr>
            <a:r>
              <a:rPr lang="es-AR" sz="1200" dirty="0" smtClean="0">
                <a:solidFill>
                  <a:schemeClr val="tx1"/>
                </a:solidFill>
              </a:rPr>
              <a:t>Fin de trama	 	</a:t>
            </a:r>
            <a:r>
              <a:rPr lang="es-AR" sz="1200" dirty="0" smtClean="0">
                <a:solidFill>
                  <a:schemeClr val="tx1"/>
                </a:solidFill>
              </a:rPr>
              <a:t>		CR </a:t>
            </a:r>
            <a:r>
              <a:rPr lang="es-AR" sz="1200" dirty="0" smtClean="0">
                <a:solidFill>
                  <a:schemeClr val="tx1"/>
                </a:solidFill>
              </a:rPr>
              <a:t>LF	</a:t>
            </a:r>
            <a:r>
              <a:rPr lang="es-AR" sz="1200" dirty="0" smtClean="0">
                <a:solidFill>
                  <a:schemeClr val="tx1"/>
                </a:solidFill>
              </a:rPr>
              <a:t>	Ninguno</a:t>
            </a:r>
            <a:endParaRPr lang="es-AR" sz="1200" dirty="0" smtClean="0">
              <a:solidFill>
                <a:schemeClr val="tx1"/>
              </a:solidFill>
            </a:endParaRPr>
          </a:p>
          <a:p>
            <a:pPr algn="l">
              <a:buFont typeface="Arial" pitchFamily="34" charset="0"/>
              <a:buChar char="•"/>
            </a:pPr>
            <a:r>
              <a:rPr lang="es-AR" sz="1200" dirty="0" smtClean="0">
                <a:solidFill>
                  <a:schemeClr val="tx1"/>
                </a:solidFill>
              </a:rPr>
              <a:t>Total:	 	</a:t>
            </a:r>
            <a:r>
              <a:rPr lang="es-AR" sz="1200" dirty="0" smtClean="0">
                <a:solidFill>
                  <a:schemeClr val="tx1"/>
                </a:solidFill>
              </a:rPr>
              <a:t>		17 </a:t>
            </a:r>
            <a:r>
              <a:rPr lang="es-AR" sz="1200" dirty="0" smtClean="0">
                <a:solidFill>
                  <a:schemeClr val="tx1"/>
                </a:solidFill>
              </a:rPr>
              <a:t>bytes	</a:t>
            </a:r>
            <a:r>
              <a:rPr lang="es-AR" sz="1200" dirty="0" smtClean="0">
                <a:solidFill>
                  <a:schemeClr val="tx1"/>
                </a:solidFill>
              </a:rPr>
              <a:t>	8 bytes</a:t>
            </a:r>
            <a:endParaRPr lang="es-AR" sz="2000" dirty="0" smtClean="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t> Control de errores LRC o CRC</a:t>
            </a:r>
            <a:endParaRPr lang="es-AR" dirty="0"/>
          </a:p>
        </p:txBody>
      </p:sp>
      <p:sp>
        <p:nvSpPr>
          <p:cNvPr id="3" name="2 Subtítulo"/>
          <p:cNvSpPr>
            <a:spLocks noGrp="1"/>
          </p:cNvSpPr>
          <p:nvPr>
            <p:ph type="subTitle" idx="1"/>
          </p:nvPr>
        </p:nvSpPr>
        <p:spPr>
          <a:xfrm>
            <a:off x="395536" y="1052736"/>
            <a:ext cx="8748464" cy="4586064"/>
          </a:xfrm>
        </p:spPr>
        <p:txBody>
          <a:bodyPr>
            <a:noAutofit/>
          </a:bodyPr>
          <a:lstStyle/>
          <a:p>
            <a:pPr algn="l"/>
            <a:r>
              <a:rPr lang="es-AR" sz="2000" dirty="0" smtClean="0">
                <a:solidFill>
                  <a:schemeClr val="tx1"/>
                </a:solidFill>
              </a:rPr>
              <a:t>RESPUESTA </a:t>
            </a:r>
            <a:r>
              <a:rPr lang="es-AR" sz="2000" dirty="0" smtClean="0">
                <a:solidFill>
                  <a:schemeClr val="tx1"/>
                </a:solidFill>
              </a:rPr>
              <a:t>con los 3 datos:</a:t>
            </a:r>
          </a:p>
          <a:p>
            <a:pPr algn="l"/>
            <a:r>
              <a:rPr lang="es-AR" sz="2000" dirty="0" smtClean="0">
                <a:solidFill>
                  <a:schemeClr val="tx1"/>
                </a:solidFill>
              </a:rPr>
              <a:t>Nombre del campo	Ejemplo (HEX) 	Caracteres ASCII	</a:t>
            </a:r>
            <a:r>
              <a:rPr lang="es-AR" sz="2000" dirty="0" smtClean="0">
                <a:solidFill>
                  <a:schemeClr val="tx1"/>
                </a:solidFill>
              </a:rPr>
              <a:t>   8bits </a:t>
            </a:r>
            <a:r>
              <a:rPr lang="es-AR" sz="2000" dirty="0" smtClean="0">
                <a:solidFill>
                  <a:schemeClr val="tx1"/>
                </a:solidFill>
              </a:rPr>
              <a:t>modo RTU</a:t>
            </a:r>
          </a:p>
          <a:p>
            <a:pPr algn="l"/>
            <a:r>
              <a:rPr lang="es-AR" sz="2000" dirty="0" smtClean="0">
                <a:solidFill>
                  <a:schemeClr val="tx1"/>
                </a:solidFill>
              </a:rPr>
              <a:t>Cabecera	 	</a:t>
            </a:r>
            <a:r>
              <a:rPr lang="es-AR" sz="2000" dirty="0" smtClean="0">
                <a:solidFill>
                  <a:schemeClr val="tx1"/>
                </a:solidFill>
              </a:rPr>
              <a:t>		:</a:t>
            </a:r>
            <a:r>
              <a:rPr lang="es-AR" sz="2000" dirty="0" smtClean="0">
                <a:solidFill>
                  <a:schemeClr val="tx1"/>
                </a:solidFill>
              </a:rPr>
              <a:t>	</a:t>
            </a:r>
            <a:r>
              <a:rPr lang="es-AR" sz="2000" dirty="0" smtClean="0">
                <a:solidFill>
                  <a:schemeClr val="tx1"/>
                </a:solidFill>
              </a:rPr>
              <a:t>	   Ninguno</a:t>
            </a:r>
            <a:endParaRPr lang="es-AR" sz="2000" dirty="0" smtClean="0">
              <a:solidFill>
                <a:schemeClr val="tx1"/>
              </a:solidFill>
            </a:endParaRPr>
          </a:p>
          <a:p>
            <a:pPr algn="l"/>
            <a:r>
              <a:rPr lang="es-AR" sz="2000" dirty="0" smtClean="0">
                <a:solidFill>
                  <a:schemeClr val="tx1"/>
                </a:solidFill>
              </a:rPr>
              <a:t>Dirección esclavo	</a:t>
            </a:r>
            <a:r>
              <a:rPr lang="es-AR" sz="2000" dirty="0" smtClean="0">
                <a:solidFill>
                  <a:schemeClr val="tx1"/>
                </a:solidFill>
              </a:rPr>
              <a:t>	06</a:t>
            </a:r>
            <a:r>
              <a:rPr lang="es-AR" sz="2000" dirty="0" smtClean="0">
                <a:solidFill>
                  <a:schemeClr val="tx1"/>
                </a:solidFill>
              </a:rPr>
              <a:t>	</a:t>
            </a:r>
            <a:r>
              <a:rPr lang="es-AR" sz="2000" dirty="0" smtClean="0">
                <a:solidFill>
                  <a:schemeClr val="tx1"/>
                </a:solidFill>
              </a:rPr>
              <a:t>	“</a:t>
            </a:r>
            <a:r>
              <a:rPr lang="es-AR" sz="2000" dirty="0" smtClean="0">
                <a:solidFill>
                  <a:schemeClr val="tx1"/>
                </a:solidFill>
              </a:rPr>
              <a:t>06”	</a:t>
            </a:r>
            <a:r>
              <a:rPr lang="es-AR" sz="2000" dirty="0" smtClean="0">
                <a:solidFill>
                  <a:schemeClr val="tx1"/>
                </a:solidFill>
              </a:rPr>
              <a:t>	   0000 </a:t>
            </a:r>
            <a:r>
              <a:rPr lang="es-AR" sz="2000" dirty="0" smtClean="0">
                <a:solidFill>
                  <a:schemeClr val="tx1"/>
                </a:solidFill>
              </a:rPr>
              <a:t>0110</a:t>
            </a:r>
          </a:p>
          <a:p>
            <a:pPr algn="l"/>
            <a:r>
              <a:rPr lang="es-AR" sz="2000" dirty="0" smtClean="0">
                <a:solidFill>
                  <a:schemeClr val="tx1"/>
                </a:solidFill>
              </a:rPr>
              <a:t>Función	</a:t>
            </a:r>
            <a:r>
              <a:rPr lang="es-AR" sz="2000" dirty="0" smtClean="0">
                <a:solidFill>
                  <a:schemeClr val="tx1"/>
                </a:solidFill>
              </a:rPr>
              <a:t>		03</a:t>
            </a:r>
            <a:r>
              <a:rPr lang="es-AR" sz="2000" dirty="0" smtClean="0">
                <a:solidFill>
                  <a:schemeClr val="tx1"/>
                </a:solidFill>
              </a:rPr>
              <a:t>	</a:t>
            </a:r>
            <a:r>
              <a:rPr lang="es-AR" sz="2000" dirty="0" smtClean="0">
                <a:solidFill>
                  <a:schemeClr val="tx1"/>
                </a:solidFill>
              </a:rPr>
              <a:t>	“</a:t>
            </a:r>
            <a:r>
              <a:rPr lang="es-AR" sz="2000" dirty="0" smtClean="0">
                <a:solidFill>
                  <a:schemeClr val="tx1"/>
                </a:solidFill>
              </a:rPr>
              <a:t>03”	</a:t>
            </a:r>
            <a:r>
              <a:rPr lang="es-AR" sz="2000" dirty="0" smtClean="0">
                <a:solidFill>
                  <a:schemeClr val="tx1"/>
                </a:solidFill>
              </a:rPr>
              <a:t>	   0000 </a:t>
            </a:r>
            <a:r>
              <a:rPr lang="es-AR" sz="2000" dirty="0" smtClean="0">
                <a:solidFill>
                  <a:schemeClr val="tx1"/>
                </a:solidFill>
              </a:rPr>
              <a:t>0011</a:t>
            </a:r>
          </a:p>
          <a:p>
            <a:pPr algn="l"/>
            <a:r>
              <a:rPr lang="es-AR" sz="2000" dirty="0" err="1" smtClean="0">
                <a:solidFill>
                  <a:schemeClr val="tx1"/>
                </a:solidFill>
              </a:rPr>
              <a:t>Nro</a:t>
            </a:r>
            <a:r>
              <a:rPr lang="es-AR" sz="2000" dirty="0" smtClean="0">
                <a:solidFill>
                  <a:schemeClr val="tx1"/>
                </a:solidFill>
              </a:rPr>
              <a:t> </a:t>
            </a:r>
            <a:r>
              <a:rPr lang="es-AR" sz="2000" dirty="0" smtClean="0">
                <a:solidFill>
                  <a:schemeClr val="tx1"/>
                </a:solidFill>
              </a:rPr>
              <a:t>de bytes de datos 	06	</a:t>
            </a:r>
            <a:r>
              <a:rPr lang="es-AR" sz="2000" dirty="0" smtClean="0">
                <a:solidFill>
                  <a:schemeClr val="tx1"/>
                </a:solidFill>
              </a:rPr>
              <a:t>	“</a:t>
            </a:r>
            <a:r>
              <a:rPr lang="es-AR" sz="2000" dirty="0" smtClean="0">
                <a:solidFill>
                  <a:schemeClr val="tx1"/>
                </a:solidFill>
              </a:rPr>
              <a:t>06”	</a:t>
            </a:r>
            <a:r>
              <a:rPr lang="es-AR" sz="2000" dirty="0" smtClean="0">
                <a:solidFill>
                  <a:schemeClr val="tx1"/>
                </a:solidFill>
              </a:rPr>
              <a:t>	   0000 </a:t>
            </a:r>
            <a:r>
              <a:rPr lang="es-AR" sz="2000" dirty="0" smtClean="0">
                <a:solidFill>
                  <a:schemeClr val="tx1"/>
                </a:solidFill>
              </a:rPr>
              <a:t>0110</a:t>
            </a:r>
          </a:p>
          <a:p>
            <a:pPr algn="l"/>
            <a:r>
              <a:rPr lang="es-AR" sz="2000" dirty="0" smtClean="0">
                <a:solidFill>
                  <a:schemeClr val="tx1"/>
                </a:solidFill>
              </a:rPr>
              <a:t>Dato 0 </a:t>
            </a:r>
            <a:r>
              <a:rPr lang="es-AR" sz="2000" dirty="0" err="1" smtClean="0">
                <a:solidFill>
                  <a:schemeClr val="tx1"/>
                </a:solidFill>
              </a:rPr>
              <a:t>Hi</a:t>
            </a:r>
            <a:r>
              <a:rPr lang="es-AR" sz="2000" dirty="0" smtClean="0">
                <a:solidFill>
                  <a:schemeClr val="tx1"/>
                </a:solidFill>
              </a:rPr>
              <a:t>	</a:t>
            </a:r>
            <a:r>
              <a:rPr lang="es-AR" sz="2000" dirty="0" smtClean="0">
                <a:solidFill>
                  <a:schemeClr val="tx1"/>
                </a:solidFill>
              </a:rPr>
              <a:t>	02</a:t>
            </a:r>
            <a:r>
              <a:rPr lang="es-AR" sz="2000" dirty="0" smtClean="0">
                <a:solidFill>
                  <a:schemeClr val="tx1"/>
                </a:solidFill>
              </a:rPr>
              <a:t>	</a:t>
            </a:r>
            <a:r>
              <a:rPr lang="es-AR" sz="2000" dirty="0" smtClean="0">
                <a:solidFill>
                  <a:schemeClr val="tx1"/>
                </a:solidFill>
              </a:rPr>
              <a:t>	“</a:t>
            </a:r>
            <a:r>
              <a:rPr lang="es-AR" sz="2000" dirty="0" smtClean="0">
                <a:solidFill>
                  <a:schemeClr val="tx1"/>
                </a:solidFill>
              </a:rPr>
              <a:t>02”	</a:t>
            </a:r>
            <a:r>
              <a:rPr lang="es-AR" sz="2000" dirty="0" smtClean="0">
                <a:solidFill>
                  <a:schemeClr val="tx1"/>
                </a:solidFill>
              </a:rPr>
              <a:t>	   0000 </a:t>
            </a:r>
            <a:r>
              <a:rPr lang="es-AR" sz="2000" dirty="0" smtClean="0">
                <a:solidFill>
                  <a:schemeClr val="tx1"/>
                </a:solidFill>
              </a:rPr>
              <a:t>0010</a:t>
            </a:r>
          </a:p>
          <a:p>
            <a:pPr algn="l"/>
            <a:r>
              <a:rPr lang="es-AR" sz="2000" dirty="0" smtClean="0">
                <a:solidFill>
                  <a:schemeClr val="tx1"/>
                </a:solidFill>
              </a:rPr>
              <a:t>Dato 0 Lo	</a:t>
            </a:r>
            <a:r>
              <a:rPr lang="es-AR" sz="2000" dirty="0" smtClean="0">
                <a:solidFill>
                  <a:schemeClr val="tx1"/>
                </a:solidFill>
              </a:rPr>
              <a:t>	2B</a:t>
            </a:r>
            <a:r>
              <a:rPr lang="es-AR" sz="2000" dirty="0" smtClean="0">
                <a:solidFill>
                  <a:schemeClr val="tx1"/>
                </a:solidFill>
              </a:rPr>
              <a:t>	</a:t>
            </a:r>
            <a:r>
              <a:rPr lang="es-AR" sz="2000" dirty="0" smtClean="0">
                <a:solidFill>
                  <a:schemeClr val="tx1"/>
                </a:solidFill>
              </a:rPr>
              <a:t>	“</a:t>
            </a:r>
            <a:r>
              <a:rPr lang="es-AR" sz="2000" dirty="0" smtClean="0">
                <a:solidFill>
                  <a:schemeClr val="tx1"/>
                </a:solidFill>
              </a:rPr>
              <a:t>2B”	</a:t>
            </a:r>
            <a:r>
              <a:rPr lang="es-AR" sz="2000" dirty="0" smtClean="0">
                <a:solidFill>
                  <a:schemeClr val="tx1"/>
                </a:solidFill>
              </a:rPr>
              <a:t>	   0010 </a:t>
            </a:r>
            <a:r>
              <a:rPr lang="es-AR" sz="2000" dirty="0" smtClean="0">
                <a:solidFill>
                  <a:schemeClr val="tx1"/>
                </a:solidFill>
              </a:rPr>
              <a:t>1011</a:t>
            </a:r>
          </a:p>
          <a:p>
            <a:pPr algn="l"/>
            <a:r>
              <a:rPr lang="es-AR" sz="2000" dirty="0" smtClean="0">
                <a:solidFill>
                  <a:schemeClr val="tx1"/>
                </a:solidFill>
              </a:rPr>
              <a:t>Dato 1 </a:t>
            </a:r>
            <a:r>
              <a:rPr lang="es-AR" sz="2000" dirty="0" err="1" smtClean="0">
                <a:solidFill>
                  <a:schemeClr val="tx1"/>
                </a:solidFill>
              </a:rPr>
              <a:t>Hi</a:t>
            </a:r>
            <a:r>
              <a:rPr lang="es-AR" sz="2000" dirty="0" smtClean="0">
                <a:solidFill>
                  <a:schemeClr val="tx1"/>
                </a:solidFill>
              </a:rPr>
              <a:t>	</a:t>
            </a:r>
            <a:r>
              <a:rPr lang="es-AR" sz="2000" dirty="0" smtClean="0">
                <a:solidFill>
                  <a:schemeClr val="tx1"/>
                </a:solidFill>
              </a:rPr>
              <a:t>	00</a:t>
            </a:r>
            <a:r>
              <a:rPr lang="es-AR" sz="2000" dirty="0" smtClean="0">
                <a:solidFill>
                  <a:schemeClr val="tx1"/>
                </a:solidFill>
              </a:rPr>
              <a:t>	</a:t>
            </a:r>
            <a:r>
              <a:rPr lang="es-AR" sz="2000" dirty="0" smtClean="0">
                <a:solidFill>
                  <a:schemeClr val="tx1"/>
                </a:solidFill>
              </a:rPr>
              <a:t>	“</a:t>
            </a:r>
            <a:r>
              <a:rPr lang="es-AR" sz="2000" dirty="0" smtClean="0">
                <a:solidFill>
                  <a:schemeClr val="tx1"/>
                </a:solidFill>
              </a:rPr>
              <a:t>00”	</a:t>
            </a:r>
            <a:r>
              <a:rPr lang="es-AR" sz="2000" dirty="0" smtClean="0">
                <a:solidFill>
                  <a:schemeClr val="tx1"/>
                </a:solidFill>
              </a:rPr>
              <a:t>	   0000 </a:t>
            </a:r>
            <a:r>
              <a:rPr lang="es-AR" sz="2000" dirty="0" smtClean="0">
                <a:solidFill>
                  <a:schemeClr val="tx1"/>
                </a:solidFill>
              </a:rPr>
              <a:t>0000</a:t>
            </a:r>
          </a:p>
          <a:p>
            <a:pPr algn="l"/>
            <a:r>
              <a:rPr lang="es-AR" sz="2000" dirty="0" smtClean="0">
                <a:solidFill>
                  <a:schemeClr val="tx1"/>
                </a:solidFill>
              </a:rPr>
              <a:t>Dato 1 Lo	</a:t>
            </a:r>
            <a:r>
              <a:rPr lang="es-AR" sz="2000" dirty="0" smtClean="0">
                <a:solidFill>
                  <a:schemeClr val="tx1"/>
                </a:solidFill>
              </a:rPr>
              <a:t>	00</a:t>
            </a:r>
            <a:r>
              <a:rPr lang="es-AR" sz="2000" dirty="0" smtClean="0">
                <a:solidFill>
                  <a:schemeClr val="tx1"/>
                </a:solidFill>
              </a:rPr>
              <a:t>	</a:t>
            </a:r>
            <a:r>
              <a:rPr lang="es-AR" sz="2000" dirty="0" smtClean="0">
                <a:solidFill>
                  <a:schemeClr val="tx1"/>
                </a:solidFill>
              </a:rPr>
              <a:t>	“</a:t>
            </a:r>
            <a:r>
              <a:rPr lang="es-AR" sz="2000" dirty="0" smtClean="0">
                <a:solidFill>
                  <a:schemeClr val="tx1"/>
                </a:solidFill>
              </a:rPr>
              <a:t>00”	</a:t>
            </a:r>
            <a:r>
              <a:rPr lang="es-AR" sz="2000" dirty="0" smtClean="0">
                <a:solidFill>
                  <a:schemeClr val="tx1"/>
                </a:solidFill>
              </a:rPr>
              <a:t>	   0000 </a:t>
            </a:r>
            <a:r>
              <a:rPr lang="es-AR" sz="2000" dirty="0" smtClean="0">
                <a:solidFill>
                  <a:schemeClr val="tx1"/>
                </a:solidFill>
              </a:rPr>
              <a:t>0000</a:t>
            </a:r>
          </a:p>
          <a:p>
            <a:pPr algn="l"/>
            <a:r>
              <a:rPr lang="es-AR" sz="2000" dirty="0" smtClean="0">
                <a:solidFill>
                  <a:schemeClr val="tx1"/>
                </a:solidFill>
              </a:rPr>
              <a:t>Dato 2 </a:t>
            </a:r>
            <a:r>
              <a:rPr lang="es-AR" sz="2000" dirty="0" err="1" smtClean="0">
                <a:solidFill>
                  <a:schemeClr val="tx1"/>
                </a:solidFill>
              </a:rPr>
              <a:t>Hi</a:t>
            </a:r>
            <a:r>
              <a:rPr lang="es-AR" sz="2000" dirty="0" smtClean="0">
                <a:solidFill>
                  <a:schemeClr val="tx1"/>
                </a:solidFill>
              </a:rPr>
              <a:t>	</a:t>
            </a:r>
            <a:r>
              <a:rPr lang="es-AR" sz="2000" dirty="0" smtClean="0">
                <a:solidFill>
                  <a:schemeClr val="tx1"/>
                </a:solidFill>
              </a:rPr>
              <a:t>	00</a:t>
            </a:r>
            <a:r>
              <a:rPr lang="es-AR" sz="2000" dirty="0" smtClean="0">
                <a:solidFill>
                  <a:schemeClr val="tx1"/>
                </a:solidFill>
              </a:rPr>
              <a:t>	</a:t>
            </a:r>
            <a:r>
              <a:rPr lang="es-AR" sz="2000" dirty="0" smtClean="0">
                <a:solidFill>
                  <a:schemeClr val="tx1"/>
                </a:solidFill>
              </a:rPr>
              <a:t>	“</a:t>
            </a:r>
            <a:r>
              <a:rPr lang="es-AR" sz="2000" dirty="0" smtClean="0">
                <a:solidFill>
                  <a:schemeClr val="tx1"/>
                </a:solidFill>
              </a:rPr>
              <a:t>00”	</a:t>
            </a:r>
            <a:r>
              <a:rPr lang="es-AR" sz="2000" dirty="0" smtClean="0">
                <a:solidFill>
                  <a:schemeClr val="tx1"/>
                </a:solidFill>
              </a:rPr>
              <a:t>	   0000 </a:t>
            </a:r>
            <a:r>
              <a:rPr lang="es-AR" sz="2000" dirty="0" smtClean="0">
                <a:solidFill>
                  <a:schemeClr val="tx1"/>
                </a:solidFill>
              </a:rPr>
              <a:t>0000</a:t>
            </a:r>
          </a:p>
          <a:p>
            <a:pPr algn="l"/>
            <a:r>
              <a:rPr lang="es-AR" sz="2000" dirty="0" smtClean="0">
                <a:solidFill>
                  <a:schemeClr val="tx1"/>
                </a:solidFill>
              </a:rPr>
              <a:t>Dato 2 Lo	</a:t>
            </a:r>
            <a:r>
              <a:rPr lang="es-AR" sz="2000" dirty="0" smtClean="0">
                <a:solidFill>
                  <a:schemeClr val="tx1"/>
                </a:solidFill>
              </a:rPr>
              <a:t>	63</a:t>
            </a:r>
            <a:r>
              <a:rPr lang="es-AR" sz="2000" dirty="0" smtClean="0">
                <a:solidFill>
                  <a:schemeClr val="tx1"/>
                </a:solidFill>
              </a:rPr>
              <a:t>	</a:t>
            </a:r>
            <a:r>
              <a:rPr lang="es-AR" sz="2000" dirty="0" smtClean="0">
                <a:solidFill>
                  <a:schemeClr val="tx1"/>
                </a:solidFill>
              </a:rPr>
              <a:t>	“</a:t>
            </a:r>
            <a:r>
              <a:rPr lang="es-AR" sz="2000" dirty="0" smtClean="0">
                <a:solidFill>
                  <a:schemeClr val="tx1"/>
                </a:solidFill>
              </a:rPr>
              <a:t>63”	</a:t>
            </a:r>
            <a:r>
              <a:rPr lang="es-AR" sz="2000" dirty="0" smtClean="0">
                <a:solidFill>
                  <a:schemeClr val="tx1"/>
                </a:solidFill>
              </a:rPr>
              <a:t>	   0110 </a:t>
            </a:r>
            <a:r>
              <a:rPr lang="es-AR" sz="2000" dirty="0" smtClean="0">
                <a:solidFill>
                  <a:schemeClr val="tx1"/>
                </a:solidFill>
              </a:rPr>
              <a:t>0011</a:t>
            </a:r>
          </a:p>
          <a:p>
            <a:pPr algn="l"/>
            <a:r>
              <a:rPr lang="es-AR" sz="2000" dirty="0" smtClean="0">
                <a:solidFill>
                  <a:schemeClr val="tx1"/>
                </a:solidFill>
              </a:rPr>
              <a:t>Error </a:t>
            </a:r>
            <a:r>
              <a:rPr lang="es-AR" sz="2000" dirty="0" err="1" smtClean="0">
                <a:solidFill>
                  <a:schemeClr val="tx1"/>
                </a:solidFill>
              </a:rPr>
              <a:t>Check</a:t>
            </a:r>
            <a:r>
              <a:rPr lang="es-AR" sz="2000" dirty="0" smtClean="0">
                <a:solidFill>
                  <a:schemeClr val="tx1"/>
                </a:solidFill>
              </a:rPr>
              <a:t>	 	</a:t>
            </a:r>
            <a:r>
              <a:rPr lang="es-AR" sz="2000" dirty="0" smtClean="0">
                <a:solidFill>
                  <a:schemeClr val="tx1"/>
                </a:solidFill>
              </a:rPr>
              <a:t>		LRC </a:t>
            </a:r>
            <a:r>
              <a:rPr lang="es-AR" sz="2000" dirty="0" smtClean="0">
                <a:solidFill>
                  <a:schemeClr val="tx1"/>
                </a:solidFill>
              </a:rPr>
              <a:t>(2 </a:t>
            </a:r>
            <a:r>
              <a:rPr lang="es-AR" sz="2000" dirty="0" smtClean="0">
                <a:solidFill>
                  <a:schemeClr val="tx1"/>
                </a:solidFill>
              </a:rPr>
              <a:t>car.)  </a:t>
            </a:r>
            <a:r>
              <a:rPr lang="es-AR" sz="2000" dirty="0" smtClean="0">
                <a:solidFill>
                  <a:schemeClr val="tx1"/>
                </a:solidFill>
              </a:rPr>
              <a:t>	</a:t>
            </a:r>
            <a:r>
              <a:rPr lang="es-AR" sz="2000" dirty="0" smtClean="0">
                <a:solidFill>
                  <a:schemeClr val="tx1"/>
                </a:solidFill>
              </a:rPr>
              <a:t>   CRC </a:t>
            </a:r>
            <a:r>
              <a:rPr lang="es-AR" sz="2000" dirty="0" smtClean="0">
                <a:solidFill>
                  <a:schemeClr val="tx1"/>
                </a:solidFill>
              </a:rPr>
              <a:t>(16 bits)</a:t>
            </a:r>
          </a:p>
          <a:p>
            <a:pPr algn="l"/>
            <a:r>
              <a:rPr lang="es-AR" sz="2000" dirty="0" smtClean="0">
                <a:solidFill>
                  <a:schemeClr val="tx1"/>
                </a:solidFill>
              </a:rPr>
              <a:t>Fin de trama	 	</a:t>
            </a:r>
            <a:r>
              <a:rPr lang="es-AR" sz="2000" dirty="0" smtClean="0">
                <a:solidFill>
                  <a:schemeClr val="tx1"/>
                </a:solidFill>
              </a:rPr>
              <a:t>		CR </a:t>
            </a:r>
            <a:r>
              <a:rPr lang="es-AR" sz="2000" dirty="0" smtClean="0">
                <a:solidFill>
                  <a:schemeClr val="tx1"/>
                </a:solidFill>
              </a:rPr>
              <a:t>LF	</a:t>
            </a:r>
            <a:r>
              <a:rPr lang="es-AR" sz="2000" dirty="0" smtClean="0">
                <a:solidFill>
                  <a:schemeClr val="tx1"/>
                </a:solidFill>
              </a:rPr>
              <a:t>	   ninguno</a:t>
            </a:r>
            <a:endParaRPr lang="es-AR" sz="2000" dirty="0" smtClean="0">
              <a:solidFill>
                <a:schemeClr val="tx1"/>
              </a:solidFill>
            </a:endParaRPr>
          </a:p>
          <a:p>
            <a:pPr algn="l"/>
            <a:r>
              <a:rPr lang="es-AR" sz="2000" dirty="0" smtClean="0">
                <a:solidFill>
                  <a:schemeClr val="tx1"/>
                </a:solidFill>
              </a:rPr>
              <a:t>Total:	 	23 bytes	11 bytes</a:t>
            </a:r>
          </a:p>
          <a:p>
            <a:pPr algn="l"/>
            <a:endParaRPr lang="es-AR" sz="2000" dirty="0" smtClean="0">
              <a:solidFill>
                <a:schemeClr val="tx1"/>
              </a:solidFill>
            </a:endParaRPr>
          </a:p>
          <a:p>
            <a:pPr algn="l"/>
            <a:endParaRPr lang="es-AR" sz="3600" dirty="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t>Bibliografía</a:t>
            </a:r>
            <a:endParaRPr lang="es-AR" dirty="0"/>
          </a:p>
        </p:txBody>
      </p:sp>
      <p:sp>
        <p:nvSpPr>
          <p:cNvPr id="3" name="2 Subtítulo"/>
          <p:cNvSpPr>
            <a:spLocks noGrp="1"/>
          </p:cNvSpPr>
          <p:nvPr>
            <p:ph type="subTitle" idx="1"/>
          </p:nvPr>
        </p:nvSpPr>
        <p:spPr>
          <a:xfrm>
            <a:off x="395536" y="1052736"/>
            <a:ext cx="8748464" cy="4586064"/>
          </a:xfrm>
        </p:spPr>
        <p:txBody>
          <a:bodyPr>
            <a:noAutofit/>
          </a:bodyPr>
          <a:lstStyle/>
          <a:p>
            <a:pPr algn="l"/>
            <a:r>
              <a:rPr lang="es-AR" sz="2000" dirty="0" smtClean="0">
                <a:solidFill>
                  <a:schemeClr val="tx1"/>
                </a:solidFill>
              </a:rPr>
              <a:t>		</a:t>
            </a:r>
          </a:p>
          <a:p>
            <a:pPr algn="l"/>
            <a:endParaRPr lang="es-AR" sz="2000" dirty="0" smtClean="0">
              <a:solidFill>
                <a:schemeClr val="tx1"/>
              </a:solidFill>
            </a:endParaRPr>
          </a:p>
          <a:p>
            <a:pPr algn="l"/>
            <a:r>
              <a:rPr lang="es-ES" sz="2000" dirty="0" smtClean="0">
                <a:solidFill>
                  <a:schemeClr val="tx1"/>
                </a:solidFill>
              </a:rPr>
              <a:t>Para detalle de </a:t>
            </a:r>
            <a:r>
              <a:rPr lang="es-ES" sz="2000" smtClean="0">
                <a:solidFill>
                  <a:schemeClr val="tx1"/>
                </a:solidFill>
              </a:rPr>
              <a:t>funciones :</a:t>
            </a:r>
            <a:endParaRPr lang="es-AR" sz="2000" dirty="0" smtClean="0">
              <a:solidFill>
                <a:schemeClr val="tx1"/>
              </a:solidFill>
            </a:endParaRPr>
          </a:p>
          <a:p>
            <a:pPr algn="l"/>
            <a:r>
              <a:rPr lang="es-AR" sz="2000" dirty="0" smtClean="0">
                <a:solidFill>
                  <a:schemeClr val="tx1"/>
                </a:solidFill>
              </a:rPr>
              <a:t>	</a:t>
            </a:r>
            <a:r>
              <a:rPr lang="es-AR" sz="2400" dirty="0" smtClean="0">
                <a:solidFill>
                  <a:schemeClr val="tx1"/>
                </a:solidFill>
              </a:rPr>
              <a:t>http</a:t>
            </a:r>
            <a:r>
              <a:rPr lang="es-AR" sz="2400" dirty="0" smtClean="0">
                <a:solidFill>
                  <a:schemeClr val="tx1"/>
                </a:solidFill>
              </a:rPr>
              <a:t>://www.tolaemon.com/docs/modbus.htm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ES" dirty="0" smtClean="0"/>
              <a:t>MODBUS</a:t>
            </a:r>
            <a:endParaRPr lang="es-AR" dirty="0"/>
          </a:p>
        </p:txBody>
      </p:sp>
      <p:sp>
        <p:nvSpPr>
          <p:cNvPr id="3" name="2 Subtítulo"/>
          <p:cNvSpPr>
            <a:spLocks noGrp="1"/>
          </p:cNvSpPr>
          <p:nvPr>
            <p:ph type="subTitle" idx="1"/>
          </p:nvPr>
        </p:nvSpPr>
        <p:spPr>
          <a:xfrm>
            <a:off x="539552" y="1268760"/>
            <a:ext cx="7992888" cy="4370040"/>
          </a:xfrm>
        </p:spPr>
        <p:txBody>
          <a:bodyPr>
            <a:noAutofit/>
          </a:bodyPr>
          <a:lstStyle/>
          <a:p>
            <a:pPr algn="l">
              <a:buFont typeface="Arial" pitchFamily="34" charset="0"/>
              <a:buChar char="•"/>
            </a:pPr>
            <a:r>
              <a:rPr lang="es-AR" sz="1400" dirty="0" smtClean="0">
                <a:solidFill>
                  <a:schemeClr val="tx1"/>
                </a:solidFill>
              </a:rPr>
              <a:t> </a:t>
            </a:r>
            <a:r>
              <a:rPr lang="es-AR" sz="2000" dirty="0" smtClean="0">
                <a:solidFill>
                  <a:schemeClr val="tx1"/>
                </a:solidFill>
              </a:rPr>
              <a:t>MODBUS funciona siempre en modo maestro-esclavo ( cliente - servidor ), siendo el maestro ( cliente ) quien controla en todo momento las comunicaciones con los esclavos </a:t>
            </a:r>
          </a:p>
          <a:p>
            <a:pPr algn="l">
              <a:buFont typeface="Arial" pitchFamily="34" charset="0"/>
              <a:buChar char="•"/>
            </a:pPr>
            <a:r>
              <a:rPr lang="es-AR" sz="2000" dirty="0" smtClean="0">
                <a:solidFill>
                  <a:schemeClr val="tx1"/>
                </a:solidFill>
              </a:rPr>
              <a:t>  Hasta 247 esclavos</a:t>
            </a:r>
          </a:p>
          <a:p>
            <a:pPr algn="l">
              <a:buFont typeface="Arial" pitchFamily="34" charset="0"/>
              <a:buChar char="•"/>
            </a:pPr>
            <a:r>
              <a:rPr lang="es-AR" sz="2000" dirty="0">
                <a:solidFill>
                  <a:schemeClr val="tx1"/>
                </a:solidFill>
              </a:rPr>
              <a:t> </a:t>
            </a:r>
            <a:r>
              <a:rPr lang="es-AR" sz="2000" dirty="0" smtClean="0">
                <a:solidFill>
                  <a:schemeClr val="tx1"/>
                </a:solidFill>
              </a:rPr>
              <a:t>Los esclavos  se limitan a retornar los datos solicitados o a ejecutar la acción indicada por el maestro</a:t>
            </a:r>
          </a:p>
          <a:p>
            <a:pPr algn="l">
              <a:buFont typeface="Arial" pitchFamily="34" charset="0"/>
              <a:buChar char="•"/>
            </a:pPr>
            <a:r>
              <a:rPr lang="es-AR" sz="2000" dirty="0" smtClean="0">
                <a:solidFill>
                  <a:schemeClr val="tx1"/>
                </a:solidFill>
              </a:rPr>
              <a:t> La comunicación del maestro hacia los esclavos puede ser de dos tipos:</a:t>
            </a:r>
          </a:p>
          <a:p>
            <a:pPr lvl="1" algn="l">
              <a:buFont typeface="Arial" pitchFamily="34" charset="0"/>
              <a:buChar char="•"/>
            </a:pPr>
            <a:r>
              <a:rPr lang="es-AR" sz="2000" dirty="0" smtClean="0">
                <a:solidFill>
                  <a:schemeClr val="tx1"/>
                </a:solidFill>
              </a:rPr>
              <a:t> “peer </a:t>
            </a:r>
            <a:r>
              <a:rPr lang="es-AR" sz="2000" dirty="0" err="1" smtClean="0">
                <a:solidFill>
                  <a:schemeClr val="tx1"/>
                </a:solidFill>
              </a:rPr>
              <a:t>to</a:t>
            </a:r>
            <a:r>
              <a:rPr lang="es-AR" sz="2000" dirty="0" smtClean="0">
                <a:solidFill>
                  <a:schemeClr val="tx1"/>
                </a:solidFill>
              </a:rPr>
              <a:t> peer”: en que se establece comunicación “maestro - esclavo” , el maestro solicita información y el esclavo responde ( se envía el comando a un dispositivo comprendido entre las direcciones 1d i 247d ).</a:t>
            </a:r>
          </a:p>
          <a:p>
            <a:pPr lvl="1" algn="l">
              <a:buFont typeface="Arial" pitchFamily="34" charset="0"/>
              <a:buChar char="•"/>
            </a:pPr>
            <a:r>
              <a:rPr lang="es-AR" sz="2000" dirty="0" smtClean="0">
                <a:solidFill>
                  <a:schemeClr val="tx1"/>
                </a:solidFill>
              </a:rPr>
              <a:t>“</a:t>
            </a:r>
            <a:r>
              <a:rPr lang="es-AR" sz="2000" dirty="0" err="1" smtClean="0">
                <a:solidFill>
                  <a:schemeClr val="tx1"/>
                </a:solidFill>
              </a:rPr>
              <a:t>broadcast</a:t>
            </a:r>
            <a:r>
              <a:rPr lang="es-AR" sz="2000" dirty="0" smtClean="0">
                <a:solidFill>
                  <a:schemeClr val="tx1"/>
                </a:solidFill>
              </a:rPr>
              <a:t>”: en que se establece comunicación “maestro - todos los esclavos” , el maestro envía un comando a todos los esclavos de la red sin esperar respuesta ( se envía a la dirección @0d ).</a:t>
            </a:r>
          </a:p>
          <a:p>
            <a:pPr algn="l">
              <a:buFont typeface="Arial" pitchFamily="34" charset="0"/>
              <a:buChar char="•"/>
            </a:pPr>
            <a:endParaRPr lang="es-AR"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ES" dirty="0" smtClean="0"/>
              <a:t>MODBUS</a:t>
            </a:r>
            <a:endParaRPr lang="es-AR" dirty="0"/>
          </a:p>
        </p:txBody>
      </p:sp>
      <p:sp>
        <p:nvSpPr>
          <p:cNvPr id="3" name="2 Subtítulo"/>
          <p:cNvSpPr>
            <a:spLocks noGrp="1"/>
          </p:cNvSpPr>
          <p:nvPr>
            <p:ph type="subTitle" idx="1"/>
          </p:nvPr>
        </p:nvSpPr>
        <p:spPr>
          <a:xfrm>
            <a:off x="395536" y="1268760"/>
            <a:ext cx="8352928" cy="4370040"/>
          </a:xfrm>
        </p:spPr>
        <p:txBody>
          <a:bodyPr>
            <a:noAutofit/>
          </a:bodyPr>
          <a:lstStyle/>
          <a:p>
            <a:pPr algn="l">
              <a:buFont typeface="Arial" pitchFamily="34" charset="0"/>
              <a:buChar char="•"/>
            </a:pPr>
            <a:r>
              <a:rPr lang="es-AR" sz="2000" dirty="0" smtClean="0">
                <a:solidFill>
                  <a:schemeClr val="tx1"/>
                </a:solidFill>
              </a:rPr>
              <a:t> Secuencia básica:  trama de pregunta, seguida de trama de respuesta:</a:t>
            </a:r>
          </a:p>
          <a:p>
            <a:pPr algn="l">
              <a:buFont typeface="Arial" pitchFamily="34" charset="0"/>
              <a:buChar char="•"/>
            </a:pPr>
            <a:r>
              <a:rPr lang="es-AR" sz="2000" dirty="0" smtClean="0">
                <a:solidFill>
                  <a:schemeClr val="tx1"/>
                </a:solidFill>
              </a:rPr>
              <a:t>- Pregunta: código de función indica al esclavo operación , y bytes necesarios ( datos, comprobación … ) para su ejecución.</a:t>
            </a:r>
          </a:p>
          <a:p>
            <a:pPr algn="l">
              <a:buFont typeface="Arial" pitchFamily="34" charset="0"/>
              <a:buChar char="•"/>
            </a:pPr>
            <a:r>
              <a:rPr lang="es-AR" sz="2000" dirty="0" smtClean="0">
                <a:solidFill>
                  <a:schemeClr val="tx1"/>
                </a:solidFill>
              </a:rPr>
              <a:t>- Respuesta: con confirmación o datos resultantes de ejecución </a:t>
            </a:r>
          </a:p>
          <a:p>
            <a:pPr algn="l">
              <a:buFont typeface="Arial" pitchFamily="34" charset="0"/>
              <a:buChar char="•"/>
            </a:pPr>
            <a:r>
              <a:rPr lang="es-AR" sz="2000" dirty="0" smtClean="0">
                <a:solidFill>
                  <a:schemeClr val="tx1"/>
                </a:solidFill>
              </a:rPr>
              <a:t> Si hay más de una trama de respuesta, esclavo envía primera respuesta indicando que aún no tiene los datos y tardará un tiempo en disponer de ellos, y segunda con datos</a:t>
            </a:r>
          </a:p>
          <a:p>
            <a:pPr algn="l">
              <a:buFont typeface="Arial" pitchFamily="34" charset="0"/>
              <a:buChar char="•"/>
            </a:pPr>
            <a:r>
              <a:rPr lang="es-AR" sz="2000" dirty="0" smtClean="0">
                <a:solidFill>
                  <a:schemeClr val="tx1"/>
                </a:solidFill>
              </a:rPr>
              <a:t> Comunicaciones en modo ASCII o en modo RTU</a:t>
            </a:r>
          </a:p>
          <a:p>
            <a:pPr algn="l">
              <a:buFont typeface="Arial" pitchFamily="34" charset="0"/>
              <a:buChar char="•"/>
            </a:pPr>
            <a:r>
              <a:rPr lang="es-AR" sz="2000" dirty="0" smtClean="0">
                <a:solidFill>
                  <a:schemeClr val="tx1"/>
                </a:solidFill>
              </a:rPr>
              <a:t> Modo ASCII: bytes codificados en ASCII, por cada byte a transmitir se envían dos ASCII ( para poder leer las tramas con editor de texto)</a:t>
            </a:r>
          </a:p>
          <a:p>
            <a:pPr algn="l">
              <a:buFont typeface="Arial" pitchFamily="34" charset="0"/>
              <a:buChar char="•"/>
            </a:pPr>
            <a:r>
              <a:rPr lang="es-AR" sz="2000" dirty="0" smtClean="0">
                <a:solidFill>
                  <a:schemeClr val="tx1"/>
                </a:solidFill>
              </a:rPr>
              <a:t> Las tramas comienzan por 3AH (carácter ':'), y terminan en 0DH-0AH (CR LF </a:t>
            </a:r>
            <a:r>
              <a:rPr lang="es-AR" sz="2000" dirty="0" err="1" smtClean="0">
                <a:solidFill>
                  <a:schemeClr val="tx1"/>
                </a:solidFill>
              </a:rPr>
              <a:t>Carrier</a:t>
            </a:r>
            <a:r>
              <a:rPr lang="es-AR" sz="2000" dirty="0" smtClean="0">
                <a:solidFill>
                  <a:schemeClr val="tx1"/>
                </a:solidFill>
              </a:rPr>
              <a:t> </a:t>
            </a:r>
            <a:r>
              <a:rPr lang="es-AR" sz="2000" dirty="0" err="1" smtClean="0">
                <a:solidFill>
                  <a:schemeClr val="tx1"/>
                </a:solidFill>
              </a:rPr>
              <a:t>Return</a:t>
            </a:r>
            <a:r>
              <a:rPr lang="es-AR" sz="2000" dirty="0" smtClean="0">
                <a:solidFill>
                  <a:schemeClr val="tx1"/>
                </a:solidFill>
              </a:rPr>
              <a:t> Line </a:t>
            </a:r>
            <a:r>
              <a:rPr lang="es-AR" sz="2000" dirty="0" err="1" smtClean="0">
                <a:solidFill>
                  <a:schemeClr val="tx1"/>
                </a:solidFill>
              </a:rPr>
              <a:t>Feed</a:t>
            </a:r>
            <a:r>
              <a:rPr lang="es-AR" sz="2000" dirty="0" smtClean="0">
                <a:solidFill>
                  <a:schemeClr val="tx1"/>
                </a:solidFill>
              </a:rPr>
              <a:t>) y cada byte se envía como dos caracteres ASCII.</a:t>
            </a:r>
          </a:p>
          <a:p>
            <a:pPr algn="l">
              <a:buFont typeface="Arial" pitchFamily="34" charset="0"/>
              <a:buChar char="•"/>
            </a:pPr>
            <a:r>
              <a:rPr lang="es-AR" sz="2000" dirty="0" smtClean="0">
                <a:solidFill>
                  <a:schemeClr val="tx1"/>
                </a:solidFill>
              </a:rPr>
              <a:t>  Modo RTU: se envían en binario. No se usa indicador inicio y final de trama</a:t>
            </a:r>
            <a:endParaRPr lang="es-AR"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ES" dirty="0" smtClean="0"/>
              <a:t>MODBUS</a:t>
            </a:r>
            <a:endParaRPr lang="es-AR" dirty="0"/>
          </a:p>
        </p:txBody>
      </p:sp>
      <p:sp>
        <p:nvSpPr>
          <p:cNvPr id="3" name="2 Subtítulo"/>
          <p:cNvSpPr>
            <a:spLocks noGrp="1"/>
          </p:cNvSpPr>
          <p:nvPr>
            <p:ph type="subTitle" idx="1"/>
          </p:nvPr>
        </p:nvSpPr>
        <p:spPr>
          <a:xfrm>
            <a:off x="395536" y="1268760"/>
            <a:ext cx="8748464" cy="4370040"/>
          </a:xfrm>
        </p:spPr>
        <p:txBody>
          <a:bodyPr>
            <a:noAutofit/>
          </a:bodyPr>
          <a:lstStyle/>
          <a:p>
            <a:pPr algn="l"/>
            <a:r>
              <a:rPr lang="es-AR" sz="1600" dirty="0">
                <a:solidFill>
                  <a:schemeClr val="tx1"/>
                </a:solidFill>
              </a:rPr>
              <a:t>	</a:t>
            </a:r>
            <a:r>
              <a:rPr lang="es-AR" sz="1600" dirty="0" smtClean="0">
                <a:solidFill>
                  <a:schemeClr val="tx1"/>
                </a:solidFill>
              </a:rPr>
              <a:t>	    Modo ASCII	                                           Modo RTU</a:t>
            </a:r>
          </a:p>
          <a:p>
            <a:pPr algn="l"/>
            <a:r>
              <a:rPr lang="es-AR" sz="1600" dirty="0" err="1" smtClean="0">
                <a:solidFill>
                  <a:schemeClr val="tx1"/>
                </a:solidFill>
              </a:rPr>
              <a:t>Carácteres</a:t>
            </a:r>
            <a:r>
              <a:rPr lang="es-AR" sz="1600" dirty="0" smtClean="0">
                <a:solidFill>
                  <a:schemeClr val="tx1"/>
                </a:solidFill>
              </a:rPr>
              <a:t>	                     ASCII ‘0’…’9’,’A’….’F’	                                        Binario 0…255</a:t>
            </a:r>
          </a:p>
          <a:p>
            <a:pPr algn="l">
              <a:buFont typeface="Arial" pitchFamily="34" charset="0"/>
              <a:buChar char="•"/>
            </a:pPr>
            <a:r>
              <a:rPr lang="es-AR" sz="1600" dirty="0" err="1" smtClean="0">
                <a:solidFill>
                  <a:schemeClr val="tx1"/>
                </a:solidFill>
              </a:rPr>
              <a:t>Comprob</a:t>
            </a:r>
            <a:r>
              <a:rPr lang="es-AR" sz="1600" dirty="0" smtClean="0">
                <a:solidFill>
                  <a:schemeClr val="tx1"/>
                </a:solidFill>
              </a:rPr>
              <a:t>. Error	LRC Longitudinal </a:t>
            </a:r>
            <a:r>
              <a:rPr lang="es-AR" sz="1600" dirty="0" err="1" smtClean="0">
                <a:solidFill>
                  <a:schemeClr val="tx1"/>
                </a:solidFill>
              </a:rPr>
              <a:t>Redundancy</a:t>
            </a:r>
            <a:r>
              <a:rPr lang="es-AR" sz="1600" dirty="0" smtClean="0">
                <a:solidFill>
                  <a:schemeClr val="tx1"/>
                </a:solidFill>
              </a:rPr>
              <a:t> </a:t>
            </a:r>
            <a:r>
              <a:rPr lang="es-AR" sz="1600" dirty="0" err="1" smtClean="0">
                <a:solidFill>
                  <a:schemeClr val="tx1"/>
                </a:solidFill>
              </a:rPr>
              <a:t>check</a:t>
            </a:r>
            <a:r>
              <a:rPr lang="es-AR" sz="1600" dirty="0" smtClean="0">
                <a:solidFill>
                  <a:schemeClr val="tx1"/>
                </a:solidFill>
              </a:rPr>
              <a:t>  	CRC </a:t>
            </a:r>
            <a:r>
              <a:rPr lang="es-AR" sz="1600" dirty="0" err="1" smtClean="0">
                <a:solidFill>
                  <a:schemeClr val="tx1"/>
                </a:solidFill>
              </a:rPr>
              <a:t>Cyclic</a:t>
            </a:r>
            <a:r>
              <a:rPr lang="es-AR" sz="1600" dirty="0" smtClean="0">
                <a:solidFill>
                  <a:schemeClr val="tx1"/>
                </a:solidFill>
              </a:rPr>
              <a:t> </a:t>
            </a:r>
            <a:r>
              <a:rPr lang="es-AR" sz="1600" dirty="0" err="1" smtClean="0">
                <a:solidFill>
                  <a:schemeClr val="tx1"/>
                </a:solidFill>
              </a:rPr>
              <a:t>Redundancy</a:t>
            </a:r>
            <a:r>
              <a:rPr lang="es-AR" sz="1600" dirty="0" smtClean="0">
                <a:solidFill>
                  <a:schemeClr val="tx1"/>
                </a:solidFill>
              </a:rPr>
              <a:t> </a:t>
            </a:r>
            <a:r>
              <a:rPr lang="es-AR" sz="1600" dirty="0" err="1" smtClean="0">
                <a:solidFill>
                  <a:schemeClr val="tx1"/>
                </a:solidFill>
              </a:rPr>
              <a:t>Check</a:t>
            </a:r>
            <a:endParaRPr lang="es-AR" sz="1600" dirty="0" smtClean="0">
              <a:solidFill>
                <a:schemeClr val="tx1"/>
              </a:solidFill>
            </a:endParaRPr>
          </a:p>
          <a:p>
            <a:pPr algn="l">
              <a:buFont typeface="Arial" pitchFamily="34" charset="0"/>
              <a:buChar char="•"/>
            </a:pPr>
            <a:r>
              <a:rPr lang="es-AR" sz="1600" dirty="0" smtClean="0">
                <a:solidFill>
                  <a:schemeClr val="tx1"/>
                </a:solidFill>
              </a:rPr>
              <a:t>Inicio de trama	</a:t>
            </a:r>
            <a:r>
              <a:rPr lang="es-AR" sz="1600" dirty="0" err="1" smtClean="0">
                <a:solidFill>
                  <a:schemeClr val="tx1"/>
                </a:solidFill>
              </a:rPr>
              <a:t>Carater</a:t>
            </a:r>
            <a:r>
              <a:rPr lang="es-AR" sz="1600" dirty="0" smtClean="0">
                <a:solidFill>
                  <a:schemeClr val="tx1"/>
                </a:solidFill>
              </a:rPr>
              <a:t> ‘:’	                                                             3.5 veces t de carácter</a:t>
            </a:r>
          </a:p>
          <a:p>
            <a:pPr algn="l">
              <a:buFont typeface="Arial" pitchFamily="34" charset="0"/>
              <a:buChar char="•"/>
            </a:pPr>
            <a:r>
              <a:rPr lang="es-AR" sz="1600" dirty="0" smtClean="0">
                <a:solidFill>
                  <a:schemeClr val="tx1"/>
                </a:solidFill>
              </a:rPr>
              <a:t>Final de trama	</a:t>
            </a:r>
            <a:r>
              <a:rPr lang="es-AR" sz="1600" dirty="0" err="1" smtClean="0">
                <a:solidFill>
                  <a:schemeClr val="tx1"/>
                </a:solidFill>
              </a:rPr>
              <a:t>Character</a:t>
            </a:r>
            <a:r>
              <a:rPr lang="es-AR" sz="1600" dirty="0" smtClean="0">
                <a:solidFill>
                  <a:schemeClr val="tx1"/>
                </a:solidFill>
              </a:rPr>
              <a:t> CR/CL	                                          3.5 veces t de carácter</a:t>
            </a:r>
          </a:p>
          <a:p>
            <a:pPr algn="l">
              <a:buFont typeface="Arial" pitchFamily="34" charset="0"/>
              <a:buChar char="•"/>
            </a:pPr>
            <a:r>
              <a:rPr lang="es-AR" sz="1600" dirty="0" smtClean="0">
                <a:solidFill>
                  <a:schemeClr val="tx1"/>
                </a:solidFill>
              </a:rPr>
              <a:t>Distancia </a:t>
            </a:r>
            <a:r>
              <a:rPr lang="es-AR" sz="1600" dirty="0" err="1" smtClean="0">
                <a:solidFill>
                  <a:schemeClr val="tx1"/>
                </a:solidFill>
              </a:rPr>
              <a:t>max</a:t>
            </a:r>
            <a:r>
              <a:rPr lang="es-AR" sz="1600" dirty="0" smtClean="0">
                <a:solidFill>
                  <a:schemeClr val="tx1"/>
                </a:solidFill>
              </a:rPr>
              <a:t>. e/ caracteres  	1 </a:t>
            </a:r>
            <a:r>
              <a:rPr lang="es-AR" sz="1600" dirty="0" err="1" smtClean="0">
                <a:solidFill>
                  <a:schemeClr val="tx1"/>
                </a:solidFill>
              </a:rPr>
              <a:t>seg</a:t>
            </a:r>
            <a:r>
              <a:rPr lang="es-AR" sz="1600" dirty="0" smtClean="0">
                <a:solidFill>
                  <a:schemeClr val="tx1"/>
                </a:solidFill>
              </a:rPr>
              <a:t>	                                          1.5 veces t de carácter</a:t>
            </a:r>
          </a:p>
          <a:p>
            <a:pPr algn="l">
              <a:buFont typeface="Arial" pitchFamily="34" charset="0"/>
              <a:buChar char="•"/>
            </a:pPr>
            <a:r>
              <a:rPr lang="es-AR" sz="1600" dirty="0" smtClean="0">
                <a:solidFill>
                  <a:schemeClr val="tx1"/>
                </a:solidFill>
              </a:rPr>
              <a:t>Bit de inicio	1	                                                                     1</a:t>
            </a:r>
          </a:p>
          <a:p>
            <a:pPr algn="l">
              <a:buFont typeface="Arial" pitchFamily="34" charset="0"/>
              <a:buChar char="•"/>
            </a:pPr>
            <a:r>
              <a:rPr lang="es-AR" sz="1600" dirty="0" smtClean="0">
                <a:solidFill>
                  <a:schemeClr val="tx1"/>
                </a:solidFill>
              </a:rPr>
              <a:t>Bits de datos	7	                                                                        8</a:t>
            </a:r>
          </a:p>
          <a:p>
            <a:pPr algn="l">
              <a:buFont typeface="Arial" pitchFamily="34" charset="0"/>
              <a:buChar char="•"/>
            </a:pPr>
            <a:r>
              <a:rPr lang="es-AR" sz="1600" dirty="0" smtClean="0">
                <a:solidFill>
                  <a:schemeClr val="tx1"/>
                </a:solidFill>
              </a:rPr>
              <a:t>Paridad	                    Par / Impar / Ninguna	                                              Par / Impar / Ninguna</a:t>
            </a:r>
          </a:p>
          <a:p>
            <a:pPr algn="l">
              <a:buFont typeface="Arial" pitchFamily="34" charset="0"/>
              <a:buChar char="•"/>
            </a:pPr>
            <a:r>
              <a:rPr lang="es-AR" sz="1600" dirty="0" smtClean="0">
                <a:solidFill>
                  <a:schemeClr val="tx1"/>
                </a:solidFill>
              </a:rPr>
              <a:t>Bits de parada	1 si hay paridad 2 si ninguna	                       1 si hay paridad 2 si ninguna</a:t>
            </a:r>
            <a:endParaRPr lang="es-AR" sz="16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solidFill>
                  <a:schemeClr val="tx1"/>
                </a:solidFill>
              </a:rPr>
              <a:t>Campos de las tramas</a:t>
            </a:r>
            <a:endParaRPr lang="es-AR" dirty="0"/>
          </a:p>
        </p:txBody>
      </p:sp>
      <p:sp>
        <p:nvSpPr>
          <p:cNvPr id="3" name="2 Subtítulo"/>
          <p:cNvSpPr>
            <a:spLocks noGrp="1"/>
          </p:cNvSpPr>
          <p:nvPr>
            <p:ph type="subTitle" idx="1"/>
          </p:nvPr>
        </p:nvSpPr>
        <p:spPr>
          <a:xfrm>
            <a:off x="395536" y="1268760"/>
            <a:ext cx="8748464" cy="4370040"/>
          </a:xfrm>
        </p:spPr>
        <p:txBody>
          <a:bodyPr>
            <a:noAutofit/>
          </a:bodyPr>
          <a:lstStyle/>
          <a:p>
            <a:pPr algn="l">
              <a:buFont typeface="Arial" pitchFamily="34" charset="0"/>
              <a:buChar char="•"/>
            </a:pPr>
            <a:r>
              <a:rPr lang="es-AR" sz="1800" dirty="0" smtClean="0">
                <a:solidFill>
                  <a:schemeClr val="tx1"/>
                </a:solidFill>
              </a:rPr>
              <a:t> ASCII:</a:t>
            </a:r>
          </a:p>
          <a:p>
            <a:pPr lvl="1" algn="l">
              <a:buFont typeface="Arial" pitchFamily="34" charset="0"/>
              <a:buChar char="•"/>
            </a:pPr>
            <a:r>
              <a:rPr lang="es-AR" sz="1600" dirty="0" smtClean="0">
                <a:solidFill>
                  <a:schemeClr val="tx1"/>
                </a:solidFill>
              </a:rPr>
              <a:t>Inicio de trama: 2 caracteres ASCII  codificando el </a:t>
            </a:r>
            <a:r>
              <a:rPr lang="es-AR" sz="1600" dirty="0" err="1" smtClean="0">
                <a:solidFill>
                  <a:schemeClr val="tx1"/>
                </a:solidFill>
              </a:rPr>
              <a:t>caracter</a:t>
            </a:r>
            <a:r>
              <a:rPr lang="es-AR" sz="1600" dirty="0" smtClean="0">
                <a:solidFill>
                  <a:schemeClr val="tx1"/>
                </a:solidFill>
              </a:rPr>
              <a:t> “:” (0x3A)</a:t>
            </a:r>
          </a:p>
          <a:p>
            <a:pPr lvl="1" algn="l">
              <a:buFont typeface="Arial" pitchFamily="34" charset="0"/>
              <a:buChar char="•"/>
            </a:pPr>
            <a:r>
              <a:rPr lang="es-AR" sz="1600" dirty="0" err="1" smtClean="0">
                <a:solidFill>
                  <a:schemeClr val="tx1"/>
                </a:solidFill>
              </a:rPr>
              <a:t>NºEsclavo</a:t>
            </a:r>
            <a:r>
              <a:rPr lang="es-AR" sz="1600" dirty="0" smtClean="0">
                <a:solidFill>
                  <a:schemeClr val="tx1"/>
                </a:solidFill>
              </a:rPr>
              <a:t>: 2 caracteres ASCII  codificando la dirección del esclavo destino ( o origen ) de la trama</a:t>
            </a:r>
          </a:p>
          <a:p>
            <a:pPr lvl="1" algn="l">
              <a:buFont typeface="Arial" pitchFamily="34" charset="0"/>
              <a:buChar char="•"/>
            </a:pPr>
            <a:r>
              <a:rPr lang="es-AR" sz="1600" dirty="0" smtClean="0">
                <a:solidFill>
                  <a:schemeClr val="tx1"/>
                </a:solidFill>
              </a:rPr>
              <a:t>Código Operación: 2 caracteres ASCII ( que representan 1 byte ) con el código de operación</a:t>
            </a:r>
          </a:p>
          <a:p>
            <a:pPr lvl="1" algn="l">
              <a:buFont typeface="Arial" pitchFamily="34" charset="0"/>
              <a:buChar char="•"/>
            </a:pPr>
            <a:r>
              <a:rPr lang="es-AR" sz="1600" dirty="0" smtClean="0">
                <a:solidFill>
                  <a:schemeClr val="tx1"/>
                </a:solidFill>
              </a:rPr>
              <a:t>Dirección, datos y </a:t>
            </a:r>
            <a:r>
              <a:rPr lang="es-AR" sz="1600" dirty="0" err="1" smtClean="0">
                <a:solidFill>
                  <a:schemeClr val="tx1"/>
                </a:solidFill>
              </a:rPr>
              <a:t>subfunciones</a:t>
            </a:r>
            <a:r>
              <a:rPr lang="es-AR" sz="1600" dirty="0" smtClean="0">
                <a:solidFill>
                  <a:schemeClr val="tx1"/>
                </a:solidFill>
              </a:rPr>
              <a:t> Datos: con los parámetros necesarios para realizar la operación.</a:t>
            </a:r>
          </a:p>
          <a:p>
            <a:pPr lvl="1" algn="l">
              <a:buFont typeface="Arial" pitchFamily="34" charset="0"/>
              <a:buChar char="•"/>
            </a:pPr>
            <a:r>
              <a:rPr lang="es-AR" sz="1600" dirty="0" smtClean="0">
                <a:solidFill>
                  <a:schemeClr val="tx1"/>
                </a:solidFill>
              </a:rPr>
              <a:t>LRC(16): H L</a:t>
            </a:r>
          </a:p>
          <a:p>
            <a:pPr lvl="1" algn="l">
              <a:buFont typeface="Arial" pitchFamily="34" charset="0"/>
              <a:buChar char="•"/>
            </a:pPr>
            <a:r>
              <a:rPr lang="es-AR" sz="1600" dirty="0" smtClean="0">
                <a:solidFill>
                  <a:schemeClr val="tx1"/>
                </a:solidFill>
              </a:rPr>
              <a:t>Final de trama: 4 caracteres ASCII ( que representan 2 bytes ) con los caracteres CR (0x0D) - LF (0x0A)</a:t>
            </a:r>
          </a:p>
          <a:p>
            <a:pPr algn="l">
              <a:buFont typeface="Arial" pitchFamily="34" charset="0"/>
              <a:buChar char="•"/>
            </a:pPr>
            <a:r>
              <a:rPr lang="es-AR" sz="1800" dirty="0" smtClean="0">
                <a:solidFill>
                  <a:schemeClr val="tx1"/>
                </a:solidFill>
              </a:rPr>
              <a:t> RTU (el inicio de trama debería ser tras 3.5 tiempo de carácter):</a:t>
            </a:r>
          </a:p>
          <a:p>
            <a:pPr lvl="1" algn="l">
              <a:buFont typeface="Arial" pitchFamily="34" charset="0"/>
              <a:buChar char="•"/>
            </a:pPr>
            <a:r>
              <a:rPr lang="es-AR" sz="1600" dirty="0" err="1" smtClean="0">
                <a:solidFill>
                  <a:schemeClr val="tx1"/>
                </a:solidFill>
              </a:rPr>
              <a:t>NºEsclavo</a:t>
            </a:r>
            <a:r>
              <a:rPr lang="es-AR" sz="1600" dirty="0" smtClean="0">
                <a:solidFill>
                  <a:schemeClr val="tx1"/>
                </a:solidFill>
              </a:rPr>
              <a:t>: 1 byte con la dirección del esclavo destino ( o origen ) de la trama</a:t>
            </a:r>
          </a:p>
          <a:p>
            <a:pPr lvl="1" algn="l">
              <a:buFont typeface="Arial" pitchFamily="34" charset="0"/>
              <a:buChar char="•"/>
            </a:pPr>
            <a:r>
              <a:rPr lang="es-AR" sz="1600" dirty="0" smtClean="0">
                <a:solidFill>
                  <a:schemeClr val="tx1"/>
                </a:solidFill>
              </a:rPr>
              <a:t>Código Operación: 1 byte con el código de operación</a:t>
            </a:r>
          </a:p>
          <a:p>
            <a:pPr lvl="1" algn="l">
              <a:buFont typeface="Arial" pitchFamily="34" charset="0"/>
              <a:buChar char="•"/>
            </a:pPr>
            <a:r>
              <a:rPr lang="es-AR" sz="1600" dirty="0" err="1" smtClean="0">
                <a:solidFill>
                  <a:schemeClr val="tx1"/>
                </a:solidFill>
              </a:rPr>
              <a:t>Subfunciones</a:t>
            </a:r>
            <a:r>
              <a:rPr lang="es-AR" sz="1600" dirty="0" smtClean="0">
                <a:solidFill>
                  <a:schemeClr val="tx1"/>
                </a:solidFill>
              </a:rPr>
              <a:t> Datos: con los parámetros necesarios para realizar la operación.</a:t>
            </a:r>
          </a:p>
          <a:p>
            <a:pPr lvl="1" algn="l">
              <a:buFont typeface="Arial" pitchFamily="34" charset="0"/>
              <a:buChar char="•"/>
            </a:pPr>
            <a:r>
              <a:rPr lang="es-AR" sz="1600" dirty="0" smtClean="0">
                <a:solidFill>
                  <a:schemeClr val="tx1"/>
                </a:solidFill>
              </a:rPr>
              <a:t>CRC(16): H L.</a:t>
            </a:r>
            <a:endParaRPr lang="es-AR" sz="16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solidFill>
                  <a:schemeClr val="tx1"/>
                </a:solidFill>
              </a:rPr>
              <a:t>Campos de las tramas</a:t>
            </a:r>
            <a:endParaRPr lang="es-AR" dirty="0"/>
          </a:p>
        </p:txBody>
      </p:sp>
      <p:sp>
        <p:nvSpPr>
          <p:cNvPr id="3" name="2 Subtítulo"/>
          <p:cNvSpPr>
            <a:spLocks noGrp="1"/>
          </p:cNvSpPr>
          <p:nvPr>
            <p:ph type="subTitle" idx="1"/>
          </p:nvPr>
        </p:nvSpPr>
        <p:spPr>
          <a:xfrm>
            <a:off x="395536" y="1268760"/>
            <a:ext cx="8748464" cy="4370040"/>
          </a:xfrm>
        </p:spPr>
        <p:txBody>
          <a:bodyPr>
            <a:noAutofit/>
          </a:bodyPr>
          <a:lstStyle/>
          <a:p>
            <a:pPr algn="l">
              <a:buFont typeface="Arial" pitchFamily="34" charset="0"/>
              <a:buChar char="•"/>
            </a:pPr>
            <a:r>
              <a:rPr lang="es-AR" sz="1800" dirty="0" smtClean="0">
                <a:solidFill>
                  <a:schemeClr val="tx1"/>
                </a:solidFill>
              </a:rPr>
              <a:t> Número de Esclavo (1byte): enviado por máster, dirección de destinatario de trama</a:t>
            </a:r>
          </a:p>
          <a:p>
            <a:pPr algn="l">
              <a:buFont typeface="Arial" pitchFamily="34" charset="0"/>
              <a:buChar char="•"/>
            </a:pPr>
            <a:r>
              <a:rPr lang="es-AR" sz="1800" dirty="0">
                <a:solidFill>
                  <a:schemeClr val="tx1"/>
                </a:solidFill>
              </a:rPr>
              <a:t> </a:t>
            </a:r>
            <a:r>
              <a:rPr lang="es-AR" sz="1800" dirty="0" smtClean="0">
                <a:solidFill>
                  <a:schemeClr val="tx1"/>
                </a:solidFill>
              </a:rPr>
              <a:t>247 esclavos de 1d a 247d, 0x00 para los mensajes </a:t>
            </a:r>
            <a:r>
              <a:rPr lang="es-AR" sz="1800" dirty="0" err="1" smtClean="0">
                <a:solidFill>
                  <a:schemeClr val="tx1"/>
                </a:solidFill>
              </a:rPr>
              <a:t>Broadcast</a:t>
            </a:r>
            <a:endParaRPr lang="es-AR" sz="1800" dirty="0" smtClean="0">
              <a:solidFill>
                <a:schemeClr val="tx1"/>
              </a:solidFill>
            </a:endParaRPr>
          </a:p>
          <a:p>
            <a:pPr algn="l">
              <a:buFont typeface="Arial" pitchFamily="34" charset="0"/>
              <a:buChar char="•"/>
            </a:pPr>
            <a:r>
              <a:rPr lang="es-AR" sz="1800" dirty="0" smtClean="0">
                <a:solidFill>
                  <a:schemeClr val="tx1"/>
                </a:solidFill>
              </a:rPr>
              <a:t> Tramas enviadas por esclavos: este byte sirve para indicar al máster a quién pertenece la respuesta, sitúa dirección de él en byte de dirección para que maestro sepa a que equipo corresponde cada respuesta</a:t>
            </a:r>
          </a:p>
          <a:p>
            <a:pPr algn="l">
              <a:buFont typeface="Arial" pitchFamily="34" charset="0"/>
              <a:buChar char="•"/>
            </a:pPr>
            <a:r>
              <a:rPr lang="es-AR" sz="1800" dirty="0" smtClean="0">
                <a:solidFill>
                  <a:schemeClr val="tx1"/>
                </a:solidFill>
              </a:rPr>
              <a:t> Las tramas </a:t>
            </a:r>
            <a:r>
              <a:rPr lang="es-AR" sz="1800" dirty="0" err="1" smtClean="0">
                <a:solidFill>
                  <a:schemeClr val="tx1"/>
                </a:solidFill>
              </a:rPr>
              <a:t>broadcast</a:t>
            </a:r>
            <a:r>
              <a:rPr lang="es-AR" sz="1800" dirty="0" smtClean="0">
                <a:solidFill>
                  <a:schemeClr val="tx1"/>
                </a:solidFill>
              </a:rPr>
              <a:t>, no tienen asociada respuesta, y algunas implementaciones de MODBUS no admiten la trama de </a:t>
            </a:r>
            <a:r>
              <a:rPr lang="es-AR" sz="1800" dirty="0" err="1" smtClean="0">
                <a:solidFill>
                  <a:schemeClr val="tx1"/>
                </a:solidFill>
              </a:rPr>
              <a:t>broadcast</a:t>
            </a:r>
            <a:endParaRPr lang="es-AR" sz="1800" dirty="0" smtClean="0">
              <a:solidFill>
                <a:schemeClr val="tx1"/>
              </a:solidFill>
            </a:endParaRPr>
          </a:p>
          <a:p>
            <a:pPr algn="l">
              <a:buFont typeface="Arial" pitchFamily="34" charset="0"/>
              <a:buChar char="•"/>
            </a:pPr>
            <a:r>
              <a:rPr lang="es-AR" sz="1800" dirty="0" smtClean="0">
                <a:solidFill>
                  <a:schemeClr val="tx1"/>
                </a:solidFill>
              </a:rPr>
              <a:t> Código de Operación o Función ( 1byte): Indica tipo de operación que queremos realizar sobre el esclavo. Las operaciones se pueden clasificar en dos tipos:</a:t>
            </a:r>
          </a:p>
          <a:p>
            <a:pPr lvl="1" algn="l">
              <a:buFont typeface="Arial" pitchFamily="34" charset="0"/>
              <a:buChar char="•"/>
            </a:pPr>
            <a:r>
              <a:rPr lang="es-AR" sz="1400" dirty="0" smtClean="0">
                <a:solidFill>
                  <a:schemeClr val="tx1"/>
                </a:solidFill>
              </a:rPr>
              <a:t> De lectura / escritura en memoria: para consultar o modificar el estado de los registros del mapa de memoria del esclavo.</a:t>
            </a:r>
          </a:p>
          <a:p>
            <a:pPr lvl="1" algn="l">
              <a:buFont typeface="Arial" pitchFamily="34" charset="0"/>
              <a:buChar char="•"/>
            </a:pPr>
            <a:r>
              <a:rPr lang="es-AR" sz="1400" dirty="0">
                <a:solidFill>
                  <a:schemeClr val="tx1"/>
                </a:solidFill>
              </a:rPr>
              <a:t> </a:t>
            </a:r>
            <a:r>
              <a:rPr lang="es-AR" sz="1400" dirty="0" smtClean="0">
                <a:solidFill>
                  <a:schemeClr val="tx1"/>
                </a:solidFill>
              </a:rPr>
              <a:t>Ordenes de control del esclavo: para realizar alguna actuación sobre el esclavo.</a:t>
            </a:r>
          </a:p>
          <a:p>
            <a:pPr lvl="1" algn="l">
              <a:buFont typeface="Arial" pitchFamily="34" charset="0"/>
              <a:buChar char="•"/>
            </a:pPr>
            <a:r>
              <a:rPr lang="es-AR" sz="1400" dirty="0" smtClean="0">
                <a:solidFill>
                  <a:schemeClr val="tx1"/>
                </a:solidFill>
              </a:rPr>
              <a:t> El código de operación puede tomar cualquier valor comprendido entre el 0 y el 127 ( el bit de más peso se reserva para indicar error ).</a:t>
            </a:r>
          </a:p>
          <a:p>
            <a:pPr lvl="1" algn="l">
              <a:buFont typeface="Arial" pitchFamily="34" charset="0"/>
              <a:buChar char="•"/>
            </a:pPr>
            <a:r>
              <a:rPr lang="es-AR" sz="1400" dirty="0" smtClean="0">
                <a:solidFill>
                  <a:schemeClr val="tx1"/>
                </a:solidFill>
              </a:rPr>
              <a:t>Cada código se corresponde con una determinada operación</a:t>
            </a:r>
          </a:p>
          <a:p>
            <a:pPr lvl="1" algn="l">
              <a:buFont typeface="Arial" pitchFamily="34" charset="0"/>
              <a:buChar char="•"/>
            </a:pPr>
            <a:r>
              <a:rPr lang="es-AR" sz="1400" dirty="0" smtClean="0">
                <a:solidFill>
                  <a:schemeClr val="tx1"/>
                </a:solidFill>
              </a:rPr>
              <a:t> Algunos de estos códigos se consideran estándar y son aceptados e interpretados por igual por todos los dispositivos  compatibles con MODBUS, mientras que otros códigos son implementaciones propias de cada fabricante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solidFill>
                  <a:schemeClr val="tx1"/>
                </a:solidFill>
              </a:rPr>
              <a:t>Campos de las tramas</a:t>
            </a:r>
            <a:endParaRPr lang="es-AR" dirty="0"/>
          </a:p>
        </p:txBody>
      </p:sp>
      <p:sp>
        <p:nvSpPr>
          <p:cNvPr id="3" name="2 Subtítulo"/>
          <p:cNvSpPr>
            <a:spLocks noGrp="1"/>
          </p:cNvSpPr>
          <p:nvPr>
            <p:ph type="subTitle" idx="1"/>
          </p:nvPr>
        </p:nvSpPr>
        <p:spPr>
          <a:xfrm>
            <a:off x="395536" y="1268760"/>
            <a:ext cx="8748464" cy="4370040"/>
          </a:xfrm>
        </p:spPr>
        <p:txBody>
          <a:bodyPr>
            <a:noAutofit/>
          </a:bodyPr>
          <a:lstStyle/>
          <a:p>
            <a:pPr algn="l">
              <a:buFont typeface="Arial" pitchFamily="34" charset="0"/>
              <a:buChar char="•"/>
            </a:pPr>
            <a:r>
              <a:rPr lang="es-AR" sz="1800" dirty="0" smtClean="0">
                <a:solidFill>
                  <a:schemeClr val="tx1"/>
                </a:solidFill>
              </a:rPr>
              <a:t> Mediante el código de función el esclavo confirma si la operación se ha ejecutado correctamente o no</a:t>
            </a:r>
          </a:p>
          <a:p>
            <a:pPr lvl="1" algn="l">
              <a:buFont typeface="Arial" pitchFamily="34" charset="0"/>
              <a:buChar char="•"/>
            </a:pPr>
            <a:r>
              <a:rPr lang="es-AR" sz="1400" dirty="0" smtClean="0">
                <a:solidFill>
                  <a:schemeClr val="tx1"/>
                </a:solidFill>
              </a:rPr>
              <a:t> Si ha ido bien responde con el mismo código de operación que se le ha enviado, mientras que si se ha producido algún error, responde también con el mismo código de operación pero con su bit de más peso a 1 ( 0x80 ) y un byte en el campo de datos indicando el código de error que ha tenido lugar.</a:t>
            </a:r>
          </a:p>
          <a:p>
            <a:pPr algn="l">
              <a:buFont typeface="Arial" pitchFamily="34" charset="0"/>
              <a:buChar char="•"/>
            </a:pPr>
            <a:r>
              <a:rPr lang="es-AR" sz="1800" dirty="0" smtClean="0">
                <a:solidFill>
                  <a:schemeClr val="tx1"/>
                </a:solidFill>
              </a:rPr>
              <a:t> Dirección, datos y </a:t>
            </a:r>
            <a:r>
              <a:rPr lang="es-AR" sz="1800" dirty="0" err="1" smtClean="0">
                <a:solidFill>
                  <a:schemeClr val="tx1"/>
                </a:solidFill>
              </a:rPr>
              <a:t>subfunciones</a:t>
            </a:r>
            <a:r>
              <a:rPr lang="es-AR" sz="1800" dirty="0" smtClean="0">
                <a:solidFill>
                  <a:schemeClr val="tx1"/>
                </a:solidFill>
              </a:rPr>
              <a:t> (n bytes): contiene la información necesaria para realizar la operación indicada en el código de operación</a:t>
            </a:r>
          </a:p>
          <a:p>
            <a:pPr lvl="1" algn="l">
              <a:buFont typeface="Arial" pitchFamily="34" charset="0"/>
              <a:buChar char="•"/>
            </a:pPr>
            <a:r>
              <a:rPr lang="es-AR" sz="1400" dirty="0" smtClean="0">
                <a:solidFill>
                  <a:schemeClr val="tx1"/>
                </a:solidFill>
              </a:rPr>
              <a:t> Cada operación necesitará de unos parámetros u otros, por lo que el número de bytes de este campo variará según la operación a realizar</a:t>
            </a:r>
          </a:p>
          <a:p>
            <a:pPr lvl="1" algn="l">
              <a:buFont typeface="Arial" pitchFamily="34" charset="0"/>
              <a:buChar char="•"/>
            </a:pPr>
            <a:r>
              <a:rPr lang="es-AR" sz="1400" dirty="0" smtClean="0">
                <a:solidFill>
                  <a:schemeClr val="tx1"/>
                </a:solidFill>
              </a:rPr>
              <a:t> En el caso del esclavo, este puede responder con tramas con o sin campo de datos dependiendo de la operación. En los casos en que se produzca algún error es posible que el esclavo responda con un byte extra para especificar el código de error</a:t>
            </a:r>
            <a:endParaRPr lang="es-AR" sz="1800" dirty="0" smtClean="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solidFill>
                  <a:schemeClr val="tx1"/>
                </a:solidFill>
              </a:rPr>
              <a:t>Campos de las tramas</a:t>
            </a:r>
            <a:endParaRPr lang="es-AR" dirty="0"/>
          </a:p>
        </p:txBody>
      </p:sp>
      <p:sp>
        <p:nvSpPr>
          <p:cNvPr id="3" name="2 Subtítulo"/>
          <p:cNvSpPr>
            <a:spLocks noGrp="1"/>
          </p:cNvSpPr>
          <p:nvPr>
            <p:ph type="subTitle" idx="1"/>
          </p:nvPr>
        </p:nvSpPr>
        <p:spPr>
          <a:xfrm>
            <a:off x="395536" y="1268760"/>
            <a:ext cx="8748464" cy="4370040"/>
          </a:xfrm>
        </p:spPr>
        <p:txBody>
          <a:bodyPr>
            <a:noAutofit/>
          </a:bodyPr>
          <a:lstStyle/>
          <a:p>
            <a:pPr algn="l">
              <a:buFont typeface="Arial" pitchFamily="34" charset="0"/>
              <a:buChar char="•"/>
            </a:pPr>
            <a:r>
              <a:rPr lang="es-AR" sz="1800" dirty="0" smtClean="0">
                <a:solidFill>
                  <a:schemeClr val="tx1"/>
                </a:solidFill>
              </a:rPr>
              <a:t>Al establecer la dirección de una variable u otro elemento en el mapa de direcciones MODBUS, 1 unidad menos a la del registro al que queremos acceder, </a:t>
            </a:r>
            <a:r>
              <a:rPr lang="es-AR" sz="1800" dirty="0" err="1" smtClean="0">
                <a:solidFill>
                  <a:schemeClr val="tx1"/>
                </a:solidFill>
              </a:rPr>
              <a:t>ej</a:t>
            </a:r>
            <a:r>
              <a:rPr lang="es-AR" sz="1800" dirty="0" smtClean="0">
                <a:solidFill>
                  <a:schemeClr val="tx1"/>
                </a:solidFill>
              </a:rPr>
              <a:t>: acceder al relé @ 127d, lo haríamos situando el valor 126d en byte de dirección</a:t>
            </a:r>
          </a:p>
          <a:p>
            <a:pPr algn="l">
              <a:buFont typeface="Arial" pitchFamily="34" charset="0"/>
              <a:buChar char="•"/>
            </a:pPr>
            <a:r>
              <a:rPr lang="es-AR" sz="1800" dirty="0" smtClean="0">
                <a:solidFill>
                  <a:schemeClr val="tx1"/>
                </a:solidFill>
              </a:rPr>
              <a:t> Otros ejemplos:</a:t>
            </a:r>
          </a:p>
          <a:p>
            <a:pPr lvl="1" algn="l">
              <a:buFont typeface="Arial" pitchFamily="34" charset="0"/>
              <a:buChar char="•"/>
            </a:pPr>
            <a:r>
              <a:rPr lang="es-AR" sz="1400" dirty="0" smtClean="0">
                <a:solidFill>
                  <a:schemeClr val="tx1"/>
                </a:solidFill>
              </a:rPr>
              <a:t> </a:t>
            </a:r>
            <a:r>
              <a:rPr lang="es-AR" sz="1400" dirty="0" smtClean="0">
                <a:solidFill>
                  <a:schemeClr val="tx1"/>
                </a:solidFill>
              </a:rPr>
              <a:t> </a:t>
            </a:r>
            <a:r>
              <a:rPr lang="es-AR" sz="1400" dirty="0" smtClean="0">
                <a:solidFill>
                  <a:schemeClr val="tx1"/>
                </a:solidFill>
              </a:rPr>
              <a:t>relé número 1 de un controlador se direccionaría con valor 0000</a:t>
            </a:r>
          </a:p>
          <a:p>
            <a:pPr lvl="1" algn="l">
              <a:buFont typeface="Arial" pitchFamily="34" charset="0"/>
              <a:buChar char="•"/>
            </a:pPr>
            <a:r>
              <a:rPr lang="es-AR" sz="1400" dirty="0" smtClean="0">
                <a:solidFill>
                  <a:schemeClr val="tx1"/>
                </a:solidFill>
              </a:rPr>
              <a:t> </a:t>
            </a:r>
            <a:r>
              <a:rPr lang="es-AR" sz="1400" dirty="0" smtClean="0">
                <a:solidFill>
                  <a:schemeClr val="tx1"/>
                </a:solidFill>
              </a:rPr>
              <a:t> </a:t>
            </a:r>
            <a:r>
              <a:rPr lang="es-AR" sz="1400" dirty="0" smtClean="0">
                <a:solidFill>
                  <a:schemeClr val="tx1"/>
                </a:solidFill>
              </a:rPr>
              <a:t>Holding </a:t>
            </a:r>
            <a:r>
              <a:rPr lang="es-AR" sz="1400" dirty="0" err="1" smtClean="0">
                <a:solidFill>
                  <a:schemeClr val="tx1"/>
                </a:solidFill>
              </a:rPr>
              <a:t>Register</a:t>
            </a:r>
            <a:r>
              <a:rPr lang="es-AR" sz="1400" dirty="0" smtClean="0">
                <a:solidFill>
                  <a:schemeClr val="tx1"/>
                </a:solidFill>
              </a:rPr>
              <a:t> 40001 se accede con valor 0000</a:t>
            </a:r>
          </a:p>
          <a:p>
            <a:pPr lvl="1" algn="l">
              <a:buFont typeface="Arial" pitchFamily="34" charset="0"/>
              <a:buChar char="•"/>
            </a:pPr>
            <a:r>
              <a:rPr lang="es-AR" sz="1400" dirty="0" smtClean="0">
                <a:solidFill>
                  <a:schemeClr val="tx1"/>
                </a:solidFill>
              </a:rPr>
              <a:t> </a:t>
            </a:r>
            <a:r>
              <a:rPr lang="es-AR" sz="1400" dirty="0" smtClean="0">
                <a:solidFill>
                  <a:schemeClr val="tx1"/>
                </a:solidFill>
              </a:rPr>
              <a:t> </a:t>
            </a:r>
            <a:r>
              <a:rPr lang="es-AR" sz="1400" dirty="0" smtClean="0">
                <a:solidFill>
                  <a:schemeClr val="tx1"/>
                </a:solidFill>
              </a:rPr>
              <a:t>Holding </a:t>
            </a:r>
            <a:r>
              <a:rPr lang="es-AR" sz="1400" dirty="0" err="1" smtClean="0">
                <a:solidFill>
                  <a:schemeClr val="tx1"/>
                </a:solidFill>
              </a:rPr>
              <a:t>Register</a:t>
            </a:r>
            <a:r>
              <a:rPr lang="es-AR" sz="1400" dirty="0" smtClean="0">
                <a:solidFill>
                  <a:schemeClr val="tx1"/>
                </a:solidFill>
              </a:rPr>
              <a:t> 40108 es accedido leyendo de la dirección 0x006B ( 107d </a:t>
            </a:r>
            <a:r>
              <a:rPr lang="es-AR" sz="1400" dirty="0" smtClean="0">
                <a:solidFill>
                  <a:schemeClr val="tx1"/>
                </a:solidFill>
              </a:rPr>
              <a:t>)</a:t>
            </a:r>
            <a:endParaRPr lang="es-AR" sz="1400" dirty="0" smtClean="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772400" cy="1470025"/>
          </a:xfrm>
        </p:spPr>
        <p:txBody>
          <a:bodyPr/>
          <a:lstStyle/>
          <a:p>
            <a:r>
              <a:rPr lang="es-AR" dirty="0" smtClean="0">
                <a:solidFill>
                  <a:schemeClr val="tx1"/>
                </a:solidFill>
              </a:rPr>
              <a:t>Campos de las tramas</a:t>
            </a:r>
            <a:endParaRPr lang="es-AR" dirty="0"/>
          </a:p>
        </p:txBody>
      </p:sp>
      <p:sp>
        <p:nvSpPr>
          <p:cNvPr id="3" name="2 Subtítulo"/>
          <p:cNvSpPr>
            <a:spLocks noGrp="1"/>
          </p:cNvSpPr>
          <p:nvPr>
            <p:ph type="subTitle" idx="1"/>
          </p:nvPr>
        </p:nvSpPr>
        <p:spPr>
          <a:xfrm>
            <a:off x="395536" y="1268760"/>
            <a:ext cx="8748464" cy="4370040"/>
          </a:xfrm>
        </p:spPr>
        <p:txBody>
          <a:bodyPr>
            <a:noAutofit/>
          </a:bodyPr>
          <a:lstStyle/>
          <a:p>
            <a:pPr algn="l">
              <a:buFont typeface="Arial" pitchFamily="34" charset="0"/>
              <a:buChar char="•"/>
            </a:pPr>
            <a:r>
              <a:rPr lang="es-AR" sz="2000" dirty="0" smtClean="0">
                <a:solidFill>
                  <a:schemeClr val="tx1"/>
                </a:solidFill>
              </a:rPr>
              <a:t>Generalmente en MODBUS cada tipo de dato se mapea en un rango de memoria concreto:</a:t>
            </a:r>
          </a:p>
          <a:p>
            <a:pPr algn="l">
              <a:buFont typeface="Arial" pitchFamily="34" charset="0"/>
              <a:buChar char="•"/>
            </a:pPr>
            <a:r>
              <a:rPr lang="es-AR" sz="2000" dirty="0" smtClean="0">
                <a:solidFill>
                  <a:schemeClr val="tx1"/>
                </a:solidFill>
              </a:rPr>
              <a:t>@1-10000 (</a:t>
            </a:r>
            <a:r>
              <a:rPr lang="es-AR" sz="2000" dirty="0" err="1" smtClean="0">
                <a:solidFill>
                  <a:schemeClr val="tx1"/>
                </a:solidFill>
              </a:rPr>
              <a:t>DOs</a:t>
            </a:r>
            <a:r>
              <a:rPr lang="es-AR" sz="2000" dirty="0" smtClean="0">
                <a:solidFill>
                  <a:schemeClr val="tx1"/>
                </a:solidFill>
              </a:rPr>
              <a:t> - digital outputs): 1 bit por dirección para indicar el estado de una salida, mando o relé ( 0 desactivado, 1 activado ). Las direcciones de este rango se suelen acceder mediante las funciones 1 (lectura), 5 (escritura), 15 (escritura múltiple).</a:t>
            </a:r>
          </a:p>
          <a:p>
            <a:pPr algn="l">
              <a:buFont typeface="Arial" pitchFamily="34" charset="0"/>
              <a:buChar char="•"/>
            </a:pPr>
            <a:r>
              <a:rPr lang="es-AR" sz="2000" dirty="0" smtClean="0">
                <a:solidFill>
                  <a:schemeClr val="tx1"/>
                </a:solidFill>
              </a:rPr>
              <a:t>@10001-20000 (</a:t>
            </a:r>
            <a:r>
              <a:rPr lang="es-AR" sz="2000" dirty="0" err="1" smtClean="0">
                <a:solidFill>
                  <a:schemeClr val="tx1"/>
                </a:solidFill>
              </a:rPr>
              <a:t>DIs</a:t>
            </a:r>
            <a:r>
              <a:rPr lang="es-AR" sz="2000" dirty="0" smtClean="0">
                <a:solidFill>
                  <a:schemeClr val="tx1"/>
                </a:solidFill>
              </a:rPr>
              <a:t> - digital inputs): 1 bit </a:t>
            </a:r>
            <a:r>
              <a:rPr lang="es-AR" sz="2000" dirty="0" smtClean="0">
                <a:solidFill>
                  <a:schemeClr val="tx1"/>
                </a:solidFill>
              </a:rPr>
              <a:t>para </a:t>
            </a:r>
            <a:r>
              <a:rPr lang="es-AR" sz="2000" dirty="0" smtClean="0">
                <a:solidFill>
                  <a:schemeClr val="tx1"/>
                </a:solidFill>
              </a:rPr>
              <a:t>leer </a:t>
            </a:r>
            <a:r>
              <a:rPr lang="es-AR" sz="2000" dirty="0" smtClean="0">
                <a:solidFill>
                  <a:schemeClr val="tx1"/>
                </a:solidFill>
              </a:rPr>
              <a:t>estado entrada </a:t>
            </a:r>
            <a:r>
              <a:rPr lang="es-AR" sz="2000" dirty="0" smtClean="0">
                <a:solidFill>
                  <a:schemeClr val="tx1"/>
                </a:solidFill>
              </a:rPr>
              <a:t>digital ( 0 desactivada, 1 activada ) </a:t>
            </a:r>
            <a:r>
              <a:rPr lang="es-AR" sz="2000" dirty="0" smtClean="0">
                <a:solidFill>
                  <a:schemeClr val="tx1"/>
                </a:solidFill>
              </a:rPr>
              <a:t>(</a:t>
            </a:r>
            <a:r>
              <a:rPr lang="es-AR" sz="2000" dirty="0" err="1" smtClean="0">
                <a:solidFill>
                  <a:schemeClr val="tx1"/>
                </a:solidFill>
              </a:rPr>
              <a:t>Dis</a:t>
            </a:r>
            <a:r>
              <a:rPr lang="es-AR" sz="2000" dirty="0" smtClean="0">
                <a:solidFill>
                  <a:schemeClr val="tx1"/>
                </a:solidFill>
              </a:rPr>
              <a:t>, </a:t>
            </a:r>
            <a:r>
              <a:rPr lang="es-AR" sz="2000" dirty="0" smtClean="0">
                <a:solidFill>
                  <a:schemeClr val="tx1"/>
                </a:solidFill>
              </a:rPr>
              <a:t>Digital Inputs ). </a:t>
            </a:r>
            <a:r>
              <a:rPr lang="es-AR" sz="2000" dirty="0" smtClean="0">
                <a:solidFill>
                  <a:schemeClr val="tx1"/>
                </a:solidFill>
              </a:rPr>
              <a:t>Acceder </a:t>
            </a:r>
            <a:r>
              <a:rPr lang="es-AR" sz="2000" dirty="0" smtClean="0">
                <a:solidFill>
                  <a:schemeClr val="tx1"/>
                </a:solidFill>
              </a:rPr>
              <a:t>con </a:t>
            </a:r>
            <a:r>
              <a:rPr lang="es-AR" sz="2000" dirty="0" smtClean="0">
                <a:solidFill>
                  <a:schemeClr val="tx1"/>
                </a:solidFill>
              </a:rPr>
              <a:t>función </a:t>
            </a:r>
            <a:r>
              <a:rPr lang="es-AR" sz="2000" dirty="0" smtClean="0">
                <a:solidFill>
                  <a:schemeClr val="tx1"/>
                </a:solidFill>
              </a:rPr>
              <a:t>2 (lectura</a:t>
            </a:r>
            <a:r>
              <a:rPr lang="es-AR" sz="2000" dirty="0" smtClean="0">
                <a:solidFill>
                  <a:schemeClr val="tx1"/>
                </a:solidFill>
              </a:rPr>
              <a:t>), llevan </a:t>
            </a:r>
            <a:r>
              <a:rPr lang="es-AR" sz="2000" dirty="0" smtClean="0">
                <a:solidFill>
                  <a:schemeClr val="tx1"/>
                </a:solidFill>
              </a:rPr>
              <a:t>implícita </a:t>
            </a:r>
            <a:r>
              <a:rPr lang="es-AR" sz="2000" dirty="0" err="1" smtClean="0">
                <a:solidFill>
                  <a:schemeClr val="tx1"/>
                </a:solidFill>
              </a:rPr>
              <a:t>dir.</a:t>
            </a:r>
            <a:r>
              <a:rPr lang="es-AR" sz="2000" dirty="0" smtClean="0">
                <a:solidFill>
                  <a:schemeClr val="tx1"/>
                </a:solidFill>
              </a:rPr>
              <a:t> </a:t>
            </a:r>
            <a:r>
              <a:rPr lang="es-AR" sz="2000" dirty="0" smtClean="0">
                <a:solidFill>
                  <a:schemeClr val="tx1"/>
                </a:solidFill>
              </a:rPr>
              <a:t>10001 como dirección </a:t>
            </a:r>
            <a:r>
              <a:rPr lang="es-AR" sz="2000" dirty="0" smtClean="0">
                <a:solidFill>
                  <a:schemeClr val="tx1"/>
                </a:solidFill>
              </a:rPr>
              <a:t>base</a:t>
            </a:r>
            <a:endParaRPr lang="es-AR" sz="2000" dirty="0" smtClean="0">
              <a:solidFill>
                <a:schemeClr val="tx1"/>
              </a:solidFill>
            </a:endParaRPr>
          </a:p>
          <a:p>
            <a:pPr algn="l">
              <a:buFont typeface="Arial" pitchFamily="34" charset="0"/>
              <a:buChar char="•"/>
            </a:pPr>
            <a:r>
              <a:rPr lang="es-AR" sz="2000" dirty="0" smtClean="0">
                <a:solidFill>
                  <a:schemeClr val="tx1"/>
                </a:solidFill>
              </a:rPr>
              <a:t>@20001-30000: el protocolo MODBUS estándar no hace uso de este rango de direcciones.</a:t>
            </a:r>
          </a:p>
          <a:p>
            <a:pPr algn="l">
              <a:buFont typeface="Arial" pitchFamily="34" charset="0"/>
              <a:buChar char="•"/>
            </a:pPr>
            <a:r>
              <a:rPr lang="es-AR" sz="2000" dirty="0" smtClean="0">
                <a:solidFill>
                  <a:schemeClr val="tx1"/>
                </a:solidFill>
              </a:rPr>
              <a:t>@30001-40000 (</a:t>
            </a:r>
            <a:r>
              <a:rPr lang="es-AR" sz="2000" dirty="0" err="1" smtClean="0">
                <a:solidFill>
                  <a:schemeClr val="tx1"/>
                </a:solidFill>
              </a:rPr>
              <a:t>AIs</a:t>
            </a:r>
            <a:r>
              <a:rPr lang="es-AR" sz="2000" dirty="0" smtClean="0">
                <a:solidFill>
                  <a:schemeClr val="tx1"/>
                </a:solidFill>
              </a:rPr>
              <a:t> - </a:t>
            </a:r>
            <a:r>
              <a:rPr lang="es-AR" sz="2000" dirty="0" err="1" smtClean="0">
                <a:solidFill>
                  <a:schemeClr val="tx1"/>
                </a:solidFill>
              </a:rPr>
              <a:t>analog</a:t>
            </a:r>
            <a:r>
              <a:rPr lang="es-AR" sz="2000" dirty="0" smtClean="0">
                <a:solidFill>
                  <a:schemeClr val="tx1"/>
                </a:solidFill>
              </a:rPr>
              <a:t> inputs): 16 bits por dirección con el estado de las medidas o entradas analógicas </a:t>
            </a:r>
            <a:r>
              <a:rPr lang="es-AR" sz="2000" dirty="0" smtClean="0">
                <a:solidFill>
                  <a:schemeClr val="tx1"/>
                </a:solidFill>
              </a:rPr>
              <a:t>(</a:t>
            </a:r>
            <a:r>
              <a:rPr lang="es-AR" sz="2000" dirty="0" err="1" smtClean="0">
                <a:solidFill>
                  <a:schemeClr val="tx1"/>
                </a:solidFill>
              </a:rPr>
              <a:t>AIs</a:t>
            </a:r>
            <a:r>
              <a:rPr lang="es-AR" sz="2000" dirty="0" smtClean="0">
                <a:solidFill>
                  <a:schemeClr val="tx1"/>
                </a:solidFill>
              </a:rPr>
              <a:t> </a:t>
            </a:r>
            <a:r>
              <a:rPr lang="es-AR" sz="2000" dirty="0" err="1" smtClean="0">
                <a:solidFill>
                  <a:schemeClr val="tx1"/>
                </a:solidFill>
              </a:rPr>
              <a:t>Analog</a:t>
            </a:r>
            <a:r>
              <a:rPr lang="es-AR" sz="2000" dirty="0" smtClean="0">
                <a:solidFill>
                  <a:schemeClr val="tx1"/>
                </a:solidFill>
              </a:rPr>
              <a:t> Inputs ). Dependiendo del dispositivo este puede hacer uso de más de un registro para almacenar la información de la medida, así con 2 registros consecutivos podríamos almacenar medidas de 32 bits. </a:t>
            </a:r>
            <a:r>
              <a:rPr lang="es-AR" sz="2000" dirty="0" smtClean="0">
                <a:solidFill>
                  <a:schemeClr val="tx1"/>
                </a:solidFill>
              </a:rPr>
              <a:t>Accede con </a:t>
            </a:r>
            <a:r>
              <a:rPr lang="es-AR" sz="2000" dirty="0" smtClean="0">
                <a:solidFill>
                  <a:schemeClr val="tx1"/>
                </a:solidFill>
              </a:rPr>
              <a:t>función 4 (lectura) y llevan implícita </a:t>
            </a:r>
            <a:r>
              <a:rPr lang="es-AR" sz="2000" dirty="0" err="1" smtClean="0">
                <a:solidFill>
                  <a:schemeClr val="tx1"/>
                </a:solidFill>
              </a:rPr>
              <a:t>dir.</a:t>
            </a:r>
            <a:r>
              <a:rPr lang="es-AR" sz="2000" dirty="0" smtClean="0">
                <a:solidFill>
                  <a:schemeClr val="tx1"/>
                </a:solidFill>
              </a:rPr>
              <a:t> </a:t>
            </a:r>
            <a:r>
              <a:rPr lang="es-AR" sz="2000" dirty="0" smtClean="0">
                <a:solidFill>
                  <a:schemeClr val="tx1"/>
                </a:solidFill>
              </a:rPr>
              <a:t>30001 como dirección </a:t>
            </a:r>
            <a:r>
              <a:rPr lang="es-AR" sz="2000" dirty="0" smtClean="0">
                <a:solidFill>
                  <a:schemeClr val="tx1"/>
                </a:solidFill>
              </a:rPr>
              <a:t>base</a:t>
            </a:r>
            <a:endParaRPr lang="es-AR" sz="2000" dirty="0" smtClean="0">
              <a:solidFill>
                <a:schemeClr val="tx1"/>
              </a:solidFill>
            </a:endParaRPr>
          </a:p>
          <a:p>
            <a:pPr algn="l"/>
            <a:endParaRPr lang="es-AR" sz="2000" dirty="0">
              <a:solidFill>
                <a:schemeClr val="tx1"/>
              </a:solidFill>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1741</Words>
  <Application>Microsoft Office PowerPoint</Application>
  <PresentationFormat>Presentación en pantalla (4:3)</PresentationFormat>
  <Paragraphs>148</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MODBUS</vt:lpstr>
      <vt:lpstr>MODBUS</vt:lpstr>
      <vt:lpstr>MODBUS</vt:lpstr>
      <vt:lpstr>MODBUS</vt:lpstr>
      <vt:lpstr>Campos de las tramas</vt:lpstr>
      <vt:lpstr>Campos de las tramas</vt:lpstr>
      <vt:lpstr>Campos de las tramas</vt:lpstr>
      <vt:lpstr>Campos de las tramas</vt:lpstr>
      <vt:lpstr>Campos de las tramas</vt:lpstr>
      <vt:lpstr>Campos de las tramas</vt:lpstr>
      <vt:lpstr>Campos de las tramas</vt:lpstr>
      <vt:lpstr> Control de errores LRC o CRC</vt:lpstr>
      <vt:lpstr> Control de errores LRC o CRC</vt:lpstr>
      <vt:lpstr> Control de errores LRC o CRC</vt:lpstr>
      <vt:lpstr> Control de errores LRC o CRC</vt:lpstr>
      <vt:lpstr>Bibliografía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MODBUS</dc:title>
  <dc:creator>fromero</dc:creator>
  <cp:lastModifiedBy>fromero</cp:lastModifiedBy>
  <cp:revision>16</cp:revision>
  <dcterms:created xsi:type="dcterms:W3CDTF">2015-11-05T12:24:34Z</dcterms:created>
  <dcterms:modified xsi:type="dcterms:W3CDTF">2015-11-09T14:17:29Z</dcterms:modified>
</cp:coreProperties>
</file>