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Droid Serif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DroidSerif-bold.fntdata"/><Relationship Id="rId16" Type="http://schemas.openxmlformats.org/officeDocument/2006/relationships/font" Target="fonts/DroidSerif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DroidSerif-boldItalic.fntdata"/><Relationship Id="rId6" Type="http://schemas.openxmlformats.org/officeDocument/2006/relationships/slide" Target="slides/slide1.xml"/><Relationship Id="rId18" Type="http://schemas.openxmlformats.org/officeDocument/2006/relationships/font" Target="fonts/DroidSerif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040" cy="4114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60" y="1152359"/>
            <a:ext cx="852011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311760" y="1152359"/>
            <a:ext cx="852011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311760" y="2936880"/>
            <a:ext cx="852011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60" y="1152359"/>
            <a:ext cx="415763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677839" y="1152359"/>
            <a:ext cx="415763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4677839" y="2936880"/>
            <a:ext cx="415763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4" type="body"/>
          </p:nvPr>
        </p:nvSpPr>
        <p:spPr>
          <a:xfrm>
            <a:off x="311760" y="2936880"/>
            <a:ext cx="415763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60" y="1152359"/>
            <a:ext cx="852011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311760" y="1152359"/>
            <a:ext cx="852011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/>
          <p:nvPr/>
        </p:nvSpPr>
        <p:spPr>
          <a:xfrm>
            <a:off x="311760" y="1152359"/>
            <a:ext cx="852011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311760" y="1152359"/>
            <a:ext cx="852011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60" y="1152359"/>
            <a:ext cx="852011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60" y="1152359"/>
            <a:ext cx="852011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60" y="1152359"/>
            <a:ext cx="415763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77839" y="1152359"/>
            <a:ext cx="415763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subTitle"/>
          </p:nvPr>
        </p:nvSpPr>
        <p:spPr>
          <a:xfrm>
            <a:off x="311760" y="444960"/>
            <a:ext cx="8520119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60" y="1152359"/>
            <a:ext cx="415763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311760" y="2936880"/>
            <a:ext cx="415763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8" name="Shape 78"/>
          <p:cNvSpPr txBox="1"/>
          <p:nvPr>
            <p:ph idx="3" type="body"/>
          </p:nvPr>
        </p:nvSpPr>
        <p:spPr>
          <a:xfrm>
            <a:off x="4677839" y="1152359"/>
            <a:ext cx="415763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60" y="1152359"/>
            <a:ext cx="415763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677839" y="1152359"/>
            <a:ext cx="415763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3" name="Shape 83"/>
          <p:cNvSpPr txBox="1"/>
          <p:nvPr>
            <p:ph idx="3" type="body"/>
          </p:nvPr>
        </p:nvSpPr>
        <p:spPr>
          <a:xfrm>
            <a:off x="4677839" y="2936880"/>
            <a:ext cx="415763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60" y="1152359"/>
            <a:ext cx="415763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677839" y="1152359"/>
            <a:ext cx="415763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8" name="Shape 88"/>
          <p:cNvSpPr txBox="1"/>
          <p:nvPr>
            <p:ph idx="3" type="body"/>
          </p:nvPr>
        </p:nvSpPr>
        <p:spPr>
          <a:xfrm>
            <a:off x="311760" y="2936880"/>
            <a:ext cx="852011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60" y="1152359"/>
            <a:ext cx="852011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311760" y="2936880"/>
            <a:ext cx="852011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60" y="1152359"/>
            <a:ext cx="415763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677839" y="1152359"/>
            <a:ext cx="415763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7" name="Shape 97"/>
          <p:cNvSpPr txBox="1"/>
          <p:nvPr>
            <p:ph idx="3" type="body"/>
          </p:nvPr>
        </p:nvSpPr>
        <p:spPr>
          <a:xfrm>
            <a:off x="4677839" y="2936880"/>
            <a:ext cx="415763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8" name="Shape 98"/>
          <p:cNvSpPr txBox="1"/>
          <p:nvPr>
            <p:ph idx="4" type="body"/>
          </p:nvPr>
        </p:nvSpPr>
        <p:spPr>
          <a:xfrm>
            <a:off x="311760" y="2936880"/>
            <a:ext cx="415763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60" y="1152359"/>
            <a:ext cx="852011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311760" y="1152359"/>
            <a:ext cx="852011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3" name="Shape 103"/>
          <p:cNvSpPr/>
          <p:nvPr/>
        </p:nvSpPr>
        <p:spPr>
          <a:xfrm>
            <a:off x="311760" y="1152359"/>
            <a:ext cx="852011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311760" y="1152359"/>
            <a:ext cx="852011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11760" y="1152359"/>
            <a:ext cx="852011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60" y="1152359"/>
            <a:ext cx="415763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77839" y="1152359"/>
            <a:ext cx="415763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idx="1" type="subTitle"/>
          </p:nvPr>
        </p:nvSpPr>
        <p:spPr>
          <a:xfrm>
            <a:off x="311760" y="444960"/>
            <a:ext cx="8520119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60" y="1152359"/>
            <a:ext cx="415763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311760" y="2936880"/>
            <a:ext cx="415763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x="4677839" y="1152359"/>
            <a:ext cx="415763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60" y="1152359"/>
            <a:ext cx="415763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77839" y="1152359"/>
            <a:ext cx="415763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3" name="Shape 33"/>
          <p:cNvSpPr txBox="1"/>
          <p:nvPr>
            <p:ph idx="3" type="body"/>
          </p:nvPr>
        </p:nvSpPr>
        <p:spPr>
          <a:xfrm>
            <a:off x="4677839" y="2936880"/>
            <a:ext cx="415763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60" y="1152359"/>
            <a:ext cx="415763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677839" y="1152359"/>
            <a:ext cx="415763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311760" y="2936880"/>
            <a:ext cx="852011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60" y="744479"/>
            <a:ext cx="8520119" cy="20523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60" y="1152359"/>
            <a:ext cx="852011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commons.apache.or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0" y="515879"/>
            <a:ext cx="9273239" cy="20523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4900" u="none" cap="none" strike="noStrike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Seminário de Compiladores 2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311760" y="2834280"/>
            <a:ext cx="8520119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Grupo 13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Componentes: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Alessandra Camar</a:t>
            </a:r>
            <a:r>
              <a:rPr lang="pt-BR" sz="1800">
                <a:solidFill>
                  <a:srgbClr val="595959"/>
                </a:solidFill>
              </a:rPr>
              <a:t>g</a:t>
            </a:r>
            <a:r>
              <a:rPr b="0" i="0" lang="pt-B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Alexandre Lara         , 587117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Lucas Callegari   	     , 551996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Thiago Avellar	     , 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6000" y="3672000"/>
            <a:ext cx="1636500" cy="11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9639" y="3587760"/>
            <a:ext cx="1845719" cy="128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311760" y="1152359"/>
            <a:ext cx="852011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Droid Serif"/>
              <a:buChar char="-"/>
            </a:pPr>
            <a:r>
              <a:rPr b="0" lang="pt-BR" sz="1800" strike="noStrike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</a:p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Droid Serif"/>
              <a:buChar char="-"/>
            </a:pPr>
            <a:r>
              <a:rPr b="0" lang="pt-BR" sz="1800" strike="noStrike">
                <a:solidFill>
                  <a:srgbClr val="595959"/>
                </a:solidFill>
                <a:latin typeface="Droid Serif"/>
                <a:ea typeface="Droid Serif"/>
                <a:cs typeface="Droid Serif"/>
                <a:sym typeface="Droid Serif"/>
              </a:rPr>
              <a:t>Linguagem . Disponível em: Construção de Algoritmos. Autor: Jander Moreira.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2800" u="sng" cap="none" strike="noStrike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Apresentação Geral da Linguagem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648000" y="1296000"/>
            <a:ext cx="7704000" cy="3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A linguagem Matemática é uma adaptação da linguagem Alguma (autoria de Prof. Daniel Lucrédio), adicionando a funcionalidade de integração de funções matemáticas. Dessa forma a linguagem será capaz de oferecer funções </a:t>
            </a:r>
            <a:r>
              <a:rPr lang="pt-BR" sz="1800">
                <a:latin typeface="Droid Serif"/>
                <a:ea typeface="Droid Serif"/>
                <a:cs typeface="Droid Serif"/>
                <a:sym typeface="Droid Serif"/>
              </a:rPr>
              <a:t>matemáticas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para lidar com integrações numéricas. Seu contexto está ligado a programas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2800" u="sng" cap="none" strike="noStrike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Aplicação Pretendida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11760" y="1152359"/>
            <a:ext cx="852011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Fazer 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Esboço da gramática</a:t>
            </a:r>
          </a:p>
        </p:txBody>
      </p:sp>
      <p:sp>
        <p:nvSpPr>
          <p:cNvPr id="130" name="Shape 130"/>
          <p:cNvSpPr/>
          <p:nvPr/>
        </p:nvSpPr>
        <p:spPr>
          <a:xfrm>
            <a:off x="311760" y="1290600"/>
            <a:ext cx="852011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864000" y="1944000"/>
            <a:ext cx="6911999" cy="3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Escrever as regras gramaticais que estao no sublime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311760" y="84959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pt-BR" sz="2800" strike="noStrike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Descrição da analise semântica</a:t>
            </a:r>
          </a:p>
        </p:txBody>
      </p:sp>
      <p:sp>
        <p:nvSpPr>
          <p:cNvPr id="137" name="Shape 137"/>
          <p:cNvSpPr/>
          <p:nvPr/>
        </p:nvSpPr>
        <p:spPr>
          <a:xfrm>
            <a:off x="407880" y="864000"/>
            <a:ext cx="8520119" cy="3688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b="0" lang="pt-BR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Utilizado o Parse Tree Listener do Antlr</a:t>
            </a:r>
          </a:p>
          <a:p>
            <a:pPr indent="-228600" lvl="0" marL="457200" marR="0" rtl="0" algn="l">
              <a:lnSpc>
                <a:spcPct val="136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b="0" lang="pt-BR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Regras semânticas:</a:t>
            </a:r>
          </a:p>
          <a:p>
            <a:pPr indent="-228600" lvl="0" marL="457200" marR="0" rtl="0" algn="l">
              <a:lnSpc>
                <a:spcPct val="136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b="0" lang="pt-BR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calcular tipos de expressões</a:t>
            </a:r>
          </a:p>
          <a:p>
            <a:pPr indent="-228600" lvl="0" marL="457200" marR="0" rtl="0" algn="l">
              <a:lnSpc>
                <a:spcPct val="136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b="0" lang="pt-BR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Compatibilidade de tipo e comandos</a:t>
            </a:r>
          </a:p>
          <a:p>
            <a:pPr indent="-228600" lvl="0" marL="457200" marR="0" rtl="0" algn="l">
              <a:lnSpc>
                <a:spcPct val="136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b="0" lang="pt-BR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Verificar se a variavel foi declarada previamente.</a:t>
            </a:r>
          </a:p>
          <a:p>
            <a:pPr indent="-228600" lvl="0" marL="457200" marR="0" rtl="0" algn="l">
              <a:lnSpc>
                <a:spcPct val="136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b="0" lang="pt-BR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Verificação de escopo ###  não é necessário – consideramos que toda variavel é global</a:t>
            </a:r>
          </a:p>
          <a:p>
            <a:pPr indent="-228600" lvl="0" marL="457200" marR="0" rtl="0" algn="l">
              <a:lnSpc>
                <a:spcPct val="136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b="0" lang="pt-BR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Violação de significado ( linguagem trabalha apenas com numeros e constantes)</a:t>
            </a:r>
          </a:p>
          <a:p>
            <a:pPr indent="-228600" lvl="0" marL="457200" marR="0" rtl="0" algn="l">
              <a:lnSpc>
                <a:spcPct val="136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b="0" lang="pt-BR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Verificar se a variavel onde é aplicada a funcao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pt-BR" sz="2800" strike="noStrike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Descrição da analise semântica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311760" y="1152359"/>
            <a:ext cx="852011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pt-BR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Concordância entre parâmetros formais e atuais, em termos de número, ordem e tipo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pt-BR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Declaração: procedimento p(var x: inteiro; var y: real)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pt-BR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procedimento p(x:inteiro; y:inteiro)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pt-BR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Verificar se a funcões Matematicas são polinomios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pt-BR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Verificar se o intervalo de integracao é valido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pt-BR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Entrada da tabela de símbolos com novos campos para numeros, declarações de funções de programa,  declarações de funções matemáticas e identificadores.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pt-BR" sz="2800" strike="noStrike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Descrição do gerador de código: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9360000" y="936000"/>
            <a:ext cx="359999" cy="122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b="0" lang="pt-BR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Realizado através de sobrescrever os métodos encontrados no BaseListener;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b="0" lang="pt-BR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 dividida em três principais pontos: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Comandos antes da função setup(), ou seja, declarações de constantes e determinadas verificações que afetam o código gerado (utilização do dispositivo LCD e comandos de leitura e escrita por meio da porta serial);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Comandos da função setup(), que consiste em ativações de portas e inicializações do LCD e da porta serial, caso necessário;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Comandos da função loop(), que consiste em vários comandos do Arduino, como por exemplo entradas e saídas por meio dos dispositivos, ler e escrever por meio da porta serial, comandos do LCD, dentre outros.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b="0" lang="pt-BR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Vale destacar que para realizar as verificações necessárias antes da função setup(), é necessário verificar o código à frente em busca de determinados comandos (ativação do LCD na função setup() e algum comando leia ou escreva dentro da regra sintática </a:t>
            </a:r>
            <a:r>
              <a:rPr b="0" i="1" lang="pt-BR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comandos</a:t>
            </a:r>
            <a:r>
              <a:rPr b="0" lang="pt-BR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1512000" y="1728000"/>
            <a:ext cx="6119999" cy="228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Pensar …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lang="pt-BR" sz="1800" strike="noStrike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A geração de código será usada para gerar um código em Java que fará uso da lib Apache Commons Math (</a:t>
            </a:r>
            <a:r>
              <a:rPr b="0" lang="pt-BR" sz="1800" u="sng" strike="noStrike">
                <a:solidFill>
                  <a:schemeClr val="hlink"/>
                </a:solidFill>
                <a:latin typeface="Droid Serif"/>
                <a:ea typeface="Droid Serif"/>
                <a:cs typeface="Droid Serif"/>
                <a:sym typeface="Droid Serif"/>
                <a:hlinkClick r:id="rId3"/>
              </a:rPr>
              <a:t>http://commons.apache.org</a:t>
            </a:r>
            <a:r>
              <a:rPr b="0" lang="pt-BR" sz="1800" strike="noStrike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) para calcular as integrais.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pt-BR" sz="2800" strike="noStrike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Exemplos: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311760" y="1152359"/>
            <a:ext cx="4262399" cy="362952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4731480" y="1152359"/>
            <a:ext cx="4185719" cy="362952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pt-BR" sz="2800" strike="noStrike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Dificuldades encontradas: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311760" y="1152359"/>
            <a:ext cx="852011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b="0" lang="pt-BR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Como transformar a linguagem  matématica em termos de gramática do antlr.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b="0" lang="pt-BR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Quais dispositivos são mais relevantes;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b="0" lang="pt-BR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Geração de código com a declaração de integrais em java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