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2" r:id="rId6"/>
    <p:sldId id="263" r:id="rId7"/>
    <p:sldId id="270" r:id="rId8"/>
    <p:sldId id="271" r:id="rId9"/>
    <p:sldId id="265" r:id="rId10"/>
    <p:sldId id="266" r:id="rId11"/>
    <p:sldId id="260" r:id="rId12"/>
    <p:sldId id="268" r:id="rId13"/>
    <p:sldId id="269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rgio da Gama" initials="SdG" lastIdx="2" clrIdx="0">
    <p:extLst>
      <p:ext uri="{19B8F6BF-5375-455C-9EA6-DF929625EA0E}">
        <p15:presenceInfo xmlns:p15="http://schemas.microsoft.com/office/powerpoint/2012/main" userId="b0f1e76da5f854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FF2"/>
    <a:srgbClr val="A3FFCA"/>
    <a:srgbClr val="0563C1"/>
    <a:srgbClr val="D60000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956D-3AB5-4BFD-9420-784F75CFE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1182BC-3E33-48DD-BA5F-87DA62B6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22E295-5ABB-4001-9DAE-C7B39AED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105A2F-4936-49BA-9276-D846368F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12146A-F296-4A43-BE69-110FC0D9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07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6ACC-E9F2-4B4E-A499-5D148790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E756972-E5DE-4570-8C08-760A4A1AA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B7AEAC-BDB9-48A1-9C8D-1BF7F62E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F3A913-11A4-4132-AFD0-72FE14AB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4BACEA-2EEE-429F-A542-AFF795E6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8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1637B2-97BD-48F9-92C7-2148F48A1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0DD75F-24A5-4E63-AA9D-9C0F2D0E5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9A8DCE-4631-43D2-8783-F6F3EE78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E95DF3-8894-4A36-8EBD-6C60C7B1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17CA4-70B3-4EF0-B1E8-BB5839A8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2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1753C-4C59-4148-A1BF-AC886383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0B1301-F12A-4C2A-BAF4-2623242F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250480-3704-4781-AFF6-6739D4C0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DF1606-1A09-4B4E-B78F-6A4A6E7E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C5FC66-A2BE-42EE-80E0-65073F3C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338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652C-0CAD-4A8B-AF46-AD5AF277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25905B-1F22-4119-B665-E459E1C3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FF3009-439C-45FB-BFCF-3D80FBD7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2A2136-9ACA-42B3-BF5D-C8567494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518D3C-9EEA-4B22-BEF3-C4E4307E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85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5180E-499F-4973-844A-37FCFFA5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1E08FB-9107-43A7-8656-2A032FB67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3A301E-5CBD-4036-9B15-5C4E298F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985994-29A4-408C-BF34-8DADECD7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05C711-F9BD-44E0-8991-80E3CC85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EE45061-CD7A-4D67-8970-7E75C164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2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8936-27F4-4D65-BCEF-56B41277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2C385B-4C37-40C4-AB8E-DF6CB896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A558F3A-2CCD-44D7-A735-E3E7F32F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676B3CC-7977-4B60-95D2-BD8F9E22F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975CA4B-40AB-46E6-BB67-3D502781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8EFA5D8-F530-41AA-B2C3-978706FA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0069FA-4D73-48AA-B932-97CCA734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B69E22-843E-4EF4-AE70-FDB29506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0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24242-5DC3-4B45-BD30-1D4F8F29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9F1E07-79C2-43ED-BCC8-78957058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7B8BEC-1C0E-4DF4-BB61-FF365B6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54F3D6-9932-407D-8619-192A677E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701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CA93901-3CD3-40D5-AC0E-ABF8435C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0BF5C0C-C8F5-4CCF-82D1-BD8B69A1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71AD420-1200-468A-9C00-016BCCC6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1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4F453-C410-4A15-8DEB-ACE9BA68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7388F6-4F2E-4693-93E4-CE5EE58F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AB902A-D529-46D0-A741-FE29E777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0500E6-054A-453A-99CE-23D8C849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A6205F-07A9-4737-A9D1-5B23546B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A173F01-0E44-4322-9317-4827485A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6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1CEB8-A5AE-4192-81AF-D052B784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FF44A89-BCBE-45AF-839F-8273ECC21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170ACF-4AFF-4819-97D8-01F3DD39A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51CA55-AFF6-41E1-BE2E-03BF8943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C125CA-6487-4F75-B573-D26A9A6F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BF1621-B4F5-4303-8645-E669FD21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7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C703993-E43F-462D-8444-B738CE5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05E205-749D-41A7-A429-56504FE61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6877AF-E6AD-42F9-AB25-F72AF90E4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71F5-DA94-4BA2-B9E9-1E6B8C3AD471}" type="datetimeFigureOut">
              <a:rPr lang="pt-PT" smtClean="0"/>
              <a:t>22/11/2020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86CC8F-B1A4-4964-A74D-9483DBD72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5CA098-E3E1-4A0C-87D6-090CE95C0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53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906690@fe.up.pt" TargetMode="External"/><Relationship Id="rId2" Type="http://schemas.openxmlformats.org/officeDocument/2006/relationships/hyperlink" Target="mailto:up201904517@fe.up.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PN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treamZ_class_diagram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D38193-9DAE-4A39-9118-37BB1FEA5CBA}"/>
              </a:ext>
            </a:extLst>
          </p:cNvPr>
          <p:cNvSpPr txBox="1"/>
          <p:nvPr/>
        </p:nvSpPr>
        <p:spPr>
          <a:xfrm>
            <a:off x="178836" y="6164261"/>
            <a:ext cx="626444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300" dirty="0"/>
              <a:t>Lucas </a:t>
            </a:r>
            <a:r>
              <a:rPr lang="pt-PT" sz="1300" dirty="0" err="1"/>
              <a:t>Calvet</a:t>
            </a:r>
            <a:r>
              <a:rPr lang="pt-PT" sz="1300" dirty="0"/>
              <a:t> Santos </a:t>
            </a:r>
            <a:r>
              <a:rPr lang="pt-PT" sz="1300" dirty="0">
                <a:hlinkClick r:id="rId2"/>
              </a:rPr>
              <a:t>up201904517@fe.up.pt</a:t>
            </a:r>
            <a:endParaRPr lang="pt-PT" sz="1300" dirty="0"/>
          </a:p>
          <a:p>
            <a:pPr>
              <a:spcAft>
                <a:spcPts val="600"/>
              </a:spcAft>
            </a:pPr>
            <a:r>
              <a:rPr lang="pt-PT" sz="1300" dirty="0"/>
              <a:t>Sérgio Rodrigues da Gama </a:t>
            </a:r>
            <a:r>
              <a:rPr lang="pt-PT" sz="1300" dirty="0">
                <a:hlinkClick r:id="rId3"/>
              </a:rPr>
              <a:t>up201906690@fe.up.pt</a:t>
            </a:r>
            <a:r>
              <a:rPr lang="pt-PT" sz="1300" dirty="0"/>
              <a:t>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FC5A4D8-E7E5-4F1B-B06F-8D83E70F0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0549"/>
            <a:ext cx="9144000" cy="1633036"/>
          </a:xfrm>
        </p:spPr>
        <p:txBody>
          <a:bodyPr>
            <a:normAutofit/>
          </a:bodyPr>
          <a:lstStyle/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chemeClr val="accent2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8CFCAC-A93A-4E26-AC7A-34DF44EC138E}"/>
              </a:ext>
            </a:extLst>
          </p:cNvPr>
          <p:cNvSpPr txBox="1"/>
          <p:nvPr/>
        </p:nvSpPr>
        <p:spPr>
          <a:xfrm>
            <a:off x="10067278" y="5887262"/>
            <a:ext cx="194588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AEDA/MIEIC, 2020/21</a:t>
            </a:r>
          </a:p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2MIEIC01_G5</a:t>
            </a:r>
          </a:p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FEUP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AECE42A-3063-4314-93AE-F2D93A70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513" y="4267771"/>
            <a:ext cx="2647165" cy="392735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94B447-021C-4C35-8C71-83983FFCC314}"/>
              </a:ext>
            </a:extLst>
          </p:cNvPr>
          <p:cNvGrpSpPr/>
          <p:nvPr/>
        </p:nvGrpSpPr>
        <p:grpSpPr>
          <a:xfrm>
            <a:off x="4772417" y="2188592"/>
            <a:ext cx="4449218" cy="1905148"/>
            <a:chOff x="4772417" y="2188592"/>
            <a:chExt cx="4449218" cy="1905148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02B32767-1A50-4A9F-9203-A07F3DC1A984}"/>
                </a:ext>
              </a:extLst>
            </p:cNvPr>
            <p:cNvGrpSpPr/>
            <p:nvPr/>
          </p:nvGrpSpPr>
          <p:grpSpPr>
            <a:xfrm>
              <a:off x="4772417" y="2368361"/>
              <a:ext cx="2371359" cy="1725379"/>
              <a:chOff x="4772417" y="2223617"/>
              <a:chExt cx="2371359" cy="1725379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07107D57-6794-40FA-8D20-6E3E9D27A22C}"/>
                  </a:ext>
                </a:extLst>
              </p:cNvPr>
              <p:cNvSpPr/>
              <p:nvPr/>
            </p:nvSpPr>
            <p:spPr>
              <a:xfrm>
                <a:off x="4772417" y="2223617"/>
                <a:ext cx="2371359" cy="1517300"/>
              </a:xfrm>
              <a:prstGeom prst="rect">
                <a:avLst/>
              </a:prstGeom>
              <a:noFill/>
              <a:ln w="1143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356C4921-C959-4B5F-B4F6-85BDB49B4501}"/>
                  </a:ext>
                </a:extLst>
              </p:cNvPr>
              <p:cNvSpPr/>
              <p:nvPr/>
            </p:nvSpPr>
            <p:spPr>
              <a:xfrm>
                <a:off x="5235763" y="3854760"/>
                <a:ext cx="1444666" cy="942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cap="rnd">
                <a:solidFill>
                  <a:schemeClr val="tx1"/>
                </a:solidFill>
                <a:round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C418BAF-EB7B-4F14-BE0F-3D3DB3F6C646}"/>
                </a:ext>
              </a:extLst>
            </p:cNvPr>
            <p:cNvSpPr txBox="1"/>
            <p:nvPr/>
          </p:nvSpPr>
          <p:spPr>
            <a:xfrm>
              <a:off x="8707064" y="2188592"/>
              <a:ext cx="514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/>
                <a:t>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1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C3B75-B8C8-48E2-A537-EF03E63B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pt-PT" sz="3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dificuldades e esforço individual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B80583-B529-422A-8C95-53B5990A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pt-PT" sz="1600" b="1" dirty="0"/>
              <a:t>Principais dificuldades</a:t>
            </a:r>
          </a:p>
          <a:p>
            <a:pPr lvl="1"/>
            <a:r>
              <a:rPr lang="pt-PT" sz="1300" dirty="0"/>
              <a:t>Decompor o problema proposto nas melhores e mais eficientes estruturas de dados;</a:t>
            </a:r>
          </a:p>
          <a:p>
            <a:pPr lvl="1"/>
            <a:r>
              <a:rPr lang="pt-PT" sz="1300" dirty="0"/>
              <a:t>Trabalhar com um número elevado de </a:t>
            </a:r>
            <a:r>
              <a:rPr lang="pt-PT" sz="1300" i="1" dirty="0" err="1"/>
              <a:t>pointers</a:t>
            </a:r>
            <a:r>
              <a:rPr lang="pt-PT" sz="1300" i="1" dirty="0"/>
              <a:t>;</a:t>
            </a:r>
          </a:p>
          <a:p>
            <a:pPr lvl="1"/>
            <a:r>
              <a:rPr lang="pt-PT" sz="1300" dirty="0"/>
              <a:t>Criação de um programa com fluxo dinâmico e interativo, não permitindo, contudo, maus </a:t>
            </a:r>
            <a:r>
              <a:rPr lang="pt-PT" sz="1300" i="1" dirty="0"/>
              <a:t>inputs</a:t>
            </a:r>
            <a:r>
              <a:rPr lang="pt-PT" sz="1300" dirty="0"/>
              <a:t> do utilizador;</a:t>
            </a:r>
          </a:p>
          <a:p>
            <a:pPr lvl="1"/>
            <a:r>
              <a:rPr lang="pt-PT" sz="1300" dirty="0"/>
              <a:t>O desenvolvimento do melhor padrão possível para guardar e importar os respetivos dados em ficheiros;</a:t>
            </a:r>
          </a:p>
          <a:p>
            <a:pPr lvl="1"/>
            <a:r>
              <a:rPr lang="pt-PT" sz="1300" dirty="0"/>
              <a:t>Criação de material de teste detalhado, com a utilização dos google </a:t>
            </a:r>
            <a:r>
              <a:rPr lang="pt-PT" sz="1300" i="1" dirty="0" err="1"/>
              <a:t>tests</a:t>
            </a:r>
            <a:r>
              <a:rPr lang="pt-PT" sz="1300" dirty="0"/>
              <a:t>;</a:t>
            </a:r>
          </a:p>
          <a:p>
            <a:pPr lvl="1"/>
            <a:r>
              <a:rPr lang="pt-PT" sz="1300" dirty="0"/>
              <a:t>Obtenção de um programa </a:t>
            </a:r>
            <a:r>
              <a:rPr lang="pt-PT" sz="1300" i="1" dirty="0" err="1"/>
              <a:t>user</a:t>
            </a:r>
            <a:r>
              <a:rPr lang="pt-PT" sz="1300" dirty="0"/>
              <a:t> </a:t>
            </a:r>
            <a:r>
              <a:rPr lang="pt-PT" sz="1300" i="1" dirty="0" err="1"/>
              <a:t>friendly</a:t>
            </a:r>
            <a:r>
              <a:rPr lang="pt-PT" sz="1300" dirty="0"/>
              <a:t>.</a:t>
            </a:r>
          </a:p>
          <a:p>
            <a:endParaRPr lang="pt-PT" sz="2000" dirty="0"/>
          </a:p>
          <a:p>
            <a:r>
              <a:rPr lang="pt-PT" sz="1600" b="1" dirty="0"/>
              <a:t>Participação de cada elemento:</a:t>
            </a:r>
          </a:p>
          <a:p>
            <a:pPr lvl="1"/>
            <a:r>
              <a:rPr lang="pt-PT" sz="1300" dirty="0"/>
              <a:t>Lucas Santos: 50%</a:t>
            </a:r>
          </a:p>
          <a:p>
            <a:pPr lvl="1"/>
            <a:r>
              <a:rPr lang="pt-PT" sz="1300" dirty="0"/>
              <a:t>Sérgio da Gama: 50%</a:t>
            </a:r>
          </a:p>
        </p:txBody>
      </p:sp>
    </p:spTree>
    <p:extLst>
      <p:ext uri="{BB962C8B-B14F-4D97-AF65-F5344CB8AC3E}">
        <p14:creationId xmlns:p14="http://schemas.microsoft.com/office/powerpoint/2010/main" val="343053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Diagonais Cortados 16">
            <a:extLst>
              <a:ext uri="{FF2B5EF4-FFF2-40B4-BE49-F238E27FC236}">
                <a16:creationId xmlns:a16="http://schemas.microsoft.com/office/drawing/2014/main" id="{6A45A929-1DD4-48A3-A6C2-F55778163D45}"/>
              </a:ext>
            </a:extLst>
          </p:cNvPr>
          <p:cNvSpPr/>
          <p:nvPr/>
        </p:nvSpPr>
        <p:spPr>
          <a:xfrm>
            <a:off x="1067691" y="288052"/>
            <a:ext cx="10096150" cy="663841"/>
          </a:xfrm>
          <a:prstGeom prst="snip2Diag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61B99CF3-0828-410D-BAB1-00BA0E7AA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1" y="5430862"/>
            <a:ext cx="1420627" cy="1026422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32031CF8-E300-4683-9331-9BF32BCC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470" y="5574324"/>
            <a:ext cx="1392296" cy="1072015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7C0D3126-E6E4-43E6-8F84-186366474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13" y="5482352"/>
            <a:ext cx="625507" cy="11639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4A2656-EBB3-4E83-822F-6D93F61A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288" y="267970"/>
            <a:ext cx="9131423" cy="718919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 Framework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3D9B2939-3351-44DB-B4CC-940B8E8CD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21" y="3909144"/>
            <a:ext cx="2802754" cy="157366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9D3B97-E1A5-4559-A25D-229F2BC86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6" y="3685931"/>
            <a:ext cx="2096773" cy="20148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931BF3-30F8-40F1-B8FB-EB184E268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458" y="3688541"/>
            <a:ext cx="1932951" cy="2014868"/>
          </a:xfrm>
          <a:prstGeom prst="rect">
            <a:avLst/>
          </a:prstGeom>
        </p:spPr>
      </p:pic>
      <p:cxnSp>
        <p:nvCxnSpPr>
          <p:cNvPr id="47" name="Conexão: Ângulo Reto 46">
            <a:extLst>
              <a:ext uri="{FF2B5EF4-FFF2-40B4-BE49-F238E27FC236}">
                <a16:creationId xmlns:a16="http://schemas.microsoft.com/office/drawing/2014/main" id="{F453AEED-B3F7-4935-858A-53484D547ADD}"/>
              </a:ext>
            </a:extLst>
          </p:cNvPr>
          <p:cNvCxnSpPr>
            <a:cxnSpLocks/>
          </p:cNvCxnSpPr>
          <p:nvPr/>
        </p:nvCxnSpPr>
        <p:spPr>
          <a:xfrm flipV="1">
            <a:off x="6507330" y="4173464"/>
            <a:ext cx="2858610" cy="8406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: Ângulo Reto 50">
            <a:extLst>
              <a:ext uri="{FF2B5EF4-FFF2-40B4-BE49-F238E27FC236}">
                <a16:creationId xmlns:a16="http://schemas.microsoft.com/office/drawing/2014/main" id="{4F41D9F2-420D-401F-AD37-09187611F122}"/>
              </a:ext>
            </a:extLst>
          </p:cNvPr>
          <p:cNvCxnSpPr>
            <a:cxnSpLocks/>
          </p:cNvCxnSpPr>
          <p:nvPr/>
        </p:nvCxnSpPr>
        <p:spPr>
          <a:xfrm rot="10800000">
            <a:off x="2370339" y="4173465"/>
            <a:ext cx="3314329" cy="852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EBE9809-A1D8-4CB1-91DE-445B3D9E6F70}"/>
              </a:ext>
            </a:extLst>
          </p:cNvPr>
          <p:cNvSpPr txBox="1"/>
          <p:nvPr/>
        </p:nvSpPr>
        <p:spPr>
          <a:xfrm>
            <a:off x="1067691" y="1525191"/>
            <a:ext cx="269647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/>
              <a:t>Legenda:</a:t>
            </a:r>
          </a:p>
          <a:p>
            <a:endParaRPr lang="pt-PT" sz="1300" dirty="0"/>
          </a:p>
          <a:p>
            <a:pPr algn="just"/>
            <a:r>
              <a:rPr lang="pt-PT" sz="1300" dirty="0"/>
              <a:t>Menu da </a:t>
            </a:r>
            <a:r>
              <a:rPr lang="pt-PT" sz="1300" i="1" dirty="0"/>
              <a:t>StreamZ framework</a:t>
            </a:r>
          </a:p>
          <a:p>
            <a:pPr algn="just"/>
            <a:r>
              <a:rPr lang="pt-PT" sz="1300" dirty="0"/>
              <a:t>Menu das definições</a:t>
            </a:r>
          </a:p>
          <a:p>
            <a:pPr algn="just"/>
            <a:r>
              <a:rPr lang="pt-PT" sz="1300" dirty="0"/>
              <a:t>Menu de </a:t>
            </a:r>
            <a:r>
              <a:rPr lang="pt-PT" sz="1300" i="1" dirty="0"/>
              <a:t>Login</a:t>
            </a:r>
          </a:p>
          <a:p>
            <a:pPr algn="just"/>
            <a:r>
              <a:rPr lang="pt-PT" sz="1300" dirty="0"/>
              <a:t>Opção de </a:t>
            </a:r>
            <a:r>
              <a:rPr lang="pt-PT" sz="1300" i="1" dirty="0" err="1"/>
              <a:t>SignIn</a:t>
            </a:r>
            <a:endParaRPr lang="pt-PT" sz="1300" i="1" dirty="0"/>
          </a:p>
          <a:p>
            <a:pPr algn="just"/>
            <a:r>
              <a:rPr lang="pt-PT" sz="1300" dirty="0"/>
              <a:t>Opção de </a:t>
            </a:r>
            <a:r>
              <a:rPr lang="pt-PT" sz="1300" i="1" dirty="0" err="1"/>
              <a:t>SignUp</a:t>
            </a:r>
            <a:endParaRPr lang="pt-PT" sz="1300" i="1" dirty="0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5E62E0E0-CB47-47B5-A279-DA081AB81C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77" y="1249491"/>
            <a:ext cx="1417443" cy="2179509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47EDF2C1-EA5B-4002-BADF-E985C9C837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03" y="1241259"/>
            <a:ext cx="1120237" cy="1783235"/>
          </a:xfrm>
          <a:prstGeom prst="rect">
            <a:avLst/>
          </a:prstGeom>
        </p:spPr>
      </p:pic>
      <p:cxnSp>
        <p:nvCxnSpPr>
          <p:cNvPr id="35" name="Conexão: Ângulo Reto 34">
            <a:extLst>
              <a:ext uri="{FF2B5EF4-FFF2-40B4-BE49-F238E27FC236}">
                <a16:creationId xmlns:a16="http://schemas.microsoft.com/office/drawing/2014/main" id="{8014F58A-D746-4BA4-ACA5-E638D8308F76}"/>
              </a:ext>
            </a:extLst>
          </p:cNvPr>
          <p:cNvCxnSpPr>
            <a:cxnSpLocks/>
          </p:cNvCxnSpPr>
          <p:nvPr/>
        </p:nvCxnSpPr>
        <p:spPr>
          <a:xfrm>
            <a:off x="6096001" y="3432381"/>
            <a:ext cx="0" cy="51403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: Ângulo Reto 37">
            <a:extLst>
              <a:ext uri="{FF2B5EF4-FFF2-40B4-BE49-F238E27FC236}">
                <a16:creationId xmlns:a16="http://schemas.microsoft.com/office/drawing/2014/main" id="{FBA82807-9034-41A7-992F-AE74E2EEB175}"/>
              </a:ext>
            </a:extLst>
          </p:cNvPr>
          <p:cNvCxnSpPr>
            <a:cxnSpLocks/>
          </p:cNvCxnSpPr>
          <p:nvPr/>
        </p:nvCxnSpPr>
        <p:spPr>
          <a:xfrm flipV="1">
            <a:off x="6386052" y="1627920"/>
            <a:ext cx="2148551" cy="12683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586E6A1-50D3-4450-82B1-2C5F7E89D41D}"/>
              </a:ext>
            </a:extLst>
          </p:cNvPr>
          <p:cNvGrpSpPr/>
          <p:nvPr/>
        </p:nvGrpSpPr>
        <p:grpSpPr>
          <a:xfrm>
            <a:off x="6539466" y="3157149"/>
            <a:ext cx="413075" cy="377700"/>
            <a:chOff x="4694620" y="1004769"/>
            <a:chExt cx="413075" cy="37770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2D2723B-DE76-4B6B-9F48-52462FEF5C85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FC6E75BC-F424-42DA-B503-E52241EC27EB}"/>
                </a:ext>
              </a:extLst>
            </p:cNvPr>
            <p:cNvSpPr txBox="1"/>
            <p:nvPr/>
          </p:nvSpPr>
          <p:spPr>
            <a:xfrm>
              <a:off x="4753482" y="1004769"/>
              <a:ext cx="274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F0A1F37-4F21-4027-87A6-E772CC9AB117}"/>
              </a:ext>
            </a:extLst>
          </p:cNvPr>
          <p:cNvGrpSpPr/>
          <p:nvPr/>
        </p:nvGrpSpPr>
        <p:grpSpPr>
          <a:xfrm>
            <a:off x="9401395" y="2839828"/>
            <a:ext cx="413075" cy="371467"/>
            <a:chOff x="4694620" y="1011002"/>
            <a:chExt cx="413075" cy="37146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80CE852-3A2D-45CD-B866-2876A607C297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EEDD6A0E-EA49-4950-8ECF-4070BCA43DE2}"/>
                </a:ext>
              </a:extLst>
            </p:cNvPr>
            <p:cNvSpPr txBox="1"/>
            <p:nvPr/>
          </p:nvSpPr>
          <p:spPr>
            <a:xfrm>
              <a:off x="4760217" y="1011002"/>
              <a:ext cx="274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D316B59C-D89C-4CFA-BC6E-9D7F1BC0C3F5}"/>
              </a:ext>
            </a:extLst>
          </p:cNvPr>
          <p:cNvGrpSpPr/>
          <p:nvPr/>
        </p:nvGrpSpPr>
        <p:grpSpPr>
          <a:xfrm>
            <a:off x="916713" y="5486850"/>
            <a:ext cx="413075" cy="646331"/>
            <a:chOff x="4694620" y="999407"/>
            <a:chExt cx="413075" cy="64633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E7501D-61C2-417C-88FF-71E20275556D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26EA5CC-8A9E-4E54-8F23-B6BF2991794F}"/>
                </a:ext>
              </a:extLst>
            </p:cNvPr>
            <p:cNvSpPr txBox="1"/>
            <p:nvPr/>
          </p:nvSpPr>
          <p:spPr>
            <a:xfrm>
              <a:off x="4758963" y="999407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4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30F20806-2F99-4DC8-8C56-20C4F9D0413C}"/>
              </a:ext>
            </a:extLst>
          </p:cNvPr>
          <p:cNvGrpSpPr/>
          <p:nvPr/>
        </p:nvGrpSpPr>
        <p:grpSpPr>
          <a:xfrm>
            <a:off x="10367871" y="5499789"/>
            <a:ext cx="413075" cy="646331"/>
            <a:chOff x="4694620" y="996793"/>
            <a:chExt cx="413075" cy="64633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8162951-4775-406E-8E1A-69658B706217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C3CC5C02-E392-468E-B312-A6993E9C94C0}"/>
                </a:ext>
              </a:extLst>
            </p:cNvPr>
            <p:cNvSpPr txBox="1"/>
            <p:nvPr/>
          </p:nvSpPr>
          <p:spPr>
            <a:xfrm>
              <a:off x="4763895" y="996793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5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66FA596-25B3-4007-A28C-6B8EDB3892A7}"/>
              </a:ext>
            </a:extLst>
          </p:cNvPr>
          <p:cNvGrpSpPr/>
          <p:nvPr/>
        </p:nvGrpSpPr>
        <p:grpSpPr>
          <a:xfrm>
            <a:off x="5892407" y="5313239"/>
            <a:ext cx="413075" cy="651451"/>
            <a:chOff x="4694620" y="1013137"/>
            <a:chExt cx="413075" cy="65145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9B26656-201C-4E4A-AA9B-F966E63B97FE}"/>
                </a:ext>
              </a:extLst>
            </p:cNvPr>
            <p:cNvSpPr/>
            <p:nvPr/>
          </p:nvSpPr>
          <p:spPr>
            <a:xfrm>
              <a:off x="4694620" y="1013137"/>
              <a:ext cx="413075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E931CF2D-F8C3-419C-9F20-0985C8908A3F}"/>
                </a:ext>
              </a:extLst>
            </p:cNvPr>
            <p:cNvSpPr txBox="1"/>
            <p:nvPr/>
          </p:nvSpPr>
          <p:spPr>
            <a:xfrm>
              <a:off x="4754607" y="1018257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3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1580627-2465-41A9-BA4A-04DEB0B8E213}"/>
              </a:ext>
            </a:extLst>
          </p:cNvPr>
          <p:cNvSpPr txBox="1"/>
          <p:nvPr/>
        </p:nvSpPr>
        <p:spPr>
          <a:xfrm>
            <a:off x="9771545" y="1248152"/>
            <a:ext cx="143522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050" dirty="0"/>
              <a:t>* Possíveis</a:t>
            </a:r>
            <a:r>
              <a:rPr lang="pt-PT" sz="1050" i="1" dirty="0"/>
              <a:t> GUI </a:t>
            </a:r>
            <a:r>
              <a:rPr lang="pt-PT" sz="1050" dirty="0"/>
              <a:t>de algumas opções do programa  que apenas se encontra implementado em consola.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5490AE-A1E0-4036-A1CA-968D933AC585}"/>
              </a:ext>
            </a:extLst>
          </p:cNvPr>
          <p:cNvSpPr txBox="1"/>
          <p:nvPr/>
        </p:nvSpPr>
        <p:spPr>
          <a:xfrm>
            <a:off x="10526611" y="3567840"/>
            <a:ext cx="3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5DE062B-6F3D-4B65-83DE-704BC1105D24}"/>
              </a:ext>
            </a:extLst>
          </p:cNvPr>
          <p:cNvSpPr txBox="1"/>
          <p:nvPr/>
        </p:nvSpPr>
        <p:spPr>
          <a:xfrm>
            <a:off x="7387734" y="3689482"/>
            <a:ext cx="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31698D1-2ADC-40B9-B770-6D695276EBC7}"/>
              </a:ext>
            </a:extLst>
          </p:cNvPr>
          <p:cNvSpPr txBox="1"/>
          <p:nvPr/>
        </p:nvSpPr>
        <p:spPr>
          <a:xfrm>
            <a:off x="3105448" y="3474790"/>
            <a:ext cx="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pic>
        <p:nvPicPr>
          <p:cNvPr id="36" name="Gráfico 35" descr="Distintivo">
            <a:extLst>
              <a:ext uri="{FF2B5EF4-FFF2-40B4-BE49-F238E27FC236}">
                <a16:creationId xmlns:a16="http://schemas.microsoft.com/office/drawing/2014/main" id="{6FC30D5A-3379-446C-BF67-3DB2878BD8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7665" y="2183797"/>
            <a:ext cx="200650" cy="200650"/>
          </a:xfrm>
          <a:prstGeom prst="rect">
            <a:avLst/>
          </a:prstGeom>
        </p:spPr>
      </p:pic>
      <p:pic>
        <p:nvPicPr>
          <p:cNvPr id="39" name="Gráfico 38" descr="Distintivo 3">
            <a:extLst>
              <a:ext uri="{FF2B5EF4-FFF2-40B4-BE49-F238E27FC236}">
                <a16:creationId xmlns:a16="http://schemas.microsoft.com/office/drawing/2014/main" id="{EBF31BBD-2966-4D12-8A46-FBEE8737F3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7665" y="2384447"/>
            <a:ext cx="200650" cy="200650"/>
          </a:xfrm>
          <a:prstGeom prst="rect">
            <a:avLst/>
          </a:prstGeom>
        </p:spPr>
      </p:pic>
      <p:pic>
        <p:nvPicPr>
          <p:cNvPr id="60" name="Gráfico 59" descr="Distintivo 1">
            <a:extLst>
              <a:ext uri="{FF2B5EF4-FFF2-40B4-BE49-F238E27FC236}">
                <a16:creationId xmlns:a16="http://schemas.microsoft.com/office/drawing/2014/main" id="{C6AB9035-136D-4CB9-8CCB-D0759E3B69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7666" y="1974086"/>
            <a:ext cx="200650" cy="200650"/>
          </a:xfrm>
          <a:prstGeom prst="rect">
            <a:avLst/>
          </a:prstGeom>
        </p:spPr>
      </p:pic>
      <p:pic>
        <p:nvPicPr>
          <p:cNvPr id="101" name="Gráfico 100" descr="Distintivo 5">
            <a:extLst>
              <a:ext uri="{FF2B5EF4-FFF2-40B4-BE49-F238E27FC236}">
                <a16:creationId xmlns:a16="http://schemas.microsoft.com/office/drawing/2014/main" id="{376F4185-0F7D-4826-8A32-188FFF51C2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7665" y="2784172"/>
            <a:ext cx="200650" cy="200650"/>
          </a:xfrm>
          <a:prstGeom prst="rect">
            <a:avLst/>
          </a:prstGeom>
        </p:spPr>
      </p:pic>
      <p:pic>
        <p:nvPicPr>
          <p:cNvPr id="103" name="Gráfico 102" descr="Distintivo 4">
            <a:extLst>
              <a:ext uri="{FF2B5EF4-FFF2-40B4-BE49-F238E27FC236}">
                <a16:creationId xmlns:a16="http://schemas.microsoft.com/office/drawing/2014/main" id="{38CDF565-5CEB-4DAB-AB2C-6C1EAB21A6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7665" y="2585536"/>
            <a:ext cx="200650" cy="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8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: Cantos Diagonais Cortados 26">
            <a:extLst>
              <a:ext uri="{FF2B5EF4-FFF2-40B4-BE49-F238E27FC236}">
                <a16:creationId xmlns:a16="http://schemas.microsoft.com/office/drawing/2014/main" id="{0EB20209-7A70-4B6D-84F1-8C027629A353}"/>
              </a:ext>
            </a:extLst>
          </p:cNvPr>
          <p:cNvSpPr/>
          <p:nvPr/>
        </p:nvSpPr>
        <p:spPr>
          <a:xfrm>
            <a:off x="1067691" y="288052"/>
            <a:ext cx="10096150" cy="663841"/>
          </a:xfrm>
          <a:prstGeom prst="snip2Diag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4A2656-EBB3-4E83-822F-6D93F61A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286" y="278564"/>
            <a:ext cx="9131423" cy="718919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 Framework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9D3B97-E1A5-4559-A25D-229F2BC8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12" y="1000017"/>
            <a:ext cx="2096773" cy="20148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0B4A62B-2658-4719-9DB8-803994DE2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7" y="4004973"/>
            <a:ext cx="3952492" cy="24851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B51BDFD-49F4-4417-A089-BA2F5942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11" y="4004973"/>
            <a:ext cx="3825933" cy="2476610"/>
          </a:xfrm>
          <a:prstGeom prst="rect">
            <a:avLst/>
          </a:prstGeom>
        </p:spPr>
      </p:pic>
      <p:cxnSp>
        <p:nvCxnSpPr>
          <p:cNvPr id="56" name="Conexão: Ângulo Reto 55">
            <a:extLst>
              <a:ext uri="{FF2B5EF4-FFF2-40B4-BE49-F238E27FC236}">
                <a16:creationId xmlns:a16="http://schemas.microsoft.com/office/drawing/2014/main" id="{90D94C8E-3450-4CAA-A738-6B654A3C29FC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231543" y="2775529"/>
            <a:ext cx="3961474" cy="12294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: Ângulo Reto 65">
            <a:extLst>
              <a:ext uri="{FF2B5EF4-FFF2-40B4-BE49-F238E27FC236}">
                <a16:creationId xmlns:a16="http://schemas.microsoft.com/office/drawing/2014/main" id="{DBA6CAE2-9614-47F5-8F24-6D6E46B38B6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674367" y="2772035"/>
            <a:ext cx="3222811" cy="12329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EC67011-23A1-4BAC-8A81-EAA35675A109}"/>
              </a:ext>
            </a:extLst>
          </p:cNvPr>
          <p:cNvGrpSpPr/>
          <p:nvPr/>
        </p:nvGrpSpPr>
        <p:grpSpPr>
          <a:xfrm>
            <a:off x="3988002" y="6304189"/>
            <a:ext cx="413075" cy="371866"/>
            <a:chOff x="510203" y="599076"/>
            <a:chExt cx="413075" cy="37186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750626E-BB95-41D8-96FE-D7F2DE2DED7F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876526CB-3096-490F-8A47-9E35F0295F58}"/>
                </a:ext>
              </a:extLst>
            </p:cNvPr>
            <p:cNvSpPr txBox="1"/>
            <p:nvPr/>
          </p:nvSpPr>
          <p:spPr>
            <a:xfrm>
              <a:off x="563677" y="599076"/>
              <a:ext cx="274523" cy="37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3C18564B-003D-4CC0-BBC2-8080C5984C2B}"/>
              </a:ext>
            </a:extLst>
          </p:cNvPr>
          <p:cNvGrpSpPr/>
          <p:nvPr/>
        </p:nvGrpSpPr>
        <p:grpSpPr>
          <a:xfrm>
            <a:off x="11603607" y="6295650"/>
            <a:ext cx="413075" cy="653809"/>
            <a:chOff x="510203" y="599076"/>
            <a:chExt cx="413075" cy="65380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D06824B-E6F0-4B08-B07F-3EABA4F0D24C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CF19FD4-D763-4957-9E15-5B6C760F25B5}"/>
                </a:ext>
              </a:extLst>
            </p:cNvPr>
            <p:cNvSpPr txBox="1"/>
            <p:nvPr/>
          </p:nvSpPr>
          <p:spPr>
            <a:xfrm>
              <a:off x="586734" y="606554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7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EBE9809-A1D8-4CB1-91DE-445B3D9E6F70}"/>
              </a:ext>
            </a:extLst>
          </p:cNvPr>
          <p:cNvSpPr txBox="1"/>
          <p:nvPr/>
        </p:nvSpPr>
        <p:spPr>
          <a:xfrm>
            <a:off x="1067691" y="1246245"/>
            <a:ext cx="23532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/>
              <a:t>Legenda:</a:t>
            </a:r>
          </a:p>
          <a:p>
            <a:endParaRPr lang="pt-PT" sz="1300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viewer</a:t>
            </a:r>
            <a:endParaRPr lang="pt-PT" sz="1300" i="1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streamer</a:t>
            </a:r>
            <a:endParaRPr lang="pt-PT" sz="1300" i="1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admin</a:t>
            </a:r>
            <a:endParaRPr lang="pt-PT" sz="1300" i="1" dirty="0"/>
          </a:p>
        </p:txBody>
      </p:sp>
      <p:cxnSp>
        <p:nvCxnSpPr>
          <p:cNvPr id="41" name="Conexão: Ângulo Reto 40">
            <a:extLst>
              <a:ext uri="{FF2B5EF4-FFF2-40B4-BE49-F238E27FC236}">
                <a16:creationId xmlns:a16="http://schemas.microsoft.com/office/drawing/2014/main" id="{EEEDD055-C0F4-4970-ACA1-5A9D31C3375F}"/>
              </a:ext>
            </a:extLst>
          </p:cNvPr>
          <p:cNvCxnSpPr>
            <a:cxnSpLocks/>
          </p:cNvCxnSpPr>
          <p:nvPr/>
        </p:nvCxnSpPr>
        <p:spPr>
          <a:xfrm>
            <a:off x="6475228" y="2849526"/>
            <a:ext cx="0" cy="1155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2EBE558A-A9F3-4F18-A69B-14CAEB437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55" y="3232697"/>
            <a:ext cx="2004234" cy="2392887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A26AD443-B548-4E35-ABC1-E31CEFFC45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342" y="3232697"/>
            <a:ext cx="1459360" cy="1837493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9F618556-372B-4F8D-A31C-832DAA53E9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81" y="4022851"/>
            <a:ext cx="1686385" cy="2316065"/>
          </a:xfrm>
          <a:prstGeom prst="rect">
            <a:avLst/>
          </a:prstGeom>
        </p:spPr>
      </p:pic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CE4E5AE-00FA-44E0-9440-2E8046385397}"/>
              </a:ext>
            </a:extLst>
          </p:cNvPr>
          <p:cNvGrpSpPr/>
          <p:nvPr/>
        </p:nvGrpSpPr>
        <p:grpSpPr>
          <a:xfrm>
            <a:off x="7068946" y="6291048"/>
            <a:ext cx="413075" cy="369705"/>
            <a:chOff x="510203" y="599076"/>
            <a:chExt cx="413075" cy="36970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2F8281-CB39-423F-8775-F2B88CC307EB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F1A5DD42-B7E5-4A55-8296-24B688D036FA}"/>
                </a:ext>
              </a:extLst>
            </p:cNvPr>
            <p:cNvSpPr txBox="1"/>
            <p:nvPr/>
          </p:nvSpPr>
          <p:spPr>
            <a:xfrm>
              <a:off x="572224" y="599449"/>
              <a:ext cx="274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82DD70B-E3A9-4A45-8509-6602C7B0F932}"/>
              </a:ext>
            </a:extLst>
          </p:cNvPr>
          <p:cNvSpPr txBox="1"/>
          <p:nvPr/>
        </p:nvSpPr>
        <p:spPr>
          <a:xfrm>
            <a:off x="897226" y="3880269"/>
            <a:ext cx="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1473274-FC68-4965-8DC3-85B32D8783D9}"/>
              </a:ext>
            </a:extLst>
          </p:cNvPr>
          <p:cNvSpPr txBox="1"/>
          <p:nvPr/>
        </p:nvSpPr>
        <p:spPr>
          <a:xfrm>
            <a:off x="7806721" y="3774717"/>
            <a:ext cx="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*</a:t>
            </a:r>
          </a:p>
        </p:txBody>
      </p:sp>
      <p:pic>
        <p:nvPicPr>
          <p:cNvPr id="25" name="Gráfico 24" descr="Distintivo 8">
            <a:extLst>
              <a:ext uri="{FF2B5EF4-FFF2-40B4-BE49-F238E27FC236}">
                <a16:creationId xmlns:a16="http://schemas.microsoft.com/office/drawing/2014/main" id="{D81F15B9-E425-4181-9010-59D8FA948A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668" y="2090365"/>
            <a:ext cx="213681" cy="213681"/>
          </a:xfrm>
          <a:prstGeom prst="rect">
            <a:avLst/>
          </a:prstGeom>
        </p:spPr>
      </p:pic>
      <p:pic>
        <p:nvPicPr>
          <p:cNvPr id="26" name="Gráfico 25" descr="Distintivo 6">
            <a:extLst>
              <a:ext uri="{FF2B5EF4-FFF2-40B4-BE49-F238E27FC236}">
                <a16:creationId xmlns:a16="http://schemas.microsoft.com/office/drawing/2014/main" id="{1A0E01C5-6443-45AC-A81A-5C1FBD84A3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3669" y="1666862"/>
            <a:ext cx="213681" cy="213681"/>
          </a:xfrm>
          <a:prstGeom prst="rect">
            <a:avLst/>
          </a:prstGeom>
        </p:spPr>
      </p:pic>
      <p:pic>
        <p:nvPicPr>
          <p:cNvPr id="28" name="Gráfico 27" descr="Distintivo 7">
            <a:extLst>
              <a:ext uri="{FF2B5EF4-FFF2-40B4-BE49-F238E27FC236}">
                <a16:creationId xmlns:a16="http://schemas.microsoft.com/office/drawing/2014/main" id="{F11DDF94-37A0-48C2-998A-B7DFBB71B7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3668" y="1880543"/>
            <a:ext cx="213681" cy="2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7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EB7F8AE1-3AEE-4F23-90CE-D52FD1ADFDB5}"/>
              </a:ext>
            </a:extLst>
          </p:cNvPr>
          <p:cNvSpPr/>
          <p:nvPr/>
        </p:nvSpPr>
        <p:spPr>
          <a:xfrm rot="10800000">
            <a:off x="-1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7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F8B35B-C055-440E-95AE-87834252E973}"/>
              </a:ext>
            </a:extLst>
          </p:cNvPr>
          <p:cNvSpPr txBox="1">
            <a:spLocks/>
          </p:cNvSpPr>
          <p:nvPr/>
        </p:nvSpPr>
        <p:spPr>
          <a:xfrm>
            <a:off x="3256280" y="2659137"/>
            <a:ext cx="5679440" cy="153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chemeClr val="accent2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F51DD74-2D72-4374-991B-C80625DFF113}"/>
              </a:ext>
            </a:extLst>
          </p:cNvPr>
          <p:cNvSpPr txBox="1">
            <a:spLocks/>
          </p:cNvSpPr>
          <p:nvPr/>
        </p:nvSpPr>
        <p:spPr>
          <a:xfrm>
            <a:off x="4928276" y="4574195"/>
            <a:ext cx="2059635" cy="392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C622605-A14F-4706-A951-62F7CFEEB3B6}"/>
              </a:ext>
            </a:extLst>
          </p:cNvPr>
          <p:cNvGrpSpPr/>
          <p:nvPr/>
        </p:nvGrpSpPr>
        <p:grpSpPr>
          <a:xfrm>
            <a:off x="4772415" y="2734973"/>
            <a:ext cx="2371359" cy="1725379"/>
            <a:chOff x="4772417" y="2223617"/>
            <a:chExt cx="2371359" cy="172537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6B75139-EA6C-4063-9FE4-2A8B4839DC29}"/>
                </a:ext>
              </a:extLst>
            </p:cNvPr>
            <p:cNvSpPr/>
            <p:nvPr/>
          </p:nvSpPr>
          <p:spPr>
            <a:xfrm>
              <a:off x="4772417" y="2223617"/>
              <a:ext cx="2371359" cy="1517300"/>
            </a:xfrm>
            <a:prstGeom prst="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6C6123D-5EC8-4BC5-B653-817BB86BC926}"/>
                </a:ext>
              </a:extLst>
            </p:cNvPr>
            <p:cNvSpPr/>
            <p:nvPr/>
          </p:nvSpPr>
          <p:spPr>
            <a:xfrm>
              <a:off x="5235763" y="3854760"/>
              <a:ext cx="1444666" cy="9423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6B2DF96B-2DC6-4FD3-9580-3E3F62ADFE80}"/>
              </a:ext>
            </a:extLst>
          </p:cNvPr>
          <p:cNvSpPr/>
          <p:nvPr/>
        </p:nvSpPr>
        <p:spPr>
          <a:xfrm>
            <a:off x="0" y="2113280"/>
            <a:ext cx="8219440" cy="4744720"/>
          </a:xfrm>
          <a:prstGeom prst="rt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611A8D-F6F9-4E48-BAF6-D58666B6DAE3}"/>
              </a:ext>
            </a:extLst>
          </p:cNvPr>
          <p:cNvSpPr txBox="1"/>
          <p:nvPr/>
        </p:nvSpPr>
        <p:spPr>
          <a:xfrm>
            <a:off x="8701696" y="2605727"/>
            <a:ext cx="5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6503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16A2-9CBF-4350-93E5-CA5C6359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Problema</a:t>
            </a:r>
          </a:p>
        </p:txBody>
      </p:sp>
      <p:sp>
        <p:nvSpPr>
          <p:cNvPr id="81" name="Freeform: Shape 6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7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7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EC1F91-DEA2-44AC-884F-39C707D4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5" y="2029493"/>
            <a:ext cx="9749049" cy="4282574"/>
          </a:xfrm>
        </p:spPr>
        <p:txBody>
          <a:bodyPr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Criação de uma plataforma de </a:t>
            </a:r>
            <a:r>
              <a:rPr lang="pt-PT" sz="1300" i="1" dirty="0" err="1">
                <a:ea typeface="Verdana" panose="020B0604030504040204" pitchFamily="34" charset="0"/>
              </a:rPr>
              <a:t>streaming</a:t>
            </a:r>
            <a:r>
              <a:rPr lang="pt-PT" sz="1300" dirty="0">
                <a:ea typeface="Verdana" panose="020B0604030504040204" pitchFamily="34" charset="0"/>
              </a:rPr>
              <a:t>, que permite o registo de utilizadores como </a:t>
            </a:r>
            <a:r>
              <a:rPr lang="pt-PT" sz="1300" i="1" dirty="0">
                <a:ea typeface="Verdana" panose="020B0604030504040204" pitchFamily="34" charset="0"/>
              </a:rPr>
              <a:t>streamers</a:t>
            </a:r>
            <a:r>
              <a:rPr lang="pt-PT" sz="1300" dirty="0">
                <a:ea typeface="Verdana" panose="020B0604030504040204" pitchFamily="34" charset="0"/>
              </a:rPr>
              <a:t> e </a:t>
            </a:r>
            <a:r>
              <a:rPr lang="pt-PT" sz="1300" i="1" dirty="0" err="1">
                <a:ea typeface="Verdana" panose="020B0604030504040204" pitchFamily="34" charset="0"/>
              </a:rPr>
              <a:t>viewers</a:t>
            </a:r>
            <a:r>
              <a:rPr lang="pt-PT" sz="1300" dirty="0">
                <a:ea typeface="Verdana" panose="020B0604030504040204" pitchFamily="34" charset="0"/>
              </a:rPr>
              <a:t>, ambos caracterizados pelo seu </a:t>
            </a:r>
            <a:r>
              <a:rPr lang="pt-PT" sz="1300" i="1" dirty="0" err="1">
                <a:ea typeface="Verdana" panose="020B0604030504040204" pitchFamily="34" charset="0"/>
              </a:rPr>
              <a:t>nickname</a:t>
            </a:r>
            <a:r>
              <a:rPr lang="pt-PT" sz="1300" dirty="0">
                <a:ea typeface="Verdana" panose="020B0604030504040204" pitchFamily="34" charset="0"/>
              </a:rPr>
              <a:t> e data de nascimento, tal como outros atributos específicos de cada um.</a:t>
            </a:r>
          </a:p>
          <a:p>
            <a:pPr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Os </a:t>
            </a:r>
            <a:r>
              <a:rPr lang="pt-PT" sz="1300" i="1" dirty="0">
                <a:ea typeface="Verdana" panose="020B0604030504040204" pitchFamily="34" charset="0"/>
              </a:rPr>
              <a:t>streamers</a:t>
            </a:r>
            <a:r>
              <a:rPr lang="pt-PT" sz="1300" dirty="0">
                <a:ea typeface="Verdana" panose="020B0604030504040204" pitchFamily="34" charset="0"/>
              </a:rPr>
              <a:t> têm de ter mais que 15 anos e um </a:t>
            </a:r>
            <a:r>
              <a:rPr lang="pt-PT" sz="1300" i="1" dirty="0" err="1">
                <a:ea typeface="Verdana" panose="020B0604030504040204" pitchFamily="34" charset="0"/>
              </a:rPr>
              <a:t>viewer</a:t>
            </a:r>
            <a:r>
              <a:rPr lang="pt-PT" sz="1300" dirty="0">
                <a:ea typeface="Verdana" panose="020B0604030504040204" pitchFamily="34" charset="0"/>
              </a:rPr>
              <a:t> mais que 12.</a:t>
            </a:r>
          </a:p>
          <a:p>
            <a:pPr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As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criadas pelos </a:t>
            </a:r>
            <a:r>
              <a:rPr lang="pt-PT" sz="1300" i="1" dirty="0">
                <a:ea typeface="Verdana" panose="020B0604030504040204" pitchFamily="34" charset="0"/>
              </a:rPr>
              <a:t>streamers</a:t>
            </a:r>
            <a:r>
              <a:rPr lang="pt-PT" sz="1300" dirty="0">
                <a:ea typeface="Verdana" panose="020B0604030504040204" pitchFamily="34" charset="0"/>
              </a:rPr>
              <a:t> são caracterizadas por um título, pela língua e pela idade mínima.</a:t>
            </a:r>
          </a:p>
          <a:p>
            <a:pPr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Os </a:t>
            </a:r>
            <a:r>
              <a:rPr lang="pt-PT" sz="1300" i="1" dirty="0" err="1">
                <a:ea typeface="Verdana" panose="020B0604030504040204" pitchFamily="34" charset="0"/>
              </a:rPr>
              <a:t>viewers</a:t>
            </a:r>
            <a:r>
              <a:rPr lang="pt-PT" sz="1300" dirty="0">
                <a:ea typeface="Verdana" panose="020B0604030504040204" pitchFamily="34" charset="0"/>
              </a:rPr>
              <a:t> apenas podem estar numa </a:t>
            </a:r>
            <a:r>
              <a:rPr lang="pt-PT" sz="1300" i="1" dirty="0">
                <a:ea typeface="Verdana" panose="020B0604030504040204" pitchFamily="34" charset="0"/>
              </a:rPr>
              <a:t>stream</a:t>
            </a:r>
            <a:r>
              <a:rPr lang="pt-PT" sz="1300" dirty="0">
                <a:ea typeface="Verdana" panose="020B0604030504040204" pitchFamily="34" charset="0"/>
              </a:rPr>
              <a:t> de cada vez e só podem entrar nas mesmas se cumprirem a idade mínima. Para além disso, se for uma </a:t>
            </a:r>
            <a:r>
              <a:rPr lang="pt-PT" sz="1300" i="1" dirty="0">
                <a:ea typeface="Verdana" panose="020B0604030504040204" pitchFamily="34" charset="0"/>
              </a:rPr>
              <a:t>stream</a:t>
            </a:r>
            <a:r>
              <a:rPr lang="pt-PT" sz="1300" dirty="0">
                <a:ea typeface="Verdana" panose="020B0604030504040204" pitchFamily="34" charset="0"/>
              </a:rPr>
              <a:t> privada têm de estar na lista de </a:t>
            </a:r>
            <a:r>
              <a:rPr lang="pt-PT" sz="1300" i="1" dirty="0" err="1">
                <a:ea typeface="Verdana" panose="020B0604030504040204" pitchFamily="34" charset="0"/>
              </a:rPr>
              <a:t>viewers</a:t>
            </a:r>
            <a:r>
              <a:rPr lang="pt-PT" sz="1300" dirty="0">
                <a:ea typeface="Verdana" panose="020B0604030504040204" pitchFamily="34" charset="0"/>
              </a:rPr>
              <a:t> autorizados pelo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As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podem então ser públicas ou privadas.</a:t>
            </a:r>
          </a:p>
          <a:p>
            <a:pPr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Se forem públicas os </a:t>
            </a:r>
            <a:r>
              <a:rPr lang="pt-PT" sz="1300" i="1" dirty="0" err="1">
                <a:ea typeface="Verdana" panose="020B0604030504040204" pitchFamily="34" charset="0"/>
              </a:rPr>
              <a:t>viewers</a:t>
            </a:r>
            <a:r>
              <a:rPr lang="pt-PT" sz="1300" dirty="0">
                <a:ea typeface="Verdana" panose="020B0604030504040204" pitchFamily="34" charset="0"/>
              </a:rPr>
              <a:t> podem apenas gostar ou desgostar da </a:t>
            </a:r>
            <a:r>
              <a:rPr lang="pt-PT" sz="1300" i="1" dirty="0">
                <a:ea typeface="Verdana" panose="020B0604030504040204" pitchFamily="34" charset="0"/>
              </a:rPr>
              <a:t>stream</a:t>
            </a:r>
            <a:r>
              <a:rPr lang="pt-PT" sz="1300" dirty="0">
                <a:ea typeface="Verdana" panose="020B060403050404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Se forem privadas não só podem gostar e desgostar, como podem comentar.</a:t>
            </a:r>
          </a:p>
          <a:p>
            <a:pPr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Assim que as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terminam, devem ser eliminadas do sistema e colocadas no histórico do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As 10 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com maior número de gostos e as 10 com maior número de visualizações devem ser guardadas e podem ser vistas pelos utilizadores.</a:t>
            </a:r>
          </a:p>
          <a:p>
            <a:pPr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A plataforma tem ainda um </a:t>
            </a:r>
            <a:r>
              <a:rPr lang="pt-PT" sz="1300" i="1" dirty="0" err="1">
                <a:ea typeface="Verdana" panose="020B0604030504040204" pitchFamily="34" charset="0"/>
              </a:rPr>
              <a:t>admin</a:t>
            </a:r>
            <a:r>
              <a:rPr lang="pt-PT" sz="1300" dirty="0">
                <a:ea typeface="Verdana" panose="020B0604030504040204" pitchFamily="34" charset="0"/>
              </a:rPr>
              <a:t> que tem a seu dispor certas informações estatísticas, tais como média de visualizações por stream, quantidade de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ativas num determinado intervalo de tempo e o </a:t>
            </a:r>
            <a:r>
              <a:rPr lang="pt-PT" sz="1300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 com mais </a:t>
            </a:r>
            <a:r>
              <a:rPr lang="pt-PT" sz="1300" i="1" dirty="0" err="1">
                <a:ea typeface="Verdana" panose="020B0604030504040204" pitchFamily="34" charset="0"/>
              </a:rPr>
              <a:t>views</a:t>
            </a:r>
            <a:r>
              <a:rPr lang="pt-PT" sz="1300" dirty="0"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67AC3066-D1DB-4A5E-B0F3-7E375F39D90E}"/>
              </a:ext>
            </a:extLst>
          </p:cNvPr>
          <p:cNvSpPr/>
          <p:nvPr/>
        </p:nvSpPr>
        <p:spPr>
          <a:xfrm>
            <a:off x="3848033" y="840773"/>
            <a:ext cx="409174" cy="23869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7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63A48-E0EC-4D89-AE06-11862F4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507077"/>
            <a:ext cx="5637132" cy="985327"/>
          </a:xfrm>
        </p:spPr>
        <p:txBody>
          <a:bodyPr anchor="b"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Solução</a:t>
            </a:r>
          </a:p>
        </p:txBody>
      </p:sp>
      <p:grpSp>
        <p:nvGrpSpPr>
          <p:cNvPr id="45" name="Group 3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D0D73797-E705-40F5-93E6-DE7BB88886B7}"/>
              </a:ext>
            </a:extLst>
          </p:cNvPr>
          <p:cNvSpPr/>
          <p:nvPr/>
        </p:nvSpPr>
        <p:spPr>
          <a:xfrm>
            <a:off x="3001088" y="997627"/>
            <a:ext cx="409174" cy="23869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81C68E-F0FF-4C41-A267-5676D9838D3C}"/>
              </a:ext>
            </a:extLst>
          </p:cNvPr>
          <p:cNvGrpSpPr/>
          <p:nvPr/>
        </p:nvGrpSpPr>
        <p:grpSpPr>
          <a:xfrm>
            <a:off x="-2" y="2477861"/>
            <a:ext cx="11383362" cy="4147845"/>
            <a:chOff x="-2" y="2477861"/>
            <a:chExt cx="11383362" cy="407729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1D48EDD-FA30-4FD2-B7D3-4558838FE1D9}"/>
                </a:ext>
              </a:extLst>
            </p:cNvPr>
            <p:cNvSpPr/>
            <p:nvPr/>
          </p:nvSpPr>
          <p:spPr>
            <a:xfrm>
              <a:off x="-2" y="2692400"/>
              <a:ext cx="11383362" cy="386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DEB8DE3-F41D-4D21-B6F2-59182C6C3B4A}"/>
                </a:ext>
              </a:extLst>
            </p:cNvPr>
            <p:cNvSpPr/>
            <p:nvPr/>
          </p:nvSpPr>
          <p:spPr>
            <a:xfrm>
              <a:off x="-1" y="2477861"/>
              <a:ext cx="11366265" cy="10839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98310C-D139-4EED-B52A-6F1D9792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78" y="2433410"/>
            <a:ext cx="10237143" cy="3687181"/>
          </a:xfrm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/>
              <a:t>Principais classes/</a:t>
            </a:r>
            <a:r>
              <a:rPr lang="pt-PT" sz="1600" b="1" i="1" dirty="0"/>
              <a:t>header</a:t>
            </a:r>
            <a:r>
              <a:rPr lang="pt-PT" sz="1600" b="1" dirty="0"/>
              <a:t> files</a:t>
            </a:r>
            <a:r>
              <a:rPr lang="pt-PT" sz="1600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/>
              <a:t>StreamZ:</a:t>
            </a:r>
            <a:r>
              <a:rPr lang="pt-PT" sz="1300" i="1" dirty="0"/>
              <a:t> </a:t>
            </a:r>
            <a:r>
              <a:rPr lang="pt-PT" sz="1300" dirty="0" err="1"/>
              <a:t>infrastrutura</a:t>
            </a:r>
            <a:r>
              <a:rPr lang="pt-PT" sz="1300" dirty="0"/>
              <a:t> principal da plataforma;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User</a:t>
            </a:r>
            <a:r>
              <a:rPr lang="pt-PT" sz="1300" i="1" u="sng" dirty="0"/>
              <a:t>:</a:t>
            </a:r>
            <a:r>
              <a:rPr lang="pt-PT" sz="1300" i="1" dirty="0"/>
              <a:t> </a:t>
            </a:r>
            <a:r>
              <a:rPr lang="pt-PT" sz="1300" dirty="0"/>
              <a:t>utilizadores da plataforma;</a:t>
            </a:r>
          </a:p>
          <a:p>
            <a:pPr lvl="2" algn="just">
              <a:lnSpc>
                <a:spcPct val="120000"/>
              </a:lnSpc>
            </a:pPr>
            <a:r>
              <a:rPr lang="pt-PT" sz="1300" dirty="0"/>
              <a:t>Podem ser </a:t>
            </a:r>
            <a:r>
              <a:rPr lang="pt-PT" sz="1300" i="1" dirty="0"/>
              <a:t>streamers</a:t>
            </a:r>
            <a:r>
              <a:rPr lang="pt-PT" sz="1300" dirty="0"/>
              <a:t> (subclasse </a:t>
            </a:r>
            <a:r>
              <a:rPr lang="pt-PT" sz="1300" i="1" dirty="0" err="1"/>
              <a:t>streamer</a:t>
            </a:r>
            <a:r>
              <a:rPr lang="pt-PT" sz="1300" dirty="0"/>
              <a:t>) ou </a:t>
            </a:r>
            <a:r>
              <a:rPr lang="pt-PT" sz="1300" i="1" dirty="0" err="1"/>
              <a:t>viewer</a:t>
            </a:r>
            <a:r>
              <a:rPr lang="pt-PT" sz="1300" dirty="0"/>
              <a:t> (subclasse </a:t>
            </a:r>
            <a:r>
              <a:rPr lang="pt-PT" sz="1300" i="1" dirty="0" err="1"/>
              <a:t>viewer</a:t>
            </a:r>
            <a:r>
              <a:rPr lang="pt-PT" sz="1300" dirty="0"/>
              <a:t>).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/>
              <a:t>Stream:</a:t>
            </a:r>
            <a:r>
              <a:rPr lang="pt-PT" sz="1300" dirty="0"/>
              <a:t> </a:t>
            </a:r>
            <a:r>
              <a:rPr lang="pt-PT" sz="1300" i="1" dirty="0" err="1"/>
              <a:t>streams</a:t>
            </a:r>
            <a:r>
              <a:rPr lang="pt-PT" sz="1300" dirty="0"/>
              <a:t> criadas pelos </a:t>
            </a:r>
            <a:r>
              <a:rPr lang="pt-PT" sz="1300" i="1" dirty="0"/>
              <a:t>streamers</a:t>
            </a:r>
            <a:r>
              <a:rPr lang="pt-PT" sz="1300" dirty="0"/>
              <a:t> e assistidas pelos </a:t>
            </a:r>
            <a:r>
              <a:rPr lang="pt-PT" sz="1300" i="1" dirty="0" err="1"/>
              <a:t>viewers</a:t>
            </a:r>
            <a:r>
              <a:rPr lang="pt-PT" sz="1300" i="1" dirty="0"/>
              <a:t>.</a:t>
            </a:r>
          </a:p>
          <a:p>
            <a:pPr lvl="2" algn="just">
              <a:lnSpc>
                <a:spcPct val="120000"/>
              </a:lnSpc>
            </a:pPr>
            <a:r>
              <a:rPr lang="pt-PT" sz="1300" dirty="0"/>
              <a:t>Podem ser públicas (subclasse </a:t>
            </a:r>
            <a:r>
              <a:rPr lang="pt-PT" sz="1300" i="1" dirty="0" err="1"/>
              <a:t>PublicStream</a:t>
            </a:r>
            <a:r>
              <a:rPr lang="pt-PT" sz="1300" dirty="0"/>
              <a:t>) ou privadas (subclasse </a:t>
            </a:r>
            <a:r>
              <a:rPr lang="pt-PT" sz="1300" i="1" dirty="0" err="1"/>
              <a:t>PrivateStream</a:t>
            </a:r>
            <a:r>
              <a:rPr lang="pt-PT" sz="1300" dirty="0"/>
              <a:t>).</a:t>
            </a:r>
          </a:p>
          <a:p>
            <a:pPr>
              <a:lnSpc>
                <a:spcPct val="120000"/>
              </a:lnSpc>
            </a:pPr>
            <a:r>
              <a:rPr lang="pt-PT" sz="1600" b="1" dirty="0"/>
              <a:t>Outros: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Utils</a:t>
            </a:r>
            <a:r>
              <a:rPr lang="pt-PT" sz="1300" i="1" u="sng" dirty="0"/>
              <a:t>:</a:t>
            </a:r>
            <a:r>
              <a:rPr lang="pt-PT" sz="1300" dirty="0"/>
              <a:t> contém certos utilitários usados nas restantes;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Exceptions</a:t>
            </a:r>
            <a:r>
              <a:rPr lang="pt-PT" sz="1300" i="1" u="sng" dirty="0"/>
              <a:t>:</a:t>
            </a:r>
            <a:r>
              <a:rPr lang="pt-PT" sz="1300" dirty="0"/>
              <a:t> utilizado para a criação das </a:t>
            </a:r>
            <a:r>
              <a:rPr lang="pt-PT" sz="1300" i="1" dirty="0" err="1"/>
              <a:t>exceptions</a:t>
            </a:r>
            <a:r>
              <a:rPr lang="pt-PT" sz="1300" dirty="0"/>
              <a:t> necessárias;</a:t>
            </a:r>
          </a:p>
          <a:p>
            <a:pPr lvl="1" algn="just">
              <a:lnSpc>
                <a:spcPct val="120000"/>
              </a:lnSpc>
            </a:pPr>
            <a:r>
              <a:rPr lang="pt-PT" sz="1300" u="sng" dirty="0"/>
              <a:t>Menu:</a:t>
            </a:r>
            <a:r>
              <a:rPr lang="pt-PT" sz="1300" dirty="0"/>
              <a:t> classe genérica para a criação de menus;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Streamz</a:t>
            </a:r>
            <a:r>
              <a:rPr lang="pt-PT" sz="1300" u="sng" dirty="0" err="1"/>
              <a:t>_</a:t>
            </a:r>
            <a:r>
              <a:rPr lang="pt-PT" sz="1300" i="1" u="sng" dirty="0" err="1"/>
              <a:t>framework</a:t>
            </a:r>
            <a:r>
              <a:rPr lang="pt-PT" sz="1300" i="1" u="sng" dirty="0"/>
              <a:t>:</a:t>
            </a:r>
            <a:r>
              <a:rPr lang="pt-PT" sz="1300" dirty="0"/>
              <a:t> utiliza todas as anteriores classes para criar uma </a:t>
            </a:r>
            <a:r>
              <a:rPr lang="pt-PT" sz="1300" i="1" dirty="0"/>
              <a:t>framework</a:t>
            </a:r>
            <a:r>
              <a:rPr lang="pt-PT" sz="1300" dirty="0"/>
              <a:t> utilizável através da consola, onde é possível a criação de várias plataformas </a:t>
            </a:r>
            <a:r>
              <a:rPr lang="pt-PT" sz="1300" i="1" dirty="0"/>
              <a:t>StreamZ</a:t>
            </a:r>
            <a:r>
              <a:rPr lang="pt-PT" sz="1300" dirty="0"/>
              <a:t> e de entrar em cada um delas através de utilizadores registados na mesma, entre muitas outras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135321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63A48-E0EC-4D89-AE06-11862F4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46" y="2797314"/>
            <a:ext cx="3945864" cy="13874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classes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8EC8CB-856A-42F2-B6E9-FFB3DE13DD7D}"/>
              </a:ext>
            </a:extLst>
          </p:cNvPr>
          <p:cNvSpPr txBox="1"/>
          <p:nvPr/>
        </p:nvSpPr>
        <p:spPr>
          <a:xfrm>
            <a:off x="4553692" y="5993708"/>
            <a:ext cx="1952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hlinkClick r:id="rId2" action="ppaction://hlinkfile"/>
              </a:rPr>
              <a:t>StreamZ_class_diagram.pdf</a:t>
            </a:r>
            <a:endParaRPr lang="pt-PT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911A32-16D8-4139-8BF0-EE5B756BF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40" y="690719"/>
            <a:ext cx="4758534" cy="560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1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E190B-1AF2-4C88-9DB2-2B7C327A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de ficheiros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6AEFACF-6FB8-40EC-8B7A-3CD6E900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50" y="2061970"/>
            <a:ext cx="4070896" cy="4108011"/>
          </a:xfrm>
        </p:spPr>
        <p:txBody>
          <a:bodyPr anchor="t">
            <a:norm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Guardar:</a:t>
            </a:r>
          </a:p>
          <a:p>
            <a:endParaRPr lang="pt-PT" sz="2400" dirty="0">
              <a:solidFill>
                <a:schemeClr val="bg1"/>
              </a:solidFill>
            </a:endParaRPr>
          </a:p>
          <a:p>
            <a:pPr lvl="1" algn="just"/>
            <a:r>
              <a:rPr lang="pt-PT" sz="1300" dirty="0">
                <a:solidFill>
                  <a:schemeClr val="bg1"/>
                </a:solidFill>
              </a:rPr>
              <a:t>Para guardar os dados, é utilizada a função acima, que escreve num ficheiro (.txt) todos os objetos e atributos, usando uma certa formatação.</a:t>
            </a:r>
          </a:p>
          <a:p>
            <a:r>
              <a:rPr lang="pt-PT" sz="1600" dirty="0">
                <a:solidFill>
                  <a:schemeClr val="bg1"/>
                </a:solidFill>
              </a:rPr>
              <a:t>Importar:</a:t>
            </a:r>
          </a:p>
          <a:p>
            <a:pPr marL="0" indent="0">
              <a:buNone/>
            </a:pPr>
            <a:endParaRPr lang="pt-PT" sz="2400" dirty="0">
              <a:solidFill>
                <a:schemeClr val="bg1"/>
              </a:solidFill>
            </a:endParaRPr>
          </a:p>
          <a:p>
            <a:pPr lvl="1" algn="just"/>
            <a:r>
              <a:rPr lang="pt-PT" sz="1300" dirty="0">
                <a:solidFill>
                  <a:schemeClr val="bg1"/>
                </a:solidFill>
              </a:rPr>
              <a:t>Para importar os dados, é utilizado um dos construtores da StreamZ, que abre um ficheiro (.txt) e o lê, sabendo que se encontra pré formatado, e cria os objetos e atributos a partir do mesmo.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840EF7-1106-457E-B234-9F0202B75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2407776"/>
            <a:ext cx="3571240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save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&amp;filename)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const;</a:t>
            </a: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9C1FBD7-DD8E-48F9-934B-40EA46EA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50" y="4003949"/>
            <a:ext cx="3571240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explicit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StreamZ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 filename)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arcador de Posição de Conteúdo 4">
            <a:extLst>
              <a:ext uri="{FF2B5EF4-FFF2-40B4-BE49-F238E27FC236}">
                <a16:creationId xmlns:a16="http://schemas.microsoft.com/office/drawing/2014/main" id="{A714AE95-A178-499F-88E6-8565F33C3052}"/>
              </a:ext>
            </a:extLst>
          </p:cNvPr>
          <p:cNvSpPr txBox="1">
            <a:spLocks/>
          </p:cNvSpPr>
          <p:nvPr/>
        </p:nvSpPr>
        <p:spPr>
          <a:xfrm>
            <a:off x="4933970" y="2061970"/>
            <a:ext cx="3339592" cy="345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>
                <a:solidFill>
                  <a:schemeClr val="bg1"/>
                </a:solidFill>
              </a:rPr>
              <a:t>Exemplo:</a:t>
            </a:r>
          </a:p>
          <a:p>
            <a:pPr marL="0" indent="0">
              <a:buNone/>
            </a:pPr>
            <a:endParaRPr lang="pt-PT" sz="1600" dirty="0">
              <a:solidFill>
                <a:schemeClr val="bg1"/>
              </a:solidFill>
            </a:endParaRP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E1E845-A8EF-4309-9873-0747FCC83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37" y="2544300"/>
            <a:ext cx="5724083" cy="305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C1566-16FF-46F4-980B-4F971202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de exceções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6996D3-040B-4E06-A42C-5C1363799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07716" y="2353052"/>
            <a:ext cx="3286760" cy="389337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AlreadyViewing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AlreadyStreaming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AlreadyInteracted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HasNotInteracted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FullCapacity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InactiveUser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UnauthorizedViewer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NotInPrivateStream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NoMinimumAge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NameAlreadyInUse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pt-PT" altLang="pt-PT" sz="13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42C953-EBCF-4426-B2B5-09E13B87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001" y="3713000"/>
            <a:ext cx="2840035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InvalidLanguage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exception{};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rgbClr val="B5B6E3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InvalidDate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exception{};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rgbClr val="B5B6E3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InvalidFile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exception{};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ACE524-34D1-4EE4-A96C-224157C0D5C7}"/>
              </a:ext>
            </a:extLst>
          </p:cNvPr>
          <p:cNvSpPr txBox="1"/>
          <p:nvPr/>
        </p:nvSpPr>
        <p:spPr>
          <a:xfrm>
            <a:off x="459598" y="3514905"/>
            <a:ext cx="1748286" cy="15696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Não contém mais que a sua declaração, que retrata o erro tratado no seu nome.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FB8DE36-D21C-4B22-8692-D1090C4ECF7F}"/>
              </a:ext>
            </a:extLst>
          </p:cNvPr>
          <p:cNvSpPr txBox="1"/>
          <p:nvPr/>
        </p:nvSpPr>
        <p:spPr>
          <a:xfrm>
            <a:off x="6645885" y="3022463"/>
            <a:ext cx="1748286" cy="255454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O seu respetivo nome também retrata o erro tratado, no entanto não detêm apenas a sua declaração, como também alguns atributos e métodos.</a:t>
            </a:r>
          </a:p>
        </p:txBody>
      </p:sp>
      <p:sp>
        <p:nvSpPr>
          <p:cNvPr id="25" name="Seta: Bidirecional 24">
            <a:extLst>
              <a:ext uri="{FF2B5EF4-FFF2-40B4-BE49-F238E27FC236}">
                <a16:creationId xmlns:a16="http://schemas.microsoft.com/office/drawing/2014/main" id="{4F877E52-AA40-411C-BEBD-425040FE56AF}"/>
              </a:ext>
            </a:extLst>
          </p:cNvPr>
          <p:cNvSpPr/>
          <p:nvPr/>
        </p:nvSpPr>
        <p:spPr>
          <a:xfrm>
            <a:off x="2344912" y="4230583"/>
            <a:ext cx="325776" cy="13830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Seta: Bidirecional 25">
            <a:extLst>
              <a:ext uri="{FF2B5EF4-FFF2-40B4-BE49-F238E27FC236}">
                <a16:creationId xmlns:a16="http://schemas.microsoft.com/office/drawing/2014/main" id="{9BDB9850-B7E0-4B9B-8379-C941B431733A}"/>
              </a:ext>
            </a:extLst>
          </p:cNvPr>
          <p:cNvSpPr/>
          <p:nvPr/>
        </p:nvSpPr>
        <p:spPr>
          <a:xfrm>
            <a:off x="8531198" y="4230583"/>
            <a:ext cx="325776" cy="13830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99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riângulo retângulo 52">
            <a:extLst>
              <a:ext uri="{FF2B5EF4-FFF2-40B4-BE49-F238E27FC236}">
                <a16:creationId xmlns:a16="http://schemas.microsoft.com/office/drawing/2014/main" id="{63B97383-FD5C-44C6-A869-75F560FABA1C}"/>
              </a:ext>
            </a:extLst>
          </p:cNvPr>
          <p:cNvSpPr/>
          <p:nvPr/>
        </p:nvSpPr>
        <p:spPr>
          <a:xfrm>
            <a:off x="-9985" y="0"/>
            <a:ext cx="5347774" cy="6858000"/>
          </a:xfrm>
          <a:prstGeom prst="rtTriangle">
            <a:avLst/>
          </a:prstGeom>
          <a:solidFill>
            <a:srgbClr val="0563C1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5" name="Triângulo retângulo 54">
            <a:extLst>
              <a:ext uri="{FF2B5EF4-FFF2-40B4-BE49-F238E27FC236}">
                <a16:creationId xmlns:a16="http://schemas.microsoft.com/office/drawing/2014/main" id="{71A705DE-8109-4151-A32A-208B04B7B6A2}"/>
              </a:ext>
            </a:extLst>
          </p:cNvPr>
          <p:cNvSpPr/>
          <p:nvPr/>
        </p:nvSpPr>
        <p:spPr>
          <a:xfrm>
            <a:off x="-9987" y="-1"/>
            <a:ext cx="1735215" cy="193556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9451502F-6A7D-4103-A8A2-C5F11340EDEE}"/>
              </a:ext>
            </a:extLst>
          </p:cNvPr>
          <p:cNvSpPr/>
          <p:nvPr/>
        </p:nvSpPr>
        <p:spPr>
          <a:xfrm>
            <a:off x="-9985" y="50555"/>
            <a:ext cx="1814427" cy="1935565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Triângulo retângulo 50">
            <a:extLst>
              <a:ext uri="{FF2B5EF4-FFF2-40B4-BE49-F238E27FC236}">
                <a16:creationId xmlns:a16="http://schemas.microsoft.com/office/drawing/2014/main" id="{62AB3277-73D0-460A-8096-DEEE686FEC5E}"/>
              </a:ext>
            </a:extLst>
          </p:cNvPr>
          <p:cNvSpPr/>
          <p:nvPr/>
        </p:nvSpPr>
        <p:spPr>
          <a:xfrm>
            <a:off x="-9984" y="-1"/>
            <a:ext cx="1418904" cy="1851103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EC387-405C-408D-A19A-16CA1991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tratamento de exceção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B1074A4C-B587-4F07-9F42-42A2B6C91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98" y="1735606"/>
            <a:ext cx="5758162" cy="2201488"/>
          </a:xfr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4FFC7ADC-4629-4F73-A9E9-65F055314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4"/>
          <a:stretch/>
        </p:blipFill>
        <p:spPr>
          <a:xfrm>
            <a:off x="7960825" y="4434860"/>
            <a:ext cx="3945731" cy="1807838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D6C974DA-E19C-435B-B195-849D047B9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4" y="4464476"/>
            <a:ext cx="3740215" cy="1782209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89B157ED-FFF6-4236-86F8-B035CDAF8C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175" y="4445101"/>
            <a:ext cx="3556801" cy="180158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62C63A-70C9-4BFA-8337-B7CF5B299BBE}"/>
              </a:ext>
            </a:extLst>
          </p:cNvPr>
          <p:cNvSpPr/>
          <p:nvPr/>
        </p:nvSpPr>
        <p:spPr>
          <a:xfrm>
            <a:off x="132916" y="5802860"/>
            <a:ext cx="3569150" cy="439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F1C9F0-7FB8-4C9E-8A1F-C216A9673ED8}"/>
              </a:ext>
            </a:extLst>
          </p:cNvPr>
          <p:cNvSpPr/>
          <p:nvPr/>
        </p:nvSpPr>
        <p:spPr>
          <a:xfrm>
            <a:off x="4126231" y="5904560"/>
            <a:ext cx="3740216" cy="32484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7D9583-AA41-4152-A6F8-A8FB6BCB519F}"/>
              </a:ext>
            </a:extLst>
          </p:cNvPr>
          <p:cNvSpPr/>
          <p:nvPr/>
        </p:nvSpPr>
        <p:spPr>
          <a:xfrm>
            <a:off x="7960825" y="5083633"/>
            <a:ext cx="2164755" cy="27194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6A70521-04B3-4453-946F-F824434111E1}"/>
              </a:ext>
            </a:extLst>
          </p:cNvPr>
          <p:cNvCxnSpPr/>
          <p:nvPr/>
        </p:nvCxnSpPr>
        <p:spPr>
          <a:xfrm>
            <a:off x="10972800" y="5521124"/>
            <a:ext cx="7870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DAEDFB3E-794C-447B-83CF-A77918ECA95D}"/>
              </a:ext>
            </a:extLst>
          </p:cNvPr>
          <p:cNvCxnSpPr/>
          <p:nvPr/>
        </p:nvCxnSpPr>
        <p:spPr>
          <a:xfrm>
            <a:off x="11044177" y="5874237"/>
            <a:ext cx="7870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1B150D1-BA65-4FCD-8CF1-C33A6492246C}"/>
              </a:ext>
            </a:extLst>
          </p:cNvPr>
          <p:cNvSpPr/>
          <p:nvPr/>
        </p:nvSpPr>
        <p:spPr>
          <a:xfrm>
            <a:off x="3859107" y="1851103"/>
            <a:ext cx="1574939" cy="275708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C99ECF-D054-4D43-BDB2-6EAE3AC3068A}"/>
              </a:ext>
            </a:extLst>
          </p:cNvPr>
          <p:cNvSpPr/>
          <p:nvPr/>
        </p:nvSpPr>
        <p:spPr>
          <a:xfrm>
            <a:off x="3232124" y="2265178"/>
            <a:ext cx="1574939" cy="2757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A5DE28-7D27-4E31-83D1-76D30E94A85F}"/>
              </a:ext>
            </a:extLst>
          </p:cNvPr>
          <p:cNvSpPr/>
          <p:nvPr/>
        </p:nvSpPr>
        <p:spPr>
          <a:xfrm>
            <a:off x="3456944" y="3427497"/>
            <a:ext cx="619871" cy="2757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8A80F190-51FD-4C07-A87C-E96C526EE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79" y="1739717"/>
            <a:ext cx="3268793" cy="2197377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08BD4959-0645-4F2B-A12C-95911209D1DE}"/>
              </a:ext>
            </a:extLst>
          </p:cNvPr>
          <p:cNvSpPr/>
          <p:nvPr/>
        </p:nvSpPr>
        <p:spPr>
          <a:xfrm>
            <a:off x="7197979" y="1735604"/>
            <a:ext cx="3268793" cy="220148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4" name="Conexão: Curva 33">
            <a:extLst>
              <a:ext uri="{FF2B5EF4-FFF2-40B4-BE49-F238E27FC236}">
                <a16:creationId xmlns:a16="http://schemas.microsoft.com/office/drawing/2014/main" id="{BBB060A0-E503-4A09-9EBD-A88EE5EBAB14}"/>
              </a:ext>
            </a:extLst>
          </p:cNvPr>
          <p:cNvCxnSpPr>
            <a:cxnSpLocks/>
            <a:stCxn id="24" idx="4"/>
            <a:endCxn id="28" idx="1"/>
          </p:cNvCxnSpPr>
          <p:nvPr/>
        </p:nvCxnSpPr>
        <p:spPr>
          <a:xfrm rot="5400000" flipH="1" flipV="1">
            <a:off x="5050029" y="1555256"/>
            <a:ext cx="864799" cy="3431099"/>
          </a:xfrm>
          <a:prstGeom prst="curvedConnector4">
            <a:avLst>
              <a:gd name="adj1" fmla="val -26434"/>
              <a:gd name="adj2" fmla="val 545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: Curva 37">
            <a:extLst>
              <a:ext uri="{FF2B5EF4-FFF2-40B4-BE49-F238E27FC236}">
                <a16:creationId xmlns:a16="http://schemas.microsoft.com/office/drawing/2014/main" id="{2F29CD62-34DE-4950-B9A1-A2A19899C3E4}"/>
              </a:ext>
            </a:extLst>
          </p:cNvPr>
          <p:cNvCxnSpPr>
            <a:cxnSpLocks/>
            <a:stCxn id="29" idx="3"/>
            <a:endCxn id="14" idx="2"/>
          </p:cNvCxnSpPr>
          <p:nvPr/>
        </p:nvCxnSpPr>
        <p:spPr>
          <a:xfrm flipH="1">
            <a:off x="7960825" y="2836349"/>
            <a:ext cx="2505947" cy="2383258"/>
          </a:xfrm>
          <a:prstGeom prst="curvedConnector5">
            <a:avLst>
              <a:gd name="adj1" fmla="val -9122"/>
              <a:gd name="adj2" fmla="val 70241"/>
              <a:gd name="adj3" fmla="val 1091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D1EED88-FDDD-4C24-8F90-A742333EDB78}"/>
              </a:ext>
            </a:extLst>
          </p:cNvPr>
          <p:cNvSpPr txBox="1"/>
          <p:nvPr/>
        </p:nvSpPr>
        <p:spPr>
          <a:xfrm>
            <a:off x="1068610" y="3936961"/>
            <a:ext cx="3925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Função que cria e adiciona um </a:t>
            </a:r>
            <a:r>
              <a:rPr lang="pt-PT" sz="1300" i="1" dirty="0" err="1"/>
              <a:t>streamer</a:t>
            </a:r>
            <a:r>
              <a:rPr lang="pt-PT" sz="1300" dirty="0"/>
              <a:t> ao </a:t>
            </a:r>
            <a:r>
              <a:rPr lang="pt-PT" sz="1300" i="1" dirty="0" err="1"/>
              <a:t>streamz</a:t>
            </a:r>
            <a:r>
              <a:rPr lang="pt-PT" sz="1300" i="1" dirty="0"/>
              <a:t>.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1CA2ADB-496F-4A40-95CE-6723B34AD01A}"/>
              </a:ext>
            </a:extLst>
          </p:cNvPr>
          <p:cNvSpPr txBox="1"/>
          <p:nvPr/>
        </p:nvSpPr>
        <p:spPr>
          <a:xfrm>
            <a:off x="7118765" y="3935653"/>
            <a:ext cx="33480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Construtor da classe </a:t>
            </a:r>
            <a:r>
              <a:rPr lang="pt-PT" sz="1300" i="1" dirty="0"/>
              <a:t>Date.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64D4DD7-F44A-40EE-9C29-76A7BA36BC22}"/>
              </a:ext>
            </a:extLst>
          </p:cNvPr>
          <p:cNvSpPr txBox="1"/>
          <p:nvPr/>
        </p:nvSpPr>
        <p:spPr>
          <a:xfrm>
            <a:off x="200818" y="6242699"/>
            <a:ext cx="3740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Tentativa de criação de </a:t>
            </a:r>
            <a:r>
              <a:rPr lang="pt-PT" sz="1300" i="1" dirty="0" err="1"/>
              <a:t>streamer</a:t>
            </a:r>
            <a:r>
              <a:rPr lang="pt-PT" sz="1300" dirty="0"/>
              <a:t> na </a:t>
            </a:r>
            <a:r>
              <a:rPr lang="pt-PT" sz="1300" i="1" dirty="0"/>
              <a:t>framework</a:t>
            </a:r>
            <a:r>
              <a:rPr lang="pt-PT" sz="1300" dirty="0"/>
              <a:t> com nome anteriormente usado.</a:t>
            </a:r>
            <a:endParaRPr lang="pt-PT" sz="1300" i="1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D08D028-DE8E-4BFC-BCFA-B8A1F268E6B8}"/>
              </a:ext>
            </a:extLst>
          </p:cNvPr>
          <p:cNvSpPr txBox="1"/>
          <p:nvPr/>
        </p:nvSpPr>
        <p:spPr>
          <a:xfrm>
            <a:off x="4173419" y="6229400"/>
            <a:ext cx="3740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Tentativa de criação de </a:t>
            </a:r>
            <a:r>
              <a:rPr lang="pt-PT" sz="1300" i="1" dirty="0" err="1"/>
              <a:t>streamer</a:t>
            </a:r>
            <a:r>
              <a:rPr lang="pt-PT" sz="1300" dirty="0"/>
              <a:t> na </a:t>
            </a:r>
            <a:r>
              <a:rPr lang="pt-PT" sz="1300" i="1" dirty="0"/>
              <a:t>framework</a:t>
            </a:r>
            <a:r>
              <a:rPr lang="pt-PT" sz="1300" dirty="0"/>
              <a:t> sem cumprir idade mínima de 15 anos.</a:t>
            </a:r>
            <a:endParaRPr lang="pt-PT" sz="1300" i="1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C3CE8DF-6D8D-4774-8CC5-6A5FDE46ACFF}"/>
              </a:ext>
            </a:extLst>
          </p:cNvPr>
          <p:cNvSpPr txBox="1"/>
          <p:nvPr/>
        </p:nvSpPr>
        <p:spPr>
          <a:xfrm>
            <a:off x="7892920" y="6241124"/>
            <a:ext cx="3740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/>
              <a:t>Tentativa de criação de </a:t>
            </a:r>
            <a:r>
              <a:rPr lang="pt-PT" sz="1300" i="1" dirty="0" err="1"/>
              <a:t>streamer</a:t>
            </a:r>
            <a:r>
              <a:rPr lang="pt-PT" sz="1300" dirty="0"/>
              <a:t> na </a:t>
            </a:r>
            <a:r>
              <a:rPr lang="pt-PT" sz="1300" i="1" dirty="0"/>
              <a:t>framework </a:t>
            </a:r>
            <a:r>
              <a:rPr lang="pt-PT" sz="1300" dirty="0"/>
              <a:t>dando </a:t>
            </a:r>
            <a:r>
              <a:rPr lang="pt-PT" sz="1300" i="1" dirty="0"/>
              <a:t>input</a:t>
            </a:r>
            <a:r>
              <a:rPr lang="pt-PT" sz="1300" dirty="0"/>
              <a:t> de uma data mal formada.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EE40E27-CA59-444D-9A76-AECFC1AC669D}"/>
              </a:ext>
            </a:extLst>
          </p:cNvPr>
          <p:cNvSpPr txBox="1"/>
          <p:nvPr/>
        </p:nvSpPr>
        <p:spPr>
          <a:xfrm>
            <a:off x="10664431" y="1690688"/>
            <a:ext cx="13787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/>
              <a:t>Nota</a:t>
            </a:r>
            <a:r>
              <a:rPr lang="pt-PT" sz="1300" dirty="0"/>
              <a:t>: Na criação de </a:t>
            </a:r>
            <a:r>
              <a:rPr lang="pt-PT" sz="1300" i="1" dirty="0" err="1"/>
              <a:t>viewers</a:t>
            </a:r>
            <a:r>
              <a:rPr lang="pt-PT" sz="1300" dirty="0"/>
              <a:t> o procedimento é semelhante.</a:t>
            </a:r>
            <a:endParaRPr lang="pt-PT" sz="1300" i="1" dirty="0"/>
          </a:p>
        </p:txBody>
      </p:sp>
    </p:spTree>
    <p:extLst>
      <p:ext uri="{BB962C8B-B14F-4D97-AF65-F5344CB8AC3E}">
        <p14:creationId xmlns:p14="http://schemas.microsoft.com/office/powerpoint/2010/main" val="139767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C00B8-C060-4706-A6FA-00C75BBC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Implementadas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587519-6715-4148-9F6C-A19A67EA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9" y="2221992"/>
            <a:ext cx="11164399" cy="4418505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PT" sz="2900" b="1" dirty="0"/>
              <a:t>Requeridas:</a:t>
            </a:r>
          </a:p>
          <a:p>
            <a:pPr lvl="1" algn="just">
              <a:lnSpc>
                <a:spcPct val="110000"/>
              </a:lnSpc>
            </a:pPr>
            <a:r>
              <a:rPr lang="pt-PT" dirty="0"/>
              <a:t>Classe </a:t>
            </a:r>
            <a:r>
              <a:rPr lang="pt-PT" i="1" dirty="0"/>
              <a:t>StreamZ</a:t>
            </a:r>
            <a:r>
              <a:rPr lang="pt-PT" dirty="0"/>
              <a:t>, </a:t>
            </a:r>
            <a:r>
              <a:rPr lang="pt-PT" i="1" dirty="0" err="1"/>
              <a:t>User</a:t>
            </a:r>
            <a:r>
              <a:rPr lang="pt-PT" dirty="0"/>
              <a:t> e </a:t>
            </a:r>
            <a:r>
              <a:rPr lang="pt-PT" i="1" dirty="0"/>
              <a:t>Stream</a:t>
            </a:r>
            <a:r>
              <a:rPr lang="pt-PT" dirty="0"/>
              <a:t>, principais classes, com todas as funcionalidades requisitadas no problema inicial.</a:t>
            </a:r>
          </a:p>
          <a:p>
            <a:pPr algn="just">
              <a:lnSpc>
                <a:spcPct val="110000"/>
              </a:lnSpc>
            </a:pPr>
            <a:r>
              <a:rPr lang="pt-PT" sz="2900" b="1" dirty="0"/>
              <a:t>Adicionadas:</a:t>
            </a:r>
          </a:p>
          <a:p>
            <a:pPr lvl="1" algn="just">
              <a:lnSpc>
                <a:spcPct val="110000"/>
              </a:lnSpc>
            </a:pPr>
            <a:r>
              <a:rPr lang="pt-PT" i="1" u="sng" dirty="0"/>
              <a:t>StreamZ</a:t>
            </a:r>
            <a:r>
              <a:rPr lang="pt-PT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Adicionamos um atributo </a:t>
            </a:r>
            <a:r>
              <a:rPr lang="pt-PT" sz="2400" i="1" dirty="0" err="1"/>
              <a:t>capacity</a:t>
            </a:r>
            <a:r>
              <a:rPr lang="pt-PT" sz="2400" dirty="0"/>
              <a:t>, que reflete a capacidade de </a:t>
            </a:r>
            <a:r>
              <a:rPr lang="pt-PT" sz="2400" i="1" dirty="0" err="1"/>
              <a:t>streams</a:t>
            </a:r>
            <a:r>
              <a:rPr lang="pt-PT" sz="2400" dirty="0"/>
              <a:t> ativas da plataforma.</a:t>
            </a:r>
          </a:p>
          <a:p>
            <a:pPr lvl="1" algn="just">
              <a:lnSpc>
                <a:spcPct val="110000"/>
              </a:lnSpc>
            </a:pPr>
            <a:r>
              <a:rPr lang="pt-PT" dirty="0"/>
              <a:t> </a:t>
            </a:r>
            <a:r>
              <a:rPr lang="pt-PT" u="sng" dirty="0"/>
              <a:t>Classe dos Menus: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Utilizada na criação dos menus de consola interativos que se encontram na </a:t>
            </a:r>
            <a:r>
              <a:rPr lang="pt-PT" sz="2400" i="1" dirty="0"/>
              <a:t>framework</a:t>
            </a:r>
            <a:r>
              <a:rPr lang="pt-PT" sz="2400" dirty="0"/>
              <a:t>.</a:t>
            </a:r>
          </a:p>
          <a:p>
            <a:pPr lvl="1" algn="just">
              <a:lnSpc>
                <a:spcPct val="110000"/>
              </a:lnSpc>
            </a:pPr>
            <a:r>
              <a:rPr lang="pt-PT" i="1" u="sng" dirty="0"/>
              <a:t>StreamZ Framework</a:t>
            </a:r>
            <a:r>
              <a:rPr lang="pt-PT" dirty="0"/>
              <a:t>, que utiliza a classe </a:t>
            </a:r>
            <a:r>
              <a:rPr lang="pt-PT" i="1" dirty="0"/>
              <a:t>StreamZ</a:t>
            </a:r>
            <a:r>
              <a:rPr lang="pt-PT" dirty="0"/>
              <a:t> e as restantes relacionadas com esta última, onde se encontram implementadas estas funcionalidades: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Possibilidade de não criar uma, mas sim, um ilimitado número de plataformas </a:t>
            </a:r>
            <a:r>
              <a:rPr lang="pt-PT" sz="2400" i="1" dirty="0"/>
              <a:t>StreamZ</a:t>
            </a:r>
            <a:r>
              <a:rPr lang="pt-PT" sz="2400" dirty="0"/>
              <a:t>;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Possibilidade de guardar ou importar a qualquer altura, no menu das definições, onde também é possível ativar o </a:t>
            </a:r>
            <a:r>
              <a:rPr lang="pt-PT" sz="2400" i="1" dirty="0"/>
              <a:t>auto save;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Sistema de </a:t>
            </a:r>
            <a:r>
              <a:rPr lang="pt-PT" sz="2400" i="1" dirty="0"/>
              <a:t>Login</a:t>
            </a:r>
            <a:r>
              <a:rPr lang="pt-PT" sz="2400" dirty="0"/>
              <a:t> (associado a cada uma das plataformas criadas);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Passwords dos utilizadores encriptadas, através do algoritmo </a:t>
            </a:r>
            <a:r>
              <a:rPr lang="pt-PT" sz="2400" i="1" dirty="0"/>
              <a:t>sha256</a:t>
            </a:r>
            <a:r>
              <a:rPr lang="pt-PT" sz="2400" dirty="0"/>
              <a:t> (considerado totalmente seguro na atualidade);</a:t>
            </a:r>
          </a:p>
          <a:p>
            <a:pPr lvl="2" algn="just">
              <a:lnSpc>
                <a:spcPct val="110000"/>
              </a:lnSpc>
            </a:pPr>
            <a:r>
              <a:rPr lang="pt-PT" sz="2400" i="1" dirty="0"/>
              <a:t>Admin</a:t>
            </a:r>
            <a:r>
              <a:rPr lang="pt-PT" sz="2400" dirty="0"/>
              <a:t> com a possibilidade de criar e entrar nas contas de todos os utilizadores.</a:t>
            </a:r>
          </a:p>
          <a:p>
            <a:pPr lvl="1" algn="just">
              <a:lnSpc>
                <a:spcPct val="110000"/>
              </a:lnSpc>
            </a:pPr>
            <a:r>
              <a:rPr lang="pt-PT" u="sng" dirty="0"/>
              <a:t>Informação guardada em ficheiros</a:t>
            </a:r>
            <a:r>
              <a:rPr lang="pt-PT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Cada ficheiro tem um indicativo de que se trata de um ficheiro formatado pela </a:t>
            </a:r>
            <a:r>
              <a:rPr lang="pt-PT" sz="2400" i="1" dirty="0"/>
              <a:t>StreamZ</a:t>
            </a:r>
            <a:r>
              <a:rPr lang="pt-PT" sz="2400" dirty="0"/>
              <a:t>, caso contrário é ignorado;</a:t>
            </a:r>
          </a:p>
          <a:p>
            <a:pPr lvl="2" algn="just">
              <a:lnSpc>
                <a:spcPct val="110000"/>
              </a:lnSpc>
            </a:pPr>
            <a:r>
              <a:rPr lang="pt-PT" sz="2400" dirty="0"/>
              <a:t>Todo os comentários são também guardados nos respetivos ficheiros;</a:t>
            </a:r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endParaRPr lang="pt-PT" sz="2200" dirty="0"/>
          </a:p>
        </p:txBody>
      </p:sp>
      <p:pic>
        <p:nvPicPr>
          <p:cNvPr id="9" name="Graphic 6" descr="Marca de Verificação">
            <a:extLst>
              <a:ext uri="{FF2B5EF4-FFF2-40B4-BE49-F238E27FC236}">
                <a16:creationId xmlns:a16="http://schemas.microsoft.com/office/drawing/2014/main" id="{7EC7491C-B8DF-402E-B46F-97B5AF13E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498" y="4883912"/>
            <a:ext cx="364081" cy="36408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702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rca de Verificação">
            <a:extLst>
              <a:ext uri="{FF2B5EF4-FFF2-40B4-BE49-F238E27FC236}">
                <a16:creationId xmlns:a16="http://schemas.microsoft.com/office/drawing/2014/main" id="{99BC7C11-7C74-4B78-A8F9-AA7E45740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1128" y="4806957"/>
            <a:ext cx="1044152" cy="104415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AF71B9-2706-40C7-B350-8B69E3B5D6DE}"/>
              </a:ext>
            </a:extLst>
          </p:cNvPr>
          <p:cNvSpPr txBox="1"/>
          <p:nvPr/>
        </p:nvSpPr>
        <p:spPr>
          <a:xfrm rot="20333857">
            <a:off x="5479292" y="-2209479"/>
            <a:ext cx="10031975" cy="103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F0E4C2F76C58916EC258F246851BEA091D14D4247A2FC3E18694461B1816E13B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45C9A6614FCCD4F9592D8283A4F25BFF84076FD43EE9F90EAA07746EBBED02CA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45C9A6614FCCD4F9592D8283A4F25BFF84076FD43EE9F90EAA07746EBBED02CA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B240C94A8E3F9B3545395D09BE93D36D9883920413D0B4159DDEE9B8462271A8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CA978112CA1BBDCAFAC231B39A23DC4DA786EFF8147C4E72B9807785AFEE48BB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4BB7A8B99609B0B8B1D534694BB1F31F129138A2F2A11F8E8702EEDBB792922E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6511C5688BBB87798128695A283411A26DA532DF06E6E931A53416E379DDDA0E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32C220482C68413FBF8290E3B1E49B0A85901CFCD62AB0738760568A2A6E8A57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9B7ECC6EEB83ABF9ADE10FE38865DF4499BE3568DCC507AE2EC3B44989CB0093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56A35845F9F25C1D456190C6D78895E475B042D7836622FAEFEB94C2DA944BEE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189F40034BE7A199F1FA9891668EE3AB6049F82D38C68BE70F596EAB2E1857B7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F056B8CAE37DC3ED60EE52DA9A2951F8A6C531FE3222A3AD6835DBDD905C7D2A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DC7C811B9561739D9B75BB3E9E1715970A868834E62251B0B9CA02E74D0F42C9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5C0E8CEDD85F0B7879D3E93BC76DFE13B2D3DDC06CBF0EC4F24D8B21912B45C0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FF2082AA78AEA80A27CB4FB91F0350153702C16DCE790A77F0BB0BFBF6899977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18EE24150DCB1D96752A4D6DD0F20DFD8BA8C38527E40AA8509B7ADECF78F9C6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16BA121A04D5AD3B885F09AF5C6C08B68766CE43D990F8420DC97F6FF485CB37</a:t>
            </a:r>
          </a:p>
          <a:p>
            <a:pPr>
              <a:lnSpc>
                <a:spcPct val="200000"/>
              </a:lnSpc>
            </a:pPr>
            <a:r>
              <a:rPr lang="pt-PT" dirty="0">
                <a:solidFill>
                  <a:srgbClr val="E7FFF2"/>
                </a:solidFill>
              </a:rPr>
              <a:t>F4BF9F7FCBEDABA0392F108C59D8F4A38B3838EFB64877380171B54475C2ADE8</a:t>
            </a:r>
          </a:p>
          <a:p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FD4CB8-FBEF-418C-9210-810F790F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Funcionalidade Destacada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695AE2-60EE-46DA-96D4-13939FCB6C40}"/>
              </a:ext>
            </a:extLst>
          </p:cNvPr>
          <p:cNvSpPr txBox="1"/>
          <p:nvPr/>
        </p:nvSpPr>
        <p:spPr>
          <a:xfrm>
            <a:off x="357597" y="2208179"/>
            <a:ext cx="39809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Criação de um programa que protege o utilizador, da melhor forma possível, encontrando-se todas as passwords encriptadas com sha256;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Isto foi possível com a utilização de uma parte selecionada de uma </a:t>
            </a:r>
            <a:r>
              <a:rPr lang="pt-PT" i="1" dirty="0" err="1"/>
              <a:t>library</a:t>
            </a:r>
            <a:r>
              <a:rPr lang="pt-PT" dirty="0"/>
              <a:t> externa (</a:t>
            </a:r>
            <a:r>
              <a:rPr lang="pt-PT" dirty="0" err="1"/>
              <a:t>hashlib</a:t>
            </a:r>
            <a:r>
              <a:rPr lang="pt-PT" dirty="0"/>
              <a:t>++), totalmente criada com C++ puro, não sendo específica de nenhum compilador;</a:t>
            </a:r>
          </a:p>
        </p:txBody>
      </p:sp>
    </p:spTree>
    <p:extLst>
      <p:ext uri="{BB962C8B-B14F-4D97-AF65-F5344CB8AC3E}">
        <p14:creationId xmlns:p14="http://schemas.microsoft.com/office/powerpoint/2010/main" val="1346403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6">
      <a:dk1>
        <a:sysClr val="windowText" lastClr="000000"/>
      </a:dk1>
      <a:lt1>
        <a:sysClr val="window" lastClr="FFFFFF"/>
      </a:lt1>
      <a:dk2>
        <a:srgbClr val="A00000"/>
      </a:dk2>
      <a:lt2>
        <a:srgbClr val="7F7F7F"/>
      </a:lt2>
      <a:accent1>
        <a:srgbClr val="0563C1"/>
      </a:accent1>
      <a:accent2>
        <a:srgbClr val="0563C1"/>
      </a:accent2>
      <a:accent3>
        <a:srgbClr val="A5A5A5"/>
      </a:accent3>
      <a:accent4>
        <a:srgbClr val="0563C1"/>
      </a:accent4>
      <a:accent5>
        <a:srgbClr val="5B9BD5"/>
      </a:accent5>
      <a:accent6>
        <a:srgbClr val="F4B1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1193</Words>
  <Application>Microsoft Office PowerPoint</Application>
  <PresentationFormat>Ecrã Panorâmico</PresentationFormat>
  <Paragraphs>145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0" baseType="lpstr">
      <vt:lpstr>Arial</vt:lpstr>
      <vt:lpstr>Brush Script MT</vt:lpstr>
      <vt:lpstr>Calibri</vt:lpstr>
      <vt:lpstr>Calibri Light</vt:lpstr>
      <vt:lpstr>Copperplate Gothic Bold</vt:lpstr>
      <vt:lpstr>JetBrains Mono</vt:lpstr>
      <vt:lpstr>Tema do Office</vt:lpstr>
      <vt:lpstr>StreamZ</vt:lpstr>
      <vt:lpstr>StreamZ Problema</vt:lpstr>
      <vt:lpstr>StreamZ Solução</vt:lpstr>
      <vt:lpstr>Diagrama de classes</vt:lpstr>
      <vt:lpstr>Utilização de ficheiros</vt:lpstr>
      <vt:lpstr>Tratamento de exceções</vt:lpstr>
      <vt:lpstr>Exemplo de tratamento de exceção</vt:lpstr>
      <vt:lpstr>Funcionalidades Implementadas</vt:lpstr>
      <vt:lpstr>Funcionalidade Destacada</vt:lpstr>
      <vt:lpstr>Principais dificuldades e esforço individual</vt:lpstr>
      <vt:lpstr>StreamZ Framework</vt:lpstr>
      <vt:lpstr>StreamZ Framework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Sérgio da Gama</dc:creator>
  <cp:lastModifiedBy>Sérgio da Gama</cp:lastModifiedBy>
  <cp:revision>31</cp:revision>
  <dcterms:created xsi:type="dcterms:W3CDTF">2020-11-21T17:18:38Z</dcterms:created>
  <dcterms:modified xsi:type="dcterms:W3CDTF">2020-11-22T13:00:58Z</dcterms:modified>
</cp:coreProperties>
</file>