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72" r:id="rId7"/>
    <p:sldId id="271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érgio da Gama" initials="SdG" lastIdx="2" clrIdx="0">
    <p:extLst>
      <p:ext uri="{19B8F6BF-5375-455C-9EA6-DF929625EA0E}">
        <p15:presenceInfo xmlns:p15="http://schemas.microsoft.com/office/powerpoint/2012/main" userId="b0f1e76da5f854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D60000"/>
    <a:srgbClr val="EA0000"/>
    <a:srgbClr val="E7FFF2"/>
    <a:srgbClr val="A3FFCA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4660"/>
  </p:normalViewPr>
  <p:slideViewPr>
    <p:cSldViewPr snapToGrid="0">
      <p:cViewPr>
        <p:scale>
          <a:sx n="66" d="100"/>
          <a:sy n="66" d="100"/>
        </p:scale>
        <p:origin x="105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2956D-3AB5-4BFD-9420-784F75CF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182BC-3E33-48DD-BA5F-87DA62B63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22E295-5ABB-4001-9DAE-C7B39AED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105A2F-4936-49BA-9276-D846368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12146A-F296-4A43-BE69-110FC0D9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7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6ACC-E9F2-4B4E-A499-5D148790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756972-E5DE-4570-8C08-760A4A1A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B7AEAC-BDB9-48A1-9C8D-1BF7F62E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F3A913-11A4-4132-AFD0-72FE14AB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4BACEA-2EEE-429F-A542-AFF795E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1637B2-97BD-48F9-92C7-2148F48A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DD75F-24A5-4E63-AA9D-9C0F2D0E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9A8DCE-4631-43D2-8783-F6F3EE78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9E95DF3-8894-4A36-8EBD-6C60C7B1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017CA4-70B3-4EF0-B1E8-BB5839A8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6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753C-4C59-4148-A1BF-AC886383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0B1301-F12A-4C2A-BAF4-2623242F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250480-3704-4781-AFF6-6739D4C0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DF1606-1A09-4B4E-B78F-6A4A6E7E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1C5FC66-A2BE-42EE-80E0-65073F3C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338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652C-0CAD-4A8B-AF46-AD5AF277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25905B-1F22-4119-B665-E459E1C31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FF3009-439C-45FB-BFCF-3D80FBD7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2A2136-9ACA-42B3-BF5D-C856749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518D3C-9EEA-4B22-BEF3-C4E4307E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85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5180E-499F-4973-844A-37FCFFA5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1E08FB-9107-43A7-8656-2A032FB67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3A301E-5CBD-4036-9B15-5C4E298FA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985994-29A4-408C-BF34-8DADECD7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005C711-F9BD-44E0-8991-80E3CC85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E45061-CD7A-4D67-8970-7E75C164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621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F8936-27F4-4D65-BCEF-56B41277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2C385B-4C37-40C4-AB8E-DF6CB896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558F3A-2CCD-44D7-A735-E3E7F32F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76B3CC-7977-4B60-95D2-BD8F9E22F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975CA4B-40AB-46E6-BB67-3D502781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8EFA5D8-F530-41AA-B2C3-978706F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60069FA-4D73-48AA-B932-97CCA734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0B69E22-843E-4EF4-AE70-FDB29506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0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24242-5DC3-4B45-BD30-1D4F8F29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9F1E07-79C2-43ED-BCC8-78957058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7B8BEC-1C0E-4DF4-BB61-FF365B6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54F3D6-9932-407D-8619-192A677E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70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CA93901-3CD3-40D5-AC0E-ABF8435C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0BF5C0C-C8F5-4CCF-82D1-BD8B69A1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71AD420-1200-468A-9C00-016BCCC6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1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F453-C410-4A15-8DEB-ACE9BA68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388F6-4F2E-4693-93E4-CE5EE58F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AB902A-D529-46D0-A741-FE29E7770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0500E6-054A-453A-99CE-23D8C849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A6205F-07A9-4737-A9D1-5B23546B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A173F01-0E44-4322-9317-4827485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16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1CEB8-A5AE-4192-81AF-D052B784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FF44A89-BCBE-45AF-839F-8273ECC2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A170ACF-4AFF-4819-97D8-01F3DD39A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451CA55-AFF6-41E1-BE2E-03BF894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8C125CA-6487-4F75-B573-D26A9A6F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BF1621-B4F5-4303-8645-E669FD21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7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7C703993-E43F-462D-8444-B738CE5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505E205-749D-41A7-A429-56504FE6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6877AF-E6AD-42F9-AB25-F72AF90E4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A71F5-DA94-4BA2-B9E9-1E6B8C3AD471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86CC8F-B1A4-4964-A74D-9483DBD72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5CA098-E3E1-4A0C-87D6-090CE95C0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E309-5DC7-4388-8317-5BE1CF8579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53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90451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1906690@fe.up.p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90D1ACC0-D141-4648-B37D-66A474E8B2A8}"/>
              </a:ext>
            </a:extLst>
          </p:cNvPr>
          <p:cNvGrpSpPr/>
          <p:nvPr/>
        </p:nvGrpSpPr>
        <p:grpSpPr>
          <a:xfrm rot="20201215">
            <a:off x="7557837" y="3641795"/>
            <a:ext cx="2174166" cy="1128444"/>
            <a:chOff x="9365515" y="1487545"/>
            <a:chExt cx="2510820" cy="1290953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6E2E2F74-2269-4455-8EED-8BBC32D40BAB}"/>
                </a:ext>
              </a:extLst>
            </p:cNvPr>
            <p:cNvSpPr/>
            <p:nvPr/>
          </p:nvSpPr>
          <p:spPr>
            <a:xfrm>
              <a:off x="9365515" y="1487545"/>
              <a:ext cx="2510820" cy="1290953"/>
            </a:xfrm>
            <a:prstGeom prst="roundRect">
              <a:avLst/>
            </a:prstGeom>
            <a:noFill/>
            <a:ln w="76200">
              <a:solidFill>
                <a:srgbClr val="D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9" name="Imagem 18" descr="Uma imagem com texto, loiça, prato&#10;&#10;Descrição gerada automaticamente">
              <a:extLst>
                <a:ext uri="{FF2B5EF4-FFF2-40B4-BE49-F238E27FC236}">
                  <a16:creationId xmlns:a16="http://schemas.microsoft.com/office/drawing/2014/main" id="{D8C5EFB1-B984-4DFF-9BFB-46EE19B66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354" y="1661185"/>
              <a:ext cx="1927143" cy="943674"/>
            </a:xfrm>
            <a:prstGeom prst="rect">
              <a:avLst/>
            </a:prstGeom>
          </p:spPr>
        </p:pic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38193-9DAE-4A39-9118-37BB1FEA5CBA}"/>
              </a:ext>
            </a:extLst>
          </p:cNvPr>
          <p:cNvSpPr txBox="1"/>
          <p:nvPr/>
        </p:nvSpPr>
        <p:spPr>
          <a:xfrm>
            <a:off x="178836" y="6164261"/>
            <a:ext cx="626444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1300" dirty="0"/>
              <a:t>Lucas </a:t>
            </a:r>
            <a:r>
              <a:rPr lang="pt-PT" sz="1300" dirty="0" err="1"/>
              <a:t>Calvet</a:t>
            </a:r>
            <a:r>
              <a:rPr lang="pt-PT" sz="1300" dirty="0"/>
              <a:t> Santos </a:t>
            </a:r>
            <a:r>
              <a:rPr lang="pt-PT" sz="1300" dirty="0">
                <a:hlinkClick r:id="rId3"/>
              </a:rPr>
              <a:t>up201904517@fe.up.pt</a:t>
            </a:r>
            <a:endParaRPr lang="pt-PT" sz="1300" dirty="0"/>
          </a:p>
          <a:p>
            <a:pPr>
              <a:spcAft>
                <a:spcPts val="600"/>
              </a:spcAft>
            </a:pPr>
            <a:r>
              <a:rPr lang="pt-PT" sz="1300" dirty="0"/>
              <a:t>Sérgio Rodrigues da Gama </a:t>
            </a:r>
            <a:r>
              <a:rPr lang="pt-PT" sz="1300" dirty="0">
                <a:hlinkClick r:id="rId4"/>
              </a:rPr>
              <a:t>up201906690@fe.up.pt</a:t>
            </a:r>
            <a:r>
              <a:rPr lang="pt-PT" sz="1300" dirty="0"/>
              <a:t>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FC5A4D8-E7E5-4F1B-B06F-8D83E70F0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0549"/>
            <a:ext cx="9144000" cy="1633036"/>
          </a:xfrm>
        </p:spPr>
        <p:txBody>
          <a:bodyPr>
            <a:normAutofit/>
          </a:bodyPr>
          <a:lstStyle/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98CFCAC-A93A-4E26-AC7A-34DF44EC138E}"/>
              </a:ext>
            </a:extLst>
          </p:cNvPr>
          <p:cNvSpPr txBox="1"/>
          <p:nvPr/>
        </p:nvSpPr>
        <p:spPr>
          <a:xfrm>
            <a:off x="10067278" y="5887262"/>
            <a:ext cx="194588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AEDA/MIEIC, 2020/21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2MIEIC01_G5</a:t>
            </a:r>
          </a:p>
          <a:p>
            <a:pPr algn="r">
              <a:spcAft>
                <a:spcPts val="600"/>
              </a:spcAft>
            </a:pPr>
            <a:r>
              <a:rPr lang="pt-PT" sz="1300" dirty="0">
                <a:solidFill>
                  <a:schemeClr val="bg1"/>
                </a:solidFill>
              </a:rPr>
              <a:t>FEUP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0AECE42A-3063-4314-93AE-F2D93A70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4513" y="4267771"/>
            <a:ext cx="2647165" cy="392735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94B447-021C-4C35-8C71-83983FFCC314}"/>
              </a:ext>
            </a:extLst>
          </p:cNvPr>
          <p:cNvGrpSpPr/>
          <p:nvPr/>
        </p:nvGrpSpPr>
        <p:grpSpPr>
          <a:xfrm>
            <a:off x="4772417" y="2188592"/>
            <a:ext cx="4449218" cy="1905148"/>
            <a:chOff x="4772417" y="2188592"/>
            <a:chExt cx="4449218" cy="190514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02B32767-1A50-4A9F-9203-A07F3DC1A984}"/>
                </a:ext>
              </a:extLst>
            </p:cNvPr>
            <p:cNvGrpSpPr/>
            <p:nvPr/>
          </p:nvGrpSpPr>
          <p:grpSpPr>
            <a:xfrm>
              <a:off x="4772417" y="2368361"/>
              <a:ext cx="2371359" cy="1725379"/>
              <a:chOff x="4772417" y="2223617"/>
              <a:chExt cx="2371359" cy="1725379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07107D57-6794-40FA-8D20-6E3E9D27A22C}"/>
                  </a:ext>
                </a:extLst>
              </p:cNvPr>
              <p:cNvSpPr/>
              <p:nvPr/>
            </p:nvSpPr>
            <p:spPr>
              <a:xfrm>
                <a:off x="4772417" y="2223617"/>
                <a:ext cx="2371359" cy="1517300"/>
              </a:xfrm>
              <a:prstGeom prst="rect">
                <a:avLst/>
              </a:prstGeom>
              <a:noFill/>
              <a:ln w="1143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356C4921-C959-4B5F-B4F6-85BDB49B4501}"/>
                  </a:ext>
                </a:extLst>
              </p:cNvPr>
              <p:cNvSpPr/>
              <p:nvPr/>
            </p:nvSpPr>
            <p:spPr>
              <a:xfrm>
                <a:off x="5235763" y="3854760"/>
                <a:ext cx="1444666" cy="942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cap="rnd">
                <a:solidFill>
                  <a:schemeClr val="tx1"/>
                </a:solidFill>
                <a:round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C418BAF-EB7B-4F14-BE0F-3D3DB3F6C646}"/>
                </a:ext>
              </a:extLst>
            </p:cNvPr>
            <p:cNvSpPr txBox="1"/>
            <p:nvPr/>
          </p:nvSpPr>
          <p:spPr>
            <a:xfrm>
              <a:off x="8707064" y="2188592"/>
              <a:ext cx="514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3600" dirty="0"/>
                <a:t>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1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 descr="Uma imagem com texto&#10;&#10;Descrição gerada automaticamente">
            <a:extLst>
              <a:ext uri="{FF2B5EF4-FFF2-40B4-BE49-F238E27FC236}">
                <a16:creationId xmlns:a16="http://schemas.microsoft.com/office/drawing/2014/main" id="{8A110F93-6A86-444C-A449-A5FA2C8DD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7" b="2621"/>
          <a:stretch/>
        </p:blipFill>
        <p:spPr>
          <a:xfrm>
            <a:off x="7150915" y="3295303"/>
            <a:ext cx="1889330" cy="2960930"/>
          </a:xfrm>
          <a:prstGeom prst="rect">
            <a:avLst/>
          </a:prstGeom>
        </p:spPr>
      </p:pic>
      <p:pic>
        <p:nvPicPr>
          <p:cNvPr id="37" name="Imagem 36" descr="Uma imagem com texto&#10;&#10;Descrição gerada automaticamente">
            <a:extLst>
              <a:ext uri="{FF2B5EF4-FFF2-40B4-BE49-F238E27FC236}">
                <a16:creationId xmlns:a16="http://schemas.microsoft.com/office/drawing/2014/main" id="{BE4B7270-B308-4400-9475-F0D34D95CB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t="-369"/>
          <a:stretch/>
        </p:blipFill>
        <p:spPr>
          <a:xfrm>
            <a:off x="2280237" y="3295303"/>
            <a:ext cx="2109835" cy="2745903"/>
          </a:xfrm>
          <a:prstGeom prst="rect">
            <a:avLst/>
          </a:prstGeom>
        </p:spPr>
      </p:pic>
      <p:sp>
        <p:nvSpPr>
          <p:cNvPr id="27" name="Retângulo: Cantos Diagonais Cortados 26">
            <a:extLst>
              <a:ext uri="{FF2B5EF4-FFF2-40B4-BE49-F238E27FC236}">
                <a16:creationId xmlns:a16="http://schemas.microsoft.com/office/drawing/2014/main" id="{0EB20209-7A70-4B6D-84F1-8C027629A353}"/>
              </a:ext>
            </a:extLst>
          </p:cNvPr>
          <p:cNvSpPr/>
          <p:nvPr/>
        </p:nvSpPr>
        <p:spPr>
          <a:xfrm>
            <a:off x="1067691" y="288052"/>
            <a:ext cx="10096150" cy="663841"/>
          </a:xfrm>
          <a:prstGeom prst="snip2Diag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A2656-EBB3-4E83-822F-6D93F61A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286" y="278564"/>
            <a:ext cx="9131423" cy="718919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 Framework</a:t>
            </a:r>
          </a:p>
        </p:txBody>
      </p:sp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90D94C8E-3450-4CAA-A738-6B654A3C29FC}"/>
              </a:ext>
            </a:extLst>
          </p:cNvPr>
          <p:cNvCxnSpPr>
            <a:cxnSpLocks/>
            <a:stCxn id="3" idx="2"/>
            <a:endCxn id="37" idx="0"/>
          </p:cNvCxnSpPr>
          <p:nvPr/>
        </p:nvCxnSpPr>
        <p:spPr>
          <a:xfrm rot="5400000">
            <a:off x="4233428" y="1432734"/>
            <a:ext cx="964296" cy="27608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: Ângulo Reto 65">
            <a:extLst>
              <a:ext uri="{FF2B5EF4-FFF2-40B4-BE49-F238E27FC236}">
                <a16:creationId xmlns:a16="http://schemas.microsoft.com/office/drawing/2014/main" id="{DBA6CAE2-9614-47F5-8F24-6D6E46B38B6B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093439" y="2815617"/>
            <a:ext cx="2002141" cy="4796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AEC67011-23A1-4BAC-8A81-EAA35675A109}"/>
              </a:ext>
            </a:extLst>
          </p:cNvPr>
          <p:cNvGrpSpPr/>
          <p:nvPr/>
        </p:nvGrpSpPr>
        <p:grpSpPr>
          <a:xfrm>
            <a:off x="4053528" y="5809972"/>
            <a:ext cx="413075" cy="371866"/>
            <a:chOff x="510203" y="599076"/>
            <a:chExt cx="413075" cy="37186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750626E-BB95-41D8-96FE-D7F2DE2DED7F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76526CB-3096-490F-8A47-9E35F0295F58}"/>
                </a:ext>
              </a:extLst>
            </p:cNvPr>
            <p:cNvSpPr txBox="1"/>
            <p:nvPr/>
          </p:nvSpPr>
          <p:spPr>
            <a:xfrm>
              <a:off x="563677" y="599076"/>
              <a:ext cx="274523" cy="37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3C18564B-003D-4CC0-BBC2-8080C5984C2B}"/>
              </a:ext>
            </a:extLst>
          </p:cNvPr>
          <p:cNvGrpSpPr/>
          <p:nvPr/>
        </p:nvGrpSpPr>
        <p:grpSpPr>
          <a:xfrm>
            <a:off x="8794327" y="6049104"/>
            <a:ext cx="413075" cy="653809"/>
            <a:chOff x="510203" y="599076"/>
            <a:chExt cx="413075" cy="65380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06824B-E6F0-4B08-B07F-3EABA4F0D24C}"/>
                </a:ext>
              </a:extLst>
            </p:cNvPr>
            <p:cNvSpPr/>
            <p:nvPr/>
          </p:nvSpPr>
          <p:spPr>
            <a:xfrm>
              <a:off x="510203" y="599076"/>
              <a:ext cx="413075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4CF19FD4-D763-4957-9E15-5B6C760F25B5}"/>
                </a:ext>
              </a:extLst>
            </p:cNvPr>
            <p:cNvSpPr txBox="1"/>
            <p:nvPr/>
          </p:nvSpPr>
          <p:spPr>
            <a:xfrm>
              <a:off x="586734" y="606554"/>
              <a:ext cx="274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>
                  <a:solidFill>
                    <a:schemeClr val="bg1"/>
                  </a:solidFill>
                </a:rPr>
                <a:t>2</a:t>
              </a:r>
            </a:p>
            <a:p>
              <a:endParaRPr lang="pt-PT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EBE9809-A1D8-4CB1-91DE-445B3D9E6F70}"/>
              </a:ext>
            </a:extLst>
          </p:cNvPr>
          <p:cNvSpPr txBox="1"/>
          <p:nvPr/>
        </p:nvSpPr>
        <p:spPr>
          <a:xfrm>
            <a:off x="1067691" y="1246245"/>
            <a:ext cx="23532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b="1" dirty="0"/>
              <a:t>Legenda:</a:t>
            </a:r>
          </a:p>
          <a:p>
            <a:endParaRPr lang="pt-PT" sz="1300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 algn="just"/>
            <a:r>
              <a:rPr lang="pt-PT" sz="1300" dirty="0"/>
              <a:t>Menu do </a:t>
            </a:r>
            <a:r>
              <a:rPr lang="pt-PT" sz="1300" i="1" dirty="0" err="1"/>
              <a:t>viewer</a:t>
            </a:r>
            <a:endParaRPr lang="pt-PT" sz="1300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5A7594-4CD8-4F78-B1B2-C67DB22743B7}"/>
              </a:ext>
            </a:extLst>
          </p:cNvPr>
          <p:cNvSpPr txBox="1"/>
          <p:nvPr/>
        </p:nvSpPr>
        <p:spPr>
          <a:xfrm>
            <a:off x="4693745" y="1500010"/>
            <a:ext cx="2804504" cy="830997"/>
          </a:xfrm>
          <a:prstGeom prst="rect">
            <a:avLst/>
          </a:prstGeom>
          <a:noFill/>
          <a:ln w="57150">
            <a:solidFill>
              <a:srgbClr val="E6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24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Novas Funcionalidades</a:t>
            </a:r>
          </a:p>
        </p:txBody>
      </p:sp>
      <p:pic>
        <p:nvPicPr>
          <p:cNvPr id="21" name="Gráfico 20" descr="Distintivo 1 com preenchimento sólido">
            <a:extLst>
              <a:ext uri="{FF2B5EF4-FFF2-40B4-BE49-F238E27FC236}">
                <a16:creationId xmlns:a16="http://schemas.microsoft.com/office/drawing/2014/main" id="{46534A43-88F7-44B8-8CB0-D49866CCF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977" y="1696567"/>
            <a:ext cx="202957" cy="202957"/>
          </a:xfrm>
          <a:prstGeom prst="rect">
            <a:avLst/>
          </a:prstGeom>
        </p:spPr>
      </p:pic>
      <p:pic>
        <p:nvPicPr>
          <p:cNvPr id="23" name="Gráfico 22" descr="Distintivo com preenchimento sólido">
            <a:extLst>
              <a:ext uri="{FF2B5EF4-FFF2-40B4-BE49-F238E27FC236}">
                <a16:creationId xmlns:a16="http://schemas.microsoft.com/office/drawing/2014/main" id="{0CE77F5B-8AD3-4932-A550-B7F2E90C4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977" y="1905645"/>
            <a:ext cx="202957" cy="202957"/>
          </a:xfrm>
          <a:prstGeom prst="rect">
            <a:avLst/>
          </a:prstGeom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4DDFD45-DDC7-4287-9832-6149388EB0F7}"/>
              </a:ext>
            </a:extLst>
          </p:cNvPr>
          <p:cNvSpPr/>
          <p:nvPr/>
        </p:nvSpPr>
        <p:spPr>
          <a:xfrm>
            <a:off x="2405849" y="5388746"/>
            <a:ext cx="1260629" cy="22300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518E19C0-1BEB-4C70-A783-D32BB00C9568}"/>
              </a:ext>
            </a:extLst>
          </p:cNvPr>
          <p:cNvSpPr/>
          <p:nvPr/>
        </p:nvSpPr>
        <p:spPr>
          <a:xfrm>
            <a:off x="7201870" y="5244179"/>
            <a:ext cx="1229619" cy="21567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249DAB9-C0EA-471F-B628-E30E97C5B562}"/>
              </a:ext>
            </a:extLst>
          </p:cNvPr>
          <p:cNvSpPr/>
          <p:nvPr/>
        </p:nvSpPr>
        <p:spPr>
          <a:xfrm>
            <a:off x="7207086" y="5670306"/>
            <a:ext cx="1229619" cy="1597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7F86C996-E6A0-408F-8FFB-29A7CA272B1E}"/>
              </a:ext>
            </a:extLst>
          </p:cNvPr>
          <p:cNvSpPr/>
          <p:nvPr/>
        </p:nvSpPr>
        <p:spPr>
          <a:xfrm>
            <a:off x="7201870" y="5454628"/>
            <a:ext cx="1229619" cy="21567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52" name="Conexão: Curva 51">
            <a:extLst>
              <a:ext uri="{FF2B5EF4-FFF2-40B4-BE49-F238E27FC236}">
                <a16:creationId xmlns:a16="http://schemas.microsoft.com/office/drawing/2014/main" id="{4F0F27EF-6BB5-4C0E-BE4D-D8FA19E718B7}"/>
              </a:ext>
            </a:extLst>
          </p:cNvPr>
          <p:cNvCxnSpPr>
            <a:cxnSpLocks/>
            <a:stCxn id="50" idx="1"/>
            <a:endCxn id="64" idx="2"/>
          </p:cNvCxnSpPr>
          <p:nvPr/>
        </p:nvCxnSpPr>
        <p:spPr>
          <a:xfrm rot="10800000">
            <a:off x="1351427" y="4698963"/>
            <a:ext cx="1054422" cy="801288"/>
          </a:xfrm>
          <a:prstGeom prst="curved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: Curva 53">
            <a:extLst>
              <a:ext uri="{FF2B5EF4-FFF2-40B4-BE49-F238E27FC236}">
                <a16:creationId xmlns:a16="http://schemas.microsoft.com/office/drawing/2014/main" id="{6C7B4ADF-84A6-4904-8FBC-5ACE2E87DA48}"/>
              </a:ext>
            </a:extLst>
          </p:cNvPr>
          <p:cNvCxnSpPr>
            <a:cxnSpLocks/>
            <a:stCxn id="61" idx="3"/>
            <a:endCxn id="76" idx="2"/>
          </p:cNvCxnSpPr>
          <p:nvPr/>
        </p:nvCxnSpPr>
        <p:spPr>
          <a:xfrm flipV="1">
            <a:off x="8431489" y="4126300"/>
            <a:ext cx="1349342" cy="1225718"/>
          </a:xfrm>
          <a:prstGeom prst="curvedConnector2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: Curva 56">
            <a:extLst>
              <a:ext uri="{FF2B5EF4-FFF2-40B4-BE49-F238E27FC236}">
                <a16:creationId xmlns:a16="http://schemas.microsoft.com/office/drawing/2014/main" id="{D95FADF3-8856-4956-835B-8EFF4D88A81B}"/>
              </a:ext>
            </a:extLst>
          </p:cNvPr>
          <p:cNvCxnSpPr>
            <a:cxnSpLocks/>
            <a:stCxn id="63" idx="1"/>
            <a:endCxn id="81" idx="3"/>
          </p:cNvCxnSpPr>
          <p:nvPr/>
        </p:nvCxnSpPr>
        <p:spPr>
          <a:xfrm rot="10800000">
            <a:off x="6786490" y="5257217"/>
            <a:ext cx="415381" cy="305251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xão: Curva 59">
            <a:extLst>
              <a:ext uri="{FF2B5EF4-FFF2-40B4-BE49-F238E27FC236}">
                <a16:creationId xmlns:a16="http://schemas.microsoft.com/office/drawing/2014/main" id="{D6059466-61B8-4965-BC5C-A74901C9C8D4}"/>
              </a:ext>
            </a:extLst>
          </p:cNvPr>
          <p:cNvCxnSpPr>
            <a:cxnSpLocks/>
            <a:stCxn id="62" idx="3"/>
            <a:endCxn id="74" idx="1"/>
          </p:cNvCxnSpPr>
          <p:nvPr/>
        </p:nvCxnSpPr>
        <p:spPr>
          <a:xfrm>
            <a:off x="8436705" y="5750206"/>
            <a:ext cx="847228" cy="162832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987E646-DE1C-40B8-AF79-941EB6986571}"/>
              </a:ext>
            </a:extLst>
          </p:cNvPr>
          <p:cNvSpPr txBox="1"/>
          <p:nvPr/>
        </p:nvSpPr>
        <p:spPr>
          <a:xfrm>
            <a:off x="559802" y="3867966"/>
            <a:ext cx="1583249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Opção para os </a:t>
            </a:r>
            <a:r>
              <a:rPr lang="pt-PT" sz="1200" i="1" dirty="0" err="1"/>
              <a:t>streamers</a:t>
            </a:r>
            <a:r>
              <a:rPr lang="pt-PT" sz="1200" dirty="0"/>
              <a:t> venderem produtos através da plataforma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44681A8B-F672-402C-B487-19556880EC3D}"/>
              </a:ext>
            </a:extLst>
          </p:cNvPr>
          <p:cNvSpPr txBox="1"/>
          <p:nvPr/>
        </p:nvSpPr>
        <p:spPr>
          <a:xfrm>
            <a:off x="9283933" y="5497539"/>
            <a:ext cx="1239934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Os </a:t>
            </a:r>
            <a:r>
              <a:rPr lang="pt-PT" sz="1200" i="1" dirty="0" err="1"/>
              <a:t>viewers</a:t>
            </a:r>
            <a:r>
              <a:rPr lang="pt-PT" sz="1200" dirty="0"/>
              <a:t> podem agora fazer donativos aos </a:t>
            </a:r>
            <a:r>
              <a:rPr lang="pt-PT" sz="1200" i="1" dirty="0" err="1"/>
              <a:t>streamers</a:t>
            </a:r>
            <a:r>
              <a:rPr lang="pt-PT" sz="1200" dirty="0"/>
              <a:t> 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5B337616-028F-48D8-B8C2-E902ECFFB85A}"/>
              </a:ext>
            </a:extLst>
          </p:cNvPr>
          <p:cNvSpPr txBox="1"/>
          <p:nvPr/>
        </p:nvSpPr>
        <p:spPr>
          <a:xfrm>
            <a:off x="9067814" y="3295303"/>
            <a:ext cx="1426034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Opção para os </a:t>
            </a:r>
            <a:r>
              <a:rPr lang="pt-PT" sz="1200" i="1" dirty="0" err="1"/>
              <a:t>viewers</a:t>
            </a:r>
            <a:r>
              <a:rPr lang="pt-PT" sz="1200" dirty="0"/>
              <a:t> comprarem os produtos disponíveis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E3304F4-6DE9-40AD-9EC6-74B71009E42D}"/>
              </a:ext>
            </a:extLst>
          </p:cNvPr>
          <p:cNvSpPr txBox="1"/>
          <p:nvPr/>
        </p:nvSpPr>
        <p:spPr>
          <a:xfrm>
            <a:off x="5746061" y="4564718"/>
            <a:ext cx="1040428" cy="138499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Os </a:t>
            </a:r>
            <a:r>
              <a:rPr lang="pt-PT" sz="1200" i="1" dirty="0" err="1"/>
              <a:t>viewers</a:t>
            </a:r>
            <a:r>
              <a:rPr lang="pt-PT" sz="1200" dirty="0"/>
              <a:t> podem também cancelar a sua compra a qualquer momento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E412F6-E6BE-47BD-B2FF-FD8B202684BF}"/>
              </a:ext>
            </a:extLst>
          </p:cNvPr>
          <p:cNvSpPr txBox="1"/>
          <p:nvPr/>
        </p:nvSpPr>
        <p:spPr>
          <a:xfrm>
            <a:off x="9000864" y="2108602"/>
            <a:ext cx="2760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dirty="0"/>
              <a:t>Nota</a:t>
            </a:r>
            <a:r>
              <a:rPr lang="pt-PT" sz="1400" dirty="0"/>
              <a:t>: Certas listagens agora também mais eficientes na </a:t>
            </a:r>
            <a:r>
              <a:rPr lang="pt-PT" sz="1400" i="1" dirty="0" err="1"/>
              <a:t>framework</a:t>
            </a:r>
            <a:r>
              <a:rPr lang="pt-PT" sz="1400" dirty="0"/>
              <a:t> com o uso das novas estruturas de dados!</a:t>
            </a:r>
          </a:p>
        </p:txBody>
      </p:sp>
    </p:spTree>
    <p:extLst>
      <p:ext uri="{BB962C8B-B14F-4D97-AF65-F5344CB8AC3E}">
        <p14:creationId xmlns:p14="http://schemas.microsoft.com/office/powerpoint/2010/main" val="124367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EB7F8AE1-3AEE-4F23-90CE-D52FD1ADFDB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rgbClr val="FF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2F8B35B-C055-440E-95AE-87834252E973}"/>
              </a:ext>
            </a:extLst>
          </p:cNvPr>
          <p:cNvSpPr txBox="1">
            <a:spLocks/>
          </p:cNvSpPr>
          <p:nvPr/>
        </p:nvSpPr>
        <p:spPr>
          <a:xfrm>
            <a:off x="3256280" y="2659137"/>
            <a:ext cx="5679440" cy="15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St</a:t>
            </a:r>
            <a:r>
              <a:rPr lang="pt-PT" sz="8800" dirty="0">
                <a:solidFill>
                  <a:srgbClr val="FF0000"/>
                </a:solidFill>
                <a:latin typeface="Copperplate Gothic Bold" panose="020B0604020202020204" pitchFamily="34" charset="0"/>
                <a:cs typeface="Aharoni" panose="02010803020104030203" pitchFamily="2" charset="-79"/>
              </a:rPr>
              <a:t>rea</a:t>
            </a:r>
            <a:r>
              <a:rPr lang="pt-PT" sz="8800" dirty="0">
                <a:latin typeface="Copperplate Gothic Bold" panose="020B0604020202020204" pitchFamily="34" charset="0"/>
                <a:cs typeface="Aharoni" panose="02010803020104030203" pitchFamily="2" charset="-79"/>
              </a:rPr>
              <a:t>mZ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F51DD74-2D72-4374-991B-C80625DFF113}"/>
              </a:ext>
            </a:extLst>
          </p:cNvPr>
          <p:cNvSpPr txBox="1">
            <a:spLocks/>
          </p:cNvSpPr>
          <p:nvPr/>
        </p:nvSpPr>
        <p:spPr>
          <a:xfrm>
            <a:off x="4928276" y="4574195"/>
            <a:ext cx="2059635" cy="392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sz="2000" dirty="0">
                <a:latin typeface="Brush Script MT" panose="03060802040406070304" pitchFamily="66" charset="0"/>
              </a:rPr>
              <a:t>The best way to stream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C622605-A14F-4706-A951-62F7CFEEB3B6}"/>
              </a:ext>
            </a:extLst>
          </p:cNvPr>
          <p:cNvGrpSpPr/>
          <p:nvPr/>
        </p:nvGrpSpPr>
        <p:grpSpPr>
          <a:xfrm>
            <a:off x="4772415" y="2734973"/>
            <a:ext cx="2371359" cy="1725379"/>
            <a:chOff x="4772417" y="2223617"/>
            <a:chExt cx="2371359" cy="172537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6B75139-EA6C-4063-9FE4-2A8B4839DC29}"/>
                </a:ext>
              </a:extLst>
            </p:cNvPr>
            <p:cNvSpPr/>
            <p:nvPr/>
          </p:nvSpPr>
          <p:spPr>
            <a:xfrm>
              <a:off x="4772417" y="2223617"/>
              <a:ext cx="2371359" cy="1517300"/>
            </a:xfrm>
            <a:prstGeom prst="rect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6C6123D-5EC8-4BC5-B653-817BB86BC926}"/>
                </a:ext>
              </a:extLst>
            </p:cNvPr>
            <p:cNvSpPr/>
            <p:nvPr/>
          </p:nvSpPr>
          <p:spPr>
            <a:xfrm>
              <a:off x="5235763" y="3854760"/>
              <a:ext cx="1444666" cy="9423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6B2DF96B-2DC6-4FD3-9580-3E3F62ADFE80}"/>
              </a:ext>
            </a:extLst>
          </p:cNvPr>
          <p:cNvSpPr/>
          <p:nvPr/>
        </p:nvSpPr>
        <p:spPr>
          <a:xfrm>
            <a:off x="0" y="2113280"/>
            <a:ext cx="8219440" cy="4744720"/>
          </a:xfrm>
          <a:prstGeom prst="rtTriangle">
            <a:avLst/>
          </a:prstGeom>
          <a:gradFill flip="none" rotWithShape="1">
            <a:gsLst>
              <a:gs pos="100000">
                <a:srgbClr val="D60000"/>
              </a:gs>
              <a:gs pos="0">
                <a:schemeClr val="tx2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611A8D-F6F9-4E48-BAF6-D58666B6DAE3}"/>
              </a:ext>
            </a:extLst>
          </p:cNvPr>
          <p:cNvSpPr txBox="1"/>
          <p:nvPr/>
        </p:nvSpPr>
        <p:spPr>
          <a:xfrm>
            <a:off x="8701696" y="2605727"/>
            <a:ext cx="5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5033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16A2-9CBF-4350-93E5-CA5C6359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Problema</a:t>
            </a:r>
          </a:p>
        </p:txBody>
      </p:sp>
      <p:sp>
        <p:nvSpPr>
          <p:cNvPr id="81" name="Freeform: Shape 6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7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7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EC1F91-DEA2-44AC-884F-39C707D4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5" y="2029493"/>
            <a:ext cx="9749049" cy="4282574"/>
          </a:xfrm>
        </p:spPr>
        <p:txBody>
          <a:bodyPr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Contextualização</a:t>
            </a:r>
            <a:r>
              <a:rPr lang="pt-PT" sz="1300" dirty="0">
                <a:ea typeface="Verdana" panose="020B0604030504040204" pitchFamily="34" charset="0"/>
              </a:rPr>
              <a:t>: </a:t>
            </a:r>
            <a:r>
              <a:rPr lang="pt-PT" sz="1300" i="1" dirty="0">
                <a:ea typeface="Verdana" panose="020B0604030504040204" pitchFamily="34" charset="0"/>
              </a:rPr>
              <a:t>StreamZ</a:t>
            </a:r>
            <a:r>
              <a:rPr lang="pt-PT" sz="1300" dirty="0">
                <a:ea typeface="Verdana" panose="020B0604030504040204" pitchFamily="34" charset="0"/>
              </a:rPr>
              <a:t> é uma plataforma de </a:t>
            </a:r>
            <a:r>
              <a:rPr lang="pt-PT" sz="1300" i="1" dirty="0" err="1">
                <a:ea typeface="Verdana" panose="020B0604030504040204" pitchFamily="34" charset="0"/>
              </a:rPr>
              <a:t>streaming</a:t>
            </a:r>
            <a:r>
              <a:rPr lang="pt-PT" sz="1300" dirty="0">
                <a:ea typeface="Verdana" panose="020B0604030504040204" pitchFamily="34" charset="0"/>
              </a:rPr>
              <a:t> que permite o registo de utilizadores como streamers e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Estes podem efetuar múltiplas ações, sendo as principais, criar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) e ver </a:t>
            </a:r>
            <a:r>
              <a:rPr lang="pt-PT" sz="1300" i="1" dirty="0" err="1">
                <a:ea typeface="Verdana" panose="020B0604030504040204" pitchFamily="34" charset="0"/>
              </a:rPr>
              <a:t>streams</a:t>
            </a:r>
            <a:r>
              <a:rPr lang="pt-PT" sz="1300" dirty="0">
                <a:ea typeface="Verdana" panose="020B0604030504040204" pitchFamily="34" charset="0"/>
              </a:rPr>
              <a:t> (para o </a:t>
            </a:r>
            <a:r>
              <a:rPr lang="pt-PT" sz="1300" i="1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pt-PT" sz="1300" u="sng" dirty="0">
                <a:ea typeface="Verdana" panose="020B0604030504040204" pitchFamily="34" charset="0"/>
              </a:rPr>
              <a:t>O problema</a:t>
            </a:r>
            <a:r>
              <a:rPr lang="pt-PT" sz="1300" dirty="0">
                <a:ea typeface="Verdana" panose="020B0604030504040204" pitchFamily="34" charset="0"/>
              </a:rPr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sistema de donativos, caracterizados pelo nome do destinatário, pelo montante e por uma avaliação global do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de 1 a 5.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Estes donativos têm de ser guardados através de uma </a:t>
            </a:r>
            <a:r>
              <a:rPr lang="pt-PT" sz="1300" i="1" dirty="0">
                <a:ea typeface="Verdana" panose="020B0604030504040204" pitchFamily="34" charset="0"/>
              </a:rPr>
              <a:t>BST</a:t>
            </a:r>
            <a:r>
              <a:rPr lang="pt-PT" sz="1300" dirty="0">
                <a:ea typeface="Verdana" panose="020B0604030504040204" pitchFamily="34" charset="0"/>
              </a:rPr>
              <a:t> (</a:t>
            </a:r>
            <a:r>
              <a:rPr lang="pt-PT" sz="1300" i="1" dirty="0" err="1">
                <a:ea typeface="Verdana" panose="020B0604030504040204" pitchFamily="34" charset="0"/>
              </a:rPr>
              <a:t>Binary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Search</a:t>
            </a:r>
            <a:r>
              <a:rPr lang="pt-PT" sz="1300" i="1" dirty="0">
                <a:ea typeface="Verdana" panose="020B0604030504040204" pitchFamily="34" charset="0"/>
              </a:rPr>
              <a:t> </a:t>
            </a:r>
            <a:r>
              <a:rPr lang="pt-PT" sz="1300" i="1" dirty="0" err="1">
                <a:ea typeface="Verdana" panose="020B0604030504040204" pitchFamily="34" charset="0"/>
              </a:rPr>
              <a:t>Tree</a:t>
            </a:r>
            <a:r>
              <a:rPr lang="pt-PT" sz="1300" dirty="0">
                <a:ea typeface="Verdana" panose="020B0604030504040204" pitchFamily="34" charset="0"/>
              </a:rPr>
              <a:t>) ordenada pelo montante e, em caso de empate, pela avaliação dada;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Possibilidade de listar os donativos de maior montante num determinado intervalo numérico de avaliações especificado;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Implementação de um mecanismo de criação de compra de produtos, vendidos pelos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, para os </a:t>
            </a:r>
            <a:r>
              <a:rPr lang="pt-PT" sz="1300" i="1" dirty="0" err="1">
                <a:ea typeface="Verdana" panose="020B0604030504040204" pitchFamily="34" charset="0"/>
              </a:rPr>
              <a:t>viewers</a:t>
            </a:r>
            <a:r>
              <a:rPr lang="pt-PT" sz="1300" dirty="0">
                <a:ea typeface="Verdana" panose="020B0604030504040204" pitchFamily="34" charset="0"/>
              </a:rPr>
              <a:t>. 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O anterior mecanismo assenta na especificação dos pedidos de compra, que são caracterizados pelo nome do </a:t>
            </a:r>
            <a:r>
              <a:rPr lang="pt-PT" sz="1300" dirty="0" err="1">
                <a:ea typeface="Verdana" panose="020B0604030504040204" pitchFamily="34" charset="0"/>
              </a:rPr>
              <a:t>viewer</a:t>
            </a:r>
            <a:r>
              <a:rPr lang="pt-PT" sz="1300" dirty="0">
                <a:ea typeface="Verdana" panose="020B0604030504040204" pitchFamily="34" charset="0"/>
              </a:rPr>
              <a:t>, pela quantidade de produtos a comprar e pela disponibilidade de compra (valor também de 1 a 5);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Já os pedidos de compra devem ser organizados através da criação de uma fila de prioridade, que se encontra ordenada pelos pedidos com menor quantidade de produtos a adquirir e, em caso de empate, maior  disponibilidade de compra;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Criar um registo de todos os </a:t>
            </a:r>
            <a:r>
              <a:rPr lang="pt-PT" sz="1300" i="1" dirty="0" err="1">
                <a:ea typeface="Verdana" panose="020B0604030504040204" pitchFamily="34" charset="0"/>
              </a:rPr>
              <a:t>streamers</a:t>
            </a:r>
            <a:r>
              <a:rPr lang="pt-PT" sz="1300" dirty="0">
                <a:ea typeface="Verdana" panose="020B0604030504040204" pitchFamily="34" charset="0"/>
              </a:rPr>
              <a:t> ativos, ou com conta eliminada, com o uso de um tabela de dispersão;</a:t>
            </a:r>
          </a:p>
          <a:p>
            <a:pPr lvl="1" algn="just">
              <a:lnSpc>
                <a:spcPct val="120000"/>
              </a:lnSpc>
            </a:pPr>
            <a:r>
              <a:rPr lang="pt-PT" sz="1300" dirty="0">
                <a:ea typeface="Verdana" panose="020B0604030504040204" pitchFamily="34" charset="0"/>
              </a:rPr>
              <a:t>Por fim, sempre que um </a:t>
            </a:r>
            <a:r>
              <a:rPr lang="pt-PT" sz="1300" i="1" dirty="0" err="1">
                <a:ea typeface="Verdana" panose="020B0604030504040204" pitchFamily="34" charset="0"/>
              </a:rPr>
              <a:t>streamer</a:t>
            </a:r>
            <a:r>
              <a:rPr lang="pt-PT" sz="1300" dirty="0">
                <a:ea typeface="Verdana" panose="020B0604030504040204" pitchFamily="34" charset="0"/>
              </a:rPr>
              <a:t> volta a ativar a sua conta, este recebe 50 gostos na primeira </a:t>
            </a:r>
            <a:r>
              <a:rPr lang="pt-PT" sz="1300" i="1" dirty="0">
                <a:ea typeface="Verdana" panose="020B0604030504040204" pitchFamily="34" charset="0"/>
              </a:rPr>
              <a:t>stream</a:t>
            </a:r>
            <a:r>
              <a:rPr lang="pt-PT" sz="1300" dirty="0"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67AC3066-D1DB-4A5E-B0F3-7E375F39D90E}"/>
              </a:ext>
            </a:extLst>
          </p:cNvPr>
          <p:cNvSpPr/>
          <p:nvPr/>
        </p:nvSpPr>
        <p:spPr>
          <a:xfrm>
            <a:off x="3848033" y="840773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63A48-E0EC-4D89-AE06-11862F4F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507077"/>
            <a:ext cx="5637132" cy="985327"/>
          </a:xfrm>
        </p:spPr>
        <p:txBody>
          <a:bodyPr anchor="b"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StreamZ	Solução</a:t>
            </a:r>
          </a:p>
        </p:txBody>
      </p:sp>
      <p:grpSp>
        <p:nvGrpSpPr>
          <p:cNvPr id="45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D0D73797-E705-40F5-93E6-DE7BB88886B7}"/>
              </a:ext>
            </a:extLst>
          </p:cNvPr>
          <p:cNvSpPr/>
          <p:nvPr/>
        </p:nvSpPr>
        <p:spPr>
          <a:xfrm>
            <a:off x="3001088" y="997627"/>
            <a:ext cx="409174" cy="238694"/>
          </a:xfrm>
          <a:prstGeom prst="rightArrow">
            <a:avLst/>
          </a:prstGeom>
          <a:solidFill>
            <a:srgbClr val="FF0000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5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81C68E-F0FF-4C41-A267-5676D9838D3C}"/>
              </a:ext>
            </a:extLst>
          </p:cNvPr>
          <p:cNvGrpSpPr/>
          <p:nvPr/>
        </p:nvGrpSpPr>
        <p:grpSpPr>
          <a:xfrm>
            <a:off x="-2" y="2477861"/>
            <a:ext cx="11383362" cy="4147845"/>
            <a:chOff x="-2" y="2477861"/>
            <a:chExt cx="11383362" cy="407729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1D48EDD-FA30-4FD2-B7D3-4558838FE1D9}"/>
                </a:ext>
              </a:extLst>
            </p:cNvPr>
            <p:cNvSpPr/>
            <p:nvPr/>
          </p:nvSpPr>
          <p:spPr>
            <a:xfrm>
              <a:off x="-2" y="2692400"/>
              <a:ext cx="11383362" cy="38627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DEB8DE3-F41D-4D21-B6F2-59182C6C3B4A}"/>
                </a:ext>
              </a:extLst>
            </p:cNvPr>
            <p:cNvSpPr/>
            <p:nvPr/>
          </p:nvSpPr>
          <p:spPr>
            <a:xfrm>
              <a:off x="-1" y="2477861"/>
              <a:ext cx="11366265" cy="10839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98310C-D139-4EED-B52A-6F1D9792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78" y="2433410"/>
            <a:ext cx="10237143" cy="3687181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/>
              <a:t>Principais classes/</a:t>
            </a:r>
            <a:r>
              <a:rPr lang="pt-PT" sz="1600" b="1" i="1" dirty="0"/>
              <a:t>header</a:t>
            </a:r>
            <a:r>
              <a:rPr lang="pt-PT" sz="1600" b="1" dirty="0"/>
              <a:t> files criadas/os na segunda parte</a:t>
            </a:r>
            <a:r>
              <a:rPr lang="pt-PT" sz="1600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Donation</a:t>
            </a:r>
            <a:r>
              <a:rPr lang="pt-PT" sz="1300" i="1" u="sng" dirty="0"/>
              <a:t>:</a:t>
            </a:r>
            <a:r>
              <a:rPr lang="pt-PT" sz="1300" i="1" dirty="0"/>
              <a:t> representativo dos donativos efetuadas através da plataforma</a:t>
            </a:r>
            <a:r>
              <a:rPr lang="pt-PT" sz="1300" dirty="0"/>
              <a:t>;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Order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define cada ordem de compra que é efetuada pelos </a:t>
            </a:r>
            <a:r>
              <a:rPr lang="pt-PT" sz="1300" i="1" dirty="0" err="1"/>
              <a:t>viewers</a:t>
            </a:r>
            <a:endParaRPr lang="pt-PT" sz="1300" i="1" dirty="0"/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Product</a:t>
            </a:r>
            <a:r>
              <a:rPr lang="pt-PT" sz="1300" i="1" u="sng" dirty="0"/>
              <a:t>:</a:t>
            </a:r>
            <a:r>
              <a:rPr lang="pt-PT" sz="1300" dirty="0"/>
              <a:t> </a:t>
            </a:r>
            <a:r>
              <a:rPr lang="pt-PT" sz="1300" i="1" dirty="0"/>
              <a:t>descrevem cada produto que pode ser vendido por um </a:t>
            </a:r>
            <a:r>
              <a:rPr lang="pt-PT" sz="1300" i="1" dirty="0" err="1"/>
              <a:t>streamer</a:t>
            </a:r>
            <a:endParaRPr lang="pt-PT" sz="1300" i="1" dirty="0"/>
          </a:p>
          <a:p>
            <a:pPr>
              <a:lnSpc>
                <a:spcPct val="120000"/>
              </a:lnSpc>
            </a:pPr>
            <a:r>
              <a:rPr lang="pt-PT" sz="1600" b="1" dirty="0"/>
              <a:t>Restrições em algumas das classes:</a:t>
            </a:r>
          </a:p>
          <a:p>
            <a:pPr lvl="1" algn="just">
              <a:lnSpc>
                <a:spcPct val="120000"/>
              </a:lnSpc>
            </a:pPr>
            <a:r>
              <a:rPr lang="pt-PT" sz="1300" i="1" u="sng" dirty="0" err="1"/>
              <a:t>Donations</a:t>
            </a:r>
            <a:r>
              <a:rPr lang="pt-PT" sz="1300" i="1" u="sng" dirty="0"/>
              <a:t>:</a:t>
            </a:r>
            <a:r>
              <a:rPr lang="pt-PT" sz="1300" i="1" dirty="0"/>
              <a:t> </a:t>
            </a:r>
            <a:r>
              <a:rPr lang="pt-PT" sz="1300" dirty="0"/>
              <a:t>não podem haver vários donativos iguais, dado que se encontram estruturados numa BST, estrutura de dados que não permite elementos repetidos;</a:t>
            </a:r>
          </a:p>
          <a:p>
            <a:pPr lvl="1" algn="just">
              <a:lnSpc>
                <a:spcPct val="120000"/>
              </a:lnSpc>
            </a:pPr>
            <a:r>
              <a:rPr lang="pt-PT" sz="1300" u="sng" dirty="0" err="1"/>
              <a:t>Orders</a:t>
            </a:r>
            <a:r>
              <a:rPr lang="pt-PT" sz="1300" u="sng" dirty="0"/>
              <a:t>:</a:t>
            </a:r>
            <a:r>
              <a:rPr lang="pt-PT" sz="1300" dirty="0"/>
              <a:t> como nos foi pedido que as </a:t>
            </a:r>
            <a:r>
              <a:rPr lang="pt-PT" sz="1300" i="1" dirty="0" err="1"/>
              <a:t>orders</a:t>
            </a:r>
            <a:r>
              <a:rPr lang="pt-PT" sz="1300" dirty="0"/>
              <a:t> fossem identificadas pelo nome do </a:t>
            </a:r>
            <a:r>
              <a:rPr lang="pt-PT" sz="1300" i="1" dirty="0" err="1"/>
              <a:t>viewer</a:t>
            </a:r>
            <a:r>
              <a:rPr lang="pt-PT" sz="1300" dirty="0"/>
              <a:t>, pela quantidade de produto e pela prioridade, e que posteriormente estas pudessem ser apagadas da fila de prioridade, onde se encontram ordenadas, a qualquer momento, não é possível haver mais do que uma </a:t>
            </a:r>
            <a:r>
              <a:rPr lang="pt-PT" sz="1300" i="1" dirty="0" err="1"/>
              <a:t>order</a:t>
            </a:r>
            <a:r>
              <a:rPr lang="pt-PT" sz="1300" dirty="0"/>
              <a:t>, do mesmo </a:t>
            </a:r>
            <a:r>
              <a:rPr lang="pt-PT" sz="1300" i="1" dirty="0" err="1"/>
              <a:t>viewer</a:t>
            </a:r>
            <a:r>
              <a:rPr lang="pt-PT" sz="1300" i="1" dirty="0"/>
              <a:t>, </a:t>
            </a:r>
            <a:r>
              <a:rPr lang="pt-PT" sz="1300" dirty="0"/>
              <a:t>com os parâmetros de quantidade e de prioridade iguais. Esta restrição deve-se então  meramente ao facto de termos decidido cumprir a caracterização das </a:t>
            </a:r>
            <a:r>
              <a:rPr lang="pt-PT" sz="1300" dirty="0" err="1"/>
              <a:t>orders</a:t>
            </a:r>
            <a:r>
              <a:rPr lang="pt-PT" sz="1300" dirty="0"/>
              <a:t> da forma que nos era pedido no enunciado.</a:t>
            </a:r>
          </a:p>
        </p:txBody>
      </p:sp>
    </p:spTree>
    <p:extLst>
      <p:ext uri="{BB962C8B-B14F-4D97-AF65-F5344CB8AC3E}">
        <p14:creationId xmlns:p14="http://schemas.microsoft.com/office/powerpoint/2010/main" val="135321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E190B-1AF2-4C88-9DB2-2B7C327A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Utilização de ficheiros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6AEFACF-6FB8-40EC-8B7A-3CD6E900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2061970"/>
            <a:ext cx="4070896" cy="4108011"/>
          </a:xfrm>
        </p:spPr>
        <p:txBody>
          <a:bodyPr anchor="t">
            <a:norm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Guardar:</a:t>
            </a:r>
          </a:p>
          <a:p>
            <a:endParaRPr lang="pt-PT" sz="2400" dirty="0">
              <a:solidFill>
                <a:schemeClr val="bg1"/>
              </a:solidFill>
            </a:endParaRPr>
          </a:p>
          <a:p>
            <a:r>
              <a:rPr lang="pt-PT" sz="1600" dirty="0">
                <a:solidFill>
                  <a:schemeClr val="bg1"/>
                </a:solidFill>
              </a:rPr>
              <a:t>Importar:</a:t>
            </a:r>
          </a:p>
          <a:p>
            <a:endParaRPr lang="pt-PT" sz="1600" dirty="0">
              <a:solidFill>
                <a:schemeClr val="bg1"/>
              </a:solidFill>
            </a:endParaRPr>
          </a:p>
          <a:p>
            <a:endParaRPr lang="pt-PT" sz="1600" dirty="0">
              <a:solidFill>
                <a:schemeClr val="bg1"/>
              </a:solidFill>
            </a:endParaRPr>
          </a:p>
          <a:p>
            <a:r>
              <a:rPr lang="pt-PT" sz="1300" dirty="0">
                <a:solidFill>
                  <a:schemeClr val="bg1"/>
                </a:solidFill>
              </a:rPr>
              <a:t>Para importar os dados, são utilizadas as mesmas funções. Uma delas um construtor da StreamZ, que abre um ficheiro (.</a:t>
            </a:r>
            <a:r>
              <a:rPr lang="pt-PT" sz="1300" dirty="0" err="1">
                <a:solidFill>
                  <a:schemeClr val="bg1"/>
                </a:solidFill>
              </a:rPr>
              <a:t>txt</a:t>
            </a:r>
            <a:r>
              <a:rPr lang="pt-PT" sz="1300" dirty="0">
                <a:solidFill>
                  <a:schemeClr val="bg1"/>
                </a:solidFill>
              </a:rPr>
              <a:t>), importando-o na plataforma. A segunda é a função </a:t>
            </a:r>
            <a:r>
              <a:rPr lang="pt-PT" sz="1300" i="1" dirty="0">
                <a:solidFill>
                  <a:schemeClr val="bg1"/>
                </a:solidFill>
              </a:rPr>
              <a:t>save</a:t>
            </a:r>
            <a:r>
              <a:rPr lang="pt-PT" sz="1300" dirty="0">
                <a:solidFill>
                  <a:schemeClr val="bg1"/>
                </a:solidFill>
              </a:rPr>
              <a:t> que cria um ficheiro .</a:t>
            </a:r>
            <a:r>
              <a:rPr lang="pt-PT" sz="1300" dirty="0" err="1">
                <a:solidFill>
                  <a:schemeClr val="bg1"/>
                </a:solidFill>
              </a:rPr>
              <a:t>txt</a:t>
            </a:r>
            <a:r>
              <a:rPr lang="pt-PT" sz="1300" dirty="0">
                <a:solidFill>
                  <a:schemeClr val="bg1"/>
                </a:solidFill>
              </a:rPr>
              <a:t>, guardando toda a informação no mesmo;</a:t>
            </a:r>
          </a:p>
          <a:p>
            <a:r>
              <a:rPr lang="pt-PT" sz="1300" dirty="0">
                <a:solidFill>
                  <a:schemeClr val="bg1"/>
                </a:solidFill>
              </a:rPr>
              <a:t>Assim, as alterações efetuadas no âmbito da segunda parte do trabalho encontram-se sinalizadas no exemplo apresentado.</a:t>
            </a: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840EF7-1106-457E-B234-9F0202B75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2407776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save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&amp;filename)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C1FBD7-DD8E-48F9-934B-40EA46EA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2" y="3194500"/>
            <a:ext cx="3571240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explicit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StreamZ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const 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JetBrains Mono"/>
              </a:rPr>
              <a:t>std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::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B9BCD1"/>
                </a:solidFill>
                <a:effectLst/>
                <a:latin typeface="JetBrains Mono"/>
              </a:rPr>
              <a:t>string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&amp; filename)</a:t>
            </a:r>
            <a:r>
              <a:rPr kumimoji="0" lang="pt-PT" altLang="pt-PT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pt-PT" altLang="pt-PT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arcador de Posição de Conteúdo 4">
            <a:extLst>
              <a:ext uri="{FF2B5EF4-FFF2-40B4-BE49-F238E27FC236}">
                <a16:creationId xmlns:a16="http://schemas.microsoft.com/office/drawing/2014/main" id="{A714AE95-A178-499F-88E6-8565F33C3052}"/>
              </a:ext>
            </a:extLst>
          </p:cNvPr>
          <p:cNvSpPr txBox="1">
            <a:spLocks/>
          </p:cNvSpPr>
          <p:nvPr/>
        </p:nvSpPr>
        <p:spPr>
          <a:xfrm>
            <a:off x="4933970" y="2061970"/>
            <a:ext cx="3339592" cy="345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600" dirty="0">
                <a:solidFill>
                  <a:schemeClr val="bg1"/>
                </a:solidFill>
              </a:rPr>
              <a:t>Exemplo:</a:t>
            </a:r>
          </a:p>
          <a:p>
            <a:pPr marL="0" indent="0">
              <a:buNone/>
            </a:pPr>
            <a:endParaRPr lang="pt-PT" sz="1600" dirty="0">
              <a:solidFill>
                <a:schemeClr val="bg1"/>
              </a:solidFill>
            </a:endParaRPr>
          </a:p>
          <a:p>
            <a:pPr lvl="1"/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33260144-FEAC-4AD2-A7C1-CFFB3D8F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94" y="2469256"/>
            <a:ext cx="6146890" cy="329343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98E515A-3D72-4C69-988A-76215D1B9135}"/>
              </a:ext>
            </a:extLst>
          </p:cNvPr>
          <p:cNvSpPr/>
          <p:nvPr/>
        </p:nvSpPr>
        <p:spPr>
          <a:xfrm>
            <a:off x="4962326" y="2818586"/>
            <a:ext cx="5941894" cy="24465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5" name="Conexão: Curva 14">
            <a:extLst>
              <a:ext uri="{FF2B5EF4-FFF2-40B4-BE49-F238E27FC236}">
                <a16:creationId xmlns:a16="http://schemas.microsoft.com/office/drawing/2014/main" id="{E0F54540-CB4F-48F7-86A8-CE25089909BA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rot="5400000" flipH="1" flipV="1">
            <a:off x="7905551" y="2335096"/>
            <a:ext cx="511212" cy="455769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2EFD78-50FA-497B-A01C-1C5CC357E9F2}"/>
              </a:ext>
            </a:extLst>
          </p:cNvPr>
          <p:cNvSpPr txBox="1"/>
          <p:nvPr/>
        </p:nvSpPr>
        <p:spPr>
          <a:xfrm>
            <a:off x="7312117" y="1845709"/>
            <a:ext cx="21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</a:rPr>
              <a:t>Donativos</a:t>
            </a:r>
            <a:r>
              <a:rPr lang="pt-PT" sz="1200" dirty="0">
                <a:solidFill>
                  <a:schemeClr val="bg1"/>
                </a:solidFill>
              </a:rPr>
              <a:t>: </a:t>
            </a:r>
            <a:r>
              <a:rPr lang="pt-PT" sz="1200" i="1" dirty="0" err="1">
                <a:solidFill>
                  <a:schemeClr val="bg1"/>
                </a:solidFill>
              </a:rPr>
              <a:t>streamer</a:t>
            </a:r>
            <a:r>
              <a:rPr lang="pt-PT" sz="1200" dirty="0">
                <a:solidFill>
                  <a:schemeClr val="bg1"/>
                </a:solidFill>
              </a:rPr>
              <a:t>, montante, avaliação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A2F5AED-E385-4468-A984-1911E511C78A}"/>
              </a:ext>
            </a:extLst>
          </p:cNvPr>
          <p:cNvSpPr/>
          <p:nvPr/>
        </p:nvSpPr>
        <p:spPr>
          <a:xfrm>
            <a:off x="4969694" y="3063240"/>
            <a:ext cx="3554292" cy="10307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4" name="Conexão: Curva 23">
            <a:extLst>
              <a:ext uri="{FF2B5EF4-FFF2-40B4-BE49-F238E27FC236}">
                <a16:creationId xmlns:a16="http://schemas.microsoft.com/office/drawing/2014/main" id="{20AC15FE-BB40-4F10-9624-43C0DF857132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8523986" y="1854221"/>
            <a:ext cx="461253" cy="1260555"/>
          </a:xfrm>
          <a:prstGeom prst="curved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05F18C3-F2C8-4F1C-901B-8198A19AC165}"/>
              </a:ext>
            </a:extLst>
          </p:cNvPr>
          <p:cNvSpPr txBox="1"/>
          <p:nvPr/>
        </p:nvSpPr>
        <p:spPr>
          <a:xfrm>
            <a:off x="8985239" y="1715721"/>
            <a:ext cx="215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chemeClr val="bg1"/>
                </a:solidFill>
              </a:rPr>
              <a:t>Produtos</a:t>
            </a:r>
            <a:r>
              <a:rPr lang="pt-PT" sz="1200" dirty="0">
                <a:solidFill>
                  <a:schemeClr val="bg1"/>
                </a:solidFill>
              </a:rPr>
              <a:t>: preço, </a:t>
            </a:r>
            <a:r>
              <a:rPr lang="pt-PT" sz="1200" i="1" dirty="0">
                <a:solidFill>
                  <a:schemeClr val="bg1"/>
                </a:solidFill>
              </a:rPr>
              <a:t>stock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A4FD5A4-993E-4D95-B2E1-C1D1FE8DA09F}"/>
              </a:ext>
            </a:extLst>
          </p:cNvPr>
          <p:cNvSpPr/>
          <p:nvPr/>
        </p:nvSpPr>
        <p:spPr>
          <a:xfrm>
            <a:off x="4969694" y="3194500"/>
            <a:ext cx="4684846" cy="10833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2" name="Conexão: Curva 31">
            <a:extLst>
              <a:ext uri="{FF2B5EF4-FFF2-40B4-BE49-F238E27FC236}">
                <a16:creationId xmlns:a16="http://schemas.microsoft.com/office/drawing/2014/main" id="{1030FB84-DFFE-490C-A8F0-40519671954B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 flipH="1">
            <a:off x="7508456" y="3248668"/>
            <a:ext cx="2146084" cy="2645286"/>
          </a:xfrm>
          <a:prstGeom prst="curvedConnector4">
            <a:avLst>
              <a:gd name="adj1" fmla="val -10652"/>
              <a:gd name="adj2" fmla="val 5102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801ADB7-3E1C-40D1-AC0B-1314766D9686}"/>
              </a:ext>
            </a:extLst>
          </p:cNvPr>
          <p:cNvSpPr txBox="1"/>
          <p:nvPr/>
        </p:nvSpPr>
        <p:spPr>
          <a:xfrm>
            <a:off x="6431531" y="5893954"/>
            <a:ext cx="21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i="1" dirty="0" err="1">
                <a:solidFill>
                  <a:schemeClr val="bg1"/>
                </a:solidFill>
              </a:rPr>
              <a:t>Orders</a:t>
            </a:r>
            <a:r>
              <a:rPr lang="pt-PT" sz="1200" dirty="0">
                <a:solidFill>
                  <a:schemeClr val="bg1"/>
                </a:solidFill>
              </a:rPr>
              <a:t>: </a:t>
            </a:r>
            <a:r>
              <a:rPr lang="pt-PT" sz="1200" i="1" dirty="0" err="1">
                <a:solidFill>
                  <a:schemeClr val="bg1"/>
                </a:solidFill>
              </a:rPr>
              <a:t>viewer</a:t>
            </a:r>
            <a:r>
              <a:rPr lang="pt-PT" sz="1200" dirty="0">
                <a:solidFill>
                  <a:schemeClr val="bg1"/>
                </a:solidFill>
              </a:rPr>
              <a:t>, quantidade, prioridade, id do produto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017A218-001A-4117-ADD5-5A9828FFACC9}"/>
              </a:ext>
            </a:extLst>
          </p:cNvPr>
          <p:cNvSpPr/>
          <p:nvPr/>
        </p:nvSpPr>
        <p:spPr>
          <a:xfrm>
            <a:off x="4969694" y="2700164"/>
            <a:ext cx="618306" cy="11842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0" name="Conexão: Curva 9">
            <a:extLst>
              <a:ext uri="{FF2B5EF4-FFF2-40B4-BE49-F238E27FC236}">
                <a16:creationId xmlns:a16="http://schemas.microsoft.com/office/drawing/2014/main" id="{F2BD8727-2F54-498C-BD4B-7B0148074103}"/>
              </a:ext>
            </a:extLst>
          </p:cNvPr>
          <p:cNvCxnSpPr>
            <a:cxnSpLocks/>
            <a:stCxn id="3" idx="3"/>
            <a:endCxn id="13" idx="2"/>
          </p:cNvCxnSpPr>
          <p:nvPr/>
        </p:nvCxnSpPr>
        <p:spPr>
          <a:xfrm flipV="1">
            <a:off x="5588000" y="2445854"/>
            <a:ext cx="1370430" cy="3135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B2339C4-1172-422A-803B-966009DD616C}"/>
              </a:ext>
            </a:extLst>
          </p:cNvPr>
          <p:cNvSpPr txBox="1"/>
          <p:nvPr/>
        </p:nvSpPr>
        <p:spPr>
          <a:xfrm>
            <a:off x="6340799" y="2199633"/>
            <a:ext cx="1235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b="1" dirty="0">
                <a:solidFill>
                  <a:schemeClr val="bg1"/>
                </a:solidFill>
              </a:rPr>
              <a:t>StreamZ Capital</a:t>
            </a:r>
          </a:p>
        </p:txBody>
      </p:sp>
    </p:spTree>
    <p:extLst>
      <p:ext uri="{BB962C8B-B14F-4D97-AF65-F5344CB8AC3E}">
        <p14:creationId xmlns:p14="http://schemas.microsoft.com/office/powerpoint/2010/main" val="40977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2C1566-16FF-46F4-980B-4F971202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de exceções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996D3-040B-4E06-A42C-5C1363799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8900" y="2666903"/>
            <a:ext cx="3375365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OrderAlreadyExists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OrderDoesNotExist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ExceededMaxQuantityPerPurchase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InvalidPriority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InactiveAccount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ProductNotFound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QuantityOverTheStock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altLang="pt-PT" sz="1300" dirty="0">
              <a:solidFill>
                <a:schemeClr val="accent5">
                  <a:lumMod val="60000"/>
                  <a:lumOff val="40000"/>
                </a:schemeClr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PT" sz="1300" dirty="0" err="1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class</a:t>
            </a:r>
            <a:r>
              <a:rPr lang="pt-PT" altLang="pt-PT" sz="1300" dirty="0">
                <a:latin typeface="JetBrains Mono"/>
              </a:rPr>
              <a:t>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NotEnoughCapital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 : 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std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::</a:t>
            </a:r>
            <a:r>
              <a:rPr lang="pt-PT" altLang="pt-PT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exception</a:t>
            </a:r>
            <a:r>
              <a:rPr lang="pt-PT" altLang="pt-PT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JetBrains Mono"/>
              </a:rPr>
              <a:t>{};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ACE524-34D1-4EE4-A96C-224157C0D5C7}"/>
              </a:ext>
            </a:extLst>
          </p:cNvPr>
          <p:cNvSpPr txBox="1"/>
          <p:nvPr/>
        </p:nvSpPr>
        <p:spPr>
          <a:xfrm>
            <a:off x="930731" y="3644653"/>
            <a:ext cx="1748286" cy="15696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Não contém mais que a sua declaração, que retrata o erro declarado no seu nome.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FB8DE36-D21C-4B22-8692-D1090C4ECF7F}"/>
              </a:ext>
            </a:extLst>
          </p:cNvPr>
          <p:cNvSpPr txBox="1"/>
          <p:nvPr/>
        </p:nvSpPr>
        <p:spPr>
          <a:xfrm>
            <a:off x="7728601" y="3331339"/>
            <a:ext cx="3375365" cy="206210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PT" sz="1600" u="sng" dirty="0"/>
              <a:t>Nota</a:t>
            </a:r>
            <a:r>
              <a:rPr lang="pt-PT" sz="1600" dirty="0"/>
              <a:t>: Estas exceções são apenas as criadas na segunda parte do trabalho, correspondentes respetivamente ao tratamento de erros que surgiram com a criação da classe </a:t>
            </a:r>
            <a:r>
              <a:rPr lang="pt-PT" sz="1600" i="1" dirty="0" err="1"/>
              <a:t>Order</a:t>
            </a:r>
            <a:r>
              <a:rPr lang="pt-PT" sz="1600" dirty="0"/>
              <a:t>, </a:t>
            </a:r>
            <a:r>
              <a:rPr lang="pt-PT" sz="1600" i="1" dirty="0" err="1"/>
              <a:t>Donation</a:t>
            </a:r>
            <a:r>
              <a:rPr lang="pt-PT" sz="1600" dirty="0"/>
              <a:t> e </a:t>
            </a:r>
            <a:r>
              <a:rPr lang="pt-PT" sz="1600" i="1" dirty="0" err="1"/>
              <a:t>Product</a:t>
            </a:r>
            <a:r>
              <a:rPr lang="pt-PT" sz="1600" i="1" dirty="0"/>
              <a:t>. </a:t>
            </a:r>
            <a:r>
              <a:rPr lang="pt-PT" sz="1600" dirty="0"/>
              <a:t>Assim, estas são lançadas nos métodos da </a:t>
            </a:r>
            <a:r>
              <a:rPr lang="pt-PT" sz="1600" i="1" dirty="0" err="1"/>
              <a:t>streamz</a:t>
            </a:r>
            <a:r>
              <a:rPr lang="pt-PT" sz="1600" dirty="0"/>
              <a:t> que utilizam as classes referidas anteriormente.</a:t>
            </a:r>
          </a:p>
        </p:txBody>
      </p:sp>
      <p:sp>
        <p:nvSpPr>
          <p:cNvPr id="25" name="Seta: Bidirecional 24">
            <a:extLst>
              <a:ext uri="{FF2B5EF4-FFF2-40B4-BE49-F238E27FC236}">
                <a16:creationId xmlns:a16="http://schemas.microsoft.com/office/drawing/2014/main" id="{4F877E52-AA40-411C-BEBD-425040FE56AF}"/>
              </a:ext>
            </a:extLst>
          </p:cNvPr>
          <p:cNvSpPr/>
          <p:nvPr/>
        </p:nvSpPr>
        <p:spPr>
          <a:xfrm>
            <a:off x="2921070" y="4339010"/>
            <a:ext cx="325776" cy="13830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: Entalhada Para a Direita 8">
            <a:extLst>
              <a:ext uri="{FF2B5EF4-FFF2-40B4-BE49-F238E27FC236}">
                <a16:creationId xmlns:a16="http://schemas.microsoft.com/office/drawing/2014/main" id="{3F62DAD4-C626-4245-BC52-A5CF7A1A1820}"/>
              </a:ext>
            </a:extLst>
          </p:cNvPr>
          <p:cNvSpPr/>
          <p:nvPr/>
        </p:nvSpPr>
        <p:spPr>
          <a:xfrm>
            <a:off x="7141326" y="4248638"/>
            <a:ext cx="310213" cy="227504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199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2E594-B91E-4541-B354-7DBC6E4B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PT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tratamento de exceção</a:t>
            </a:r>
            <a:endParaRPr lang="pt-PT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FAA0475E-BFF5-4DAA-ADC1-B15A01A37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1" y="963877"/>
            <a:ext cx="6304336" cy="1802879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F49C8941-4754-42B6-8818-4453D3EE9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03" y="3019335"/>
            <a:ext cx="6310326" cy="93953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8F63FD-9348-4A38-B661-CBC151174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8" y="4211452"/>
            <a:ext cx="6304329" cy="314954"/>
          </a:xfrm>
          <a:prstGeom prst="rect">
            <a:avLst/>
          </a:prstGeom>
        </p:spPr>
      </p:pic>
      <p:pic>
        <p:nvPicPr>
          <p:cNvPr id="13" name="Imagem 12" descr="Uma imagem com texto&#10;&#10;Descrição gerada automaticamente">
            <a:extLst>
              <a:ext uri="{FF2B5EF4-FFF2-40B4-BE49-F238E27FC236}">
                <a16:creationId xmlns:a16="http://schemas.microsoft.com/office/drawing/2014/main" id="{AF1108A4-4120-40F3-8691-DF82BBCE7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98" y="4814523"/>
            <a:ext cx="6304329" cy="107960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580C373-2F50-4CF3-A0CB-BA11F6CC0FD6}"/>
              </a:ext>
            </a:extLst>
          </p:cNvPr>
          <p:cNvSpPr/>
          <p:nvPr/>
        </p:nvSpPr>
        <p:spPr>
          <a:xfrm>
            <a:off x="6895322" y="1828800"/>
            <a:ext cx="1343609" cy="14929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966D498-3F4B-409E-AABE-1FAF2D359857}"/>
              </a:ext>
            </a:extLst>
          </p:cNvPr>
          <p:cNvSpPr/>
          <p:nvPr/>
        </p:nvSpPr>
        <p:spPr>
          <a:xfrm>
            <a:off x="7150359" y="2136710"/>
            <a:ext cx="1685731" cy="1735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654EC21-4E22-4731-870D-20C8D9DA7842}"/>
              </a:ext>
            </a:extLst>
          </p:cNvPr>
          <p:cNvSpPr/>
          <p:nvPr/>
        </p:nvSpPr>
        <p:spPr>
          <a:xfrm>
            <a:off x="7713306" y="2424827"/>
            <a:ext cx="2298441" cy="1735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6D7D51A-BBDA-4D70-8C76-29933A13FDAA}"/>
              </a:ext>
            </a:extLst>
          </p:cNvPr>
          <p:cNvSpPr/>
          <p:nvPr/>
        </p:nvSpPr>
        <p:spPr>
          <a:xfrm>
            <a:off x="7865706" y="3265715"/>
            <a:ext cx="1754155" cy="182682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8DFCDAF-5284-4E56-B87E-01FA4EE09C49}"/>
              </a:ext>
            </a:extLst>
          </p:cNvPr>
          <p:cNvSpPr/>
          <p:nvPr/>
        </p:nvSpPr>
        <p:spPr>
          <a:xfrm>
            <a:off x="7150359" y="4356384"/>
            <a:ext cx="1340498" cy="1617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C011223-BB3C-4A10-8AF8-1BFFAD1E3B01}"/>
              </a:ext>
            </a:extLst>
          </p:cNvPr>
          <p:cNvSpPr/>
          <p:nvPr/>
        </p:nvSpPr>
        <p:spPr>
          <a:xfrm>
            <a:off x="5725886" y="5466051"/>
            <a:ext cx="1747934" cy="24018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8" name="Conexão: Curva 27">
            <a:extLst>
              <a:ext uri="{FF2B5EF4-FFF2-40B4-BE49-F238E27FC236}">
                <a16:creationId xmlns:a16="http://schemas.microsoft.com/office/drawing/2014/main" id="{A05FDB2C-F9B8-4882-A2C7-5E8CDF5CDAD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238931" y="1446245"/>
            <a:ext cx="1604865" cy="457200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8AFB5F4-57BA-4414-8BB0-0999CDFF93D9}"/>
              </a:ext>
            </a:extLst>
          </p:cNvPr>
          <p:cNvSpPr txBox="1"/>
          <p:nvPr/>
        </p:nvSpPr>
        <p:spPr>
          <a:xfrm>
            <a:off x="9769191" y="1263465"/>
            <a:ext cx="1719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o produto não existe</a:t>
            </a:r>
          </a:p>
        </p:txBody>
      </p:sp>
      <p:cxnSp>
        <p:nvCxnSpPr>
          <p:cNvPr id="34" name="Conexão: Curva 33">
            <a:extLst>
              <a:ext uri="{FF2B5EF4-FFF2-40B4-BE49-F238E27FC236}">
                <a16:creationId xmlns:a16="http://schemas.microsoft.com/office/drawing/2014/main" id="{90C7DE4E-33F1-4205-921C-7363587FD469}"/>
              </a:ext>
            </a:extLst>
          </p:cNvPr>
          <p:cNvCxnSpPr>
            <a:cxnSpLocks/>
            <a:stCxn id="20" idx="3"/>
            <a:endCxn id="35" idx="1"/>
          </p:cNvCxnSpPr>
          <p:nvPr/>
        </p:nvCxnSpPr>
        <p:spPr>
          <a:xfrm flipV="1">
            <a:off x="8836090" y="2004126"/>
            <a:ext cx="933101" cy="219339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86002BF-F61F-4FE0-A7A0-BAC6F700EE62}"/>
              </a:ext>
            </a:extLst>
          </p:cNvPr>
          <p:cNvSpPr txBox="1"/>
          <p:nvPr/>
        </p:nvSpPr>
        <p:spPr>
          <a:xfrm>
            <a:off x="9769191" y="1796377"/>
            <a:ext cx="1517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não existe stock suficiente </a:t>
            </a:r>
          </a:p>
        </p:txBody>
      </p:sp>
      <p:cxnSp>
        <p:nvCxnSpPr>
          <p:cNvPr id="38" name="Conexão: Curva 37">
            <a:extLst>
              <a:ext uri="{FF2B5EF4-FFF2-40B4-BE49-F238E27FC236}">
                <a16:creationId xmlns:a16="http://schemas.microsoft.com/office/drawing/2014/main" id="{B059574C-CA00-447C-BE6E-6DDCDF394668}"/>
              </a:ext>
            </a:extLst>
          </p:cNvPr>
          <p:cNvCxnSpPr>
            <a:stCxn id="23" idx="3"/>
          </p:cNvCxnSpPr>
          <p:nvPr/>
        </p:nvCxnSpPr>
        <p:spPr>
          <a:xfrm flipV="1">
            <a:off x="10011747" y="2424827"/>
            <a:ext cx="410547" cy="86755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004FFC-FE43-4DCC-AC79-B5222017BC97}"/>
              </a:ext>
            </a:extLst>
          </p:cNvPr>
          <p:cNvSpPr txBox="1"/>
          <p:nvPr/>
        </p:nvSpPr>
        <p:spPr>
          <a:xfrm>
            <a:off x="10427000" y="2136286"/>
            <a:ext cx="85997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Excedeu a quantidade máxima</a:t>
            </a:r>
          </a:p>
        </p:txBody>
      </p:sp>
      <p:cxnSp>
        <p:nvCxnSpPr>
          <p:cNvPr id="41" name="Conexão: Curva 40">
            <a:extLst>
              <a:ext uri="{FF2B5EF4-FFF2-40B4-BE49-F238E27FC236}">
                <a16:creationId xmlns:a16="http://schemas.microsoft.com/office/drawing/2014/main" id="{2CBDAEB7-B99D-45C9-B09C-33D6908DA8D2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8905022" y="3286159"/>
            <a:ext cx="320628" cy="645104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2EB45B6-C50A-4373-B942-6F1754078896}"/>
              </a:ext>
            </a:extLst>
          </p:cNvPr>
          <p:cNvSpPr txBox="1"/>
          <p:nvPr/>
        </p:nvSpPr>
        <p:spPr>
          <a:xfrm>
            <a:off x="9391299" y="3516527"/>
            <a:ext cx="16514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Se o utilizador não estiver com a conta ativa</a:t>
            </a:r>
          </a:p>
        </p:txBody>
      </p:sp>
      <p:cxnSp>
        <p:nvCxnSpPr>
          <p:cNvPr id="47" name="Conexão: Curva 46">
            <a:extLst>
              <a:ext uri="{FF2B5EF4-FFF2-40B4-BE49-F238E27FC236}">
                <a16:creationId xmlns:a16="http://schemas.microsoft.com/office/drawing/2014/main" id="{1F7BB7F6-7DD3-4C75-9C80-C94956F0DF6F}"/>
              </a:ext>
            </a:extLst>
          </p:cNvPr>
          <p:cNvCxnSpPr>
            <a:cxnSpLocks/>
            <a:stCxn id="25" idx="3"/>
            <a:endCxn id="42" idx="2"/>
          </p:cNvCxnSpPr>
          <p:nvPr/>
        </p:nvCxnSpPr>
        <p:spPr>
          <a:xfrm flipV="1">
            <a:off x="8490857" y="3932025"/>
            <a:ext cx="1726163" cy="505234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xão: Curva 50">
            <a:extLst>
              <a:ext uri="{FF2B5EF4-FFF2-40B4-BE49-F238E27FC236}">
                <a16:creationId xmlns:a16="http://schemas.microsoft.com/office/drawing/2014/main" id="{DD5D2FE5-0588-4126-8388-231D5FCF207B}"/>
              </a:ext>
            </a:extLst>
          </p:cNvPr>
          <p:cNvCxnSpPr>
            <a:stCxn id="26" idx="3"/>
          </p:cNvCxnSpPr>
          <p:nvPr/>
        </p:nvCxnSpPr>
        <p:spPr>
          <a:xfrm>
            <a:off x="7473820" y="5586142"/>
            <a:ext cx="1268963" cy="120090"/>
          </a:xfrm>
          <a:prstGeom prst="curved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B39CE53-36E7-483E-A4BB-D16015C8709A}"/>
              </a:ext>
            </a:extLst>
          </p:cNvPr>
          <p:cNvSpPr txBox="1"/>
          <p:nvPr/>
        </p:nvSpPr>
        <p:spPr>
          <a:xfrm>
            <a:off x="8742783" y="5508258"/>
            <a:ext cx="20698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bg1"/>
                </a:solidFill>
              </a:rPr>
              <a:t>Quando uma ordem ainda não foi criado ou já foi cancelada</a:t>
            </a:r>
          </a:p>
        </p:txBody>
      </p:sp>
    </p:spTree>
    <p:extLst>
      <p:ext uri="{BB962C8B-B14F-4D97-AF65-F5344CB8AC3E}">
        <p14:creationId xmlns:p14="http://schemas.microsoft.com/office/powerpoint/2010/main" val="137841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EC00B8-C060-4706-A6FA-00C75B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Implementadas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587519-6715-4148-9F6C-A19A67E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2011680"/>
            <a:ext cx="11382257" cy="4779737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PT" sz="4400" b="1" dirty="0"/>
              <a:t>Requeridas:</a:t>
            </a:r>
          </a:p>
          <a:p>
            <a:pPr lvl="1" algn="just">
              <a:lnSpc>
                <a:spcPct val="110000"/>
              </a:lnSpc>
            </a:pPr>
            <a:r>
              <a:rPr lang="pt-PT" sz="4000" dirty="0"/>
              <a:t>Todas as funcionalidades requisitadas no problema da segunda parte, utilizando as estruturas de dados adequadas e também solicitadas, as árvores binárias de pesquisa, as filas de prioridade e as tabelas de dispersão.</a:t>
            </a:r>
          </a:p>
          <a:p>
            <a:pPr algn="just">
              <a:lnSpc>
                <a:spcPct val="110000"/>
              </a:lnSpc>
            </a:pPr>
            <a:r>
              <a:rPr lang="pt-PT" sz="4400" b="1" dirty="0"/>
              <a:t>Adicionadas:</a:t>
            </a:r>
          </a:p>
          <a:p>
            <a:pPr lvl="1" algn="just">
              <a:lnSpc>
                <a:spcPct val="110000"/>
              </a:lnSpc>
            </a:pPr>
            <a:r>
              <a:rPr lang="pt-PT" sz="4000" i="1" u="sng" dirty="0"/>
              <a:t>StreamZ</a:t>
            </a:r>
            <a:r>
              <a:rPr lang="pt-PT" sz="4000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Adicionamos um atributo </a:t>
            </a:r>
            <a:r>
              <a:rPr lang="pt-PT" sz="4000" i="1" dirty="0" err="1"/>
              <a:t>streamz_capital</a:t>
            </a:r>
            <a:r>
              <a:rPr lang="pt-PT" sz="4000" dirty="0"/>
              <a:t>, que reflete o capital detido pela plataforma;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Para além das estruturas de dados referidas em cima, adicionamos um vetor de produtos, onde de encontram todos os produtos disponíveis para venda;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À medida que construímos cada uma das estruturas anteriores, também desenvolvemos as funções respetivas, que manipulavam cada uma das mesma, tais como </a:t>
            </a:r>
            <a:r>
              <a:rPr lang="pt-PT" sz="4000" i="1" dirty="0" err="1"/>
              <a:t>makeOrder</a:t>
            </a:r>
            <a:r>
              <a:rPr lang="pt-PT" sz="4000" dirty="0"/>
              <a:t>, </a:t>
            </a:r>
            <a:r>
              <a:rPr lang="pt-PT" sz="4000" i="1" dirty="0" err="1"/>
              <a:t>makeDonation</a:t>
            </a:r>
            <a:r>
              <a:rPr lang="pt-PT" sz="4000" dirty="0"/>
              <a:t>, </a:t>
            </a:r>
            <a:r>
              <a:rPr lang="pt-PT" sz="4000" i="1" dirty="0" err="1"/>
              <a:t>sellProduct</a:t>
            </a:r>
            <a:r>
              <a:rPr lang="pt-PT" sz="4000" dirty="0"/>
              <a:t>, etc.</a:t>
            </a:r>
          </a:p>
          <a:p>
            <a:pPr lvl="1" algn="just">
              <a:lnSpc>
                <a:spcPct val="110000"/>
              </a:lnSpc>
            </a:pPr>
            <a:r>
              <a:rPr lang="pt-PT" sz="4000" dirty="0"/>
              <a:t> </a:t>
            </a:r>
            <a:r>
              <a:rPr lang="pt-PT" sz="4000" u="sng" dirty="0"/>
              <a:t>Classe dos </a:t>
            </a:r>
            <a:r>
              <a:rPr lang="pt-PT" sz="4000" i="1" u="sng" dirty="0" err="1"/>
              <a:t>Products</a:t>
            </a:r>
            <a:r>
              <a:rPr lang="pt-PT" sz="4000" u="sng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Utilizada na definição de cada produto que um </a:t>
            </a:r>
            <a:r>
              <a:rPr lang="pt-PT" sz="4000" i="1" dirty="0" err="1"/>
              <a:t>streamer</a:t>
            </a:r>
            <a:r>
              <a:rPr lang="pt-PT" sz="4000" dirty="0"/>
              <a:t> quer vender;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Esta classe tem um atributo </a:t>
            </a:r>
            <a:r>
              <a:rPr lang="pt-PT" sz="4000" i="1" dirty="0" err="1"/>
              <a:t>price</a:t>
            </a:r>
            <a:r>
              <a:rPr lang="pt-PT" sz="4000" dirty="0"/>
              <a:t>, que em junção com as </a:t>
            </a:r>
            <a:r>
              <a:rPr lang="pt-PT" sz="4000" i="1" dirty="0" err="1"/>
              <a:t>wallets</a:t>
            </a:r>
            <a:r>
              <a:rPr lang="pt-PT" sz="4000" dirty="0"/>
              <a:t> adicionadas a cada utilizador, possibilitou a criação de um micro sistema de transações;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No sistema de transações referido anteriormente, sempre que um </a:t>
            </a:r>
            <a:r>
              <a:rPr lang="pt-PT" sz="4000" i="1" dirty="0" err="1"/>
              <a:t>streamer</a:t>
            </a:r>
            <a:r>
              <a:rPr lang="pt-PT" sz="4000" dirty="0"/>
              <a:t> vende um produto, este está de facto a vendê-lo à </a:t>
            </a:r>
            <a:r>
              <a:rPr lang="pt-PT" sz="4000" i="1" dirty="0" err="1"/>
              <a:t>streamz</a:t>
            </a:r>
            <a:r>
              <a:rPr lang="pt-PT" sz="4000" dirty="0"/>
              <a:t>, que o compra 10% abaixo do seu preço real (</a:t>
            </a:r>
            <a:r>
              <a:rPr lang="pt-PT" sz="4000" i="1" dirty="0"/>
              <a:t>STREAMZ_RETAIL_COMISSION </a:t>
            </a:r>
            <a:r>
              <a:rPr lang="pt-PT" sz="4000" dirty="0"/>
              <a:t>= 0.1, nova macro definida no </a:t>
            </a:r>
            <a:r>
              <a:rPr lang="pt-PT" sz="4000" i="1" dirty="0" err="1"/>
              <a:t>utils.h</a:t>
            </a:r>
            <a:r>
              <a:rPr lang="pt-PT" sz="4000" dirty="0"/>
              <a:t>). De seguida, o produto fica disponível na plataforma e pode ser comprado por um </a:t>
            </a:r>
            <a:r>
              <a:rPr lang="pt-PT" sz="4000" i="1" dirty="0" err="1"/>
              <a:t>viewer</a:t>
            </a:r>
            <a:r>
              <a:rPr lang="pt-PT" sz="4000" dirty="0"/>
              <a:t>, quando este o compra já paga o preço real, tendo a plataforma, deste modo, um rendimento fixo.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Por outro lado, a plataforma também permite aos </a:t>
            </a:r>
            <a:r>
              <a:rPr lang="pt-PT" sz="4000" i="1" dirty="0" err="1"/>
              <a:t>viewers</a:t>
            </a:r>
            <a:r>
              <a:rPr lang="pt-PT" sz="4000" dirty="0"/>
              <a:t> de cancelarem as suas ordens de compra a qualquer momento, contudo, o produto fica perdido, tendo de haver uma penalização no valor reembolsado, que é de </a:t>
            </a:r>
            <a:r>
              <a:rPr lang="pt-PT" sz="4000" u="sng" dirty="0"/>
              <a:t>80</a:t>
            </a:r>
            <a:r>
              <a:rPr lang="pt-PT" sz="4000" dirty="0"/>
              <a:t> % do preço pago, reduzindo as perdas da empresa par apenas 10%,  por cada ordem que é cancelada.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Existe também um limite máximo de quantidade de produto por ordem de compra;</a:t>
            </a:r>
          </a:p>
          <a:p>
            <a:pPr lvl="1" algn="just">
              <a:lnSpc>
                <a:spcPct val="110000"/>
              </a:lnSpc>
            </a:pPr>
            <a:r>
              <a:rPr lang="pt-PT" sz="4000" i="1" u="sng" dirty="0"/>
              <a:t>StreamZ Framework</a:t>
            </a:r>
            <a:r>
              <a:rPr lang="pt-PT" sz="4000" dirty="0"/>
              <a:t>, que utiliza a classe </a:t>
            </a:r>
            <a:r>
              <a:rPr lang="pt-PT" sz="4000" i="1" dirty="0"/>
              <a:t>StreamZ</a:t>
            </a:r>
            <a:r>
              <a:rPr lang="pt-PT" sz="4000" dirty="0"/>
              <a:t> e as restantes relacionadas com esta última, onde se encontram implementadas estas funcionalidades:</a:t>
            </a:r>
          </a:p>
          <a:p>
            <a:pPr lvl="2" algn="just">
              <a:lnSpc>
                <a:spcPct val="110000"/>
              </a:lnSpc>
            </a:pPr>
            <a:r>
              <a:rPr lang="pt-PT" sz="4000" i="1" dirty="0" err="1"/>
              <a:t>Viewers</a:t>
            </a:r>
            <a:r>
              <a:rPr lang="pt-PT" sz="4000" dirty="0"/>
              <a:t> têm então possibilidade de comprar produtos, fazer donativos e cancelar as suas compras;</a:t>
            </a:r>
          </a:p>
          <a:p>
            <a:pPr lvl="2" algn="just">
              <a:lnSpc>
                <a:spcPct val="110000"/>
              </a:lnSpc>
            </a:pPr>
            <a:r>
              <a:rPr lang="pt-PT" sz="4000" i="1" dirty="0" err="1"/>
              <a:t>Streamers</a:t>
            </a:r>
            <a:r>
              <a:rPr lang="pt-PT" sz="4000" dirty="0"/>
              <a:t> podem agora vender os seus produtos 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Melhorias nos algoritmos criados anteriormente, com a utilização das novas estruturas de dados mais eficientes; (ex. </a:t>
            </a:r>
            <a:r>
              <a:rPr lang="pt-PT" sz="4000" i="1" dirty="0" err="1"/>
              <a:t>getStreamerByName</a:t>
            </a:r>
            <a:r>
              <a:rPr lang="pt-PT" sz="4000" dirty="0"/>
              <a:t>() com a utilização da </a:t>
            </a:r>
            <a:r>
              <a:rPr lang="pt-PT" sz="4000" i="1" dirty="0" err="1"/>
              <a:t>hash</a:t>
            </a:r>
            <a:r>
              <a:rPr lang="pt-PT" sz="4000" dirty="0"/>
              <a:t> </a:t>
            </a:r>
            <a:r>
              <a:rPr lang="pt-PT" sz="4000" i="1" dirty="0" err="1"/>
              <a:t>table</a:t>
            </a:r>
            <a:r>
              <a:rPr lang="pt-PT" sz="4000" dirty="0"/>
              <a:t>);</a:t>
            </a:r>
          </a:p>
          <a:p>
            <a:pPr lvl="1" algn="just">
              <a:lnSpc>
                <a:spcPct val="110000"/>
              </a:lnSpc>
            </a:pPr>
            <a:r>
              <a:rPr lang="pt-PT" sz="4000" u="sng" dirty="0"/>
              <a:t>Informação guardada em ficheiros</a:t>
            </a:r>
            <a:r>
              <a:rPr lang="pt-PT" sz="4000" dirty="0"/>
              <a:t>: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A informação relativa às carteiras de cada utilizador é agora guardada em ficheiros;</a:t>
            </a:r>
          </a:p>
          <a:p>
            <a:pPr lvl="2" algn="just">
              <a:lnSpc>
                <a:spcPct val="110000"/>
              </a:lnSpc>
            </a:pPr>
            <a:r>
              <a:rPr lang="pt-PT" sz="4000" dirty="0"/>
              <a:t>Os produtos são também guardados, tal como os donativos e ordens de compra;</a:t>
            </a:r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pPr lvl="1"/>
            <a:endParaRPr lang="pt-PT" sz="1800" dirty="0"/>
          </a:p>
          <a:p>
            <a:endParaRPr lang="pt-PT" sz="2200" dirty="0"/>
          </a:p>
        </p:txBody>
      </p:sp>
      <p:pic>
        <p:nvPicPr>
          <p:cNvPr id="9" name="Graphic 6" descr="Marca de Verificação">
            <a:extLst>
              <a:ext uri="{FF2B5EF4-FFF2-40B4-BE49-F238E27FC236}">
                <a16:creationId xmlns:a16="http://schemas.microsoft.com/office/drawing/2014/main" id="{7EC7491C-B8DF-402E-B46F-97B5AF13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2324" y="4015901"/>
            <a:ext cx="245209" cy="245209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702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FD4CB8-FBEF-418C-9210-810F790F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 Destacada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Marca de Verificação">
            <a:extLst>
              <a:ext uri="{FF2B5EF4-FFF2-40B4-BE49-F238E27FC236}">
                <a16:creationId xmlns:a16="http://schemas.microsoft.com/office/drawing/2014/main" id="{99BC7C11-7C74-4B78-A8F9-AA7E45740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A695AE2-60EE-46DA-96D4-13939FCB6C40}"/>
              </a:ext>
            </a:extLst>
          </p:cNvPr>
          <p:cNvSpPr txBox="1"/>
          <p:nvPr/>
        </p:nvSpPr>
        <p:spPr>
          <a:xfrm>
            <a:off x="6657716" y="2987064"/>
            <a:ext cx="4080576" cy="2917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Criação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classe</a:t>
            </a:r>
            <a:r>
              <a:rPr lang="en-US" sz="1700" dirty="0"/>
              <a:t> </a:t>
            </a:r>
            <a:r>
              <a:rPr lang="en-US" sz="1700" i="1" dirty="0"/>
              <a:t>Product</a:t>
            </a:r>
            <a:r>
              <a:rPr lang="en-US" sz="1700" dirty="0"/>
              <a:t> para </a:t>
            </a:r>
            <a:r>
              <a:rPr lang="en-US" sz="1700" dirty="0" err="1"/>
              <a:t>definir</a:t>
            </a:r>
            <a:r>
              <a:rPr lang="en-US" sz="1700" dirty="0"/>
              <a:t>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produto</a:t>
            </a:r>
            <a:r>
              <a:rPr lang="en-US" sz="1700" dirty="0"/>
              <a:t> que um </a:t>
            </a:r>
            <a:r>
              <a:rPr lang="en-US" sz="1700" i="1" dirty="0"/>
              <a:t>streamer</a:t>
            </a:r>
            <a:r>
              <a:rPr lang="en-US" sz="1700" dirty="0"/>
              <a:t> </a:t>
            </a:r>
            <a:r>
              <a:rPr lang="en-US" sz="1700" dirty="0" err="1"/>
              <a:t>vendia</a:t>
            </a:r>
            <a:r>
              <a:rPr lang="en-US" sz="1700" dirty="0"/>
              <a:t>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 </a:t>
            </a:r>
            <a:r>
              <a:rPr lang="en-US" sz="1700" dirty="0" err="1"/>
              <a:t>desenvolvimento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i="1" dirty="0"/>
              <a:t>wallet</a:t>
            </a:r>
            <a:r>
              <a:rPr lang="en-US" sz="1700" dirty="0"/>
              <a:t> para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i="1" dirty="0"/>
              <a:t>user</a:t>
            </a:r>
            <a:r>
              <a:rPr lang="en-US" sz="1700" dirty="0"/>
              <a:t>, </a:t>
            </a:r>
            <a:r>
              <a:rPr lang="en-US" sz="1700" dirty="0" err="1"/>
              <a:t>podendo</a:t>
            </a:r>
            <a:r>
              <a:rPr lang="en-US" sz="1700" dirty="0"/>
              <a:t> </a:t>
            </a:r>
            <a:r>
              <a:rPr lang="en-US" sz="1700" dirty="0" err="1"/>
              <a:t>assim</a:t>
            </a:r>
            <a:r>
              <a:rPr lang="en-US" sz="1700" dirty="0"/>
              <a:t> haver, de facto, </a:t>
            </a:r>
            <a:r>
              <a:rPr lang="en-US" sz="1700" dirty="0" err="1"/>
              <a:t>transações</a:t>
            </a:r>
            <a:r>
              <a:rPr lang="en-US" sz="1700" dirty="0"/>
              <a:t> entre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utilizadores</a:t>
            </a:r>
            <a:r>
              <a:rPr lang="en-US" sz="1700" dirty="0"/>
              <a:t> (</a:t>
            </a:r>
            <a:r>
              <a:rPr lang="en-US" sz="1700" dirty="0" err="1"/>
              <a:t>sem</a:t>
            </a:r>
            <a:r>
              <a:rPr lang="en-US" sz="1700" dirty="0"/>
              <a:t> </a:t>
            </a:r>
            <a:r>
              <a:rPr lang="en-US" sz="1700" dirty="0" err="1"/>
              <a:t>comissão</a:t>
            </a:r>
            <a:r>
              <a:rPr lang="en-US" sz="1700" dirty="0"/>
              <a:t>) e entre a </a:t>
            </a:r>
            <a:r>
              <a:rPr lang="en-US" sz="1700" dirty="0" err="1"/>
              <a:t>plataforma</a:t>
            </a:r>
            <a:r>
              <a:rPr lang="en-US" sz="1700" dirty="0"/>
              <a:t> e </a:t>
            </a:r>
            <a:r>
              <a:rPr lang="en-US" sz="1700" dirty="0" err="1"/>
              <a:t>os</a:t>
            </a:r>
            <a:r>
              <a:rPr lang="en-US" sz="1700" dirty="0"/>
              <a:t> </a:t>
            </a:r>
            <a:r>
              <a:rPr lang="en-US" sz="1700" dirty="0" err="1"/>
              <a:t>utilizadores</a:t>
            </a:r>
            <a:r>
              <a:rPr lang="en-US" sz="1700" dirty="0"/>
              <a:t> (com </a:t>
            </a:r>
            <a:r>
              <a:rPr lang="en-US" sz="1700" dirty="0" err="1"/>
              <a:t>comissão</a:t>
            </a:r>
            <a:r>
              <a:rPr lang="en-US" sz="1700" dirty="0"/>
              <a:t> de 10% para a </a:t>
            </a:r>
            <a:r>
              <a:rPr lang="en-US" sz="1700" i="1" dirty="0" err="1"/>
              <a:t>streamz</a:t>
            </a:r>
            <a:r>
              <a:rPr lang="en-US" sz="1700" dirty="0"/>
              <a:t> </a:t>
            </a:r>
            <a:r>
              <a:rPr lang="en-US" sz="1700" dirty="0" err="1"/>
              <a:t>quando</a:t>
            </a:r>
            <a:r>
              <a:rPr lang="en-US" sz="1700" dirty="0"/>
              <a:t> se </a:t>
            </a:r>
            <a:r>
              <a:rPr lang="en-US" sz="1700" dirty="0" err="1"/>
              <a:t>trata</a:t>
            </a:r>
            <a:r>
              <a:rPr lang="en-US" sz="1700" dirty="0"/>
              <a:t> de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venda</a:t>
            </a:r>
            <a:r>
              <a:rPr lang="en-US" sz="1700" dirty="0"/>
              <a:t> de um </a:t>
            </a:r>
            <a:r>
              <a:rPr lang="en-US" sz="1700" i="1" dirty="0"/>
              <a:t>streamer</a:t>
            </a:r>
            <a:r>
              <a:rPr lang="en-US" sz="1700" dirty="0"/>
              <a:t>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B54370-3EE8-475F-AE16-3B0FAF6B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C3B75-B8C8-48E2-A537-EF03E63B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pt-PT" sz="3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dificuldades e esforço individual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B80583-B529-422A-8C95-53B5990A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pt-PT" sz="1600" b="1" dirty="0"/>
              <a:t>Principais dificuldades</a:t>
            </a:r>
          </a:p>
          <a:p>
            <a:pPr lvl="1"/>
            <a:r>
              <a:rPr lang="pt-PT" sz="1300" dirty="0"/>
              <a:t>Adequar as funcionalidades pedidas às estrutura de dados que também era requeridas;</a:t>
            </a:r>
          </a:p>
          <a:p>
            <a:pPr lvl="1"/>
            <a:r>
              <a:rPr lang="pt-PT" sz="1300" dirty="0"/>
              <a:t>Criação de novas classes não solicitadas no enunciado, de modo a completar os sistemas requisitados o melhor possível;</a:t>
            </a:r>
          </a:p>
          <a:p>
            <a:pPr lvl="1"/>
            <a:r>
              <a:rPr lang="pt-PT" sz="1300" dirty="0"/>
              <a:t>Organizar o trabalho mediante o tempo que tínhamos, uma vez que não tínhamos imensa disponibilidade;</a:t>
            </a:r>
          </a:p>
          <a:p>
            <a:pPr lvl="1"/>
            <a:r>
              <a:rPr lang="pt-PT" sz="1300" dirty="0"/>
              <a:t>De certa forma, não destruir todo o trabalho que já tínhamos feito antes com as modificações que tivemos de fazer.</a:t>
            </a:r>
          </a:p>
          <a:p>
            <a:pPr marL="457200" lvl="1" indent="0">
              <a:buNone/>
            </a:pPr>
            <a:endParaRPr lang="pt-PT" sz="2000" dirty="0"/>
          </a:p>
          <a:p>
            <a:r>
              <a:rPr lang="pt-PT" sz="1600" b="1" dirty="0"/>
              <a:t>Participação de cada elemento:</a:t>
            </a:r>
          </a:p>
          <a:p>
            <a:pPr lvl="1"/>
            <a:r>
              <a:rPr lang="pt-PT" sz="1300" dirty="0"/>
              <a:t>Lucas Santos: 50%</a:t>
            </a:r>
          </a:p>
          <a:p>
            <a:pPr lvl="1"/>
            <a:r>
              <a:rPr lang="pt-PT" sz="1300" dirty="0"/>
              <a:t>Sérgio da Gama: 50%</a:t>
            </a:r>
          </a:p>
        </p:txBody>
      </p:sp>
    </p:spTree>
    <p:extLst>
      <p:ext uri="{BB962C8B-B14F-4D97-AF65-F5344CB8AC3E}">
        <p14:creationId xmlns:p14="http://schemas.microsoft.com/office/powerpoint/2010/main" val="3430535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12">
      <a:dk1>
        <a:sysClr val="windowText" lastClr="000000"/>
      </a:dk1>
      <a:lt1>
        <a:sysClr val="window" lastClr="FFFFFF"/>
      </a:lt1>
      <a:dk2>
        <a:srgbClr val="A00000"/>
      </a:dk2>
      <a:lt2>
        <a:srgbClr val="7F7F7F"/>
      </a:lt2>
      <a:accent1>
        <a:srgbClr val="E60000"/>
      </a:accent1>
      <a:accent2>
        <a:srgbClr val="A00000"/>
      </a:accent2>
      <a:accent3>
        <a:srgbClr val="A5A5A5"/>
      </a:accent3>
      <a:accent4>
        <a:srgbClr val="E60000"/>
      </a:accent4>
      <a:accent5>
        <a:srgbClr val="5B9BD5"/>
      </a:accent5>
      <a:accent6>
        <a:srgbClr val="F4B1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1438</Words>
  <Application>Microsoft Office PowerPoint</Application>
  <PresentationFormat>Ecrã Panorâmico</PresentationFormat>
  <Paragraphs>121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9" baseType="lpstr">
      <vt:lpstr>Arial</vt:lpstr>
      <vt:lpstr>Brush Script MT</vt:lpstr>
      <vt:lpstr>Calibri</vt:lpstr>
      <vt:lpstr>Calibri Light</vt:lpstr>
      <vt:lpstr>Copperplate Gothic Bold</vt:lpstr>
      <vt:lpstr>Impact</vt:lpstr>
      <vt:lpstr>JetBrains Mono</vt:lpstr>
      <vt:lpstr>Tema do Office</vt:lpstr>
      <vt:lpstr>StreamZ</vt:lpstr>
      <vt:lpstr>StreamZ Problema</vt:lpstr>
      <vt:lpstr>StreamZ Solução</vt:lpstr>
      <vt:lpstr>Utilização de ficheiros</vt:lpstr>
      <vt:lpstr>Tratamento de exceções</vt:lpstr>
      <vt:lpstr>Exemplo de tratamento de exceção</vt:lpstr>
      <vt:lpstr>Funcionalidades Implementadas</vt:lpstr>
      <vt:lpstr>Funcionalidade Destacada</vt:lpstr>
      <vt:lpstr>Principais dificuldades e esforço individual</vt:lpstr>
      <vt:lpstr>StreamZ Framework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Sérgio da Gama</dc:creator>
  <cp:lastModifiedBy>Sérgio da Gama</cp:lastModifiedBy>
  <cp:revision>24</cp:revision>
  <dcterms:created xsi:type="dcterms:W3CDTF">2020-12-30T15:42:47Z</dcterms:created>
  <dcterms:modified xsi:type="dcterms:W3CDTF">2021-01-02T12:15:30Z</dcterms:modified>
</cp:coreProperties>
</file>