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3" r:id="rId6"/>
    <p:sldId id="272" r:id="rId7"/>
    <p:sldId id="271" r:id="rId8"/>
    <p:sldId id="265" r:id="rId9"/>
    <p:sldId id="266" r:id="rId10"/>
    <p:sldId id="268" r:id="rId11"/>
    <p:sldId id="269" r:id="rId12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érgio da Gama" initials="SdG" lastIdx="2" clrIdx="0">
    <p:extLst>
      <p:ext uri="{19B8F6BF-5375-455C-9EA6-DF929625EA0E}">
        <p15:presenceInfo xmlns:p15="http://schemas.microsoft.com/office/powerpoint/2012/main" userId="b0f1e76da5f854f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0000"/>
    <a:srgbClr val="EA0000"/>
    <a:srgbClr val="E7FFF2"/>
    <a:srgbClr val="A3FFCA"/>
    <a:srgbClr val="0563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951" autoAdjust="0"/>
    <p:restoredTop sz="94660"/>
  </p:normalViewPr>
  <p:slideViewPr>
    <p:cSldViewPr snapToGrid="0">
      <p:cViewPr>
        <p:scale>
          <a:sx n="82" d="100"/>
          <a:sy n="82" d="100"/>
        </p:scale>
        <p:origin x="446" y="1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B2956D-3AB5-4BFD-9420-784F75CFEA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91182BC-3E33-48DD-BA5F-87DA62B634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A22E295-5ABB-4001-9DAE-C7B39AED4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A71F5-DA94-4BA2-B9E9-1E6B8C3AD471}" type="datetimeFigureOut">
              <a:rPr lang="pt-PT" smtClean="0"/>
              <a:t>30/12/2020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DF105A2F-4936-49BA-9276-D846368F0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5B12146A-F296-4A43-BE69-110FC0D95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E309-5DC7-4388-8317-5BE1CF8579E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00707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4D6ACC-E9F2-4B4E-A499-5D148790B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8E756972-E5DE-4570-8C08-760A4A1AA4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98B7AEAC-BDB9-48A1-9C8D-1BF7F62E8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A71F5-DA94-4BA2-B9E9-1E6B8C3AD471}" type="datetimeFigureOut">
              <a:rPr lang="pt-PT" smtClean="0"/>
              <a:t>30/12/2020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DDF3A913-11A4-4132-AFD0-72FE14AB2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B34BACEA-2EEE-429F-A542-AFF795E69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E309-5DC7-4388-8317-5BE1CF8579E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32867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A1637B2-97BD-48F9-92C7-2148F48A19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160DD75F-24A5-4E63-AA9D-9C0F2D0E5C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A59A8DCE-4631-43D2-8783-F6F3EE784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A71F5-DA94-4BA2-B9E9-1E6B8C3AD471}" type="datetimeFigureOut">
              <a:rPr lang="pt-PT" smtClean="0"/>
              <a:t>30/12/2020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29E95DF3-8894-4A36-8EBD-6C60C7B1A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24017CA4-70B3-4EF0-B1E8-BB5839A8D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E309-5DC7-4388-8317-5BE1CF8579E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56261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D1753C-4C59-4148-A1BF-AC8863836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50B1301-F12A-4C2A-BAF4-2623242FC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9A250480-3704-4781-AFF6-6739D4C06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A71F5-DA94-4BA2-B9E9-1E6B8C3AD471}" type="datetimeFigureOut">
              <a:rPr lang="pt-PT" smtClean="0"/>
              <a:t>30/12/2020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DEDF1606-1A09-4B4E-B78F-6A4A6E7E4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61C5FC66-A2BE-42EE-80E0-65073F3C3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E309-5DC7-4388-8317-5BE1CF8579E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43384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B4652C-0CAD-4A8B-AF46-AD5AF2772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9C25905B-1F22-4119-B665-E459E1C316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72FF3009-439C-45FB-BFCF-3D80FBD76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A71F5-DA94-4BA2-B9E9-1E6B8C3AD471}" type="datetimeFigureOut">
              <a:rPr lang="pt-PT" smtClean="0"/>
              <a:t>30/12/2020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3E2A2136-9ACA-42B3-BF5D-C85674949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03518D3C-9EEA-4B22-BEF3-C4E4307E4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E309-5DC7-4388-8317-5BE1CF8579E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48543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55180E-499F-4973-844A-37FCFFA52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01E08FB-9107-43A7-8656-2A032FB672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B03A301E-5CBD-4036-9B15-5C4E298FA3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C5985994-29A4-408C-BF34-8DADECD70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A71F5-DA94-4BA2-B9E9-1E6B8C3AD471}" type="datetimeFigureOut">
              <a:rPr lang="pt-PT" smtClean="0"/>
              <a:t>30/12/2020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E005C711-F9BD-44E0-8991-80E3CC85D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DEE45061-CD7A-4D67-8970-7E75C1640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E309-5DC7-4388-8317-5BE1CF8579E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26213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FF8936-27F4-4D65-BCEF-56B41277F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412C385B-4C37-40C4-AB8E-DF6CB89674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4A558F3A-2CCD-44D7-A735-E3E7F32F1F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0676B3CC-7977-4B60-95D2-BD8F9E22F3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2975CA4B-40AB-46E6-BB67-3D50278173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A8EFA5D8-F530-41AA-B2C3-978706FA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A71F5-DA94-4BA2-B9E9-1E6B8C3AD471}" type="datetimeFigureOut">
              <a:rPr lang="pt-PT" smtClean="0"/>
              <a:t>30/12/2020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260069FA-4D73-48AA-B932-97CCA7342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60B69E22-843E-4EF4-AE70-FDB29506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E309-5DC7-4388-8317-5BE1CF8579E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82068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124242-5DC3-4B45-BD30-1D4F8F298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0F9F1E07-79C2-43ED-BCC8-789570584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A71F5-DA94-4BA2-B9E9-1E6B8C3AD471}" type="datetimeFigureOut">
              <a:rPr lang="pt-PT" smtClean="0"/>
              <a:t>30/12/2020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F17B8BEC-1C0E-4DF4-BB61-FF365B667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7254F3D6-9932-407D-8619-192A677EA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E309-5DC7-4388-8317-5BE1CF8579E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67019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8CA93901-3CD3-40D5-AC0E-ABF8435C8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A71F5-DA94-4BA2-B9E9-1E6B8C3AD471}" type="datetimeFigureOut">
              <a:rPr lang="pt-PT" smtClean="0"/>
              <a:t>30/12/2020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60BF5C0C-C8F5-4CCF-82D1-BD8B69A15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271AD420-1200-468A-9C00-016BCCC65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E309-5DC7-4388-8317-5BE1CF8579E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31158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E4F453-C410-4A15-8DEB-ACE9BA682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E7388F6-4F2E-4693-93E4-CE5EE58FAC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C8AB902A-D529-46D0-A741-FE29E77708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660500E6-054A-453A-99CE-23D8C849A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A71F5-DA94-4BA2-B9E9-1E6B8C3AD471}" type="datetimeFigureOut">
              <a:rPr lang="pt-PT" smtClean="0"/>
              <a:t>30/12/2020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0FA6205F-07A9-4737-A9D1-5B23546B2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6A173F01-0E44-4322-9317-4827485A2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E309-5DC7-4388-8317-5BE1CF8579E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11629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01CEB8-A5AE-4192-81AF-D052B7847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8FF44A89-BCBE-45AF-839F-8273ECC212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9A170ACF-4AFF-4819-97D8-01F3DD39AA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1451CA55-AFF6-41E1-BE2E-03BF8943A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A71F5-DA94-4BA2-B9E9-1E6B8C3AD471}" type="datetimeFigureOut">
              <a:rPr lang="pt-PT" smtClean="0"/>
              <a:t>30/12/2020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08C125CA-6487-4F75-B573-D26A9A6F5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34BF1621-B4F5-4303-8645-E669FD214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E309-5DC7-4388-8317-5BE1CF8579E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27826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7C703993-E43F-462D-8444-B738CE585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B505E205-749D-41A7-A429-56504FE61B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FC6877AF-E6AD-42F9-AB25-F72AF90E48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A71F5-DA94-4BA2-B9E9-1E6B8C3AD471}" type="datetimeFigureOut">
              <a:rPr lang="pt-PT" smtClean="0"/>
              <a:t>30/12/2020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2B86CC8F-B1A4-4964-A74D-9483DBD720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875CA098-E3E1-4A0C-87D6-090CE95C00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50E309-5DC7-4388-8317-5BE1CF8579E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57531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up201904517@fe.up.p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up201906690@fe.up.pt" TargetMode="Externa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sv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sv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Agrupar 6">
            <a:extLst>
              <a:ext uri="{FF2B5EF4-FFF2-40B4-BE49-F238E27FC236}">
                <a16:creationId xmlns:a16="http://schemas.microsoft.com/office/drawing/2014/main" id="{90D1ACC0-D141-4648-B37D-66A474E8B2A8}"/>
              </a:ext>
            </a:extLst>
          </p:cNvPr>
          <p:cNvGrpSpPr/>
          <p:nvPr/>
        </p:nvGrpSpPr>
        <p:grpSpPr>
          <a:xfrm rot="20201215">
            <a:off x="7557837" y="3641795"/>
            <a:ext cx="2174166" cy="1128444"/>
            <a:chOff x="9365515" y="1487545"/>
            <a:chExt cx="2510820" cy="1290953"/>
          </a:xfrm>
        </p:grpSpPr>
        <p:sp>
          <p:nvSpPr>
            <p:cNvPr id="6" name="Retângulo: Cantos Arredondados 5">
              <a:extLst>
                <a:ext uri="{FF2B5EF4-FFF2-40B4-BE49-F238E27FC236}">
                  <a16:creationId xmlns:a16="http://schemas.microsoft.com/office/drawing/2014/main" id="{6E2E2F74-2269-4455-8EED-8BBC32D40BAB}"/>
                </a:ext>
              </a:extLst>
            </p:cNvPr>
            <p:cNvSpPr/>
            <p:nvPr/>
          </p:nvSpPr>
          <p:spPr>
            <a:xfrm>
              <a:off x="9365515" y="1487545"/>
              <a:ext cx="2510820" cy="1290953"/>
            </a:xfrm>
            <a:prstGeom prst="roundRect">
              <a:avLst/>
            </a:prstGeom>
            <a:noFill/>
            <a:ln w="76200">
              <a:solidFill>
                <a:srgbClr val="D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pic>
          <p:nvPicPr>
            <p:cNvPr id="19" name="Imagem 18" descr="Uma imagem com texto, loiça, prato&#10;&#10;Descrição gerada automaticamente">
              <a:extLst>
                <a:ext uri="{FF2B5EF4-FFF2-40B4-BE49-F238E27FC236}">
                  <a16:creationId xmlns:a16="http://schemas.microsoft.com/office/drawing/2014/main" id="{D8C5EFB1-B984-4DFF-9BFB-46EE19B664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57354" y="1661185"/>
              <a:ext cx="1927143" cy="943674"/>
            </a:xfrm>
            <a:prstGeom prst="rect">
              <a:avLst/>
            </a:prstGeom>
          </p:spPr>
        </p:pic>
      </p:grp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6EF57EF-D042-41D3-83E8-41A1FE6C11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532876" cy="1290953"/>
          </a:xfrm>
          <a:custGeom>
            <a:avLst/>
            <a:gdLst>
              <a:gd name="connsiteX0" fmla="*/ 0 w 5532876"/>
              <a:gd name="connsiteY0" fmla="*/ 0 h 1290953"/>
              <a:gd name="connsiteX1" fmla="*/ 5532876 w 5532876"/>
              <a:gd name="connsiteY1" fmla="*/ 0 h 1290953"/>
              <a:gd name="connsiteX2" fmla="*/ 4936972 w 5532876"/>
              <a:gd name="connsiteY2" fmla="*/ 1290953 h 1290953"/>
              <a:gd name="connsiteX3" fmla="*/ 0 w 5532876"/>
              <a:gd name="connsiteY3" fmla="*/ 1290953 h 1290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32876" h="1290953">
                <a:moveTo>
                  <a:pt x="0" y="0"/>
                </a:moveTo>
                <a:lnTo>
                  <a:pt x="5532876" y="0"/>
                </a:lnTo>
                <a:lnTo>
                  <a:pt x="4936972" y="1290953"/>
                </a:lnTo>
                <a:lnTo>
                  <a:pt x="0" y="1290953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00A59BB-A268-4F3E-9D41-CA265AF16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7841" y="1"/>
            <a:ext cx="7094159" cy="1290953"/>
          </a:xfrm>
          <a:custGeom>
            <a:avLst/>
            <a:gdLst>
              <a:gd name="connsiteX0" fmla="*/ 595904 w 7094159"/>
              <a:gd name="connsiteY0" fmla="*/ 0 h 1290953"/>
              <a:gd name="connsiteX1" fmla="*/ 7094159 w 7094159"/>
              <a:gd name="connsiteY1" fmla="*/ 0 h 1290953"/>
              <a:gd name="connsiteX2" fmla="*/ 7094159 w 7094159"/>
              <a:gd name="connsiteY2" fmla="*/ 1290553 h 1290953"/>
              <a:gd name="connsiteX3" fmla="*/ 5920618 w 7094159"/>
              <a:gd name="connsiteY3" fmla="*/ 1290553 h 1290953"/>
              <a:gd name="connsiteX4" fmla="*/ 5920618 w 7094159"/>
              <a:gd name="connsiteY4" fmla="*/ 1290953 h 1290953"/>
              <a:gd name="connsiteX5" fmla="*/ 2729248 w 7094159"/>
              <a:gd name="connsiteY5" fmla="*/ 1290953 h 1290953"/>
              <a:gd name="connsiteX6" fmla="*/ 2574303 w 7094159"/>
              <a:gd name="connsiteY6" fmla="*/ 1290953 h 1290953"/>
              <a:gd name="connsiteX7" fmla="*/ 0 w 7094159"/>
              <a:gd name="connsiteY7" fmla="*/ 1290953 h 1290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094159" h="1290953">
                <a:moveTo>
                  <a:pt x="595904" y="0"/>
                </a:moveTo>
                <a:lnTo>
                  <a:pt x="7094159" y="0"/>
                </a:lnTo>
                <a:lnTo>
                  <a:pt x="7094159" y="1290553"/>
                </a:lnTo>
                <a:lnTo>
                  <a:pt x="5920618" y="1290553"/>
                </a:lnTo>
                <a:lnTo>
                  <a:pt x="5920618" y="1290953"/>
                </a:lnTo>
                <a:lnTo>
                  <a:pt x="2729248" y="1290953"/>
                </a:lnTo>
                <a:lnTo>
                  <a:pt x="2574303" y="1290953"/>
                </a:lnTo>
                <a:lnTo>
                  <a:pt x="0" y="1290953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63794DCE-9D34-40DF-AB3F-06DA8ACCD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22116" y="5450103"/>
            <a:ext cx="5569884" cy="1407897"/>
          </a:xfrm>
          <a:custGeom>
            <a:avLst/>
            <a:gdLst>
              <a:gd name="connsiteX0" fmla="*/ 652041 w 5569884"/>
              <a:gd name="connsiteY0" fmla="*/ 0 h 1407897"/>
              <a:gd name="connsiteX1" fmla="*/ 5569884 w 5569884"/>
              <a:gd name="connsiteY1" fmla="*/ 0 h 1407897"/>
              <a:gd name="connsiteX2" fmla="*/ 5569884 w 5569884"/>
              <a:gd name="connsiteY2" fmla="*/ 1407897 h 1407897"/>
              <a:gd name="connsiteX3" fmla="*/ 0 w 5569884"/>
              <a:gd name="connsiteY3" fmla="*/ 1407897 h 1407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69884" h="1407897">
                <a:moveTo>
                  <a:pt x="652041" y="0"/>
                </a:moveTo>
                <a:lnTo>
                  <a:pt x="5569884" y="0"/>
                </a:lnTo>
                <a:lnTo>
                  <a:pt x="5569884" y="1407897"/>
                </a:lnTo>
                <a:lnTo>
                  <a:pt x="0" y="1407897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5006452-918C-4282-A72C-C9692B6691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450103"/>
            <a:ext cx="7114535" cy="1407897"/>
          </a:xfrm>
          <a:custGeom>
            <a:avLst/>
            <a:gdLst>
              <a:gd name="connsiteX0" fmla="*/ 0 w 7114535"/>
              <a:gd name="connsiteY0" fmla="*/ 0 h 1407897"/>
              <a:gd name="connsiteX1" fmla="*/ 1189345 w 7114535"/>
              <a:gd name="connsiteY1" fmla="*/ 0 h 1407897"/>
              <a:gd name="connsiteX2" fmla="*/ 7114535 w 7114535"/>
              <a:gd name="connsiteY2" fmla="*/ 0 h 1407897"/>
              <a:gd name="connsiteX3" fmla="*/ 6462495 w 7114535"/>
              <a:gd name="connsiteY3" fmla="*/ 1407897 h 1407897"/>
              <a:gd name="connsiteX4" fmla="*/ 0 w 7114535"/>
              <a:gd name="connsiteY4" fmla="*/ 1407897 h 1407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14535" h="1407897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462495" y="1407897"/>
                </a:lnTo>
                <a:lnTo>
                  <a:pt x="0" y="1407897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3D38193-9DAE-4A39-9118-37BB1FEA5CBA}"/>
              </a:ext>
            </a:extLst>
          </p:cNvPr>
          <p:cNvSpPr txBox="1"/>
          <p:nvPr/>
        </p:nvSpPr>
        <p:spPr>
          <a:xfrm>
            <a:off x="178836" y="6164261"/>
            <a:ext cx="6264443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pt-PT" sz="1300" dirty="0"/>
              <a:t>Lucas </a:t>
            </a:r>
            <a:r>
              <a:rPr lang="pt-PT" sz="1300" dirty="0" err="1"/>
              <a:t>Calvet</a:t>
            </a:r>
            <a:r>
              <a:rPr lang="pt-PT" sz="1300" dirty="0"/>
              <a:t> Santos </a:t>
            </a:r>
            <a:r>
              <a:rPr lang="pt-PT" sz="1300" dirty="0">
                <a:hlinkClick r:id="rId3"/>
              </a:rPr>
              <a:t>up201904517@fe.up.pt</a:t>
            </a:r>
            <a:endParaRPr lang="pt-PT" sz="1300" dirty="0"/>
          </a:p>
          <a:p>
            <a:pPr>
              <a:spcAft>
                <a:spcPts val="600"/>
              </a:spcAft>
            </a:pPr>
            <a:r>
              <a:rPr lang="pt-PT" sz="1300" dirty="0"/>
              <a:t>Sérgio Rodrigues da Gama </a:t>
            </a:r>
            <a:r>
              <a:rPr lang="pt-PT" sz="1300" dirty="0">
                <a:hlinkClick r:id="rId4"/>
              </a:rPr>
              <a:t>up201906690@fe.up.pt</a:t>
            </a:r>
            <a:r>
              <a:rPr lang="pt-PT" sz="1300" dirty="0"/>
              <a:t> </a:t>
            </a:r>
          </a:p>
        </p:txBody>
      </p:sp>
      <p:sp>
        <p:nvSpPr>
          <p:cNvPr id="14" name="Título 1">
            <a:extLst>
              <a:ext uri="{FF2B5EF4-FFF2-40B4-BE49-F238E27FC236}">
                <a16:creationId xmlns:a16="http://schemas.microsoft.com/office/drawing/2014/main" id="{BFC5A4D8-E7E5-4F1B-B06F-8D83E70F0A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80549"/>
            <a:ext cx="9144000" cy="1633036"/>
          </a:xfrm>
        </p:spPr>
        <p:txBody>
          <a:bodyPr>
            <a:normAutofit/>
          </a:bodyPr>
          <a:lstStyle/>
          <a:p>
            <a:r>
              <a:rPr lang="pt-PT" sz="8800" dirty="0">
                <a:latin typeface="Copperplate Gothic Bold" panose="020B0604020202020204" pitchFamily="34" charset="0"/>
                <a:cs typeface="Aharoni" panose="02010803020104030203" pitchFamily="2" charset="-79"/>
              </a:rPr>
              <a:t>St</a:t>
            </a:r>
            <a:r>
              <a:rPr lang="pt-PT" sz="8800" dirty="0">
                <a:solidFill>
                  <a:srgbClr val="FF0000"/>
                </a:solidFill>
                <a:latin typeface="Copperplate Gothic Bold" panose="020B0604020202020204" pitchFamily="34" charset="0"/>
                <a:cs typeface="Aharoni" panose="02010803020104030203" pitchFamily="2" charset="-79"/>
              </a:rPr>
              <a:t>rea</a:t>
            </a:r>
            <a:r>
              <a:rPr lang="pt-PT" sz="8800" dirty="0">
                <a:latin typeface="Copperplate Gothic Bold" panose="020B0604020202020204" pitchFamily="34" charset="0"/>
                <a:cs typeface="Aharoni" panose="02010803020104030203" pitchFamily="2" charset="-79"/>
              </a:rPr>
              <a:t>mZ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B98CFCAC-A93A-4E26-AC7A-34DF44EC138E}"/>
              </a:ext>
            </a:extLst>
          </p:cNvPr>
          <p:cNvSpPr txBox="1"/>
          <p:nvPr/>
        </p:nvSpPr>
        <p:spPr>
          <a:xfrm>
            <a:off x="10067278" y="5887262"/>
            <a:ext cx="1945886" cy="846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pt-PT" sz="1300" dirty="0">
                <a:solidFill>
                  <a:schemeClr val="bg1"/>
                </a:solidFill>
              </a:rPr>
              <a:t>AEDA/MIEIC, 2020/21</a:t>
            </a:r>
          </a:p>
          <a:p>
            <a:pPr algn="r">
              <a:spcAft>
                <a:spcPts val="600"/>
              </a:spcAft>
            </a:pPr>
            <a:r>
              <a:rPr lang="pt-PT" sz="1300" dirty="0">
                <a:solidFill>
                  <a:schemeClr val="bg1"/>
                </a:solidFill>
              </a:rPr>
              <a:t>2MIEIC01_G5</a:t>
            </a:r>
          </a:p>
          <a:p>
            <a:pPr algn="r">
              <a:spcAft>
                <a:spcPts val="600"/>
              </a:spcAft>
            </a:pPr>
            <a:r>
              <a:rPr lang="pt-PT" sz="1300" dirty="0">
                <a:solidFill>
                  <a:schemeClr val="bg1"/>
                </a:solidFill>
              </a:rPr>
              <a:t>FEUP</a:t>
            </a:r>
          </a:p>
        </p:txBody>
      </p:sp>
      <p:sp>
        <p:nvSpPr>
          <p:cNvPr id="18" name="Subtítulo 2">
            <a:extLst>
              <a:ext uri="{FF2B5EF4-FFF2-40B4-BE49-F238E27FC236}">
                <a16:creationId xmlns:a16="http://schemas.microsoft.com/office/drawing/2014/main" id="{0AECE42A-3063-4314-93AE-F2D93A700D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34513" y="4267771"/>
            <a:ext cx="2647165" cy="392735"/>
          </a:xfrm>
        </p:spPr>
        <p:txBody>
          <a:bodyPr>
            <a:normAutofit/>
          </a:bodyPr>
          <a:lstStyle/>
          <a:p>
            <a:r>
              <a:rPr lang="pt-PT" sz="2000" dirty="0">
                <a:latin typeface="Brush Script MT" panose="03060802040406070304" pitchFamily="66" charset="0"/>
              </a:rPr>
              <a:t>The best way to stream</a:t>
            </a: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1C94B447-021C-4C35-8C71-83983FFCC314}"/>
              </a:ext>
            </a:extLst>
          </p:cNvPr>
          <p:cNvGrpSpPr/>
          <p:nvPr/>
        </p:nvGrpSpPr>
        <p:grpSpPr>
          <a:xfrm>
            <a:off x="4772417" y="2188592"/>
            <a:ext cx="4449218" cy="1905148"/>
            <a:chOff x="4772417" y="2188592"/>
            <a:chExt cx="4449218" cy="1905148"/>
          </a:xfrm>
        </p:grpSpPr>
        <p:grpSp>
          <p:nvGrpSpPr>
            <p:cNvPr id="24" name="Agrupar 23">
              <a:extLst>
                <a:ext uri="{FF2B5EF4-FFF2-40B4-BE49-F238E27FC236}">
                  <a16:creationId xmlns:a16="http://schemas.microsoft.com/office/drawing/2014/main" id="{02B32767-1A50-4A9F-9203-A07F3DC1A984}"/>
                </a:ext>
              </a:extLst>
            </p:cNvPr>
            <p:cNvGrpSpPr/>
            <p:nvPr/>
          </p:nvGrpSpPr>
          <p:grpSpPr>
            <a:xfrm>
              <a:off x="4772417" y="2368361"/>
              <a:ext cx="2371359" cy="1725379"/>
              <a:chOff x="4772417" y="2223617"/>
              <a:chExt cx="2371359" cy="1725379"/>
            </a:xfrm>
          </p:grpSpPr>
          <p:sp>
            <p:nvSpPr>
              <p:cNvPr id="21" name="Retângulo 20">
                <a:extLst>
                  <a:ext uri="{FF2B5EF4-FFF2-40B4-BE49-F238E27FC236}">
                    <a16:creationId xmlns:a16="http://schemas.microsoft.com/office/drawing/2014/main" id="{07107D57-6794-40FA-8D20-6E3E9D27A22C}"/>
                  </a:ext>
                </a:extLst>
              </p:cNvPr>
              <p:cNvSpPr/>
              <p:nvPr/>
            </p:nvSpPr>
            <p:spPr>
              <a:xfrm>
                <a:off x="4772417" y="2223617"/>
                <a:ext cx="2371359" cy="1517300"/>
              </a:xfrm>
              <a:prstGeom prst="rect">
                <a:avLst/>
              </a:prstGeom>
              <a:noFill/>
              <a:ln w="1143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sp>
            <p:nvSpPr>
              <p:cNvPr id="22" name="Retângulo: Cantos Arredondados 21">
                <a:extLst>
                  <a:ext uri="{FF2B5EF4-FFF2-40B4-BE49-F238E27FC236}">
                    <a16:creationId xmlns:a16="http://schemas.microsoft.com/office/drawing/2014/main" id="{356C4921-C959-4B5F-B4F6-85BDB49B4501}"/>
                  </a:ext>
                </a:extLst>
              </p:cNvPr>
              <p:cNvSpPr/>
              <p:nvPr/>
            </p:nvSpPr>
            <p:spPr>
              <a:xfrm>
                <a:off x="5235763" y="3854760"/>
                <a:ext cx="1444666" cy="94236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cap="rnd">
                <a:solidFill>
                  <a:schemeClr val="tx1"/>
                </a:solidFill>
                <a:round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</p:grp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9C418BAF-EB7B-4F14-BE0F-3D3DB3F6C646}"/>
                </a:ext>
              </a:extLst>
            </p:cNvPr>
            <p:cNvSpPr txBox="1"/>
            <p:nvPr/>
          </p:nvSpPr>
          <p:spPr>
            <a:xfrm>
              <a:off x="8707064" y="2188592"/>
              <a:ext cx="51457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3600" dirty="0"/>
                <a:t>®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991880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tângulo: Cantos Diagonais Cortados 26">
            <a:extLst>
              <a:ext uri="{FF2B5EF4-FFF2-40B4-BE49-F238E27FC236}">
                <a16:creationId xmlns:a16="http://schemas.microsoft.com/office/drawing/2014/main" id="{0EB20209-7A70-4B6D-84F1-8C027629A353}"/>
              </a:ext>
            </a:extLst>
          </p:cNvPr>
          <p:cNvSpPr/>
          <p:nvPr/>
        </p:nvSpPr>
        <p:spPr>
          <a:xfrm>
            <a:off x="1067691" y="288052"/>
            <a:ext cx="10096150" cy="663841"/>
          </a:xfrm>
          <a:prstGeom prst="snip2DiagRect">
            <a:avLst/>
          </a:prstGeo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04A2656-EBB3-4E83-822F-6D93F61A1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0286" y="278564"/>
            <a:ext cx="9131423" cy="718919"/>
          </a:xfrm>
        </p:spPr>
        <p:txBody>
          <a:bodyPr/>
          <a:lstStyle/>
          <a:p>
            <a:pPr algn="ctr"/>
            <a:r>
              <a:rPr lang="pt-PT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StreamZ Framework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2C9D3B97-E1A5-4559-A25D-229F2BC860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7612" y="1000017"/>
            <a:ext cx="2096773" cy="2014868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80B4A62B-2658-4719-9DB8-803994DE2C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97" y="4004973"/>
            <a:ext cx="3952492" cy="2485149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1B51BDFD-49F4-4417-A089-BA2F5942C4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4211" y="4004973"/>
            <a:ext cx="3825933" cy="2476610"/>
          </a:xfrm>
          <a:prstGeom prst="rect">
            <a:avLst/>
          </a:prstGeom>
        </p:spPr>
      </p:pic>
      <p:cxnSp>
        <p:nvCxnSpPr>
          <p:cNvPr id="56" name="Conexão: Ângulo Reto 55">
            <a:extLst>
              <a:ext uri="{FF2B5EF4-FFF2-40B4-BE49-F238E27FC236}">
                <a16:creationId xmlns:a16="http://schemas.microsoft.com/office/drawing/2014/main" id="{90D94C8E-3450-4CAA-A738-6B654A3C29FC}"/>
              </a:ext>
            </a:extLst>
          </p:cNvPr>
          <p:cNvCxnSpPr>
            <a:cxnSpLocks/>
            <a:endCxn id="11" idx="0"/>
          </p:cNvCxnSpPr>
          <p:nvPr/>
        </p:nvCxnSpPr>
        <p:spPr>
          <a:xfrm rot="10800000" flipV="1">
            <a:off x="2231543" y="2775529"/>
            <a:ext cx="3961474" cy="1229444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xão: Ângulo Reto 65">
            <a:extLst>
              <a:ext uri="{FF2B5EF4-FFF2-40B4-BE49-F238E27FC236}">
                <a16:creationId xmlns:a16="http://schemas.microsoft.com/office/drawing/2014/main" id="{DBA6CAE2-9614-47F5-8F24-6D6E46B38B6B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6674367" y="2772035"/>
            <a:ext cx="3222811" cy="1232938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Agrupar 83">
            <a:extLst>
              <a:ext uri="{FF2B5EF4-FFF2-40B4-BE49-F238E27FC236}">
                <a16:creationId xmlns:a16="http://schemas.microsoft.com/office/drawing/2014/main" id="{AEC67011-23A1-4BAC-8A81-EAA35675A109}"/>
              </a:ext>
            </a:extLst>
          </p:cNvPr>
          <p:cNvGrpSpPr/>
          <p:nvPr/>
        </p:nvGrpSpPr>
        <p:grpSpPr>
          <a:xfrm>
            <a:off x="3988002" y="6304189"/>
            <a:ext cx="413075" cy="371866"/>
            <a:chOff x="510203" y="599076"/>
            <a:chExt cx="413075" cy="371866"/>
          </a:xfrm>
        </p:grpSpPr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F750626E-BB95-41D8-96FE-D7F2DE2DED7F}"/>
                </a:ext>
              </a:extLst>
            </p:cNvPr>
            <p:cNvSpPr/>
            <p:nvPr/>
          </p:nvSpPr>
          <p:spPr>
            <a:xfrm>
              <a:off x="510203" y="599076"/>
              <a:ext cx="413075" cy="3693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86" name="CaixaDeTexto 85">
              <a:extLst>
                <a:ext uri="{FF2B5EF4-FFF2-40B4-BE49-F238E27FC236}">
                  <a16:creationId xmlns:a16="http://schemas.microsoft.com/office/drawing/2014/main" id="{876526CB-3096-490F-8A47-9E35F0295F58}"/>
                </a:ext>
              </a:extLst>
            </p:cNvPr>
            <p:cNvSpPr txBox="1"/>
            <p:nvPr/>
          </p:nvSpPr>
          <p:spPr>
            <a:xfrm>
              <a:off x="563677" y="599076"/>
              <a:ext cx="274523" cy="3718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b="1" dirty="0">
                  <a:solidFill>
                    <a:schemeClr val="bg1"/>
                  </a:solidFill>
                </a:rPr>
                <a:t>6</a:t>
              </a:r>
            </a:p>
          </p:txBody>
        </p:sp>
      </p:grpSp>
      <p:grpSp>
        <p:nvGrpSpPr>
          <p:cNvPr id="87" name="Agrupar 86">
            <a:extLst>
              <a:ext uri="{FF2B5EF4-FFF2-40B4-BE49-F238E27FC236}">
                <a16:creationId xmlns:a16="http://schemas.microsoft.com/office/drawing/2014/main" id="{3C18564B-003D-4CC0-BBC2-8080C5984C2B}"/>
              </a:ext>
            </a:extLst>
          </p:cNvPr>
          <p:cNvGrpSpPr/>
          <p:nvPr/>
        </p:nvGrpSpPr>
        <p:grpSpPr>
          <a:xfrm>
            <a:off x="11603607" y="6295650"/>
            <a:ext cx="413075" cy="653809"/>
            <a:chOff x="510203" y="599076"/>
            <a:chExt cx="413075" cy="653809"/>
          </a:xfrm>
        </p:grpSpPr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4D06824B-E6F0-4B08-B07F-3EABA4F0D24C}"/>
                </a:ext>
              </a:extLst>
            </p:cNvPr>
            <p:cNvSpPr/>
            <p:nvPr/>
          </p:nvSpPr>
          <p:spPr>
            <a:xfrm>
              <a:off x="510203" y="599076"/>
              <a:ext cx="413075" cy="3693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89" name="CaixaDeTexto 88">
              <a:extLst>
                <a:ext uri="{FF2B5EF4-FFF2-40B4-BE49-F238E27FC236}">
                  <a16:creationId xmlns:a16="http://schemas.microsoft.com/office/drawing/2014/main" id="{4CF19FD4-D763-4957-9E15-5B6C760F25B5}"/>
                </a:ext>
              </a:extLst>
            </p:cNvPr>
            <p:cNvSpPr txBox="1"/>
            <p:nvPr/>
          </p:nvSpPr>
          <p:spPr>
            <a:xfrm>
              <a:off x="586734" y="606554"/>
              <a:ext cx="27452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b="1" dirty="0">
                  <a:solidFill>
                    <a:schemeClr val="bg1"/>
                  </a:solidFill>
                </a:rPr>
                <a:t>7</a:t>
              </a:r>
            </a:p>
            <a:p>
              <a:endParaRPr lang="pt-PT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00" name="CaixaDeTexto 99">
            <a:extLst>
              <a:ext uri="{FF2B5EF4-FFF2-40B4-BE49-F238E27FC236}">
                <a16:creationId xmlns:a16="http://schemas.microsoft.com/office/drawing/2014/main" id="{7EBE9809-A1D8-4CB1-91DE-445B3D9E6F70}"/>
              </a:ext>
            </a:extLst>
          </p:cNvPr>
          <p:cNvSpPr txBox="1"/>
          <p:nvPr/>
        </p:nvSpPr>
        <p:spPr>
          <a:xfrm>
            <a:off x="1067691" y="1246245"/>
            <a:ext cx="2353225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300" b="1" dirty="0"/>
              <a:t>Legenda:</a:t>
            </a:r>
          </a:p>
          <a:p>
            <a:endParaRPr lang="pt-PT" sz="1300" dirty="0"/>
          </a:p>
          <a:p>
            <a:pPr algn="just"/>
            <a:r>
              <a:rPr lang="pt-PT" sz="1300" dirty="0"/>
              <a:t>Menu do </a:t>
            </a:r>
            <a:r>
              <a:rPr lang="pt-PT" sz="1300" i="1" dirty="0" err="1"/>
              <a:t>viewer</a:t>
            </a:r>
            <a:endParaRPr lang="pt-PT" sz="1300" i="1" dirty="0"/>
          </a:p>
          <a:p>
            <a:pPr algn="just"/>
            <a:r>
              <a:rPr lang="pt-PT" sz="1300" dirty="0"/>
              <a:t>Menu do </a:t>
            </a:r>
            <a:r>
              <a:rPr lang="pt-PT" sz="1300" i="1" dirty="0" err="1"/>
              <a:t>streamer</a:t>
            </a:r>
            <a:endParaRPr lang="pt-PT" sz="1300" i="1" dirty="0"/>
          </a:p>
          <a:p>
            <a:pPr algn="just"/>
            <a:r>
              <a:rPr lang="pt-PT" sz="1300" dirty="0"/>
              <a:t>Menu do </a:t>
            </a:r>
            <a:r>
              <a:rPr lang="pt-PT" sz="1300" i="1" dirty="0" err="1"/>
              <a:t>admin</a:t>
            </a:r>
            <a:endParaRPr lang="pt-PT" sz="1300" i="1" dirty="0"/>
          </a:p>
        </p:txBody>
      </p:sp>
      <p:cxnSp>
        <p:nvCxnSpPr>
          <p:cNvPr id="41" name="Conexão: Ângulo Reto 40">
            <a:extLst>
              <a:ext uri="{FF2B5EF4-FFF2-40B4-BE49-F238E27FC236}">
                <a16:creationId xmlns:a16="http://schemas.microsoft.com/office/drawing/2014/main" id="{EEEDD055-C0F4-4970-ACA1-5A9D31C3375F}"/>
              </a:ext>
            </a:extLst>
          </p:cNvPr>
          <p:cNvCxnSpPr>
            <a:cxnSpLocks/>
          </p:cNvCxnSpPr>
          <p:nvPr/>
        </p:nvCxnSpPr>
        <p:spPr>
          <a:xfrm>
            <a:off x="6475228" y="2849526"/>
            <a:ext cx="0" cy="115544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m 3" descr="Uma imagem com texto&#10;&#10;Descrição gerada automaticamente">
            <a:extLst>
              <a:ext uri="{FF2B5EF4-FFF2-40B4-BE49-F238E27FC236}">
                <a16:creationId xmlns:a16="http://schemas.microsoft.com/office/drawing/2014/main" id="{2EBE558A-A9F3-4F18-A69B-14CAEB4376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3955" y="3232697"/>
            <a:ext cx="2004234" cy="2392887"/>
          </a:xfrm>
          <a:prstGeom prst="rect">
            <a:avLst/>
          </a:prstGeom>
        </p:spPr>
      </p:pic>
      <p:pic>
        <p:nvPicPr>
          <p:cNvPr id="6" name="Imagem 5" descr="Uma imagem com texto&#10;&#10;Descrição gerada automaticamente">
            <a:extLst>
              <a:ext uri="{FF2B5EF4-FFF2-40B4-BE49-F238E27FC236}">
                <a16:creationId xmlns:a16="http://schemas.microsoft.com/office/drawing/2014/main" id="{A26AD443-B548-4E35-ABC1-E31CEFFC45F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7342" y="3232697"/>
            <a:ext cx="1459360" cy="1837493"/>
          </a:xfrm>
          <a:prstGeom prst="rect">
            <a:avLst/>
          </a:prstGeom>
        </p:spPr>
      </p:pic>
      <p:pic>
        <p:nvPicPr>
          <p:cNvPr id="9" name="Imagem 8" descr="Uma imagem com texto&#10;&#10;Descrição gerada automaticamente">
            <a:extLst>
              <a:ext uri="{FF2B5EF4-FFF2-40B4-BE49-F238E27FC236}">
                <a16:creationId xmlns:a16="http://schemas.microsoft.com/office/drawing/2014/main" id="{9F618556-372B-4F8D-A31C-832DAA53E99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0681" y="4022851"/>
            <a:ext cx="1686385" cy="2316065"/>
          </a:xfrm>
          <a:prstGeom prst="rect">
            <a:avLst/>
          </a:prstGeom>
        </p:spPr>
      </p:pic>
      <p:grpSp>
        <p:nvGrpSpPr>
          <p:cNvPr id="46" name="Agrupar 45">
            <a:extLst>
              <a:ext uri="{FF2B5EF4-FFF2-40B4-BE49-F238E27FC236}">
                <a16:creationId xmlns:a16="http://schemas.microsoft.com/office/drawing/2014/main" id="{7CE4E5AE-00FA-44E0-9440-2E8046385397}"/>
              </a:ext>
            </a:extLst>
          </p:cNvPr>
          <p:cNvGrpSpPr/>
          <p:nvPr/>
        </p:nvGrpSpPr>
        <p:grpSpPr>
          <a:xfrm>
            <a:off x="7068946" y="6291048"/>
            <a:ext cx="413075" cy="369705"/>
            <a:chOff x="510203" y="599076"/>
            <a:chExt cx="413075" cy="369705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702F8281-CB39-423F-8775-F2B88CC307EB}"/>
                </a:ext>
              </a:extLst>
            </p:cNvPr>
            <p:cNvSpPr/>
            <p:nvPr/>
          </p:nvSpPr>
          <p:spPr>
            <a:xfrm>
              <a:off x="510203" y="599076"/>
              <a:ext cx="413075" cy="3693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49" name="CaixaDeTexto 48">
              <a:extLst>
                <a:ext uri="{FF2B5EF4-FFF2-40B4-BE49-F238E27FC236}">
                  <a16:creationId xmlns:a16="http://schemas.microsoft.com/office/drawing/2014/main" id="{F1A5DD42-B7E5-4A55-8296-24B688D036FA}"/>
                </a:ext>
              </a:extLst>
            </p:cNvPr>
            <p:cNvSpPr txBox="1"/>
            <p:nvPr/>
          </p:nvSpPr>
          <p:spPr>
            <a:xfrm>
              <a:off x="572224" y="599449"/>
              <a:ext cx="2745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b="1" dirty="0">
                  <a:solidFill>
                    <a:schemeClr val="bg1"/>
                  </a:solidFill>
                </a:rPr>
                <a:t>8</a:t>
              </a:r>
            </a:p>
          </p:txBody>
        </p:sp>
      </p:grp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582DD70B-E3A9-4A45-8509-6602C7B0F932}"/>
              </a:ext>
            </a:extLst>
          </p:cNvPr>
          <p:cNvSpPr txBox="1"/>
          <p:nvPr/>
        </p:nvSpPr>
        <p:spPr>
          <a:xfrm>
            <a:off x="897226" y="3880269"/>
            <a:ext cx="425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*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71473274-FC68-4965-8DC3-85B32D8783D9}"/>
              </a:ext>
            </a:extLst>
          </p:cNvPr>
          <p:cNvSpPr txBox="1"/>
          <p:nvPr/>
        </p:nvSpPr>
        <p:spPr>
          <a:xfrm>
            <a:off x="7806721" y="3774717"/>
            <a:ext cx="425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*</a:t>
            </a:r>
          </a:p>
        </p:txBody>
      </p:sp>
      <p:pic>
        <p:nvPicPr>
          <p:cNvPr id="25" name="Gráfico 24" descr="Distintivo 8">
            <a:extLst>
              <a:ext uri="{FF2B5EF4-FFF2-40B4-BE49-F238E27FC236}">
                <a16:creationId xmlns:a16="http://schemas.microsoft.com/office/drawing/2014/main" id="{D81F15B9-E425-4181-9010-59D8FA948AA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03668" y="2090365"/>
            <a:ext cx="213681" cy="213681"/>
          </a:xfrm>
          <a:prstGeom prst="rect">
            <a:avLst/>
          </a:prstGeom>
        </p:spPr>
      </p:pic>
      <p:pic>
        <p:nvPicPr>
          <p:cNvPr id="26" name="Gráfico 25" descr="Distintivo 6">
            <a:extLst>
              <a:ext uri="{FF2B5EF4-FFF2-40B4-BE49-F238E27FC236}">
                <a16:creationId xmlns:a16="http://schemas.microsoft.com/office/drawing/2014/main" id="{1A0E01C5-6443-45AC-A81A-5C1FBD84A3D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03669" y="1666862"/>
            <a:ext cx="213681" cy="213681"/>
          </a:xfrm>
          <a:prstGeom prst="rect">
            <a:avLst/>
          </a:prstGeom>
        </p:spPr>
      </p:pic>
      <p:pic>
        <p:nvPicPr>
          <p:cNvPr id="28" name="Gráfico 27" descr="Distintivo 7">
            <a:extLst>
              <a:ext uri="{FF2B5EF4-FFF2-40B4-BE49-F238E27FC236}">
                <a16:creationId xmlns:a16="http://schemas.microsoft.com/office/drawing/2014/main" id="{F11DDF94-37A0-48C2-998A-B7DFBB71B70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03668" y="1880543"/>
            <a:ext cx="213681" cy="213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6755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riângulo retângulo 10">
            <a:extLst>
              <a:ext uri="{FF2B5EF4-FFF2-40B4-BE49-F238E27FC236}">
                <a16:creationId xmlns:a16="http://schemas.microsoft.com/office/drawing/2014/main" id="{EB7F8AE1-3AEE-4F23-90CE-D52FD1ADFDB5}"/>
              </a:ext>
            </a:extLst>
          </p:cNvPr>
          <p:cNvSpPr/>
          <p:nvPr/>
        </p:nvSpPr>
        <p:spPr>
          <a:xfrm rot="10800000">
            <a:off x="-1" y="0"/>
            <a:ext cx="12192000" cy="6858000"/>
          </a:xfrm>
          <a:prstGeom prst="rtTriangle">
            <a:avLst/>
          </a:prstGeom>
          <a:gradFill flip="none" rotWithShape="1">
            <a:gsLst>
              <a:gs pos="0">
                <a:schemeClr val="accent2">
                  <a:lumMod val="0"/>
                  <a:lumOff val="100000"/>
                </a:schemeClr>
              </a:gs>
              <a:gs pos="37000">
                <a:schemeClr val="accent2">
                  <a:lumMod val="0"/>
                  <a:lumOff val="100000"/>
                </a:schemeClr>
              </a:gs>
              <a:gs pos="100000">
                <a:srgbClr val="FF0000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72F8B35B-C055-440E-95AE-87834252E973}"/>
              </a:ext>
            </a:extLst>
          </p:cNvPr>
          <p:cNvSpPr txBox="1">
            <a:spLocks/>
          </p:cNvSpPr>
          <p:nvPr/>
        </p:nvSpPr>
        <p:spPr>
          <a:xfrm>
            <a:off x="3256280" y="2659137"/>
            <a:ext cx="5679440" cy="15397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8800" dirty="0">
                <a:latin typeface="Copperplate Gothic Bold" panose="020B0604020202020204" pitchFamily="34" charset="0"/>
                <a:cs typeface="Aharoni" panose="02010803020104030203" pitchFamily="2" charset="-79"/>
              </a:rPr>
              <a:t>St</a:t>
            </a:r>
            <a:r>
              <a:rPr lang="pt-PT" sz="8800" dirty="0">
                <a:solidFill>
                  <a:srgbClr val="FF0000"/>
                </a:solidFill>
                <a:latin typeface="Copperplate Gothic Bold" panose="020B0604020202020204" pitchFamily="34" charset="0"/>
                <a:cs typeface="Aharoni" panose="02010803020104030203" pitchFamily="2" charset="-79"/>
              </a:rPr>
              <a:t>rea</a:t>
            </a:r>
            <a:r>
              <a:rPr lang="pt-PT" sz="8800" dirty="0">
                <a:latin typeface="Copperplate Gothic Bold" panose="020B0604020202020204" pitchFamily="34" charset="0"/>
                <a:cs typeface="Aharoni" panose="02010803020104030203" pitchFamily="2" charset="-79"/>
              </a:rPr>
              <a:t>mZ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9F51DD74-2D72-4374-991B-C80625DFF113}"/>
              </a:ext>
            </a:extLst>
          </p:cNvPr>
          <p:cNvSpPr txBox="1">
            <a:spLocks/>
          </p:cNvSpPr>
          <p:nvPr/>
        </p:nvSpPr>
        <p:spPr>
          <a:xfrm>
            <a:off x="4928276" y="4574195"/>
            <a:ext cx="2059635" cy="39273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PT" sz="2000" dirty="0">
                <a:latin typeface="Brush Script MT" panose="03060802040406070304" pitchFamily="66" charset="0"/>
              </a:rPr>
              <a:t>The best way to stream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5C622605-A14F-4706-A951-62F7CFEEB3B6}"/>
              </a:ext>
            </a:extLst>
          </p:cNvPr>
          <p:cNvGrpSpPr/>
          <p:nvPr/>
        </p:nvGrpSpPr>
        <p:grpSpPr>
          <a:xfrm>
            <a:off x="4772415" y="2734973"/>
            <a:ext cx="2371359" cy="1725379"/>
            <a:chOff x="4772417" y="2223617"/>
            <a:chExt cx="2371359" cy="1725379"/>
          </a:xfrm>
        </p:grpSpPr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06B75139-EA6C-4063-9FE4-2A8B4839DC29}"/>
                </a:ext>
              </a:extLst>
            </p:cNvPr>
            <p:cNvSpPr/>
            <p:nvPr/>
          </p:nvSpPr>
          <p:spPr>
            <a:xfrm>
              <a:off x="4772417" y="2223617"/>
              <a:ext cx="2371359" cy="1517300"/>
            </a:xfrm>
            <a:prstGeom prst="rect">
              <a:avLst/>
            </a:prstGeom>
            <a:noFill/>
            <a:ln w="1143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8" name="Retângulo: Cantos Arredondados 7">
              <a:extLst>
                <a:ext uri="{FF2B5EF4-FFF2-40B4-BE49-F238E27FC236}">
                  <a16:creationId xmlns:a16="http://schemas.microsoft.com/office/drawing/2014/main" id="{56C6123D-5EC8-4BC5-B653-817BB86BC926}"/>
                </a:ext>
              </a:extLst>
            </p:cNvPr>
            <p:cNvSpPr/>
            <p:nvPr/>
          </p:nvSpPr>
          <p:spPr>
            <a:xfrm>
              <a:off x="5235763" y="3854760"/>
              <a:ext cx="1444666" cy="94236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cap="rnd">
              <a:solidFill>
                <a:schemeClr val="tx1"/>
              </a:solidFill>
              <a:round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  <p:sp>
        <p:nvSpPr>
          <p:cNvPr id="9" name="Triângulo retângulo 8">
            <a:extLst>
              <a:ext uri="{FF2B5EF4-FFF2-40B4-BE49-F238E27FC236}">
                <a16:creationId xmlns:a16="http://schemas.microsoft.com/office/drawing/2014/main" id="{6B2DF96B-2DC6-4FD3-9580-3E3F62ADFE80}"/>
              </a:ext>
            </a:extLst>
          </p:cNvPr>
          <p:cNvSpPr/>
          <p:nvPr/>
        </p:nvSpPr>
        <p:spPr>
          <a:xfrm>
            <a:off x="0" y="2113280"/>
            <a:ext cx="8219440" cy="4744720"/>
          </a:xfrm>
          <a:prstGeom prst="rtTriangle">
            <a:avLst/>
          </a:prstGeom>
          <a:gradFill flip="none" rotWithShape="1">
            <a:gsLst>
              <a:gs pos="100000">
                <a:srgbClr val="D60000"/>
              </a:gs>
              <a:gs pos="0">
                <a:schemeClr val="tx2">
                  <a:lumMod val="20000"/>
                  <a:lumOff val="8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CA611A8D-F6F9-4E48-BAF6-D58666B6DAE3}"/>
              </a:ext>
            </a:extLst>
          </p:cNvPr>
          <p:cNvSpPr txBox="1"/>
          <p:nvPr/>
        </p:nvSpPr>
        <p:spPr>
          <a:xfrm>
            <a:off x="8701696" y="2605727"/>
            <a:ext cx="5145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600" dirty="0"/>
              <a:t>®</a:t>
            </a:r>
          </a:p>
        </p:txBody>
      </p:sp>
    </p:spTree>
    <p:extLst>
      <p:ext uri="{BB962C8B-B14F-4D97-AF65-F5344CB8AC3E}">
        <p14:creationId xmlns:p14="http://schemas.microsoft.com/office/powerpoint/2010/main" val="650332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F116A2-9CBF-4350-93E5-CA5C6359E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StreamZ	Problema</a:t>
            </a:r>
          </a:p>
        </p:txBody>
      </p:sp>
      <p:sp>
        <p:nvSpPr>
          <p:cNvPr id="81" name="Freeform: Shape 69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2" name="Freeform: Shape 71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3" name="Freeform: Shape 73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EEC1F91-DEA2-44AC-884F-39C707D481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1475" y="2029493"/>
            <a:ext cx="9749049" cy="4282574"/>
          </a:xfrm>
        </p:spPr>
        <p:txBody>
          <a:bodyPr anchor="t">
            <a:noAutofit/>
          </a:bodyPr>
          <a:lstStyle/>
          <a:p>
            <a:pPr algn="just">
              <a:lnSpc>
                <a:spcPct val="120000"/>
              </a:lnSpc>
            </a:pPr>
            <a:r>
              <a:rPr lang="pt-PT" sz="1300" u="sng" dirty="0">
                <a:ea typeface="Verdana" panose="020B0604030504040204" pitchFamily="34" charset="0"/>
              </a:rPr>
              <a:t>Contextualização</a:t>
            </a:r>
            <a:r>
              <a:rPr lang="pt-PT" sz="1300" dirty="0">
                <a:ea typeface="Verdana" panose="020B0604030504040204" pitchFamily="34" charset="0"/>
              </a:rPr>
              <a:t>: </a:t>
            </a:r>
            <a:r>
              <a:rPr lang="pt-PT" sz="1300" i="1" dirty="0">
                <a:ea typeface="Verdana" panose="020B0604030504040204" pitchFamily="34" charset="0"/>
              </a:rPr>
              <a:t>StreamZ</a:t>
            </a:r>
            <a:r>
              <a:rPr lang="pt-PT" sz="1300" dirty="0">
                <a:ea typeface="Verdana" panose="020B0604030504040204" pitchFamily="34" charset="0"/>
              </a:rPr>
              <a:t> é uma plataforma de </a:t>
            </a:r>
            <a:r>
              <a:rPr lang="pt-PT" sz="1300" i="1" dirty="0" err="1">
                <a:ea typeface="Verdana" panose="020B0604030504040204" pitchFamily="34" charset="0"/>
              </a:rPr>
              <a:t>streaming</a:t>
            </a:r>
            <a:r>
              <a:rPr lang="pt-PT" sz="1300" dirty="0">
                <a:ea typeface="Verdana" panose="020B0604030504040204" pitchFamily="34" charset="0"/>
              </a:rPr>
              <a:t>, que permite o registo de utilizadores como streamers e </a:t>
            </a:r>
            <a:r>
              <a:rPr lang="pt-PT" sz="1300" i="1" dirty="0" err="1">
                <a:ea typeface="Verdana" panose="020B0604030504040204" pitchFamily="34" charset="0"/>
              </a:rPr>
              <a:t>viewers</a:t>
            </a:r>
            <a:r>
              <a:rPr lang="pt-PT" sz="1300" dirty="0">
                <a:ea typeface="Verdana" panose="020B0604030504040204" pitchFamily="34" charset="0"/>
              </a:rPr>
              <a:t>. Estes podem efetuar múltiplas ações, sendo as principais, criar </a:t>
            </a:r>
            <a:r>
              <a:rPr lang="pt-PT" sz="1300" i="1" dirty="0" err="1">
                <a:ea typeface="Verdana" panose="020B0604030504040204" pitchFamily="34" charset="0"/>
              </a:rPr>
              <a:t>streams</a:t>
            </a:r>
            <a:r>
              <a:rPr lang="pt-PT" sz="1300" dirty="0">
                <a:ea typeface="Verdana" panose="020B0604030504040204" pitchFamily="34" charset="0"/>
              </a:rPr>
              <a:t> (para o </a:t>
            </a:r>
            <a:r>
              <a:rPr lang="pt-PT" sz="1300" i="1" dirty="0" err="1">
                <a:ea typeface="Verdana" panose="020B0604030504040204" pitchFamily="34" charset="0"/>
              </a:rPr>
              <a:t>Streamer</a:t>
            </a:r>
            <a:r>
              <a:rPr lang="pt-PT" sz="1300" dirty="0">
                <a:ea typeface="Verdana" panose="020B0604030504040204" pitchFamily="34" charset="0"/>
              </a:rPr>
              <a:t>) e ver </a:t>
            </a:r>
            <a:r>
              <a:rPr lang="pt-PT" sz="1300" i="1" dirty="0" err="1">
                <a:ea typeface="Verdana" panose="020B0604030504040204" pitchFamily="34" charset="0"/>
              </a:rPr>
              <a:t>streams</a:t>
            </a:r>
            <a:r>
              <a:rPr lang="pt-PT" sz="1300" dirty="0">
                <a:ea typeface="Verdana" panose="020B0604030504040204" pitchFamily="34" charset="0"/>
              </a:rPr>
              <a:t> (para o </a:t>
            </a:r>
            <a:r>
              <a:rPr lang="pt-PT" sz="1300" i="1" dirty="0" err="1">
                <a:ea typeface="Verdana" panose="020B0604030504040204" pitchFamily="34" charset="0"/>
              </a:rPr>
              <a:t>viewer</a:t>
            </a:r>
            <a:r>
              <a:rPr lang="pt-PT" sz="1300" dirty="0">
                <a:ea typeface="Verdana" panose="020B0604030504040204" pitchFamily="34" charset="0"/>
              </a:rPr>
              <a:t>).</a:t>
            </a:r>
          </a:p>
          <a:p>
            <a:pPr algn="just">
              <a:lnSpc>
                <a:spcPct val="120000"/>
              </a:lnSpc>
            </a:pPr>
            <a:r>
              <a:rPr lang="pt-PT" sz="1300" u="sng" dirty="0">
                <a:ea typeface="Verdana" panose="020B0604030504040204" pitchFamily="34" charset="0"/>
              </a:rPr>
              <a:t>O problema</a:t>
            </a:r>
            <a:r>
              <a:rPr lang="pt-PT" sz="1300" dirty="0">
                <a:ea typeface="Verdana" panose="020B0604030504040204" pitchFamily="34" charset="0"/>
              </a:rPr>
              <a:t>:</a:t>
            </a:r>
          </a:p>
          <a:p>
            <a:pPr lvl="1" algn="just">
              <a:lnSpc>
                <a:spcPct val="120000"/>
              </a:lnSpc>
            </a:pPr>
            <a:r>
              <a:rPr lang="pt-PT" sz="1300" dirty="0">
                <a:ea typeface="Verdana" panose="020B0604030504040204" pitchFamily="34" charset="0"/>
              </a:rPr>
              <a:t>Implementação de um sistema de donativos, caracterizados pelo nome do destinatário, pelo montante e por uma avaliação global do </a:t>
            </a:r>
            <a:r>
              <a:rPr lang="pt-PT" sz="1300" i="1" dirty="0" err="1">
                <a:ea typeface="Verdana" panose="020B0604030504040204" pitchFamily="34" charset="0"/>
              </a:rPr>
              <a:t>streamer</a:t>
            </a:r>
            <a:r>
              <a:rPr lang="pt-PT" sz="1300" dirty="0">
                <a:ea typeface="Verdana" panose="020B0604030504040204" pitchFamily="34" charset="0"/>
              </a:rPr>
              <a:t> de 1 a 5. </a:t>
            </a:r>
          </a:p>
          <a:p>
            <a:pPr lvl="1" algn="just">
              <a:lnSpc>
                <a:spcPct val="120000"/>
              </a:lnSpc>
            </a:pPr>
            <a:r>
              <a:rPr lang="pt-PT" sz="1300" dirty="0">
                <a:ea typeface="Verdana" panose="020B0604030504040204" pitchFamily="34" charset="0"/>
              </a:rPr>
              <a:t>Estes donativos têm de ser guardados através de uma </a:t>
            </a:r>
            <a:r>
              <a:rPr lang="pt-PT" sz="1300" i="1" dirty="0">
                <a:ea typeface="Verdana" panose="020B0604030504040204" pitchFamily="34" charset="0"/>
              </a:rPr>
              <a:t>BST</a:t>
            </a:r>
            <a:r>
              <a:rPr lang="pt-PT" sz="1300" dirty="0">
                <a:ea typeface="Verdana" panose="020B0604030504040204" pitchFamily="34" charset="0"/>
              </a:rPr>
              <a:t> (</a:t>
            </a:r>
            <a:r>
              <a:rPr lang="pt-PT" sz="1300" i="1" dirty="0" err="1">
                <a:ea typeface="Verdana" panose="020B0604030504040204" pitchFamily="34" charset="0"/>
              </a:rPr>
              <a:t>Binary</a:t>
            </a:r>
            <a:r>
              <a:rPr lang="pt-PT" sz="1300" i="1" dirty="0">
                <a:ea typeface="Verdana" panose="020B0604030504040204" pitchFamily="34" charset="0"/>
              </a:rPr>
              <a:t> </a:t>
            </a:r>
            <a:r>
              <a:rPr lang="pt-PT" sz="1300" i="1" dirty="0" err="1">
                <a:ea typeface="Verdana" panose="020B0604030504040204" pitchFamily="34" charset="0"/>
              </a:rPr>
              <a:t>Search</a:t>
            </a:r>
            <a:r>
              <a:rPr lang="pt-PT" sz="1300" i="1" dirty="0">
                <a:ea typeface="Verdana" panose="020B0604030504040204" pitchFamily="34" charset="0"/>
              </a:rPr>
              <a:t> </a:t>
            </a:r>
            <a:r>
              <a:rPr lang="pt-PT" sz="1300" i="1" dirty="0" err="1">
                <a:ea typeface="Verdana" panose="020B0604030504040204" pitchFamily="34" charset="0"/>
              </a:rPr>
              <a:t>Tree</a:t>
            </a:r>
            <a:r>
              <a:rPr lang="pt-PT" sz="1300" dirty="0">
                <a:ea typeface="Verdana" panose="020B0604030504040204" pitchFamily="34" charset="0"/>
              </a:rPr>
              <a:t>) ordenada pelo montante	 e, em caso de empate, pela avaliação dada;</a:t>
            </a:r>
          </a:p>
          <a:p>
            <a:pPr lvl="1" algn="just">
              <a:lnSpc>
                <a:spcPct val="120000"/>
              </a:lnSpc>
            </a:pPr>
            <a:r>
              <a:rPr lang="pt-PT" sz="1300" dirty="0">
                <a:ea typeface="Verdana" panose="020B0604030504040204" pitchFamily="34" charset="0"/>
              </a:rPr>
              <a:t>Possibilidade de listar os donativos de maior montante, num determinado intervalo numérico de avaliações especificado;</a:t>
            </a:r>
          </a:p>
          <a:p>
            <a:pPr lvl="1" algn="just">
              <a:lnSpc>
                <a:spcPct val="120000"/>
              </a:lnSpc>
            </a:pPr>
            <a:r>
              <a:rPr lang="pt-PT" sz="1300" dirty="0">
                <a:ea typeface="Verdana" panose="020B0604030504040204" pitchFamily="34" charset="0"/>
              </a:rPr>
              <a:t>Implementação de um mecanismo de criação de compra de produtos, vendidos pelos </a:t>
            </a:r>
            <a:r>
              <a:rPr lang="pt-PT" sz="1300" i="1" dirty="0" err="1">
                <a:ea typeface="Verdana" panose="020B0604030504040204" pitchFamily="34" charset="0"/>
              </a:rPr>
              <a:t>streamers</a:t>
            </a:r>
            <a:r>
              <a:rPr lang="pt-PT" sz="1300" dirty="0">
                <a:ea typeface="Verdana" panose="020B0604030504040204" pitchFamily="34" charset="0"/>
              </a:rPr>
              <a:t>, para os </a:t>
            </a:r>
            <a:r>
              <a:rPr lang="pt-PT" sz="1300" i="1" dirty="0" err="1">
                <a:ea typeface="Verdana" panose="020B0604030504040204" pitchFamily="34" charset="0"/>
              </a:rPr>
              <a:t>viewers</a:t>
            </a:r>
            <a:r>
              <a:rPr lang="pt-PT" sz="1300" dirty="0">
                <a:ea typeface="Verdana" panose="020B0604030504040204" pitchFamily="34" charset="0"/>
              </a:rPr>
              <a:t>. </a:t>
            </a:r>
          </a:p>
          <a:p>
            <a:pPr lvl="1" algn="just">
              <a:lnSpc>
                <a:spcPct val="120000"/>
              </a:lnSpc>
            </a:pPr>
            <a:r>
              <a:rPr lang="pt-PT" sz="1300" dirty="0">
                <a:ea typeface="Verdana" panose="020B0604030504040204" pitchFamily="34" charset="0"/>
              </a:rPr>
              <a:t>O anterior mecanismo assenta na especificação dos pedidos de compra que são caracterizados pelo nome do </a:t>
            </a:r>
            <a:r>
              <a:rPr lang="pt-PT" sz="1300" dirty="0" err="1">
                <a:ea typeface="Verdana" panose="020B0604030504040204" pitchFamily="34" charset="0"/>
              </a:rPr>
              <a:t>viewer</a:t>
            </a:r>
            <a:r>
              <a:rPr lang="pt-PT" sz="1300" dirty="0">
                <a:ea typeface="Verdana" panose="020B0604030504040204" pitchFamily="34" charset="0"/>
              </a:rPr>
              <a:t>, pela quantidade de produtos a comprar e pela disponibilidade de compra (valor também de 1 a 5);</a:t>
            </a:r>
          </a:p>
          <a:p>
            <a:pPr lvl="1" algn="just">
              <a:lnSpc>
                <a:spcPct val="120000"/>
              </a:lnSpc>
            </a:pPr>
            <a:r>
              <a:rPr lang="pt-PT" sz="1300" dirty="0">
                <a:ea typeface="Verdana" panose="020B0604030504040204" pitchFamily="34" charset="0"/>
              </a:rPr>
              <a:t>Já os pedidos de compra devem ser organizados através da criação de uma fila de prioridade, que se encontra ordenada pelos pedidos com menor quantidade de produtos a adquirir e, em caso de empate, maior  disponibilidade de compra;</a:t>
            </a:r>
          </a:p>
          <a:p>
            <a:pPr lvl="1" algn="just">
              <a:lnSpc>
                <a:spcPct val="120000"/>
              </a:lnSpc>
            </a:pPr>
            <a:r>
              <a:rPr lang="pt-PT" sz="1300" dirty="0">
                <a:ea typeface="Verdana" panose="020B0604030504040204" pitchFamily="34" charset="0"/>
              </a:rPr>
              <a:t>Criar um registo de todos os </a:t>
            </a:r>
            <a:r>
              <a:rPr lang="pt-PT" sz="1300" i="1" dirty="0" err="1">
                <a:ea typeface="Verdana" panose="020B0604030504040204" pitchFamily="34" charset="0"/>
              </a:rPr>
              <a:t>streamers</a:t>
            </a:r>
            <a:r>
              <a:rPr lang="pt-PT" sz="1300" dirty="0">
                <a:ea typeface="Verdana" panose="020B0604030504040204" pitchFamily="34" charset="0"/>
              </a:rPr>
              <a:t> ativos, ou com conta eliminada, com o uso de um tabela de dispersão;</a:t>
            </a:r>
          </a:p>
          <a:p>
            <a:pPr lvl="1" algn="just">
              <a:lnSpc>
                <a:spcPct val="120000"/>
              </a:lnSpc>
            </a:pPr>
            <a:r>
              <a:rPr lang="pt-PT" sz="1300" dirty="0">
                <a:ea typeface="Verdana" panose="020B0604030504040204" pitchFamily="34" charset="0"/>
              </a:rPr>
              <a:t>Por fim, sempre que um </a:t>
            </a:r>
            <a:r>
              <a:rPr lang="pt-PT" sz="1300" i="1" dirty="0" err="1">
                <a:ea typeface="Verdana" panose="020B0604030504040204" pitchFamily="34" charset="0"/>
              </a:rPr>
              <a:t>streamer</a:t>
            </a:r>
            <a:r>
              <a:rPr lang="pt-PT" sz="1300" dirty="0">
                <a:ea typeface="Verdana" panose="020B0604030504040204" pitchFamily="34" charset="0"/>
              </a:rPr>
              <a:t> volta a ativar a sua conta, este recebe 50 gostos na primeira </a:t>
            </a:r>
            <a:r>
              <a:rPr lang="pt-PT" sz="1300" i="1" dirty="0">
                <a:ea typeface="Verdana" panose="020B0604030504040204" pitchFamily="34" charset="0"/>
              </a:rPr>
              <a:t>stream</a:t>
            </a:r>
            <a:r>
              <a:rPr lang="pt-PT" sz="1300" dirty="0">
                <a:ea typeface="Verdana" panose="020B0604030504040204" pitchFamily="34" charset="0"/>
              </a:rPr>
              <a:t>.</a:t>
            </a:r>
          </a:p>
        </p:txBody>
      </p:sp>
      <p:sp>
        <p:nvSpPr>
          <p:cNvPr id="40" name="Seta: Para a Direita 39">
            <a:extLst>
              <a:ext uri="{FF2B5EF4-FFF2-40B4-BE49-F238E27FC236}">
                <a16:creationId xmlns:a16="http://schemas.microsoft.com/office/drawing/2014/main" id="{67AC3066-D1DB-4A5E-B0F3-7E375F39D90E}"/>
              </a:ext>
            </a:extLst>
          </p:cNvPr>
          <p:cNvSpPr/>
          <p:nvPr/>
        </p:nvSpPr>
        <p:spPr>
          <a:xfrm>
            <a:off x="3848033" y="840773"/>
            <a:ext cx="409174" cy="238694"/>
          </a:xfrm>
          <a:prstGeom prst="rightArrow">
            <a:avLst/>
          </a:prstGeom>
          <a:solidFill>
            <a:srgbClr val="FF0000"/>
          </a:solidFill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rgbClr val="FF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7772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28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2E63A48-E0EC-4D89-AE06-11862F4F3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507077"/>
            <a:ext cx="5637132" cy="985327"/>
          </a:xfrm>
        </p:spPr>
        <p:txBody>
          <a:bodyPr anchor="b">
            <a:normAutofit/>
          </a:bodyPr>
          <a:lstStyle/>
          <a:p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StreamZ	Solução</a:t>
            </a:r>
          </a:p>
        </p:txBody>
      </p:sp>
      <p:grpSp>
        <p:nvGrpSpPr>
          <p:cNvPr id="45" name="Group 30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32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eta: Para a Direita 29">
            <a:extLst>
              <a:ext uri="{FF2B5EF4-FFF2-40B4-BE49-F238E27FC236}">
                <a16:creationId xmlns:a16="http://schemas.microsoft.com/office/drawing/2014/main" id="{D0D73797-E705-40F5-93E6-DE7BB88886B7}"/>
              </a:ext>
            </a:extLst>
          </p:cNvPr>
          <p:cNvSpPr/>
          <p:nvPr/>
        </p:nvSpPr>
        <p:spPr>
          <a:xfrm>
            <a:off x="3001088" y="997627"/>
            <a:ext cx="409174" cy="238694"/>
          </a:xfrm>
          <a:prstGeom prst="rightArrow">
            <a:avLst/>
          </a:prstGeom>
          <a:solidFill>
            <a:srgbClr val="FF0000"/>
          </a:solidFill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accent5">
                  <a:lumMod val="5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6C81C68E-F0FF-4C41-A267-5676D9838D3C}"/>
              </a:ext>
            </a:extLst>
          </p:cNvPr>
          <p:cNvGrpSpPr/>
          <p:nvPr/>
        </p:nvGrpSpPr>
        <p:grpSpPr>
          <a:xfrm>
            <a:off x="-2" y="2477861"/>
            <a:ext cx="11383362" cy="4147845"/>
            <a:chOff x="-2" y="2477861"/>
            <a:chExt cx="11383362" cy="4077297"/>
          </a:xfrm>
        </p:grpSpPr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id="{71D48EDD-FA30-4FD2-B7D3-4558838FE1D9}"/>
                </a:ext>
              </a:extLst>
            </p:cNvPr>
            <p:cNvSpPr/>
            <p:nvPr/>
          </p:nvSpPr>
          <p:spPr>
            <a:xfrm>
              <a:off x="-2" y="2692400"/>
              <a:ext cx="11383362" cy="386275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DDEB8DE3-F41D-4D21-B6F2-59182C6C3B4A}"/>
                </a:ext>
              </a:extLst>
            </p:cNvPr>
            <p:cNvSpPr/>
            <p:nvPr/>
          </p:nvSpPr>
          <p:spPr>
            <a:xfrm>
              <a:off x="-1" y="2477861"/>
              <a:ext cx="11366265" cy="10839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F98310C-D139-4EED-B52A-6F1D97921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778" y="2433410"/>
            <a:ext cx="10237143" cy="3687181"/>
          </a:xfrm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20000"/>
              </a:lnSpc>
            </a:pPr>
            <a:r>
              <a:rPr lang="pt-PT" sz="1600" b="1" dirty="0"/>
              <a:t>Principais classes/</a:t>
            </a:r>
            <a:r>
              <a:rPr lang="pt-PT" sz="1600" b="1" i="1" dirty="0"/>
              <a:t>header</a:t>
            </a:r>
            <a:r>
              <a:rPr lang="pt-PT" sz="1600" b="1" dirty="0"/>
              <a:t> files criadas/os na segunda parte</a:t>
            </a:r>
            <a:r>
              <a:rPr lang="pt-PT" sz="1600" dirty="0"/>
              <a:t>:</a:t>
            </a:r>
          </a:p>
          <a:p>
            <a:pPr lvl="1" algn="just">
              <a:lnSpc>
                <a:spcPct val="120000"/>
              </a:lnSpc>
            </a:pPr>
            <a:r>
              <a:rPr lang="pt-PT" sz="1300" i="1" u="sng" dirty="0" err="1"/>
              <a:t>Donation</a:t>
            </a:r>
            <a:r>
              <a:rPr lang="pt-PT" sz="1300" i="1" u="sng" dirty="0"/>
              <a:t>:</a:t>
            </a:r>
            <a:r>
              <a:rPr lang="pt-PT" sz="1300" i="1" dirty="0"/>
              <a:t> representativo das donações efetuadas através da plataforma</a:t>
            </a:r>
            <a:r>
              <a:rPr lang="pt-PT" sz="1300" dirty="0"/>
              <a:t>;</a:t>
            </a:r>
          </a:p>
          <a:p>
            <a:pPr lvl="1" algn="just">
              <a:lnSpc>
                <a:spcPct val="120000"/>
              </a:lnSpc>
            </a:pPr>
            <a:r>
              <a:rPr lang="pt-PT" sz="1300" i="1" u="sng" dirty="0" err="1"/>
              <a:t>Order</a:t>
            </a:r>
            <a:r>
              <a:rPr lang="pt-PT" sz="1300" i="1" u="sng" dirty="0"/>
              <a:t>:</a:t>
            </a:r>
            <a:r>
              <a:rPr lang="pt-PT" sz="1300" i="1" dirty="0"/>
              <a:t> </a:t>
            </a:r>
            <a:r>
              <a:rPr lang="pt-PT" sz="1300" dirty="0"/>
              <a:t>define cada ordem de compra que é efetuada pelos </a:t>
            </a:r>
            <a:r>
              <a:rPr lang="pt-PT" sz="1300" i="1" dirty="0" err="1"/>
              <a:t>viewers</a:t>
            </a:r>
            <a:endParaRPr lang="pt-PT" sz="1300" i="1" dirty="0"/>
          </a:p>
          <a:p>
            <a:pPr lvl="1" algn="just">
              <a:lnSpc>
                <a:spcPct val="120000"/>
              </a:lnSpc>
            </a:pPr>
            <a:r>
              <a:rPr lang="pt-PT" sz="1300" i="1" u="sng" dirty="0" err="1"/>
              <a:t>Product</a:t>
            </a:r>
            <a:r>
              <a:rPr lang="pt-PT" sz="1300" i="1" u="sng" dirty="0"/>
              <a:t>:</a:t>
            </a:r>
            <a:r>
              <a:rPr lang="pt-PT" sz="1300" dirty="0"/>
              <a:t> </a:t>
            </a:r>
            <a:r>
              <a:rPr lang="pt-PT" sz="1300" i="1" dirty="0"/>
              <a:t>descrevem cada produto que pode ser vendido por um </a:t>
            </a:r>
            <a:r>
              <a:rPr lang="pt-PT" sz="1300" i="1" dirty="0" err="1"/>
              <a:t>streamer</a:t>
            </a:r>
            <a:endParaRPr lang="pt-PT" sz="1300" i="1" dirty="0"/>
          </a:p>
          <a:p>
            <a:pPr>
              <a:lnSpc>
                <a:spcPct val="120000"/>
              </a:lnSpc>
            </a:pPr>
            <a:r>
              <a:rPr lang="pt-PT" sz="1600" b="1" dirty="0"/>
              <a:t>Restrições em algumas das classes:</a:t>
            </a:r>
          </a:p>
          <a:p>
            <a:pPr lvl="1" algn="just">
              <a:lnSpc>
                <a:spcPct val="120000"/>
              </a:lnSpc>
            </a:pPr>
            <a:r>
              <a:rPr lang="pt-PT" sz="1300" i="1" u="sng" dirty="0" err="1"/>
              <a:t>Donations</a:t>
            </a:r>
            <a:r>
              <a:rPr lang="pt-PT" sz="1300" i="1" u="sng" dirty="0"/>
              <a:t>:</a:t>
            </a:r>
            <a:r>
              <a:rPr lang="pt-PT" sz="1300" i="1" dirty="0"/>
              <a:t> </a:t>
            </a:r>
            <a:r>
              <a:rPr lang="pt-PT" sz="1300" dirty="0"/>
              <a:t>não podem haver vários donativos iguais, dado que se encontram estruturados numa BST, estrutura de dados que não permite elementos repetidos;</a:t>
            </a:r>
          </a:p>
          <a:p>
            <a:pPr lvl="1" algn="just">
              <a:lnSpc>
                <a:spcPct val="120000"/>
              </a:lnSpc>
            </a:pPr>
            <a:r>
              <a:rPr lang="pt-PT" sz="1300" u="sng" dirty="0" err="1"/>
              <a:t>Orders</a:t>
            </a:r>
            <a:r>
              <a:rPr lang="pt-PT" sz="1300" u="sng" dirty="0"/>
              <a:t>:</a:t>
            </a:r>
            <a:r>
              <a:rPr lang="pt-PT" sz="1300" dirty="0"/>
              <a:t> como nos foi pedido que as </a:t>
            </a:r>
            <a:r>
              <a:rPr lang="pt-PT" sz="1300" i="1" dirty="0" err="1"/>
              <a:t>orders</a:t>
            </a:r>
            <a:r>
              <a:rPr lang="pt-PT" sz="1300" dirty="0"/>
              <a:t> fossem identificadas pelo nome do </a:t>
            </a:r>
            <a:r>
              <a:rPr lang="pt-PT" sz="1300" i="1" dirty="0" err="1"/>
              <a:t>viewer</a:t>
            </a:r>
            <a:r>
              <a:rPr lang="pt-PT" sz="1300" dirty="0"/>
              <a:t>, pela quantidade de produto e pela prioridade, e que posteriormente estas pudessem ser apagadas da fila de prioridade, onde se encontram ordenadas, a qualquer momento, não é possível haver mais do que uma </a:t>
            </a:r>
            <a:r>
              <a:rPr lang="pt-PT" sz="1300" i="1" dirty="0" err="1"/>
              <a:t>order</a:t>
            </a:r>
            <a:r>
              <a:rPr lang="pt-PT" sz="1300" dirty="0"/>
              <a:t>, do mesmo </a:t>
            </a:r>
            <a:r>
              <a:rPr lang="pt-PT" sz="1300" i="1" dirty="0" err="1"/>
              <a:t>viewer</a:t>
            </a:r>
            <a:r>
              <a:rPr lang="pt-PT" sz="1300" i="1" dirty="0"/>
              <a:t>, </a:t>
            </a:r>
            <a:r>
              <a:rPr lang="pt-PT" sz="1300" dirty="0"/>
              <a:t>com os parâmetros de quantidade e de prioridade iguais; Esta restrição deve-se então  meramente ao facto de termos decidido cumprir a caracterização das </a:t>
            </a:r>
            <a:r>
              <a:rPr lang="pt-PT" sz="1300" dirty="0" err="1"/>
              <a:t>orders</a:t>
            </a:r>
            <a:r>
              <a:rPr lang="pt-PT" sz="1300" dirty="0"/>
              <a:t> da forma que nos era pedida no enunciado.</a:t>
            </a:r>
          </a:p>
        </p:txBody>
      </p:sp>
    </p:spTree>
    <p:extLst>
      <p:ext uri="{BB962C8B-B14F-4D97-AF65-F5344CB8AC3E}">
        <p14:creationId xmlns:p14="http://schemas.microsoft.com/office/powerpoint/2010/main" val="1353211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2E190B-1AF2-4C88-9DB2-2B7C327A6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365760"/>
            <a:ext cx="9912072" cy="1188404"/>
          </a:xfrm>
        </p:spPr>
        <p:txBody>
          <a:bodyPr>
            <a:normAutofit/>
          </a:bodyPr>
          <a:lstStyle/>
          <a:p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Utilização de ficheiros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0BC1D9E-4401-4EC0-88FD-ED103CB57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0670" y="2"/>
            <a:ext cx="1191330" cy="1511301"/>
          </a:xfrm>
          <a:custGeom>
            <a:avLst/>
            <a:gdLst>
              <a:gd name="connsiteX0" fmla="*/ 697617 w 1191330"/>
              <a:gd name="connsiteY0" fmla="*/ 0 h 1511301"/>
              <a:gd name="connsiteX1" fmla="*/ 1191330 w 1191330"/>
              <a:gd name="connsiteY1" fmla="*/ 0 h 1511301"/>
              <a:gd name="connsiteX2" fmla="*/ 1191330 w 1191330"/>
              <a:gd name="connsiteY2" fmla="*/ 1511301 h 1511301"/>
              <a:gd name="connsiteX3" fmla="*/ 0 w 1191330"/>
              <a:gd name="connsiteY3" fmla="*/ 1511301 h 1511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1330" h="1511301">
                <a:moveTo>
                  <a:pt x="697617" y="0"/>
                </a:moveTo>
                <a:lnTo>
                  <a:pt x="1191330" y="0"/>
                </a:lnTo>
                <a:lnTo>
                  <a:pt x="1191330" y="1511301"/>
                </a:lnTo>
                <a:lnTo>
                  <a:pt x="0" y="151130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200B311-3585-4069-AAC6-CD443FA5B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3986" y="1690688"/>
            <a:ext cx="3668014" cy="5167312"/>
          </a:xfrm>
          <a:custGeom>
            <a:avLst/>
            <a:gdLst>
              <a:gd name="connsiteX0" fmla="*/ 2391664 w 3668014"/>
              <a:gd name="connsiteY0" fmla="*/ 0 h 5167312"/>
              <a:gd name="connsiteX1" fmla="*/ 3668014 w 3668014"/>
              <a:gd name="connsiteY1" fmla="*/ 0 h 5167312"/>
              <a:gd name="connsiteX2" fmla="*/ 3668014 w 3668014"/>
              <a:gd name="connsiteY2" fmla="*/ 5167312 h 5167312"/>
              <a:gd name="connsiteX3" fmla="*/ 0 w 3668014"/>
              <a:gd name="connsiteY3" fmla="*/ 5167312 h 5167312"/>
              <a:gd name="connsiteX4" fmla="*/ 2393879 w 3668014"/>
              <a:gd name="connsiteY4" fmla="*/ 952 h 5167312"/>
              <a:gd name="connsiteX5" fmla="*/ 2391664 w 3668014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68014" h="5167312">
                <a:moveTo>
                  <a:pt x="2391664" y="0"/>
                </a:moveTo>
                <a:lnTo>
                  <a:pt x="3668014" y="0"/>
                </a:lnTo>
                <a:lnTo>
                  <a:pt x="3668014" y="5167312"/>
                </a:lnTo>
                <a:lnTo>
                  <a:pt x="0" y="5167312"/>
                </a:lnTo>
                <a:lnTo>
                  <a:pt x="2393879" y="952"/>
                </a:lnTo>
                <a:lnTo>
                  <a:pt x="2391664" y="952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0AAF7C9-094E-400C-A428-F6C2262F6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0688"/>
            <a:ext cx="10753320" cy="5167312"/>
          </a:xfrm>
          <a:custGeom>
            <a:avLst/>
            <a:gdLst>
              <a:gd name="connsiteX0" fmla="*/ 0 w 10753320"/>
              <a:gd name="connsiteY0" fmla="*/ 0 h 5167312"/>
              <a:gd name="connsiteX1" fmla="*/ 9680943 w 10753320"/>
              <a:gd name="connsiteY1" fmla="*/ 0 h 5167312"/>
              <a:gd name="connsiteX2" fmla="*/ 9680223 w 10753320"/>
              <a:gd name="connsiteY2" fmla="*/ 952 h 5167312"/>
              <a:gd name="connsiteX3" fmla="*/ 10753320 w 10753320"/>
              <a:gd name="connsiteY3" fmla="*/ 952 h 5167312"/>
              <a:gd name="connsiteX4" fmla="*/ 8359441 w 10753320"/>
              <a:gd name="connsiteY4" fmla="*/ 5167312 h 5167312"/>
              <a:gd name="connsiteX5" fmla="*/ 4821866 w 10753320"/>
              <a:gd name="connsiteY5" fmla="*/ 5167312 h 5167312"/>
              <a:gd name="connsiteX6" fmla="*/ 4821866 w 10753320"/>
              <a:gd name="connsiteY6" fmla="*/ 5166360 h 5167312"/>
              <a:gd name="connsiteX7" fmla="*/ 0 w 10753320"/>
              <a:gd name="connsiteY7" fmla="*/ 5166360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753320" h="5167312">
                <a:moveTo>
                  <a:pt x="0" y="0"/>
                </a:moveTo>
                <a:lnTo>
                  <a:pt x="9680943" y="0"/>
                </a:lnTo>
                <a:lnTo>
                  <a:pt x="9680223" y="952"/>
                </a:lnTo>
                <a:lnTo>
                  <a:pt x="10753320" y="952"/>
                </a:lnTo>
                <a:lnTo>
                  <a:pt x="8359441" y="5167312"/>
                </a:lnTo>
                <a:lnTo>
                  <a:pt x="4821866" y="5167312"/>
                </a:lnTo>
                <a:lnTo>
                  <a:pt x="4821866" y="5166360"/>
                </a:lnTo>
                <a:lnTo>
                  <a:pt x="0" y="516636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Marcador de Posição de Conteúdo 4">
            <a:extLst>
              <a:ext uri="{FF2B5EF4-FFF2-40B4-BE49-F238E27FC236}">
                <a16:creationId xmlns:a16="http://schemas.microsoft.com/office/drawing/2014/main" id="{06AEFACF-6FB8-40EC-8B7A-3CD6E900B5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50" y="2061970"/>
            <a:ext cx="4070896" cy="4108011"/>
          </a:xfrm>
        </p:spPr>
        <p:txBody>
          <a:bodyPr anchor="t">
            <a:normAutofit/>
          </a:bodyPr>
          <a:lstStyle/>
          <a:p>
            <a:r>
              <a:rPr lang="pt-PT" sz="1600" dirty="0">
                <a:solidFill>
                  <a:schemeClr val="bg1"/>
                </a:solidFill>
              </a:rPr>
              <a:t>Guardar:</a:t>
            </a:r>
          </a:p>
          <a:p>
            <a:endParaRPr lang="pt-PT" sz="2400" dirty="0">
              <a:solidFill>
                <a:schemeClr val="bg1"/>
              </a:solidFill>
            </a:endParaRPr>
          </a:p>
          <a:p>
            <a:pPr lvl="1" algn="just"/>
            <a:r>
              <a:rPr lang="pt-PT" sz="1300" dirty="0">
                <a:solidFill>
                  <a:schemeClr val="bg1"/>
                </a:solidFill>
              </a:rPr>
              <a:t>Para guardar os dados, é utilizada a função acima, que escreve num ficheiro (.txt) todos os objetos e atributos, usando uma certa formatação.</a:t>
            </a:r>
          </a:p>
          <a:p>
            <a:r>
              <a:rPr lang="pt-PT" sz="1600" dirty="0">
                <a:solidFill>
                  <a:schemeClr val="bg1"/>
                </a:solidFill>
              </a:rPr>
              <a:t>Importar:</a:t>
            </a:r>
          </a:p>
          <a:p>
            <a:pPr marL="0" indent="0">
              <a:buNone/>
            </a:pPr>
            <a:endParaRPr lang="pt-PT" sz="2400" dirty="0">
              <a:solidFill>
                <a:schemeClr val="bg1"/>
              </a:solidFill>
            </a:endParaRPr>
          </a:p>
          <a:p>
            <a:pPr lvl="1" algn="just"/>
            <a:r>
              <a:rPr lang="pt-PT" sz="1300" dirty="0">
                <a:solidFill>
                  <a:schemeClr val="bg1"/>
                </a:solidFill>
              </a:rPr>
              <a:t>Para importar os dados, é utilizado um dos construtores da StreamZ, que abre um ficheiro (.txt) e o lê, sabendo que se encontra pré formatado, e cria os objetos e atributos a partir do mesmo.</a:t>
            </a:r>
          </a:p>
          <a:p>
            <a:pPr lvl="1"/>
            <a:endParaRPr lang="pt-PT" dirty="0">
              <a:solidFill>
                <a:schemeClr val="bg1"/>
              </a:solidFill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84840EF7-1106-457E-B234-9F0202B75C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2" y="2407776"/>
            <a:ext cx="3571240" cy="29238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void </a:t>
            </a: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save</a:t>
            </a: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const </a:t>
            </a: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JetBrains Mono"/>
              </a:rPr>
              <a:t>std</a:t>
            </a: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::</a:t>
            </a: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B9BCD1"/>
                </a:solidFill>
                <a:effectLst/>
                <a:latin typeface="JetBrains Mono"/>
              </a:rPr>
              <a:t>string </a:t>
            </a: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&amp;filename) </a:t>
            </a: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const;</a:t>
            </a:r>
            <a:endParaRPr kumimoji="0" lang="pt-PT" altLang="pt-PT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19C1FBD7-DD8E-48F9-934B-40EA46EAAB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650" y="4003949"/>
            <a:ext cx="3571240" cy="29238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explicit </a:t>
            </a: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StreamZ</a:t>
            </a: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const </a:t>
            </a: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JetBrains Mono"/>
              </a:rPr>
              <a:t>std</a:t>
            </a: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::</a:t>
            </a: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B9BCD1"/>
                </a:solidFill>
                <a:effectLst/>
                <a:latin typeface="JetBrains Mono"/>
              </a:rPr>
              <a:t>string</a:t>
            </a: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&amp; filename)</a:t>
            </a: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kumimoji="0" lang="pt-PT" altLang="pt-PT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Marcador de Posição de Conteúdo 4">
            <a:extLst>
              <a:ext uri="{FF2B5EF4-FFF2-40B4-BE49-F238E27FC236}">
                <a16:creationId xmlns:a16="http://schemas.microsoft.com/office/drawing/2014/main" id="{A714AE95-A178-499F-88E6-8565F33C3052}"/>
              </a:ext>
            </a:extLst>
          </p:cNvPr>
          <p:cNvSpPr txBox="1">
            <a:spLocks/>
          </p:cNvSpPr>
          <p:nvPr/>
        </p:nvSpPr>
        <p:spPr>
          <a:xfrm>
            <a:off x="4933970" y="2061970"/>
            <a:ext cx="3339592" cy="3458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1600" dirty="0">
                <a:solidFill>
                  <a:schemeClr val="bg1"/>
                </a:solidFill>
              </a:rPr>
              <a:t>Exemplo:</a:t>
            </a:r>
          </a:p>
          <a:p>
            <a:pPr marL="0" indent="0">
              <a:buNone/>
            </a:pPr>
            <a:endParaRPr lang="pt-PT" sz="1600" dirty="0">
              <a:solidFill>
                <a:schemeClr val="bg1"/>
              </a:solidFill>
            </a:endParaRPr>
          </a:p>
          <a:p>
            <a:pPr lvl="1"/>
            <a:endParaRPr lang="pt-PT" dirty="0">
              <a:solidFill>
                <a:schemeClr val="bg1"/>
              </a:solidFill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0E1E845-A8EF-4309-9873-0747FCC834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37" y="2544300"/>
            <a:ext cx="5724083" cy="3054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71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7">
            <a:extLst>
              <a:ext uri="{FF2B5EF4-FFF2-40B4-BE49-F238E27FC236}">
                <a16:creationId xmlns:a16="http://schemas.microsoft.com/office/drawing/2014/main" id="{2029D5AD-8348-4446-B191-6A9B6FE03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Freeform: Shape 9">
            <a:extLst>
              <a:ext uri="{FF2B5EF4-FFF2-40B4-BE49-F238E27FC236}">
                <a16:creationId xmlns:a16="http://schemas.microsoft.com/office/drawing/2014/main" id="{A3F395A2-2B64-4749-BD93-2F159C7E1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5CF0135B-EAB8-4CA0-896C-2D897ECD2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F2C1566-16FF-46F4-980B-4F9712028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397"/>
            <a:ext cx="10515600" cy="1273233"/>
          </a:xfrm>
        </p:spPr>
        <p:txBody>
          <a:bodyPr>
            <a:normAutofit/>
          </a:bodyPr>
          <a:lstStyle/>
          <a:p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Tratamento de exceções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16996D3-040B-4E06-A42C-5C1363799F1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488900" y="2666903"/>
            <a:ext cx="3375365" cy="3293209"/>
          </a:xfrm>
          <a:prstGeom prst="rect">
            <a:avLst/>
          </a:prstGeom>
          <a:solidFill>
            <a:srgbClr val="2B2B2B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PT" altLang="pt-PT" sz="1300" dirty="0" err="1">
                <a:solidFill>
                  <a:schemeClr val="accent6">
                    <a:lumMod val="75000"/>
                  </a:schemeClr>
                </a:solidFill>
                <a:latin typeface="JetBrains Mono"/>
              </a:rPr>
              <a:t>class</a:t>
            </a:r>
            <a:r>
              <a:rPr lang="pt-PT" altLang="pt-PT" sz="1300" dirty="0">
                <a:latin typeface="JetBrains Mono"/>
              </a:rPr>
              <a:t> </a:t>
            </a:r>
            <a:r>
              <a:rPr lang="pt-PT" altLang="pt-PT" sz="13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JetBrains Mono"/>
              </a:rPr>
              <a:t>OrderAlreadyExists</a:t>
            </a:r>
            <a:r>
              <a:rPr lang="pt-PT" altLang="pt-PT" sz="1300" dirty="0">
                <a:solidFill>
                  <a:schemeClr val="accent5">
                    <a:lumMod val="60000"/>
                    <a:lumOff val="40000"/>
                  </a:schemeClr>
                </a:solidFill>
                <a:latin typeface="JetBrains Mono"/>
              </a:rPr>
              <a:t> : </a:t>
            </a:r>
            <a:r>
              <a:rPr lang="pt-PT" altLang="pt-PT" sz="13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JetBrains Mono"/>
              </a:rPr>
              <a:t>std</a:t>
            </a:r>
            <a:r>
              <a:rPr lang="pt-PT" altLang="pt-PT" sz="1300" dirty="0">
                <a:solidFill>
                  <a:schemeClr val="accent5">
                    <a:lumMod val="60000"/>
                    <a:lumOff val="40000"/>
                  </a:schemeClr>
                </a:solidFill>
                <a:latin typeface="JetBrains Mono"/>
              </a:rPr>
              <a:t>::</a:t>
            </a:r>
            <a:r>
              <a:rPr lang="pt-PT" altLang="pt-PT" sz="13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JetBrains Mono"/>
              </a:rPr>
              <a:t>exception</a:t>
            </a:r>
            <a:r>
              <a:rPr lang="pt-PT" altLang="pt-PT" sz="1300" dirty="0">
                <a:solidFill>
                  <a:schemeClr val="accent5">
                    <a:lumMod val="60000"/>
                    <a:lumOff val="40000"/>
                  </a:schemeClr>
                </a:solidFill>
                <a:latin typeface="JetBrains Mono"/>
              </a:rPr>
              <a:t>{};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PT" altLang="pt-PT" sz="1300" dirty="0"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PT" altLang="pt-PT" sz="1300" dirty="0" err="1">
                <a:solidFill>
                  <a:schemeClr val="accent6">
                    <a:lumMod val="75000"/>
                  </a:schemeClr>
                </a:solidFill>
                <a:latin typeface="JetBrains Mono"/>
              </a:rPr>
              <a:t>class</a:t>
            </a:r>
            <a:r>
              <a:rPr lang="pt-PT" altLang="pt-PT" sz="1300" dirty="0">
                <a:latin typeface="JetBrains Mono"/>
              </a:rPr>
              <a:t> </a:t>
            </a:r>
            <a:r>
              <a:rPr lang="pt-PT" altLang="pt-PT" sz="13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JetBrains Mono"/>
              </a:rPr>
              <a:t>OrderDoesNotExist</a:t>
            </a:r>
            <a:r>
              <a:rPr lang="pt-PT" altLang="pt-PT" sz="1300" dirty="0">
                <a:solidFill>
                  <a:schemeClr val="accent5">
                    <a:lumMod val="60000"/>
                    <a:lumOff val="40000"/>
                  </a:schemeClr>
                </a:solidFill>
                <a:latin typeface="JetBrains Mono"/>
              </a:rPr>
              <a:t> : </a:t>
            </a:r>
            <a:r>
              <a:rPr lang="pt-PT" altLang="pt-PT" sz="13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JetBrains Mono"/>
              </a:rPr>
              <a:t>std</a:t>
            </a:r>
            <a:r>
              <a:rPr lang="pt-PT" altLang="pt-PT" sz="1300" dirty="0">
                <a:solidFill>
                  <a:schemeClr val="accent5">
                    <a:lumMod val="60000"/>
                    <a:lumOff val="40000"/>
                  </a:schemeClr>
                </a:solidFill>
                <a:latin typeface="JetBrains Mono"/>
              </a:rPr>
              <a:t>::</a:t>
            </a:r>
            <a:r>
              <a:rPr lang="pt-PT" altLang="pt-PT" sz="13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JetBrains Mono"/>
              </a:rPr>
              <a:t>exception</a:t>
            </a:r>
            <a:r>
              <a:rPr lang="pt-PT" altLang="pt-PT" sz="1300" dirty="0">
                <a:solidFill>
                  <a:schemeClr val="accent5">
                    <a:lumMod val="60000"/>
                    <a:lumOff val="40000"/>
                  </a:schemeClr>
                </a:solidFill>
                <a:latin typeface="JetBrains Mono"/>
              </a:rPr>
              <a:t>{};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PT" altLang="pt-PT" sz="1300" dirty="0"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PT" altLang="pt-PT" sz="1300" dirty="0" err="1">
                <a:solidFill>
                  <a:schemeClr val="accent6">
                    <a:lumMod val="75000"/>
                  </a:schemeClr>
                </a:solidFill>
                <a:latin typeface="JetBrains Mono"/>
              </a:rPr>
              <a:t>class</a:t>
            </a:r>
            <a:r>
              <a:rPr lang="pt-PT" altLang="pt-PT" sz="1300" dirty="0">
                <a:latin typeface="JetBrains Mono"/>
              </a:rPr>
              <a:t> </a:t>
            </a:r>
            <a:r>
              <a:rPr lang="pt-PT" altLang="pt-PT" sz="13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JetBrains Mono"/>
              </a:rPr>
              <a:t>ExceededMaxQuantityPerPurchase</a:t>
            </a:r>
            <a:r>
              <a:rPr lang="pt-PT" altLang="pt-PT" sz="1300" dirty="0">
                <a:solidFill>
                  <a:schemeClr val="accent5">
                    <a:lumMod val="60000"/>
                    <a:lumOff val="40000"/>
                  </a:schemeClr>
                </a:solidFill>
                <a:latin typeface="JetBrains Mono"/>
              </a:rPr>
              <a:t> : </a:t>
            </a:r>
            <a:r>
              <a:rPr lang="pt-PT" altLang="pt-PT" sz="13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JetBrains Mono"/>
              </a:rPr>
              <a:t>std</a:t>
            </a:r>
            <a:r>
              <a:rPr lang="pt-PT" altLang="pt-PT" sz="1300" dirty="0">
                <a:solidFill>
                  <a:schemeClr val="accent5">
                    <a:lumMod val="60000"/>
                    <a:lumOff val="40000"/>
                  </a:schemeClr>
                </a:solidFill>
                <a:latin typeface="JetBrains Mono"/>
              </a:rPr>
              <a:t>::</a:t>
            </a:r>
            <a:r>
              <a:rPr lang="pt-PT" altLang="pt-PT" sz="13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JetBrains Mono"/>
              </a:rPr>
              <a:t>exception</a:t>
            </a:r>
            <a:r>
              <a:rPr lang="pt-PT" altLang="pt-PT" sz="1300" dirty="0">
                <a:solidFill>
                  <a:schemeClr val="accent5">
                    <a:lumMod val="60000"/>
                    <a:lumOff val="40000"/>
                  </a:schemeClr>
                </a:solidFill>
                <a:latin typeface="JetBrains Mono"/>
              </a:rPr>
              <a:t>{};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PT" altLang="pt-PT" sz="1300" dirty="0"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PT" altLang="pt-PT" sz="1300" dirty="0" err="1">
                <a:solidFill>
                  <a:schemeClr val="accent6">
                    <a:lumMod val="75000"/>
                  </a:schemeClr>
                </a:solidFill>
                <a:latin typeface="JetBrains Mono"/>
              </a:rPr>
              <a:t>class</a:t>
            </a:r>
            <a:r>
              <a:rPr lang="pt-PT" altLang="pt-PT" sz="1300" dirty="0">
                <a:latin typeface="JetBrains Mono"/>
              </a:rPr>
              <a:t> </a:t>
            </a:r>
            <a:r>
              <a:rPr lang="pt-PT" altLang="pt-PT" sz="13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JetBrains Mono"/>
              </a:rPr>
              <a:t>InvalidPriority</a:t>
            </a:r>
            <a:r>
              <a:rPr lang="pt-PT" altLang="pt-PT" sz="1300" dirty="0">
                <a:solidFill>
                  <a:schemeClr val="accent5">
                    <a:lumMod val="60000"/>
                    <a:lumOff val="40000"/>
                  </a:schemeClr>
                </a:solidFill>
                <a:latin typeface="JetBrains Mono"/>
              </a:rPr>
              <a:t> : </a:t>
            </a:r>
            <a:r>
              <a:rPr lang="pt-PT" altLang="pt-PT" sz="13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JetBrains Mono"/>
              </a:rPr>
              <a:t>std</a:t>
            </a:r>
            <a:r>
              <a:rPr lang="pt-PT" altLang="pt-PT" sz="1300" dirty="0">
                <a:solidFill>
                  <a:schemeClr val="accent5">
                    <a:lumMod val="60000"/>
                    <a:lumOff val="40000"/>
                  </a:schemeClr>
                </a:solidFill>
                <a:latin typeface="JetBrains Mono"/>
              </a:rPr>
              <a:t>::</a:t>
            </a:r>
            <a:r>
              <a:rPr lang="pt-PT" altLang="pt-PT" sz="13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JetBrains Mono"/>
              </a:rPr>
              <a:t>exception</a:t>
            </a:r>
            <a:r>
              <a:rPr lang="pt-PT" altLang="pt-PT" sz="1300" dirty="0">
                <a:solidFill>
                  <a:schemeClr val="accent5">
                    <a:lumMod val="60000"/>
                    <a:lumOff val="40000"/>
                  </a:schemeClr>
                </a:solidFill>
                <a:latin typeface="JetBrains Mono"/>
              </a:rPr>
              <a:t>{};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PT" altLang="pt-PT" sz="1300" dirty="0"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PT" altLang="pt-PT" sz="1300" dirty="0" err="1">
                <a:solidFill>
                  <a:schemeClr val="accent6">
                    <a:lumMod val="75000"/>
                  </a:schemeClr>
                </a:solidFill>
                <a:latin typeface="JetBrains Mono"/>
              </a:rPr>
              <a:t>class</a:t>
            </a:r>
            <a:r>
              <a:rPr lang="pt-PT" altLang="pt-PT" sz="1300" dirty="0">
                <a:latin typeface="JetBrains Mono"/>
              </a:rPr>
              <a:t> </a:t>
            </a:r>
            <a:r>
              <a:rPr lang="pt-PT" altLang="pt-PT" sz="13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JetBrains Mono"/>
              </a:rPr>
              <a:t>InactiveAccount</a:t>
            </a:r>
            <a:r>
              <a:rPr lang="pt-PT" altLang="pt-PT" sz="1300" dirty="0">
                <a:solidFill>
                  <a:schemeClr val="accent5">
                    <a:lumMod val="60000"/>
                    <a:lumOff val="40000"/>
                  </a:schemeClr>
                </a:solidFill>
                <a:latin typeface="JetBrains Mono"/>
              </a:rPr>
              <a:t> : </a:t>
            </a:r>
            <a:r>
              <a:rPr lang="pt-PT" altLang="pt-PT" sz="13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JetBrains Mono"/>
              </a:rPr>
              <a:t>std</a:t>
            </a:r>
            <a:r>
              <a:rPr lang="pt-PT" altLang="pt-PT" sz="1300" dirty="0">
                <a:solidFill>
                  <a:schemeClr val="accent5">
                    <a:lumMod val="60000"/>
                    <a:lumOff val="40000"/>
                  </a:schemeClr>
                </a:solidFill>
                <a:latin typeface="JetBrains Mono"/>
              </a:rPr>
              <a:t>::</a:t>
            </a:r>
            <a:r>
              <a:rPr lang="pt-PT" altLang="pt-PT" sz="13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JetBrains Mono"/>
              </a:rPr>
              <a:t>exception</a:t>
            </a:r>
            <a:r>
              <a:rPr lang="pt-PT" altLang="pt-PT" sz="1300" dirty="0">
                <a:solidFill>
                  <a:schemeClr val="accent5">
                    <a:lumMod val="60000"/>
                    <a:lumOff val="40000"/>
                  </a:schemeClr>
                </a:solidFill>
                <a:latin typeface="JetBrains Mono"/>
              </a:rPr>
              <a:t>{};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PT" altLang="pt-PT" sz="1300" dirty="0"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PT" altLang="pt-PT" sz="1300" dirty="0" err="1">
                <a:solidFill>
                  <a:schemeClr val="accent6">
                    <a:lumMod val="75000"/>
                  </a:schemeClr>
                </a:solidFill>
                <a:latin typeface="JetBrains Mono"/>
              </a:rPr>
              <a:t>class</a:t>
            </a:r>
            <a:r>
              <a:rPr lang="pt-PT" altLang="pt-PT" sz="1300" dirty="0">
                <a:latin typeface="JetBrains Mono"/>
              </a:rPr>
              <a:t> </a:t>
            </a:r>
            <a:r>
              <a:rPr lang="pt-PT" altLang="pt-PT" sz="13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JetBrains Mono"/>
              </a:rPr>
              <a:t>ProductNotFound</a:t>
            </a:r>
            <a:r>
              <a:rPr lang="pt-PT" altLang="pt-PT" sz="1300" dirty="0">
                <a:solidFill>
                  <a:schemeClr val="accent5">
                    <a:lumMod val="60000"/>
                    <a:lumOff val="40000"/>
                  </a:schemeClr>
                </a:solidFill>
                <a:latin typeface="JetBrains Mono"/>
              </a:rPr>
              <a:t> : </a:t>
            </a:r>
            <a:r>
              <a:rPr lang="pt-PT" altLang="pt-PT" sz="13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JetBrains Mono"/>
              </a:rPr>
              <a:t>std</a:t>
            </a:r>
            <a:r>
              <a:rPr lang="pt-PT" altLang="pt-PT" sz="1300" dirty="0">
                <a:solidFill>
                  <a:schemeClr val="accent5">
                    <a:lumMod val="60000"/>
                    <a:lumOff val="40000"/>
                  </a:schemeClr>
                </a:solidFill>
                <a:latin typeface="JetBrains Mono"/>
              </a:rPr>
              <a:t>::</a:t>
            </a:r>
            <a:r>
              <a:rPr lang="pt-PT" altLang="pt-PT" sz="13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JetBrains Mono"/>
              </a:rPr>
              <a:t>exception</a:t>
            </a:r>
            <a:r>
              <a:rPr lang="pt-PT" altLang="pt-PT" sz="1300" dirty="0">
                <a:solidFill>
                  <a:schemeClr val="accent5">
                    <a:lumMod val="60000"/>
                    <a:lumOff val="40000"/>
                  </a:schemeClr>
                </a:solidFill>
                <a:latin typeface="JetBrains Mono"/>
              </a:rPr>
              <a:t>{};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PT" altLang="pt-PT" sz="1300" dirty="0"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PT" altLang="pt-PT" sz="1300" dirty="0" err="1">
                <a:solidFill>
                  <a:schemeClr val="accent6">
                    <a:lumMod val="75000"/>
                  </a:schemeClr>
                </a:solidFill>
                <a:latin typeface="JetBrains Mono"/>
              </a:rPr>
              <a:t>class</a:t>
            </a:r>
            <a:r>
              <a:rPr lang="pt-PT" altLang="pt-PT" sz="1300" dirty="0">
                <a:latin typeface="JetBrains Mono"/>
              </a:rPr>
              <a:t> </a:t>
            </a:r>
            <a:r>
              <a:rPr lang="pt-PT" altLang="pt-PT" sz="13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JetBrains Mono"/>
              </a:rPr>
              <a:t>QuantityOverTheStock</a:t>
            </a:r>
            <a:r>
              <a:rPr lang="pt-PT" altLang="pt-PT" sz="1300" dirty="0">
                <a:solidFill>
                  <a:schemeClr val="accent5">
                    <a:lumMod val="60000"/>
                    <a:lumOff val="40000"/>
                  </a:schemeClr>
                </a:solidFill>
                <a:latin typeface="JetBrains Mono"/>
              </a:rPr>
              <a:t> : </a:t>
            </a:r>
            <a:r>
              <a:rPr lang="pt-PT" altLang="pt-PT" sz="13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JetBrains Mono"/>
              </a:rPr>
              <a:t>std</a:t>
            </a:r>
            <a:r>
              <a:rPr lang="pt-PT" altLang="pt-PT" sz="1300" dirty="0">
                <a:solidFill>
                  <a:schemeClr val="accent5">
                    <a:lumMod val="60000"/>
                    <a:lumOff val="40000"/>
                  </a:schemeClr>
                </a:solidFill>
                <a:latin typeface="JetBrains Mono"/>
              </a:rPr>
              <a:t>::</a:t>
            </a:r>
            <a:r>
              <a:rPr lang="pt-PT" altLang="pt-PT" sz="13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JetBrains Mono"/>
              </a:rPr>
              <a:t>exception</a:t>
            </a:r>
            <a:r>
              <a:rPr lang="pt-PT" altLang="pt-PT" sz="1300" dirty="0">
                <a:solidFill>
                  <a:schemeClr val="accent5">
                    <a:lumMod val="60000"/>
                    <a:lumOff val="40000"/>
                  </a:schemeClr>
                </a:solidFill>
                <a:latin typeface="JetBrains Mono"/>
              </a:rPr>
              <a:t>{};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PT" altLang="pt-PT" sz="1300" dirty="0">
              <a:solidFill>
                <a:schemeClr val="accent5">
                  <a:lumMod val="60000"/>
                  <a:lumOff val="40000"/>
                </a:schemeClr>
              </a:solidFill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PT" altLang="pt-PT" sz="1300" dirty="0" err="1">
                <a:solidFill>
                  <a:schemeClr val="accent6">
                    <a:lumMod val="75000"/>
                  </a:schemeClr>
                </a:solidFill>
                <a:latin typeface="JetBrains Mono"/>
              </a:rPr>
              <a:t>class</a:t>
            </a:r>
            <a:r>
              <a:rPr lang="pt-PT" altLang="pt-PT" sz="1300" dirty="0">
                <a:latin typeface="JetBrains Mono"/>
              </a:rPr>
              <a:t> </a:t>
            </a:r>
            <a:r>
              <a:rPr lang="pt-PT" altLang="pt-PT" sz="13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JetBrains Mono"/>
              </a:rPr>
              <a:t>NotEnoughCapital</a:t>
            </a:r>
            <a:r>
              <a:rPr lang="pt-PT" altLang="pt-PT" sz="1300" dirty="0">
                <a:solidFill>
                  <a:schemeClr val="accent5">
                    <a:lumMod val="60000"/>
                    <a:lumOff val="40000"/>
                  </a:schemeClr>
                </a:solidFill>
                <a:latin typeface="JetBrains Mono"/>
              </a:rPr>
              <a:t> : </a:t>
            </a:r>
            <a:r>
              <a:rPr lang="pt-PT" altLang="pt-PT" sz="13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JetBrains Mono"/>
              </a:rPr>
              <a:t>std</a:t>
            </a:r>
            <a:r>
              <a:rPr lang="pt-PT" altLang="pt-PT" sz="1300" dirty="0">
                <a:solidFill>
                  <a:schemeClr val="accent5">
                    <a:lumMod val="60000"/>
                    <a:lumOff val="40000"/>
                  </a:schemeClr>
                </a:solidFill>
                <a:latin typeface="JetBrains Mono"/>
              </a:rPr>
              <a:t>::</a:t>
            </a:r>
            <a:r>
              <a:rPr lang="pt-PT" altLang="pt-PT" sz="13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JetBrains Mono"/>
              </a:rPr>
              <a:t>exception</a:t>
            </a:r>
            <a:r>
              <a:rPr lang="pt-PT" altLang="pt-PT" sz="1300" dirty="0">
                <a:solidFill>
                  <a:schemeClr val="accent5">
                    <a:lumMod val="60000"/>
                    <a:lumOff val="40000"/>
                  </a:schemeClr>
                </a:solidFill>
                <a:latin typeface="JetBrains Mono"/>
              </a:rPr>
              <a:t>{};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65ACE524-34D1-4EE4-A96C-224157C0D5C7}"/>
              </a:ext>
            </a:extLst>
          </p:cNvPr>
          <p:cNvSpPr txBox="1"/>
          <p:nvPr/>
        </p:nvSpPr>
        <p:spPr>
          <a:xfrm>
            <a:off x="930731" y="3644653"/>
            <a:ext cx="1748286" cy="1569660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just"/>
            <a:r>
              <a:rPr lang="pt-PT" sz="1600" dirty="0"/>
              <a:t>Não contém mais que a sua declaração, que retrata o erro tratado no seu nome.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6FB8DE36-D21C-4B22-8692-D1090C4ECF7F}"/>
              </a:ext>
            </a:extLst>
          </p:cNvPr>
          <p:cNvSpPr txBox="1"/>
          <p:nvPr/>
        </p:nvSpPr>
        <p:spPr>
          <a:xfrm>
            <a:off x="7728601" y="3331339"/>
            <a:ext cx="3375365" cy="2062103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just"/>
            <a:r>
              <a:rPr lang="pt-PT" sz="1600" u="sng" dirty="0"/>
              <a:t>Nota</a:t>
            </a:r>
            <a:r>
              <a:rPr lang="pt-PT" sz="1600" dirty="0"/>
              <a:t>: Estas exceções são apenas as criadas na segunda parte do trabalho, correspondentes respetivamente ao tratamento de erros que surgiram com a criação da classe </a:t>
            </a:r>
            <a:r>
              <a:rPr lang="pt-PT" sz="1600" i="1" dirty="0" err="1"/>
              <a:t>Order</a:t>
            </a:r>
            <a:r>
              <a:rPr lang="pt-PT" sz="1600" dirty="0"/>
              <a:t>, </a:t>
            </a:r>
            <a:r>
              <a:rPr lang="pt-PT" sz="1600" i="1" dirty="0" err="1"/>
              <a:t>Donation</a:t>
            </a:r>
            <a:r>
              <a:rPr lang="pt-PT" sz="1600" dirty="0"/>
              <a:t> e </a:t>
            </a:r>
            <a:r>
              <a:rPr lang="pt-PT" sz="1600" i="1" dirty="0" err="1"/>
              <a:t>Product</a:t>
            </a:r>
            <a:r>
              <a:rPr lang="pt-PT" sz="1600" i="1" dirty="0"/>
              <a:t>. </a:t>
            </a:r>
            <a:r>
              <a:rPr lang="pt-PT" sz="1600" dirty="0"/>
              <a:t>Assim, estas são lançadas nos métodos da </a:t>
            </a:r>
            <a:r>
              <a:rPr lang="pt-PT" sz="1600" i="1" dirty="0" err="1"/>
              <a:t>streamz</a:t>
            </a:r>
            <a:r>
              <a:rPr lang="pt-PT" sz="1600" dirty="0"/>
              <a:t> que utilizam as classes referidas anteriormente.</a:t>
            </a:r>
          </a:p>
        </p:txBody>
      </p:sp>
      <p:sp>
        <p:nvSpPr>
          <p:cNvPr id="25" name="Seta: Bidirecional 24">
            <a:extLst>
              <a:ext uri="{FF2B5EF4-FFF2-40B4-BE49-F238E27FC236}">
                <a16:creationId xmlns:a16="http://schemas.microsoft.com/office/drawing/2014/main" id="{4F877E52-AA40-411C-BEBD-425040FE56AF}"/>
              </a:ext>
            </a:extLst>
          </p:cNvPr>
          <p:cNvSpPr/>
          <p:nvPr/>
        </p:nvSpPr>
        <p:spPr>
          <a:xfrm>
            <a:off x="2921070" y="4339010"/>
            <a:ext cx="325776" cy="138306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" name="Seta: Entalhada Para a Direita 8">
            <a:extLst>
              <a:ext uri="{FF2B5EF4-FFF2-40B4-BE49-F238E27FC236}">
                <a16:creationId xmlns:a16="http://schemas.microsoft.com/office/drawing/2014/main" id="{3F62DAD4-C626-4245-BC52-A5CF7A1A1820}"/>
              </a:ext>
            </a:extLst>
          </p:cNvPr>
          <p:cNvSpPr/>
          <p:nvPr/>
        </p:nvSpPr>
        <p:spPr>
          <a:xfrm>
            <a:off x="7141326" y="4248638"/>
            <a:ext cx="310213" cy="227504"/>
          </a:xfrm>
          <a:prstGeom prst="notch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61998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452E594-B91E-4541-B354-7DBC6E4B8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pt-PT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Exemplo de tratamento de exceção</a:t>
            </a:r>
            <a:endParaRPr lang="pt-PT" dirty="0">
              <a:solidFill>
                <a:schemeClr val="accent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Marcador de Posição de Conteúdo 4" descr="Uma imagem com texto&#10;&#10;Descrição gerada automaticamente">
            <a:extLst>
              <a:ext uri="{FF2B5EF4-FFF2-40B4-BE49-F238E27FC236}">
                <a16:creationId xmlns:a16="http://schemas.microsoft.com/office/drawing/2014/main" id="{FAA0475E-BFF5-4DAA-ADC1-B15A01A371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0191" y="963877"/>
            <a:ext cx="6304336" cy="1802879"/>
          </a:xfrm>
        </p:spPr>
      </p:pic>
      <p:pic>
        <p:nvPicPr>
          <p:cNvPr id="7" name="Imagem 6" descr="Uma imagem com texto&#10;&#10;Descrição gerada automaticamente">
            <a:extLst>
              <a:ext uri="{FF2B5EF4-FFF2-40B4-BE49-F238E27FC236}">
                <a16:creationId xmlns:a16="http://schemas.microsoft.com/office/drawing/2014/main" id="{F49C8941-4754-42B6-8818-4453D3EE93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7203" y="3019335"/>
            <a:ext cx="6310326" cy="93953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768F63FD-9348-4A38-B661-CBC1511749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0198" y="4211452"/>
            <a:ext cx="6304329" cy="314954"/>
          </a:xfrm>
          <a:prstGeom prst="rect">
            <a:avLst/>
          </a:prstGeom>
        </p:spPr>
      </p:pic>
      <p:pic>
        <p:nvPicPr>
          <p:cNvPr id="13" name="Imagem 12" descr="Uma imagem com texto&#10;&#10;Descrição gerada automaticamente">
            <a:extLst>
              <a:ext uri="{FF2B5EF4-FFF2-40B4-BE49-F238E27FC236}">
                <a16:creationId xmlns:a16="http://schemas.microsoft.com/office/drawing/2014/main" id="{AF1108A4-4120-40F3-8691-DF82BBCE75D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0198" y="4814523"/>
            <a:ext cx="6304329" cy="1079600"/>
          </a:xfrm>
          <a:prstGeom prst="rect">
            <a:avLst/>
          </a:prstGeom>
        </p:spPr>
      </p:pic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4580C373-2F50-4CF3-A0CB-BA11F6CC0FD6}"/>
              </a:ext>
            </a:extLst>
          </p:cNvPr>
          <p:cNvSpPr/>
          <p:nvPr/>
        </p:nvSpPr>
        <p:spPr>
          <a:xfrm>
            <a:off x="6895322" y="1828800"/>
            <a:ext cx="1343609" cy="149290"/>
          </a:xfrm>
          <a:prstGeom prst="round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3966D498-3F4B-409E-AABE-1FAF2D359857}"/>
              </a:ext>
            </a:extLst>
          </p:cNvPr>
          <p:cNvSpPr/>
          <p:nvPr/>
        </p:nvSpPr>
        <p:spPr>
          <a:xfrm>
            <a:off x="7150359" y="2136710"/>
            <a:ext cx="1685731" cy="173509"/>
          </a:xfrm>
          <a:prstGeom prst="round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A654EC21-4E22-4731-870D-20C8D9DA7842}"/>
              </a:ext>
            </a:extLst>
          </p:cNvPr>
          <p:cNvSpPr/>
          <p:nvPr/>
        </p:nvSpPr>
        <p:spPr>
          <a:xfrm>
            <a:off x="7713306" y="2424827"/>
            <a:ext cx="2298441" cy="173509"/>
          </a:xfrm>
          <a:prstGeom prst="round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96D7D51A-BBDA-4D70-8C76-29933A13FDAA}"/>
              </a:ext>
            </a:extLst>
          </p:cNvPr>
          <p:cNvSpPr/>
          <p:nvPr/>
        </p:nvSpPr>
        <p:spPr>
          <a:xfrm>
            <a:off x="7865706" y="3265715"/>
            <a:ext cx="1754155" cy="182682"/>
          </a:xfrm>
          <a:prstGeom prst="round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18DFCDAF-5284-4E56-B87E-01FA4EE09C49}"/>
              </a:ext>
            </a:extLst>
          </p:cNvPr>
          <p:cNvSpPr/>
          <p:nvPr/>
        </p:nvSpPr>
        <p:spPr>
          <a:xfrm>
            <a:off x="7150359" y="4356384"/>
            <a:ext cx="1340498" cy="161750"/>
          </a:xfrm>
          <a:prstGeom prst="round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9C011223-BB3C-4A10-8AF8-1BFFAD1E3B01}"/>
              </a:ext>
            </a:extLst>
          </p:cNvPr>
          <p:cNvSpPr/>
          <p:nvPr/>
        </p:nvSpPr>
        <p:spPr>
          <a:xfrm>
            <a:off x="5725886" y="5466051"/>
            <a:ext cx="1747934" cy="240181"/>
          </a:xfrm>
          <a:prstGeom prst="round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28" name="Conexão: Curva 27">
            <a:extLst>
              <a:ext uri="{FF2B5EF4-FFF2-40B4-BE49-F238E27FC236}">
                <a16:creationId xmlns:a16="http://schemas.microsoft.com/office/drawing/2014/main" id="{A05FDB2C-F9B8-4882-A2C7-5E8CDF5CDADC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8238931" y="1446245"/>
            <a:ext cx="1604865" cy="457200"/>
          </a:xfrm>
          <a:prstGeom prst="curvedConnector3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18AFB5F4-57BA-4414-8BB0-0999CDFF93D9}"/>
              </a:ext>
            </a:extLst>
          </p:cNvPr>
          <p:cNvSpPr txBox="1"/>
          <p:nvPr/>
        </p:nvSpPr>
        <p:spPr>
          <a:xfrm>
            <a:off x="9769191" y="1263465"/>
            <a:ext cx="17199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50" dirty="0">
                <a:solidFill>
                  <a:schemeClr val="bg1"/>
                </a:solidFill>
              </a:rPr>
              <a:t>Quando o produto não existe</a:t>
            </a:r>
          </a:p>
        </p:txBody>
      </p:sp>
      <p:cxnSp>
        <p:nvCxnSpPr>
          <p:cNvPr id="34" name="Conexão: Curva 33">
            <a:extLst>
              <a:ext uri="{FF2B5EF4-FFF2-40B4-BE49-F238E27FC236}">
                <a16:creationId xmlns:a16="http://schemas.microsoft.com/office/drawing/2014/main" id="{90C7DE4E-33F1-4205-921C-7363587FD469}"/>
              </a:ext>
            </a:extLst>
          </p:cNvPr>
          <p:cNvCxnSpPr>
            <a:cxnSpLocks/>
            <a:stCxn id="20" idx="3"/>
            <a:endCxn id="35" idx="1"/>
          </p:cNvCxnSpPr>
          <p:nvPr/>
        </p:nvCxnSpPr>
        <p:spPr>
          <a:xfrm flipV="1">
            <a:off x="8836090" y="2004126"/>
            <a:ext cx="933101" cy="219339"/>
          </a:xfrm>
          <a:prstGeom prst="curvedConnector3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E86002BF-F61F-4FE0-A7A0-BAC6F700EE62}"/>
              </a:ext>
            </a:extLst>
          </p:cNvPr>
          <p:cNvSpPr txBox="1"/>
          <p:nvPr/>
        </p:nvSpPr>
        <p:spPr>
          <a:xfrm>
            <a:off x="9769191" y="1796377"/>
            <a:ext cx="151778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50" dirty="0">
                <a:solidFill>
                  <a:schemeClr val="bg1"/>
                </a:solidFill>
              </a:rPr>
              <a:t>Quando não existe stock suficiente </a:t>
            </a:r>
          </a:p>
        </p:txBody>
      </p:sp>
      <p:cxnSp>
        <p:nvCxnSpPr>
          <p:cNvPr id="38" name="Conexão: Curva 37">
            <a:extLst>
              <a:ext uri="{FF2B5EF4-FFF2-40B4-BE49-F238E27FC236}">
                <a16:creationId xmlns:a16="http://schemas.microsoft.com/office/drawing/2014/main" id="{B059574C-CA00-447C-BE6E-6DDCDF394668}"/>
              </a:ext>
            </a:extLst>
          </p:cNvPr>
          <p:cNvCxnSpPr>
            <a:stCxn id="23" idx="3"/>
          </p:cNvCxnSpPr>
          <p:nvPr/>
        </p:nvCxnSpPr>
        <p:spPr>
          <a:xfrm flipV="1">
            <a:off x="10011747" y="2424827"/>
            <a:ext cx="410547" cy="86755"/>
          </a:xfrm>
          <a:prstGeom prst="curvedConnector3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F3004FFC-FE43-4DCC-AC79-B5222017BC97}"/>
              </a:ext>
            </a:extLst>
          </p:cNvPr>
          <p:cNvSpPr txBox="1"/>
          <p:nvPr/>
        </p:nvSpPr>
        <p:spPr>
          <a:xfrm>
            <a:off x="10427000" y="2136286"/>
            <a:ext cx="859971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50" dirty="0">
                <a:solidFill>
                  <a:schemeClr val="bg1"/>
                </a:solidFill>
              </a:rPr>
              <a:t>Excedeu a quantidade máxima</a:t>
            </a:r>
          </a:p>
        </p:txBody>
      </p:sp>
      <p:cxnSp>
        <p:nvCxnSpPr>
          <p:cNvPr id="41" name="Conexão: Curva 40">
            <a:extLst>
              <a:ext uri="{FF2B5EF4-FFF2-40B4-BE49-F238E27FC236}">
                <a16:creationId xmlns:a16="http://schemas.microsoft.com/office/drawing/2014/main" id="{2CBDAEB7-B99D-45C9-B09C-33D6908DA8D2}"/>
              </a:ext>
            </a:extLst>
          </p:cNvPr>
          <p:cNvCxnSpPr>
            <a:stCxn id="24" idx="2"/>
          </p:cNvCxnSpPr>
          <p:nvPr/>
        </p:nvCxnSpPr>
        <p:spPr>
          <a:xfrm rot="16200000" flipH="1">
            <a:off x="8905022" y="3286159"/>
            <a:ext cx="320628" cy="645104"/>
          </a:xfrm>
          <a:prstGeom prst="curvedConnector2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72EB45B6-C50A-4373-B942-6F1754078896}"/>
              </a:ext>
            </a:extLst>
          </p:cNvPr>
          <p:cNvSpPr txBox="1"/>
          <p:nvPr/>
        </p:nvSpPr>
        <p:spPr>
          <a:xfrm>
            <a:off x="9391299" y="3516527"/>
            <a:ext cx="165144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50" dirty="0">
                <a:solidFill>
                  <a:schemeClr val="bg1"/>
                </a:solidFill>
              </a:rPr>
              <a:t>Se o utilizador não estiver com a conta ativa</a:t>
            </a:r>
          </a:p>
        </p:txBody>
      </p:sp>
      <p:cxnSp>
        <p:nvCxnSpPr>
          <p:cNvPr id="47" name="Conexão: Curva 46">
            <a:extLst>
              <a:ext uri="{FF2B5EF4-FFF2-40B4-BE49-F238E27FC236}">
                <a16:creationId xmlns:a16="http://schemas.microsoft.com/office/drawing/2014/main" id="{1F7BB7F6-7DD3-4C75-9C80-C94956F0DF6F}"/>
              </a:ext>
            </a:extLst>
          </p:cNvPr>
          <p:cNvCxnSpPr>
            <a:cxnSpLocks/>
            <a:stCxn id="25" idx="3"/>
            <a:endCxn id="42" idx="2"/>
          </p:cNvCxnSpPr>
          <p:nvPr/>
        </p:nvCxnSpPr>
        <p:spPr>
          <a:xfrm flipV="1">
            <a:off x="8490857" y="3932025"/>
            <a:ext cx="1726163" cy="505234"/>
          </a:xfrm>
          <a:prstGeom prst="curvedConnector2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xão: Curva 50">
            <a:extLst>
              <a:ext uri="{FF2B5EF4-FFF2-40B4-BE49-F238E27FC236}">
                <a16:creationId xmlns:a16="http://schemas.microsoft.com/office/drawing/2014/main" id="{DD5D2FE5-0588-4126-8388-231D5FCF207B}"/>
              </a:ext>
            </a:extLst>
          </p:cNvPr>
          <p:cNvCxnSpPr>
            <a:stCxn id="26" idx="3"/>
          </p:cNvCxnSpPr>
          <p:nvPr/>
        </p:nvCxnSpPr>
        <p:spPr>
          <a:xfrm>
            <a:off x="7473820" y="5586142"/>
            <a:ext cx="1268963" cy="120090"/>
          </a:xfrm>
          <a:prstGeom prst="curvedConnector3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4B39CE53-36E7-483E-A4BB-D16015C8709A}"/>
              </a:ext>
            </a:extLst>
          </p:cNvPr>
          <p:cNvSpPr txBox="1"/>
          <p:nvPr/>
        </p:nvSpPr>
        <p:spPr>
          <a:xfrm>
            <a:off x="8742783" y="5508258"/>
            <a:ext cx="206980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50" dirty="0">
                <a:solidFill>
                  <a:schemeClr val="bg1"/>
                </a:solidFill>
              </a:rPr>
              <a:t>Quando uma ordem ainda não foi criado ou já foi cancelada</a:t>
            </a:r>
          </a:p>
        </p:txBody>
      </p:sp>
    </p:spTree>
    <p:extLst>
      <p:ext uri="{BB962C8B-B14F-4D97-AF65-F5344CB8AC3E}">
        <p14:creationId xmlns:p14="http://schemas.microsoft.com/office/powerpoint/2010/main" val="1378410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CEC00B8-C060-4706-A6FA-00C75BBCF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pt-PT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Funcionalidades Implementadas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2587519-6715-4148-9F6C-A19A67EAA1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209" y="2221992"/>
            <a:ext cx="11164399" cy="4418505"/>
          </a:xfrm>
        </p:spPr>
        <p:txBody>
          <a:bodyPr>
            <a:normAutofit fontScale="55000" lnSpcReduction="20000"/>
          </a:bodyPr>
          <a:lstStyle/>
          <a:p>
            <a:pPr algn="just">
              <a:lnSpc>
                <a:spcPct val="110000"/>
              </a:lnSpc>
            </a:pPr>
            <a:r>
              <a:rPr lang="pt-PT" sz="2900" b="1" dirty="0"/>
              <a:t>Requeridas:</a:t>
            </a:r>
          </a:p>
          <a:p>
            <a:pPr lvl="1" algn="just">
              <a:lnSpc>
                <a:spcPct val="110000"/>
              </a:lnSpc>
            </a:pPr>
            <a:r>
              <a:rPr lang="pt-PT" dirty="0"/>
              <a:t>Todas as funcionalidades requisitadas no problema da segunda parte, tal como a criação de .</a:t>
            </a:r>
          </a:p>
          <a:p>
            <a:pPr algn="just">
              <a:lnSpc>
                <a:spcPct val="110000"/>
              </a:lnSpc>
            </a:pPr>
            <a:r>
              <a:rPr lang="pt-PT" sz="2900" b="1" dirty="0"/>
              <a:t>Adicionadas:</a:t>
            </a:r>
          </a:p>
          <a:p>
            <a:pPr lvl="1" algn="just">
              <a:lnSpc>
                <a:spcPct val="110000"/>
              </a:lnSpc>
            </a:pPr>
            <a:r>
              <a:rPr lang="pt-PT" i="1" u="sng" dirty="0"/>
              <a:t>StreamZ</a:t>
            </a:r>
            <a:r>
              <a:rPr lang="pt-PT" dirty="0"/>
              <a:t>:</a:t>
            </a:r>
          </a:p>
          <a:p>
            <a:pPr lvl="2" algn="just">
              <a:lnSpc>
                <a:spcPct val="110000"/>
              </a:lnSpc>
            </a:pPr>
            <a:r>
              <a:rPr lang="pt-PT" sz="2400" dirty="0"/>
              <a:t>Adicionamos um atributo </a:t>
            </a:r>
            <a:r>
              <a:rPr lang="pt-PT" sz="2400" i="1" dirty="0" err="1"/>
              <a:t>capacity</a:t>
            </a:r>
            <a:r>
              <a:rPr lang="pt-PT" sz="2400" dirty="0"/>
              <a:t>, que reflete a capacidade de </a:t>
            </a:r>
            <a:r>
              <a:rPr lang="pt-PT" sz="2400" i="1" dirty="0" err="1"/>
              <a:t>streams</a:t>
            </a:r>
            <a:r>
              <a:rPr lang="pt-PT" sz="2400" dirty="0"/>
              <a:t> ativas da plataforma.</a:t>
            </a:r>
          </a:p>
          <a:p>
            <a:pPr lvl="1" algn="just">
              <a:lnSpc>
                <a:spcPct val="110000"/>
              </a:lnSpc>
            </a:pPr>
            <a:r>
              <a:rPr lang="pt-PT" dirty="0"/>
              <a:t> </a:t>
            </a:r>
            <a:r>
              <a:rPr lang="pt-PT" u="sng" dirty="0"/>
              <a:t>Classe dos Menus:</a:t>
            </a:r>
          </a:p>
          <a:p>
            <a:pPr lvl="2" algn="just">
              <a:lnSpc>
                <a:spcPct val="110000"/>
              </a:lnSpc>
            </a:pPr>
            <a:r>
              <a:rPr lang="pt-PT" sz="2400" dirty="0"/>
              <a:t>Utilizada na criação dos menus de consola interativos que se encontram na </a:t>
            </a:r>
            <a:r>
              <a:rPr lang="pt-PT" sz="2400" i="1" dirty="0"/>
              <a:t>framework</a:t>
            </a:r>
            <a:r>
              <a:rPr lang="pt-PT" sz="2400" dirty="0"/>
              <a:t>.</a:t>
            </a:r>
          </a:p>
          <a:p>
            <a:pPr lvl="1" algn="just">
              <a:lnSpc>
                <a:spcPct val="110000"/>
              </a:lnSpc>
            </a:pPr>
            <a:r>
              <a:rPr lang="pt-PT" i="1" u="sng" dirty="0"/>
              <a:t>StreamZ Framework</a:t>
            </a:r>
            <a:r>
              <a:rPr lang="pt-PT" dirty="0"/>
              <a:t>, que utiliza a classe </a:t>
            </a:r>
            <a:r>
              <a:rPr lang="pt-PT" i="1" dirty="0"/>
              <a:t>StreamZ</a:t>
            </a:r>
            <a:r>
              <a:rPr lang="pt-PT" dirty="0"/>
              <a:t> e as restantes relacionadas com esta última, onde se encontram implementadas estas funcionalidades:</a:t>
            </a:r>
          </a:p>
          <a:p>
            <a:pPr lvl="2" algn="just">
              <a:lnSpc>
                <a:spcPct val="110000"/>
              </a:lnSpc>
            </a:pPr>
            <a:r>
              <a:rPr lang="pt-PT" sz="2400" dirty="0"/>
              <a:t>Possibilidade de não criar uma, mas sim, um ilimitado número de plataformas </a:t>
            </a:r>
            <a:r>
              <a:rPr lang="pt-PT" sz="2400" i="1" dirty="0"/>
              <a:t>StreamZ</a:t>
            </a:r>
            <a:r>
              <a:rPr lang="pt-PT" sz="2400" dirty="0"/>
              <a:t>;</a:t>
            </a:r>
          </a:p>
          <a:p>
            <a:pPr lvl="2" algn="just">
              <a:lnSpc>
                <a:spcPct val="110000"/>
              </a:lnSpc>
            </a:pPr>
            <a:r>
              <a:rPr lang="pt-PT" sz="2400" dirty="0"/>
              <a:t>Possibilidade de guardar ou importar a qualquer altura, no menu das definições, onde também é possível ativar o </a:t>
            </a:r>
            <a:r>
              <a:rPr lang="pt-PT" sz="2400" i="1" dirty="0"/>
              <a:t>auto save;</a:t>
            </a:r>
          </a:p>
          <a:p>
            <a:pPr lvl="2" algn="just">
              <a:lnSpc>
                <a:spcPct val="110000"/>
              </a:lnSpc>
            </a:pPr>
            <a:r>
              <a:rPr lang="pt-PT" sz="2400" dirty="0"/>
              <a:t>Sistema de </a:t>
            </a:r>
            <a:r>
              <a:rPr lang="pt-PT" sz="2400" i="1" dirty="0"/>
              <a:t>Login</a:t>
            </a:r>
            <a:r>
              <a:rPr lang="pt-PT" sz="2400" dirty="0"/>
              <a:t> (associado a cada uma das plataformas criadas);</a:t>
            </a:r>
          </a:p>
          <a:p>
            <a:pPr lvl="2" algn="just">
              <a:lnSpc>
                <a:spcPct val="110000"/>
              </a:lnSpc>
            </a:pPr>
            <a:r>
              <a:rPr lang="pt-PT" sz="2400" dirty="0"/>
              <a:t>Passwords dos utilizadores encriptadas, através do algoritmo </a:t>
            </a:r>
            <a:r>
              <a:rPr lang="pt-PT" sz="2400" i="1" dirty="0"/>
              <a:t>sha256</a:t>
            </a:r>
            <a:r>
              <a:rPr lang="pt-PT" sz="2400" dirty="0"/>
              <a:t> (considerado totalmente seguro na atualidade);</a:t>
            </a:r>
          </a:p>
          <a:p>
            <a:pPr lvl="2" algn="just">
              <a:lnSpc>
                <a:spcPct val="110000"/>
              </a:lnSpc>
            </a:pPr>
            <a:r>
              <a:rPr lang="pt-PT" sz="2400" i="1" dirty="0" err="1"/>
              <a:t>Admin</a:t>
            </a:r>
            <a:r>
              <a:rPr lang="pt-PT" sz="2400" dirty="0"/>
              <a:t> com a possibilidade de criar e entrar nas contas de todos os utilizadores.</a:t>
            </a:r>
          </a:p>
          <a:p>
            <a:pPr lvl="1" algn="just">
              <a:lnSpc>
                <a:spcPct val="110000"/>
              </a:lnSpc>
            </a:pPr>
            <a:r>
              <a:rPr lang="pt-PT" u="sng" dirty="0"/>
              <a:t>Informação guardada em ficheiros</a:t>
            </a:r>
            <a:r>
              <a:rPr lang="pt-PT" dirty="0"/>
              <a:t>:</a:t>
            </a:r>
          </a:p>
          <a:p>
            <a:pPr lvl="2" algn="just">
              <a:lnSpc>
                <a:spcPct val="110000"/>
              </a:lnSpc>
            </a:pPr>
            <a:r>
              <a:rPr lang="pt-PT" sz="2400" dirty="0"/>
              <a:t>Cada ficheiro tem um indicativo de que se trata de um ficheiro formatado pela </a:t>
            </a:r>
            <a:r>
              <a:rPr lang="pt-PT" sz="2400" i="1" dirty="0"/>
              <a:t>StreamZ</a:t>
            </a:r>
            <a:r>
              <a:rPr lang="pt-PT" sz="2400" dirty="0"/>
              <a:t>, caso contrário é ignorado;</a:t>
            </a:r>
          </a:p>
          <a:p>
            <a:pPr lvl="2" algn="just">
              <a:lnSpc>
                <a:spcPct val="110000"/>
              </a:lnSpc>
            </a:pPr>
            <a:r>
              <a:rPr lang="pt-PT" sz="2400" dirty="0"/>
              <a:t>Todo os comentários são também guardados nos respetivos ficheiros;</a:t>
            </a:r>
          </a:p>
          <a:p>
            <a:pPr lvl="1"/>
            <a:endParaRPr lang="pt-PT" sz="1800" dirty="0"/>
          </a:p>
          <a:p>
            <a:pPr lvl="1"/>
            <a:endParaRPr lang="pt-PT" sz="1800" dirty="0"/>
          </a:p>
          <a:p>
            <a:pPr lvl="1"/>
            <a:endParaRPr lang="pt-PT" sz="1800" dirty="0"/>
          </a:p>
          <a:p>
            <a:pPr lvl="1"/>
            <a:endParaRPr lang="pt-PT" sz="1800" dirty="0"/>
          </a:p>
          <a:p>
            <a:pPr lvl="1"/>
            <a:endParaRPr lang="pt-PT" sz="1800" dirty="0"/>
          </a:p>
          <a:p>
            <a:endParaRPr lang="pt-PT" sz="2200" dirty="0"/>
          </a:p>
        </p:txBody>
      </p:sp>
      <p:pic>
        <p:nvPicPr>
          <p:cNvPr id="9" name="Graphic 6" descr="Marca de Verificação">
            <a:extLst>
              <a:ext uri="{FF2B5EF4-FFF2-40B4-BE49-F238E27FC236}">
                <a16:creationId xmlns:a16="http://schemas.microsoft.com/office/drawing/2014/main" id="{7EC7491C-B8DF-402E-B46F-97B5AF13EF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16498" y="4883912"/>
            <a:ext cx="364081" cy="364081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2770234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8FD4CB8-FBEF-418C-9210-810F790F7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7716" y="467271"/>
            <a:ext cx="4195674" cy="205252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Funcionalidade Destacada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5BBA018-FA75-43BF-99E6-1F5245727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2753" y="703679"/>
            <a:ext cx="753718" cy="1016562"/>
            <a:chOff x="422753" y="703679"/>
            <a:chExt cx="753718" cy="1016562"/>
          </a:xfrm>
        </p:grpSpPr>
        <p:sp>
          <p:nvSpPr>
            <p:cNvPr id="22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956" y="703679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solidFill>
              <a:schemeClr val="accent1"/>
            </a:solidFill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2753" y="1562696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solidFill>
              <a:schemeClr val="accent1"/>
            </a:solidFill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AB673405-BF85-493E-8558-0DCBEDB2B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779610"/>
            <a:ext cx="4831130" cy="4078390"/>
          </a:xfrm>
          <a:custGeom>
            <a:avLst/>
            <a:gdLst>
              <a:gd name="connsiteX0" fmla="*/ 1960035 w 4831130"/>
              <a:gd name="connsiteY0" fmla="*/ 0 h 4078390"/>
              <a:gd name="connsiteX1" fmla="*/ 4831130 w 4831130"/>
              <a:gd name="connsiteY1" fmla="*/ 2871095 h 4078390"/>
              <a:gd name="connsiteX2" fmla="*/ 4605505 w 4831130"/>
              <a:gd name="connsiteY2" fmla="*/ 3988655 h 4078390"/>
              <a:gd name="connsiteX3" fmla="*/ 4562278 w 4831130"/>
              <a:gd name="connsiteY3" fmla="*/ 4078390 h 4078390"/>
              <a:gd name="connsiteX4" fmla="*/ 0 w 4831130"/>
              <a:gd name="connsiteY4" fmla="*/ 4078390 h 4078390"/>
              <a:gd name="connsiteX5" fmla="*/ 0 w 4831130"/>
              <a:gd name="connsiteY5" fmla="*/ 777181 h 4078390"/>
              <a:gd name="connsiteX6" fmla="*/ 133752 w 4831130"/>
              <a:gd name="connsiteY6" fmla="*/ 655619 h 4078390"/>
              <a:gd name="connsiteX7" fmla="*/ 1960035 w 4831130"/>
              <a:gd name="connsiteY7" fmla="*/ 0 h 4078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31130" h="4078390">
                <a:moveTo>
                  <a:pt x="1960035" y="0"/>
                </a:moveTo>
                <a:cubicBezTo>
                  <a:pt x="3545697" y="0"/>
                  <a:pt x="4831130" y="1285433"/>
                  <a:pt x="4831130" y="2871095"/>
                </a:cubicBezTo>
                <a:cubicBezTo>
                  <a:pt x="4831130" y="3267511"/>
                  <a:pt x="4750791" y="3645162"/>
                  <a:pt x="4605505" y="3988655"/>
                </a:cubicBezTo>
                <a:lnTo>
                  <a:pt x="4562278" y="4078390"/>
                </a:lnTo>
                <a:lnTo>
                  <a:pt x="0" y="4078390"/>
                </a:lnTo>
                <a:lnTo>
                  <a:pt x="0" y="777181"/>
                </a:lnTo>
                <a:lnTo>
                  <a:pt x="133752" y="655619"/>
                </a:lnTo>
                <a:cubicBezTo>
                  <a:pt x="630047" y="246040"/>
                  <a:pt x="1266308" y="0"/>
                  <a:pt x="1960035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C64EAE84-A813-4501-BC71-DBD14BA026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59782" y="1"/>
            <a:ext cx="4195674" cy="3095741"/>
          </a:xfrm>
          <a:custGeom>
            <a:avLst/>
            <a:gdLst>
              <a:gd name="connsiteX0" fmla="*/ 252211 w 4195674"/>
              <a:gd name="connsiteY0" fmla="*/ 0 h 3095741"/>
              <a:gd name="connsiteX1" fmla="*/ 3943464 w 4195674"/>
              <a:gd name="connsiteY1" fmla="*/ 0 h 3095741"/>
              <a:gd name="connsiteX2" fmla="*/ 4030816 w 4195674"/>
              <a:gd name="connsiteY2" fmla="*/ 181331 h 3095741"/>
              <a:gd name="connsiteX3" fmla="*/ 4195674 w 4195674"/>
              <a:gd name="connsiteY3" fmla="*/ 997904 h 3095741"/>
              <a:gd name="connsiteX4" fmla="*/ 2097837 w 4195674"/>
              <a:gd name="connsiteY4" fmla="*/ 3095741 h 3095741"/>
              <a:gd name="connsiteX5" fmla="*/ 0 w 4195674"/>
              <a:gd name="connsiteY5" fmla="*/ 997904 h 3095741"/>
              <a:gd name="connsiteX6" fmla="*/ 164859 w 4195674"/>
              <a:gd name="connsiteY6" fmla="*/ 181331 h 3095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95674" h="3095741">
                <a:moveTo>
                  <a:pt x="252211" y="0"/>
                </a:moveTo>
                <a:lnTo>
                  <a:pt x="3943464" y="0"/>
                </a:lnTo>
                <a:lnTo>
                  <a:pt x="4030816" y="181331"/>
                </a:lnTo>
                <a:cubicBezTo>
                  <a:pt x="4136972" y="432313"/>
                  <a:pt x="4195674" y="708253"/>
                  <a:pt x="4195674" y="997904"/>
                </a:cubicBezTo>
                <a:cubicBezTo>
                  <a:pt x="4195674" y="2156507"/>
                  <a:pt x="3256440" y="3095741"/>
                  <a:pt x="2097837" y="3095741"/>
                </a:cubicBezTo>
                <a:cubicBezTo>
                  <a:pt x="939234" y="3095741"/>
                  <a:pt x="0" y="2156507"/>
                  <a:pt x="0" y="997904"/>
                </a:cubicBezTo>
                <a:cubicBezTo>
                  <a:pt x="0" y="708253"/>
                  <a:pt x="58702" y="432313"/>
                  <a:pt x="164859" y="181331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7" name="Graphic 6" descr="Marca de Verificação">
            <a:extLst>
              <a:ext uri="{FF2B5EF4-FFF2-40B4-BE49-F238E27FC236}">
                <a16:creationId xmlns:a16="http://schemas.microsoft.com/office/drawing/2014/main" id="{99BC7C11-7C74-4B78-A8F9-AA7E457404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36211" y="165871"/>
            <a:ext cx="2353922" cy="2353922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0A695AE2-60EE-46DA-96D4-13939FCB6C40}"/>
              </a:ext>
            </a:extLst>
          </p:cNvPr>
          <p:cNvSpPr txBox="1"/>
          <p:nvPr/>
        </p:nvSpPr>
        <p:spPr>
          <a:xfrm>
            <a:off x="6657716" y="2987064"/>
            <a:ext cx="4080576" cy="29176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 err="1"/>
              <a:t>Criação</a:t>
            </a:r>
            <a:r>
              <a:rPr lang="en-US" sz="1700" dirty="0"/>
              <a:t> de </a:t>
            </a:r>
            <a:r>
              <a:rPr lang="en-US" sz="1700" dirty="0" err="1"/>
              <a:t>uma</a:t>
            </a:r>
            <a:r>
              <a:rPr lang="en-US" sz="1700" dirty="0"/>
              <a:t> </a:t>
            </a:r>
            <a:r>
              <a:rPr lang="en-US" sz="1700" dirty="0" err="1"/>
              <a:t>classe</a:t>
            </a:r>
            <a:r>
              <a:rPr lang="en-US" sz="1700" dirty="0"/>
              <a:t> </a:t>
            </a:r>
            <a:r>
              <a:rPr lang="en-US" sz="1700" i="1" dirty="0"/>
              <a:t>Product</a:t>
            </a:r>
            <a:r>
              <a:rPr lang="en-US" sz="1700" dirty="0"/>
              <a:t> para </a:t>
            </a:r>
            <a:r>
              <a:rPr lang="en-US" sz="1700" dirty="0" err="1"/>
              <a:t>definir</a:t>
            </a:r>
            <a:r>
              <a:rPr lang="en-US" sz="1700" dirty="0"/>
              <a:t> </a:t>
            </a:r>
            <a:r>
              <a:rPr lang="en-US" sz="1700" dirty="0" err="1"/>
              <a:t>cada</a:t>
            </a:r>
            <a:r>
              <a:rPr lang="en-US" sz="1700" dirty="0"/>
              <a:t> </a:t>
            </a:r>
            <a:r>
              <a:rPr lang="en-US" sz="1700" dirty="0" err="1"/>
              <a:t>produto</a:t>
            </a:r>
            <a:r>
              <a:rPr lang="en-US" sz="1700" dirty="0"/>
              <a:t> que um </a:t>
            </a:r>
            <a:r>
              <a:rPr lang="en-US" sz="1700" i="1" dirty="0"/>
              <a:t>streamer</a:t>
            </a:r>
            <a:r>
              <a:rPr lang="en-US" sz="1700" dirty="0"/>
              <a:t> </a:t>
            </a:r>
            <a:r>
              <a:rPr lang="en-US" sz="1700" dirty="0" err="1"/>
              <a:t>vendia</a:t>
            </a:r>
            <a:r>
              <a:rPr lang="en-US" sz="1700" dirty="0"/>
              <a:t>;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O </a:t>
            </a:r>
            <a:r>
              <a:rPr lang="en-US" sz="1700" dirty="0" err="1"/>
              <a:t>desenvolvimento</a:t>
            </a:r>
            <a:r>
              <a:rPr lang="en-US" sz="1700" dirty="0"/>
              <a:t> de </a:t>
            </a:r>
            <a:r>
              <a:rPr lang="en-US" sz="1700" dirty="0" err="1"/>
              <a:t>uma</a:t>
            </a:r>
            <a:r>
              <a:rPr lang="en-US" sz="1700" dirty="0"/>
              <a:t> </a:t>
            </a:r>
            <a:r>
              <a:rPr lang="en-US" sz="1700" i="1" dirty="0"/>
              <a:t>wallet</a:t>
            </a:r>
            <a:r>
              <a:rPr lang="en-US" sz="1700" dirty="0"/>
              <a:t> para </a:t>
            </a:r>
            <a:r>
              <a:rPr lang="en-US" sz="1700" dirty="0" err="1"/>
              <a:t>cada</a:t>
            </a:r>
            <a:r>
              <a:rPr lang="en-US" sz="1700" dirty="0"/>
              <a:t> </a:t>
            </a:r>
            <a:r>
              <a:rPr lang="en-US" sz="1700" i="1" dirty="0"/>
              <a:t>user</a:t>
            </a:r>
            <a:r>
              <a:rPr lang="en-US" sz="1700" dirty="0"/>
              <a:t>, </a:t>
            </a:r>
            <a:r>
              <a:rPr lang="en-US" sz="1700" dirty="0" err="1"/>
              <a:t>podendo</a:t>
            </a:r>
            <a:r>
              <a:rPr lang="en-US" sz="1700" dirty="0"/>
              <a:t> </a:t>
            </a:r>
            <a:r>
              <a:rPr lang="en-US" sz="1700" dirty="0" err="1"/>
              <a:t>assim</a:t>
            </a:r>
            <a:r>
              <a:rPr lang="en-US" sz="1700" dirty="0"/>
              <a:t> haver, de facto, </a:t>
            </a:r>
            <a:r>
              <a:rPr lang="en-US" sz="1700" dirty="0" err="1"/>
              <a:t>transações</a:t>
            </a:r>
            <a:r>
              <a:rPr lang="en-US" sz="1700" dirty="0"/>
              <a:t> entre </a:t>
            </a:r>
            <a:r>
              <a:rPr lang="en-US" sz="1700" dirty="0" err="1"/>
              <a:t>os</a:t>
            </a:r>
            <a:r>
              <a:rPr lang="en-US" sz="1700" dirty="0"/>
              <a:t> </a:t>
            </a:r>
            <a:r>
              <a:rPr lang="en-US" sz="1700" dirty="0" err="1"/>
              <a:t>utilizadores</a:t>
            </a:r>
            <a:r>
              <a:rPr lang="en-US" sz="1700" dirty="0"/>
              <a:t> (</a:t>
            </a:r>
            <a:r>
              <a:rPr lang="en-US" sz="1700" dirty="0" err="1"/>
              <a:t>sem</a:t>
            </a:r>
            <a:r>
              <a:rPr lang="en-US" sz="1700" dirty="0"/>
              <a:t> </a:t>
            </a:r>
            <a:r>
              <a:rPr lang="en-US" sz="1700" dirty="0" err="1"/>
              <a:t>comissão</a:t>
            </a:r>
            <a:r>
              <a:rPr lang="en-US" sz="1700" dirty="0"/>
              <a:t>) e entre a </a:t>
            </a:r>
            <a:r>
              <a:rPr lang="en-US" sz="1700" dirty="0" err="1"/>
              <a:t>plataforma</a:t>
            </a:r>
            <a:r>
              <a:rPr lang="en-US" sz="1700" dirty="0"/>
              <a:t> e </a:t>
            </a:r>
            <a:r>
              <a:rPr lang="en-US" sz="1700" dirty="0" err="1"/>
              <a:t>os</a:t>
            </a:r>
            <a:r>
              <a:rPr lang="en-US" sz="1700" dirty="0"/>
              <a:t> </a:t>
            </a:r>
            <a:r>
              <a:rPr lang="en-US" sz="1700" dirty="0" err="1"/>
              <a:t>utilizadores</a:t>
            </a:r>
            <a:r>
              <a:rPr lang="en-US" sz="1700" dirty="0"/>
              <a:t> (com </a:t>
            </a:r>
            <a:r>
              <a:rPr lang="en-US" sz="1700" dirty="0" err="1"/>
              <a:t>comissão</a:t>
            </a:r>
            <a:r>
              <a:rPr lang="en-US" sz="1700" dirty="0"/>
              <a:t> de 10% para a </a:t>
            </a:r>
            <a:r>
              <a:rPr lang="en-US" sz="1700" i="1" dirty="0" err="1"/>
              <a:t>streamz</a:t>
            </a:r>
            <a:r>
              <a:rPr lang="en-US" sz="1700" dirty="0"/>
              <a:t> </a:t>
            </a:r>
            <a:r>
              <a:rPr lang="en-US" sz="1700" dirty="0" err="1"/>
              <a:t>quando</a:t>
            </a:r>
            <a:r>
              <a:rPr lang="en-US" sz="1700" dirty="0"/>
              <a:t> se </a:t>
            </a:r>
            <a:r>
              <a:rPr lang="en-US" sz="1700" dirty="0" err="1"/>
              <a:t>trata</a:t>
            </a:r>
            <a:r>
              <a:rPr lang="en-US" sz="1700" dirty="0"/>
              <a:t> de </a:t>
            </a:r>
            <a:r>
              <a:rPr lang="en-US" sz="1700" dirty="0" err="1"/>
              <a:t>uma</a:t>
            </a:r>
            <a:r>
              <a:rPr lang="en-US" sz="1700" dirty="0"/>
              <a:t> </a:t>
            </a:r>
            <a:r>
              <a:rPr lang="en-US" sz="1700" dirty="0" err="1"/>
              <a:t>venda</a:t>
            </a:r>
            <a:r>
              <a:rPr lang="en-US" sz="1700" dirty="0"/>
              <a:t> de um </a:t>
            </a:r>
            <a:r>
              <a:rPr lang="en-US" sz="1700" i="1" dirty="0"/>
              <a:t>streamer</a:t>
            </a:r>
            <a:r>
              <a:rPr lang="en-US" sz="1700" dirty="0"/>
              <a:t>).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1B54370-3EE8-475F-AE16-3B0FAF6B89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154" y="3684772"/>
            <a:ext cx="2752751" cy="2752751"/>
          </a:xfrm>
          <a:prstGeom prst="rect">
            <a:avLst/>
          </a:prstGeom>
        </p:spPr>
      </p:pic>
      <p:sp>
        <p:nvSpPr>
          <p:cNvPr id="29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54149" y="5775082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64036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4" y="448055"/>
            <a:ext cx="3414370" cy="3801257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C0C3B75-B8C8-48E2-A537-EF03E63BB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731519"/>
            <a:ext cx="2845191" cy="3237579"/>
          </a:xfrm>
        </p:spPr>
        <p:txBody>
          <a:bodyPr>
            <a:normAutofit/>
          </a:bodyPr>
          <a:lstStyle/>
          <a:p>
            <a:r>
              <a:rPr lang="pt-PT" sz="380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Principais dificuldades e esforço individual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4419227"/>
            <a:ext cx="3414369" cy="1979852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4603" y="448055"/>
            <a:ext cx="7688475" cy="5952745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AB80583-B529-422A-8C95-53B5990AAB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9709" y="686862"/>
            <a:ext cx="7037591" cy="5475129"/>
          </a:xfrm>
        </p:spPr>
        <p:txBody>
          <a:bodyPr anchor="ctr">
            <a:normAutofit/>
          </a:bodyPr>
          <a:lstStyle/>
          <a:p>
            <a:r>
              <a:rPr lang="pt-PT" sz="1600" b="1" dirty="0"/>
              <a:t>Principais dificuldades</a:t>
            </a:r>
          </a:p>
          <a:p>
            <a:pPr lvl="1"/>
            <a:r>
              <a:rPr lang="pt-PT" sz="1300" dirty="0"/>
              <a:t>Adequar as funcionalidades pedidas às estrutura de dados que também era requeridas;</a:t>
            </a:r>
          </a:p>
          <a:p>
            <a:pPr lvl="1"/>
            <a:r>
              <a:rPr lang="pt-PT" sz="1300" dirty="0"/>
              <a:t>Criação de novas classes não solicitadas no enunciado, de modo a completar os sistemas requisitados o melhor possível;</a:t>
            </a:r>
          </a:p>
          <a:p>
            <a:pPr lvl="1"/>
            <a:r>
              <a:rPr lang="pt-PT" sz="1300" dirty="0"/>
              <a:t>Organizar o trabalho para o tempo que tínhamos, uma vez que não tínhamos imensa disponibilidade;</a:t>
            </a:r>
          </a:p>
          <a:p>
            <a:pPr lvl="1"/>
            <a:r>
              <a:rPr lang="pt-PT" sz="1300" dirty="0"/>
              <a:t>Não, de certa forma, destruir todo o trabalho que já tínhamos feito antes, com as modificações que tivemos de fazer.</a:t>
            </a:r>
          </a:p>
          <a:p>
            <a:pPr marL="457200" lvl="1" indent="0">
              <a:buNone/>
            </a:pPr>
            <a:endParaRPr lang="pt-PT" sz="2000" dirty="0"/>
          </a:p>
          <a:p>
            <a:r>
              <a:rPr lang="pt-PT" sz="1600" b="1" dirty="0"/>
              <a:t>Participação de cada elemento:</a:t>
            </a:r>
          </a:p>
          <a:p>
            <a:pPr lvl="1"/>
            <a:r>
              <a:rPr lang="pt-PT" sz="1300" dirty="0"/>
              <a:t>Lucas Santos: 50%</a:t>
            </a:r>
          </a:p>
          <a:p>
            <a:pPr lvl="1"/>
            <a:r>
              <a:rPr lang="pt-PT" sz="1300" dirty="0"/>
              <a:t>Sérgio da Gama: 50%</a:t>
            </a:r>
          </a:p>
        </p:txBody>
      </p:sp>
    </p:spTree>
    <p:extLst>
      <p:ext uri="{BB962C8B-B14F-4D97-AF65-F5344CB8AC3E}">
        <p14:creationId xmlns:p14="http://schemas.microsoft.com/office/powerpoint/2010/main" val="343053573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Personalizado 12">
      <a:dk1>
        <a:sysClr val="windowText" lastClr="000000"/>
      </a:dk1>
      <a:lt1>
        <a:sysClr val="window" lastClr="FFFFFF"/>
      </a:lt1>
      <a:dk2>
        <a:srgbClr val="A00000"/>
      </a:dk2>
      <a:lt2>
        <a:srgbClr val="7F7F7F"/>
      </a:lt2>
      <a:accent1>
        <a:srgbClr val="E60000"/>
      </a:accent1>
      <a:accent2>
        <a:srgbClr val="A00000"/>
      </a:accent2>
      <a:accent3>
        <a:srgbClr val="A5A5A5"/>
      </a:accent3>
      <a:accent4>
        <a:srgbClr val="E60000"/>
      </a:accent4>
      <a:accent5>
        <a:srgbClr val="5B9BD5"/>
      </a:accent5>
      <a:accent6>
        <a:srgbClr val="F4B183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1133</Words>
  <Application>Microsoft Office PowerPoint</Application>
  <PresentationFormat>Ecrã Panorâmico</PresentationFormat>
  <Paragraphs>110</Paragraphs>
  <Slides>11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11</vt:i4>
      </vt:variant>
    </vt:vector>
  </HeadingPairs>
  <TitlesOfParts>
    <vt:vector size="18" baseType="lpstr">
      <vt:lpstr>Arial</vt:lpstr>
      <vt:lpstr>Brush Script MT</vt:lpstr>
      <vt:lpstr>Calibri</vt:lpstr>
      <vt:lpstr>Calibri Light</vt:lpstr>
      <vt:lpstr>Copperplate Gothic Bold</vt:lpstr>
      <vt:lpstr>JetBrains Mono</vt:lpstr>
      <vt:lpstr>Tema do Office</vt:lpstr>
      <vt:lpstr>StreamZ</vt:lpstr>
      <vt:lpstr>StreamZ Problema</vt:lpstr>
      <vt:lpstr>StreamZ Solução</vt:lpstr>
      <vt:lpstr>Utilização de ficheiros</vt:lpstr>
      <vt:lpstr>Tratamento de exceções</vt:lpstr>
      <vt:lpstr>Exemplo de tratamento de exceção</vt:lpstr>
      <vt:lpstr>Funcionalidades Implementadas</vt:lpstr>
      <vt:lpstr>Funcionalidade Destacada</vt:lpstr>
      <vt:lpstr>Principais dificuldades e esforço individual</vt:lpstr>
      <vt:lpstr>StreamZ Framework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StreamZ</dc:title>
  <dc:creator>Sérgio da Gama</dc:creator>
  <cp:lastModifiedBy>Sérgio da Gama</cp:lastModifiedBy>
  <cp:revision>4</cp:revision>
  <dcterms:created xsi:type="dcterms:W3CDTF">2020-12-30T15:42:47Z</dcterms:created>
  <dcterms:modified xsi:type="dcterms:W3CDTF">2020-12-30T16:10:02Z</dcterms:modified>
</cp:coreProperties>
</file>