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2" r:id="rId7"/>
    <p:sldId id="27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D60000"/>
    <a:srgbClr val="EA0000"/>
    <a:srgbClr val="E7FFF2"/>
    <a:srgbClr val="A3FFCA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451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906690@fe.up.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D1ACC0-D141-4648-B37D-66A474E8B2A8}"/>
              </a:ext>
            </a:extLst>
          </p:cNvPr>
          <p:cNvGrpSpPr/>
          <p:nvPr/>
        </p:nvGrpSpPr>
        <p:grpSpPr>
          <a:xfrm rot="20201215">
            <a:off x="7557837" y="3641795"/>
            <a:ext cx="2174166" cy="1128444"/>
            <a:chOff x="9365515" y="1487545"/>
            <a:chExt cx="2510820" cy="129095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E2F74-2269-4455-8EED-8BBC32D40BAB}"/>
                </a:ext>
              </a:extLst>
            </p:cNvPr>
            <p:cNvSpPr/>
            <p:nvPr/>
          </p:nvSpPr>
          <p:spPr>
            <a:xfrm>
              <a:off x="9365515" y="1487545"/>
              <a:ext cx="2510820" cy="1290953"/>
            </a:xfrm>
            <a:prstGeom prst="roundRect">
              <a:avLst/>
            </a:prstGeom>
            <a:noFill/>
            <a:ln w="76200">
              <a:solidFill>
                <a:srgbClr val="D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" name="Imagem 18" descr="Uma imagem com texto, loiça, prato&#10;&#10;Descrição gerada automaticamente">
              <a:extLst>
                <a:ext uri="{FF2B5EF4-FFF2-40B4-BE49-F238E27FC236}">
                  <a16:creationId xmlns:a16="http://schemas.microsoft.com/office/drawing/2014/main" id="{D8C5EFB1-B984-4DFF-9BFB-46EE19B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354" y="1661185"/>
              <a:ext cx="1927143" cy="943674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3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4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5718E263-BEBB-43BF-9F59-BDD2F629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46" y="3295303"/>
            <a:ext cx="1988992" cy="2940203"/>
          </a:xfrm>
          <a:prstGeom prst="rect">
            <a:avLst/>
          </a:prstGeom>
        </p:spPr>
      </p:pic>
      <p:pic>
        <p:nvPicPr>
          <p:cNvPr id="39" name="Imagem 38" descr="Uma imagem com texto&#10;&#10;Descrição gerada automaticamente">
            <a:extLst>
              <a:ext uri="{FF2B5EF4-FFF2-40B4-BE49-F238E27FC236}">
                <a16:creationId xmlns:a16="http://schemas.microsoft.com/office/drawing/2014/main" id="{8A110F93-6A86-444C-A449-A5FA2C8DD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" b="2621"/>
          <a:stretch/>
        </p:blipFill>
        <p:spPr>
          <a:xfrm>
            <a:off x="7150915" y="3295303"/>
            <a:ext cx="1889330" cy="2960930"/>
          </a:xfrm>
          <a:prstGeom prst="rect">
            <a:avLst/>
          </a:prstGeom>
        </p:spPr>
      </p:pic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4233428" y="1432734"/>
            <a:ext cx="964296" cy="2760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3439" y="2815617"/>
            <a:ext cx="2002141" cy="4796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4053528" y="5809972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8794327" y="6049104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5A7594-4CD8-4F78-B1B2-C67DB22743B7}"/>
              </a:ext>
            </a:extLst>
          </p:cNvPr>
          <p:cNvSpPr txBox="1"/>
          <p:nvPr/>
        </p:nvSpPr>
        <p:spPr>
          <a:xfrm>
            <a:off x="4693745" y="1500010"/>
            <a:ext cx="2804504" cy="830997"/>
          </a:xfrm>
          <a:prstGeom prst="rect">
            <a:avLst/>
          </a:prstGeom>
          <a:noFill/>
          <a:ln w="57150">
            <a:solidFill>
              <a:srgbClr val="E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Novas Funcionalidades</a:t>
            </a:r>
          </a:p>
        </p:txBody>
      </p:sp>
      <p:pic>
        <p:nvPicPr>
          <p:cNvPr id="21" name="Gráfico 20" descr="Distintivo 1 com preenchimento sólido">
            <a:extLst>
              <a:ext uri="{FF2B5EF4-FFF2-40B4-BE49-F238E27FC236}">
                <a16:creationId xmlns:a16="http://schemas.microsoft.com/office/drawing/2014/main" id="{46534A43-88F7-44B8-8CB0-D49866CCF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977" y="1696567"/>
            <a:ext cx="202957" cy="202957"/>
          </a:xfrm>
          <a:prstGeom prst="rect">
            <a:avLst/>
          </a:prstGeom>
        </p:spPr>
      </p:pic>
      <p:pic>
        <p:nvPicPr>
          <p:cNvPr id="23" name="Gráfico 22" descr="Distintivo com preenchimento sólido">
            <a:extLst>
              <a:ext uri="{FF2B5EF4-FFF2-40B4-BE49-F238E27FC236}">
                <a16:creationId xmlns:a16="http://schemas.microsoft.com/office/drawing/2014/main" id="{0CE77F5B-8AD3-4932-A550-B7F2E90C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77" y="1905645"/>
            <a:ext cx="202957" cy="202957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4DDFD45-DDC7-4287-9832-6149388EB0F7}"/>
              </a:ext>
            </a:extLst>
          </p:cNvPr>
          <p:cNvSpPr/>
          <p:nvPr/>
        </p:nvSpPr>
        <p:spPr>
          <a:xfrm>
            <a:off x="2405849" y="5388746"/>
            <a:ext cx="1260629" cy="2230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18E19C0-1BEB-4C70-A783-D32BB00C9568}"/>
              </a:ext>
            </a:extLst>
          </p:cNvPr>
          <p:cNvSpPr/>
          <p:nvPr/>
        </p:nvSpPr>
        <p:spPr>
          <a:xfrm>
            <a:off x="7201870" y="5244179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249DAB9-C0EA-471F-B628-E30E97C5B562}"/>
              </a:ext>
            </a:extLst>
          </p:cNvPr>
          <p:cNvSpPr/>
          <p:nvPr/>
        </p:nvSpPr>
        <p:spPr>
          <a:xfrm>
            <a:off x="7207086" y="5670306"/>
            <a:ext cx="1229619" cy="1597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F86C996-E6A0-408F-8FFB-29A7CA272B1E}"/>
              </a:ext>
            </a:extLst>
          </p:cNvPr>
          <p:cNvSpPr/>
          <p:nvPr/>
        </p:nvSpPr>
        <p:spPr>
          <a:xfrm>
            <a:off x="7201870" y="5454628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52" name="Conexão: Curva 51">
            <a:extLst>
              <a:ext uri="{FF2B5EF4-FFF2-40B4-BE49-F238E27FC236}">
                <a16:creationId xmlns:a16="http://schemas.microsoft.com/office/drawing/2014/main" id="{4F0F27EF-6BB5-4C0E-BE4D-D8FA19E718B7}"/>
              </a:ext>
            </a:extLst>
          </p:cNvPr>
          <p:cNvCxnSpPr>
            <a:cxnSpLocks/>
            <a:stCxn id="50" idx="1"/>
            <a:endCxn id="64" idx="2"/>
          </p:cNvCxnSpPr>
          <p:nvPr/>
        </p:nvCxnSpPr>
        <p:spPr>
          <a:xfrm rot="10800000">
            <a:off x="1351427" y="4698963"/>
            <a:ext cx="1054422" cy="80128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: Curva 53">
            <a:extLst>
              <a:ext uri="{FF2B5EF4-FFF2-40B4-BE49-F238E27FC236}">
                <a16:creationId xmlns:a16="http://schemas.microsoft.com/office/drawing/2014/main" id="{6C7B4ADF-84A6-4904-8FBC-5ACE2E87DA48}"/>
              </a:ext>
            </a:extLst>
          </p:cNvPr>
          <p:cNvCxnSpPr>
            <a:cxnSpLocks/>
            <a:stCxn id="61" idx="3"/>
            <a:endCxn id="76" idx="2"/>
          </p:cNvCxnSpPr>
          <p:nvPr/>
        </p:nvCxnSpPr>
        <p:spPr>
          <a:xfrm flipV="1">
            <a:off x="8431489" y="4126300"/>
            <a:ext cx="1349342" cy="1225718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: Curva 56">
            <a:extLst>
              <a:ext uri="{FF2B5EF4-FFF2-40B4-BE49-F238E27FC236}">
                <a16:creationId xmlns:a16="http://schemas.microsoft.com/office/drawing/2014/main" id="{D95FADF3-8856-4956-835B-8EFF4D88A81B}"/>
              </a:ext>
            </a:extLst>
          </p:cNvPr>
          <p:cNvCxnSpPr>
            <a:cxnSpLocks/>
            <a:stCxn id="63" idx="1"/>
            <a:endCxn id="81" idx="3"/>
          </p:cNvCxnSpPr>
          <p:nvPr/>
        </p:nvCxnSpPr>
        <p:spPr>
          <a:xfrm rot="10800000">
            <a:off x="6786490" y="5257217"/>
            <a:ext cx="415381" cy="30525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: Curva 59">
            <a:extLst>
              <a:ext uri="{FF2B5EF4-FFF2-40B4-BE49-F238E27FC236}">
                <a16:creationId xmlns:a16="http://schemas.microsoft.com/office/drawing/2014/main" id="{D6059466-61B8-4965-BC5C-A74901C9C8D4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8436705" y="5750206"/>
            <a:ext cx="847228" cy="16283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987E646-DE1C-40B8-AF79-941EB6986571}"/>
              </a:ext>
            </a:extLst>
          </p:cNvPr>
          <p:cNvSpPr txBox="1"/>
          <p:nvPr/>
        </p:nvSpPr>
        <p:spPr>
          <a:xfrm>
            <a:off x="559802" y="3867966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venderem produtos através da plataforma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44681A8B-F672-402C-B487-19556880EC3D}"/>
              </a:ext>
            </a:extLst>
          </p:cNvPr>
          <p:cNvSpPr txBox="1"/>
          <p:nvPr/>
        </p:nvSpPr>
        <p:spPr>
          <a:xfrm>
            <a:off x="9283933" y="5497539"/>
            <a:ext cx="12399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agora fazer donativos aos </a:t>
            </a:r>
            <a:r>
              <a:rPr lang="pt-PT" sz="1200" i="1" dirty="0" err="1"/>
              <a:t>streamers</a:t>
            </a:r>
            <a:r>
              <a:rPr lang="pt-PT" sz="1200" dirty="0"/>
              <a:t> 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B337616-028F-48D8-B8C2-E902ECFFB85A}"/>
              </a:ext>
            </a:extLst>
          </p:cNvPr>
          <p:cNvSpPr txBox="1"/>
          <p:nvPr/>
        </p:nvSpPr>
        <p:spPr>
          <a:xfrm>
            <a:off x="9067814" y="3295303"/>
            <a:ext cx="14260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viewers</a:t>
            </a:r>
            <a:r>
              <a:rPr lang="pt-PT" sz="1200" dirty="0"/>
              <a:t> comprarem os produtos disponíveis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E3304F4-6DE9-40AD-9EC6-74B71009E42D}"/>
              </a:ext>
            </a:extLst>
          </p:cNvPr>
          <p:cNvSpPr txBox="1"/>
          <p:nvPr/>
        </p:nvSpPr>
        <p:spPr>
          <a:xfrm>
            <a:off x="5746061" y="4564718"/>
            <a:ext cx="1040428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também cancelar a sua compra a qualquer momento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412F6-E6BE-47BD-B2FF-FD8B202684BF}"/>
              </a:ext>
            </a:extLst>
          </p:cNvPr>
          <p:cNvSpPr txBox="1"/>
          <p:nvPr/>
        </p:nvSpPr>
        <p:spPr>
          <a:xfrm>
            <a:off x="9000864" y="2108602"/>
            <a:ext cx="276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Nota</a:t>
            </a:r>
            <a:r>
              <a:rPr lang="pt-PT" sz="1400" dirty="0"/>
              <a:t>: Certas listagens agora também mais eficientes na </a:t>
            </a:r>
            <a:r>
              <a:rPr lang="pt-PT" sz="1400" i="1" dirty="0" err="1"/>
              <a:t>framework</a:t>
            </a:r>
            <a:r>
              <a:rPr lang="pt-PT" sz="1400" dirty="0"/>
              <a:t> com o uso das novas estruturas de dados!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A9CA1C0-260E-4A80-B5EF-1DFDEF356566}"/>
              </a:ext>
            </a:extLst>
          </p:cNvPr>
          <p:cNvSpPr/>
          <p:nvPr/>
        </p:nvSpPr>
        <p:spPr>
          <a:xfrm>
            <a:off x="2404027" y="5600353"/>
            <a:ext cx="1728722" cy="20708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FD72D483-5D29-492C-AF0D-19A26EF9F2DC}"/>
              </a:ext>
            </a:extLst>
          </p:cNvPr>
          <p:cNvCxnSpPr>
            <a:cxnSpLocks/>
            <a:stCxn id="33" idx="1"/>
            <a:endCxn id="38" idx="2"/>
          </p:cNvCxnSpPr>
          <p:nvPr/>
        </p:nvCxnSpPr>
        <p:spPr>
          <a:xfrm rot="10800000" flipV="1">
            <a:off x="1337613" y="5703895"/>
            <a:ext cx="1066415" cy="693607"/>
          </a:xfrm>
          <a:prstGeom prst="curvedConnector4">
            <a:avLst>
              <a:gd name="adj1" fmla="val 12884"/>
              <a:gd name="adj2" fmla="val 13295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4C26E-E657-4962-8E4F-73900B29BE50}"/>
              </a:ext>
            </a:extLst>
          </p:cNvPr>
          <p:cNvSpPr txBox="1"/>
          <p:nvPr/>
        </p:nvSpPr>
        <p:spPr>
          <a:xfrm>
            <a:off x="545987" y="5566506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desativarem a sua conta</a:t>
            </a:r>
          </a:p>
        </p:txBody>
      </p:sp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100000">
                <a:srgbClr val="D60000"/>
              </a:gs>
              <a:gs pos="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Contextualização</a:t>
            </a:r>
            <a:r>
              <a:rPr lang="pt-PT" sz="1300" dirty="0">
                <a:ea typeface="Verdana" panose="020B0604030504040204" pitchFamily="34" charset="0"/>
              </a:rPr>
              <a:t>: </a:t>
            </a:r>
            <a:r>
              <a:rPr lang="pt-PT" sz="1300" i="1" dirty="0">
                <a:ea typeface="Verdana" panose="020B0604030504040204" pitchFamily="34" charset="0"/>
              </a:rPr>
              <a:t>StreamZ</a:t>
            </a:r>
            <a:r>
              <a:rPr lang="pt-PT" sz="1300" dirty="0">
                <a:ea typeface="Verdana" panose="020B0604030504040204" pitchFamily="34" charset="0"/>
              </a:rPr>
              <a:t> é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 que permite o registo de utilizadores como streamers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Estes podem efetuar múltiplas ações, sendo as principais, criar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) e ver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O problema</a:t>
            </a:r>
            <a:r>
              <a:rPr lang="pt-PT" sz="1300" dirty="0">
                <a:ea typeface="Verdana" panose="020B0604030504040204" pitchFamily="34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sistema de donativos, caracterizados pelo nome do destinatário, pelo montante e por uma avaliação global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de 1 a 5.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Estes donativos têm de ser guardados através de uma </a:t>
            </a:r>
            <a:r>
              <a:rPr lang="pt-PT" sz="1300" i="1" dirty="0">
                <a:ea typeface="Verdana" panose="020B0604030504040204" pitchFamily="34" charset="0"/>
              </a:rPr>
              <a:t>BST</a:t>
            </a:r>
            <a:r>
              <a:rPr lang="pt-PT" sz="1300" dirty="0">
                <a:ea typeface="Verdana" panose="020B0604030504040204" pitchFamily="34" charset="0"/>
              </a:rPr>
              <a:t> (</a:t>
            </a:r>
            <a:r>
              <a:rPr lang="pt-PT" sz="1300" i="1" dirty="0" err="1">
                <a:ea typeface="Verdana" panose="020B0604030504040204" pitchFamily="34" charset="0"/>
              </a:rPr>
              <a:t>Binary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Search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Tree</a:t>
            </a:r>
            <a:r>
              <a:rPr lang="pt-PT" sz="1300" dirty="0">
                <a:ea typeface="Verdana" panose="020B0604030504040204" pitchFamily="34" charset="0"/>
              </a:rPr>
              <a:t>) ordenada pelo montante e, em caso de empate, pela avaliação dada;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Possibilidade de listar os donativos de maior montante num determinado intervalo numérico de avaliações especificado;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mecanismo de criação de compra de produtos, vendidos pelos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, para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 anterior mecanismo assenta na especificação dos pedidos de compra, que são caracterizados pelo nome do </a:t>
            </a:r>
            <a:r>
              <a:rPr lang="pt-PT" sz="1300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, pela quantidade de produtos a comprar e pela disponibilidade de compra (valor também de 1 a 5);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Já os pedidos de compra devem ser organizados através da criação de uma fila de prioridade, que se encontra ordenada pelos pedidos com menor quantidade de produtos a adquirir e, em caso de empate, maior  disponibilidade de compra;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Criar um registo de todos 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ativos, ou com conta eliminada, com o uso de um tabela de dispersão;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Por fim, sempre que um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volta a ativar a sua conta, este recebe 50 gostos na primeira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 criadas/os na segunda parte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</a:t>
            </a:r>
            <a:r>
              <a:rPr lang="pt-PT" sz="1300" i="1" u="sng" dirty="0"/>
              <a:t>:</a:t>
            </a:r>
            <a:r>
              <a:rPr lang="pt-PT" sz="1300" i="1" dirty="0"/>
              <a:t> representativo dos donativos efetuadas através da plataforma</a:t>
            </a:r>
            <a:r>
              <a:rPr lang="pt-PT" sz="1300" dirty="0"/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Order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define cada ordem de compra que é efetuada pelos </a:t>
            </a:r>
            <a:r>
              <a:rPr lang="pt-PT" sz="1300" i="1" dirty="0" err="1"/>
              <a:t>viewers</a:t>
            </a:r>
            <a:endParaRPr lang="pt-PT" sz="1300" i="1" dirty="0"/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Product</a:t>
            </a:r>
            <a:r>
              <a:rPr lang="pt-PT" sz="1300" i="1" u="sng" dirty="0"/>
              <a:t>:</a:t>
            </a:r>
            <a:r>
              <a:rPr lang="pt-PT" sz="1300" dirty="0"/>
              <a:t> </a:t>
            </a:r>
            <a:r>
              <a:rPr lang="pt-PT" sz="1300" i="1" dirty="0"/>
              <a:t>descrevem cada produto que pode ser vendido por um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>
              <a:lnSpc>
                <a:spcPct val="120000"/>
              </a:lnSpc>
            </a:pPr>
            <a:r>
              <a:rPr lang="pt-PT" sz="1600" b="1" dirty="0"/>
              <a:t>Restrições em algumas das classes: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Donations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não podem haver vários donativos iguais, dado que se encontram estruturados numa BST, estrutura de dados que não permite elementos repetidos;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 err="1"/>
              <a:t>Orders</a:t>
            </a:r>
            <a:r>
              <a:rPr lang="pt-PT" sz="1300" u="sng" dirty="0"/>
              <a:t>:</a:t>
            </a:r>
            <a:r>
              <a:rPr lang="pt-PT" sz="1300" dirty="0"/>
              <a:t> como nos foi pedido que as </a:t>
            </a:r>
            <a:r>
              <a:rPr lang="pt-PT" sz="1300" i="1" dirty="0" err="1"/>
              <a:t>orders</a:t>
            </a:r>
            <a:r>
              <a:rPr lang="pt-PT" sz="1300" dirty="0"/>
              <a:t> fossem identificadas pelo nome do </a:t>
            </a:r>
            <a:r>
              <a:rPr lang="pt-PT" sz="1300" i="1" dirty="0" err="1"/>
              <a:t>viewer</a:t>
            </a:r>
            <a:r>
              <a:rPr lang="pt-PT" sz="1300" dirty="0"/>
              <a:t>, pela quantidade de produto e pela prioridade, e que posteriormente estas pudessem ser apagadas da fila de prioridade, onde se encontram ordenadas, a qualquer momento, não é possível haver mais do que uma </a:t>
            </a:r>
            <a:r>
              <a:rPr lang="pt-PT" sz="1300" i="1" dirty="0" err="1"/>
              <a:t>order</a:t>
            </a:r>
            <a:r>
              <a:rPr lang="pt-PT" sz="1300" dirty="0"/>
              <a:t>, do mesmo </a:t>
            </a:r>
            <a:r>
              <a:rPr lang="pt-PT" sz="1300" i="1" dirty="0" err="1"/>
              <a:t>viewer</a:t>
            </a:r>
            <a:r>
              <a:rPr lang="pt-PT" sz="1300" i="1" dirty="0"/>
              <a:t>, </a:t>
            </a:r>
            <a:r>
              <a:rPr lang="pt-PT" sz="1300" dirty="0"/>
              <a:t>com os parâmetros de quantidade e de prioridade iguais. Esta restrição deve-se então  meramente ao facto de termos decidido cumprir a caracterização das </a:t>
            </a:r>
            <a:r>
              <a:rPr lang="pt-PT" sz="1300" dirty="0" err="1"/>
              <a:t>orders</a:t>
            </a:r>
            <a:r>
              <a:rPr lang="pt-PT" sz="1300" dirty="0"/>
              <a:t> da forma que nos era pedido no enunciado.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endParaRPr lang="pt-PT" sz="1600" dirty="0">
              <a:solidFill>
                <a:schemeClr val="bg1"/>
              </a:solidFill>
            </a:endParaRPr>
          </a:p>
          <a:p>
            <a:endParaRPr lang="pt-PT" sz="1600" dirty="0">
              <a:solidFill>
                <a:schemeClr val="bg1"/>
              </a:solidFill>
            </a:endParaRPr>
          </a:p>
          <a:p>
            <a:r>
              <a:rPr lang="pt-PT" sz="1300" dirty="0">
                <a:solidFill>
                  <a:schemeClr val="bg1"/>
                </a:solidFill>
              </a:rPr>
              <a:t>Para importar os dados, são utilizadas as mesmas funções. Uma delas um construtor da StreamZ, que abre um ficheiro (.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), importando-o na plataforma. A segunda é a função </a:t>
            </a:r>
            <a:r>
              <a:rPr lang="pt-PT" sz="1300" i="1" dirty="0">
                <a:solidFill>
                  <a:schemeClr val="bg1"/>
                </a:solidFill>
              </a:rPr>
              <a:t>save</a:t>
            </a:r>
            <a:r>
              <a:rPr lang="pt-PT" sz="1300" dirty="0">
                <a:solidFill>
                  <a:schemeClr val="bg1"/>
                </a:solidFill>
              </a:rPr>
              <a:t> que cria um ficheiro 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, guardando toda a informação no mesmo;</a:t>
            </a:r>
          </a:p>
          <a:p>
            <a:r>
              <a:rPr lang="pt-PT" sz="1300" dirty="0">
                <a:solidFill>
                  <a:schemeClr val="bg1"/>
                </a:solidFill>
              </a:rPr>
              <a:t>Assim, as alterações efetuadas no âmbito da segunda parte do trabalho encontram-se sinalizadas no exemplo apresentado.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3194500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3260144-FEAC-4AD2-A7C1-CFFB3D8F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94" y="2469256"/>
            <a:ext cx="6146890" cy="329343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98E515A-3D72-4C69-988A-76215D1B9135}"/>
              </a:ext>
            </a:extLst>
          </p:cNvPr>
          <p:cNvSpPr/>
          <p:nvPr/>
        </p:nvSpPr>
        <p:spPr>
          <a:xfrm>
            <a:off x="4962326" y="2818586"/>
            <a:ext cx="5941894" cy="2446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: Curva 14">
            <a:extLst>
              <a:ext uri="{FF2B5EF4-FFF2-40B4-BE49-F238E27FC236}">
                <a16:creationId xmlns:a16="http://schemas.microsoft.com/office/drawing/2014/main" id="{E0F54540-CB4F-48F7-86A8-CE25089909BA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5400000" flipH="1" flipV="1">
            <a:off x="7905551" y="2335096"/>
            <a:ext cx="511212" cy="45576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EFD78-50FA-497B-A01C-1C5CC357E9F2}"/>
              </a:ext>
            </a:extLst>
          </p:cNvPr>
          <p:cNvSpPr txBox="1"/>
          <p:nvPr/>
        </p:nvSpPr>
        <p:spPr>
          <a:xfrm>
            <a:off x="7312117" y="1845709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Donativos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streamer</a:t>
            </a:r>
            <a:r>
              <a:rPr lang="pt-PT" sz="1200" dirty="0">
                <a:solidFill>
                  <a:schemeClr val="bg1"/>
                </a:solidFill>
              </a:rPr>
              <a:t>, montante, avaliação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2F5AED-E385-4468-A984-1911E511C78A}"/>
              </a:ext>
            </a:extLst>
          </p:cNvPr>
          <p:cNvSpPr/>
          <p:nvPr/>
        </p:nvSpPr>
        <p:spPr>
          <a:xfrm>
            <a:off x="4969694" y="3063240"/>
            <a:ext cx="3554292" cy="10307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: Curva 23">
            <a:extLst>
              <a:ext uri="{FF2B5EF4-FFF2-40B4-BE49-F238E27FC236}">
                <a16:creationId xmlns:a16="http://schemas.microsoft.com/office/drawing/2014/main" id="{20AC15FE-BB40-4F10-9624-43C0DF85713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523986" y="1854221"/>
            <a:ext cx="461253" cy="1260555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5F18C3-F2C8-4F1C-901B-8198A19AC165}"/>
              </a:ext>
            </a:extLst>
          </p:cNvPr>
          <p:cNvSpPr txBox="1"/>
          <p:nvPr/>
        </p:nvSpPr>
        <p:spPr>
          <a:xfrm>
            <a:off x="8985239" y="1715721"/>
            <a:ext cx="215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Produtos</a:t>
            </a:r>
            <a:r>
              <a:rPr lang="pt-PT" sz="1200" dirty="0">
                <a:solidFill>
                  <a:schemeClr val="bg1"/>
                </a:solidFill>
              </a:rPr>
              <a:t>: preço, </a:t>
            </a:r>
            <a:r>
              <a:rPr lang="pt-PT" sz="1200" i="1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A4FD5A4-993E-4D95-B2E1-C1D1FE8DA09F}"/>
              </a:ext>
            </a:extLst>
          </p:cNvPr>
          <p:cNvSpPr/>
          <p:nvPr/>
        </p:nvSpPr>
        <p:spPr>
          <a:xfrm>
            <a:off x="4969694" y="3194500"/>
            <a:ext cx="4684846" cy="10833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1030FB84-DFFE-490C-A8F0-40519671954B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7508456" y="3248668"/>
            <a:ext cx="2146084" cy="2645286"/>
          </a:xfrm>
          <a:prstGeom prst="curvedConnector4">
            <a:avLst>
              <a:gd name="adj1" fmla="val -10652"/>
              <a:gd name="adj2" fmla="val 5102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801ADB7-3E1C-40D1-AC0B-1314766D9686}"/>
              </a:ext>
            </a:extLst>
          </p:cNvPr>
          <p:cNvSpPr txBox="1"/>
          <p:nvPr/>
        </p:nvSpPr>
        <p:spPr>
          <a:xfrm>
            <a:off x="6431531" y="5893954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err="1">
                <a:solidFill>
                  <a:schemeClr val="bg1"/>
                </a:solidFill>
              </a:rPr>
              <a:t>Orders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viewer</a:t>
            </a:r>
            <a:r>
              <a:rPr lang="pt-PT" sz="1200" dirty="0">
                <a:solidFill>
                  <a:schemeClr val="bg1"/>
                </a:solidFill>
              </a:rPr>
              <a:t>, quantidade, prioridade, id do produto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17A218-001A-4117-ADD5-5A9828FFACC9}"/>
              </a:ext>
            </a:extLst>
          </p:cNvPr>
          <p:cNvSpPr/>
          <p:nvPr/>
        </p:nvSpPr>
        <p:spPr>
          <a:xfrm>
            <a:off x="4969694" y="2700164"/>
            <a:ext cx="618306" cy="11842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: Curva 9">
            <a:extLst>
              <a:ext uri="{FF2B5EF4-FFF2-40B4-BE49-F238E27FC236}">
                <a16:creationId xmlns:a16="http://schemas.microsoft.com/office/drawing/2014/main" id="{F2BD8727-2F54-498C-BD4B-7B0148074103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 flipV="1">
            <a:off x="5588000" y="2445854"/>
            <a:ext cx="1370430" cy="3135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2339C4-1172-422A-803B-966009DD616C}"/>
              </a:ext>
            </a:extLst>
          </p:cNvPr>
          <p:cNvSpPr txBox="1"/>
          <p:nvPr/>
        </p:nvSpPr>
        <p:spPr>
          <a:xfrm>
            <a:off x="6340799" y="2199633"/>
            <a:ext cx="1235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StreamZ Capital</a:t>
            </a: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8900" y="2666903"/>
            <a:ext cx="3375365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OrderAlreadyExists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OrderDoesNotExist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ExceededMaxQuantityPerPurchase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InvalidPriority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InactiveAccount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ProductNotFound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QuantityOverTheStock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solidFill>
                <a:schemeClr val="accent5">
                  <a:lumMod val="60000"/>
                  <a:lumOff val="40000"/>
                </a:schemeClr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NotEnoughCapital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930731" y="3644653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declarado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7728601" y="3331339"/>
            <a:ext cx="3375365" cy="206210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u="sng" dirty="0"/>
              <a:t>Nota</a:t>
            </a:r>
            <a:r>
              <a:rPr lang="pt-PT" sz="1600" dirty="0"/>
              <a:t>: Estas exceções são apenas as criadas na segunda parte do trabalho, correspondentes respetivamente ao tratamento de erros que surgiram com a criação da classe </a:t>
            </a:r>
            <a:r>
              <a:rPr lang="pt-PT" sz="1600" i="1" dirty="0" err="1"/>
              <a:t>Order</a:t>
            </a:r>
            <a:r>
              <a:rPr lang="pt-PT" sz="1600" dirty="0"/>
              <a:t>, </a:t>
            </a:r>
            <a:r>
              <a:rPr lang="pt-PT" sz="1600" i="1" dirty="0" err="1"/>
              <a:t>Donation</a:t>
            </a:r>
            <a:r>
              <a:rPr lang="pt-PT" sz="1600" dirty="0"/>
              <a:t> e </a:t>
            </a:r>
            <a:r>
              <a:rPr lang="pt-PT" sz="1600" i="1" dirty="0" err="1"/>
              <a:t>Product</a:t>
            </a:r>
            <a:r>
              <a:rPr lang="pt-PT" sz="1600" i="1" dirty="0"/>
              <a:t>. </a:t>
            </a:r>
            <a:r>
              <a:rPr lang="pt-PT" sz="1600" dirty="0"/>
              <a:t>Assim, estas são lançadas nos métodos da </a:t>
            </a:r>
            <a:r>
              <a:rPr lang="pt-PT" sz="1600" i="1" dirty="0" err="1"/>
              <a:t>streamz</a:t>
            </a:r>
            <a:r>
              <a:rPr lang="pt-PT" sz="1600" dirty="0"/>
              <a:t> que utilizam as classes referidas anteriormente.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921070" y="4339010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3F62DAD4-C626-4245-BC52-A5CF7A1A1820}"/>
              </a:ext>
            </a:extLst>
          </p:cNvPr>
          <p:cNvSpPr/>
          <p:nvPr/>
        </p:nvSpPr>
        <p:spPr>
          <a:xfrm>
            <a:off x="7141326" y="4248638"/>
            <a:ext cx="310213" cy="22750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2E594-B91E-4541-B354-7DBC6E4B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  <a:endParaRPr lang="pt-PT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FAA0475E-BFF5-4DAA-ADC1-B15A01A3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1" y="963877"/>
            <a:ext cx="6304336" cy="1802879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F49C8941-4754-42B6-8818-4453D3EE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3019335"/>
            <a:ext cx="6310326" cy="9395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F63FD-9348-4A38-B661-CBC151174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211452"/>
            <a:ext cx="6304329" cy="314954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AF1108A4-4120-40F3-8691-DF82BBCE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814523"/>
            <a:ext cx="6304329" cy="10796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580C373-2F50-4CF3-A0CB-BA11F6CC0FD6}"/>
              </a:ext>
            </a:extLst>
          </p:cNvPr>
          <p:cNvSpPr/>
          <p:nvPr/>
        </p:nvSpPr>
        <p:spPr>
          <a:xfrm>
            <a:off x="6895322" y="1828800"/>
            <a:ext cx="1343609" cy="14929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966D498-3F4B-409E-AABE-1FAF2D359857}"/>
              </a:ext>
            </a:extLst>
          </p:cNvPr>
          <p:cNvSpPr/>
          <p:nvPr/>
        </p:nvSpPr>
        <p:spPr>
          <a:xfrm>
            <a:off x="7150359" y="2136710"/>
            <a:ext cx="168573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654EC21-4E22-4731-870D-20C8D9DA7842}"/>
              </a:ext>
            </a:extLst>
          </p:cNvPr>
          <p:cNvSpPr/>
          <p:nvPr/>
        </p:nvSpPr>
        <p:spPr>
          <a:xfrm>
            <a:off x="7713306" y="2424827"/>
            <a:ext cx="229844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6D7D51A-BBDA-4D70-8C76-29933A13FDAA}"/>
              </a:ext>
            </a:extLst>
          </p:cNvPr>
          <p:cNvSpPr/>
          <p:nvPr/>
        </p:nvSpPr>
        <p:spPr>
          <a:xfrm>
            <a:off x="7865706" y="3265715"/>
            <a:ext cx="1754155" cy="1826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8DFCDAF-5284-4E56-B87E-01FA4EE09C49}"/>
              </a:ext>
            </a:extLst>
          </p:cNvPr>
          <p:cNvSpPr/>
          <p:nvPr/>
        </p:nvSpPr>
        <p:spPr>
          <a:xfrm>
            <a:off x="7150359" y="4356384"/>
            <a:ext cx="1340498" cy="1617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C011223-BB3C-4A10-8AF8-1BFFAD1E3B01}"/>
              </a:ext>
            </a:extLst>
          </p:cNvPr>
          <p:cNvSpPr/>
          <p:nvPr/>
        </p:nvSpPr>
        <p:spPr>
          <a:xfrm>
            <a:off x="5725886" y="5466051"/>
            <a:ext cx="1747934" cy="24018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: Curva 27">
            <a:extLst>
              <a:ext uri="{FF2B5EF4-FFF2-40B4-BE49-F238E27FC236}">
                <a16:creationId xmlns:a16="http://schemas.microsoft.com/office/drawing/2014/main" id="{A05FDB2C-F9B8-4882-A2C7-5E8CDF5CDAD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38931" y="1446245"/>
            <a:ext cx="1604865" cy="45720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8AFB5F4-57BA-4414-8BB0-0999CDFF93D9}"/>
              </a:ext>
            </a:extLst>
          </p:cNvPr>
          <p:cNvSpPr txBox="1"/>
          <p:nvPr/>
        </p:nvSpPr>
        <p:spPr>
          <a:xfrm>
            <a:off x="9769191" y="1263465"/>
            <a:ext cx="171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o produto não existe</a:t>
            </a:r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90C7DE4E-33F1-4205-921C-7363587FD469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8836090" y="2004126"/>
            <a:ext cx="933101" cy="21933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6002BF-F61F-4FE0-A7A0-BAC6F700EE62}"/>
              </a:ext>
            </a:extLst>
          </p:cNvPr>
          <p:cNvSpPr txBox="1"/>
          <p:nvPr/>
        </p:nvSpPr>
        <p:spPr>
          <a:xfrm>
            <a:off x="9769191" y="1796377"/>
            <a:ext cx="1517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não existe stock suficiente </a:t>
            </a:r>
          </a:p>
        </p:txBody>
      </p: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B059574C-CA00-447C-BE6E-6DDCDF394668}"/>
              </a:ext>
            </a:extLst>
          </p:cNvPr>
          <p:cNvCxnSpPr>
            <a:stCxn id="23" idx="3"/>
          </p:cNvCxnSpPr>
          <p:nvPr/>
        </p:nvCxnSpPr>
        <p:spPr>
          <a:xfrm flipV="1">
            <a:off x="10011747" y="2424827"/>
            <a:ext cx="410547" cy="8675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004FFC-FE43-4DCC-AC79-B5222017BC97}"/>
              </a:ext>
            </a:extLst>
          </p:cNvPr>
          <p:cNvSpPr txBox="1"/>
          <p:nvPr/>
        </p:nvSpPr>
        <p:spPr>
          <a:xfrm>
            <a:off x="10427000" y="2136286"/>
            <a:ext cx="8599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Excedeu a quantidade máxima</a:t>
            </a:r>
          </a:p>
        </p:txBody>
      </p:sp>
      <p:cxnSp>
        <p:nvCxnSpPr>
          <p:cNvPr id="41" name="Conexão: Curva 40">
            <a:extLst>
              <a:ext uri="{FF2B5EF4-FFF2-40B4-BE49-F238E27FC236}">
                <a16:creationId xmlns:a16="http://schemas.microsoft.com/office/drawing/2014/main" id="{2CBDAEB7-B99D-45C9-B09C-33D6908DA8D2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8905022" y="3286159"/>
            <a:ext cx="320628" cy="64510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EB45B6-C50A-4373-B942-6F1754078896}"/>
              </a:ext>
            </a:extLst>
          </p:cNvPr>
          <p:cNvSpPr txBox="1"/>
          <p:nvPr/>
        </p:nvSpPr>
        <p:spPr>
          <a:xfrm>
            <a:off x="9391299" y="3516527"/>
            <a:ext cx="16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Se o utilizador não estiver com a conta ativa</a:t>
            </a:r>
          </a:p>
        </p:txBody>
      </p:sp>
      <p:cxnSp>
        <p:nvCxnSpPr>
          <p:cNvPr id="47" name="Conexão: Curva 46">
            <a:extLst>
              <a:ext uri="{FF2B5EF4-FFF2-40B4-BE49-F238E27FC236}">
                <a16:creationId xmlns:a16="http://schemas.microsoft.com/office/drawing/2014/main" id="{1F7BB7F6-7DD3-4C75-9C80-C94956F0DF6F}"/>
              </a:ext>
            </a:extLst>
          </p:cNvPr>
          <p:cNvCxnSpPr>
            <a:cxnSpLocks/>
            <a:stCxn id="25" idx="3"/>
            <a:endCxn id="42" idx="2"/>
          </p:cNvCxnSpPr>
          <p:nvPr/>
        </p:nvCxnSpPr>
        <p:spPr>
          <a:xfrm flipV="1">
            <a:off x="8490857" y="3932025"/>
            <a:ext cx="1726163" cy="50523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Curva 50">
            <a:extLst>
              <a:ext uri="{FF2B5EF4-FFF2-40B4-BE49-F238E27FC236}">
                <a16:creationId xmlns:a16="http://schemas.microsoft.com/office/drawing/2014/main" id="{DD5D2FE5-0588-4126-8388-231D5FCF207B}"/>
              </a:ext>
            </a:extLst>
          </p:cNvPr>
          <p:cNvCxnSpPr>
            <a:stCxn id="26" idx="3"/>
          </p:cNvCxnSpPr>
          <p:nvPr/>
        </p:nvCxnSpPr>
        <p:spPr>
          <a:xfrm>
            <a:off x="7473820" y="5586142"/>
            <a:ext cx="1268963" cy="12009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39CE53-36E7-483E-A4BB-D16015C8709A}"/>
              </a:ext>
            </a:extLst>
          </p:cNvPr>
          <p:cNvSpPr txBox="1"/>
          <p:nvPr/>
        </p:nvSpPr>
        <p:spPr>
          <a:xfrm>
            <a:off x="8742783" y="5508258"/>
            <a:ext cx="2069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uma ordem ainda não foi criado ou já foi cancelada</a:t>
            </a:r>
          </a:p>
        </p:txBody>
      </p:sp>
    </p:spTree>
    <p:extLst>
      <p:ext uri="{BB962C8B-B14F-4D97-AF65-F5344CB8AC3E}">
        <p14:creationId xmlns:p14="http://schemas.microsoft.com/office/powerpoint/2010/main" val="13784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011680"/>
            <a:ext cx="11382257" cy="477973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44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Todas as funcionalidades requisitadas no problema da segunda parte, utilizando as estruturas de dados adequadas e também solicitadas, as árvores binárias de pesquisa, as filas de prioridade e as tabelas de dispersão.</a:t>
            </a:r>
          </a:p>
          <a:p>
            <a:pPr algn="just">
              <a:lnSpc>
                <a:spcPct val="110000"/>
              </a:lnSpc>
            </a:pPr>
            <a:r>
              <a:rPr lang="pt-PT" sz="44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Adicionamos um atributo </a:t>
            </a:r>
            <a:r>
              <a:rPr lang="pt-PT" sz="4000" i="1" dirty="0" err="1"/>
              <a:t>streamz_capital</a:t>
            </a:r>
            <a:r>
              <a:rPr lang="pt-PT" sz="4000" dirty="0"/>
              <a:t>, que reflete o capital detido pela plataforma;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Para além das estruturas de dados referidas em cima, adicionamos um vetor de produtos, onde de encontram todos os produtos disponíveis para venda;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À medida que construímos cada uma das estruturas anteriores, também desenvolvemos as funções respetivas, que manipulavam cada uma das mesma, tais como </a:t>
            </a:r>
            <a:r>
              <a:rPr lang="pt-PT" sz="4000" i="1" dirty="0" err="1"/>
              <a:t>makeOrder</a:t>
            </a:r>
            <a:r>
              <a:rPr lang="pt-PT" sz="4000" dirty="0"/>
              <a:t>, </a:t>
            </a:r>
            <a:r>
              <a:rPr lang="pt-PT" sz="4000" i="1" dirty="0" err="1"/>
              <a:t>makeDonation</a:t>
            </a:r>
            <a:r>
              <a:rPr lang="pt-PT" sz="4000" dirty="0"/>
              <a:t>, </a:t>
            </a:r>
            <a:r>
              <a:rPr lang="pt-PT" sz="4000" i="1" dirty="0" err="1"/>
              <a:t>sellProduct</a:t>
            </a:r>
            <a:r>
              <a:rPr lang="pt-PT" sz="4000" dirty="0"/>
              <a:t>, etc.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 </a:t>
            </a:r>
            <a:r>
              <a:rPr lang="pt-PT" sz="4000" u="sng" dirty="0"/>
              <a:t>Classe dos </a:t>
            </a:r>
            <a:r>
              <a:rPr lang="pt-PT" sz="4000" i="1" u="sng" dirty="0" err="1"/>
              <a:t>Products</a:t>
            </a:r>
            <a:r>
              <a:rPr lang="pt-PT" sz="4000" u="sng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Utilizada na definição de cada produto que um </a:t>
            </a:r>
            <a:r>
              <a:rPr lang="pt-PT" sz="4000" i="1" dirty="0" err="1"/>
              <a:t>streamer</a:t>
            </a:r>
            <a:r>
              <a:rPr lang="pt-PT" sz="4000" dirty="0"/>
              <a:t> quer vender;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Esta classe tem um atributo </a:t>
            </a:r>
            <a:r>
              <a:rPr lang="pt-PT" sz="4000" i="1" dirty="0" err="1"/>
              <a:t>price</a:t>
            </a:r>
            <a:r>
              <a:rPr lang="pt-PT" sz="4000" dirty="0"/>
              <a:t>, que em junção com as </a:t>
            </a:r>
            <a:r>
              <a:rPr lang="pt-PT" sz="4000" i="1" dirty="0" err="1"/>
              <a:t>wallets</a:t>
            </a:r>
            <a:r>
              <a:rPr lang="pt-PT" sz="4000" dirty="0"/>
              <a:t> adicionadas a cada utilizador, possibilitou a criação de um micro sistema de transações;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No sistema de transações referido anteriormente, sempre que um </a:t>
            </a:r>
            <a:r>
              <a:rPr lang="pt-PT" sz="4000" i="1" dirty="0" err="1"/>
              <a:t>streamer</a:t>
            </a:r>
            <a:r>
              <a:rPr lang="pt-PT" sz="4000" dirty="0"/>
              <a:t> vende um produto, este está de facto a vendê-lo à </a:t>
            </a:r>
            <a:r>
              <a:rPr lang="pt-PT" sz="4000" i="1" dirty="0" err="1"/>
              <a:t>streamz</a:t>
            </a:r>
            <a:r>
              <a:rPr lang="pt-PT" sz="4000" dirty="0"/>
              <a:t>, que o compra 10% abaixo do seu preço real (</a:t>
            </a:r>
            <a:r>
              <a:rPr lang="pt-PT" sz="4000" i="1" dirty="0"/>
              <a:t>STREAMZ_RETAIL_COMISSION </a:t>
            </a:r>
            <a:r>
              <a:rPr lang="pt-PT" sz="4000" dirty="0"/>
              <a:t>= 0.1, nova macro definida no </a:t>
            </a:r>
            <a:r>
              <a:rPr lang="pt-PT" sz="4000" i="1" dirty="0" err="1"/>
              <a:t>utils.h</a:t>
            </a:r>
            <a:r>
              <a:rPr lang="pt-PT" sz="4000" dirty="0"/>
              <a:t>). De seguida, o produto fica disponível na plataforma e pode ser comprado por um </a:t>
            </a:r>
            <a:r>
              <a:rPr lang="pt-PT" sz="4000" i="1" dirty="0" err="1"/>
              <a:t>viewer</a:t>
            </a:r>
            <a:r>
              <a:rPr lang="pt-PT" sz="4000" dirty="0"/>
              <a:t>, quando este o compra já paga o preço real, tendo a plataforma, deste modo, um rendimento fixo.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Por outro lado, a plataforma também permite aos </a:t>
            </a:r>
            <a:r>
              <a:rPr lang="pt-PT" sz="4000" i="1" dirty="0" err="1"/>
              <a:t>viewers</a:t>
            </a:r>
            <a:r>
              <a:rPr lang="pt-PT" sz="4000" dirty="0"/>
              <a:t> de cancelarem as suas ordens de compra a qualquer momento, contudo, o produto fica perdido, tendo de haver uma penalização no valor reembolsado, que é de </a:t>
            </a:r>
            <a:r>
              <a:rPr lang="pt-PT" sz="4000" u="sng" dirty="0"/>
              <a:t>80</a:t>
            </a:r>
            <a:r>
              <a:rPr lang="pt-PT" sz="4000" dirty="0"/>
              <a:t> % do preço pago, reduzindo as perdas da empresa par apenas 10%,  por cada ordem que é cancelada.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Existe também um limite máximo de quantidade de produto por ordem de compra;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 Framework</a:t>
            </a:r>
            <a:r>
              <a:rPr lang="pt-PT" sz="4000" dirty="0"/>
              <a:t>, que utiliza a classe </a:t>
            </a:r>
            <a:r>
              <a:rPr lang="pt-PT" sz="4000" i="1" dirty="0"/>
              <a:t>StreamZ</a:t>
            </a:r>
            <a:r>
              <a:rPr lang="pt-PT" sz="4000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Viewers</a:t>
            </a:r>
            <a:r>
              <a:rPr lang="pt-PT" sz="4000" dirty="0"/>
              <a:t> têm então possibilidade de comprar produtos, fazer donativos e cancelar as suas compras;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Streamers</a:t>
            </a:r>
            <a:r>
              <a:rPr lang="pt-PT" sz="4000" dirty="0"/>
              <a:t> podem agora vender os seus produtos 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Melhorias nos algoritmos criados anteriormente, com a utilização das novas estruturas de dados mais eficientes; (ex. </a:t>
            </a:r>
            <a:r>
              <a:rPr lang="pt-PT" sz="4000" i="1" dirty="0" err="1"/>
              <a:t>getStreamerByName</a:t>
            </a:r>
            <a:r>
              <a:rPr lang="pt-PT" sz="4000" dirty="0"/>
              <a:t>() com a utilização da </a:t>
            </a:r>
            <a:r>
              <a:rPr lang="pt-PT" sz="4000" i="1" dirty="0" err="1"/>
              <a:t>hash</a:t>
            </a:r>
            <a:r>
              <a:rPr lang="pt-PT" sz="4000" dirty="0"/>
              <a:t> </a:t>
            </a:r>
            <a:r>
              <a:rPr lang="pt-PT" sz="4000" i="1" dirty="0" err="1"/>
              <a:t>table</a:t>
            </a:r>
            <a:r>
              <a:rPr lang="pt-PT" sz="4000" dirty="0"/>
              <a:t>);</a:t>
            </a:r>
          </a:p>
          <a:p>
            <a:pPr lvl="1" algn="just">
              <a:lnSpc>
                <a:spcPct val="110000"/>
              </a:lnSpc>
            </a:pPr>
            <a:r>
              <a:rPr lang="pt-PT" sz="4000" u="sng" dirty="0"/>
              <a:t>Informação guardada em ficheiros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 informação relativa às carteiras de cada utilizador é agora guardada em ficheiros;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Os produtos são também guardados, tal como os donativos e ordens de compra;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2324" y="4015901"/>
            <a:ext cx="245209" cy="2452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Destacada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6657716" y="2987064"/>
            <a:ext cx="4080576" cy="2917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Criação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classe</a:t>
            </a:r>
            <a:r>
              <a:rPr lang="en-US" sz="1700" dirty="0"/>
              <a:t> </a:t>
            </a:r>
            <a:r>
              <a:rPr lang="en-US" sz="1700" i="1" dirty="0"/>
              <a:t>Product</a:t>
            </a:r>
            <a:r>
              <a:rPr lang="en-US" sz="1700" dirty="0"/>
              <a:t> para </a:t>
            </a:r>
            <a:r>
              <a:rPr lang="en-US" sz="1700" dirty="0" err="1"/>
              <a:t>definir</a:t>
            </a:r>
            <a:r>
              <a:rPr lang="en-US" sz="1700" dirty="0"/>
              <a:t>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produto</a:t>
            </a:r>
            <a:r>
              <a:rPr lang="en-US" sz="1700" dirty="0"/>
              <a:t> que um </a:t>
            </a:r>
            <a:r>
              <a:rPr lang="en-US" sz="1700" i="1" dirty="0"/>
              <a:t>streamer</a:t>
            </a:r>
            <a:r>
              <a:rPr lang="en-US" sz="1700" dirty="0"/>
              <a:t> </a:t>
            </a:r>
            <a:r>
              <a:rPr lang="en-US" sz="1700" dirty="0" err="1"/>
              <a:t>vendia</a:t>
            </a:r>
            <a:r>
              <a:rPr lang="en-US" sz="17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desenvolvimento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i="1" dirty="0"/>
              <a:t>wallet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i="1" dirty="0"/>
              <a:t>user</a:t>
            </a:r>
            <a:r>
              <a:rPr lang="en-US" sz="1700" dirty="0"/>
              <a:t>, </a:t>
            </a:r>
            <a:r>
              <a:rPr lang="en-US" sz="1700" dirty="0" err="1"/>
              <a:t>podendo</a:t>
            </a:r>
            <a:r>
              <a:rPr lang="en-US" sz="1700" dirty="0"/>
              <a:t> </a:t>
            </a:r>
            <a:r>
              <a:rPr lang="en-US" sz="1700" dirty="0" err="1"/>
              <a:t>assim</a:t>
            </a:r>
            <a:r>
              <a:rPr lang="en-US" sz="1700" dirty="0"/>
              <a:t> haver, de facto, </a:t>
            </a:r>
            <a:r>
              <a:rPr lang="en-US" sz="1700" dirty="0" err="1"/>
              <a:t>transações</a:t>
            </a:r>
            <a:r>
              <a:rPr lang="en-US" sz="1700" dirty="0"/>
              <a:t> entre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comissão</a:t>
            </a:r>
            <a:r>
              <a:rPr lang="en-US" sz="1700" dirty="0"/>
              <a:t>) e entre a </a:t>
            </a:r>
            <a:r>
              <a:rPr lang="en-US" sz="1700" dirty="0" err="1"/>
              <a:t>plataforma</a:t>
            </a:r>
            <a:r>
              <a:rPr lang="en-US" sz="1700" dirty="0"/>
              <a:t> 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(com </a:t>
            </a:r>
            <a:r>
              <a:rPr lang="en-US" sz="1700" dirty="0" err="1"/>
              <a:t>comissão</a:t>
            </a:r>
            <a:r>
              <a:rPr lang="en-US" sz="1700" dirty="0"/>
              <a:t> de 10% para a </a:t>
            </a:r>
            <a:r>
              <a:rPr lang="en-US" sz="1700" i="1" dirty="0" err="1"/>
              <a:t>streamz</a:t>
            </a:r>
            <a:r>
              <a:rPr lang="en-US" sz="1700" dirty="0"/>
              <a:t> </a:t>
            </a:r>
            <a:r>
              <a:rPr lang="en-US" sz="1700" dirty="0" err="1"/>
              <a:t>quando</a:t>
            </a:r>
            <a:r>
              <a:rPr lang="en-US" sz="1700" dirty="0"/>
              <a:t> se </a:t>
            </a:r>
            <a:r>
              <a:rPr lang="en-US" sz="1700" dirty="0" err="1"/>
              <a:t>trata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venda</a:t>
            </a:r>
            <a:r>
              <a:rPr lang="en-US" sz="1700" dirty="0"/>
              <a:t> de um </a:t>
            </a:r>
            <a:r>
              <a:rPr lang="en-US" sz="1700" i="1" dirty="0"/>
              <a:t>streamer</a:t>
            </a:r>
            <a:r>
              <a:rPr lang="en-US" sz="1700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B54370-3EE8-475F-AE16-3B0FAF6B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Adequar as funcionalidades pedidas às estrutura de dados que também era requeridas;</a:t>
            </a:r>
          </a:p>
          <a:p>
            <a:pPr lvl="1"/>
            <a:r>
              <a:rPr lang="pt-PT" sz="1300" dirty="0"/>
              <a:t>Criação de novas classes não solicitadas no enunciado, de modo a completar os sistemas requisitados o melhor possível;</a:t>
            </a:r>
          </a:p>
          <a:p>
            <a:pPr lvl="1"/>
            <a:r>
              <a:rPr lang="pt-PT" sz="1300" dirty="0"/>
              <a:t>Organizar o trabalho mediante o tempo que tínhamos, uma vez que não tínhamos imensa disponibilidade;</a:t>
            </a:r>
          </a:p>
          <a:p>
            <a:pPr lvl="1"/>
            <a:r>
              <a:rPr lang="pt-PT" sz="1300" dirty="0"/>
              <a:t>De certa forma, não destruir todo o trabalho que já tínhamos feito antes com as modificações que tivemos de fazer.</a:t>
            </a:r>
          </a:p>
          <a:p>
            <a:pPr marL="457200" lvl="1" indent="0">
              <a:buNone/>
            </a:pPr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2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E60000"/>
      </a:accent1>
      <a:accent2>
        <a:srgbClr val="A00000"/>
      </a:accent2>
      <a:accent3>
        <a:srgbClr val="A5A5A5"/>
      </a:accent3>
      <a:accent4>
        <a:srgbClr val="E60000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1446</Words>
  <Application>Microsoft Office PowerPoint</Application>
  <PresentationFormat>Ecrã Panorâmico</PresentationFormat>
  <Paragraphs>122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Copperplate Gothic Bold</vt:lpstr>
      <vt:lpstr>Impact</vt:lpstr>
      <vt:lpstr>JetBrains Mono</vt:lpstr>
      <vt:lpstr>Tema do Office</vt:lpstr>
      <vt:lpstr>StreamZ</vt:lpstr>
      <vt:lpstr>StreamZ Problema</vt:lpstr>
      <vt:lpstr>StreamZ Solução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27</cp:revision>
  <dcterms:created xsi:type="dcterms:W3CDTF">2020-12-30T15:42:47Z</dcterms:created>
  <dcterms:modified xsi:type="dcterms:W3CDTF">2021-01-02T12:56:52Z</dcterms:modified>
</cp:coreProperties>
</file>