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71" r:id="rId4"/>
    <p:sldId id="258" r:id="rId5"/>
    <p:sldId id="257" r:id="rId6"/>
    <p:sldId id="275" r:id="rId7"/>
    <p:sldId id="272" r:id="rId8"/>
    <p:sldId id="273" r:id="rId9"/>
    <p:sldId id="261" r:id="rId10"/>
    <p:sldId id="266" r:id="rId11"/>
    <p:sldId id="274" r:id="rId12"/>
    <p:sldId id="264" r:id="rId13"/>
    <p:sldId id="265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4"/>
    <p:restoredTop sz="91392"/>
  </p:normalViewPr>
  <p:slideViewPr>
    <p:cSldViewPr snapToGrid="0" snapToObjects="1">
      <p:cViewPr>
        <p:scale>
          <a:sx n="88" d="100"/>
          <a:sy n="88" d="100"/>
        </p:scale>
        <p:origin x="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031F0-682C-074A-BC91-826D5747FC63}" type="datetimeFigureOut">
              <a:rPr lang="it-IT" smtClean="0"/>
              <a:t>06/06/18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61CC9-9EEE-F84C-B365-9760A84A5C3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846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defined networks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Luca Scalzotto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7748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Physically vs. </a:t>
            </a:r>
            <a:r>
              <a:rPr lang="en-US" sz="3500" dirty="0" smtClean="0"/>
              <a:t>Logically </a:t>
            </a:r>
            <a:r>
              <a:rPr lang="en-US" sz="3500" dirty="0"/>
              <a:t>C</a:t>
            </a:r>
            <a:r>
              <a:rPr lang="en-US" sz="3500" dirty="0" smtClean="0"/>
              <a:t>entralized </a:t>
            </a:r>
            <a:r>
              <a:rPr lang="en-US" sz="3500" dirty="0"/>
              <a:t>C</a:t>
            </a:r>
            <a:r>
              <a:rPr lang="en-US" sz="3500" dirty="0" smtClean="0"/>
              <a:t>ontroller</a:t>
            </a:r>
            <a:endParaRPr lang="en-US" sz="35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Physically </a:t>
            </a:r>
            <a:r>
              <a:rPr lang="en-US" dirty="0" smtClean="0"/>
              <a:t>Centralized Controller</a:t>
            </a:r>
            <a:endParaRPr lang="en-US" dirty="0"/>
          </a:p>
          <a:p>
            <a:pPr lvl="1"/>
            <a:r>
              <a:rPr lang="en-US" dirty="0"/>
              <a:t>Single point of configuration </a:t>
            </a:r>
            <a:r>
              <a:rPr lang="it-IT" dirty="0"/>
              <a:t>-</a:t>
            </a:r>
            <a:r>
              <a:rPr lang="en-US" dirty="0"/>
              <a:t> ease of management</a:t>
            </a:r>
          </a:p>
          <a:p>
            <a:pPr lvl="1"/>
            <a:r>
              <a:rPr lang="en-US" dirty="0"/>
              <a:t>Low scalability and not fault </a:t>
            </a:r>
            <a:r>
              <a:rPr lang="en-US" dirty="0" smtClean="0"/>
              <a:t>tolerant</a:t>
            </a:r>
          </a:p>
          <a:p>
            <a:r>
              <a:rPr lang="en-US" dirty="0" smtClean="0"/>
              <a:t>Logically </a:t>
            </a:r>
            <a:r>
              <a:rPr lang="en-US" dirty="0"/>
              <a:t>C</a:t>
            </a:r>
            <a:r>
              <a:rPr lang="en-US" dirty="0" smtClean="0"/>
              <a:t>entralized Controller</a:t>
            </a:r>
            <a:endParaRPr lang="en-US" dirty="0"/>
          </a:p>
          <a:p>
            <a:pPr lvl="1"/>
            <a:r>
              <a:rPr lang="en-US" dirty="0"/>
              <a:t>Single point of configuration </a:t>
            </a:r>
            <a:r>
              <a:rPr lang="it-IT" dirty="0"/>
              <a:t>-</a:t>
            </a:r>
            <a:r>
              <a:rPr lang="en-US" dirty="0"/>
              <a:t> ease of management</a:t>
            </a:r>
          </a:p>
          <a:p>
            <a:pPr lvl="1"/>
            <a:r>
              <a:rPr lang="en-US" dirty="0"/>
              <a:t>High scalability and fault tolerant</a:t>
            </a:r>
          </a:p>
          <a:p>
            <a:pPr lvl="1"/>
            <a:r>
              <a:rPr lang="en-US" dirty="0"/>
              <a:t>Techniques: clustering, separation in regions (east/west protocol), hierarchy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4617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Logically Centralized Controller</a:t>
            </a:r>
            <a:endParaRPr 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44" y="1194084"/>
            <a:ext cx="6778170" cy="5083626"/>
          </a:xfrm>
        </p:spPr>
      </p:pic>
    </p:spTree>
    <p:extLst>
      <p:ext uri="{BB962C8B-B14F-4D97-AF65-F5344CB8AC3E}">
        <p14:creationId xmlns:p14="http://schemas.microsoft.com/office/powerpoint/2010/main" val="854633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ONOS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ONOS (Open Network Operating System) is an open source platform for developing SDN solutions</a:t>
            </a:r>
          </a:p>
          <a:p>
            <a:r>
              <a:rPr lang="en-US" dirty="0" smtClean="0"/>
              <a:t>It is designed as a modular and extensible entity</a:t>
            </a:r>
          </a:p>
          <a:p>
            <a:r>
              <a:rPr lang="en-US" dirty="0" smtClean="0"/>
              <a:t>Allow applications to configure and control the network without becoming dependent on device specifics</a:t>
            </a:r>
          </a:p>
          <a:p>
            <a:r>
              <a:rPr lang="en-US" dirty="0" smtClean="0"/>
              <a:t>Allow developers to dynamically extend the base capabilities in order to support a big variety of use-cases</a:t>
            </a:r>
          </a:p>
          <a:p>
            <a:r>
              <a:rPr lang="en-US" dirty="0" smtClean="0"/>
              <a:t>Therefore, ONOS </a:t>
            </a:r>
            <a:r>
              <a:rPr lang="en-US" dirty="0"/>
              <a:t>can act as the brain for SDN networks, so it can be compared to the </a:t>
            </a:r>
            <a:r>
              <a:rPr lang="en-US" dirty="0" smtClean="0"/>
              <a:t>controller (logically centralized) </a:t>
            </a:r>
            <a:r>
              <a:rPr lang="en-US" dirty="0"/>
              <a:t>for SDN </a:t>
            </a:r>
            <a:r>
              <a:rPr lang="en-US" dirty="0" smtClean="0"/>
              <a:t>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40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ONOS characteristics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High-availability, scalability, performance</a:t>
            </a:r>
          </a:p>
          <a:p>
            <a:pPr lvl="1"/>
            <a:r>
              <a:rPr lang="en-US" dirty="0" smtClean="0"/>
              <a:t>It is designed as a distributed system</a:t>
            </a:r>
          </a:p>
          <a:p>
            <a:pPr lvl="1"/>
            <a:r>
              <a:rPr lang="en-US" dirty="0" smtClean="0"/>
              <a:t>It provides logically centralized view even if it is physically distributed</a:t>
            </a:r>
          </a:p>
          <a:p>
            <a:pPr lvl="1"/>
            <a:r>
              <a:rPr lang="en-US" dirty="0" smtClean="0"/>
              <a:t>Each ONOS node has the same functionalities of the other </a:t>
            </a:r>
            <a:r>
              <a:rPr lang="it-IT" dirty="0"/>
              <a:t>-</a:t>
            </a:r>
            <a:r>
              <a:rPr lang="en-US" dirty="0" smtClean="0"/>
              <a:t> symmetric cluster</a:t>
            </a:r>
          </a:p>
          <a:p>
            <a:pPr lvl="1"/>
            <a:r>
              <a:rPr lang="en-US" dirty="0" smtClean="0"/>
              <a:t>It is dynamically scalable to be able to respond to changing workload</a:t>
            </a:r>
          </a:p>
          <a:p>
            <a:pPr lvl="1"/>
            <a:r>
              <a:rPr lang="en-US" dirty="0" smtClean="0"/>
              <a:t>Communication uses TCP channels</a:t>
            </a:r>
          </a:p>
          <a:p>
            <a:r>
              <a:rPr lang="en-US" dirty="0" smtClean="0"/>
              <a:t>ONOS </a:t>
            </a:r>
            <a:r>
              <a:rPr lang="en-US" dirty="0"/>
              <a:t>also provides a lot of solution to enable interaction and configuration of the platform itself: GUI (real-time updating of the network topology), REST API (potentially integration with other controllers) and Command Line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34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Mininet</a:t>
            </a:r>
            <a:endParaRPr lang="en-US" sz="35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that allow to simply virtualize physical networks</a:t>
            </a:r>
          </a:p>
          <a:p>
            <a:r>
              <a:rPr lang="en-US" dirty="0" smtClean="0"/>
              <a:t>It uses widely the OpenFlow protocol to modify the configuration of the network</a:t>
            </a:r>
          </a:p>
          <a:p>
            <a:r>
              <a:rPr lang="en-US" dirty="0" smtClean="0"/>
              <a:t>Also provides easy to use Python API for network creation and experimentation</a:t>
            </a:r>
          </a:p>
          <a:p>
            <a:r>
              <a:rPr lang="en-US" dirty="0" smtClean="0"/>
              <a:t>ONOS integration</a:t>
            </a:r>
          </a:p>
          <a:p>
            <a:r>
              <a:rPr lang="en-US" dirty="0" smtClean="0"/>
              <a:t>Main node types:</a:t>
            </a:r>
          </a:p>
          <a:p>
            <a:pPr lvl="1"/>
            <a:r>
              <a:rPr lang="en-US" dirty="0" smtClean="0"/>
              <a:t>Controller (handles Control plane)</a:t>
            </a:r>
          </a:p>
          <a:p>
            <a:pPr lvl="1"/>
            <a:r>
              <a:rPr lang="en-US" dirty="0" smtClean="0"/>
              <a:t>Switch (handles Data plane)</a:t>
            </a:r>
          </a:p>
          <a:p>
            <a:pPr lvl="1"/>
            <a:r>
              <a:rPr lang="en-US" dirty="0" smtClean="0"/>
              <a:t>Host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266" y="3627716"/>
            <a:ext cx="3893360" cy="288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Traditional networks</a:t>
            </a:r>
            <a:endParaRPr lang="en-US" sz="35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89212" y="2133600"/>
            <a:ext cx="9000000" cy="3960000"/>
          </a:xfrm>
        </p:spPr>
        <p:txBody>
          <a:bodyPr>
            <a:normAutofit/>
          </a:bodyPr>
          <a:lstStyle/>
          <a:p>
            <a:r>
              <a:rPr lang="en-US" dirty="0" smtClean="0"/>
              <a:t>Control Plane</a:t>
            </a:r>
          </a:p>
          <a:p>
            <a:pPr lvl="1"/>
            <a:r>
              <a:rPr lang="en-US" dirty="0"/>
              <a:t>Communicates with other nodes in the network by running distributed protocols (e.g. BGP) in order to determine </a:t>
            </a:r>
            <a:r>
              <a:rPr lang="en-US" dirty="0" smtClean="0"/>
              <a:t>how </a:t>
            </a:r>
            <a:r>
              <a:rPr lang="en-US" dirty="0"/>
              <a:t>individual packet types should be </a:t>
            </a:r>
            <a:r>
              <a:rPr lang="en-US" dirty="0" smtClean="0"/>
              <a:t>handled</a:t>
            </a:r>
            <a:endParaRPr lang="en-US" dirty="0"/>
          </a:p>
          <a:p>
            <a:pPr lvl="1"/>
            <a:r>
              <a:rPr lang="en-US" dirty="0"/>
              <a:t>Pushes </a:t>
            </a:r>
            <a:r>
              <a:rPr lang="en-US" dirty="0" smtClean="0"/>
              <a:t>this information </a:t>
            </a:r>
            <a:r>
              <a:rPr lang="en-US" dirty="0"/>
              <a:t>down to the Data </a:t>
            </a:r>
            <a:r>
              <a:rPr lang="en-US" dirty="0" smtClean="0"/>
              <a:t>Plane</a:t>
            </a:r>
          </a:p>
          <a:p>
            <a:r>
              <a:rPr lang="en-US" dirty="0" smtClean="0"/>
              <a:t>Data Plane</a:t>
            </a:r>
          </a:p>
          <a:p>
            <a:pPr lvl="1"/>
            <a:r>
              <a:rPr lang="en-US" dirty="0" smtClean="0"/>
              <a:t>Creates the forwarding table (aka Forwarding Information Base, FIB) based on the information received from the controller</a:t>
            </a:r>
          </a:p>
          <a:p>
            <a:pPr lvl="1"/>
            <a:r>
              <a:rPr lang="en-US" dirty="0"/>
              <a:t>Handles incoming datagrams performing lookups in the </a:t>
            </a:r>
            <a:r>
              <a:rPr lang="en-US" dirty="0" smtClean="0"/>
              <a:t>forwarding table</a:t>
            </a:r>
          </a:p>
          <a:p>
            <a:pPr lvl="2"/>
            <a:r>
              <a:rPr lang="en-US" dirty="0"/>
              <a:t>If a forwarding rule exists the packet is sent to the correspondent output network interface to physically perform the forwarding</a:t>
            </a:r>
          </a:p>
          <a:p>
            <a:pPr lvl="2"/>
            <a:r>
              <a:rPr lang="en-US" dirty="0"/>
              <a:t>Otherwise the Control Plane is previously addressed in order to determine the packet’s </a:t>
            </a:r>
            <a:r>
              <a:rPr lang="en-US" dirty="0" smtClean="0"/>
              <a:t>destination</a:t>
            </a:r>
          </a:p>
        </p:txBody>
      </p:sp>
    </p:spTree>
    <p:extLst>
      <p:ext uri="{BB962C8B-B14F-4D97-AF65-F5344CB8AC3E}">
        <p14:creationId xmlns:p14="http://schemas.microsoft.com/office/powerpoint/2010/main" val="2132649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Traditional networks</a:t>
            </a:r>
            <a:endParaRPr lang="en-US" sz="35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89212" y="2133600"/>
            <a:ext cx="9000000" cy="3960000"/>
          </a:xfrm>
        </p:spPr>
        <p:txBody>
          <a:bodyPr/>
          <a:lstStyle/>
          <a:p>
            <a:r>
              <a:rPr lang="en-US" dirty="0" smtClean="0"/>
              <a:t>Control Plane and Data Plane are contained within a single physical system </a:t>
            </a:r>
          </a:p>
          <a:p>
            <a:r>
              <a:rPr lang="en-US" dirty="0" smtClean="0"/>
              <a:t>Switches are proprietary locked boxes</a:t>
            </a:r>
          </a:p>
          <a:p>
            <a:pPr lvl="1"/>
            <a:r>
              <a:rPr lang="en-US" dirty="0" smtClean="0"/>
              <a:t>Control Plane and Data Plane are chained together</a:t>
            </a:r>
          </a:p>
          <a:p>
            <a:pPr lvl="1"/>
            <a:r>
              <a:rPr lang="en-US" dirty="0" smtClean="0"/>
              <a:t>There is no direct access into the behavior of the Data </a:t>
            </a:r>
            <a:r>
              <a:rPr lang="en-US" dirty="0"/>
              <a:t>P</a:t>
            </a:r>
            <a:r>
              <a:rPr lang="en-US" dirty="0" smtClean="0"/>
              <a:t>lane</a:t>
            </a:r>
          </a:p>
          <a:p>
            <a:pPr lvl="1"/>
            <a:r>
              <a:rPr lang="en-US" dirty="0" smtClean="0"/>
              <a:t>Operators can configure the switches only through the Control Plane</a:t>
            </a:r>
          </a:p>
          <a:p>
            <a:r>
              <a:rPr lang="en-US" dirty="0" smtClean="0"/>
              <a:t>if a new network behavior is required options can be limited</a:t>
            </a:r>
          </a:p>
          <a:p>
            <a:r>
              <a:rPr lang="en-US" dirty="0" smtClean="0"/>
              <a:t>Each </a:t>
            </a:r>
            <a:r>
              <a:rPr lang="en-US" dirty="0"/>
              <a:t>node has to be configured </a:t>
            </a:r>
            <a:r>
              <a:rPr lang="en-US" dirty="0" smtClean="0"/>
              <a:t>individually</a:t>
            </a:r>
          </a:p>
          <a:p>
            <a:r>
              <a:rPr lang="en-US" dirty="0" smtClean="0"/>
              <a:t>Distributed </a:t>
            </a:r>
            <a:r>
              <a:rPr lang="en-US" dirty="0"/>
              <a:t>protocol in order to </a:t>
            </a:r>
            <a:r>
              <a:rPr lang="en-US" dirty="0" smtClean="0"/>
              <a:t>communicate - </a:t>
            </a:r>
            <a:r>
              <a:rPr lang="en-US" dirty="0"/>
              <a:t>complex!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8550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Traditional networks</a:t>
            </a:r>
            <a:endParaRPr lang="en-US" sz="35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0" y="1399864"/>
            <a:ext cx="6756093" cy="522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6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smtClean="0"/>
              <a:t>Software </a:t>
            </a:r>
            <a:r>
              <a:rPr lang="en-US" sz="3500" dirty="0" smtClean="0"/>
              <a:t>defined networks (SDN)</a:t>
            </a:r>
            <a:endParaRPr lang="en-US" sz="35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89212" y="2133600"/>
            <a:ext cx="9000000" cy="3960000"/>
          </a:xfrm>
        </p:spPr>
        <p:txBody>
          <a:bodyPr/>
          <a:lstStyle/>
          <a:p>
            <a:r>
              <a:rPr lang="en-US" dirty="0" smtClean="0"/>
              <a:t>Characteristics of SDN:</a:t>
            </a:r>
          </a:p>
          <a:p>
            <a:pPr lvl="1"/>
            <a:r>
              <a:rPr lang="en-US" dirty="0"/>
              <a:t>Centralized controller with a global view of the entire </a:t>
            </a:r>
            <a:r>
              <a:rPr lang="en-US" dirty="0" smtClean="0"/>
              <a:t>network</a:t>
            </a:r>
          </a:p>
          <a:p>
            <a:pPr lvl="2"/>
            <a:r>
              <a:rPr lang="en-US" dirty="0"/>
              <a:t>Single point of configuration </a:t>
            </a:r>
            <a:r>
              <a:rPr lang="it-IT" dirty="0"/>
              <a:t>-</a:t>
            </a:r>
            <a:r>
              <a:rPr lang="en-US" dirty="0"/>
              <a:t> ease of management</a:t>
            </a:r>
            <a:endParaRPr lang="en-US" dirty="0" smtClean="0"/>
          </a:p>
          <a:p>
            <a:pPr lvl="1"/>
            <a:r>
              <a:rPr lang="en-US" dirty="0" smtClean="0"/>
              <a:t>Open &amp; Programmable</a:t>
            </a:r>
          </a:p>
          <a:p>
            <a:pPr lvl="2"/>
            <a:r>
              <a:rPr lang="en-US" dirty="0" smtClean="0"/>
              <a:t>New applications that modify the default network behavior can be created</a:t>
            </a:r>
          </a:p>
          <a:p>
            <a:r>
              <a:rPr lang="en-US" dirty="0" smtClean="0"/>
              <a:t>SDN applications:</a:t>
            </a:r>
          </a:p>
          <a:p>
            <a:pPr lvl="1"/>
            <a:r>
              <a:rPr lang="en-US" dirty="0" smtClean="0"/>
              <a:t>Traffic engineering in order to optimize the network behavior</a:t>
            </a:r>
          </a:p>
          <a:p>
            <a:pPr lvl="1"/>
            <a:r>
              <a:rPr lang="en-US" dirty="0" smtClean="0"/>
              <a:t>QoS differentiation</a:t>
            </a:r>
          </a:p>
          <a:p>
            <a:pPr lvl="1"/>
            <a:r>
              <a:rPr lang="en-US" dirty="0" smtClean="0"/>
              <a:t>Experimentation with new networks and new routing protocols</a:t>
            </a:r>
          </a:p>
          <a:p>
            <a:pPr lvl="1"/>
            <a:r>
              <a:rPr lang="en-US" dirty="0" smtClean="0"/>
              <a:t>Load balancing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7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defined networks (SDN)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714" y="1219488"/>
            <a:ext cx="6894286" cy="5170715"/>
          </a:xfrm>
        </p:spPr>
      </p:pic>
    </p:spTree>
    <p:extLst>
      <p:ext uri="{BB962C8B-B14F-4D97-AF65-F5344CB8AC3E}">
        <p14:creationId xmlns:p14="http://schemas.microsoft.com/office/powerpoint/2010/main" val="1720738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defined networks (SDN)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89212" y="2133600"/>
            <a:ext cx="9000000" cy="3960000"/>
          </a:xfrm>
        </p:spPr>
        <p:txBody>
          <a:bodyPr>
            <a:normAutofit/>
          </a:bodyPr>
          <a:lstStyle/>
          <a:p>
            <a:r>
              <a:rPr lang="en-US" dirty="0" smtClean="0"/>
              <a:t>Software defined networks architecture components</a:t>
            </a:r>
          </a:p>
          <a:p>
            <a:pPr lvl="1"/>
            <a:r>
              <a:rPr lang="en-US" dirty="0" smtClean="0"/>
              <a:t>Switches (aka network forwarding devices)</a:t>
            </a:r>
          </a:p>
          <a:p>
            <a:pPr lvl="2"/>
            <a:r>
              <a:rPr lang="en-US" dirty="0" smtClean="0"/>
              <a:t>Handle the Data Plane</a:t>
            </a:r>
          </a:p>
          <a:p>
            <a:pPr lvl="2"/>
            <a:r>
              <a:rPr lang="en-US" dirty="0" smtClean="0"/>
              <a:t>Hardware switches </a:t>
            </a:r>
            <a:r>
              <a:rPr lang="it-IT" dirty="0"/>
              <a:t>-</a:t>
            </a:r>
            <a:r>
              <a:rPr lang="en-US" dirty="0" smtClean="0"/>
              <a:t> higher performance</a:t>
            </a:r>
          </a:p>
          <a:p>
            <a:pPr lvl="2"/>
            <a:r>
              <a:rPr lang="en-US" dirty="0" smtClean="0"/>
              <a:t>Software switches </a:t>
            </a:r>
            <a:r>
              <a:rPr lang="it-IT" dirty="0"/>
              <a:t>-</a:t>
            </a:r>
            <a:r>
              <a:rPr lang="en-US" dirty="0" smtClean="0"/>
              <a:t> greater flexibility</a:t>
            </a:r>
          </a:p>
          <a:p>
            <a:pPr lvl="1"/>
            <a:r>
              <a:rPr lang="en-US" dirty="0" smtClean="0"/>
              <a:t>Southbound interface</a:t>
            </a:r>
          </a:p>
          <a:p>
            <a:pPr lvl="2"/>
            <a:r>
              <a:rPr lang="en-US" dirty="0"/>
              <a:t>Provides a way to enable communication between Controller and Switches</a:t>
            </a:r>
          </a:p>
          <a:p>
            <a:pPr lvl="2"/>
            <a:r>
              <a:rPr lang="en-US" dirty="0" smtClean="0"/>
              <a:t>Types of information: packet </a:t>
            </a:r>
            <a:r>
              <a:rPr lang="en-US" dirty="0"/>
              <a:t>handling instructions, alerts of packet arrivals on network nodes, notifications of status changes </a:t>
            </a:r>
            <a:r>
              <a:rPr lang="en-US" dirty="0" smtClean="0"/>
              <a:t>(e.g. links </a:t>
            </a:r>
            <a:r>
              <a:rPr lang="en-US" dirty="0"/>
              <a:t>going up or down), providing statistics information </a:t>
            </a:r>
            <a:r>
              <a:rPr lang="en-US" dirty="0" smtClean="0"/>
              <a:t>(e.g. flow </a:t>
            </a:r>
            <a:r>
              <a:rPr lang="en-US" dirty="0"/>
              <a:t>counters)</a:t>
            </a:r>
          </a:p>
          <a:p>
            <a:pPr lvl="2"/>
            <a:r>
              <a:rPr lang="en-US" dirty="0"/>
              <a:t>Most </a:t>
            </a:r>
            <a:r>
              <a:rPr lang="en-US" dirty="0" smtClean="0"/>
              <a:t>widespread protocol</a:t>
            </a:r>
            <a:r>
              <a:rPr lang="en-US" dirty="0"/>
              <a:t>: OpenFlow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3279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defined networks (SDN)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89212" y="2133600"/>
            <a:ext cx="9000000" cy="3960000"/>
          </a:xfrm>
        </p:spPr>
        <p:txBody>
          <a:bodyPr/>
          <a:lstStyle/>
          <a:p>
            <a:pPr lvl="1"/>
            <a:r>
              <a:rPr lang="en-US" dirty="0"/>
              <a:t>Controller (aka network operating system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Handles the Control Plane</a:t>
            </a:r>
            <a:endParaRPr lang="en-US" dirty="0"/>
          </a:p>
          <a:p>
            <a:pPr lvl="2"/>
            <a:r>
              <a:rPr lang="en-US" dirty="0"/>
              <a:t>Core services to manage the </a:t>
            </a:r>
            <a:r>
              <a:rPr lang="en-US" dirty="0" smtClean="0"/>
              <a:t>network</a:t>
            </a:r>
          </a:p>
          <a:p>
            <a:pPr lvl="3"/>
            <a:r>
              <a:rPr lang="en-US" dirty="0" smtClean="0"/>
              <a:t>Topology service</a:t>
            </a:r>
          </a:p>
          <a:p>
            <a:pPr lvl="3"/>
            <a:r>
              <a:rPr lang="en-US" dirty="0" smtClean="0"/>
              <a:t>Statistic service</a:t>
            </a:r>
            <a:endParaRPr lang="en-US" dirty="0"/>
          </a:p>
          <a:p>
            <a:pPr lvl="2"/>
            <a:r>
              <a:rPr lang="en-US" dirty="0"/>
              <a:t>Provides a programmable interface to the network </a:t>
            </a:r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Northbound </a:t>
            </a:r>
            <a:r>
              <a:rPr lang="en-US" dirty="0" smtClean="0"/>
              <a:t>interface</a:t>
            </a:r>
          </a:p>
          <a:p>
            <a:pPr lvl="2"/>
            <a:r>
              <a:rPr lang="en-US" dirty="0" smtClean="0"/>
              <a:t>RESTful interface which allows the use of standard HTTP calls directed toward the controller to control network behavior and gather information collected by core services</a:t>
            </a:r>
            <a:endParaRPr lang="en-US" dirty="0"/>
          </a:p>
          <a:p>
            <a:pPr lvl="1"/>
            <a:r>
              <a:rPr lang="en-US" dirty="0"/>
              <a:t>Network applications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7137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OpenFlow</a:t>
            </a:r>
            <a:r>
              <a:rPr lang="it-IT" sz="3500" dirty="0" smtClean="0"/>
              <a:t>	</a:t>
            </a:r>
            <a:endParaRPr lang="it-IT" sz="35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protocol for SDN networks</a:t>
            </a:r>
          </a:p>
          <a:p>
            <a:r>
              <a:rPr lang="en-US" dirty="0" smtClean="0"/>
              <a:t>Provides a way to control the behavior of switches throughout the network dynamically and programmatically</a:t>
            </a:r>
          </a:p>
          <a:p>
            <a:r>
              <a:rPr lang="en-US" dirty="0" smtClean="0"/>
              <a:t>Main messages:</a:t>
            </a:r>
          </a:p>
          <a:p>
            <a:pPr lvl="1"/>
            <a:r>
              <a:rPr lang="en-US" dirty="0" smtClean="0"/>
              <a:t>Packet-IN </a:t>
            </a:r>
            <a:r>
              <a:rPr lang="it-IT" dirty="0"/>
              <a:t>-</a:t>
            </a:r>
            <a:r>
              <a:rPr lang="en-US" dirty="0" smtClean="0"/>
              <a:t> message sent from the switch to the controller asking to determine the destination of received packets</a:t>
            </a:r>
          </a:p>
          <a:p>
            <a:pPr lvl="1"/>
            <a:r>
              <a:rPr lang="en-US" dirty="0" smtClean="0"/>
              <a:t>Packet-OUT </a:t>
            </a:r>
            <a:r>
              <a:rPr lang="it-IT" dirty="0"/>
              <a:t>-</a:t>
            </a:r>
            <a:r>
              <a:rPr lang="en-US" dirty="0" smtClean="0"/>
              <a:t> message sent from the controller to the switch, it contains the physical output interface through which the packet has to be sent by the switch</a:t>
            </a:r>
          </a:p>
          <a:p>
            <a:pPr lvl="1"/>
            <a:r>
              <a:rPr lang="en-US" dirty="0" smtClean="0"/>
              <a:t>FlowMod </a:t>
            </a:r>
            <a:r>
              <a:rPr lang="it-IT" dirty="0"/>
              <a:t>-</a:t>
            </a:r>
            <a:r>
              <a:rPr lang="en-US" dirty="0" smtClean="0"/>
              <a:t> message sent from the controller to the switch, it instructs the switch to add a new forwarding entry in the FIB</a:t>
            </a:r>
            <a:endParaRPr lang="en-US" dirty="0"/>
          </a:p>
          <a:p>
            <a:pPr lvl="2"/>
            <a:r>
              <a:rPr lang="en-US" dirty="0" smtClean="0"/>
              <a:t>Timeouts for entries expiration (idle timeout, hard timeout)</a:t>
            </a:r>
          </a:p>
        </p:txBody>
      </p:sp>
    </p:spTree>
    <p:extLst>
      <p:ext uri="{BB962C8B-B14F-4D97-AF65-F5344CB8AC3E}">
        <p14:creationId xmlns:p14="http://schemas.microsoft.com/office/powerpoint/2010/main" val="21431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Filo</Template>
  <TotalTime>456</TotalTime>
  <Words>798</Words>
  <Application>Microsoft Macintosh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Calibri</vt:lpstr>
      <vt:lpstr>Century Gothic</vt:lpstr>
      <vt:lpstr>Wingdings 3</vt:lpstr>
      <vt:lpstr>Arial</vt:lpstr>
      <vt:lpstr>Filo</vt:lpstr>
      <vt:lpstr>Software defined networks</vt:lpstr>
      <vt:lpstr>Traditional networks</vt:lpstr>
      <vt:lpstr>Traditional networks</vt:lpstr>
      <vt:lpstr>Traditional networks</vt:lpstr>
      <vt:lpstr>Software defined networks (SDN)</vt:lpstr>
      <vt:lpstr>Software defined networks (SDN)</vt:lpstr>
      <vt:lpstr>Software defined networks (SDN)</vt:lpstr>
      <vt:lpstr>Software defined networks (SDN)</vt:lpstr>
      <vt:lpstr>OpenFlow </vt:lpstr>
      <vt:lpstr>Physically vs. Logically Centralized Controller</vt:lpstr>
      <vt:lpstr>Logically Centralized Controller</vt:lpstr>
      <vt:lpstr>ONOS</vt:lpstr>
      <vt:lpstr>ONOS characteristics</vt:lpstr>
      <vt:lpstr>Mininet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defined networks</dc:title>
  <dc:creator>Luca Scalzotto</dc:creator>
  <cp:lastModifiedBy>Luca Scalzotto</cp:lastModifiedBy>
  <cp:revision>46</cp:revision>
  <dcterms:created xsi:type="dcterms:W3CDTF">2018-05-06T09:46:26Z</dcterms:created>
  <dcterms:modified xsi:type="dcterms:W3CDTF">2018-06-07T02:05:34Z</dcterms:modified>
</cp:coreProperties>
</file>