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33"/>
  </p:notesMasterIdLst>
  <p:sldIdLst>
    <p:sldId id="256" r:id="rId2"/>
    <p:sldId id="257" r:id="rId3"/>
    <p:sldId id="259" r:id="rId4"/>
    <p:sldId id="258" r:id="rId5"/>
    <p:sldId id="287" r:id="rId6"/>
    <p:sldId id="266" r:id="rId7"/>
    <p:sldId id="260" r:id="rId8"/>
    <p:sldId id="265" r:id="rId9"/>
    <p:sldId id="269" r:id="rId10"/>
    <p:sldId id="279" r:id="rId11"/>
    <p:sldId id="261" r:id="rId12"/>
    <p:sldId id="267" r:id="rId13"/>
    <p:sldId id="284" r:id="rId14"/>
    <p:sldId id="285" r:id="rId15"/>
    <p:sldId id="262" r:id="rId16"/>
    <p:sldId id="268" r:id="rId17"/>
    <p:sldId id="263" r:id="rId18"/>
    <p:sldId id="271" r:id="rId19"/>
    <p:sldId id="278" r:id="rId20"/>
    <p:sldId id="272" r:id="rId21"/>
    <p:sldId id="275" r:id="rId22"/>
    <p:sldId id="277" r:id="rId23"/>
    <p:sldId id="280" r:id="rId24"/>
    <p:sldId id="276" r:id="rId25"/>
    <p:sldId id="282" r:id="rId26"/>
    <p:sldId id="283" r:id="rId27"/>
    <p:sldId id="274" r:id="rId28"/>
    <p:sldId id="281" r:id="rId29"/>
    <p:sldId id="264" r:id="rId30"/>
    <p:sldId id="270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35E72-3616-4429-9CF4-3BCC30E8CC5C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095C9-E874-4ED2-A837-B9A3CC7D9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66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Internet" TargetMode="External"/><Relationship Id="rId3" Type="http://schemas.openxmlformats.org/officeDocument/2006/relationships/hyperlink" Target="https://fr.wikipedia.org/wiki/Anglais" TargetMode="External"/><Relationship Id="rId7" Type="http://schemas.openxmlformats.org/officeDocument/2006/relationships/hyperlink" Target="https://fr.wikipedia.org/wiki/Norme_industrielle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r.wikipedia.org/wiki/Syntaxe" TargetMode="External"/><Relationship Id="rId11" Type="http://schemas.openxmlformats.org/officeDocument/2006/relationships/hyperlink" Target="https://fr.wikipedia.org/wiki/Norme" TargetMode="External"/><Relationship Id="rId5" Type="http://schemas.openxmlformats.org/officeDocument/2006/relationships/hyperlink" Target="https://fr.wikipedia.org/wiki/Ressource_Web" TargetMode="External"/><Relationship Id="rId10" Type="http://schemas.openxmlformats.org/officeDocument/2006/relationships/hyperlink" Target="https://tools.ietf.org/html/rfc3986" TargetMode="External"/><Relationship Id="rId4" Type="http://schemas.openxmlformats.org/officeDocument/2006/relationships/hyperlink" Target="https://fr.wikipedia.org/wiki/Cha%C3%AEne_de_caract%C3%A8res" TargetMode="External"/><Relationship Id="rId9" Type="http://schemas.openxmlformats.org/officeDocument/2006/relationships/hyperlink" Target="https://fr.wikipedia.org/wiki/World_Wide_Web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Rouge = Lucas ; Bleu = Grégory ; Violet = Baptiste ; Orange = Guillaume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095C9-E874-4ED2-A837-B9A3CC7D916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389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Rouge = Lucas ; Bleu = Grégory ; Violet = Baptiste ; Orange = Guillaume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095C9-E874-4ED2-A837-B9A3CC7D916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42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Dernière acquisition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095C9-E874-4ED2-A837-B9A3CC7D916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033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Historique des acquisition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095C9-E874-4ED2-A837-B9A3CC7D916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06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Controller  :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D’une manière générale, il va utiliser les données du modèle, les traiter en fonction de l’action de l’utilisateur, et les envoyer à la vue afin que ces dernières s’affichent à l’écran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095C9-E874-4ED2-A837-B9A3CC7D916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003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u="non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Un URI, de l'</a:t>
            </a:r>
            <a:r>
              <a:rPr lang="fr-FR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3" tooltip="Angla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anglais</a:t>
            </a:r>
            <a:r>
              <a:rPr lang="fr-FR" b="0" i="0" u="non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Uniform Resource Identifier, soit littéralement identifiant uniforme de ressource, est une courte </a:t>
            </a:r>
            <a:r>
              <a:rPr lang="fr-FR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4" tooltip="Chaîne de caractèr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chaîne de caractères</a:t>
            </a:r>
            <a:r>
              <a:rPr lang="fr-FR" b="0" i="0" u="non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identifiant une ressource sur un réseau (par exemple une </a:t>
            </a:r>
            <a:r>
              <a:rPr lang="fr-FR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5" tooltip="Ressource We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ressource Web</a:t>
            </a:r>
            <a:r>
              <a:rPr lang="fr-FR" b="0" i="0" u="non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) physique ou abstraite, et dont la </a:t>
            </a:r>
            <a:r>
              <a:rPr lang="fr-FR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6" tooltip="Syntax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syntaxe</a:t>
            </a:r>
            <a:r>
              <a:rPr lang="fr-FR" b="0" i="0" u="non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respecte une </a:t>
            </a:r>
            <a:r>
              <a:rPr lang="fr-FR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7" tooltip="Norme industriel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norme</a:t>
            </a:r>
            <a:r>
              <a:rPr lang="fr-FR" b="0" i="0" u="non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d'</a:t>
            </a:r>
            <a:r>
              <a:rPr lang="fr-FR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8" tooltip="Intern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</a:t>
            </a:r>
            <a:r>
              <a:rPr lang="fr-FR" b="0" i="0" u="non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mise en place pour le </a:t>
            </a:r>
            <a:r>
              <a:rPr lang="fr-FR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9" tooltip="World Wide We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Wide Web</a:t>
            </a:r>
            <a:r>
              <a:rPr lang="fr-FR" b="0" i="0" u="non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(voir </a:t>
            </a:r>
            <a:r>
              <a:rPr lang="fr-FR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10" tooltip="rfc:398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 3986</a:t>
            </a:r>
            <a:r>
              <a:rPr lang="fr-FR" b="0" i="0" u="non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). La </a:t>
            </a:r>
            <a:r>
              <a:rPr lang="fr-FR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11" tooltip="Nor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norme</a:t>
            </a:r>
            <a:r>
              <a:rPr lang="fr-FR" b="0" i="0" u="non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était précédemment connue sous le terme UDI</a:t>
            </a:r>
          </a:p>
          <a:p>
            <a:endParaRPr lang="fr-FR" b="0" i="0" u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fr-FR" b="0" i="0" u="non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HTTP = HyperText Transfer Protocol</a:t>
            </a:r>
            <a:endParaRPr lang="fr-FR" b="0" i="0" u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095C9-E874-4ED2-A837-B9A3CC7D916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180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Autre requête  : patch </a:t>
            </a:r>
            <a:r>
              <a:rPr lang="fr-FR" dirty="0">
                <a:sym typeface="Wingdings" panose="05000000000000000000" pitchFamily="2" charset="2"/>
              </a:rPr>
              <a:t> met à jour les ressources en créent une ressource collection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095C9-E874-4ED2-A837-B9A3CC7D916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40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ésentation du 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 flipH="1">
            <a:off x="9816860" y="2794958"/>
            <a:ext cx="2371965" cy="4030764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11378242" y="91545"/>
            <a:ext cx="810583" cy="6766455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 flipV="1">
            <a:off x="11775057" y="0"/>
            <a:ext cx="413768" cy="583145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H="1">
            <a:off x="11706045" y="0"/>
            <a:ext cx="485955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11964838" y="0"/>
            <a:ext cx="73174" cy="685800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Arc plein 6">
            <a:extLst>
              <a:ext uri="{FF2B5EF4-FFF2-40B4-BE49-F238E27FC236}">
                <a16:creationId xmlns:a16="http://schemas.microsoft.com/office/drawing/2014/main" id="{5DF8E67B-BE45-41CF-8956-6E3A8E6435D5}"/>
              </a:ext>
            </a:extLst>
          </p:cNvPr>
          <p:cNvSpPr/>
          <p:nvPr userDrawn="1"/>
        </p:nvSpPr>
        <p:spPr>
          <a:xfrm>
            <a:off x="307569" y="1080955"/>
            <a:ext cx="1886989" cy="431733"/>
          </a:xfrm>
          <a:prstGeom prst="blockArc">
            <a:avLst/>
          </a:prstGeom>
          <a:solidFill>
            <a:schemeClr val="tx1">
              <a:alpha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Arc plein 12">
            <a:extLst>
              <a:ext uri="{FF2B5EF4-FFF2-40B4-BE49-F238E27FC236}">
                <a16:creationId xmlns:a16="http://schemas.microsoft.com/office/drawing/2014/main" id="{B1434685-2065-401A-A77B-0B71660074D7}"/>
              </a:ext>
            </a:extLst>
          </p:cNvPr>
          <p:cNvSpPr/>
          <p:nvPr userDrawn="1"/>
        </p:nvSpPr>
        <p:spPr>
          <a:xfrm rot="10800000">
            <a:off x="307568" y="5776619"/>
            <a:ext cx="1886989" cy="445051"/>
          </a:xfrm>
          <a:prstGeom prst="blockArc">
            <a:avLst/>
          </a:prstGeom>
          <a:solidFill>
            <a:schemeClr val="tx1">
              <a:alpha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BDBB2E-C637-45F7-997E-789369BD7CC1}"/>
              </a:ext>
            </a:extLst>
          </p:cNvPr>
          <p:cNvSpPr txBox="1"/>
          <p:nvPr userDrawn="1"/>
        </p:nvSpPr>
        <p:spPr>
          <a:xfrm>
            <a:off x="253220" y="1296822"/>
            <a:ext cx="19956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5"/>
                </a:solidFill>
              </a:rPr>
              <a:t>Présentation du projet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Architecture Matérielle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Spécifications et Analyse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Présentation des objectifs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Conception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F00017-7A15-4EFD-8D8A-6CD862AD6B7D}"/>
              </a:ext>
            </a:extLst>
          </p:cNvPr>
          <p:cNvSpPr txBox="1"/>
          <p:nvPr userDrawn="1"/>
        </p:nvSpPr>
        <p:spPr>
          <a:xfrm>
            <a:off x="10474036" y="6005803"/>
            <a:ext cx="141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813D6D7-D565-4E7D-9EA1-C12936ED279D}" type="slidenum">
              <a:rPr lang="fr-FR" smtClean="0"/>
              <a:t>‹N°›</a:t>
            </a:fld>
            <a:r>
              <a:rPr lang="fr-FR" dirty="0"/>
              <a:t> / 31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B5ADD9F-DF9D-4E14-9FAB-72672F958E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2" y="205241"/>
            <a:ext cx="1400000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2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6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86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19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9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60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53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7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91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76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637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chitecture Matéri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 flipH="1">
            <a:off x="9816860" y="2794958"/>
            <a:ext cx="2371965" cy="4030764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11378242" y="91545"/>
            <a:ext cx="810583" cy="6766455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 flipV="1">
            <a:off x="11775057" y="0"/>
            <a:ext cx="413768" cy="583145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H="1">
            <a:off x="11706045" y="0"/>
            <a:ext cx="485955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11964838" y="0"/>
            <a:ext cx="73174" cy="685800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Arc plein 6">
            <a:extLst>
              <a:ext uri="{FF2B5EF4-FFF2-40B4-BE49-F238E27FC236}">
                <a16:creationId xmlns:a16="http://schemas.microsoft.com/office/drawing/2014/main" id="{5DF8E67B-BE45-41CF-8956-6E3A8E6435D5}"/>
              </a:ext>
            </a:extLst>
          </p:cNvPr>
          <p:cNvSpPr/>
          <p:nvPr userDrawn="1"/>
        </p:nvSpPr>
        <p:spPr>
          <a:xfrm>
            <a:off x="307569" y="1080955"/>
            <a:ext cx="1886989" cy="431733"/>
          </a:xfrm>
          <a:prstGeom prst="blockArc">
            <a:avLst/>
          </a:prstGeom>
          <a:solidFill>
            <a:schemeClr val="tx1">
              <a:alpha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Arc plein 12">
            <a:extLst>
              <a:ext uri="{FF2B5EF4-FFF2-40B4-BE49-F238E27FC236}">
                <a16:creationId xmlns:a16="http://schemas.microsoft.com/office/drawing/2014/main" id="{B1434685-2065-401A-A77B-0B71660074D7}"/>
              </a:ext>
            </a:extLst>
          </p:cNvPr>
          <p:cNvSpPr/>
          <p:nvPr userDrawn="1"/>
        </p:nvSpPr>
        <p:spPr>
          <a:xfrm rot="10800000">
            <a:off x="307568" y="5776619"/>
            <a:ext cx="1886989" cy="445051"/>
          </a:xfrm>
          <a:prstGeom prst="blockArc">
            <a:avLst/>
          </a:prstGeom>
          <a:solidFill>
            <a:schemeClr val="tx1">
              <a:alpha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BDBB2E-C637-45F7-997E-789369BD7CC1}"/>
              </a:ext>
            </a:extLst>
          </p:cNvPr>
          <p:cNvSpPr txBox="1"/>
          <p:nvPr userDrawn="1"/>
        </p:nvSpPr>
        <p:spPr>
          <a:xfrm>
            <a:off x="253220" y="1296822"/>
            <a:ext cx="19956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Présentation du projet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accent5"/>
                </a:solidFill>
              </a:rPr>
              <a:t>Architecture Matérielle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Spécifications et Analyse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Présentation des objectifs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Conception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F00017-7A15-4EFD-8D8A-6CD862AD6B7D}"/>
              </a:ext>
            </a:extLst>
          </p:cNvPr>
          <p:cNvSpPr txBox="1"/>
          <p:nvPr userDrawn="1"/>
        </p:nvSpPr>
        <p:spPr>
          <a:xfrm>
            <a:off x="10474036" y="6005803"/>
            <a:ext cx="141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813D6D7-D565-4E7D-9EA1-C12936ED279D}" type="slidenum">
              <a:rPr lang="fr-FR" smtClean="0"/>
              <a:t>‹N°›</a:t>
            </a:fld>
            <a:r>
              <a:rPr lang="fr-FR" dirty="0"/>
              <a:t> / 31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B5ADD9F-DF9D-4E14-9FAB-72672F958E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2" y="205241"/>
            <a:ext cx="1400000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088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56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189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59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11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6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écifications et Analy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 flipH="1">
            <a:off x="9816860" y="2794958"/>
            <a:ext cx="2371965" cy="4030764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11378242" y="91545"/>
            <a:ext cx="810583" cy="6766455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 flipV="1">
            <a:off x="11775057" y="0"/>
            <a:ext cx="413768" cy="583145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H="1">
            <a:off x="11706045" y="0"/>
            <a:ext cx="485955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11964838" y="0"/>
            <a:ext cx="73174" cy="685800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Arc plein 6">
            <a:extLst>
              <a:ext uri="{FF2B5EF4-FFF2-40B4-BE49-F238E27FC236}">
                <a16:creationId xmlns:a16="http://schemas.microsoft.com/office/drawing/2014/main" id="{5DF8E67B-BE45-41CF-8956-6E3A8E6435D5}"/>
              </a:ext>
            </a:extLst>
          </p:cNvPr>
          <p:cNvSpPr/>
          <p:nvPr userDrawn="1"/>
        </p:nvSpPr>
        <p:spPr>
          <a:xfrm>
            <a:off x="307569" y="1080955"/>
            <a:ext cx="1886989" cy="431733"/>
          </a:xfrm>
          <a:prstGeom prst="blockArc">
            <a:avLst/>
          </a:prstGeom>
          <a:solidFill>
            <a:schemeClr val="tx1">
              <a:alpha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Arc plein 12">
            <a:extLst>
              <a:ext uri="{FF2B5EF4-FFF2-40B4-BE49-F238E27FC236}">
                <a16:creationId xmlns:a16="http://schemas.microsoft.com/office/drawing/2014/main" id="{B1434685-2065-401A-A77B-0B71660074D7}"/>
              </a:ext>
            </a:extLst>
          </p:cNvPr>
          <p:cNvSpPr/>
          <p:nvPr userDrawn="1"/>
        </p:nvSpPr>
        <p:spPr>
          <a:xfrm rot="10800000">
            <a:off x="307568" y="5776619"/>
            <a:ext cx="1886989" cy="445051"/>
          </a:xfrm>
          <a:prstGeom prst="blockArc">
            <a:avLst/>
          </a:prstGeom>
          <a:solidFill>
            <a:schemeClr val="tx1">
              <a:alpha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BDBB2E-C637-45F7-997E-789369BD7CC1}"/>
              </a:ext>
            </a:extLst>
          </p:cNvPr>
          <p:cNvSpPr txBox="1"/>
          <p:nvPr userDrawn="1"/>
        </p:nvSpPr>
        <p:spPr>
          <a:xfrm>
            <a:off x="253220" y="1296822"/>
            <a:ext cx="19956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Présentation du projet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Architecture Matérielle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accent5"/>
                </a:solidFill>
              </a:rPr>
              <a:t>Spécifications et Analyse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Présentation des objectifs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Conception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F00017-7A15-4EFD-8D8A-6CD862AD6B7D}"/>
              </a:ext>
            </a:extLst>
          </p:cNvPr>
          <p:cNvSpPr txBox="1"/>
          <p:nvPr userDrawn="1"/>
        </p:nvSpPr>
        <p:spPr>
          <a:xfrm>
            <a:off x="10474036" y="6005803"/>
            <a:ext cx="141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813D6D7-D565-4E7D-9EA1-C12936ED279D}" type="slidenum">
              <a:rPr lang="fr-FR" smtClean="0"/>
              <a:t>‹N°›</a:t>
            </a:fld>
            <a:r>
              <a:rPr lang="fr-FR" dirty="0"/>
              <a:t> / 31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B5ADD9F-DF9D-4E14-9FAB-72672F958E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2" y="205241"/>
            <a:ext cx="1400000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ésentation des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 flipH="1">
            <a:off x="9816860" y="2794958"/>
            <a:ext cx="2371965" cy="4030764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11378242" y="91545"/>
            <a:ext cx="810583" cy="6766455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 flipV="1">
            <a:off x="11775057" y="0"/>
            <a:ext cx="413768" cy="583145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H="1">
            <a:off x="11706045" y="0"/>
            <a:ext cx="485955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11964838" y="0"/>
            <a:ext cx="73174" cy="685800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Arc plein 6">
            <a:extLst>
              <a:ext uri="{FF2B5EF4-FFF2-40B4-BE49-F238E27FC236}">
                <a16:creationId xmlns:a16="http://schemas.microsoft.com/office/drawing/2014/main" id="{5DF8E67B-BE45-41CF-8956-6E3A8E6435D5}"/>
              </a:ext>
            </a:extLst>
          </p:cNvPr>
          <p:cNvSpPr/>
          <p:nvPr userDrawn="1"/>
        </p:nvSpPr>
        <p:spPr>
          <a:xfrm>
            <a:off x="307569" y="1080955"/>
            <a:ext cx="1886989" cy="431733"/>
          </a:xfrm>
          <a:prstGeom prst="blockArc">
            <a:avLst/>
          </a:prstGeom>
          <a:solidFill>
            <a:schemeClr val="tx1">
              <a:alpha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Arc plein 12">
            <a:extLst>
              <a:ext uri="{FF2B5EF4-FFF2-40B4-BE49-F238E27FC236}">
                <a16:creationId xmlns:a16="http://schemas.microsoft.com/office/drawing/2014/main" id="{B1434685-2065-401A-A77B-0B71660074D7}"/>
              </a:ext>
            </a:extLst>
          </p:cNvPr>
          <p:cNvSpPr/>
          <p:nvPr userDrawn="1"/>
        </p:nvSpPr>
        <p:spPr>
          <a:xfrm rot="10800000">
            <a:off x="307568" y="5776619"/>
            <a:ext cx="1886989" cy="445051"/>
          </a:xfrm>
          <a:prstGeom prst="blockArc">
            <a:avLst/>
          </a:prstGeom>
          <a:solidFill>
            <a:schemeClr val="tx1">
              <a:alpha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BDBB2E-C637-45F7-997E-789369BD7CC1}"/>
              </a:ext>
            </a:extLst>
          </p:cNvPr>
          <p:cNvSpPr txBox="1"/>
          <p:nvPr userDrawn="1"/>
        </p:nvSpPr>
        <p:spPr>
          <a:xfrm>
            <a:off x="253220" y="1296822"/>
            <a:ext cx="19956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Présentation du projet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Architecture Matérielle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Spécifications et Analyse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accent5"/>
                </a:solidFill>
              </a:rPr>
              <a:t>Présentation des objectifs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Conception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F00017-7A15-4EFD-8D8A-6CD862AD6B7D}"/>
              </a:ext>
            </a:extLst>
          </p:cNvPr>
          <p:cNvSpPr txBox="1"/>
          <p:nvPr userDrawn="1"/>
        </p:nvSpPr>
        <p:spPr>
          <a:xfrm>
            <a:off x="10474036" y="6005803"/>
            <a:ext cx="141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813D6D7-D565-4E7D-9EA1-C12936ED279D}" type="slidenum">
              <a:rPr lang="fr-FR" smtClean="0"/>
              <a:t>‹N°›</a:t>
            </a:fld>
            <a:r>
              <a:rPr lang="fr-FR" dirty="0"/>
              <a:t> / 31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B5ADD9F-DF9D-4E14-9FAB-72672F958E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2" y="205241"/>
            <a:ext cx="1400000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9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e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 flipH="1">
            <a:off x="9816860" y="2794958"/>
            <a:ext cx="2371965" cy="4030764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11378242" y="91545"/>
            <a:ext cx="810583" cy="6766455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 flipV="1">
            <a:off x="11775057" y="0"/>
            <a:ext cx="413768" cy="583145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H="1">
            <a:off x="11706045" y="0"/>
            <a:ext cx="485955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11964838" y="0"/>
            <a:ext cx="73174" cy="685800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Arc plein 6">
            <a:extLst>
              <a:ext uri="{FF2B5EF4-FFF2-40B4-BE49-F238E27FC236}">
                <a16:creationId xmlns:a16="http://schemas.microsoft.com/office/drawing/2014/main" id="{5DF8E67B-BE45-41CF-8956-6E3A8E6435D5}"/>
              </a:ext>
            </a:extLst>
          </p:cNvPr>
          <p:cNvSpPr/>
          <p:nvPr userDrawn="1"/>
        </p:nvSpPr>
        <p:spPr>
          <a:xfrm>
            <a:off x="307569" y="1080955"/>
            <a:ext cx="1886989" cy="431733"/>
          </a:xfrm>
          <a:prstGeom prst="blockArc">
            <a:avLst/>
          </a:prstGeom>
          <a:solidFill>
            <a:schemeClr val="tx1">
              <a:alpha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Arc plein 12">
            <a:extLst>
              <a:ext uri="{FF2B5EF4-FFF2-40B4-BE49-F238E27FC236}">
                <a16:creationId xmlns:a16="http://schemas.microsoft.com/office/drawing/2014/main" id="{B1434685-2065-401A-A77B-0B71660074D7}"/>
              </a:ext>
            </a:extLst>
          </p:cNvPr>
          <p:cNvSpPr/>
          <p:nvPr userDrawn="1"/>
        </p:nvSpPr>
        <p:spPr>
          <a:xfrm rot="10800000">
            <a:off x="307568" y="5776619"/>
            <a:ext cx="1886989" cy="445051"/>
          </a:xfrm>
          <a:prstGeom prst="blockArc">
            <a:avLst/>
          </a:prstGeom>
          <a:solidFill>
            <a:schemeClr val="tx1">
              <a:alpha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BDBB2E-C637-45F7-997E-789369BD7CC1}"/>
              </a:ext>
            </a:extLst>
          </p:cNvPr>
          <p:cNvSpPr txBox="1"/>
          <p:nvPr userDrawn="1"/>
        </p:nvSpPr>
        <p:spPr>
          <a:xfrm>
            <a:off x="253220" y="1296822"/>
            <a:ext cx="19956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Présentation du projet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Architecture Matérielle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Spécifications et Analyse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Présentation des objectifs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accent5"/>
                </a:solidFill>
              </a:rPr>
              <a:t>Conception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F00017-7A15-4EFD-8D8A-6CD862AD6B7D}"/>
              </a:ext>
            </a:extLst>
          </p:cNvPr>
          <p:cNvSpPr txBox="1"/>
          <p:nvPr userDrawn="1"/>
        </p:nvSpPr>
        <p:spPr>
          <a:xfrm>
            <a:off x="10474036" y="6005803"/>
            <a:ext cx="141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813D6D7-D565-4E7D-9EA1-C12936ED279D}" type="slidenum">
              <a:rPr lang="fr-FR" smtClean="0"/>
              <a:t>‹N°›</a:t>
            </a:fld>
            <a:r>
              <a:rPr lang="fr-FR" dirty="0"/>
              <a:t> / 31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B5ADD9F-DF9D-4E14-9FAB-72672F958E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2" y="205241"/>
            <a:ext cx="1400000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5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 flipH="1">
            <a:off x="9816860" y="2794958"/>
            <a:ext cx="2371965" cy="4030764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11378242" y="91545"/>
            <a:ext cx="810583" cy="6766455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 flipV="1">
            <a:off x="11775057" y="0"/>
            <a:ext cx="413768" cy="583145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H="1">
            <a:off x="11706045" y="0"/>
            <a:ext cx="485955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11964838" y="0"/>
            <a:ext cx="73174" cy="685800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Arc plein 6">
            <a:extLst>
              <a:ext uri="{FF2B5EF4-FFF2-40B4-BE49-F238E27FC236}">
                <a16:creationId xmlns:a16="http://schemas.microsoft.com/office/drawing/2014/main" id="{5DF8E67B-BE45-41CF-8956-6E3A8E6435D5}"/>
              </a:ext>
            </a:extLst>
          </p:cNvPr>
          <p:cNvSpPr/>
          <p:nvPr userDrawn="1"/>
        </p:nvSpPr>
        <p:spPr>
          <a:xfrm>
            <a:off x="307569" y="1080955"/>
            <a:ext cx="1886989" cy="431733"/>
          </a:xfrm>
          <a:prstGeom prst="blockArc">
            <a:avLst/>
          </a:prstGeom>
          <a:solidFill>
            <a:schemeClr val="tx1">
              <a:alpha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Arc plein 12">
            <a:extLst>
              <a:ext uri="{FF2B5EF4-FFF2-40B4-BE49-F238E27FC236}">
                <a16:creationId xmlns:a16="http://schemas.microsoft.com/office/drawing/2014/main" id="{B1434685-2065-401A-A77B-0B71660074D7}"/>
              </a:ext>
            </a:extLst>
          </p:cNvPr>
          <p:cNvSpPr/>
          <p:nvPr userDrawn="1"/>
        </p:nvSpPr>
        <p:spPr>
          <a:xfrm rot="10800000">
            <a:off x="307568" y="5776619"/>
            <a:ext cx="1886989" cy="445051"/>
          </a:xfrm>
          <a:prstGeom prst="blockArc">
            <a:avLst/>
          </a:prstGeom>
          <a:solidFill>
            <a:schemeClr val="tx1">
              <a:alpha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BDBB2E-C637-45F7-997E-789369BD7CC1}"/>
              </a:ext>
            </a:extLst>
          </p:cNvPr>
          <p:cNvSpPr txBox="1"/>
          <p:nvPr userDrawn="1"/>
        </p:nvSpPr>
        <p:spPr>
          <a:xfrm>
            <a:off x="253220" y="1296822"/>
            <a:ext cx="19956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Présentation du projet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Architecture Matérielle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Spécifications et Analyse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Présentation des objectifs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Conception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accent5"/>
                </a:solidFill>
              </a:rPr>
              <a:t>Conclusion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F00017-7A15-4EFD-8D8A-6CD862AD6B7D}"/>
              </a:ext>
            </a:extLst>
          </p:cNvPr>
          <p:cNvSpPr txBox="1"/>
          <p:nvPr userDrawn="1"/>
        </p:nvSpPr>
        <p:spPr>
          <a:xfrm>
            <a:off x="10474036" y="6005803"/>
            <a:ext cx="141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813D6D7-D565-4E7D-9EA1-C12936ED279D}" type="slidenum">
              <a:rPr lang="fr-FR" smtClean="0"/>
              <a:t>‹N°›</a:t>
            </a:fld>
            <a:r>
              <a:rPr lang="fr-FR" dirty="0"/>
              <a:t> / 31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B5ADD9F-DF9D-4E14-9FAB-72672F958E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2" y="205241"/>
            <a:ext cx="1400000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4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chnologies mise en oeu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rc plein 6">
            <a:extLst>
              <a:ext uri="{FF2B5EF4-FFF2-40B4-BE49-F238E27FC236}">
                <a16:creationId xmlns:a16="http://schemas.microsoft.com/office/drawing/2014/main" id="{5DF8E67B-BE45-41CF-8956-6E3A8E6435D5}"/>
              </a:ext>
            </a:extLst>
          </p:cNvPr>
          <p:cNvSpPr/>
          <p:nvPr userDrawn="1"/>
        </p:nvSpPr>
        <p:spPr>
          <a:xfrm>
            <a:off x="307569" y="609601"/>
            <a:ext cx="1886989" cy="598516"/>
          </a:xfrm>
          <a:prstGeom prst="blockArc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Arc plein 12">
            <a:extLst>
              <a:ext uri="{FF2B5EF4-FFF2-40B4-BE49-F238E27FC236}">
                <a16:creationId xmlns:a16="http://schemas.microsoft.com/office/drawing/2014/main" id="{B1434685-2065-401A-A77B-0B71660074D7}"/>
              </a:ext>
            </a:extLst>
          </p:cNvPr>
          <p:cNvSpPr/>
          <p:nvPr userDrawn="1"/>
        </p:nvSpPr>
        <p:spPr>
          <a:xfrm rot="10800000">
            <a:off x="307568" y="5228993"/>
            <a:ext cx="1886989" cy="598516"/>
          </a:xfrm>
          <a:prstGeom prst="blockArc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BDBB2E-C637-45F7-997E-789369BD7CC1}"/>
              </a:ext>
            </a:extLst>
          </p:cNvPr>
          <p:cNvSpPr txBox="1"/>
          <p:nvPr userDrawn="1"/>
        </p:nvSpPr>
        <p:spPr>
          <a:xfrm>
            <a:off x="307568" y="1135565"/>
            <a:ext cx="188698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Présentation et but du projet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Technologies mise en œuvre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Explications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153DB68-E707-4DE0-B925-818126EB7950}"/>
              </a:ext>
            </a:extLst>
          </p:cNvPr>
          <p:cNvSpPr txBox="1"/>
          <p:nvPr userDrawn="1"/>
        </p:nvSpPr>
        <p:spPr>
          <a:xfrm>
            <a:off x="10731731" y="6172200"/>
            <a:ext cx="1163782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CFBFB23-E25A-4BD4-BE63-328BE83E698D}" type="slidenum">
              <a:rPr lang="fr-FR" smtClean="0"/>
              <a:t>‹N°›</a:t>
            </a:fld>
            <a:r>
              <a:rPr lang="fr-FR" dirty="0"/>
              <a:t> / 9</a:t>
            </a:r>
          </a:p>
        </p:txBody>
      </p:sp>
    </p:spTree>
    <p:extLst>
      <p:ext uri="{BB962C8B-B14F-4D97-AF65-F5344CB8AC3E}">
        <p14:creationId xmlns:p14="http://schemas.microsoft.com/office/powerpoint/2010/main" val="336506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pl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rc plein 6">
            <a:extLst>
              <a:ext uri="{FF2B5EF4-FFF2-40B4-BE49-F238E27FC236}">
                <a16:creationId xmlns:a16="http://schemas.microsoft.com/office/drawing/2014/main" id="{5DF8E67B-BE45-41CF-8956-6E3A8E6435D5}"/>
              </a:ext>
            </a:extLst>
          </p:cNvPr>
          <p:cNvSpPr/>
          <p:nvPr userDrawn="1"/>
        </p:nvSpPr>
        <p:spPr>
          <a:xfrm>
            <a:off x="307569" y="603845"/>
            <a:ext cx="1886989" cy="598516"/>
          </a:xfrm>
          <a:prstGeom prst="blockArc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Arc plein 12">
            <a:extLst>
              <a:ext uri="{FF2B5EF4-FFF2-40B4-BE49-F238E27FC236}">
                <a16:creationId xmlns:a16="http://schemas.microsoft.com/office/drawing/2014/main" id="{B1434685-2065-401A-A77B-0B71660074D7}"/>
              </a:ext>
            </a:extLst>
          </p:cNvPr>
          <p:cNvSpPr/>
          <p:nvPr userDrawn="1"/>
        </p:nvSpPr>
        <p:spPr>
          <a:xfrm rot="10800000">
            <a:off x="307567" y="5356381"/>
            <a:ext cx="1886989" cy="598516"/>
          </a:xfrm>
          <a:prstGeom prst="blockArc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BDBB2E-C637-45F7-997E-789369BD7CC1}"/>
              </a:ext>
            </a:extLst>
          </p:cNvPr>
          <p:cNvSpPr txBox="1"/>
          <p:nvPr userDrawn="1"/>
        </p:nvSpPr>
        <p:spPr>
          <a:xfrm>
            <a:off x="307567" y="1202361"/>
            <a:ext cx="188698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Présentation et but du projet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Technologies mise en œuvre</a:t>
            </a: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Explications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2D46085-AC65-4BC4-A629-83180E6C9E99}"/>
              </a:ext>
            </a:extLst>
          </p:cNvPr>
          <p:cNvSpPr txBox="1"/>
          <p:nvPr userDrawn="1"/>
        </p:nvSpPr>
        <p:spPr>
          <a:xfrm>
            <a:off x="10989425" y="6172200"/>
            <a:ext cx="972590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C01CC05-B7BD-499F-AA73-93AF9CBEFCE4}" type="slidenum">
              <a:rPr lang="fr-FR" smtClean="0"/>
              <a:t>‹N°›</a:t>
            </a:fld>
            <a:r>
              <a:rPr lang="fr-FR" dirty="0"/>
              <a:t> / 9</a:t>
            </a:r>
          </a:p>
        </p:txBody>
      </p:sp>
    </p:spTree>
    <p:extLst>
      <p:ext uri="{BB962C8B-B14F-4D97-AF65-F5344CB8AC3E}">
        <p14:creationId xmlns:p14="http://schemas.microsoft.com/office/powerpoint/2010/main" val="48520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9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72" r:id="rId2"/>
    <p:sldLayoutId id="2147483773" r:id="rId3"/>
    <p:sldLayoutId id="2147483776" r:id="rId4"/>
    <p:sldLayoutId id="2147483774" r:id="rId5"/>
    <p:sldLayoutId id="2147483775" r:id="rId6"/>
    <p:sldLayoutId id="2147483761" r:id="rId7"/>
    <p:sldLayoutId id="2147483762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  <p:sldLayoutId id="2147483755" r:id="rId19"/>
    <p:sldLayoutId id="2147483756" r:id="rId20"/>
    <p:sldLayoutId id="2147483757" r:id="rId21"/>
    <p:sldLayoutId id="2147483758" r:id="rId22"/>
    <p:sldLayoutId id="2147483759" r:id="rId23"/>
    <p:sldLayoutId id="2147483760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Vague conceptuelle avec degradé de bleu">
            <a:extLst>
              <a:ext uri="{FF2B5EF4-FFF2-40B4-BE49-F238E27FC236}">
                <a16:creationId xmlns:a16="http://schemas.microsoft.com/office/drawing/2014/main" id="{DF1F6B5B-4250-47A0-94D9-53C3410A60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6509" b="1654"/>
          <a:stretch/>
        </p:blipFill>
        <p:spPr>
          <a:xfrm>
            <a:off x="62164" y="0"/>
            <a:ext cx="12191980" cy="685799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98D581C2-9C75-4EFC-9B40-1629C25F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130" y="1941095"/>
            <a:ext cx="9228575" cy="1974000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Revue 1 </a:t>
            </a:r>
            <a:b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5400" dirty="0" err="1">
                <a:latin typeface="Arial" panose="020B0604020202020204" pitchFamily="34" charset="0"/>
                <a:cs typeface="Arial" panose="020B0604020202020204" pitchFamily="34" charset="0"/>
              </a:rPr>
              <a:t>barriere</a:t>
            </a:r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 laser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D43A84-1B4D-4B2E-BC6A-C19B1BB1F16F}"/>
              </a:ext>
            </a:extLst>
          </p:cNvPr>
          <p:cNvSpPr txBox="1"/>
          <p:nvPr/>
        </p:nvSpPr>
        <p:spPr>
          <a:xfrm>
            <a:off x="10457895" y="6027938"/>
            <a:ext cx="1367161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0275E59-DAC7-49BC-A82D-0D17462C508F}" type="slidenum">
              <a:rPr lang="fr-FR" smtClean="0"/>
              <a:t>1</a:t>
            </a:fld>
            <a:r>
              <a:rPr lang="fr-FR" dirty="0"/>
              <a:t> / 31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5219C79-9A9A-44EC-89E5-C1CE23616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086" y="123069"/>
            <a:ext cx="2021277" cy="10312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7A0C82E-901F-42E3-983E-1E8375137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661" y="159988"/>
            <a:ext cx="1061869" cy="12388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385DD53-5C43-4B0F-92A9-9C065F37C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79" y="159988"/>
            <a:ext cx="1238847" cy="123884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BEB449A-1145-4173-BB40-A3C619AD4EE8}"/>
              </a:ext>
            </a:extLst>
          </p:cNvPr>
          <p:cNvSpPr txBox="1"/>
          <p:nvPr/>
        </p:nvSpPr>
        <p:spPr>
          <a:xfrm>
            <a:off x="606874" y="5084064"/>
            <a:ext cx="2203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Lucas Cannizzaro</a:t>
            </a:r>
          </a:p>
          <a:p>
            <a:r>
              <a:rPr lang="fr-FR" dirty="0"/>
              <a:t>Guillaume Jean</a:t>
            </a:r>
          </a:p>
          <a:p>
            <a:r>
              <a:rPr lang="fr-FR" dirty="0"/>
              <a:t>Grégory </a:t>
            </a:r>
            <a:r>
              <a:rPr lang="fr-FR" dirty="0" err="1"/>
              <a:t>Schatz</a:t>
            </a:r>
            <a:endParaRPr lang="fr-FR" dirty="0"/>
          </a:p>
          <a:p>
            <a:r>
              <a:rPr lang="fr-FR" dirty="0"/>
              <a:t>Baptiste Wozniak</a:t>
            </a:r>
          </a:p>
        </p:txBody>
      </p:sp>
    </p:spTree>
    <p:extLst>
      <p:ext uri="{BB962C8B-B14F-4D97-AF65-F5344CB8AC3E}">
        <p14:creationId xmlns:p14="http://schemas.microsoft.com/office/powerpoint/2010/main" val="27269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B470B86-1AC2-4D0F-9A28-EBE85517B6B8}"/>
              </a:ext>
            </a:extLst>
          </p:cNvPr>
          <p:cNvSpPr txBox="1"/>
          <p:nvPr/>
        </p:nvSpPr>
        <p:spPr>
          <a:xfrm>
            <a:off x="3178206" y="1505396"/>
            <a:ext cx="656947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système permet donc : </a:t>
            </a:r>
          </a:p>
          <a:p>
            <a:endParaRPr lang="fr-F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Utiliser un smartphone pour consulter les données sur le serveur Web grâce à un site responsive design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Afficher un historique des relevés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Avoir une image du véhicule correspondant à son identifiant</a:t>
            </a:r>
          </a:p>
        </p:txBody>
      </p:sp>
    </p:spTree>
    <p:extLst>
      <p:ext uri="{BB962C8B-B14F-4D97-AF65-F5344CB8AC3E}">
        <p14:creationId xmlns:p14="http://schemas.microsoft.com/office/powerpoint/2010/main" val="155164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DCA420E-11E6-4B8D-8C14-657BAAD3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452" y="2572833"/>
            <a:ext cx="10293096" cy="1712334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Spécifications et analyse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F2C8E3-0C04-4B82-A32E-FD7EFF9DBD34}"/>
              </a:ext>
            </a:extLst>
          </p:cNvPr>
          <p:cNvSpPr txBox="1"/>
          <p:nvPr/>
        </p:nvSpPr>
        <p:spPr>
          <a:xfrm>
            <a:off x="10644326" y="6116715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FACD5E-240D-4FBA-ADAC-74519408B8AF}" type="slidenum">
              <a:rPr lang="fr-FR" smtClean="0"/>
              <a:t>11</a:t>
            </a:fld>
            <a:r>
              <a:rPr lang="fr-FR" dirty="0"/>
              <a:t> / 31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2EF8FB-2F04-4060-94FB-DF7D226AB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64" y="672820"/>
            <a:ext cx="1400000" cy="71428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8E0C46A-A70B-443F-A5C5-6A96DED76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799" y="601338"/>
            <a:ext cx="743054" cy="86689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275DA8E-135C-4FB2-B2F7-B63B610D8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47" y="601338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1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973F69A-D89A-4581-BA5D-26F67652E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72" y="147179"/>
            <a:ext cx="7964011" cy="6563641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C5896E8E-CC6D-4B67-A1A7-0CFE719F3220}"/>
              </a:ext>
            </a:extLst>
          </p:cNvPr>
          <p:cNvSpPr/>
          <p:nvPr/>
        </p:nvSpPr>
        <p:spPr>
          <a:xfrm>
            <a:off x="7601527" y="3149599"/>
            <a:ext cx="1921164" cy="10621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32E51B4-BC68-4997-89F1-D64AF8ED4C7B}"/>
              </a:ext>
            </a:extLst>
          </p:cNvPr>
          <p:cNvSpPr/>
          <p:nvPr/>
        </p:nvSpPr>
        <p:spPr>
          <a:xfrm>
            <a:off x="4867564" y="3999345"/>
            <a:ext cx="1921164" cy="2632364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F731146-173A-4414-9DC3-6CD6A7248DE8}"/>
              </a:ext>
            </a:extLst>
          </p:cNvPr>
          <p:cNvSpPr/>
          <p:nvPr/>
        </p:nvSpPr>
        <p:spPr>
          <a:xfrm>
            <a:off x="4147127" y="1607127"/>
            <a:ext cx="1440873" cy="6465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CF4E3E0-3DA6-47FC-9AAB-354BE4AB9B4D}"/>
              </a:ext>
            </a:extLst>
          </p:cNvPr>
          <p:cNvSpPr/>
          <p:nvPr/>
        </p:nvSpPr>
        <p:spPr>
          <a:xfrm>
            <a:off x="6160655" y="1584035"/>
            <a:ext cx="1690255" cy="79432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38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78C00E6-EBB4-41BE-AF47-A617226746E6}"/>
              </a:ext>
            </a:extLst>
          </p:cNvPr>
          <p:cNvSpPr txBox="1"/>
          <p:nvPr/>
        </p:nvSpPr>
        <p:spPr>
          <a:xfrm>
            <a:off x="5198959" y="379475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du site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7EEC2974-5EAE-4042-B807-985626A5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529" y="1062826"/>
            <a:ext cx="7423323" cy="52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78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78C00E6-EBB4-41BE-AF47-A617226746E6}"/>
              </a:ext>
            </a:extLst>
          </p:cNvPr>
          <p:cNvSpPr txBox="1"/>
          <p:nvPr/>
        </p:nvSpPr>
        <p:spPr>
          <a:xfrm>
            <a:off x="5198959" y="379475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du site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805213-78A7-443D-92C2-801D0D18F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80" y="1169432"/>
            <a:ext cx="6700257" cy="475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48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DCA420E-11E6-4B8D-8C14-657BAAD3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452" y="2572833"/>
            <a:ext cx="10293096" cy="1712334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des objectifs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F2C8E3-0C04-4B82-A32E-FD7EFF9DBD34}"/>
              </a:ext>
            </a:extLst>
          </p:cNvPr>
          <p:cNvSpPr txBox="1"/>
          <p:nvPr/>
        </p:nvSpPr>
        <p:spPr>
          <a:xfrm>
            <a:off x="10644326" y="6116715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FACD5E-240D-4FBA-ADAC-74519408B8AF}" type="slidenum">
              <a:rPr lang="fr-FR" smtClean="0"/>
              <a:t>15</a:t>
            </a:fld>
            <a:r>
              <a:rPr lang="fr-FR" dirty="0"/>
              <a:t> / 31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2EF8FB-2F04-4060-94FB-DF7D226AB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64" y="672820"/>
            <a:ext cx="1400000" cy="71428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8E0C46A-A70B-443F-A5C5-6A96DED76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799" y="601338"/>
            <a:ext cx="743054" cy="86689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275DA8E-135C-4FB2-B2F7-B63B610D8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47" y="601338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D02AEA2-CD1F-42B1-8D02-2DFBAB075F04}"/>
              </a:ext>
            </a:extLst>
          </p:cNvPr>
          <p:cNvSpPr txBox="1"/>
          <p:nvPr/>
        </p:nvSpPr>
        <p:spPr>
          <a:xfrm>
            <a:off x="3008375" y="1545336"/>
            <a:ext cx="75346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DK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Capturer un temps de coupure 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d’un faisceau </a:t>
            </a:r>
            <a:r>
              <a:rPr lang="en-DK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d’une barrière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transmettre une donnée du module ESP vers le serveur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DK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Prendre</a:t>
            </a:r>
            <a:r>
              <a:rPr lang="en-DK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envoyer au serveur une image 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prise à partir d’une caméra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DK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DK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 de la base de données et mise en place d’un serveur apache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DK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mysql et php</a:t>
            </a:r>
            <a:endParaRPr lang="fr-F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DK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DK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 d’un site web sommaire pour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DK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afficher le contenu de la base de données </a:t>
            </a:r>
            <a:endParaRPr lang="fr-F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7AEB31-B3DE-4C58-AC85-6D091F2D9B11}"/>
              </a:ext>
            </a:extLst>
          </p:cNvPr>
          <p:cNvSpPr txBox="1"/>
          <p:nvPr/>
        </p:nvSpPr>
        <p:spPr>
          <a:xfrm>
            <a:off x="4073682" y="548640"/>
            <a:ext cx="5404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 de l’itération 1 </a:t>
            </a:r>
          </a:p>
        </p:txBody>
      </p:sp>
    </p:spTree>
    <p:extLst>
      <p:ext uri="{BB962C8B-B14F-4D97-AF65-F5344CB8AC3E}">
        <p14:creationId xmlns:p14="http://schemas.microsoft.com/office/powerpoint/2010/main" val="90407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DCA420E-11E6-4B8D-8C14-657BAAD3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452" y="2572833"/>
            <a:ext cx="10293096" cy="1712334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Conception de l’itération 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F2C8E3-0C04-4B82-A32E-FD7EFF9DBD34}"/>
              </a:ext>
            </a:extLst>
          </p:cNvPr>
          <p:cNvSpPr txBox="1"/>
          <p:nvPr/>
        </p:nvSpPr>
        <p:spPr>
          <a:xfrm>
            <a:off x="10644326" y="6116715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FACD5E-240D-4FBA-ADAC-74519408B8AF}" type="slidenum">
              <a:rPr lang="fr-FR" smtClean="0"/>
              <a:t>17</a:t>
            </a:fld>
            <a:r>
              <a:rPr lang="fr-FR" dirty="0"/>
              <a:t> / 31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2EF8FB-2F04-4060-94FB-DF7D226AB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64" y="672820"/>
            <a:ext cx="1400000" cy="71428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8E0C46A-A70B-443F-A5C5-6A96DED76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799" y="601338"/>
            <a:ext cx="743054" cy="86689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275DA8E-135C-4FB2-B2F7-B63B610D8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47" y="601338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4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2CF834C-3B9D-4CD5-82F7-DA6C05508CF1}"/>
              </a:ext>
            </a:extLst>
          </p:cNvPr>
          <p:cNvSpPr txBox="1"/>
          <p:nvPr/>
        </p:nvSpPr>
        <p:spPr>
          <a:xfrm>
            <a:off x="4608577" y="649774"/>
            <a:ext cx="297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Choix technique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048EC0-B308-4EFE-9A82-0DC03161D2F7}"/>
              </a:ext>
            </a:extLst>
          </p:cNvPr>
          <p:cNvSpPr txBox="1"/>
          <p:nvPr/>
        </p:nvSpPr>
        <p:spPr>
          <a:xfrm>
            <a:off x="2929631" y="1843950"/>
            <a:ext cx="57653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code et plus particulièrement MVC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Wampserver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Phpmyadmin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SQL, 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</a:t>
            </a: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Fiddler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17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473FF86-969E-4C80-BEBF-22727CB947A6}"/>
              </a:ext>
            </a:extLst>
          </p:cNvPr>
          <p:cNvSpPr txBox="1"/>
          <p:nvPr/>
        </p:nvSpPr>
        <p:spPr>
          <a:xfrm>
            <a:off x="3937492" y="405758"/>
            <a:ext cx="501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 Vue Contrôleur (MVC)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76BDF02-0ACD-4B99-977F-B48786360D2A}"/>
              </a:ext>
            </a:extLst>
          </p:cNvPr>
          <p:cNvSpPr txBox="1"/>
          <p:nvPr/>
        </p:nvSpPr>
        <p:spPr>
          <a:xfrm>
            <a:off x="2943192" y="1819924"/>
            <a:ext cx="7594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 : séparer les problématiques liées aux différents composants au sein de leur structure respective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C9A259D-3CD1-4920-B2D4-C407B3C32534}"/>
              </a:ext>
            </a:extLst>
          </p:cNvPr>
          <p:cNvSpPr txBox="1"/>
          <p:nvPr/>
        </p:nvSpPr>
        <p:spPr>
          <a:xfrm>
            <a:off x="2943192" y="3240350"/>
            <a:ext cx="66979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accéder aux données du site depuis une base de données 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affichage à l’écran dans le navigateur Web 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gère les interactions l’intermédiaire entre le modèle et la vue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DCA420E-11E6-4B8D-8C14-657BAAD3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191126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la Présentation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1BFD5D-029A-4CDD-8E5D-8324E9C8E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544" y="1191126"/>
            <a:ext cx="8903208" cy="5273682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du projet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Matérielle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Spécifications et analyse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des objectifs de l’itération 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Conception de l’itération 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8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F2C8E3-0C04-4B82-A32E-FD7EFF9DBD34}"/>
              </a:ext>
            </a:extLst>
          </p:cNvPr>
          <p:cNvSpPr txBox="1"/>
          <p:nvPr/>
        </p:nvSpPr>
        <p:spPr>
          <a:xfrm>
            <a:off x="10644326" y="6116715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FACD5E-240D-4FBA-ADAC-74519408B8AF}" type="slidenum">
              <a:rPr lang="fr-FR" smtClean="0"/>
              <a:t>2</a:t>
            </a:fld>
            <a:r>
              <a:rPr lang="fr-FR" dirty="0"/>
              <a:t> / 31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EA76C1-729E-41FC-B63D-2A2FC631D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206" y="2611955"/>
            <a:ext cx="1400000" cy="71428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12E4F59-D94C-449F-B064-473CD7255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206" y="1191126"/>
            <a:ext cx="857250" cy="8572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DAF643F-4DD2-4E8D-B1EF-550619DA9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152" y="4111730"/>
            <a:ext cx="743054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56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473FF86-969E-4C80-BEBF-22727CB947A6}"/>
              </a:ext>
            </a:extLst>
          </p:cNvPr>
          <p:cNvSpPr txBox="1"/>
          <p:nvPr/>
        </p:nvSpPr>
        <p:spPr>
          <a:xfrm>
            <a:off x="3937492" y="405758"/>
            <a:ext cx="501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 Vue Contrôleur (MVC)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F507A3-99BA-4B3A-98E9-D5DA98CCC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288" y="1462753"/>
            <a:ext cx="5593424" cy="393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71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CC431D1-ED58-4424-8E99-1DE7B0BD480F}"/>
              </a:ext>
            </a:extLst>
          </p:cNvPr>
          <p:cNvSpPr txBox="1"/>
          <p:nvPr/>
        </p:nvSpPr>
        <p:spPr>
          <a:xfrm>
            <a:off x="4375016" y="693714"/>
            <a:ext cx="344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Requêtes HTTP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A1DB43E-C956-49D4-970C-25E65FB387DF}"/>
              </a:ext>
            </a:extLst>
          </p:cNvPr>
          <p:cNvSpPr txBox="1"/>
          <p:nvPr/>
        </p:nvSpPr>
        <p:spPr>
          <a:xfrm>
            <a:off x="2495602" y="2110078"/>
            <a:ext cx="93142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 de l’architecture REST (</a:t>
            </a: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Transfer) pour concevoir</a:t>
            </a:r>
          </a:p>
          <a:p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services Web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est orienté ressource en se basant sur le principe d’URI </a:t>
            </a:r>
          </a:p>
          <a:p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Uniform Resource Identifier)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utilise du HTTP pour effectuer des opérations</a:t>
            </a:r>
          </a:p>
        </p:txBody>
      </p:sp>
    </p:spTree>
    <p:extLst>
      <p:ext uri="{BB962C8B-B14F-4D97-AF65-F5344CB8AC3E}">
        <p14:creationId xmlns:p14="http://schemas.microsoft.com/office/powerpoint/2010/main" val="1443230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CC431D1-ED58-4424-8E99-1DE7B0BD480F}"/>
              </a:ext>
            </a:extLst>
          </p:cNvPr>
          <p:cNvSpPr txBox="1"/>
          <p:nvPr/>
        </p:nvSpPr>
        <p:spPr>
          <a:xfrm>
            <a:off x="4375016" y="693714"/>
            <a:ext cx="344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Requêtes HTTP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A1DB43E-C956-49D4-970C-25E65FB387DF}"/>
              </a:ext>
            </a:extLst>
          </p:cNvPr>
          <p:cNvSpPr txBox="1"/>
          <p:nvPr/>
        </p:nvSpPr>
        <p:spPr>
          <a:xfrm>
            <a:off x="2949722" y="2423605"/>
            <a:ext cx="62925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L’architecture REST utilise principalement 4 requête : </a:t>
            </a:r>
          </a:p>
          <a:p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permet de voir une donnée</a:t>
            </a:r>
          </a:p>
          <a:p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POST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permet d’ajouter une donnée</a:t>
            </a:r>
          </a:p>
          <a:p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PUT  permet de modifier une donnée</a:t>
            </a:r>
          </a:p>
          <a:p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DELETE  permet de supprimer une donnée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015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0D42753-8631-4DBD-890D-497E7B71AA9C}"/>
              </a:ext>
            </a:extLst>
          </p:cNvPr>
          <p:cNvSpPr txBox="1"/>
          <p:nvPr/>
        </p:nvSpPr>
        <p:spPr>
          <a:xfrm>
            <a:off x="3753156" y="728874"/>
            <a:ext cx="658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Décomposition d’une requête POST avec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fr-F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C85327B-0E8B-4244-AB15-6BBCD2095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56" y="2334693"/>
            <a:ext cx="4685688" cy="218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86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CC431D1-ED58-4424-8E99-1DE7B0BD480F}"/>
              </a:ext>
            </a:extLst>
          </p:cNvPr>
          <p:cNvSpPr txBox="1"/>
          <p:nvPr/>
        </p:nvSpPr>
        <p:spPr>
          <a:xfrm>
            <a:off x="4003119" y="801680"/>
            <a:ext cx="5293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des requêtes POST avec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Fiddler</a:t>
            </a:r>
            <a:endParaRPr lang="fr-F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51D851-7356-42CE-8F6B-6A5E16844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18" y="1617968"/>
            <a:ext cx="9363102" cy="392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55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CC431D1-ED58-4424-8E99-1DE7B0BD480F}"/>
              </a:ext>
            </a:extLst>
          </p:cNvPr>
          <p:cNvSpPr txBox="1"/>
          <p:nvPr/>
        </p:nvSpPr>
        <p:spPr>
          <a:xfrm>
            <a:off x="4003119" y="801680"/>
            <a:ext cx="5293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des requêtes POST avec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Fiddler</a:t>
            </a:r>
            <a:endParaRPr lang="fr-F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604BE27-FB04-4D80-B8C2-AC34B40C6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61" y="1744825"/>
            <a:ext cx="8706219" cy="37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31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CC431D1-ED58-4424-8E99-1DE7B0BD480F}"/>
              </a:ext>
            </a:extLst>
          </p:cNvPr>
          <p:cNvSpPr txBox="1"/>
          <p:nvPr/>
        </p:nvSpPr>
        <p:spPr>
          <a:xfrm>
            <a:off x="4003119" y="801680"/>
            <a:ext cx="5293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des requêtes POST avec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Fiddler</a:t>
            </a:r>
            <a:endParaRPr lang="fr-F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F29978-5F2E-4511-9BCE-927258263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834" y="1855653"/>
            <a:ext cx="6780168" cy="330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02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C2EAAF8C-6AF4-47E4-AC3A-DB56F1C68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189" y="122677"/>
            <a:ext cx="9097645" cy="584916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F64EB02-58B1-42A9-A122-2C3DE1F621D6}"/>
              </a:ext>
            </a:extLst>
          </p:cNvPr>
          <p:cNvSpPr txBox="1"/>
          <p:nvPr/>
        </p:nvSpPr>
        <p:spPr>
          <a:xfrm>
            <a:off x="4866718" y="6083106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données : Modèle de Données</a:t>
            </a:r>
          </a:p>
        </p:txBody>
      </p:sp>
    </p:spTree>
    <p:extLst>
      <p:ext uri="{BB962C8B-B14F-4D97-AF65-F5344CB8AC3E}">
        <p14:creationId xmlns:p14="http://schemas.microsoft.com/office/powerpoint/2010/main" val="2873062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4FC2861-B40F-4406-A7E5-8CF4BE846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004" y="1802023"/>
            <a:ext cx="5959991" cy="325395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AAD00B6-FDD4-4512-9937-C260787C5C19}"/>
              </a:ext>
            </a:extLst>
          </p:cNvPr>
          <p:cNvSpPr txBox="1"/>
          <p:nvPr/>
        </p:nvSpPr>
        <p:spPr>
          <a:xfrm>
            <a:off x="3939799" y="905523"/>
            <a:ext cx="4312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 de données version 1 </a:t>
            </a:r>
          </a:p>
        </p:txBody>
      </p:sp>
    </p:spTree>
    <p:extLst>
      <p:ext uri="{BB962C8B-B14F-4D97-AF65-F5344CB8AC3E}">
        <p14:creationId xmlns:p14="http://schemas.microsoft.com/office/powerpoint/2010/main" val="3963149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DCA420E-11E6-4B8D-8C14-657BAAD3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452" y="2572833"/>
            <a:ext cx="10293096" cy="1712334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F2C8E3-0C04-4B82-A32E-FD7EFF9DBD34}"/>
              </a:ext>
            </a:extLst>
          </p:cNvPr>
          <p:cNvSpPr txBox="1"/>
          <p:nvPr/>
        </p:nvSpPr>
        <p:spPr>
          <a:xfrm>
            <a:off x="10644326" y="6116715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FACD5E-240D-4FBA-ADAC-74519408B8AF}" type="slidenum">
              <a:rPr lang="fr-FR" smtClean="0"/>
              <a:t>29</a:t>
            </a:fld>
            <a:r>
              <a:rPr lang="fr-FR" dirty="0"/>
              <a:t> / 31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2EF8FB-2F04-4060-94FB-DF7D226AB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64" y="672820"/>
            <a:ext cx="1400000" cy="71428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8E0C46A-A70B-443F-A5C5-6A96DED76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799" y="601338"/>
            <a:ext cx="743054" cy="86689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275DA8E-135C-4FB2-B2F7-B63B610D8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47" y="601338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6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DCA420E-11E6-4B8D-8C14-657BAAD3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452" y="2572833"/>
            <a:ext cx="10293096" cy="1712334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du projet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F2C8E3-0C04-4B82-A32E-FD7EFF9DBD34}"/>
              </a:ext>
            </a:extLst>
          </p:cNvPr>
          <p:cNvSpPr txBox="1"/>
          <p:nvPr/>
        </p:nvSpPr>
        <p:spPr>
          <a:xfrm>
            <a:off x="10644326" y="6116715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FACD5E-240D-4FBA-ADAC-74519408B8AF}" type="slidenum">
              <a:rPr lang="fr-FR" smtClean="0"/>
              <a:t>3</a:t>
            </a:fld>
            <a:r>
              <a:rPr lang="fr-FR" dirty="0"/>
              <a:t> / 31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2EF8FB-2F04-4060-94FB-DF7D226AB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64" y="672820"/>
            <a:ext cx="1400000" cy="71428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8E0C46A-A70B-443F-A5C5-6A96DED76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799" y="601338"/>
            <a:ext cx="743054" cy="86689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275DA8E-135C-4FB2-B2F7-B63B610D8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47" y="601338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47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3F6D39B-9A9F-4A1B-9B7D-CFEFF0C02DA7}"/>
              </a:ext>
            </a:extLst>
          </p:cNvPr>
          <p:cNvSpPr txBox="1"/>
          <p:nvPr/>
        </p:nvSpPr>
        <p:spPr>
          <a:xfrm>
            <a:off x="5007433" y="541538"/>
            <a:ext cx="2177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2EAF42-23AF-451D-8BA4-FB2F7744D830}"/>
              </a:ext>
            </a:extLst>
          </p:cNvPr>
          <p:cNvSpPr txBox="1"/>
          <p:nvPr/>
        </p:nvSpPr>
        <p:spPr>
          <a:xfrm>
            <a:off x="2950074" y="1873188"/>
            <a:ext cx="846898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Paramétrer le Raspberry (Installation des suites + Installation serveur)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Paramétrage du point d’accès Wifi et du réseau intranet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 du Modèle de Données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 des programmes PHP pour des tests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 des Tables de la Base de données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d’une requête POST envoyer par simulation</a:t>
            </a:r>
          </a:p>
        </p:txBody>
      </p:sp>
    </p:spTree>
    <p:extLst>
      <p:ext uri="{BB962C8B-B14F-4D97-AF65-F5344CB8AC3E}">
        <p14:creationId xmlns:p14="http://schemas.microsoft.com/office/powerpoint/2010/main" val="1641277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3F6D39B-9A9F-4A1B-9B7D-CFEFF0C02DA7}"/>
              </a:ext>
            </a:extLst>
          </p:cNvPr>
          <p:cNvSpPr txBox="1"/>
          <p:nvPr/>
        </p:nvSpPr>
        <p:spPr>
          <a:xfrm>
            <a:off x="5007433" y="541538"/>
            <a:ext cx="3384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qu’il reste à faire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2EAF42-23AF-451D-8BA4-FB2F7744D830}"/>
              </a:ext>
            </a:extLst>
          </p:cNvPr>
          <p:cNvSpPr txBox="1"/>
          <p:nvPr/>
        </p:nvSpPr>
        <p:spPr>
          <a:xfrm>
            <a:off x="2950074" y="1873188"/>
            <a:ext cx="62023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 des classes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Diagramme de classes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Paramétrage de tablette de consultation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Gérer l’interaction entre les modules d’acquisition </a:t>
            </a:r>
          </a:p>
          <a:p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la Base de Données (Interfaçage des modules) </a:t>
            </a:r>
          </a:p>
        </p:txBody>
      </p:sp>
    </p:spTree>
    <p:extLst>
      <p:ext uri="{BB962C8B-B14F-4D97-AF65-F5344CB8AC3E}">
        <p14:creationId xmlns:p14="http://schemas.microsoft.com/office/powerpoint/2010/main" val="422284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E8B820C-03ED-4939-B184-D5C596C8E34F}"/>
              </a:ext>
            </a:extLst>
          </p:cNvPr>
          <p:cNvSpPr txBox="1"/>
          <p:nvPr/>
        </p:nvSpPr>
        <p:spPr>
          <a:xfrm>
            <a:off x="2881603" y="2263534"/>
            <a:ext cx="76917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 en partenariat avec </a:t>
            </a: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Cerema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 de barrières laser permettant d’obtenir des données pour le trafic sur une voie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Stockage des données dans une base de données + affichage sur un site intranet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web entièrement responsive design avec des accès restreints suivant l’utilisateur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9B583E4-18A4-43DE-85B7-2AA01F3D5F2E}"/>
              </a:ext>
            </a:extLst>
          </p:cNvPr>
          <p:cNvSpPr txBox="1"/>
          <p:nvPr/>
        </p:nvSpPr>
        <p:spPr>
          <a:xfrm>
            <a:off x="4243570" y="1003177"/>
            <a:ext cx="370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17477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BFEE083-C72A-4AE9-9E47-1ABB359193F7}"/>
              </a:ext>
            </a:extLst>
          </p:cNvPr>
          <p:cNvSpPr txBox="1"/>
          <p:nvPr/>
        </p:nvSpPr>
        <p:spPr>
          <a:xfrm>
            <a:off x="4511271" y="550416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Notre partenaire :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Cerema</a:t>
            </a:r>
            <a:endParaRPr lang="fr-F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4D14018-26A0-4F3F-959F-2DC5E63A7AD9}"/>
              </a:ext>
            </a:extLst>
          </p:cNvPr>
          <p:cNvSpPr txBox="1"/>
          <p:nvPr/>
        </p:nvSpPr>
        <p:spPr>
          <a:xfrm>
            <a:off x="3080551" y="1953087"/>
            <a:ext cx="75857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Organisme public national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de Metz (</a:t>
            </a: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Cerema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Dter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de référence dans les domaines de ses compétences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Accompagne au niveau écologique, énergétique et numérique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Département Territoires Mobilités et Infrastructures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B0CF4D9-53EE-40EA-B415-D1E32C964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657" y="550416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1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3893EF1-EE37-41F8-B9E3-8F27B24AA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08" y="0"/>
            <a:ext cx="9822023" cy="6040418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5C7C303F-EB3B-4179-92FE-8AA633C1BDF2}"/>
              </a:ext>
            </a:extLst>
          </p:cNvPr>
          <p:cNvSpPr/>
          <p:nvPr/>
        </p:nvSpPr>
        <p:spPr>
          <a:xfrm rot="19825367">
            <a:off x="8842090" y="1903754"/>
            <a:ext cx="1625981" cy="4222461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A35DD42-A7D2-4380-90A8-45991ECDC2E8}"/>
              </a:ext>
            </a:extLst>
          </p:cNvPr>
          <p:cNvSpPr/>
          <p:nvPr/>
        </p:nvSpPr>
        <p:spPr>
          <a:xfrm>
            <a:off x="10628372" y="251959"/>
            <a:ext cx="1551709" cy="1708727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3EFE248-FB78-4462-BBE3-6EEA3E891199}"/>
              </a:ext>
            </a:extLst>
          </p:cNvPr>
          <p:cNvSpPr/>
          <p:nvPr/>
        </p:nvSpPr>
        <p:spPr>
          <a:xfrm rot="2074522">
            <a:off x="9716133" y="1835465"/>
            <a:ext cx="1625981" cy="4222461"/>
          </a:xfrm>
          <a:prstGeom prst="ellipse">
            <a:avLst/>
          </a:prstGeom>
          <a:noFill/>
          <a:ln>
            <a:solidFill>
              <a:schemeClr val="accent5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671EC62-13C8-4F02-A35F-695BA08DD53E}"/>
              </a:ext>
            </a:extLst>
          </p:cNvPr>
          <p:cNvCxnSpPr/>
          <p:nvPr/>
        </p:nvCxnSpPr>
        <p:spPr>
          <a:xfrm flipV="1">
            <a:off x="4091709" y="2281382"/>
            <a:ext cx="0" cy="2133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2D35D24-30D5-4D86-A0CA-1CF3E66B8D06}"/>
              </a:ext>
            </a:extLst>
          </p:cNvPr>
          <p:cNvCxnSpPr>
            <a:cxnSpLocks/>
          </p:cNvCxnSpPr>
          <p:nvPr/>
        </p:nvCxnSpPr>
        <p:spPr>
          <a:xfrm>
            <a:off x="4091709" y="2281382"/>
            <a:ext cx="20042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60A0A6F-47B5-4510-B4C1-5E73FADA1144}"/>
              </a:ext>
            </a:extLst>
          </p:cNvPr>
          <p:cNvCxnSpPr>
            <a:cxnSpLocks/>
          </p:cNvCxnSpPr>
          <p:nvPr/>
        </p:nvCxnSpPr>
        <p:spPr>
          <a:xfrm flipV="1">
            <a:off x="6096000" y="2281382"/>
            <a:ext cx="0" cy="3657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60BC607-86D9-49C1-B35E-5011F00F7511}"/>
              </a:ext>
            </a:extLst>
          </p:cNvPr>
          <p:cNvCxnSpPr>
            <a:cxnSpLocks/>
          </p:cNvCxnSpPr>
          <p:nvPr/>
        </p:nvCxnSpPr>
        <p:spPr>
          <a:xfrm flipH="1">
            <a:off x="2373745" y="4414982"/>
            <a:ext cx="17179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772527C-FC68-47E1-9B9B-DEF644A20177}"/>
              </a:ext>
            </a:extLst>
          </p:cNvPr>
          <p:cNvCxnSpPr>
            <a:cxnSpLocks/>
          </p:cNvCxnSpPr>
          <p:nvPr/>
        </p:nvCxnSpPr>
        <p:spPr>
          <a:xfrm flipV="1">
            <a:off x="2373745" y="4414982"/>
            <a:ext cx="0" cy="1524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68FC3C4-08B6-4C8C-98D0-B23F43E1EC31}"/>
              </a:ext>
            </a:extLst>
          </p:cNvPr>
          <p:cNvCxnSpPr>
            <a:cxnSpLocks/>
          </p:cNvCxnSpPr>
          <p:nvPr/>
        </p:nvCxnSpPr>
        <p:spPr>
          <a:xfrm>
            <a:off x="2373745" y="5938982"/>
            <a:ext cx="37222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5D54FA40-082A-4F61-A4EF-0519DF05F3CE}"/>
              </a:ext>
            </a:extLst>
          </p:cNvPr>
          <p:cNvSpPr/>
          <p:nvPr/>
        </p:nvSpPr>
        <p:spPr>
          <a:xfrm>
            <a:off x="6336145" y="2179782"/>
            <a:ext cx="1893454" cy="384232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41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DCA420E-11E6-4B8D-8C14-657BAAD3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452" y="2572833"/>
            <a:ext cx="10293096" cy="1712334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matérielle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F2C8E3-0C04-4B82-A32E-FD7EFF9DBD34}"/>
              </a:ext>
            </a:extLst>
          </p:cNvPr>
          <p:cNvSpPr txBox="1"/>
          <p:nvPr/>
        </p:nvSpPr>
        <p:spPr>
          <a:xfrm>
            <a:off x="10644326" y="6116715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FACD5E-240D-4FBA-ADAC-74519408B8AF}" type="slidenum">
              <a:rPr lang="fr-FR" smtClean="0"/>
              <a:t>7</a:t>
            </a:fld>
            <a:r>
              <a:rPr lang="fr-FR" dirty="0"/>
              <a:t> / 31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2EF8FB-2F04-4060-94FB-DF7D226AB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64" y="672820"/>
            <a:ext cx="1400000" cy="71428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8E0C46A-A70B-443F-A5C5-6A96DED76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799" y="601338"/>
            <a:ext cx="743054" cy="86689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275DA8E-135C-4FB2-B2F7-B63B610D8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47" y="601338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3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8CA547D-CDD3-41B7-84CD-C4A6438C1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852" y="1439756"/>
            <a:ext cx="9505167" cy="39784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70ED42B-9E96-4EEE-ABEF-F92227046A3B}"/>
              </a:ext>
            </a:extLst>
          </p:cNvPr>
          <p:cNvSpPr txBox="1"/>
          <p:nvPr/>
        </p:nvSpPr>
        <p:spPr>
          <a:xfrm>
            <a:off x="5209309" y="701964"/>
            <a:ext cx="3850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intranet</a:t>
            </a:r>
          </a:p>
        </p:txBody>
      </p:sp>
    </p:spTree>
    <p:extLst>
      <p:ext uri="{BB962C8B-B14F-4D97-AF65-F5344CB8AC3E}">
        <p14:creationId xmlns:p14="http://schemas.microsoft.com/office/powerpoint/2010/main" val="45690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DF710C4-D5C1-491D-9FBC-40733FFB2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516" y="1531891"/>
            <a:ext cx="1739739" cy="410081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32C1F64-F44D-4B74-A310-3EE2AD3B7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02" y="2533207"/>
            <a:ext cx="5996509" cy="209818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319676D-E7B1-40FE-BFC0-DC2A2B66EB96}"/>
              </a:ext>
            </a:extLst>
          </p:cNvPr>
          <p:cNvSpPr txBox="1"/>
          <p:nvPr/>
        </p:nvSpPr>
        <p:spPr>
          <a:xfrm>
            <a:off x="4535468" y="812800"/>
            <a:ext cx="6434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physique du dispositif de barrière</a:t>
            </a:r>
          </a:p>
        </p:txBody>
      </p:sp>
    </p:spTree>
    <p:extLst>
      <p:ext uri="{BB962C8B-B14F-4D97-AF65-F5344CB8AC3E}">
        <p14:creationId xmlns:p14="http://schemas.microsoft.com/office/powerpoint/2010/main" val="138378285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195</TotalTime>
  <Words>718</Words>
  <Application>Microsoft Office PowerPoint</Application>
  <PresentationFormat>Grand écran</PresentationFormat>
  <Paragraphs>153</Paragraphs>
  <Slides>31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Times New Roman</vt:lpstr>
      <vt:lpstr>Wingdings</vt:lpstr>
      <vt:lpstr>Wingdings 3</vt:lpstr>
      <vt:lpstr>Secteur</vt:lpstr>
      <vt:lpstr>Revue 1  barriere laser</vt:lpstr>
      <vt:lpstr>Plan de la Présentation</vt:lpstr>
      <vt:lpstr>Présentation du projet</vt:lpstr>
      <vt:lpstr>Présentation PowerPoint</vt:lpstr>
      <vt:lpstr>Présentation PowerPoint</vt:lpstr>
      <vt:lpstr>Présentation PowerPoint</vt:lpstr>
      <vt:lpstr>Architecture matérielle</vt:lpstr>
      <vt:lpstr>Présentation PowerPoint</vt:lpstr>
      <vt:lpstr>Présentation PowerPoint</vt:lpstr>
      <vt:lpstr>Présentation PowerPoint</vt:lpstr>
      <vt:lpstr>Spécifications et analyse</vt:lpstr>
      <vt:lpstr>Présentation PowerPoint</vt:lpstr>
      <vt:lpstr>Présentation PowerPoint</vt:lpstr>
      <vt:lpstr>Présentation PowerPoint</vt:lpstr>
      <vt:lpstr>Présentation des objectifs</vt:lpstr>
      <vt:lpstr>Présentation PowerPoint</vt:lpstr>
      <vt:lpstr>Conception de l’itération 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Wozniak</dc:creator>
  <cp:lastModifiedBy>PETRUZZELLIS Mael</cp:lastModifiedBy>
  <cp:revision>141</cp:revision>
  <dcterms:created xsi:type="dcterms:W3CDTF">2021-03-25T19:07:31Z</dcterms:created>
  <dcterms:modified xsi:type="dcterms:W3CDTF">2022-03-04T10:46:44Z</dcterms:modified>
</cp:coreProperties>
</file>