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81" r:id="rId5"/>
    <p:sldId id="267" r:id="rId6"/>
    <p:sldId id="272" r:id="rId7"/>
    <p:sldId id="260" r:id="rId8"/>
    <p:sldId id="270" r:id="rId9"/>
    <p:sldId id="280" r:id="rId10"/>
    <p:sldId id="263" r:id="rId11"/>
    <p:sldId id="273" r:id="rId12"/>
    <p:sldId id="283" r:id="rId13"/>
    <p:sldId id="264" r:id="rId14"/>
    <p:sldId id="276" r:id="rId15"/>
    <p:sldId id="279" r:id="rId16"/>
    <p:sldId id="282" r:id="rId17"/>
    <p:sldId id="287" r:id="rId18"/>
    <p:sldId id="265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278" r:id="rId33"/>
    <p:sldId id="284" r:id="rId34"/>
    <p:sldId id="28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10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7FCE0C3-37B6-471C-B94C-AA1D00C846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6AC4894-D1B9-4CC4-8BA6-38A7B2C48A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42C69-31DE-4E05-8733-C68DDF0CA382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08F39E1-97C1-4321-8DF2-F1032348CA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BF6848C-C3EE-4705-A96A-AC094F5ABE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A9F28-5AF1-455A-8A87-3A8F9C1198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434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ADB46-975D-412C-88E1-90D5E81AA19C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23C8C-6A5A-4717-9732-84854BF364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668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7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20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9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6763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439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10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38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65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1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93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16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8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9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41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07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29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02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B7913-EB27-4EA5-B42D-EC48CB477CCF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-1" y="1594595"/>
            <a:ext cx="12192000" cy="1602373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Projet Barrière Laser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A5266A-0CF2-466A-B906-B03F96BA4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3084" y="3429000"/>
            <a:ext cx="3745831" cy="218774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2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Bodoni MT" panose="02070603080606020203" pitchFamily="18" charset="0"/>
              </a:rPr>
              <a:t>Cannizzaro Lucas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2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Bodoni MT" panose="02070603080606020203" pitchFamily="18" charset="0"/>
              </a:rPr>
              <a:t>Schatz Grégory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2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Bodoni MT" panose="02070603080606020203" pitchFamily="18" charset="0"/>
              </a:rPr>
              <a:t>Wozniak Baptiste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2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Bodoni MT" panose="02070603080606020203" pitchFamily="18" charset="0"/>
              </a:rPr>
              <a:t>Jean Guillaume</a:t>
            </a:r>
          </a:p>
          <a:p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37E9C2-FD59-4878-B0DC-35D7D0C80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985" y="271542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A484DAC-0ACB-4AB0-AF20-6F9FDD194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100" y="347741"/>
            <a:ext cx="1400175" cy="7143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0B7851E-646F-452E-8E20-EDB2D378DFE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4440" y="271542"/>
            <a:ext cx="7429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92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540F3A-795D-4B3A-94BE-317E75E46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fr-FR" sz="6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Spécifications </a:t>
            </a:r>
            <a:br>
              <a:rPr lang="fr-FR" sz="6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</a:br>
            <a:r>
              <a:rPr lang="fr-FR" sz="6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et </a:t>
            </a:r>
            <a:br>
              <a:rPr lang="fr-FR" sz="6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</a:br>
            <a:r>
              <a:rPr lang="fr-FR" sz="6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Analyse</a:t>
            </a:r>
            <a:endParaRPr lang="fr-FR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E9DDC-EAE4-4A86-8CE8-F31CFA25D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091" y="108931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9259A46-C7C5-4E1F-B33F-38909D361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206" y="185130"/>
            <a:ext cx="1400175" cy="7143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5A845DA-1AAB-488B-8E05-869A2462B75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2546" y="108931"/>
            <a:ext cx="7429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35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A316A4-F3F2-4B9F-8108-2B6CE6A4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Diagramme du cas d’utilisation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7E634C6-CEAC-4F8E-8D00-DEB5837702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15" y="1361124"/>
            <a:ext cx="6240325" cy="509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815F4C1-A247-4F95-8C32-C96BB163B6E8}"/>
              </a:ext>
            </a:extLst>
          </p:cNvPr>
          <p:cNvSpPr txBox="1"/>
          <p:nvPr/>
        </p:nvSpPr>
        <p:spPr>
          <a:xfrm>
            <a:off x="9160339" y="2545463"/>
            <a:ext cx="20553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odoni MT" panose="02070603080606020203" pitchFamily="18" charset="0"/>
              </a:rPr>
              <a:t>CANNIZZARO Lucas</a:t>
            </a:r>
          </a:p>
          <a:p>
            <a:endParaRPr lang="fr-FR" dirty="0">
              <a:latin typeface="Bodoni MT" panose="02070603080606020203" pitchFamily="18" charset="0"/>
            </a:endParaRPr>
          </a:p>
          <a:p>
            <a:r>
              <a:rPr lang="fr-FR" dirty="0">
                <a:latin typeface="Bodoni MT" panose="02070603080606020203" pitchFamily="18" charset="0"/>
              </a:rPr>
              <a:t>SCHATZ </a:t>
            </a:r>
          </a:p>
          <a:p>
            <a:r>
              <a:rPr lang="fr-FR" dirty="0">
                <a:latin typeface="Bodoni MT" panose="02070603080606020203" pitchFamily="18" charset="0"/>
              </a:rPr>
              <a:t>Grégory</a:t>
            </a:r>
          </a:p>
          <a:p>
            <a:endParaRPr lang="fr-FR" dirty="0">
              <a:latin typeface="Bodoni MT" panose="02070603080606020203" pitchFamily="18" charset="0"/>
            </a:endParaRPr>
          </a:p>
          <a:p>
            <a:r>
              <a:rPr lang="fr-FR" dirty="0">
                <a:latin typeface="Bodoni MT" panose="02070603080606020203" pitchFamily="18" charset="0"/>
              </a:rPr>
              <a:t>WOZNIAK Baptiste</a:t>
            </a:r>
          </a:p>
          <a:p>
            <a:endParaRPr lang="fr-FR" dirty="0">
              <a:latin typeface="Bodoni MT" panose="02070603080606020203" pitchFamily="18" charset="0"/>
            </a:endParaRPr>
          </a:p>
          <a:p>
            <a:r>
              <a:rPr lang="fr-FR" dirty="0">
                <a:latin typeface="Bodoni MT" panose="02070603080606020203" pitchFamily="18" charset="0"/>
              </a:rPr>
              <a:t>JEAN </a:t>
            </a:r>
          </a:p>
          <a:p>
            <a:r>
              <a:rPr lang="fr-FR" dirty="0">
                <a:latin typeface="Bodoni MT" panose="02070603080606020203" pitchFamily="18" charset="0"/>
              </a:rPr>
              <a:t>Guillaume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29213B2-1653-4AF1-BD54-E621B5DBD9EE}"/>
              </a:ext>
            </a:extLst>
          </p:cNvPr>
          <p:cNvSpPr/>
          <p:nvPr/>
        </p:nvSpPr>
        <p:spPr>
          <a:xfrm>
            <a:off x="8936809" y="2780198"/>
            <a:ext cx="182022" cy="16546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0A2A7BB-B6D2-4E26-8F7C-7B18A33DDB7A}"/>
              </a:ext>
            </a:extLst>
          </p:cNvPr>
          <p:cNvSpPr/>
          <p:nvPr/>
        </p:nvSpPr>
        <p:spPr>
          <a:xfrm>
            <a:off x="8936809" y="3591647"/>
            <a:ext cx="182022" cy="16546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0337ACD-B4DA-42D8-B579-658805F6B251}"/>
              </a:ext>
            </a:extLst>
          </p:cNvPr>
          <p:cNvSpPr/>
          <p:nvPr/>
        </p:nvSpPr>
        <p:spPr>
          <a:xfrm>
            <a:off x="8937639" y="4395903"/>
            <a:ext cx="182022" cy="1654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AEB35FE-9985-41FA-8320-69CCF96EFFD5}"/>
              </a:ext>
            </a:extLst>
          </p:cNvPr>
          <p:cNvSpPr/>
          <p:nvPr/>
        </p:nvSpPr>
        <p:spPr>
          <a:xfrm>
            <a:off x="8937639" y="5226377"/>
            <a:ext cx="182022" cy="1654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79B2C5B-BF0B-45B8-8C3D-FB5E3F093927}"/>
              </a:ext>
            </a:extLst>
          </p:cNvPr>
          <p:cNvSpPr/>
          <p:nvPr/>
        </p:nvSpPr>
        <p:spPr>
          <a:xfrm>
            <a:off x="2890865" y="2404880"/>
            <a:ext cx="1102295" cy="59223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F937EF1-939C-429E-9812-02FF77614175}"/>
              </a:ext>
            </a:extLst>
          </p:cNvPr>
          <p:cNvSpPr/>
          <p:nvPr/>
        </p:nvSpPr>
        <p:spPr>
          <a:xfrm>
            <a:off x="4564184" y="2374084"/>
            <a:ext cx="1031273" cy="65382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50EBD07-08C5-4878-8158-E350633D356C}"/>
              </a:ext>
            </a:extLst>
          </p:cNvPr>
          <p:cNvSpPr/>
          <p:nvPr/>
        </p:nvSpPr>
        <p:spPr>
          <a:xfrm>
            <a:off x="5690840" y="3674379"/>
            <a:ext cx="1095854" cy="6387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468DF771-0D9B-4255-98D0-98E95A92110B}"/>
              </a:ext>
            </a:extLst>
          </p:cNvPr>
          <p:cNvSpPr/>
          <p:nvPr/>
        </p:nvSpPr>
        <p:spPr>
          <a:xfrm>
            <a:off x="3609930" y="4395903"/>
            <a:ext cx="1102295" cy="16609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7BA62127-5D6B-451A-B480-E132DDBF688B}"/>
              </a:ext>
            </a:extLst>
          </p:cNvPr>
          <p:cNvSpPr/>
          <p:nvPr/>
        </p:nvSpPr>
        <p:spPr>
          <a:xfrm>
            <a:off x="3532911" y="3280734"/>
            <a:ext cx="1095854" cy="89698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BD4A40EE-1982-4498-B616-A29FACC0A6FA}"/>
              </a:ext>
            </a:extLst>
          </p:cNvPr>
          <p:cNvSpPr/>
          <p:nvPr/>
        </p:nvSpPr>
        <p:spPr>
          <a:xfrm>
            <a:off x="3464653" y="3203765"/>
            <a:ext cx="1247571" cy="103267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235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778FD1-355C-424D-9953-CED7BF7B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304" y="0"/>
            <a:ext cx="9905998" cy="1478570"/>
          </a:xfrm>
        </p:spPr>
        <p:txBody>
          <a:bodyPr/>
          <a:lstStyle/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Plan du site</a:t>
            </a:r>
          </a:p>
        </p:txBody>
      </p:sp>
      <p:pic>
        <p:nvPicPr>
          <p:cNvPr id="9" name="Espace réservé du contenu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C67195D4-727E-410C-8ED5-AAE076CB8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2522" y="1340025"/>
            <a:ext cx="7091562" cy="5027323"/>
          </a:xfrm>
        </p:spPr>
      </p:pic>
    </p:spTree>
    <p:extLst>
      <p:ext uri="{BB962C8B-B14F-4D97-AF65-F5344CB8AC3E}">
        <p14:creationId xmlns:p14="http://schemas.microsoft.com/office/powerpoint/2010/main" val="290112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233A6E-42B7-4BD6-ABF6-B2FA1F16D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 algn="ctr"/>
            <a:r>
              <a:rPr lang="fr-F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Presentation des objectifs </a:t>
            </a:r>
            <a:br>
              <a:rPr lang="fr-F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</a:br>
            <a:r>
              <a:rPr lang="fr-F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de l’iteration 1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4B0889C-2ADF-440E-A0EB-45F7C4DD9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091" y="108931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420DD87-8E53-43DF-A0A1-13B18CF0B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206" y="185130"/>
            <a:ext cx="1400175" cy="7143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5A43F69-47E7-4CA0-89E6-E3C8B3963D8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2546" y="108931"/>
            <a:ext cx="7429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2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35FA33-2B9A-4B37-B9AD-3482EEC09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557" y="872454"/>
            <a:ext cx="9972412" cy="4932728"/>
          </a:xfrm>
        </p:spPr>
        <p:txBody>
          <a:bodyPr>
            <a:normAutofit/>
          </a:bodyPr>
          <a:lstStyle/>
          <a:p>
            <a:r>
              <a:rPr lang="fr-FR" dirty="0">
                <a:latin typeface="Bodoni MT" panose="02070603080606020203" pitchFamily="18" charset="0"/>
              </a:rPr>
              <a:t>Capturer un intervalle de temps très précis entre un front montant et un front descendant au minimum de 0,5 ms et la transmettre sur la base de données</a:t>
            </a:r>
          </a:p>
          <a:p>
            <a:pPr marL="0" indent="0">
              <a:buNone/>
            </a:pPr>
            <a:endParaRPr lang="fr-FR" dirty="0">
              <a:latin typeface="Bodoni MT" panose="02070603080606020203" pitchFamily="18" charset="0"/>
            </a:endParaRPr>
          </a:p>
          <a:p>
            <a:r>
              <a:rPr lang="fr-FR" dirty="0">
                <a:latin typeface="Bodoni MT" panose="02070603080606020203" pitchFamily="18" charset="0"/>
              </a:rPr>
              <a:t>Capturer une photo du véhicule et la transmettre sur la base de données </a:t>
            </a:r>
          </a:p>
          <a:p>
            <a:pPr marL="0" indent="0">
              <a:buNone/>
            </a:pPr>
            <a:endParaRPr lang="fr-FR" dirty="0">
              <a:latin typeface="Bodoni MT" panose="02070603080606020203" pitchFamily="18" charset="0"/>
            </a:endParaRPr>
          </a:p>
          <a:p>
            <a:r>
              <a:rPr lang="fr-FR" dirty="0">
                <a:latin typeface="Bodoni MT" panose="02070603080606020203" pitchFamily="18" charset="0"/>
              </a:rPr>
              <a:t>Création d’une base de données, serveur apache, MySQL et PHP</a:t>
            </a:r>
          </a:p>
          <a:p>
            <a:pPr marL="0" indent="0">
              <a:buNone/>
            </a:pPr>
            <a:endParaRPr lang="fr-FR" dirty="0">
              <a:latin typeface="Bodoni MT" panose="02070603080606020203" pitchFamily="18" charset="0"/>
            </a:endParaRPr>
          </a:p>
          <a:p>
            <a:r>
              <a:rPr lang="fr-FR" dirty="0">
                <a:latin typeface="Bodoni MT" panose="02070603080606020203" pitchFamily="18" charset="0"/>
              </a:rPr>
              <a:t>Création d’un site web pour afficher la base de données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9608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174BE8-0B29-4F2D-8713-A4C917D1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fr-F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ea typeface="Arial" panose="020B0604020202020204" pitchFamily="34" charset="0"/>
              </a:rPr>
              <a:t>CONCEPTION </a:t>
            </a:r>
            <a:br>
              <a:rPr lang="fr-F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ea typeface="Arial" panose="020B0604020202020204" pitchFamily="34" charset="0"/>
              </a:rPr>
            </a:br>
            <a:r>
              <a:rPr lang="fr-F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ea typeface="Arial" panose="020B0604020202020204" pitchFamily="34" charset="0"/>
              </a:rPr>
              <a:t>preliminaire</a:t>
            </a:r>
            <a:endParaRPr lang="fr-FR" sz="66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CED0E62-5F28-4F20-98A7-F4390AA3A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091" y="108931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570FB51-CE86-4CCD-B047-DFC5E36A2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206" y="185130"/>
            <a:ext cx="1400175" cy="7143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1E4E9BF-AA92-482C-8640-C2F58747E17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2546" y="108931"/>
            <a:ext cx="7429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35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B2FFC3-74CD-407B-985B-FFE931D95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870745"/>
          </a:xfrm>
        </p:spPr>
        <p:txBody>
          <a:bodyPr/>
          <a:lstStyle/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Contraintes du module d’acquisition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23A3F8-0C27-46B3-8592-DDB95AA6A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493627"/>
            <a:ext cx="9905999" cy="1870745"/>
          </a:xfrm>
        </p:spPr>
        <p:txBody>
          <a:bodyPr/>
          <a:lstStyle/>
          <a:p>
            <a:r>
              <a:rPr lang="fr-FR" dirty="0">
                <a:latin typeface="Bodoni MT" panose="02070603080606020203" pitchFamily="18" charset="0"/>
              </a:rPr>
              <a:t>Précision inférieur à 0,5 ms</a:t>
            </a:r>
          </a:p>
          <a:p>
            <a:r>
              <a:rPr lang="fr-FR" dirty="0">
                <a:latin typeface="Bodoni MT" panose="02070603080606020203" pitchFamily="18" charset="0"/>
              </a:rPr>
              <a:t>Peu couteux en énergie</a:t>
            </a:r>
          </a:p>
          <a:p>
            <a:r>
              <a:rPr lang="fr-FR" dirty="0">
                <a:latin typeface="Bodoni MT" panose="02070603080606020203" pitchFamily="18" charset="0"/>
              </a:rPr>
              <a:t>Peut facilement être coupler aux capteur Laser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916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D05F6E9-C63C-4D97-9F1F-546AA5E4BE1C}"/>
              </a:ext>
            </a:extLst>
          </p:cNvPr>
          <p:cNvSpPr txBox="1"/>
          <p:nvPr/>
        </p:nvSpPr>
        <p:spPr>
          <a:xfrm>
            <a:off x="0" y="613577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CHOIX DU MODULE D’ACQUISITION</a:t>
            </a:r>
            <a:endParaRPr lang="fr-FR" sz="3600" dirty="0"/>
          </a:p>
        </p:txBody>
      </p:sp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A2CF3488-DE51-4734-9721-C1BB8D85E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665367"/>
              </p:ext>
            </p:extLst>
          </p:nvPr>
        </p:nvGraphicFramePr>
        <p:xfrm>
          <a:off x="782972" y="1759960"/>
          <a:ext cx="6853802" cy="33380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5672">
                  <a:extLst>
                    <a:ext uri="{9D8B030D-6E8A-4147-A177-3AD203B41FA5}">
                      <a16:colId xmlns:a16="http://schemas.microsoft.com/office/drawing/2014/main" val="331514065"/>
                    </a:ext>
                  </a:extLst>
                </a:gridCol>
                <a:gridCol w="1386867">
                  <a:extLst>
                    <a:ext uri="{9D8B030D-6E8A-4147-A177-3AD203B41FA5}">
                      <a16:colId xmlns:a16="http://schemas.microsoft.com/office/drawing/2014/main" val="3446189238"/>
                    </a:ext>
                  </a:extLst>
                </a:gridCol>
                <a:gridCol w="1341097">
                  <a:extLst>
                    <a:ext uri="{9D8B030D-6E8A-4147-A177-3AD203B41FA5}">
                      <a16:colId xmlns:a16="http://schemas.microsoft.com/office/drawing/2014/main" val="2141227656"/>
                    </a:ext>
                  </a:extLst>
                </a:gridCol>
                <a:gridCol w="988004">
                  <a:extLst>
                    <a:ext uri="{9D8B030D-6E8A-4147-A177-3AD203B41FA5}">
                      <a16:colId xmlns:a16="http://schemas.microsoft.com/office/drawing/2014/main" val="390511603"/>
                    </a:ext>
                  </a:extLst>
                </a:gridCol>
                <a:gridCol w="1160257">
                  <a:extLst>
                    <a:ext uri="{9D8B030D-6E8A-4147-A177-3AD203B41FA5}">
                      <a16:colId xmlns:a16="http://schemas.microsoft.com/office/drawing/2014/main" val="588612831"/>
                    </a:ext>
                  </a:extLst>
                </a:gridCol>
                <a:gridCol w="861905">
                  <a:extLst>
                    <a:ext uri="{9D8B030D-6E8A-4147-A177-3AD203B41FA5}">
                      <a16:colId xmlns:a16="http://schemas.microsoft.com/office/drawing/2014/main" val="1202746687"/>
                    </a:ext>
                  </a:extLst>
                </a:gridCol>
              </a:tblGrid>
              <a:tr h="87098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  <a:latin typeface="Bodoni MT" panose="02070603080606020203" pitchFamily="18" charset="0"/>
                        </a:rPr>
                        <a:t>Module possibles</a:t>
                      </a:r>
                      <a:endParaRPr lang="fr-FR" sz="1100" dirty="0">
                        <a:effectLst/>
                        <a:latin typeface="Bodoni MT" panose="020706030806060202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  <a:latin typeface="Bodoni MT" panose="02070603080606020203" pitchFamily="18" charset="0"/>
                        </a:rPr>
                        <a:t>Fréquence d’horloge</a:t>
                      </a:r>
                      <a:endParaRPr lang="fr-FR" sz="1100" dirty="0">
                        <a:effectLst/>
                        <a:latin typeface="Bodoni MT" panose="020706030806060202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  <a:latin typeface="Bodoni MT" panose="02070603080606020203" pitchFamily="18" charset="0"/>
                        </a:rPr>
                        <a:t>Processeur</a:t>
                      </a:r>
                      <a:endParaRPr lang="fr-FR" sz="1100" dirty="0">
                        <a:effectLst/>
                        <a:latin typeface="Bodoni MT" panose="020706030806060202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  <a:latin typeface="Bodoni MT" panose="02070603080606020203" pitchFamily="18" charset="0"/>
                        </a:rPr>
                        <a:t>WIFI</a:t>
                      </a:r>
                      <a:endParaRPr lang="fr-FR" sz="1100" dirty="0">
                        <a:effectLst/>
                        <a:latin typeface="Bodoni MT" panose="020706030806060202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  <a:latin typeface="Bodoni MT" panose="02070603080606020203" pitchFamily="18" charset="0"/>
                        </a:rPr>
                        <a:t>Système d’exploitation </a:t>
                      </a:r>
                      <a:endParaRPr lang="fr-FR" sz="1100" dirty="0">
                        <a:effectLst/>
                        <a:latin typeface="Bodoni MT" panose="020706030806060202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  <a:latin typeface="Bodoni MT" panose="02070603080606020203" pitchFamily="18" charset="0"/>
                        </a:rPr>
                        <a:t>Coût</a:t>
                      </a:r>
                      <a:endParaRPr lang="fr-FR" sz="1100" dirty="0">
                        <a:effectLst/>
                        <a:latin typeface="Bodoni MT" panose="020706030806060202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6892779"/>
                  </a:ext>
                </a:extLst>
              </a:tr>
              <a:tr h="42955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  <a:latin typeface="Bodoni MT" panose="02070603080606020203" pitchFamily="18" charset="0"/>
                        </a:rPr>
                        <a:t>ESP32</a:t>
                      </a:r>
                      <a:endParaRPr lang="fr-FR" sz="1100" dirty="0">
                        <a:effectLst/>
                        <a:latin typeface="Bodoni MT" panose="020706030806060202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  <a:latin typeface="Bodoni MT" panose="02070603080606020203" pitchFamily="18" charset="0"/>
                        </a:rPr>
                        <a:t>240 MHz</a:t>
                      </a:r>
                      <a:endParaRPr lang="fr-FR" sz="1100" dirty="0">
                        <a:effectLst/>
                        <a:latin typeface="Bodoni MT" panose="020706030806060202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  <a:latin typeface="Bodoni MT" panose="02070603080606020203" pitchFamily="18" charset="0"/>
                        </a:rPr>
                        <a:t>ESP-WROOM-32</a:t>
                      </a:r>
                      <a:endParaRPr lang="fr-FR" sz="1100">
                        <a:effectLst/>
                        <a:latin typeface="Bodoni MT" panose="020706030806060202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  <a:latin typeface="Bodoni MT" panose="02070603080606020203" pitchFamily="18" charset="0"/>
                        </a:rPr>
                        <a:t>YES</a:t>
                      </a:r>
                      <a:endParaRPr lang="fr-FR" sz="1100">
                        <a:effectLst/>
                        <a:latin typeface="Bodoni MT" panose="020706030806060202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  <a:latin typeface="Bodoni MT" panose="02070603080606020203" pitchFamily="18" charset="0"/>
                        </a:rPr>
                        <a:t>NON</a:t>
                      </a:r>
                      <a:endParaRPr lang="fr-FR" sz="1100">
                        <a:effectLst/>
                        <a:latin typeface="Bodoni MT" panose="020706030806060202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  <a:latin typeface="Bodoni MT" panose="02070603080606020203" pitchFamily="18" charset="0"/>
                        </a:rPr>
                        <a:t>12 €</a:t>
                      </a:r>
                      <a:endParaRPr lang="fr-FR" sz="1100">
                        <a:effectLst/>
                        <a:latin typeface="Bodoni MT" panose="020706030806060202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0754520"/>
                  </a:ext>
                </a:extLst>
              </a:tr>
              <a:tr h="83272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  <a:latin typeface="Bodoni MT" panose="02070603080606020203" pitchFamily="18" charset="0"/>
                        </a:rPr>
                        <a:t>ESP8266</a:t>
                      </a:r>
                      <a:endParaRPr lang="fr-FR" sz="1100" dirty="0">
                        <a:effectLst/>
                        <a:latin typeface="Bodoni MT" panose="020706030806060202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  <a:latin typeface="Bodoni MT" panose="02070603080606020203" pitchFamily="18" charset="0"/>
                        </a:rPr>
                        <a:t>80 MHz</a:t>
                      </a:r>
                      <a:endParaRPr lang="fr-FR" sz="1100" dirty="0">
                        <a:effectLst/>
                        <a:latin typeface="Bodoni MT" panose="020706030806060202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 err="1">
                          <a:effectLst/>
                          <a:latin typeface="Bodoni MT" panose="02070603080606020203" pitchFamily="18" charset="0"/>
                        </a:rPr>
                        <a:t>Tensilica</a:t>
                      </a:r>
                      <a:r>
                        <a:rPr lang="fr-FR" sz="1100" dirty="0">
                          <a:effectLst/>
                          <a:latin typeface="Bodoni MT" panose="02070603080606020203" pitchFamily="18" charset="0"/>
                        </a:rPr>
                        <a:t> 32-bit RISC CPU </a:t>
                      </a:r>
                      <a:r>
                        <a:rPr lang="fr-FR" sz="1100" dirty="0" err="1">
                          <a:effectLst/>
                          <a:latin typeface="Bodoni MT" panose="02070603080606020203" pitchFamily="18" charset="0"/>
                        </a:rPr>
                        <a:t>Xtensa</a:t>
                      </a:r>
                      <a:r>
                        <a:rPr lang="fr-FR" sz="1100" dirty="0">
                          <a:effectLst/>
                          <a:latin typeface="Bodoni MT" panose="02070603080606020203" pitchFamily="18" charset="0"/>
                        </a:rPr>
                        <a:t> LX106</a:t>
                      </a:r>
                    </a:p>
                    <a:p>
                      <a:pPr indent="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  <a:latin typeface="Bodoni MT" panose="02070603080606020203" pitchFamily="18" charset="0"/>
                        </a:rPr>
                        <a:t> </a:t>
                      </a:r>
                      <a:endParaRPr lang="fr-FR" sz="1100" dirty="0">
                        <a:effectLst/>
                        <a:latin typeface="Bodoni MT" panose="020706030806060202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  <a:latin typeface="Bodoni MT" panose="02070603080606020203" pitchFamily="18" charset="0"/>
                        </a:rPr>
                        <a:t>YES</a:t>
                      </a:r>
                      <a:endParaRPr lang="fr-FR" sz="1100" dirty="0">
                        <a:effectLst/>
                        <a:latin typeface="Bodoni MT" panose="020706030806060202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  <a:latin typeface="Bodoni MT" panose="02070603080606020203" pitchFamily="18" charset="0"/>
                        </a:rPr>
                        <a:t>NON</a:t>
                      </a:r>
                      <a:endParaRPr lang="fr-FR" sz="1100" dirty="0">
                        <a:effectLst/>
                        <a:latin typeface="Bodoni MT" panose="020706030806060202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  <a:latin typeface="Bodoni MT" panose="02070603080606020203" pitchFamily="18" charset="0"/>
                        </a:rPr>
                        <a:t>10 €</a:t>
                      </a:r>
                      <a:endParaRPr lang="fr-FR" sz="1100" dirty="0">
                        <a:effectLst/>
                        <a:latin typeface="Bodoni MT" panose="020706030806060202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4281712"/>
                  </a:ext>
                </a:extLst>
              </a:tr>
              <a:tr h="775273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  <a:latin typeface="Bodoni MT" panose="02070603080606020203" pitchFamily="18" charset="0"/>
                        </a:rPr>
                        <a:t>Arduino </a:t>
                      </a:r>
                      <a:r>
                        <a:rPr lang="fr-FR" sz="1100" dirty="0" err="1">
                          <a:effectLst/>
                          <a:latin typeface="Bodoni MT" panose="02070603080606020203" pitchFamily="18" charset="0"/>
                        </a:rPr>
                        <a:t>Uno</a:t>
                      </a:r>
                      <a:endParaRPr lang="fr-FR" sz="1100" dirty="0">
                        <a:effectLst/>
                        <a:latin typeface="Bodoni MT" panose="020706030806060202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  <a:latin typeface="Bodoni MT" panose="02070603080606020203" pitchFamily="18" charset="0"/>
                        </a:rPr>
                        <a:t>16 MHz</a:t>
                      </a:r>
                      <a:endParaRPr lang="fr-FR" sz="1100">
                        <a:effectLst/>
                        <a:latin typeface="Bodoni MT" panose="020706030806060202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  <a:latin typeface="Bodoni MT" panose="02070603080606020203" pitchFamily="18" charset="0"/>
                        </a:rPr>
                        <a:t>ATmega328P</a:t>
                      </a:r>
                    </a:p>
                    <a:p>
                      <a:pPr indent="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  <a:latin typeface="Bodoni MT" panose="02070603080606020203" pitchFamily="18" charset="0"/>
                        </a:rPr>
                        <a:t> </a:t>
                      </a:r>
                      <a:endParaRPr lang="fr-FR" sz="1100">
                        <a:effectLst/>
                        <a:latin typeface="Bodoni MT" panose="020706030806060202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  <a:latin typeface="Bodoni MT" panose="02070603080606020203" pitchFamily="18" charset="0"/>
                        </a:rPr>
                        <a:t>NON</a:t>
                      </a:r>
                      <a:endParaRPr lang="fr-FR" sz="1100">
                        <a:effectLst/>
                        <a:latin typeface="Bodoni MT" panose="020706030806060202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50" dirty="0" err="1">
                          <a:effectLst/>
                          <a:latin typeface="Bodoni MT" panose="02070603080606020203" pitchFamily="18" charset="0"/>
                        </a:rPr>
                        <a:t>DuinOS</a:t>
                      </a:r>
                      <a:endParaRPr lang="fr-FR" sz="1100" dirty="0">
                        <a:effectLst/>
                        <a:latin typeface="Bodoni MT" panose="020706030806060202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  <a:latin typeface="Bodoni MT" panose="02070603080606020203" pitchFamily="18" charset="0"/>
                        </a:rPr>
                        <a:t>40 €</a:t>
                      </a:r>
                      <a:endParaRPr lang="fr-FR" sz="1100" dirty="0">
                        <a:effectLst/>
                        <a:latin typeface="Bodoni MT" panose="020706030806060202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0671966"/>
                  </a:ext>
                </a:extLst>
              </a:tr>
              <a:tr h="42955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  <a:latin typeface="Bodoni MT" panose="02070603080606020203" pitchFamily="18" charset="0"/>
                        </a:rPr>
                        <a:t>Raspberry Pi 3</a:t>
                      </a:r>
                      <a:endParaRPr lang="fr-FR" sz="1100" dirty="0">
                        <a:effectLst/>
                        <a:latin typeface="Bodoni MT" panose="020706030806060202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  <a:latin typeface="Bodoni MT" panose="02070603080606020203" pitchFamily="18" charset="0"/>
                        </a:rPr>
                        <a:t>1200 MHz</a:t>
                      </a:r>
                      <a:endParaRPr lang="fr-FR" sz="1100">
                        <a:effectLst/>
                        <a:latin typeface="Bodoni MT" panose="020706030806060202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  <a:latin typeface="Bodoni MT" panose="02070603080606020203" pitchFamily="18" charset="0"/>
                        </a:rPr>
                        <a:t>quad-core ARMv8</a:t>
                      </a:r>
                      <a:endParaRPr lang="fr-FR" sz="1100">
                        <a:effectLst/>
                        <a:latin typeface="Bodoni MT" panose="020706030806060202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  <a:latin typeface="Bodoni MT" panose="02070603080606020203" pitchFamily="18" charset="0"/>
                        </a:rPr>
                        <a:t>YES</a:t>
                      </a:r>
                      <a:endParaRPr lang="fr-FR" sz="1100">
                        <a:effectLst/>
                        <a:latin typeface="Bodoni MT" panose="020706030806060202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  <a:latin typeface="Bodoni MT" panose="02070603080606020203" pitchFamily="18" charset="0"/>
                        </a:rPr>
                        <a:t>Raspbian</a:t>
                      </a:r>
                      <a:endParaRPr lang="fr-FR" sz="1100">
                        <a:effectLst/>
                        <a:latin typeface="Bodoni MT" panose="020706030806060202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  <a:latin typeface="Bodoni MT" panose="02070603080606020203" pitchFamily="18" charset="0"/>
                        </a:rPr>
                        <a:t>100 €</a:t>
                      </a:r>
                      <a:endParaRPr lang="fr-FR" sz="1100" dirty="0">
                        <a:effectLst/>
                        <a:latin typeface="Bodoni MT" panose="020706030806060202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8339937"/>
                  </a:ext>
                </a:extLst>
              </a:tr>
            </a:tbl>
          </a:graphicData>
        </a:graphic>
      </p:graphicFrame>
      <p:sp>
        <p:nvSpPr>
          <p:cNvPr id="16" name="ZoneTexte 15">
            <a:extLst>
              <a:ext uri="{FF2B5EF4-FFF2-40B4-BE49-F238E27FC236}">
                <a16:creationId xmlns:a16="http://schemas.microsoft.com/office/drawing/2014/main" id="{4F33A657-C682-4771-B701-85E7C5E6B79D}"/>
              </a:ext>
            </a:extLst>
          </p:cNvPr>
          <p:cNvSpPr txBox="1"/>
          <p:nvPr/>
        </p:nvSpPr>
        <p:spPr>
          <a:xfrm>
            <a:off x="8019875" y="2769647"/>
            <a:ext cx="3389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odoni MT" panose="02070603080606020203" pitchFamily="18" charset="0"/>
              </a:rPr>
              <a:t>Le choix s’est porté sur l’esp32 car il possède une fréquence d’horloge importante pour un coût minimal </a:t>
            </a:r>
          </a:p>
        </p:txBody>
      </p:sp>
    </p:spTree>
    <p:extLst>
      <p:ext uri="{BB962C8B-B14F-4D97-AF65-F5344CB8AC3E}">
        <p14:creationId xmlns:p14="http://schemas.microsoft.com/office/powerpoint/2010/main" val="1614633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AFC166-A9FB-4B43-8C1C-9ACBC9F7A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>
            <a:noAutofit/>
          </a:bodyPr>
          <a:lstStyle/>
          <a:p>
            <a:pPr algn="ctr"/>
            <a:r>
              <a:rPr lang="fr-F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ea typeface="Arial" panose="020B0604020202020204" pitchFamily="34" charset="0"/>
              </a:rPr>
              <a:t>CONCEPTION </a:t>
            </a:r>
            <a:br>
              <a:rPr lang="fr-F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ea typeface="Arial" panose="020B0604020202020204" pitchFamily="34" charset="0"/>
              </a:rPr>
            </a:br>
            <a:r>
              <a:rPr lang="fr-F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ea typeface="Arial" panose="020B0604020202020204" pitchFamily="34" charset="0"/>
              </a:rPr>
              <a:t>DE </a:t>
            </a:r>
            <a:br>
              <a:rPr lang="fr-F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ea typeface="Arial" panose="020B0604020202020204" pitchFamily="34" charset="0"/>
              </a:rPr>
            </a:br>
            <a:r>
              <a:rPr lang="fr-F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ea typeface="Arial" panose="020B0604020202020204" pitchFamily="34" charset="0"/>
              </a:rPr>
              <a:t>L’ITERATION 1</a:t>
            </a:r>
            <a:endParaRPr lang="fr-FR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342D301-B412-4FB0-A705-E91B04E8D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091" y="108931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7AA432B-9294-4FCC-8BD7-E214D32D1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206" y="185130"/>
            <a:ext cx="1400175" cy="7143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0ECEA60-BDB9-472D-A876-C85D1B7E4DE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2546" y="108931"/>
            <a:ext cx="7429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49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FA9DC-7F3B-41F1-97FC-C1E7DEF0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Test avec une led</a:t>
            </a:r>
          </a:p>
        </p:txBody>
      </p:sp>
      <p:pic>
        <p:nvPicPr>
          <p:cNvPr id="133" name="Image 132" descr="Une image contenant texte&#10;&#10;Description générée automatiquement">
            <a:extLst>
              <a:ext uri="{FF2B5EF4-FFF2-40B4-BE49-F238E27FC236}">
                <a16:creationId xmlns:a16="http://schemas.microsoft.com/office/drawing/2014/main" id="{03FAEECB-892A-4C70-AD71-39A3445DB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01" y="2199554"/>
            <a:ext cx="2837951" cy="3379210"/>
          </a:xfrm>
          <a:prstGeom prst="rect">
            <a:avLst/>
          </a:prstGeom>
        </p:spPr>
      </p:pic>
      <p:pic>
        <p:nvPicPr>
          <p:cNvPr id="134" name="Image 133" descr="Une image contenant équipement électronique&#10;&#10;Description générée automatiquement">
            <a:extLst>
              <a:ext uri="{FF2B5EF4-FFF2-40B4-BE49-F238E27FC236}">
                <a16:creationId xmlns:a16="http://schemas.microsoft.com/office/drawing/2014/main" id="{CD24F130-6C88-4805-ADB6-C99299DE9A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496569" y="1240702"/>
            <a:ext cx="2945101" cy="4972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380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759902-C9A5-41B0-8B82-988747CD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89950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76D72B-5E96-48D1-A096-36D840C06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0194" y="2596189"/>
            <a:ext cx="6131843" cy="354171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latin typeface="Bodoni MT" panose="02070603080606020203" pitchFamily="18" charset="0"/>
              </a:rPr>
              <a:t> Présentation du projet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latin typeface="Bodoni MT" panose="02070603080606020203" pitchFamily="18" charset="0"/>
              </a:rPr>
              <a:t> Architecture matérielle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latin typeface="Bodoni MT" panose="02070603080606020203" pitchFamily="18" charset="0"/>
              </a:rPr>
              <a:t> </a:t>
            </a:r>
            <a:r>
              <a:rPr lang="fr-FR" sz="2800" kern="1200" dirty="0">
                <a:latin typeface="Bodoni MT" panose="02070603080606020203" pitchFamily="18" charset="0"/>
              </a:rPr>
              <a:t>Spécifications et Analyse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kern="1200" dirty="0">
                <a:latin typeface="Bodoni MT" panose="02070603080606020203" pitchFamily="18" charset="0"/>
              </a:rPr>
              <a:t> Présentation des objectifs de l’itération 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latin typeface="Bodoni MT" panose="02070603080606020203" pitchFamily="18" charset="0"/>
              </a:rPr>
              <a:t> </a:t>
            </a:r>
            <a:r>
              <a:rPr lang="fr-FR" sz="2800" kern="1200" dirty="0">
                <a:latin typeface="Bodoni MT" panose="02070603080606020203" pitchFamily="18" charset="0"/>
              </a:rPr>
              <a:t>Conception préliminaire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latin typeface="Bodoni MT" panose="02070603080606020203" pitchFamily="18" charset="0"/>
              </a:rPr>
              <a:t> </a:t>
            </a:r>
            <a:r>
              <a:rPr lang="fr-FR" sz="2800" dirty="0">
                <a:latin typeface="Bodoni MT" panose="02070603080606020203" pitchFamily="18" charset="0"/>
                <a:ea typeface="Arial" panose="020B0604020202020204" pitchFamily="34" charset="0"/>
              </a:rPr>
              <a:t>Conception de l’itération 1</a:t>
            </a:r>
            <a:endParaRPr lang="fr-FR" sz="2800" dirty="0">
              <a:latin typeface="Bodoni MT" panose="020706030806060202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latin typeface="Bodoni MT" panose="02070603080606020203" pitchFamily="18" charset="0"/>
              </a:rPr>
              <a:t> </a:t>
            </a:r>
            <a:r>
              <a:rPr lang="fr-FR" sz="2800" kern="1200" dirty="0">
                <a:latin typeface="Bodoni MT" panose="02070603080606020203" pitchFamily="18" charset="0"/>
              </a:rPr>
              <a:t>Avancement</a:t>
            </a:r>
            <a:endParaRPr lang="fr-FR" sz="2800" dirty="0">
              <a:latin typeface="Bodoni MT" panose="02070603080606020203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B046106-BEBD-4913-9FE0-34DFC6FED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091" y="108931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72AF05C-EE0E-4CD8-B6FA-03517B635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206" y="185130"/>
            <a:ext cx="1400175" cy="7143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18C3EDF-B6B2-49E1-9A3C-39639834452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2546" y="108931"/>
            <a:ext cx="7429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44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5E98A7-38E9-4FD9-AB99-37789F75F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Test avec une resistance pull-down</a:t>
            </a:r>
          </a:p>
        </p:txBody>
      </p:sp>
      <p:pic>
        <p:nvPicPr>
          <p:cNvPr id="2050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11FCA35B-B74E-4E81-B072-510EC97C1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29" y="2428237"/>
            <a:ext cx="3693648" cy="365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1675D7AD-E42A-4087-8547-E53C6AFD6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04" t="7994" r="20248" b="10051"/>
          <a:stretch>
            <a:fillRect/>
          </a:stretch>
        </p:blipFill>
        <p:spPr bwMode="auto">
          <a:xfrm>
            <a:off x="6317544" y="2428237"/>
            <a:ext cx="3963046" cy="367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2277B1-D093-4B72-838B-F6284D287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8705" y="21996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C94BE3-8974-4C16-91FB-8AEC5AF29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8705" y="26568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047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076D85-01BF-4C84-A2C0-F3E65A840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Test detection de front montant et descendant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233505-988A-42D4-B978-629A00268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733" y="2164307"/>
            <a:ext cx="6504922" cy="407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79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E812CF-2446-4C49-8781-2978C7F2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Test compteur de front montant et descendant 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F1CACDC-9D88-4925-986B-C3646D1E7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743" y="2253037"/>
            <a:ext cx="5960513" cy="41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4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CCC7B9-3D45-46BB-82FE-CCB573B21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3" y="323712"/>
            <a:ext cx="9905998" cy="1478570"/>
          </a:xfrm>
        </p:spPr>
        <p:txBody>
          <a:bodyPr/>
          <a:lstStyle/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Test compteur avec fonction d’interruptions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52BB31CA-7B80-435B-B64F-86DA6903A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423" y="2060143"/>
            <a:ext cx="5765885" cy="455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15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9353FA-F536-42B5-AEFD-1B5FF6097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7709" y="138544"/>
            <a:ext cx="6807920" cy="1478570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ea typeface="Calibri" panose="020F0502020204030204" pitchFamily="34" charset="0"/>
              </a:rPr>
              <a:t>Test intervalle de temps entre deux bouton poussoir</a:t>
            </a:r>
            <a:endParaRPr lang="fr-FR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546235F8-5BBE-4C2C-B455-3DDEDB1CF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563" y="138544"/>
            <a:ext cx="3394037" cy="651934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5F9825A-14F7-4C50-8E46-E60061CC1B8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42" r="11194" b="8121"/>
          <a:stretch/>
        </p:blipFill>
        <p:spPr bwMode="auto">
          <a:xfrm rot="16200000">
            <a:off x="7288061" y="1381197"/>
            <a:ext cx="2129155" cy="32410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44414F12-65C5-4642-9C1D-41A76EB924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78"/>
          <a:stretch/>
        </p:blipFill>
        <p:spPr bwMode="auto">
          <a:xfrm>
            <a:off x="6908648" y="4629601"/>
            <a:ext cx="2887980" cy="7639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4937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20D0F8-1C45-4C23-BF49-5F00E2C55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fr-FR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intervalle de temps avec un GBF</a:t>
            </a:r>
            <a:br>
              <a:rPr lang="fr-FR" sz="1800" b="1" kern="0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40BF5A2-2C51-4030-9B85-56DCB22BDB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02" b="18598"/>
          <a:stretch/>
        </p:blipFill>
        <p:spPr bwMode="auto">
          <a:xfrm rot="16200000">
            <a:off x="1473542" y="1542059"/>
            <a:ext cx="3630729" cy="449809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FA01B72-9FE4-4039-B1A9-BE0BCC4218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03" b="26069"/>
          <a:stretch/>
        </p:blipFill>
        <p:spPr bwMode="auto">
          <a:xfrm>
            <a:off x="6446982" y="1975743"/>
            <a:ext cx="4063999" cy="36173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92544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B4EBF5-FC27-4B54-B564-DE669BE3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40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intervalle de temps avec millis()</a:t>
            </a:r>
            <a:br>
              <a:rPr lang="fr-FR" sz="1800" b="1" kern="0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3AB6D3-4E80-418A-8835-7AEBB36DC7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"/>
          <a:stretch/>
        </p:blipFill>
        <p:spPr bwMode="auto">
          <a:xfrm>
            <a:off x="2484145" y="2349210"/>
            <a:ext cx="2501762" cy="28088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1011F22-3C4F-408E-9D18-270B09B72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03" y="2097088"/>
            <a:ext cx="2966235" cy="401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25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0669C3B-A663-4499-BE6C-9669496E88E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23" b="27669"/>
          <a:stretch/>
        </p:blipFill>
        <p:spPr bwMode="auto">
          <a:xfrm>
            <a:off x="1123633" y="1782885"/>
            <a:ext cx="4673395" cy="35441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AE1988CB-EEBE-4CD8-8065-85AD8E755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982" y="1782885"/>
            <a:ext cx="2828579" cy="349125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1E94663-0031-4A62-9448-91BDAF8C8E45}"/>
              </a:ext>
            </a:extLst>
          </p:cNvPr>
          <p:cNvSpPr txBox="1"/>
          <p:nvPr/>
        </p:nvSpPr>
        <p:spPr>
          <a:xfrm>
            <a:off x="1519790" y="457661"/>
            <a:ext cx="5703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Test à 150 ms :</a:t>
            </a:r>
          </a:p>
        </p:txBody>
      </p:sp>
    </p:spTree>
    <p:extLst>
      <p:ext uri="{BB962C8B-B14F-4D97-AF65-F5344CB8AC3E}">
        <p14:creationId xmlns:p14="http://schemas.microsoft.com/office/powerpoint/2010/main" val="334829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7214AF6-3338-48DC-B5F1-01705BCBB0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60" b="22271"/>
          <a:stretch/>
        </p:blipFill>
        <p:spPr bwMode="auto">
          <a:xfrm>
            <a:off x="1108423" y="1854706"/>
            <a:ext cx="4801858" cy="37052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BD1F06E-69FE-4B61-A073-7C07FC731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723" y="1854706"/>
            <a:ext cx="2689235" cy="345515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94A82A7-70DA-4E2B-8F7B-BBF90DC7B46D}"/>
              </a:ext>
            </a:extLst>
          </p:cNvPr>
          <p:cNvSpPr txBox="1"/>
          <p:nvPr/>
        </p:nvSpPr>
        <p:spPr>
          <a:xfrm>
            <a:off x="1397524" y="496714"/>
            <a:ext cx="5703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Test à 50 ms :</a:t>
            </a:r>
          </a:p>
        </p:txBody>
      </p:sp>
    </p:spTree>
    <p:extLst>
      <p:ext uri="{BB962C8B-B14F-4D97-AF65-F5344CB8AC3E}">
        <p14:creationId xmlns:p14="http://schemas.microsoft.com/office/powerpoint/2010/main" val="3920011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B96CD2-89E2-4DD3-B0D3-C70FBCF0E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intervalle de temps avec micros()</a:t>
            </a:r>
            <a:endParaRPr lang="fr-FR" dirty="0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29BFD7E-7195-4EE2-A196-5C4A4E9EF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41" y="2338037"/>
            <a:ext cx="2762250" cy="3171825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53722CD-25C9-4F17-9C24-A9BF99B3A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364" y="2338037"/>
            <a:ext cx="30480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8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18CE6F-63C8-4024-B12D-1A8BBB791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Bodoni MT" panose="02070603080606020203" pitchFamily="18" charset="0"/>
              </a:rPr>
              <a:t>Presentation </a:t>
            </a:r>
            <a:br>
              <a:rPr lang="en-US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Bodoni MT" panose="02070603080606020203" pitchFamily="18" charset="0"/>
              </a:rPr>
            </a:br>
            <a:r>
              <a:rPr lang="en-US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Bodoni MT" panose="02070603080606020203" pitchFamily="18" charset="0"/>
              </a:rPr>
              <a:t>du </a:t>
            </a:r>
            <a:br>
              <a:rPr lang="en-US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Bodoni MT" panose="02070603080606020203" pitchFamily="18" charset="0"/>
              </a:rPr>
            </a:br>
            <a:r>
              <a:rPr lang="en-US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Bodoni MT" panose="02070603080606020203" pitchFamily="18" charset="0"/>
              </a:rPr>
              <a:t>ProJet</a:t>
            </a:r>
            <a:endParaRPr lang="fr-FR" sz="6600" dirty="0">
              <a:latin typeface="Bodoni MT" panose="020706030806060202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69246A-B2B0-465D-8018-C1BF6415B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091" y="108931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7DE3081-EFBB-4104-AC86-03E3775FD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206" y="185130"/>
            <a:ext cx="1400175" cy="7143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721AFB8-BB50-466C-A552-74C5D572EB7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2546" y="108931"/>
            <a:ext cx="7429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75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B063DBB4-E06F-44A8-8985-C8B3B18F9DA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60" b="22271"/>
          <a:stretch/>
        </p:blipFill>
        <p:spPr bwMode="auto">
          <a:xfrm>
            <a:off x="1044296" y="1797678"/>
            <a:ext cx="4654814" cy="359183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33178BB-6741-464D-812B-E6D7CF70F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54" y="1910213"/>
            <a:ext cx="2580178" cy="303757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5CA12C7-1885-446B-A874-50C30024DE72}"/>
              </a:ext>
            </a:extLst>
          </p:cNvPr>
          <p:cNvSpPr txBox="1"/>
          <p:nvPr/>
        </p:nvSpPr>
        <p:spPr>
          <a:xfrm>
            <a:off x="1397524" y="496714"/>
            <a:ext cx="5703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Test à 50 ms :</a:t>
            </a:r>
          </a:p>
        </p:txBody>
      </p:sp>
    </p:spTree>
    <p:extLst>
      <p:ext uri="{BB962C8B-B14F-4D97-AF65-F5344CB8AC3E}">
        <p14:creationId xmlns:p14="http://schemas.microsoft.com/office/powerpoint/2010/main" val="2320547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intérieur, mur&#10;&#10;Description générée automatiquement">
            <a:extLst>
              <a:ext uri="{FF2B5EF4-FFF2-40B4-BE49-F238E27FC236}">
                <a16:creationId xmlns:a16="http://schemas.microsoft.com/office/drawing/2014/main" id="{B6F108BA-DE5E-4A42-BE74-72647C3316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2" t="14774" r="12040" b="33075"/>
          <a:stretch/>
        </p:blipFill>
        <p:spPr bwMode="auto">
          <a:xfrm rot="16200000">
            <a:off x="1509453" y="1115108"/>
            <a:ext cx="3406032" cy="446409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471AA12-7A37-492D-BDAD-71AC5BC70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827" y="2523492"/>
            <a:ext cx="3492680" cy="131866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A814BD3-D167-49D2-9F2B-6AC5BF274C5F}"/>
              </a:ext>
            </a:extLst>
          </p:cNvPr>
          <p:cNvSpPr txBox="1"/>
          <p:nvPr/>
        </p:nvSpPr>
        <p:spPr>
          <a:xfrm>
            <a:off x="1397524" y="496714"/>
            <a:ext cx="5703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Test à 27 µs :</a:t>
            </a:r>
          </a:p>
        </p:txBody>
      </p:sp>
    </p:spTree>
    <p:extLst>
      <p:ext uri="{BB962C8B-B14F-4D97-AF65-F5344CB8AC3E}">
        <p14:creationId xmlns:p14="http://schemas.microsoft.com/office/powerpoint/2010/main" val="2406756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2CC3C6A-EC59-46CF-BCDA-487775A47E0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ea typeface="Arial" panose="020B0604020202020204" pitchFamily="34" charset="0"/>
              </a:rPr>
              <a:t>Avancement</a:t>
            </a:r>
            <a:endParaRPr lang="fr-FR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73B3667-0FFB-4EC7-8D5A-CCA457B2D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091" y="108931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0B13FCD-93C1-4319-AAED-71A92035D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206" y="185130"/>
            <a:ext cx="1400175" cy="7143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AD6BAA7-D9EF-49DF-899F-D0AF4A959EF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2546" y="108931"/>
            <a:ext cx="7429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57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BF3811-7DDF-4ACF-9603-AD564B4B9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7685" y="2961314"/>
            <a:ext cx="2776629" cy="1451295"/>
          </a:xfrm>
        </p:spPr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ü"/>
            </a:pPr>
            <a:r>
              <a:rPr lang="fr-FR" sz="2000" dirty="0">
                <a:latin typeface="Bodoni MT" panose="02070603080606020203" pitchFamily="18" charset="0"/>
              </a:rPr>
              <a:t>Requête POST</a:t>
            </a:r>
          </a:p>
          <a:p>
            <a:pPr marL="0" indent="0">
              <a:buNone/>
            </a:pPr>
            <a:r>
              <a:rPr lang="fr-FR" sz="3200" dirty="0">
                <a:latin typeface="Bodoni MT" panose="02070603080606020203" pitchFamily="18" charset="0"/>
              </a:rPr>
              <a:t>	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2592165-9AB8-47B7-AF6B-916FF9519005}"/>
              </a:ext>
            </a:extLst>
          </p:cNvPr>
          <p:cNvSpPr txBox="1"/>
          <p:nvPr/>
        </p:nvSpPr>
        <p:spPr>
          <a:xfrm>
            <a:off x="0" y="97980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fr-F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Ce qu’il me reste à faire par rapport aux objectifs de l’itération 1</a:t>
            </a:r>
          </a:p>
        </p:txBody>
      </p:sp>
    </p:spTree>
    <p:extLst>
      <p:ext uri="{BB962C8B-B14F-4D97-AF65-F5344CB8AC3E}">
        <p14:creationId xmlns:p14="http://schemas.microsoft.com/office/powerpoint/2010/main" val="2464540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EBA832-B590-49EF-9F75-65FDA8119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9862" y="2983092"/>
            <a:ext cx="5192276" cy="1781855"/>
          </a:xfrm>
        </p:spPr>
        <p:txBody>
          <a:bodyPr>
            <a:normAutofit fontScale="92500" lnSpcReduction="10000"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fr-FR" sz="2400" dirty="0">
                <a:latin typeface="Bodoni MT" panose="02070603080606020203" pitchFamily="18" charset="0"/>
              </a:rPr>
              <a:t>Requête POST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>
                <a:latin typeface="Bodoni MT" panose="02070603080606020203" pitchFamily="18" charset="0"/>
              </a:rPr>
              <a:t>L’Horodatage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>
                <a:latin typeface="Bodoni MT" panose="02070603080606020203" pitchFamily="18" charset="0"/>
              </a:rPr>
              <a:t>Contrôle de l’état des batteries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>
                <a:latin typeface="Bodoni MT" panose="02070603080606020203" pitchFamily="18" charset="0"/>
              </a:rPr>
              <a:t>Gestion des alertes </a:t>
            </a:r>
            <a:endParaRPr lang="fr-FR" dirty="0">
              <a:latin typeface="Bodoni MT" panose="02070603080606020203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3C18EA-1640-487E-8F0E-8D44F3625993}"/>
              </a:ext>
            </a:extLst>
          </p:cNvPr>
          <p:cNvSpPr txBox="1"/>
          <p:nvPr/>
        </p:nvSpPr>
        <p:spPr>
          <a:xfrm>
            <a:off x="0" y="87101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Ce qu’il me reste à faire par rapport aux objectifs finaux </a:t>
            </a:r>
          </a:p>
        </p:txBody>
      </p:sp>
    </p:spTree>
    <p:extLst>
      <p:ext uri="{BB962C8B-B14F-4D97-AF65-F5344CB8AC3E}">
        <p14:creationId xmlns:p14="http://schemas.microsoft.com/office/powerpoint/2010/main" val="67109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EE644A-8E9B-4EC1-9DF4-6360B37F1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024" y="1561589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fr-FR" sz="2400" dirty="0">
                <a:latin typeface="Bodoni MT" panose="02070603080606020203" pitchFamily="18" charset="0"/>
              </a:rPr>
              <a:t>Projet en partenariat avec CEREMA, contrat avec l’état</a:t>
            </a:r>
          </a:p>
          <a:p>
            <a:pPr marL="285750" indent="-285750">
              <a:buFontTx/>
              <a:buChar char="-"/>
            </a:pPr>
            <a:endParaRPr lang="fr-FR" sz="2400" dirty="0">
              <a:latin typeface="Bodoni MT" panose="02070603080606020203" pitchFamily="18" charset="0"/>
            </a:endParaRPr>
          </a:p>
          <a:p>
            <a:r>
              <a:rPr lang="fr-FR" sz="2400" dirty="0">
                <a:latin typeface="Bodoni MT" panose="02070603080606020203" pitchFamily="18" charset="0"/>
              </a:rPr>
              <a:t>Mise en place de barrières laser et acquisition de données d’une voie routière</a:t>
            </a:r>
          </a:p>
          <a:p>
            <a:pPr marL="285750" indent="-285750">
              <a:buFontTx/>
              <a:buChar char="-"/>
            </a:pPr>
            <a:endParaRPr lang="fr-FR" sz="2400" dirty="0">
              <a:latin typeface="Bodoni MT" panose="02070603080606020203" pitchFamily="18" charset="0"/>
            </a:endParaRPr>
          </a:p>
          <a:p>
            <a:r>
              <a:rPr lang="fr-FR" sz="2400" dirty="0">
                <a:latin typeface="Bodoni MT" panose="02070603080606020203" pitchFamily="18" charset="0"/>
              </a:rPr>
              <a:t>Stockage des données et visualisation en site web en intranet</a:t>
            </a:r>
          </a:p>
          <a:p>
            <a:pPr marL="285750" indent="-285750">
              <a:buFontTx/>
              <a:buChar char="-"/>
            </a:pPr>
            <a:endParaRPr lang="fr-FR" sz="2400" dirty="0">
              <a:latin typeface="Bodoni MT" panose="02070603080606020203" pitchFamily="18" charset="0"/>
            </a:endParaRPr>
          </a:p>
          <a:p>
            <a:r>
              <a:rPr lang="fr-FR" sz="2400" dirty="0">
                <a:latin typeface="Bodoni MT" panose="02070603080606020203" pitchFamily="18" charset="0"/>
              </a:rPr>
              <a:t>Site web avec accès restreint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4163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BBB9C5-3AEB-4140-8E5E-850DB4FE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6499" y="424555"/>
            <a:ext cx="2643210" cy="1478570"/>
          </a:xfrm>
        </p:spPr>
        <p:txBody>
          <a:bodyPr>
            <a:normAutofit/>
          </a:bodyPr>
          <a:lstStyle/>
          <a:p>
            <a:r>
              <a:rPr lang="fr-F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CEREma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99B616A-E2E8-4F13-BC87-F78425E7C7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170" y="216499"/>
            <a:ext cx="2282608" cy="228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8014E92-A539-4433-8E1F-072B18E7EB8B}"/>
              </a:ext>
            </a:extLst>
          </p:cNvPr>
          <p:cNvSpPr txBox="1"/>
          <p:nvPr/>
        </p:nvSpPr>
        <p:spPr>
          <a:xfrm>
            <a:off x="1465403" y="1720840"/>
            <a:ext cx="779138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>
                <a:latin typeface="Bodoni MT" panose="02070603080606020203" pitchFamily="18" charset="0"/>
                <a:cs typeface="Arial" panose="020B0604020202020204" pitchFamily="34" charset="0"/>
              </a:rPr>
              <a:t>Organisme public national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400" dirty="0">
              <a:latin typeface="Bodoni MT" panose="02070603080606020203" pitchFamily="18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>
                <a:latin typeface="Bodoni MT" panose="02070603080606020203" pitchFamily="18" charset="0"/>
                <a:cs typeface="Arial" panose="020B0604020202020204" pitchFamily="34" charset="0"/>
              </a:rPr>
              <a:t>Site de Metz (Cerema Dter Est)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400" dirty="0">
              <a:latin typeface="Bodoni MT" panose="02070603080606020203" pitchFamily="18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>
                <a:latin typeface="Bodoni MT" panose="02070603080606020203" pitchFamily="18" charset="0"/>
                <a:cs typeface="Arial" panose="020B0604020202020204" pitchFamily="34" charset="0"/>
              </a:rPr>
              <a:t>Expert de référence dans les domaines d’action 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Bodoni MT" panose="02070603080606020203" pitchFamily="18" charset="0"/>
                <a:cs typeface="Arial" panose="020B0604020202020204" pitchFamily="34" charset="0"/>
              </a:rPr>
              <a:t>Expertise et ingenierie territoriale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Bodoni MT" panose="02070603080606020203" pitchFamily="18" charset="0"/>
                <a:cs typeface="Arial" panose="020B0604020202020204" pitchFamily="34" charset="0"/>
              </a:rPr>
              <a:t>Bâtiment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Bodoni MT" panose="02070603080606020203" pitchFamily="18" charset="0"/>
                <a:cs typeface="Arial" panose="020B0604020202020204" pitchFamily="34" charset="0"/>
              </a:rPr>
              <a:t>Mobilités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Bodoni MT" panose="02070603080606020203" pitchFamily="18" charset="0"/>
                <a:cs typeface="Arial" panose="020B0604020202020204" pitchFamily="34" charset="0"/>
              </a:rPr>
              <a:t>Infrastructures de transport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Bodoni MT" panose="02070603080606020203" pitchFamily="18" charset="0"/>
                <a:cs typeface="Arial" panose="020B0604020202020204" pitchFamily="34" charset="0"/>
              </a:rPr>
              <a:t>Environnement et risques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Bodoni MT" panose="02070603080606020203" pitchFamily="18" charset="0"/>
                <a:cs typeface="Arial" panose="020B0604020202020204" pitchFamily="34" charset="0"/>
              </a:rPr>
              <a:t>Mer et littoral</a:t>
            </a:r>
          </a:p>
        </p:txBody>
      </p:sp>
    </p:spTree>
    <p:extLst>
      <p:ext uri="{BB962C8B-B14F-4D97-AF65-F5344CB8AC3E}">
        <p14:creationId xmlns:p14="http://schemas.microsoft.com/office/powerpoint/2010/main" val="210719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95110-DA09-4127-A79F-713330C30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Diagramme des exigences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F773CC5-7B0B-4818-9E6E-03A7C21C4A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889" y="1302401"/>
            <a:ext cx="7576715" cy="522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C5DDF51-0AD8-4CF5-9AFD-6F981AC423D9}"/>
              </a:ext>
            </a:extLst>
          </p:cNvPr>
          <p:cNvSpPr/>
          <p:nvPr/>
        </p:nvSpPr>
        <p:spPr>
          <a:xfrm>
            <a:off x="7259973" y="3028426"/>
            <a:ext cx="1157681" cy="11996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F26D61A-8474-4F32-B982-E6851A931E9A}"/>
              </a:ext>
            </a:extLst>
          </p:cNvPr>
          <p:cNvSpPr/>
          <p:nvPr/>
        </p:nvSpPr>
        <p:spPr>
          <a:xfrm>
            <a:off x="4348294" y="3028426"/>
            <a:ext cx="1317770" cy="292775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567C193-94F1-4F25-9507-02E54EBE3FA8}"/>
              </a:ext>
            </a:extLst>
          </p:cNvPr>
          <p:cNvSpPr/>
          <p:nvPr/>
        </p:nvSpPr>
        <p:spPr>
          <a:xfrm>
            <a:off x="5666064" y="3028426"/>
            <a:ext cx="1157682" cy="12751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DB46A0C-A94E-4DE4-A0E5-8C0F749AD259}"/>
              </a:ext>
            </a:extLst>
          </p:cNvPr>
          <p:cNvSpPr/>
          <p:nvPr/>
        </p:nvSpPr>
        <p:spPr>
          <a:xfrm>
            <a:off x="7362039" y="1505845"/>
            <a:ext cx="1216404" cy="12751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6AA9802-1EE2-41F1-B294-322F7740BC1B}"/>
              </a:ext>
            </a:extLst>
          </p:cNvPr>
          <p:cNvSpPr/>
          <p:nvPr/>
        </p:nvSpPr>
        <p:spPr>
          <a:xfrm>
            <a:off x="2885813" y="3103927"/>
            <a:ext cx="1124125" cy="285225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13E6E4E-A5CE-49DA-A412-DA640F602E1D}"/>
              </a:ext>
            </a:extLst>
          </p:cNvPr>
          <p:cNvSpPr/>
          <p:nvPr/>
        </p:nvSpPr>
        <p:spPr>
          <a:xfrm>
            <a:off x="1493240" y="4689446"/>
            <a:ext cx="1124125" cy="9647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5330EB6-26D3-4841-B5A9-72B2DD026273}"/>
              </a:ext>
            </a:extLst>
          </p:cNvPr>
          <p:cNvSpPr txBox="1"/>
          <p:nvPr/>
        </p:nvSpPr>
        <p:spPr>
          <a:xfrm>
            <a:off x="9881792" y="2511907"/>
            <a:ext cx="20553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odoni MT" panose="02070603080606020203" pitchFamily="18" charset="0"/>
              </a:rPr>
              <a:t>CANNIZZARO Lucas</a:t>
            </a:r>
          </a:p>
          <a:p>
            <a:endParaRPr lang="fr-FR" dirty="0">
              <a:latin typeface="Bodoni MT" panose="02070603080606020203" pitchFamily="18" charset="0"/>
            </a:endParaRPr>
          </a:p>
          <a:p>
            <a:r>
              <a:rPr lang="fr-FR" dirty="0">
                <a:latin typeface="Bodoni MT" panose="02070603080606020203" pitchFamily="18" charset="0"/>
              </a:rPr>
              <a:t>SCHATZ </a:t>
            </a:r>
          </a:p>
          <a:p>
            <a:r>
              <a:rPr lang="fr-FR" dirty="0">
                <a:latin typeface="Bodoni MT" panose="02070603080606020203" pitchFamily="18" charset="0"/>
              </a:rPr>
              <a:t>Grégory</a:t>
            </a:r>
          </a:p>
          <a:p>
            <a:endParaRPr lang="fr-FR" dirty="0">
              <a:latin typeface="Bodoni MT" panose="02070603080606020203" pitchFamily="18" charset="0"/>
            </a:endParaRPr>
          </a:p>
          <a:p>
            <a:r>
              <a:rPr lang="fr-FR" dirty="0">
                <a:latin typeface="Bodoni MT" panose="02070603080606020203" pitchFamily="18" charset="0"/>
              </a:rPr>
              <a:t>WOZNIAK Baptiste</a:t>
            </a:r>
          </a:p>
          <a:p>
            <a:endParaRPr lang="fr-FR" dirty="0">
              <a:latin typeface="Bodoni MT" panose="02070603080606020203" pitchFamily="18" charset="0"/>
            </a:endParaRPr>
          </a:p>
          <a:p>
            <a:r>
              <a:rPr lang="fr-FR" dirty="0">
                <a:latin typeface="Bodoni MT" panose="02070603080606020203" pitchFamily="18" charset="0"/>
              </a:rPr>
              <a:t>JEAN </a:t>
            </a:r>
          </a:p>
          <a:p>
            <a:r>
              <a:rPr lang="fr-FR" dirty="0">
                <a:latin typeface="Bodoni MT" panose="02070603080606020203" pitchFamily="18" charset="0"/>
              </a:rPr>
              <a:t>Guillaume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CAF51832-FBC8-4F5D-8A2B-C3670637F7CA}"/>
              </a:ext>
            </a:extLst>
          </p:cNvPr>
          <p:cNvSpPr/>
          <p:nvPr/>
        </p:nvSpPr>
        <p:spPr>
          <a:xfrm>
            <a:off x="9650750" y="2698239"/>
            <a:ext cx="182022" cy="16546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A051D91-39B7-4F58-BE94-E3E348C12D0F}"/>
              </a:ext>
            </a:extLst>
          </p:cNvPr>
          <p:cNvSpPr/>
          <p:nvPr/>
        </p:nvSpPr>
        <p:spPr>
          <a:xfrm>
            <a:off x="9650750" y="3583257"/>
            <a:ext cx="182022" cy="16546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24859D4-278A-4EA4-BC8C-DB4663D75931}"/>
              </a:ext>
            </a:extLst>
          </p:cNvPr>
          <p:cNvSpPr/>
          <p:nvPr/>
        </p:nvSpPr>
        <p:spPr>
          <a:xfrm>
            <a:off x="9650750" y="4364591"/>
            <a:ext cx="182022" cy="1654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6E97C4-F3D6-45D9-8F9D-A1CE1377B21A}"/>
              </a:ext>
            </a:extLst>
          </p:cNvPr>
          <p:cNvSpPr/>
          <p:nvPr/>
        </p:nvSpPr>
        <p:spPr>
          <a:xfrm>
            <a:off x="9650750" y="5171813"/>
            <a:ext cx="182022" cy="1654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261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5BEFCF-14F4-4193-BA76-17994725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Architecture MatErielle</a:t>
            </a:r>
            <a:endParaRPr lang="fr-FR" sz="66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ACFA27-A69B-49CC-83EF-F6ABE9704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091" y="108931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EB53F8C-BA5E-40B3-86A7-BD8FA1C51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206" y="185130"/>
            <a:ext cx="1400175" cy="7143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91751BA-77F9-46A8-9998-B8707BC9493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2546" y="108931"/>
            <a:ext cx="7429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9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C1BD77-8DC6-4631-8493-8181CA7DF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825" y="253771"/>
            <a:ext cx="6064350" cy="1853807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Fonctionnement </a:t>
            </a:r>
            <a:b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</a:b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du </a:t>
            </a:r>
            <a:b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</a:b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projet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C13BDA51-D16C-4F82-933A-F1AF934B4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391077" y="2627396"/>
            <a:ext cx="2170542" cy="518332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F15321-DEE3-4D6D-8DB3-700B51C4E1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1" t="4942" r="4221" b="12069"/>
          <a:stretch/>
        </p:blipFill>
        <p:spPr bwMode="auto">
          <a:xfrm>
            <a:off x="708125" y="2301568"/>
            <a:ext cx="4711399" cy="1671782"/>
          </a:xfrm>
          <a:prstGeom prst="rect">
            <a:avLst/>
          </a:prstGeom>
          <a:gradFill>
            <a:gsLst>
              <a:gs pos="10000">
                <a:schemeClr val="bg2">
                  <a:tint val="97000"/>
                  <a:hueMod val="142000"/>
                  <a:satMod val="200000"/>
                  <a:lumMod val="118000"/>
                </a:schemeClr>
              </a:gs>
              <a:gs pos="100000">
                <a:schemeClr val="bg2">
                  <a:shade val="94000"/>
                  <a:hueMod val="22000"/>
                  <a:satMod val="220000"/>
                  <a:lumMod val="62000"/>
                </a:schemeClr>
              </a:gs>
            </a:gsLst>
            <a:lin ang="6120000" scaled="1"/>
          </a:gra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84239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217D2A2-BBF8-4DA5-A806-F88AE218B69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63816" y="1512254"/>
            <a:ext cx="2070677" cy="41083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2817A90-16E7-44AE-BECD-0849E95AF983}"/>
              </a:ext>
            </a:extLst>
          </p:cNvPr>
          <p:cNvSpPr txBox="1"/>
          <p:nvPr/>
        </p:nvSpPr>
        <p:spPr>
          <a:xfrm>
            <a:off x="4742994" y="2097088"/>
            <a:ext cx="57851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DK" sz="2000" dirty="0">
                <a:latin typeface="Bodoni MT" panose="02070603080606020203" pitchFamily="18" charset="0"/>
              </a:rPr>
              <a:t>Ce système permet donc :</a:t>
            </a:r>
            <a:endParaRPr lang="fr-FR" sz="2000" dirty="0">
              <a:latin typeface="Bodoni MT" panose="02070603080606020203" pitchFamily="18" charset="0"/>
            </a:endParaRPr>
          </a:p>
          <a:p>
            <a:endParaRPr lang="en-DK" dirty="0">
              <a:latin typeface="Bodoni MT" panose="020706030806060202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Bodoni MT" panose="02070603080606020203" pitchFamily="18" charset="0"/>
              </a:rPr>
              <a:t>L’utilisation</a:t>
            </a:r>
            <a:r>
              <a:rPr lang="en-DK" sz="2000" dirty="0">
                <a:latin typeface="Bodoni MT" panose="02070603080606020203" pitchFamily="18" charset="0"/>
              </a:rPr>
              <a:t> </a:t>
            </a:r>
            <a:r>
              <a:rPr lang="fr-FR" sz="2000" dirty="0">
                <a:latin typeface="Bodoni MT" panose="02070603080606020203" pitchFamily="18" charset="0"/>
              </a:rPr>
              <a:t>d’</a:t>
            </a:r>
            <a:r>
              <a:rPr lang="en-DK" sz="2000" dirty="0">
                <a:latin typeface="Bodoni MT" panose="02070603080606020203" pitchFamily="18" charset="0"/>
              </a:rPr>
              <a:t>un smartphone pour consulter les données </a:t>
            </a:r>
            <a:r>
              <a:rPr lang="fr-FR" sz="2000" dirty="0">
                <a:latin typeface="Bodoni MT" panose="02070603080606020203" pitchFamily="18" charset="0"/>
              </a:rPr>
              <a:t>du </a:t>
            </a:r>
            <a:r>
              <a:rPr lang="en-DK" sz="2000" dirty="0">
                <a:latin typeface="Bodoni MT" panose="02070603080606020203" pitchFamily="18" charset="0"/>
              </a:rPr>
              <a:t>serveur Web grace a un site responsive design</a:t>
            </a:r>
            <a:endParaRPr lang="fr-FR" sz="2000" dirty="0">
              <a:latin typeface="Bodoni MT" panose="020706030806060202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Bodoni MT" panose="02070603080606020203" pitchFamily="18" charset="0"/>
              </a:rPr>
              <a:t>Capturer différentes information sur les véhicules (vitesse, longueur, photo…)</a:t>
            </a:r>
            <a:endParaRPr lang="en-DK" sz="2000" dirty="0">
              <a:latin typeface="Bodoni MT" panose="020706030806060202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Bodoni MT" panose="02070603080606020203" pitchFamily="18" charset="0"/>
              </a:rPr>
              <a:t>D</a:t>
            </a:r>
            <a:r>
              <a:rPr lang="en-DK" sz="2000" dirty="0">
                <a:latin typeface="Bodoni MT" panose="02070603080606020203" pitchFamily="18" charset="0"/>
              </a:rPr>
              <a:t>’afficher un historique des relevées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9471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289</TotalTime>
  <Words>487</Words>
  <Application>Microsoft Office PowerPoint</Application>
  <PresentationFormat>Grand écran</PresentationFormat>
  <Paragraphs>133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1" baseType="lpstr">
      <vt:lpstr>Arial</vt:lpstr>
      <vt:lpstr>Bodoni MT</vt:lpstr>
      <vt:lpstr>Calibri</vt:lpstr>
      <vt:lpstr>Times New Roman</vt:lpstr>
      <vt:lpstr>Tw Cen MT</vt:lpstr>
      <vt:lpstr>Wingdings</vt:lpstr>
      <vt:lpstr>Circuit</vt:lpstr>
      <vt:lpstr>Projet Barrière Laser</vt:lpstr>
      <vt:lpstr>Sommaire</vt:lpstr>
      <vt:lpstr>Presentation  du  ProJet</vt:lpstr>
      <vt:lpstr>Présentation PowerPoint</vt:lpstr>
      <vt:lpstr>CEREma</vt:lpstr>
      <vt:lpstr>Diagramme des exigences</vt:lpstr>
      <vt:lpstr>Architecture MatErielle</vt:lpstr>
      <vt:lpstr>Fonctionnement  du  projet</vt:lpstr>
      <vt:lpstr>Présentation PowerPoint</vt:lpstr>
      <vt:lpstr>Spécifications  et  Analyse</vt:lpstr>
      <vt:lpstr>Diagramme du cas d’utilisation</vt:lpstr>
      <vt:lpstr>Plan du site</vt:lpstr>
      <vt:lpstr>Presentation des objectifs  de l’iteration 1</vt:lpstr>
      <vt:lpstr>Présentation PowerPoint</vt:lpstr>
      <vt:lpstr>CONCEPTION  preliminaire</vt:lpstr>
      <vt:lpstr>Contraintes du module d’acquisition</vt:lpstr>
      <vt:lpstr>Présentation PowerPoint</vt:lpstr>
      <vt:lpstr>CONCEPTION  DE  L’ITERATION 1</vt:lpstr>
      <vt:lpstr>Test avec une led</vt:lpstr>
      <vt:lpstr>Test avec une resistance pull-down</vt:lpstr>
      <vt:lpstr>Test detection de front montant et descendant</vt:lpstr>
      <vt:lpstr>Test compteur de front montant et descendant </vt:lpstr>
      <vt:lpstr>Test compteur avec fonction d’interruptions</vt:lpstr>
      <vt:lpstr>Test intervalle de temps entre deux bouton poussoir</vt:lpstr>
      <vt:lpstr>Test intervalle de temps avec un GBF </vt:lpstr>
      <vt:lpstr>Test intervalle de temps avec millis() </vt:lpstr>
      <vt:lpstr>Présentation PowerPoint</vt:lpstr>
      <vt:lpstr>Présentation PowerPoint</vt:lpstr>
      <vt:lpstr>Test intervalle de temps avec micros()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Barrière Laser</dc:title>
  <dc:creator>CANNIZZARO Lucas</dc:creator>
  <cp:lastModifiedBy>CANNIZZARO Lucas</cp:lastModifiedBy>
  <cp:revision>11</cp:revision>
  <dcterms:created xsi:type="dcterms:W3CDTF">2022-02-28T20:40:03Z</dcterms:created>
  <dcterms:modified xsi:type="dcterms:W3CDTF">2022-03-04T10:45:02Z</dcterms:modified>
</cp:coreProperties>
</file>