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0"/>
  </p:notesMasterIdLst>
  <p:sldIdLst>
    <p:sldId id="259" r:id="rId3"/>
    <p:sldId id="258" r:id="rId4"/>
    <p:sldId id="261" r:id="rId5"/>
    <p:sldId id="282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83" r:id="rId14"/>
    <p:sldId id="284" r:id="rId15"/>
    <p:sldId id="272" r:id="rId16"/>
    <p:sldId id="285" r:id="rId17"/>
    <p:sldId id="276" r:id="rId18"/>
    <p:sldId id="286" r:id="rId19"/>
    <p:sldId id="256" r:id="rId20"/>
    <p:sldId id="264" r:id="rId21"/>
    <p:sldId id="275" r:id="rId22"/>
    <p:sldId id="262" r:id="rId23"/>
    <p:sldId id="263" r:id="rId24"/>
    <p:sldId id="280" r:id="rId25"/>
    <p:sldId id="277" r:id="rId26"/>
    <p:sldId id="278" r:id="rId27"/>
    <p:sldId id="279" r:id="rId28"/>
    <p:sldId id="281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A585FD-807D-4023-8730-D475E7A3536F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E6C4E5C-F0CE-46D9-93A3-49CA4B62829B}">
      <dgm:prSet/>
      <dgm:spPr/>
      <dgm:t>
        <a:bodyPr/>
        <a:lstStyle/>
        <a:p>
          <a:r>
            <a:rPr lang="pt-BR"/>
            <a:t>Soluções oscilatórias</a:t>
          </a:r>
          <a:endParaRPr lang="en-US"/>
        </a:p>
      </dgm:t>
    </dgm:pt>
    <dgm:pt modelId="{F5AA0EDB-F42A-4375-AAC8-D1C7F7C4024F}" type="parTrans" cxnId="{2EEDEDAE-5527-43F1-BFEC-ADF3BB30B231}">
      <dgm:prSet/>
      <dgm:spPr/>
      <dgm:t>
        <a:bodyPr/>
        <a:lstStyle/>
        <a:p>
          <a:endParaRPr lang="en-US"/>
        </a:p>
      </dgm:t>
    </dgm:pt>
    <dgm:pt modelId="{C2BBDC79-CEA9-4CBE-8D02-5754CC20EC84}" type="sibTrans" cxnId="{2EEDEDAE-5527-43F1-BFEC-ADF3BB30B231}">
      <dgm:prSet/>
      <dgm:spPr/>
      <dgm:t>
        <a:bodyPr/>
        <a:lstStyle/>
        <a:p>
          <a:endParaRPr lang="en-US"/>
        </a:p>
      </dgm:t>
    </dgm:pt>
    <dgm:pt modelId="{3D787CAA-6E20-4090-BA5A-EF314BCFCB29}">
      <dgm:prSet/>
      <dgm:spPr/>
      <dgm:t>
        <a:bodyPr/>
        <a:lstStyle/>
        <a:p>
          <a:r>
            <a:rPr lang="pt-BR"/>
            <a:t>Múltiplas escalas</a:t>
          </a:r>
          <a:endParaRPr lang="en-US"/>
        </a:p>
      </dgm:t>
    </dgm:pt>
    <dgm:pt modelId="{DB19649E-FCAA-4ED3-8AE4-0B43663FB1F7}" type="parTrans" cxnId="{3503745E-CA21-475B-9376-42ED62CC14AC}">
      <dgm:prSet/>
      <dgm:spPr/>
      <dgm:t>
        <a:bodyPr/>
        <a:lstStyle/>
        <a:p>
          <a:endParaRPr lang="en-US"/>
        </a:p>
      </dgm:t>
    </dgm:pt>
    <dgm:pt modelId="{1C721CA9-78BB-420B-A61B-D2D1520AC47B}" type="sibTrans" cxnId="{3503745E-CA21-475B-9376-42ED62CC14AC}">
      <dgm:prSet/>
      <dgm:spPr/>
      <dgm:t>
        <a:bodyPr/>
        <a:lstStyle/>
        <a:p>
          <a:endParaRPr lang="en-US"/>
        </a:p>
      </dgm:t>
    </dgm:pt>
    <dgm:pt modelId="{CA405A5C-E45C-4D18-B803-6AE51D27C530}">
      <dgm:prSet/>
      <dgm:spPr/>
      <dgm:t>
        <a:bodyPr/>
        <a:lstStyle/>
        <a:p>
          <a:r>
            <a:rPr lang="pt-BR"/>
            <a:t>Caos</a:t>
          </a:r>
          <a:endParaRPr lang="en-US"/>
        </a:p>
      </dgm:t>
    </dgm:pt>
    <dgm:pt modelId="{214B04E3-847B-4DE6-9CAD-965BC0EFDA51}" type="parTrans" cxnId="{0EE410EF-D27F-4C40-A748-F4F462FB00D9}">
      <dgm:prSet/>
      <dgm:spPr/>
      <dgm:t>
        <a:bodyPr/>
        <a:lstStyle/>
        <a:p>
          <a:endParaRPr lang="en-US"/>
        </a:p>
      </dgm:t>
    </dgm:pt>
    <dgm:pt modelId="{465B990E-10C5-45A9-BA79-2B4DA63F1545}" type="sibTrans" cxnId="{0EE410EF-D27F-4C40-A748-F4F462FB00D9}">
      <dgm:prSet/>
      <dgm:spPr/>
      <dgm:t>
        <a:bodyPr/>
        <a:lstStyle/>
        <a:p>
          <a:endParaRPr lang="en-US"/>
        </a:p>
      </dgm:t>
    </dgm:pt>
    <dgm:pt modelId="{21B90B71-B9AD-4328-8252-9B1A5BC439F9}">
      <dgm:prSet/>
      <dgm:spPr/>
      <dgm:t>
        <a:bodyPr/>
        <a:lstStyle/>
        <a:p>
          <a:r>
            <a:rPr lang="pt-BR"/>
            <a:t>Mínimos locais</a:t>
          </a:r>
          <a:endParaRPr lang="en-US"/>
        </a:p>
      </dgm:t>
    </dgm:pt>
    <dgm:pt modelId="{C9CBA50E-B5D9-4605-A516-E11105846EE8}" type="parTrans" cxnId="{0D7E1BE7-712A-4299-8AFF-188C53BD30F6}">
      <dgm:prSet/>
      <dgm:spPr/>
      <dgm:t>
        <a:bodyPr/>
        <a:lstStyle/>
        <a:p>
          <a:endParaRPr lang="en-US"/>
        </a:p>
      </dgm:t>
    </dgm:pt>
    <dgm:pt modelId="{F62652F4-2390-4718-8CAD-394B268CA794}" type="sibTrans" cxnId="{0D7E1BE7-712A-4299-8AFF-188C53BD30F6}">
      <dgm:prSet/>
      <dgm:spPr/>
      <dgm:t>
        <a:bodyPr/>
        <a:lstStyle/>
        <a:p>
          <a:endParaRPr lang="en-US"/>
        </a:p>
      </dgm:t>
    </dgm:pt>
    <dgm:pt modelId="{31144C27-DF2F-4821-96D8-FF169B357ED8}">
      <dgm:prSet/>
      <dgm:spPr/>
      <dgm:t>
        <a:bodyPr/>
        <a:lstStyle/>
        <a:p>
          <a:r>
            <a:rPr lang="pt-BR"/>
            <a:t>Equilíbrio entre equações de tipos diferentes</a:t>
          </a:r>
          <a:endParaRPr lang="en-US"/>
        </a:p>
      </dgm:t>
    </dgm:pt>
    <dgm:pt modelId="{396D0695-D32A-4D0B-99AB-5ED7581E20AC}" type="parTrans" cxnId="{880C142E-155A-4A12-B2E1-F74F9157939B}">
      <dgm:prSet/>
      <dgm:spPr/>
      <dgm:t>
        <a:bodyPr/>
        <a:lstStyle/>
        <a:p>
          <a:endParaRPr lang="en-US"/>
        </a:p>
      </dgm:t>
    </dgm:pt>
    <dgm:pt modelId="{858D02D3-BC20-4684-97B4-C7667A4107EA}" type="sibTrans" cxnId="{880C142E-155A-4A12-B2E1-F74F9157939B}">
      <dgm:prSet/>
      <dgm:spPr/>
      <dgm:t>
        <a:bodyPr/>
        <a:lstStyle/>
        <a:p>
          <a:endParaRPr lang="en-US"/>
        </a:p>
      </dgm:t>
    </dgm:pt>
    <dgm:pt modelId="{FF23E5DB-6731-496F-B3A4-A6E21B82E730}">
      <dgm:prSet/>
      <dgm:spPr/>
      <dgm:t>
        <a:bodyPr/>
        <a:lstStyle/>
        <a:p>
          <a:r>
            <a:rPr lang="pt-BR"/>
            <a:t>Troca de condições iniciais e de contorno</a:t>
          </a:r>
          <a:endParaRPr lang="en-US"/>
        </a:p>
      </dgm:t>
    </dgm:pt>
    <dgm:pt modelId="{877724B0-F7A8-4DBF-BA3B-A1A41CE2A4E4}" type="parTrans" cxnId="{BA42FDB2-80AB-4685-B57D-D14885D3A36C}">
      <dgm:prSet/>
      <dgm:spPr/>
      <dgm:t>
        <a:bodyPr/>
        <a:lstStyle/>
        <a:p>
          <a:endParaRPr lang="en-US"/>
        </a:p>
      </dgm:t>
    </dgm:pt>
    <dgm:pt modelId="{A398C394-3EC6-4E4C-8D64-8DA4ABCB88EC}" type="sibTrans" cxnId="{BA42FDB2-80AB-4685-B57D-D14885D3A36C}">
      <dgm:prSet/>
      <dgm:spPr/>
      <dgm:t>
        <a:bodyPr/>
        <a:lstStyle/>
        <a:p>
          <a:endParaRPr lang="en-US"/>
        </a:p>
      </dgm:t>
    </dgm:pt>
    <dgm:pt modelId="{0EF55E21-60B7-4413-BCDF-28CB5F2A30A0}">
      <dgm:prSet/>
      <dgm:spPr/>
      <dgm:t>
        <a:bodyPr/>
        <a:lstStyle/>
        <a:p>
          <a:r>
            <a:rPr lang="pt-BR"/>
            <a:t>Troca de domínio</a:t>
          </a:r>
          <a:endParaRPr lang="en-US"/>
        </a:p>
      </dgm:t>
    </dgm:pt>
    <dgm:pt modelId="{589785E9-7CC8-4458-A83F-6B5964B9287D}" type="parTrans" cxnId="{C6BD610F-321F-43DA-A10B-21C4A6D27B88}">
      <dgm:prSet/>
      <dgm:spPr/>
      <dgm:t>
        <a:bodyPr/>
        <a:lstStyle/>
        <a:p>
          <a:endParaRPr lang="en-US"/>
        </a:p>
      </dgm:t>
    </dgm:pt>
    <dgm:pt modelId="{AA321D52-CB14-4540-8A46-7BC1ABE59419}" type="sibTrans" cxnId="{C6BD610F-321F-43DA-A10B-21C4A6D27B88}">
      <dgm:prSet/>
      <dgm:spPr/>
      <dgm:t>
        <a:bodyPr/>
        <a:lstStyle/>
        <a:p>
          <a:endParaRPr lang="en-US"/>
        </a:p>
      </dgm:t>
    </dgm:pt>
    <dgm:pt modelId="{E8CF8CB9-1929-4B50-A71B-8F262F3B68A1}" type="pres">
      <dgm:prSet presAssocID="{4CA585FD-807D-4023-8730-D475E7A3536F}" presName="diagram" presStyleCnt="0">
        <dgm:presLayoutVars>
          <dgm:dir/>
          <dgm:resizeHandles val="exact"/>
        </dgm:presLayoutVars>
      </dgm:prSet>
      <dgm:spPr/>
    </dgm:pt>
    <dgm:pt modelId="{5FC29B60-C8CA-46A9-9DEB-D1D507500948}" type="pres">
      <dgm:prSet presAssocID="{8E6C4E5C-F0CE-46D9-93A3-49CA4B62829B}" presName="node" presStyleLbl="node1" presStyleIdx="0" presStyleCnt="7">
        <dgm:presLayoutVars>
          <dgm:bulletEnabled val="1"/>
        </dgm:presLayoutVars>
      </dgm:prSet>
      <dgm:spPr/>
    </dgm:pt>
    <dgm:pt modelId="{CFDB1BDF-77DA-463C-830B-2DFE011D5086}" type="pres">
      <dgm:prSet presAssocID="{C2BBDC79-CEA9-4CBE-8D02-5754CC20EC84}" presName="sibTrans" presStyleCnt="0"/>
      <dgm:spPr/>
    </dgm:pt>
    <dgm:pt modelId="{836DCFC5-44A8-4DB8-B8A2-190F134653D9}" type="pres">
      <dgm:prSet presAssocID="{3D787CAA-6E20-4090-BA5A-EF314BCFCB29}" presName="node" presStyleLbl="node1" presStyleIdx="1" presStyleCnt="7">
        <dgm:presLayoutVars>
          <dgm:bulletEnabled val="1"/>
        </dgm:presLayoutVars>
      </dgm:prSet>
      <dgm:spPr/>
    </dgm:pt>
    <dgm:pt modelId="{19027A4D-0681-4063-B0A3-4B8B3701E0D3}" type="pres">
      <dgm:prSet presAssocID="{1C721CA9-78BB-420B-A61B-D2D1520AC47B}" presName="sibTrans" presStyleCnt="0"/>
      <dgm:spPr/>
    </dgm:pt>
    <dgm:pt modelId="{F4466EF8-680B-41CE-92B8-C03CE52E437E}" type="pres">
      <dgm:prSet presAssocID="{CA405A5C-E45C-4D18-B803-6AE51D27C530}" presName="node" presStyleLbl="node1" presStyleIdx="2" presStyleCnt="7">
        <dgm:presLayoutVars>
          <dgm:bulletEnabled val="1"/>
        </dgm:presLayoutVars>
      </dgm:prSet>
      <dgm:spPr/>
    </dgm:pt>
    <dgm:pt modelId="{644FF6FD-659F-404D-88FE-DEF26D258D26}" type="pres">
      <dgm:prSet presAssocID="{465B990E-10C5-45A9-BA79-2B4DA63F1545}" presName="sibTrans" presStyleCnt="0"/>
      <dgm:spPr/>
    </dgm:pt>
    <dgm:pt modelId="{D627B186-FE1B-4F77-A69E-D866B6713F3D}" type="pres">
      <dgm:prSet presAssocID="{21B90B71-B9AD-4328-8252-9B1A5BC439F9}" presName="node" presStyleLbl="node1" presStyleIdx="3" presStyleCnt="7">
        <dgm:presLayoutVars>
          <dgm:bulletEnabled val="1"/>
        </dgm:presLayoutVars>
      </dgm:prSet>
      <dgm:spPr/>
    </dgm:pt>
    <dgm:pt modelId="{A283F5DC-7D7C-42F8-BF46-693A30567773}" type="pres">
      <dgm:prSet presAssocID="{F62652F4-2390-4718-8CAD-394B268CA794}" presName="sibTrans" presStyleCnt="0"/>
      <dgm:spPr/>
    </dgm:pt>
    <dgm:pt modelId="{9824AF22-7032-4FC8-AB56-9BB60F271983}" type="pres">
      <dgm:prSet presAssocID="{31144C27-DF2F-4821-96D8-FF169B357ED8}" presName="node" presStyleLbl="node1" presStyleIdx="4" presStyleCnt="7">
        <dgm:presLayoutVars>
          <dgm:bulletEnabled val="1"/>
        </dgm:presLayoutVars>
      </dgm:prSet>
      <dgm:spPr/>
    </dgm:pt>
    <dgm:pt modelId="{CBF509F9-5801-48C4-BC00-EA8D048BF65B}" type="pres">
      <dgm:prSet presAssocID="{858D02D3-BC20-4684-97B4-C7667A4107EA}" presName="sibTrans" presStyleCnt="0"/>
      <dgm:spPr/>
    </dgm:pt>
    <dgm:pt modelId="{F7ADFE3F-CAAB-43B1-B162-6FB1541950B7}" type="pres">
      <dgm:prSet presAssocID="{FF23E5DB-6731-496F-B3A4-A6E21B82E730}" presName="node" presStyleLbl="node1" presStyleIdx="5" presStyleCnt="7">
        <dgm:presLayoutVars>
          <dgm:bulletEnabled val="1"/>
        </dgm:presLayoutVars>
      </dgm:prSet>
      <dgm:spPr/>
    </dgm:pt>
    <dgm:pt modelId="{D9D558BA-A03E-404E-9F2B-8BB6942BE932}" type="pres">
      <dgm:prSet presAssocID="{A398C394-3EC6-4E4C-8D64-8DA4ABCB88EC}" presName="sibTrans" presStyleCnt="0"/>
      <dgm:spPr/>
    </dgm:pt>
    <dgm:pt modelId="{3F7D260B-C19A-43AA-97F6-78EC450346BD}" type="pres">
      <dgm:prSet presAssocID="{0EF55E21-60B7-4413-BCDF-28CB5F2A30A0}" presName="node" presStyleLbl="node1" presStyleIdx="6" presStyleCnt="7">
        <dgm:presLayoutVars>
          <dgm:bulletEnabled val="1"/>
        </dgm:presLayoutVars>
      </dgm:prSet>
      <dgm:spPr/>
    </dgm:pt>
  </dgm:ptLst>
  <dgm:cxnLst>
    <dgm:cxn modelId="{5D696D07-B7B2-4F7D-B906-A68896EE0ABE}" type="presOf" srcId="{FF23E5DB-6731-496F-B3A4-A6E21B82E730}" destId="{F7ADFE3F-CAAB-43B1-B162-6FB1541950B7}" srcOrd="0" destOrd="0" presId="urn:microsoft.com/office/officeart/2005/8/layout/default"/>
    <dgm:cxn modelId="{C6BD610F-321F-43DA-A10B-21C4A6D27B88}" srcId="{4CA585FD-807D-4023-8730-D475E7A3536F}" destId="{0EF55E21-60B7-4413-BCDF-28CB5F2A30A0}" srcOrd="6" destOrd="0" parTransId="{589785E9-7CC8-4458-A83F-6B5964B9287D}" sibTransId="{AA321D52-CB14-4540-8A46-7BC1ABE59419}"/>
    <dgm:cxn modelId="{5F77C12D-4EC9-4B69-AA55-1F9828BC034A}" type="presOf" srcId="{8E6C4E5C-F0CE-46D9-93A3-49CA4B62829B}" destId="{5FC29B60-C8CA-46A9-9DEB-D1D507500948}" srcOrd="0" destOrd="0" presId="urn:microsoft.com/office/officeart/2005/8/layout/default"/>
    <dgm:cxn modelId="{880C142E-155A-4A12-B2E1-F74F9157939B}" srcId="{4CA585FD-807D-4023-8730-D475E7A3536F}" destId="{31144C27-DF2F-4821-96D8-FF169B357ED8}" srcOrd="4" destOrd="0" parTransId="{396D0695-D32A-4D0B-99AB-5ED7581E20AC}" sibTransId="{858D02D3-BC20-4684-97B4-C7667A4107EA}"/>
    <dgm:cxn modelId="{C5FF7D3F-5235-4E73-A460-E7C8950CBACA}" type="presOf" srcId="{21B90B71-B9AD-4328-8252-9B1A5BC439F9}" destId="{D627B186-FE1B-4F77-A69E-D866B6713F3D}" srcOrd="0" destOrd="0" presId="urn:microsoft.com/office/officeart/2005/8/layout/default"/>
    <dgm:cxn modelId="{A317525B-5D39-4E75-BBE2-E106EB450CBB}" type="presOf" srcId="{0EF55E21-60B7-4413-BCDF-28CB5F2A30A0}" destId="{3F7D260B-C19A-43AA-97F6-78EC450346BD}" srcOrd="0" destOrd="0" presId="urn:microsoft.com/office/officeart/2005/8/layout/default"/>
    <dgm:cxn modelId="{3503745E-CA21-475B-9376-42ED62CC14AC}" srcId="{4CA585FD-807D-4023-8730-D475E7A3536F}" destId="{3D787CAA-6E20-4090-BA5A-EF314BCFCB29}" srcOrd="1" destOrd="0" parTransId="{DB19649E-FCAA-4ED3-8AE4-0B43663FB1F7}" sibTransId="{1C721CA9-78BB-420B-A61B-D2D1520AC47B}"/>
    <dgm:cxn modelId="{E26B1942-FBA9-4F4A-8B17-6EBD045919FD}" type="presOf" srcId="{CA405A5C-E45C-4D18-B803-6AE51D27C530}" destId="{F4466EF8-680B-41CE-92B8-C03CE52E437E}" srcOrd="0" destOrd="0" presId="urn:microsoft.com/office/officeart/2005/8/layout/default"/>
    <dgm:cxn modelId="{377E189F-3C73-401E-B526-41839C00534B}" type="presOf" srcId="{3D787CAA-6E20-4090-BA5A-EF314BCFCB29}" destId="{836DCFC5-44A8-4DB8-B8A2-190F134653D9}" srcOrd="0" destOrd="0" presId="urn:microsoft.com/office/officeart/2005/8/layout/default"/>
    <dgm:cxn modelId="{2EEDEDAE-5527-43F1-BFEC-ADF3BB30B231}" srcId="{4CA585FD-807D-4023-8730-D475E7A3536F}" destId="{8E6C4E5C-F0CE-46D9-93A3-49CA4B62829B}" srcOrd="0" destOrd="0" parTransId="{F5AA0EDB-F42A-4375-AAC8-D1C7F7C4024F}" sibTransId="{C2BBDC79-CEA9-4CBE-8D02-5754CC20EC84}"/>
    <dgm:cxn modelId="{BA42FDB2-80AB-4685-B57D-D14885D3A36C}" srcId="{4CA585FD-807D-4023-8730-D475E7A3536F}" destId="{FF23E5DB-6731-496F-B3A4-A6E21B82E730}" srcOrd="5" destOrd="0" parTransId="{877724B0-F7A8-4DBF-BA3B-A1A41CE2A4E4}" sibTransId="{A398C394-3EC6-4E4C-8D64-8DA4ABCB88EC}"/>
    <dgm:cxn modelId="{FA25C5D7-886A-4415-A627-8D859115EEC9}" type="presOf" srcId="{31144C27-DF2F-4821-96D8-FF169B357ED8}" destId="{9824AF22-7032-4FC8-AB56-9BB60F271983}" srcOrd="0" destOrd="0" presId="urn:microsoft.com/office/officeart/2005/8/layout/default"/>
    <dgm:cxn modelId="{1C6FDEE4-50F8-4C9E-A431-E13946AA5BF7}" type="presOf" srcId="{4CA585FD-807D-4023-8730-D475E7A3536F}" destId="{E8CF8CB9-1929-4B50-A71B-8F262F3B68A1}" srcOrd="0" destOrd="0" presId="urn:microsoft.com/office/officeart/2005/8/layout/default"/>
    <dgm:cxn modelId="{0D7E1BE7-712A-4299-8AFF-188C53BD30F6}" srcId="{4CA585FD-807D-4023-8730-D475E7A3536F}" destId="{21B90B71-B9AD-4328-8252-9B1A5BC439F9}" srcOrd="3" destOrd="0" parTransId="{C9CBA50E-B5D9-4605-A516-E11105846EE8}" sibTransId="{F62652F4-2390-4718-8CAD-394B268CA794}"/>
    <dgm:cxn modelId="{0EE410EF-D27F-4C40-A748-F4F462FB00D9}" srcId="{4CA585FD-807D-4023-8730-D475E7A3536F}" destId="{CA405A5C-E45C-4D18-B803-6AE51D27C530}" srcOrd="2" destOrd="0" parTransId="{214B04E3-847B-4DE6-9CAD-965BC0EFDA51}" sibTransId="{465B990E-10C5-45A9-BA79-2B4DA63F1545}"/>
    <dgm:cxn modelId="{3B68A4DC-AD8D-4CB0-BDD2-66C63BD0BBAC}" type="presParOf" srcId="{E8CF8CB9-1929-4B50-A71B-8F262F3B68A1}" destId="{5FC29B60-C8CA-46A9-9DEB-D1D507500948}" srcOrd="0" destOrd="0" presId="urn:microsoft.com/office/officeart/2005/8/layout/default"/>
    <dgm:cxn modelId="{FBD8D7A8-CD4B-440C-8918-76BCAABA8DCF}" type="presParOf" srcId="{E8CF8CB9-1929-4B50-A71B-8F262F3B68A1}" destId="{CFDB1BDF-77DA-463C-830B-2DFE011D5086}" srcOrd="1" destOrd="0" presId="urn:microsoft.com/office/officeart/2005/8/layout/default"/>
    <dgm:cxn modelId="{3DE6B09A-3BED-49C6-94F8-91776FBC1530}" type="presParOf" srcId="{E8CF8CB9-1929-4B50-A71B-8F262F3B68A1}" destId="{836DCFC5-44A8-4DB8-B8A2-190F134653D9}" srcOrd="2" destOrd="0" presId="urn:microsoft.com/office/officeart/2005/8/layout/default"/>
    <dgm:cxn modelId="{20C7B024-F8FE-4E65-B923-0CD24006649D}" type="presParOf" srcId="{E8CF8CB9-1929-4B50-A71B-8F262F3B68A1}" destId="{19027A4D-0681-4063-B0A3-4B8B3701E0D3}" srcOrd="3" destOrd="0" presId="urn:microsoft.com/office/officeart/2005/8/layout/default"/>
    <dgm:cxn modelId="{7D9BD302-AC15-41AB-945D-EA8F677C9DF0}" type="presParOf" srcId="{E8CF8CB9-1929-4B50-A71B-8F262F3B68A1}" destId="{F4466EF8-680B-41CE-92B8-C03CE52E437E}" srcOrd="4" destOrd="0" presId="urn:microsoft.com/office/officeart/2005/8/layout/default"/>
    <dgm:cxn modelId="{723B338C-D0E9-452A-96EE-3BC3A73341CC}" type="presParOf" srcId="{E8CF8CB9-1929-4B50-A71B-8F262F3B68A1}" destId="{644FF6FD-659F-404D-88FE-DEF26D258D26}" srcOrd="5" destOrd="0" presId="urn:microsoft.com/office/officeart/2005/8/layout/default"/>
    <dgm:cxn modelId="{F0A09BB7-D7F8-4944-97B7-35CE33006A3E}" type="presParOf" srcId="{E8CF8CB9-1929-4B50-A71B-8F262F3B68A1}" destId="{D627B186-FE1B-4F77-A69E-D866B6713F3D}" srcOrd="6" destOrd="0" presId="urn:microsoft.com/office/officeart/2005/8/layout/default"/>
    <dgm:cxn modelId="{63A229CA-E9DE-469F-8CA5-3F82DFDE55EA}" type="presParOf" srcId="{E8CF8CB9-1929-4B50-A71B-8F262F3B68A1}" destId="{A283F5DC-7D7C-42F8-BF46-693A30567773}" srcOrd="7" destOrd="0" presId="urn:microsoft.com/office/officeart/2005/8/layout/default"/>
    <dgm:cxn modelId="{47428B2A-6AEA-47C4-A9AB-42AC78DDEE10}" type="presParOf" srcId="{E8CF8CB9-1929-4B50-A71B-8F262F3B68A1}" destId="{9824AF22-7032-4FC8-AB56-9BB60F271983}" srcOrd="8" destOrd="0" presId="urn:microsoft.com/office/officeart/2005/8/layout/default"/>
    <dgm:cxn modelId="{AE1FE414-28C5-4DB9-9E4B-11245FF98F11}" type="presParOf" srcId="{E8CF8CB9-1929-4B50-A71B-8F262F3B68A1}" destId="{CBF509F9-5801-48C4-BC00-EA8D048BF65B}" srcOrd="9" destOrd="0" presId="urn:microsoft.com/office/officeart/2005/8/layout/default"/>
    <dgm:cxn modelId="{3D7B893E-8486-438C-909A-BC06983D154E}" type="presParOf" srcId="{E8CF8CB9-1929-4B50-A71B-8F262F3B68A1}" destId="{F7ADFE3F-CAAB-43B1-B162-6FB1541950B7}" srcOrd="10" destOrd="0" presId="urn:microsoft.com/office/officeart/2005/8/layout/default"/>
    <dgm:cxn modelId="{2E076D48-93F9-4201-A7F3-E6E60005DAD0}" type="presParOf" srcId="{E8CF8CB9-1929-4B50-A71B-8F262F3B68A1}" destId="{D9D558BA-A03E-404E-9F2B-8BB6942BE932}" srcOrd="11" destOrd="0" presId="urn:microsoft.com/office/officeart/2005/8/layout/default"/>
    <dgm:cxn modelId="{D0E5EFD2-E038-488A-9DCE-454B6C2902D8}" type="presParOf" srcId="{E8CF8CB9-1929-4B50-A71B-8F262F3B68A1}" destId="{3F7D260B-C19A-43AA-97F6-78EC450346BD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C29B60-C8CA-46A9-9DEB-D1D507500948}">
      <dsp:nvSpPr>
        <dsp:cNvPr id="0" name=""/>
        <dsp:cNvSpPr/>
      </dsp:nvSpPr>
      <dsp:spPr>
        <a:xfrm>
          <a:off x="620899" y="2562"/>
          <a:ext cx="1935373" cy="116122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Soluções oscilatórias</a:t>
          </a:r>
          <a:endParaRPr lang="en-US" sz="1900" kern="1200"/>
        </a:p>
      </dsp:txBody>
      <dsp:txXfrm>
        <a:off x="620899" y="2562"/>
        <a:ext cx="1935373" cy="1161224"/>
      </dsp:txXfrm>
    </dsp:sp>
    <dsp:sp modelId="{836DCFC5-44A8-4DB8-B8A2-190F134653D9}">
      <dsp:nvSpPr>
        <dsp:cNvPr id="0" name=""/>
        <dsp:cNvSpPr/>
      </dsp:nvSpPr>
      <dsp:spPr>
        <a:xfrm>
          <a:off x="2749810" y="2562"/>
          <a:ext cx="1935373" cy="1161224"/>
        </a:xfrm>
        <a:prstGeom prst="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Múltiplas escalas</a:t>
          </a:r>
          <a:endParaRPr lang="en-US" sz="1900" kern="1200"/>
        </a:p>
      </dsp:txBody>
      <dsp:txXfrm>
        <a:off x="2749810" y="2562"/>
        <a:ext cx="1935373" cy="1161224"/>
      </dsp:txXfrm>
    </dsp:sp>
    <dsp:sp modelId="{F4466EF8-680B-41CE-92B8-C03CE52E437E}">
      <dsp:nvSpPr>
        <dsp:cNvPr id="0" name=""/>
        <dsp:cNvSpPr/>
      </dsp:nvSpPr>
      <dsp:spPr>
        <a:xfrm>
          <a:off x="620899" y="1357324"/>
          <a:ext cx="1935373" cy="1161224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Caos</a:t>
          </a:r>
          <a:endParaRPr lang="en-US" sz="1900" kern="1200"/>
        </a:p>
      </dsp:txBody>
      <dsp:txXfrm>
        <a:off x="620899" y="1357324"/>
        <a:ext cx="1935373" cy="1161224"/>
      </dsp:txXfrm>
    </dsp:sp>
    <dsp:sp modelId="{D627B186-FE1B-4F77-A69E-D866B6713F3D}">
      <dsp:nvSpPr>
        <dsp:cNvPr id="0" name=""/>
        <dsp:cNvSpPr/>
      </dsp:nvSpPr>
      <dsp:spPr>
        <a:xfrm>
          <a:off x="2749810" y="1357324"/>
          <a:ext cx="1935373" cy="1161224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Mínimos locais</a:t>
          </a:r>
          <a:endParaRPr lang="en-US" sz="1900" kern="1200"/>
        </a:p>
      </dsp:txBody>
      <dsp:txXfrm>
        <a:off x="2749810" y="1357324"/>
        <a:ext cx="1935373" cy="1161224"/>
      </dsp:txXfrm>
    </dsp:sp>
    <dsp:sp modelId="{9824AF22-7032-4FC8-AB56-9BB60F271983}">
      <dsp:nvSpPr>
        <dsp:cNvPr id="0" name=""/>
        <dsp:cNvSpPr/>
      </dsp:nvSpPr>
      <dsp:spPr>
        <a:xfrm>
          <a:off x="620899" y="2712085"/>
          <a:ext cx="1935373" cy="1161224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Equilíbrio entre equações de tipos diferentes</a:t>
          </a:r>
          <a:endParaRPr lang="en-US" sz="1900" kern="1200"/>
        </a:p>
      </dsp:txBody>
      <dsp:txXfrm>
        <a:off x="620899" y="2712085"/>
        <a:ext cx="1935373" cy="1161224"/>
      </dsp:txXfrm>
    </dsp:sp>
    <dsp:sp modelId="{F7ADFE3F-CAAB-43B1-B162-6FB1541950B7}">
      <dsp:nvSpPr>
        <dsp:cNvPr id="0" name=""/>
        <dsp:cNvSpPr/>
      </dsp:nvSpPr>
      <dsp:spPr>
        <a:xfrm>
          <a:off x="2749810" y="2712085"/>
          <a:ext cx="1935373" cy="1161224"/>
        </a:xfrm>
        <a:prstGeom prst="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Troca de condições iniciais e de contorno</a:t>
          </a:r>
          <a:endParaRPr lang="en-US" sz="1900" kern="1200"/>
        </a:p>
      </dsp:txBody>
      <dsp:txXfrm>
        <a:off x="2749810" y="2712085"/>
        <a:ext cx="1935373" cy="1161224"/>
      </dsp:txXfrm>
    </dsp:sp>
    <dsp:sp modelId="{3F7D260B-C19A-43AA-97F6-78EC450346BD}">
      <dsp:nvSpPr>
        <dsp:cNvPr id="0" name=""/>
        <dsp:cNvSpPr/>
      </dsp:nvSpPr>
      <dsp:spPr>
        <a:xfrm>
          <a:off x="1685355" y="4066847"/>
          <a:ext cx="1935373" cy="1161224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Troca de domínio</a:t>
          </a:r>
          <a:endParaRPr lang="en-US" sz="1900" kern="1200"/>
        </a:p>
      </dsp:txBody>
      <dsp:txXfrm>
        <a:off x="1685355" y="4066847"/>
        <a:ext cx="1935373" cy="1161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85541-A6B4-4FCF-A075-4489EC34FB70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950F-0E21-47C2-A463-2B54CCC86A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879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Comparar com sigmoide na saída de uma classificação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86AF6-78E6-412F-8F40-ED51D8140C0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5944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Quais tipos de contorno podem ser implementados assim?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86AF6-78E6-412F-8F40-ED51D8140C0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6459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65F4-06F2-368E-B016-3FD63620D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9B36F-2FFB-0895-B99B-8E46EFDAA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95A8C-E54A-28EB-BB6E-A445B82A6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7256-9263-4885-934D-2F642D2D85D5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192AE-CC61-3037-E6FB-F43712DA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7E18B-EBD9-3133-7DBA-EBB7B10CC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7FE2-0D67-4F42-8414-2E4AE510D2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7455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E5733-8EAB-9D0A-8016-A28D5242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52364-617F-B270-3AB1-4C023A8F3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E853D-C63C-0352-7F36-104B28D2F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7256-9263-4885-934D-2F642D2D85D5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04AEA-201A-1BE7-6DA3-AEB74D75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5C489-5F1B-B9C8-D4FA-B5B52DDB2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7FE2-0D67-4F42-8414-2E4AE510D2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129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73C00-C4D4-A4D6-382D-39AD3E5942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96794C-DD46-CD3B-EE3D-A3063ABE2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2FAC2-DA93-9930-DFB4-4310C6AC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7256-9263-4885-934D-2F642D2D85D5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FFE94-0A60-4FF1-EC5D-E9BE8A8A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4DAD8-C844-49F9-9AF1-513DE3A1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7FE2-0D67-4F42-8414-2E4AE510D2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567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2D91-BBD5-E236-5C11-1F11BC8A1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7C62E-A79C-4433-C38B-8958B47F5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E2AF4-EFD1-BEE5-4B94-DD331B994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666FB-B60C-F75F-B1F6-6A8595368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noProof="0"/>
              <a:t>PECE – Poli: Introdução a Redes Neurais</a:t>
            </a:r>
            <a:endParaRPr lang="pt-BR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931AA-D637-B576-BE02-3030BAD8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40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6523-72BC-11FC-5178-847B1F82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C6266-E1FD-4F2B-2779-D249E928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D509A-2C55-5956-F678-87FE44320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8F9C2-EB61-8942-46F4-1725D753B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DE099-DB71-F217-81B7-75A859CF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07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E4EBF-F33E-AFAC-7BA8-5E9C0A64A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51C5D-CBCB-A713-A065-FA8394CDC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C4B78-6F1D-45D8-B34A-D2756ABBA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F9A33-804F-088E-3510-D1B66971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1EE16-8506-6365-B437-86212B66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51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B8A7D-AC11-936B-B607-C328779F7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B2386-5A0C-5D94-A681-3631668FE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ED2FC-C962-6DC3-3323-2DF6A4EEF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883E3-F65A-FAC7-C506-B34B05416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04B1E-BE4D-280C-4060-7D41ACA12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3F962-E4E8-6FF2-2E56-CCCF3330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78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E9093-EE02-9476-C71B-B533A3B72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A343B-4D6C-BC7F-3A64-BF04B35C0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B661F-2B17-A48A-9BB7-AC1C666D4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36DBBA-CBD9-5F8F-13D1-FDF91605D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EC9D9-87B2-013A-955B-F843B48B2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C8F836-8B91-6676-6952-2120912B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27C22-8BEE-09DA-E18E-FF8F57FE1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3A4E2-1B47-A885-8E62-E17B847E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39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4A5F-C9D3-6853-5CA5-4FD69979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AA21A0-6F22-EA3D-8167-3E86361F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20FD5-F01B-9309-5093-B1FCAB15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016E5-9E26-D022-54C1-65D0DEDB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78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4D5A76-58AD-0A64-5137-25ED8A6F4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AB4A5D-96AB-8905-3748-C66CEE9A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084FF-888A-B58B-D58E-8363DE702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87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637C-4A2A-664D-0E90-DF50B247D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51908-8BCF-E37D-AC43-4DB83F600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95ADA-B7B8-2A33-0177-CDB6EC09E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D5D72-80E8-5406-E871-ECC621E3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273CB-A7E5-DFBF-3043-DDFD4BB6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6555D-A8D5-2C7A-D70F-9F013E5C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03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D10F2-CE30-3AED-1AF4-E007577C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FA406-5523-8ADE-3E0E-62A25D395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5DD8-F05A-5CB8-F40F-061DBD8E7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7256-9263-4885-934D-2F642D2D85D5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B4FD3-0C5D-564C-629C-7ACCD878E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1534E-2D2C-10F8-8966-AE6E3D4D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7FE2-0D67-4F42-8414-2E4AE510D2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765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4AF7-A5FA-7F74-A046-4B10736C7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6D6D6A-C3D9-AF13-3506-83B0E83F1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EAE09-61AA-3A92-E244-6331B0D3B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BB379-3093-5E2A-E65E-8F48A0D3D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40ECA-3BC6-D8F0-9123-13BE84ACB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3EE66-10A6-4B70-E3AC-61C84573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71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8B29-3C88-EEBB-8382-6CF5D760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AF04F-FD21-B3CF-8BB2-3EF0B2C86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3A6C3-CBE8-000D-AFF2-742B37BE6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FBA8C-A07B-7B8F-20C3-134F70457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DC410-1E0D-AF2F-171C-A03A0311D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97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D59C35-3178-58CD-2A26-B474CEAA5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F30DC-1DC7-7672-9F76-17F610D83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DB266-F9F5-72BE-031C-5900BE204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24F4C-13EB-EA78-61A3-5DF88BBF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73776-A747-08E4-3D08-B9E8284B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32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B2013-72FF-174C-CEAA-CB194D888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386CA-F0E1-17D0-3BD5-3CC216E40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C82A5-4074-9112-A67C-82147F910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7256-9263-4885-934D-2F642D2D85D5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005A6-38E4-757B-13E4-896B02094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43FEA-16F0-DCF8-9E93-827BF70B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7FE2-0D67-4F42-8414-2E4AE510D2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354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2D0B8-5A53-B5A7-A87B-773A7BD40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58A5B-5D5F-B6BB-4224-A4AB73B275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A7B08-2CB1-9251-3EED-7EDA80E85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24AC8-E4A1-07F8-2BC9-44FA363A3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7256-9263-4885-934D-2F642D2D85D5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F8A4D-7674-7131-6F21-C17EF7A4F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4AF92-2FC2-9DB1-5A9B-3EDAC4D2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7FE2-0D67-4F42-8414-2E4AE510D2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731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3EF9A-606C-10C3-DFBC-38E621751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4C032-843A-9F74-7142-8DFDB50A1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E3B21-D46F-B87E-87D0-3119E228C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D0FFAF-8CF7-D852-DB40-9C3C259EED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BE277-898E-9AD8-AC33-C3EE47648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C68643-22C1-E7E8-0FDA-E7CA8014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7256-9263-4885-934D-2F642D2D85D5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744EA0-39FF-EDCD-8018-C54DDE979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0D6DE-9C4B-9BBA-5C3B-0F00AF198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7FE2-0D67-4F42-8414-2E4AE510D2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90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8BD0F-F343-3BCF-2527-BBDA3CB23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5A8A90-C5AE-AEE9-7C80-9F6EBEC04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7256-9263-4885-934D-2F642D2D85D5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3EBAE-A9F3-49F8-36AB-32DAFB282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6077C-2176-D8B5-FCB6-0730602B0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7FE2-0D67-4F42-8414-2E4AE510D2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45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88ED5A-5872-FFC2-4FEB-BE3726425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7256-9263-4885-934D-2F642D2D85D5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951DBA-90B0-E52B-EACE-F1BDF0249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D3B53-14CA-4F04-1EA0-C4412AD2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7FE2-0D67-4F42-8414-2E4AE510D2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18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E691C-C207-EBDF-B1A8-2F30D3BDA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0A86-748D-5A17-6B40-8F25AEC59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24A3C-407C-F5E2-F397-A329A08E4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A3C72-5805-E8AD-91E1-818976C9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7256-9263-4885-934D-2F642D2D85D5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CF20C-F012-B795-9A01-E2D3ABF4B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8BC3E-3D67-7D5F-1522-2DEA2274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7FE2-0D67-4F42-8414-2E4AE510D2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48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A8D4F-8AF1-0517-F5F7-9CB8E8E13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0385E-FCD6-7407-7C84-50F452D10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311EF-3CFD-C3D0-849F-32B1273E2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0561F-D71F-CD22-424D-7642DDAE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7256-9263-4885-934D-2F642D2D85D5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05AB1-C1F2-1221-402B-585C83863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0D64B-E76D-0298-0CAB-24863C6FE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7FE2-0D67-4F42-8414-2E4AE510D2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7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D2E976-DB9A-45D1-EBB3-6933A1FF0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2D337-7F64-E190-3866-2417436B5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4B27C-09BE-4ECE-1E1E-D3B1FD51D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E7256-9263-4885-934D-2F642D2D85D5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A8BEE-28D7-805E-3A98-0BAFA1DFD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C9F77-37AE-82ED-4A62-E6D29AD08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47FE2-0D67-4F42-8414-2E4AE510D2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668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B88438-4FDC-62D9-A9D5-9EDEE5F73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27BB3-B0E7-A1D4-DFA2-9A57302A6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71D99-DC0F-24F9-7515-58CA74230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FC089-2F42-10D9-21AC-FB235EB78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391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pt-BR" noProof="0"/>
              <a:t>PECE – Poli: Introdução a Redes Neurais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6244B-4F38-F3B5-A596-29025A2FB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39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413BC0CD-964A-4DEF-9C62-745A81071F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9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oceania.inria.cl/#aimocc-2022" TargetMode="Externa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i.org/10.1016/j.cma.2019.112732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doi.org/10.1016/j.cma.2019.112732" TargetMode="Externa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1C3AA6-94EB-60C2-3339-9C628DEEA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097" y="1428750"/>
            <a:ext cx="9117807" cy="2105026"/>
          </a:xfrm>
        </p:spPr>
        <p:txBody>
          <a:bodyPr>
            <a:normAutofit/>
          </a:bodyPr>
          <a:lstStyle/>
          <a:p>
            <a:r>
              <a:rPr lang="en-US" dirty="0"/>
              <a:t>Aula 7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26EE9-C212-2DD5-4B8D-A1134F404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>
            <a:normAutofit/>
          </a:bodyPr>
          <a:lstStyle/>
          <a:p>
            <a:r>
              <a:rPr lang="en-US" dirty="0"/>
              <a:t>Physics-Informed Neural </a:t>
            </a:r>
            <a:r>
              <a:rPr lang="en-US" dirty="0" err="1"/>
              <a:t>Neworks</a:t>
            </a:r>
            <a:endParaRPr lang="pt-BR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410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ACCAA5-8E22-B355-3F87-0A090D62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978408"/>
            <a:ext cx="722376" cy="603504"/>
          </a:xfrm>
        </p:spPr>
        <p:txBody>
          <a:bodyPr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13BC0CD-964A-4DEF-9C62-745A81071F78}" type="slidenum"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A3B8B-39D1-35F8-CDFB-0DC24EBA4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5153" y="1289436"/>
            <a:ext cx="3963697" cy="40848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000" dirty="0"/>
              <a:t>Como definir o problema?</a:t>
            </a:r>
          </a:p>
          <a:p>
            <a:r>
              <a:rPr lang="pt-BR" sz="2400" dirty="0"/>
              <a:t>Equação governante</a:t>
            </a:r>
          </a:p>
          <a:p>
            <a:r>
              <a:rPr lang="pt-BR" sz="2400" dirty="0"/>
              <a:t>Domínio</a:t>
            </a:r>
          </a:p>
          <a:p>
            <a:r>
              <a:rPr lang="pt-BR" sz="2400" dirty="0"/>
              <a:t>Condição inicial</a:t>
            </a:r>
          </a:p>
          <a:p>
            <a:r>
              <a:rPr lang="pt-BR" sz="2400" dirty="0"/>
              <a:t>Condições de contorno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09FE8C-9B65-0EEC-AB7C-2693976BB242}"/>
              </a:ext>
            </a:extLst>
          </p:cNvPr>
          <p:cNvSpPr txBox="1">
            <a:spLocks/>
          </p:cNvSpPr>
          <p:nvPr/>
        </p:nvSpPr>
        <p:spPr>
          <a:xfrm rot="16200000">
            <a:off x="-1383396" y="2417078"/>
            <a:ext cx="5651344" cy="1439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Equação de Burgers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j-ea"/>
              <a:cs typeface="+mj-cs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453CD266-BE77-8C49-705A-9D9566DBF261}"/>
              </a:ext>
            </a:extLst>
          </p:cNvPr>
          <p:cNvSpPr/>
          <p:nvPr/>
        </p:nvSpPr>
        <p:spPr>
          <a:xfrm>
            <a:off x="1896122" y="4024826"/>
            <a:ext cx="457200" cy="39052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7BDCF5-0EE9-C173-F12D-E096DEBB870B}"/>
                  </a:ext>
                </a:extLst>
              </p:cNvPr>
              <p:cNvSpPr txBox="1"/>
              <p:nvPr/>
            </p:nvSpPr>
            <p:spPr>
              <a:xfrm>
                <a:off x="7143292" y="1835016"/>
                <a:ext cx="4231030" cy="35392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2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O que acontece nas beiradas do domínio?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2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𝑢</m:t>
                      </m:r>
                      <m:d>
                        <m:dPr>
                          <m:ctrlPr>
                            <a:rPr kumimoji="0" lang="pt-B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pt-B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pt-B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kumimoji="0" lang="pt-B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kumimoji="0" lang="pt-B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=0</m:t>
                          </m:r>
                        </m:e>
                      </m:d>
                      <m:r>
                        <a:rPr kumimoji="0" lang="pt-B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pt-B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𝑔</m:t>
                      </m:r>
                      <m:d>
                        <m:dPr>
                          <m:ctrlPr>
                            <a:rPr kumimoji="0" lang="pt-B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pt-B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2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𝑢</m:t>
                      </m:r>
                      <m:d>
                        <m:dPr>
                          <m:ctrlPr>
                            <a:rPr kumimoji="0" lang="pt-B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pt-B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pt-B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kumimoji="0" lang="pt-B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kumimoji="0" lang="pt-B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sSub>
                            <m:sSubPr>
                              <m:ctrlPr>
                                <a:rPr kumimoji="0" lang="pt-B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pt-B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pt-B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kumimoji="0" lang="pt-B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pt-B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h</m:t>
                      </m:r>
                      <m:d>
                        <m:dPr>
                          <m:ctrlPr>
                            <a:rPr kumimoji="0" lang="pt-B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pt-B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2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𝑔</m:t>
                      </m:r>
                      <m:d>
                        <m:dPr>
                          <m:ctrlPr>
                            <a:rPr kumimoji="0" lang="pt-B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pt-B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pt-B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pt-B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h</m:t>
                      </m:r>
                      <m:d>
                        <m:dPr>
                          <m:ctrlPr>
                            <a:rPr kumimoji="0" lang="pt-B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pt-B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pt-B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2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7BDCF5-0EE9-C173-F12D-E096DEBB8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292" y="1835016"/>
                <a:ext cx="4231030" cy="3539239"/>
              </a:xfrm>
              <a:prstGeom prst="rect">
                <a:avLst/>
              </a:prstGeom>
              <a:blipFill>
                <a:blip r:embed="rId2"/>
                <a:stretch>
                  <a:fillRect l="-1297" r="-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7149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9C602DC3-9AE9-41A8-A15E-4A92F171B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81AD6-7458-DFB8-079F-85852386B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50" y="1903861"/>
            <a:ext cx="5866189" cy="7123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Onde queremos chegar?</a:t>
            </a: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1FD8995B-B799-4347-9329-AB4302D71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6247BA-723B-7859-3EFA-8961DC68D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996696"/>
            <a:ext cx="722376" cy="603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13BC0CD-964A-4DEF-9C62-745A81071F78}" type="slidenum"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Verdana" panose="020B060403050404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B9930B-1C7C-4FD2-8FC6-263F72BA8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509" y="891540"/>
            <a:ext cx="4639186" cy="5071110"/>
          </a:xfrm>
          <a:prstGeom prst="rect">
            <a:avLst/>
          </a:prstGeom>
          <a:solidFill>
            <a:srgbClr val="687074"/>
          </a:solidFill>
          <a:ln>
            <a:noFill/>
          </a:ln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099A05-CEBD-360B-2F9F-BFB84730BCC9}"/>
              </a:ext>
            </a:extLst>
          </p:cNvPr>
          <p:cNvSpPr txBox="1"/>
          <p:nvPr/>
        </p:nvSpPr>
        <p:spPr>
          <a:xfrm>
            <a:off x="1266589" y="4100662"/>
            <a:ext cx="1377300" cy="872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 – Tempo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x – Posição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C8CF69-4CA2-41A6-DDB5-AF3D2585FE98}"/>
              </a:ext>
            </a:extLst>
          </p:cNvPr>
          <p:cNvSpPr txBox="1"/>
          <p:nvPr/>
        </p:nvSpPr>
        <p:spPr>
          <a:xfrm>
            <a:off x="5505086" y="4293268"/>
            <a:ext cx="1762085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 – Velocidade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582A67-006B-F7C6-1247-6F011A985F1A}"/>
              </a:ext>
            </a:extLst>
          </p:cNvPr>
          <p:cNvSpPr/>
          <p:nvPr/>
        </p:nvSpPr>
        <p:spPr>
          <a:xfrm>
            <a:off x="3665809" y="4080863"/>
            <a:ext cx="1390348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RNA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CBC7ED3B-3DE0-DAED-24BF-57FC00661581}"/>
              </a:ext>
            </a:extLst>
          </p:cNvPr>
          <p:cNvSpPr/>
          <p:nvPr/>
        </p:nvSpPr>
        <p:spPr>
          <a:xfrm>
            <a:off x="2823909" y="4227283"/>
            <a:ext cx="360040" cy="712373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A0A169-6714-B1BB-F706-A6B6F2FF5795}"/>
              </a:ext>
            </a:extLst>
          </p:cNvPr>
          <p:cNvCxnSpPr>
            <a:cxnSpLocks/>
          </p:cNvCxnSpPr>
          <p:nvPr/>
        </p:nvCxnSpPr>
        <p:spPr>
          <a:xfrm>
            <a:off x="3183949" y="4584919"/>
            <a:ext cx="4320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F7A6C2-B98B-E19C-B0E1-62C71FC018BB}"/>
              </a:ext>
            </a:extLst>
          </p:cNvPr>
          <p:cNvCxnSpPr>
            <a:cxnSpLocks/>
          </p:cNvCxnSpPr>
          <p:nvPr/>
        </p:nvCxnSpPr>
        <p:spPr>
          <a:xfrm>
            <a:off x="5056157" y="4584919"/>
            <a:ext cx="4320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327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1356C-4BB2-3BFC-0A22-5E5DACE15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treinadas com dados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2462C-170E-CB6F-9067-8C89F2A4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3BC0CD-964A-4DEF-9C62-745A81071F7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FC701AEA-0402-C8B7-36C2-553AA98020AD}"/>
              </a:ext>
            </a:extLst>
          </p:cNvPr>
          <p:cNvSpPr/>
          <p:nvPr/>
        </p:nvSpPr>
        <p:spPr>
          <a:xfrm>
            <a:off x="1861456" y="2538301"/>
            <a:ext cx="669472" cy="547007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t, x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ECCFE25-7D6D-7ABD-748F-B281A578705B}"/>
              </a:ext>
            </a:extLst>
          </p:cNvPr>
          <p:cNvSpPr/>
          <p:nvPr/>
        </p:nvSpPr>
        <p:spPr>
          <a:xfrm>
            <a:off x="2743200" y="2366851"/>
            <a:ext cx="2032907" cy="889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Rede Neural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2F1E24B8-E6BC-949E-C967-BD07BEFB2D39}"/>
              </a:ext>
            </a:extLst>
          </p:cNvPr>
          <p:cNvSpPr/>
          <p:nvPr/>
        </p:nvSpPr>
        <p:spPr>
          <a:xfrm>
            <a:off x="4988379" y="2538301"/>
            <a:ext cx="669472" cy="547007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DABDEC39-42C8-8C99-337B-DF69D1A13438}"/>
              </a:ext>
            </a:extLst>
          </p:cNvPr>
          <p:cNvSpPr/>
          <p:nvPr/>
        </p:nvSpPr>
        <p:spPr>
          <a:xfrm>
            <a:off x="6478556" y="2538300"/>
            <a:ext cx="1983926" cy="547007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 -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</a:t>
            </a:r>
            <a:r>
              <a:rPr kumimoji="0" lang="en-GB" sz="1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ref</a:t>
            </a:r>
            <a:endParaRPr kumimoji="0" lang="en-GB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9B06B03A-EA47-5AE8-82C8-696542AFD702}"/>
              </a:ext>
            </a:extLst>
          </p:cNvPr>
          <p:cNvSpPr/>
          <p:nvPr/>
        </p:nvSpPr>
        <p:spPr>
          <a:xfrm>
            <a:off x="9164090" y="2538300"/>
            <a:ext cx="1983926" cy="547007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Perdas</a:t>
            </a:r>
            <a:b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(a minimizar)</a:t>
            </a:r>
            <a:endParaRPr kumimoji="0" lang="pt-BR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Equals 24">
            <a:extLst>
              <a:ext uri="{FF2B5EF4-FFF2-40B4-BE49-F238E27FC236}">
                <a16:creationId xmlns:a16="http://schemas.microsoft.com/office/drawing/2014/main" id="{CBC59ADF-1A9D-DD03-F55F-0D0E9D81878E}"/>
              </a:ext>
            </a:extLst>
          </p:cNvPr>
          <p:cNvSpPr/>
          <p:nvPr/>
        </p:nvSpPr>
        <p:spPr>
          <a:xfrm>
            <a:off x="8548007" y="2574204"/>
            <a:ext cx="449036" cy="373887"/>
          </a:xfrm>
          <a:prstGeom prst="mathEqual">
            <a:avLst>
              <a:gd name="adj1" fmla="val 23520"/>
              <a:gd name="adj2" fmla="val 24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024AB0-1928-7279-CBB3-2BC8FD0740B4}"/>
              </a:ext>
            </a:extLst>
          </p:cNvPr>
          <p:cNvSpPr txBox="1"/>
          <p:nvPr/>
        </p:nvSpPr>
        <p:spPr>
          <a:xfrm>
            <a:off x="6539586" y="3094982"/>
            <a:ext cx="1755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Comparação com solução conhecida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1CEC6175-A056-8636-9A36-506BAE2D3A96}"/>
              </a:ext>
            </a:extLst>
          </p:cNvPr>
          <p:cNvSpPr/>
          <p:nvPr/>
        </p:nvSpPr>
        <p:spPr>
          <a:xfrm>
            <a:off x="5781677" y="2726080"/>
            <a:ext cx="628645" cy="171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" name="Arrow: Curved Left 31">
            <a:extLst>
              <a:ext uri="{FF2B5EF4-FFF2-40B4-BE49-F238E27FC236}">
                <a16:creationId xmlns:a16="http://schemas.microsoft.com/office/drawing/2014/main" id="{0053E828-9D14-0A23-D61F-B30BB2373A90}"/>
              </a:ext>
            </a:extLst>
          </p:cNvPr>
          <p:cNvSpPr/>
          <p:nvPr/>
        </p:nvSpPr>
        <p:spPr>
          <a:xfrm rot="5400000">
            <a:off x="5873094" y="1443138"/>
            <a:ext cx="1810014" cy="6844685"/>
          </a:xfrm>
          <a:prstGeom prst="curved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C770DC-5003-5C96-F112-DB230C714AB3}"/>
              </a:ext>
            </a:extLst>
          </p:cNvPr>
          <p:cNvSpPr txBox="1"/>
          <p:nvPr/>
        </p:nvSpPr>
        <p:spPr>
          <a:xfrm>
            <a:off x="6006968" y="5256665"/>
            <a:ext cx="1755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Atualizar pesos</a:t>
            </a:r>
          </a:p>
        </p:txBody>
      </p:sp>
    </p:spTree>
    <p:extLst>
      <p:ext uri="{BB962C8B-B14F-4D97-AF65-F5344CB8AC3E}">
        <p14:creationId xmlns:p14="http://schemas.microsoft.com/office/powerpoint/2010/main" val="1497094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1356C-4BB2-3BFC-0A22-5E5DACE15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44794" cy="1325563"/>
          </a:xfrm>
        </p:spPr>
        <p:txBody>
          <a:bodyPr/>
          <a:lstStyle/>
          <a:p>
            <a:r>
              <a:rPr lang="pt-BR" dirty="0"/>
              <a:t>Redes neurais treinadas com dados e física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2462C-170E-CB6F-9067-8C89F2A4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3BC0CD-964A-4DEF-9C62-745A81071F7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586F327C-92C4-E276-97D7-B4A84A82A201}"/>
              </a:ext>
            </a:extLst>
          </p:cNvPr>
          <p:cNvSpPr/>
          <p:nvPr/>
        </p:nvSpPr>
        <p:spPr>
          <a:xfrm>
            <a:off x="1390939" y="3301782"/>
            <a:ext cx="669472" cy="547007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t, x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1D8CBB8-1243-66AF-8493-E4B4602C78B2}"/>
              </a:ext>
            </a:extLst>
          </p:cNvPr>
          <p:cNvSpPr/>
          <p:nvPr/>
        </p:nvSpPr>
        <p:spPr>
          <a:xfrm>
            <a:off x="2272683" y="3130332"/>
            <a:ext cx="2032907" cy="889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Rede Neural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EC1AE3AF-67B7-91FB-70C1-15B0FA9799A3}"/>
              </a:ext>
            </a:extLst>
          </p:cNvPr>
          <p:cNvSpPr/>
          <p:nvPr/>
        </p:nvSpPr>
        <p:spPr>
          <a:xfrm>
            <a:off x="4517862" y="3301782"/>
            <a:ext cx="669472" cy="547007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</a:t>
            </a:r>
          </a:p>
        </p:txBody>
      </p:sp>
      <p:sp>
        <p:nvSpPr>
          <p:cNvPr id="13" name="Arrow: Bent 12">
            <a:extLst>
              <a:ext uri="{FF2B5EF4-FFF2-40B4-BE49-F238E27FC236}">
                <a16:creationId xmlns:a16="http://schemas.microsoft.com/office/drawing/2014/main" id="{70925097-366D-5E7A-7543-5C94661289BF}"/>
              </a:ext>
            </a:extLst>
          </p:cNvPr>
          <p:cNvSpPr/>
          <p:nvPr/>
        </p:nvSpPr>
        <p:spPr>
          <a:xfrm>
            <a:off x="4819938" y="2713953"/>
            <a:ext cx="955221" cy="465364"/>
          </a:xfrm>
          <a:prstGeom prst="bentArrow">
            <a:avLst>
              <a:gd name="adj1" fmla="val 8761"/>
              <a:gd name="adj2" fmla="val 14316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8462DED0-1A2D-1682-24B8-532E11FCD44C}"/>
              </a:ext>
            </a:extLst>
          </p:cNvPr>
          <p:cNvSpPr/>
          <p:nvPr/>
        </p:nvSpPr>
        <p:spPr>
          <a:xfrm>
            <a:off x="5954771" y="2511892"/>
            <a:ext cx="1983926" cy="547007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 -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</a:t>
            </a:r>
            <a:r>
              <a:rPr kumimoji="0" lang="en-GB" sz="1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ref</a:t>
            </a:r>
            <a:endParaRPr kumimoji="0" lang="en-GB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8FADE119-3153-6151-78BF-AB4BE1E3A495}"/>
              </a:ext>
            </a:extLst>
          </p:cNvPr>
          <p:cNvSpPr/>
          <p:nvPr/>
        </p:nvSpPr>
        <p:spPr>
          <a:xfrm flipV="1">
            <a:off x="4819938" y="3971255"/>
            <a:ext cx="955221" cy="351062"/>
          </a:xfrm>
          <a:prstGeom prst="bentArrow">
            <a:avLst>
              <a:gd name="adj1" fmla="val 13412"/>
              <a:gd name="adj2" fmla="val 18967"/>
              <a:gd name="adj3" fmla="val 29651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Flowchart: Alternate Process 18">
                <a:extLst>
                  <a:ext uri="{FF2B5EF4-FFF2-40B4-BE49-F238E27FC236}">
                    <a16:creationId xmlns:a16="http://schemas.microsoft.com/office/drawing/2014/main" id="{CE429354-EB8B-94DA-E6B0-920923A1B482}"/>
                  </a:ext>
                </a:extLst>
              </p:cNvPr>
              <p:cNvSpPr/>
              <p:nvPr/>
            </p:nvSpPr>
            <p:spPr>
              <a:xfrm>
                <a:off x="5954771" y="3971255"/>
                <a:ext cx="1983926" cy="547007"/>
              </a:xfrm>
              <a:prstGeom prst="flowChartAlternateProcess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GB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𝑢</m:t>
                          </m:r>
                        </m:num>
                        <m:den>
                          <m:r>
                            <a:rPr kumimoji="0" lang="en-GB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GB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den>
                      </m:f>
                      <m:r>
                        <a:rPr kumimoji="0" lang="en-GB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GB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𝑢</m:t>
                      </m:r>
                      <m:f>
                        <m:fPr>
                          <m:ctrlPr>
                            <a:rPr kumimoji="0" lang="en-GB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GB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𝑢</m:t>
                          </m:r>
                        </m:num>
                        <m:den>
                          <m:r>
                            <a:rPr kumimoji="0" lang="en-GB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GB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den>
                      </m:f>
                      <m:r>
                        <a:rPr kumimoji="0" lang="en-GB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GB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𝜈</m:t>
                      </m:r>
                      <m:f>
                        <m:fPr>
                          <m:ctrlPr>
                            <a:rPr kumimoji="0" lang="en-GB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GB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GB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𝜕</m:t>
                              </m:r>
                            </m:e>
                            <m:sup>
                              <m:r>
                                <a:rPr kumimoji="0" lang="en-GB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GB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𝑢</m:t>
                          </m:r>
                        </m:num>
                        <m:den>
                          <m:r>
                            <a:rPr kumimoji="0" lang="en-GB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0" lang="en-GB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GB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0" lang="en-GB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GB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Flowchart: Alternate Process 18">
                <a:extLst>
                  <a:ext uri="{FF2B5EF4-FFF2-40B4-BE49-F238E27FC236}">
                    <a16:creationId xmlns:a16="http://schemas.microsoft.com/office/drawing/2014/main" id="{CE429354-EB8B-94DA-E6B0-920923A1B4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771" y="3971255"/>
                <a:ext cx="1983926" cy="547007"/>
              </a:xfrm>
              <a:prstGeom prst="flowChartAlternateProcess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Plus Sign 20">
            <a:extLst>
              <a:ext uri="{FF2B5EF4-FFF2-40B4-BE49-F238E27FC236}">
                <a16:creationId xmlns:a16="http://schemas.microsoft.com/office/drawing/2014/main" id="{1880ADA9-CE1F-460D-4CA1-5EF16EEFFCDE}"/>
              </a:ext>
            </a:extLst>
          </p:cNvPr>
          <p:cNvSpPr/>
          <p:nvPr/>
        </p:nvSpPr>
        <p:spPr>
          <a:xfrm>
            <a:off x="6722216" y="3300111"/>
            <a:ext cx="449036" cy="44903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424B6941-2E7D-F341-A8DE-E5D7E49FBB3C}"/>
              </a:ext>
            </a:extLst>
          </p:cNvPr>
          <p:cNvSpPr/>
          <p:nvPr/>
        </p:nvSpPr>
        <p:spPr>
          <a:xfrm>
            <a:off x="8893913" y="3242960"/>
            <a:ext cx="1983926" cy="547007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Perdas</a:t>
            </a:r>
            <a:b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(a minimizar)</a:t>
            </a:r>
            <a:endParaRPr kumimoji="0" lang="pt-BR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Equals 24">
            <a:extLst>
              <a:ext uri="{FF2B5EF4-FFF2-40B4-BE49-F238E27FC236}">
                <a16:creationId xmlns:a16="http://schemas.microsoft.com/office/drawing/2014/main" id="{AA351ED0-1471-0965-FEB7-92C79A525F3D}"/>
              </a:ext>
            </a:extLst>
          </p:cNvPr>
          <p:cNvSpPr/>
          <p:nvPr/>
        </p:nvSpPr>
        <p:spPr>
          <a:xfrm>
            <a:off x="8077490" y="3337685"/>
            <a:ext cx="449036" cy="373887"/>
          </a:xfrm>
          <a:prstGeom prst="mathEqual">
            <a:avLst>
              <a:gd name="adj1" fmla="val 23520"/>
              <a:gd name="adj2" fmla="val 24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DF8BC2-FEDC-A9C2-28F9-D3C9DEFE3746}"/>
              </a:ext>
            </a:extLst>
          </p:cNvPr>
          <p:cNvSpPr txBox="1"/>
          <p:nvPr/>
        </p:nvSpPr>
        <p:spPr>
          <a:xfrm>
            <a:off x="6069069" y="1729468"/>
            <a:ext cx="1755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Comparação com solução conhecida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213523-0FA6-D9DC-B8CE-8F0603CAC251}"/>
              </a:ext>
            </a:extLst>
          </p:cNvPr>
          <p:cNvSpPr txBox="1"/>
          <p:nvPr/>
        </p:nvSpPr>
        <p:spPr>
          <a:xfrm>
            <a:off x="6069069" y="4511999"/>
            <a:ext cx="1755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Cálculo de resíduo</a:t>
            </a:r>
            <a:b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 equação</a:t>
            </a:r>
          </a:p>
        </p:txBody>
      </p:sp>
      <p:sp>
        <p:nvSpPr>
          <p:cNvPr id="31" name="Arrow: Curved Left 30">
            <a:extLst>
              <a:ext uri="{FF2B5EF4-FFF2-40B4-BE49-F238E27FC236}">
                <a16:creationId xmlns:a16="http://schemas.microsoft.com/office/drawing/2014/main" id="{A794A5CF-5395-2177-26D4-2AEBF83A7CDA}"/>
              </a:ext>
            </a:extLst>
          </p:cNvPr>
          <p:cNvSpPr/>
          <p:nvPr/>
        </p:nvSpPr>
        <p:spPr>
          <a:xfrm rot="5400000">
            <a:off x="5695540" y="1767955"/>
            <a:ext cx="1810014" cy="6844685"/>
          </a:xfrm>
          <a:prstGeom prst="curved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74D9C9-32E6-33AA-B9CC-6FF5936D85F9}"/>
              </a:ext>
            </a:extLst>
          </p:cNvPr>
          <p:cNvSpPr txBox="1"/>
          <p:nvPr/>
        </p:nvSpPr>
        <p:spPr>
          <a:xfrm>
            <a:off x="5829414" y="5581482"/>
            <a:ext cx="1755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Atualizar pesos</a:t>
            </a:r>
          </a:p>
        </p:txBody>
      </p:sp>
    </p:spTree>
    <p:extLst>
      <p:ext uri="{BB962C8B-B14F-4D97-AF65-F5344CB8AC3E}">
        <p14:creationId xmlns:p14="http://schemas.microsoft.com/office/powerpoint/2010/main" val="2040163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10201D-43A0-148A-B9D5-955F38124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3" y="1384685"/>
            <a:ext cx="4683632" cy="4084820"/>
          </a:xfrm>
        </p:spPr>
        <p:txBody>
          <a:bodyPr>
            <a:normAutofit/>
          </a:bodyPr>
          <a:lstStyle/>
          <a:p>
            <a:r>
              <a:rPr lang="pt-BR" sz="4000" dirty="0"/>
              <a:t>Como calcular as derivadas parciais?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53B11A-3633-33D9-2525-6F20C8E3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978408"/>
            <a:ext cx="722376" cy="603504"/>
          </a:xfrm>
        </p:spPr>
        <p:txBody>
          <a:bodyPr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13BC0CD-964A-4DEF-9C62-745A81071F78}" type="slidenum"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5A5AC5-34A2-A30A-65C4-327C9B06C7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15075" y="1384685"/>
                <a:ext cx="5762625" cy="4084819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0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b="0" i="1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sz="20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>
                          <a:latin typeface="Cambria Math" panose="02040503050406030204" pitchFamily="18" charset="0"/>
                        </a:rPr>
                        <m:t>𝜈</m:t>
                      </m:r>
                      <m:f>
                        <m:fPr>
                          <m:ctrlPr>
                            <a:rPr lang="en-GB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0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GB" sz="20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sz="20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0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2000" dirty="0"/>
              </a:p>
              <a:p>
                <a:r>
                  <a:rPr lang="pt-BR" sz="2000" dirty="0"/>
                  <a:t>Funcionalidade de derivadas automáticas</a:t>
                </a:r>
              </a:p>
              <a:p>
                <a:r>
                  <a:rPr lang="pt-BR" sz="2000" dirty="0" err="1"/>
                  <a:t>PyTorch</a:t>
                </a:r>
                <a:r>
                  <a:rPr lang="pt-BR" sz="2000" dirty="0"/>
                  <a:t> e </a:t>
                </a:r>
                <a:r>
                  <a:rPr lang="pt-BR" sz="2000" dirty="0" err="1"/>
                  <a:t>TensorFlow</a:t>
                </a:r>
                <a:endParaRPr lang="pt-BR" sz="2000" dirty="0"/>
              </a:p>
              <a:p>
                <a:endParaRPr lang="pt-BR" sz="2000" dirty="0"/>
              </a:p>
              <a:p>
                <a:pPr marL="0" indent="0">
                  <a:buNone/>
                </a:pPr>
                <a:r>
                  <a:rPr lang="pt-BR" sz="2000" b="0" dirty="0" err="1">
                    <a:effectLst/>
                    <a:latin typeface="Courier New" panose="02070309020205020404" pitchFamily="49" charset="0"/>
                  </a:rPr>
                  <a:t>u_t</a:t>
                </a:r>
                <a:r>
                  <a:rPr lang="pt-BR" sz="2000" b="0" dirty="0">
                    <a:effectLst/>
                    <a:latin typeface="Courier New" panose="02070309020205020404" pitchFamily="49" charset="0"/>
                  </a:rPr>
                  <a:t> = </a:t>
                </a:r>
                <a:r>
                  <a:rPr lang="pt-BR" sz="2000" b="0" dirty="0" err="1">
                    <a:effectLst/>
                    <a:latin typeface="Courier New" panose="02070309020205020404" pitchFamily="49" charset="0"/>
                  </a:rPr>
                  <a:t>torch.autograd.grad</a:t>
                </a:r>
                <a:r>
                  <a:rPr lang="pt-BR" sz="2000" b="0" dirty="0">
                    <a:effectLst/>
                    <a:latin typeface="Courier New" panose="02070309020205020404" pitchFamily="49" charset="0"/>
                  </a:rPr>
                  <a:t>(u, t,...)</a:t>
                </a:r>
              </a:p>
              <a:p>
                <a:endParaRPr lang="pt-BR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5A5AC5-34A2-A30A-65C4-327C9B06C7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15075" y="1384685"/>
                <a:ext cx="5762625" cy="4084819"/>
              </a:xfrm>
              <a:blipFill>
                <a:blip r:embed="rId2"/>
                <a:stretch>
                  <a:fillRect l="-11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1026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51DD2-FAAD-91A5-3D61-438E3C15E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lang="pt-BR" sz="4000"/>
              <a:t>Outros pontos importantes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F53D9-E963-CB94-F1AF-2AF0C0C96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978408"/>
            <a:ext cx="722376" cy="603504"/>
          </a:xfrm>
        </p:spPr>
        <p:txBody>
          <a:bodyPr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13BC0CD-964A-4DEF-9C62-745A81071F78}" type="slidenum"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02F1D-59CE-FD86-D58A-1CC020961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0478" y="1384686"/>
            <a:ext cx="4935239" cy="4084819"/>
          </a:xfrm>
        </p:spPr>
        <p:txBody>
          <a:bodyPr anchor="ctr">
            <a:normAutofit/>
          </a:bodyPr>
          <a:lstStyle/>
          <a:p>
            <a:r>
              <a:rPr lang="pt-BR" sz="2000" dirty="0"/>
              <a:t>Neste exemplo, não sabemos nada sobre a solução dentro do domínio</a:t>
            </a:r>
          </a:p>
          <a:p>
            <a:r>
              <a:rPr lang="pt-BR" sz="2000" dirty="0"/>
              <a:t>Os pontos conhecidos ficam apenas nas condições iniciais e de contorno</a:t>
            </a:r>
          </a:p>
        </p:txBody>
      </p:sp>
    </p:spTree>
    <p:extLst>
      <p:ext uri="{BB962C8B-B14F-4D97-AF65-F5344CB8AC3E}">
        <p14:creationId xmlns:p14="http://schemas.microsoft.com/office/powerpoint/2010/main" val="794993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51DD2-FAAD-91A5-3D61-438E3C15E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lang="pt-BR" sz="4000" dirty="0"/>
              <a:t>Outros pontos importantes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F53D9-E963-CB94-F1AF-2AF0C0C96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978408"/>
            <a:ext cx="722376" cy="603504"/>
          </a:xfrm>
        </p:spPr>
        <p:txBody>
          <a:bodyPr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13BC0CD-964A-4DEF-9C62-745A81071F78}" type="slidenum"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002F1D-59CE-FD86-D58A-1CC020961F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80478" y="1384686"/>
                <a:ext cx="4935239" cy="4084819"/>
              </a:xfrm>
            </p:spPr>
            <p:txBody>
              <a:bodyPr anchor="ctr">
                <a:normAutofit/>
              </a:bodyPr>
              <a:lstStyle/>
              <a:p>
                <a:r>
                  <a:rPr lang="pt-BR" sz="2000" dirty="0"/>
                  <a:t>Equilíbrio entre as diferentes perdas</a:t>
                </a:r>
              </a:p>
              <a:p>
                <a:pPr marL="0" indent="0">
                  <a:buNone/>
                </a:pPr>
                <a:endParaRPr lang="pt-BR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𝑝𝑜𝑛𝑡𝑜𝑠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𝑠𝑖𝑐𝑎</m:t>
                          </m:r>
                        </m:sub>
                      </m:sSub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002F1D-59CE-FD86-D58A-1CC020961F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80478" y="1384686"/>
                <a:ext cx="4935239" cy="4084819"/>
              </a:xfrm>
              <a:blipFill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295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51DD2-FAAD-91A5-3D61-438E3C15E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lang="pt-BR" sz="4000" dirty="0"/>
              <a:t>Outros pontos importantes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F53D9-E963-CB94-F1AF-2AF0C0C96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978408"/>
            <a:ext cx="722376" cy="603504"/>
          </a:xfrm>
        </p:spPr>
        <p:txBody>
          <a:bodyPr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13BC0CD-964A-4DEF-9C62-745A81071F78}" type="slidenum"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02F1D-59CE-FD86-D58A-1CC020961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0478" y="1384686"/>
            <a:ext cx="4935239" cy="40848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000" dirty="0" err="1"/>
              <a:t>Ressorteio</a:t>
            </a:r>
            <a:r>
              <a:rPr lang="pt-BR" sz="2000" dirty="0"/>
              <a:t> dos pontos</a:t>
            </a:r>
          </a:p>
          <a:p>
            <a:r>
              <a:rPr lang="pt-BR" sz="2000" dirty="0"/>
              <a:t>Os pontos de avaliação da equação podem ser trocados infinitamente ao longo do treinamento</a:t>
            </a:r>
          </a:p>
          <a:p>
            <a:r>
              <a:rPr lang="pt-BR" sz="2000" dirty="0"/>
              <a:t>Isso pode ser usado para reduzir o custo computacional total</a:t>
            </a:r>
          </a:p>
          <a:p>
            <a:r>
              <a:rPr lang="pt-BR" sz="2000" dirty="0"/>
              <a:t>Também ajuda a evitar </a:t>
            </a:r>
            <a:r>
              <a:rPr lang="pt-BR" sz="2000" dirty="0" err="1"/>
              <a:t>overfit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336785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C324-0B28-879D-279C-E3EAB8560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11500"/>
              <a:t>Parte 2</a:t>
            </a:r>
            <a:endParaRPr lang="pt-BR" sz="115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0FB4C-EA0A-4D3D-1BDB-0ADB1CC19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459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3A93628A-4A26-42A6-859F-D1C95150A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DC15A7-BACE-6E19-1282-E17ADA54D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3" y="891539"/>
            <a:ext cx="6172515" cy="1346693"/>
          </a:xfrm>
        </p:spPr>
        <p:txBody>
          <a:bodyPr>
            <a:normAutofit/>
          </a:bodyPr>
          <a:lstStyle/>
          <a:p>
            <a:r>
              <a:rPr lang="pt-BR" sz="4000" dirty="0"/>
              <a:t>Função de ativação </a:t>
            </a:r>
            <a:r>
              <a:rPr lang="pt-BR" sz="4000" dirty="0" err="1"/>
              <a:t>ReLU</a:t>
            </a:r>
            <a:endParaRPr lang="pt-BR" sz="4000" dirty="0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3532152E-6A17-42D3-9591-5CAC0BFEE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595D4-69BC-64F5-C99E-97DCB933F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978408"/>
            <a:ext cx="722376" cy="603504"/>
          </a:xfrm>
        </p:spPr>
        <p:txBody>
          <a:bodyPr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13BC0CD-964A-4DEF-9C62-745A81071F78}" type="slidenum"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F17213-9185-A801-6891-9B36317052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2212" y="2399100"/>
                <a:ext cx="6481164" cy="35635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000" b="0" dirty="0"/>
                  <a:t>O que </a:t>
                </a:r>
                <a:r>
                  <a:rPr lang="en-GB" sz="2000" b="0" dirty="0" err="1"/>
                  <a:t>acontece</a:t>
                </a:r>
                <a:r>
                  <a:rPr lang="en-GB" sz="2000" b="0" dirty="0"/>
                  <a:t> </a:t>
                </a:r>
                <a:r>
                  <a:rPr lang="en-GB" sz="2000" b="0" dirty="0" err="1"/>
                  <a:t>quando</a:t>
                </a:r>
                <a:r>
                  <a:rPr lang="en-GB" sz="2000" b="0" dirty="0"/>
                  <a:t> </a:t>
                </a:r>
                <a:r>
                  <a:rPr lang="en-GB" sz="2000" b="0" dirty="0" err="1"/>
                  <a:t>usamos</a:t>
                </a:r>
                <a:r>
                  <a:rPr lang="en-GB" sz="2000" b="0" dirty="0"/>
                  <a:t> </a:t>
                </a:r>
                <a:r>
                  <a:rPr lang="en-GB" sz="2000" b="0" dirty="0" err="1"/>
                  <a:t>ReLU</a:t>
                </a:r>
                <a:r>
                  <a:rPr lang="en-GB" sz="2000" b="0" dirty="0"/>
                  <a:t> </a:t>
                </a:r>
                <a:r>
                  <a:rPr lang="en-GB" sz="2000" b="0" dirty="0" err="1"/>
                  <a:t>em</a:t>
                </a:r>
                <a:r>
                  <a:rPr lang="en-GB" sz="2000" b="0" dirty="0"/>
                  <a:t> </a:t>
                </a:r>
                <a:r>
                  <a:rPr lang="en-GB" sz="2000" b="0" dirty="0" err="1"/>
                  <a:t>uma</a:t>
                </a:r>
                <a:r>
                  <a:rPr lang="en-GB" sz="2000" b="0" dirty="0"/>
                  <a:t> PINN?</a:t>
                </a:r>
              </a:p>
              <a:p>
                <a:endParaRPr lang="en-GB" sz="2000" b="0" dirty="0"/>
              </a:p>
              <a:p>
                <a:r>
                  <a:rPr lang="en-GB" sz="2000" b="0" dirty="0"/>
                  <a:t>Eq. de Burgers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0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b="0" i="1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sz="20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>
                          <a:latin typeface="Cambria Math" panose="02040503050406030204" pitchFamily="18" charset="0"/>
                        </a:rPr>
                        <m:t>𝜈</m:t>
                      </m:r>
                      <m:f>
                        <m:fPr>
                          <m:ctrlPr>
                            <a:rPr lang="en-GB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0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GB" sz="20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sz="20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0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2000" dirty="0"/>
              </a:p>
              <a:p>
                <a:r>
                  <a:rPr lang="pt-BR" sz="2000" dirty="0"/>
                  <a:t>Eq. de Poisson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b="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sz="20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0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pt-BR" sz="2000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20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0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sz="2000" b="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b="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sz="20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0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pt-BR" sz="2000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20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sz="20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sz="20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0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F17213-9185-A801-6891-9B36317052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212" y="2399100"/>
                <a:ext cx="6481164" cy="3563550"/>
              </a:xfrm>
              <a:blipFill>
                <a:blip r:embed="rId2"/>
                <a:stretch>
                  <a:fillRect l="-1035" t="-17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3">
            <a:extLst>
              <a:ext uri="{FF2B5EF4-FFF2-40B4-BE49-F238E27FC236}">
                <a16:creationId xmlns:a16="http://schemas.microsoft.com/office/drawing/2014/main" id="{D0D1E45D-067D-4152-BAD5-4265AFF7D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509" y="891540"/>
            <a:ext cx="4639186" cy="5071110"/>
          </a:xfrm>
          <a:prstGeom prst="rect">
            <a:avLst/>
          </a:prstGeom>
          <a:solidFill>
            <a:srgbClr val="687074"/>
          </a:solidFill>
          <a:ln>
            <a:noFill/>
          </a:ln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3320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A92846-71A9-2250-1F4F-C44586839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160" y="4376508"/>
            <a:ext cx="9623404" cy="12572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Physics-Informed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424CA-077A-F5EA-84BE-D20871F7F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6159" y="5633710"/>
            <a:ext cx="9623404" cy="4172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que é?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555B16-BE1D-4C33-A27C-FF0671B6C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28C07-8ACC-B87B-F9F4-D97A15D3C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978408"/>
            <a:ext cx="722376" cy="603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13BC0CD-964A-4DEF-9C62-745A81071F78}" type="slidenum"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Verdana" panose="020B060403050404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Verdana" panose="020B0604030504040204" pitchFamily="34" charset="0"/>
              <a:cs typeface="+mn-cs"/>
            </a:endParaRPr>
          </a:p>
        </p:txBody>
      </p:sp>
      <p:pic>
        <p:nvPicPr>
          <p:cNvPr id="7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60588F82-71B9-7F59-AF02-EB0EBF786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227" y="891540"/>
            <a:ext cx="9934606" cy="3129401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36E0E2-3643-6A95-9D34-8AE89BC73EB6}"/>
              </a:ext>
            </a:extLst>
          </p:cNvPr>
          <p:cNvSpPr txBox="1"/>
          <p:nvPr/>
        </p:nvSpPr>
        <p:spPr>
          <a:xfrm>
            <a:off x="6962317" y="4003094"/>
            <a:ext cx="402724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KARNIADAKIS, G. E. et al. Physics-informed machine learning. 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Nature Reviews Physics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v. 3, n. 6, p. 422–440, 2021. </a:t>
            </a:r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632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D20499-3651-64A6-08EA-97AF74A15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Como equlibrar as perdas?</a:t>
            </a:r>
          </a:p>
        </p:txBody>
      </p:sp>
      <p:pic>
        <p:nvPicPr>
          <p:cNvPr id="9" name="Graphic 8" descr="Bar Graph with Downward Trend">
            <a:extLst>
              <a:ext uri="{FF2B5EF4-FFF2-40B4-BE49-F238E27FC236}">
                <a16:creationId xmlns:a16="http://schemas.microsoft.com/office/drawing/2014/main" id="{73E20498-B918-A08C-1698-B10C21900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FE433C-C874-90A5-5338-18A50B660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13BC0CD-964A-4DEF-9C62-745A81071F7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Verdana" panose="020B060403050404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Verdana" panose="020B060403050404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381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1356C-4BB2-3BFC-0A22-5E5DACE15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treinadas com dados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2462C-170E-CB6F-9067-8C89F2A4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3BC0CD-964A-4DEF-9C62-745A81071F7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FC701AEA-0402-C8B7-36C2-553AA98020AD}"/>
              </a:ext>
            </a:extLst>
          </p:cNvPr>
          <p:cNvSpPr/>
          <p:nvPr/>
        </p:nvSpPr>
        <p:spPr>
          <a:xfrm>
            <a:off x="1861456" y="2538301"/>
            <a:ext cx="669472" cy="547007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t, x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ECCFE25-7D6D-7ABD-748F-B281A578705B}"/>
              </a:ext>
            </a:extLst>
          </p:cNvPr>
          <p:cNvSpPr/>
          <p:nvPr/>
        </p:nvSpPr>
        <p:spPr>
          <a:xfrm>
            <a:off x="2743200" y="2366851"/>
            <a:ext cx="2032907" cy="889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Rede Neural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2F1E24B8-E6BC-949E-C967-BD07BEFB2D39}"/>
              </a:ext>
            </a:extLst>
          </p:cNvPr>
          <p:cNvSpPr/>
          <p:nvPr/>
        </p:nvSpPr>
        <p:spPr>
          <a:xfrm>
            <a:off x="4988379" y="2538301"/>
            <a:ext cx="669472" cy="547007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DABDEC39-42C8-8C99-337B-DF69D1A13438}"/>
              </a:ext>
            </a:extLst>
          </p:cNvPr>
          <p:cNvSpPr/>
          <p:nvPr/>
        </p:nvSpPr>
        <p:spPr>
          <a:xfrm>
            <a:off x="6478556" y="2538300"/>
            <a:ext cx="1983926" cy="547007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 -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</a:t>
            </a:r>
            <a:r>
              <a:rPr kumimoji="0" lang="en-GB" sz="1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ref</a:t>
            </a:r>
            <a:endParaRPr kumimoji="0" lang="en-GB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9B06B03A-EA47-5AE8-82C8-696542AFD702}"/>
              </a:ext>
            </a:extLst>
          </p:cNvPr>
          <p:cNvSpPr/>
          <p:nvPr/>
        </p:nvSpPr>
        <p:spPr>
          <a:xfrm>
            <a:off x="9164090" y="2538300"/>
            <a:ext cx="1983926" cy="547007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Perdas</a:t>
            </a:r>
            <a:b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(a minimizar)</a:t>
            </a:r>
            <a:endParaRPr kumimoji="0" lang="pt-BR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Equals 24">
            <a:extLst>
              <a:ext uri="{FF2B5EF4-FFF2-40B4-BE49-F238E27FC236}">
                <a16:creationId xmlns:a16="http://schemas.microsoft.com/office/drawing/2014/main" id="{CBC59ADF-1A9D-DD03-F55F-0D0E9D81878E}"/>
              </a:ext>
            </a:extLst>
          </p:cNvPr>
          <p:cNvSpPr/>
          <p:nvPr/>
        </p:nvSpPr>
        <p:spPr>
          <a:xfrm>
            <a:off x="8548007" y="2574204"/>
            <a:ext cx="449036" cy="373887"/>
          </a:xfrm>
          <a:prstGeom prst="mathEqual">
            <a:avLst>
              <a:gd name="adj1" fmla="val 23520"/>
              <a:gd name="adj2" fmla="val 24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024AB0-1928-7279-CBB3-2BC8FD0740B4}"/>
              </a:ext>
            </a:extLst>
          </p:cNvPr>
          <p:cNvSpPr txBox="1"/>
          <p:nvPr/>
        </p:nvSpPr>
        <p:spPr>
          <a:xfrm>
            <a:off x="6539586" y="3094982"/>
            <a:ext cx="1755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Comparação com solução conhecida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1CEC6175-A056-8636-9A36-506BAE2D3A96}"/>
              </a:ext>
            </a:extLst>
          </p:cNvPr>
          <p:cNvSpPr/>
          <p:nvPr/>
        </p:nvSpPr>
        <p:spPr>
          <a:xfrm>
            <a:off x="5781677" y="2726080"/>
            <a:ext cx="628645" cy="171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" name="Arrow: Curved Left 31">
            <a:extLst>
              <a:ext uri="{FF2B5EF4-FFF2-40B4-BE49-F238E27FC236}">
                <a16:creationId xmlns:a16="http://schemas.microsoft.com/office/drawing/2014/main" id="{0053E828-9D14-0A23-D61F-B30BB2373A90}"/>
              </a:ext>
            </a:extLst>
          </p:cNvPr>
          <p:cNvSpPr/>
          <p:nvPr/>
        </p:nvSpPr>
        <p:spPr>
          <a:xfrm rot="5400000">
            <a:off x="5873094" y="1443138"/>
            <a:ext cx="1810014" cy="6844685"/>
          </a:xfrm>
          <a:prstGeom prst="curved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C770DC-5003-5C96-F112-DB230C714AB3}"/>
              </a:ext>
            </a:extLst>
          </p:cNvPr>
          <p:cNvSpPr txBox="1"/>
          <p:nvPr/>
        </p:nvSpPr>
        <p:spPr>
          <a:xfrm>
            <a:off x="6006968" y="5256665"/>
            <a:ext cx="1755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Atualizar pesos</a:t>
            </a:r>
          </a:p>
        </p:txBody>
      </p:sp>
    </p:spTree>
    <p:extLst>
      <p:ext uri="{BB962C8B-B14F-4D97-AF65-F5344CB8AC3E}">
        <p14:creationId xmlns:p14="http://schemas.microsoft.com/office/powerpoint/2010/main" val="1548792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1356C-4BB2-3BFC-0A22-5E5DACE15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44794" cy="1325563"/>
          </a:xfrm>
        </p:spPr>
        <p:txBody>
          <a:bodyPr/>
          <a:lstStyle/>
          <a:p>
            <a:r>
              <a:rPr lang="pt-BR" dirty="0"/>
              <a:t>Redes neurais treinadas com dados e física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2462C-170E-CB6F-9067-8C89F2A4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3BC0CD-964A-4DEF-9C62-745A81071F7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586F327C-92C4-E276-97D7-B4A84A82A201}"/>
              </a:ext>
            </a:extLst>
          </p:cNvPr>
          <p:cNvSpPr/>
          <p:nvPr/>
        </p:nvSpPr>
        <p:spPr>
          <a:xfrm>
            <a:off x="1390939" y="3301782"/>
            <a:ext cx="669472" cy="547007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t, x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1D8CBB8-1243-66AF-8493-E4B4602C78B2}"/>
              </a:ext>
            </a:extLst>
          </p:cNvPr>
          <p:cNvSpPr/>
          <p:nvPr/>
        </p:nvSpPr>
        <p:spPr>
          <a:xfrm>
            <a:off x="2272683" y="3130332"/>
            <a:ext cx="2032907" cy="889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Rede Neural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EC1AE3AF-67B7-91FB-70C1-15B0FA9799A3}"/>
              </a:ext>
            </a:extLst>
          </p:cNvPr>
          <p:cNvSpPr/>
          <p:nvPr/>
        </p:nvSpPr>
        <p:spPr>
          <a:xfrm>
            <a:off x="4517862" y="3301782"/>
            <a:ext cx="669472" cy="547007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</a:t>
            </a:r>
          </a:p>
        </p:txBody>
      </p:sp>
      <p:sp>
        <p:nvSpPr>
          <p:cNvPr id="13" name="Arrow: Bent 12">
            <a:extLst>
              <a:ext uri="{FF2B5EF4-FFF2-40B4-BE49-F238E27FC236}">
                <a16:creationId xmlns:a16="http://schemas.microsoft.com/office/drawing/2014/main" id="{70925097-366D-5E7A-7543-5C94661289BF}"/>
              </a:ext>
            </a:extLst>
          </p:cNvPr>
          <p:cNvSpPr/>
          <p:nvPr/>
        </p:nvSpPr>
        <p:spPr>
          <a:xfrm>
            <a:off x="4819938" y="2713953"/>
            <a:ext cx="955221" cy="465364"/>
          </a:xfrm>
          <a:prstGeom prst="bentArrow">
            <a:avLst>
              <a:gd name="adj1" fmla="val 8761"/>
              <a:gd name="adj2" fmla="val 14316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8462DED0-1A2D-1682-24B8-532E11FCD44C}"/>
              </a:ext>
            </a:extLst>
          </p:cNvPr>
          <p:cNvSpPr/>
          <p:nvPr/>
        </p:nvSpPr>
        <p:spPr>
          <a:xfrm>
            <a:off x="5954771" y="2511892"/>
            <a:ext cx="1983926" cy="547007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 -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</a:t>
            </a:r>
            <a:r>
              <a:rPr kumimoji="0" lang="en-GB" sz="1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ref</a:t>
            </a:r>
            <a:endParaRPr kumimoji="0" lang="en-GB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8FADE119-3153-6151-78BF-AB4BE1E3A495}"/>
              </a:ext>
            </a:extLst>
          </p:cNvPr>
          <p:cNvSpPr/>
          <p:nvPr/>
        </p:nvSpPr>
        <p:spPr>
          <a:xfrm flipV="1">
            <a:off x="4819938" y="3971255"/>
            <a:ext cx="955221" cy="351062"/>
          </a:xfrm>
          <a:prstGeom prst="bentArrow">
            <a:avLst>
              <a:gd name="adj1" fmla="val 13412"/>
              <a:gd name="adj2" fmla="val 18967"/>
              <a:gd name="adj3" fmla="val 29651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Flowchart: Alternate Process 18">
                <a:extLst>
                  <a:ext uri="{FF2B5EF4-FFF2-40B4-BE49-F238E27FC236}">
                    <a16:creationId xmlns:a16="http://schemas.microsoft.com/office/drawing/2014/main" id="{CE429354-EB8B-94DA-E6B0-920923A1B482}"/>
                  </a:ext>
                </a:extLst>
              </p:cNvPr>
              <p:cNvSpPr/>
              <p:nvPr/>
            </p:nvSpPr>
            <p:spPr>
              <a:xfrm>
                <a:off x="5954771" y="3971255"/>
                <a:ext cx="1983926" cy="547007"/>
              </a:xfrm>
              <a:prstGeom prst="flowChartAlternateProcess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GB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𝑢</m:t>
                          </m:r>
                        </m:num>
                        <m:den>
                          <m:r>
                            <a:rPr kumimoji="0" lang="en-GB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GB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den>
                      </m:f>
                      <m:r>
                        <a:rPr kumimoji="0" lang="en-GB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GB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𝑢</m:t>
                      </m:r>
                      <m:f>
                        <m:fPr>
                          <m:ctrlPr>
                            <a:rPr kumimoji="0" lang="en-GB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GB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𝑢</m:t>
                          </m:r>
                        </m:num>
                        <m:den>
                          <m:r>
                            <a:rPr kumimoji="0" lang="en-GB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GB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den>
                      </m:f>
                      <m:r>
                        <a:rPr kumimoji="0" lang="en-GB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GB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𝜈</m:t>
                      </m:r>
                      <m:f>
                        <m:fPr>
                          <m:ctrlPr>
                            <a:rPr kumimoji="0" lang="en-GB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GB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GB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𝜕</m:t>
                              </m:r>
                            </m:e>
                            <m:sup>
                              <m:r>
                                <a:rPr kumimoji="0" lang="en-GB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GB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𝑢</m:t>
                          </m:r>
                        </m:num>
                        <m:den>
                          <m:r>
                            <a:rPr kumimoji="0" lang="en-GB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0" lang="en-GB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GB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0" lang="en-GB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GB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Flowchart: Alternate Process 18">
                <a:extLst>
                  <a:ext uri="{FF2B5EF4-FFF2-40B4-BE49-F238E27FC236}">
                    <a16:creationId xmlns:a16="http://schemas.microsoft.com/office/drawing/2014/main" id="{CE429354-EB8B-94DA-E6B0-920923A1B4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771" y="3971255"/>
                <a:ext cx="1983926" cy="547007"/>
              </a:xfrm>
              <a:prstGeom prst="flowChartAlternateProcess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Plus Sign 20">
            <a:extLst>
              <a:ext uri="{FF2B5EF4-FFF2-40B4-BE49-F238E27FC236}">
                <a16:creationId xmlns:a16="http://schemas.microsoft.com/office/drawing/2014/main" id="{1880ADA9-CE1F-460D-4CA1-5EF16EEFFCDE}"/>
              </a:ext>
            </a:extLst>
          </p:cNvPr>
          <p:cNvSpPr/>
          <p:nvPr/>
        </p:nvSpPr>
        <p:spPr>
          <a:xfrm>
            <a:off x="6722216" y="3300111"/>
            <a:ext cx="449036" cy="44903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424B6941-2E7D-F341-A8DE-E5D7E49FBB3C}"/>
              </a:ext>
            </a:extLst>
          </p:cNvPr>
          <p:cNvSpPr/>
          <p:nvPr/>
        </p:nvSpPr>
        <p:spPr>
          <a:xfrm>
            <a:off x="8893913" y="3242960"/>
            <a:ext cx="1983926" cy="547007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Perdas</a:t>
            </a:r>
            <a:b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(a minimizar)</a:t>
            </a:r>
            <a:endParaRPr kumimoji="0" lang="pt-BR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Equals 24">
            <a:extLst>
              <a:ext uri="{FF2B5EF4-FFF2-40B4-BE49-F238E27FC236}">
                <a16:creationId xmlns:a16="http://schemas.microsoft.com/office/drawing/2014/main" id="{AA351ED0-1471-0965-FEB7-92C79A525F3D}"/>
              </a:ext>
            </a:extLst>
          </p:cNvPr>
          <p:cNvSpPr/>
          <p:nvPr/>
        </p:nvSpPr>
        <p:spPr>
          <a:xfrm>
            <a:off x="8077490" y="3337685"/>
            <a:ext cx="449036" cy="373887"/>
          </a:xfrm>
          <a:prstGeom prst="mathEqual">
            <a:avLst>
              <a:gd name="adj1" fmla="val 23520"/>
              <a:gd name="adj2" fmla="val 24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DF8BC2-FEDC-A9C2-28F9-D3C9DEFE3746}"/>
              </a:ext>
            </a:extLst>
          </p:cNvPr>
          <p:cNvSpPr txBox="1"/>
          <p:nvPr/>
        </p:nvSpPr>
        <p:spPr>
          <a:xfrm>
            <a:off x="6069069" y="1729468"/>
            <a:ext cx="1755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Comparação com solução conhecida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213523-0FA6-D9DC-B8CE-8F0603CAC251}"/>
              </a:ext>
            </a:extLst>
          </p:cNvPr>
          <p:cNvSpPr txBox="1"/>
          <p:nvPr/>
        </p:nvSpPr>
        <p:spPr>
          <a:xfrm>
            <a:off x="6069069" y="4511999"/>
            <a:ext cx="1755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Cálculo de resíduo</a:t>
            </a:r>
            <a:b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 equação</a:t>
            </a:r>
          </a:p>
        </p:txBody>
      </p:sp>
      <p:sp>
        <p:nvSpPr>
          <p:cNvPr id="31" name="Arrow: Curved Left 30">
            <a:extLst>
              <a:ext uri="{FF2B5EF4-FFF2-40B4-BE49-F238E27FC236}">
                <a16:creationId xmlns:a16="http://schemas.microsoft.com/office/drawing/2014/main" id="{A794A5CF-5395-2177-26D4-2AEBF83A7CDA}"/>
              </a:ext>
            </a:extLst>
          </p:cNvPr>
          <p:cNvSpPr/>
          <p:nvPr/>
        </p:nvSpPr>
        <p:spPr>
          <a:xfrm rot="5400000">
            <a:off x="5695540" y="1767955"/>
            <a:ext cx="1810014" cy="6844685"/>
          </a:xfrm>
          <a:prstGeom prst="curved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74D9C9-32E6-33AA-B9CC-6FF5936D85F9}"/>
              </a:ext>
            </a:extLst>
          </p:cNvPr>
          <p:cNvSpPr txBox="1"/>
          <p:nvPr/>
        </p:nvSpPr>
        <p:spPr>
          <a:xfrm>
            <a:off x="5829414" y="5581482"/>
            <a:ext cx="1755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Atualizar pesos</a:t>
            </a:r>
          </a:p>
        </p:txBody>
      </p:sp>
    </p:spTree>
    <p:extLst>
      <p:ext uri="{BB962C8B-B14F-4D97-AF65-F5344CB8AC3E}">
        <p14:creationId xmlns:p14="http://schemas.microsoft.com/office/powerpoint/2010/main" val="2482580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1356C-4BB2-3BFC-0A22-5E5DACE15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44794" cy="1325563"/>
          </a:xfrm>
        </p:spPr>
        <p:txBody>
          <a:bodyPr/>
          <a:lstStyle/>
          <a:p>
            <a:r>
              <a:rPr lang="pt-BR" dirty="0"/>
              <a:t>Redes neurais treinadas com dados e física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2462C-170E-CB6F-9067-8C89F2A4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3BC0CD-964A-4DEF-9C62-745A81071F7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63D00F-D907-D1E7-D956-C41749E850C7}"/>
              </a:ext>
            </a:extLst>
          </p:cNvPr>
          <p:cNvSpPr txBox="1"/>
          <p:nvPr/>
        </p:nvSpPr>
        <p:spPr>
          <a:xfrm>
            <a:off x="2852539" y="4600566"/>
            <a:ext cx="742517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Towards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Optimally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Weighted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Physics-Informed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Neural Networks in 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Ocean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Modelling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Hugo </a:t>
            </a:r>
            <a:r>
              <a:rPr kumimoji="0" lang="pt-B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Carrillo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Lincopi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Taco de Wolff, </a:t>
            </a:r>
            <a:r>
              <a:rPr kumimoji="0" lang="pt-B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Luis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Martí, </a:t>
            </a:r>
            <a:r>
              <a:rPr kumimoji="0" lang="pt-B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and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Nayat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Sánchez Pi. </a:t>
            </a:r>
            <a:r>
              <a:rPr kumimoji="0" lang="pt-B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Inria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Chile </a:t>
            </a:r>
            <a:r>
              <a:rPr kumimoji="0" lang="pt-B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Research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Center. </a:t>
            </a:r>
            <a:r>
              <a:rPr kumimoji="0" lang="pt-B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Presented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at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AI: Modeling Oceans and Climate Change (AIMOCC 2022) workshop of the 31st International Joint Conference on Artificial Intelligence and the 25th European Conference on Artificial Intelligence (IJCAI-ECAI 2022),July 23-29, 2022, in Messe Wien, Vienna, Austria.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hlinkClick r:id="rId2"/>
              </a:rPr>
              <a:t>https://oceania.inria.cl/#aimocc-2022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23EA0FE-9040-262C-4A12-7C3AF4861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581" y="1466758"/>
            <a:ext cx="6277536" cy="28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648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1356C-4BB2-3BFC-0A22-5E5DACE15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se conseguíssemos usar apenas a perda da física?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2462C-170E-CB6F-9067-8C89F2A4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3BC0CD-964A-4DEF-9C62-745A81071F7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FC701AEA-0402-C8B7-36C2-553AA98020AD}"/>
              </a:ext>
            </a:extLst>
          </p:cNvPr>
          <p:cNvSpPr/>
          <p:nvPr/>
        </p:nvSpPr>
        <p:spPr>
          <a:xfrm>
            <a:off x="1861456" y="2538301"/>
            <a:ext cx="669472" cy="547007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t, x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ECCFE25-7D6D-7ABD-748F-B281A578705B}"/>
              </a:ext>
            </a:extLst>
          </p:cNvPr>
          <p:cNvSpPr/>
          <p:nvPr/>
        </p:nvSpPr>
        <p:spPr>
          <a:xfrm>
            <a:off x="2743200" y="2366851"/>
            <a:ext cx="2032907" cy="889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Rede Neural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2F1E24B8-E6BC-949E-C967-BD07BEFB2D39}"/>
              </a:ext>
            </a:extLst>
          </p:cNvPr>
          <p:cNvSpPr/>
          <p:nvPr/>
        </p:nvSpPr>
        <p:spPr>
          <a:xfrm>
            <a:off x="4988379" y="2538301"/>
            <a:ext cx="669472" cy="547007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</a:t>
            </a: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9B06B03A-EA47-5AE8-82C8-696542AFD702}"/>
              </a:ext>
            </a:extLst>
          </p:cNvPr>
          <p:cNvSpPr/>
          <p:nvPr/>
        </p:nvSpPr>
        <p:spPr>
          <a:xfrm>
            <a:off x="9164090" y="2538300"/>
            <a:ext cx="1983926" cy="547007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Perdas</a:t>
            </a:r>
            <a:b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(a minimizar)</a:t>
            </a:r>
            <a:endParaRPr kumimoji="0" lang="pt-BR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Equals 24">
            <a:extLst>
              <a:ext uri="{FF2B5EF4-FFF2-40B4-BE49-F238E27FC236}">
                <a16:creationId xmlns:a16="http://schemas.microsoft.com/office/drawing/2014/main" id="{CBC59ADF-1A9D-DD03-F55F-0D0E9D81878E}"/>
              </a:ext>
            </a:extLst>
          </p:cNvPr>
          <p:cNvSpPr/>
          <p:nvPr/>
        </p:nvSpPr>
        <p:spPr>
          <a:xfrm>
            <a:off x="8548007" y="2574204"/>
            <a:ext cx="449036" cy="373887"/>
          </a:xfrm>
          <a:prstGeom prst="mathEqual">
            <a:avLst>
              <a:gd name="adj1" fmla="val 23520"/>
              <a:gd name="adj2" fmla="val 24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1CEC6175-A056-8636-9A36-506BAE2D3A96}"/>
              </a:ext>
            </a:extLst>
          </p:cNvPr>
          <p:cNvSpPr/>
          <p:nvPr/>
        </p:nvSpPr>
        <p:spPr>
          <a:xfrm>
            <a:off x="5781677" y="2726080"/>
            <a:ext cx="628645" cy="171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" name="Arrow: Curved Left 31">
            <a:extLst>
              <a:ext uri="{FF2B5EF4-FFF2-40B4-BE49-F238E27FC236}">
                <a16:creationId xmlns:a16="http://schemas.microsoft.com/office/drawing/2014/main" id="{0053E828-9D14-0A23-D61F-B30BB2373A90}"/>
              </a:ext>
            </a:extLst>
          </p:cNvPr>
          <p:cNvSpPr/>
          <p:nvPr/>
        </p:nvSpPr>
        <p:spPr>
          <a:xfrm rot="5400000">
            <a:off x="5873094" y="1443138"/>
            <a:ext cx="1810014" cy="6844685"/>
          </a:xfrm>
          <a:prstGeom prst="curved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C770DC-5003-5C96-F112-DB230C714AB3}"/>
              </a:ext>
            </a:extLst>
          </p:cNvPr>
          <p:cNvSpPr txBox="1"/>
          <p:nvPr/>
        </p:nvSpPr>
        <p:spPr>
          <a:xfrm>
            <a:off x="6003370" y="5285961"/>
            <a:ext cx="1755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Atualizar pesos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Flowchart: Alternate Process 5">
                <a:extLst>
                  <a:ext uri="{FF2B5EF4-FFF2-40B4-BE49-F238E27FC236}">
                    <a16:creationId xmlns:a16="http://schemas.microsoft.com/office/drawing/2014/main" id="{7C99142A-351E-3BC6-2FE6-A82AAD37B528}"/>
                  </a:ext>
                </a:extLst>
              </p:cNvPr>
              <p:cNvSpPr/>
              <p:nvPr/>
            </p:nvSpPr>
            <p:spPr>
              <a:xfrm>
                <a:off x="6487201" y="2538300"/>
                <a:ext cx="1983926" cy="547007"/>
              </a:xfrm>
              <a:prstGeom prst="flowChartAlternateProcess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GB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𝑢</m:t>
                          </m:r>
                        </m:num>
                        <m:den>
                          <m:r>
                            <a:rPr kumimoji="0" lang="en-GB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GB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den>
                      </m:f>
                      <m:r>
                        <a:rPr kumimoji="0" lang="en-GB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GB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𝑢</m:t>
                      </m:r>
                      <m:f>
                        <m:fPr>
                          <m:ctrlPr>
                            <a:rPr kumimoji="0" lang="en-GB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GB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𝑢</m:t>
                          </m:r>
                        </m:num>
                        <m:den>
                          <m:r>
                            <a:rPr kumimoji="0" lang="en-GB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GB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den>
                      </m:f>
                      <m:r>
                        <a:rPr kumimoji="0" lang="en-GB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GB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𝜈</m:t>
                      </m:r>
                      <m:f>
                        <m:fPr>
                          <m:ctrlPr>
                            <a:rPr kumimoji="0" lang="en-GB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GB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GB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𝜕</m:t>
                              </m:r>
                            </m:e>
                            <m:sup>
                              <m:r>
                                <a:rPr kumimoji="0" lang="en-GB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GB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𝑢</m:t>
                          </m:r>
                        </m:num>
                        <m:den>
                          <m:r>
                            <a:rPr kumimoji="0" lang="en-GB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0" lang="en-GB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GB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0" lang="en-GB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GB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Flowchart: Alternate Process 5">
                <a:extLst>
                  <a:ext uri="{FF2B5EF4-FFF2-40B4-BE49-F238E27FC236}">
                    <a16:creationId xmlns:a16="http://schemas.microsoft.com/office/drawing/2014/main" id="{7C99142A-351E-3BC6-2FE6-A82AAD37B5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201" y="2538300"/>
                <a:ext cx="1983926" cy="547007"/>
              </a:xfrm>
              <a:prstGeom prst="flowChartAlternateProcess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4A0B10D-C810-28A7-3008-99D67D42A427}"/>
              </a:ext>
            </a:extLst>
          </p:cNvPr>
          <p:cNvSpPr txBox="1"/>
          <p:nvPr/>
        </p:nvSpPr>
        <p:spPr>
          <a:xfrm>
            <a:off x="6601499" y="3079044"/>
            <a:ext cx="1755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Cálculo de resíduo</a:t>
            </a:r>
            <a:b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 equação</a:t>
            </a:r>
          </a:p>
        </p:txBody>
      </p:sp>
    </p:spTree>
    <p:extLst>
      <p:ext uri="{BB962C8B-B14F-4D97-AF65-F5344CB8AC3E}">
        <p14:creationId xmlns:p14="http://schemas.microsoft.com/office/powerpoint/2010/main" val="3646989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1356C-4BB2-3BFC-0A22-5E5DACE15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se conseguíssemos usar apenas a perda da física?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2462C-170E-CB6F-9067-8C89F2A4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3BC0CD-964A-4DEF-9C62-745A81071F7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8EA4BCC-B9B9-4B6E-DD3B-8B67345D4C54}"/>
              </a:ext>
            </a:extLst>
          </p:cNvPr>
          <p:cNvGrpSpPr/>
          <p:nvPr/>
        </p:nvGrpSpPr>
        <p:grpSpPr>
          <a:xfrm>
            <a:off x="5797829" y="1653462"/>
            <a:ext cx="5306831" cy="1945018"/>
            <a:chOff x="1861456" y="2366851"/>
            <a:chExt cx="9286560" cy="3403637"/>
          </a:xfrm>
        </p:grpSpPr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FC701AEA-0402-C8B7-36C2-553AA98020AD}"/>
                </a:ext>
              </a:extLst>
            </p:cNvPr>
            <p:cNvSpPr/>
            <p:nvPr/>
          </p:nvSpPr>
          <p:spPr>
            <a:xfrm>
              <a:off x="1861456" y="2538301"/>
              <a:ext cx="669472" cy="547007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t, x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BECCFE25-7D6D-7ABD-748F-B281A578705B}"/>
                </a:ext>
              </a:extLst>
            </p:cNvPr>
            <p:cNvSpPr/>
            <p:nvPr/>
          </p:nvSpPr>
          <p:spPr>
            <a:xfrm>
              <a:off x="2743200" y="2366851"/>
              <a:ext cx="2032907" cy="88990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Rede Neural</a:t>
              </a:r>
            </a:p>
          </p:txBody>
        </p:sp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2F1E24B8-E6BC-949E-C967-BD07BEFB2D39}"/>
                </a:ext>
              </a:extLst>
            </p:cNvPr>
            <p:cNvSpPr/>
            <p:nvPr/>
          </p:nvSpPr>
          <p:spPr>
            <a:xfrm>
              <a:off x="4988379" y="2538301"/>
              <a:ext cx="669472" cy="547007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u</a:t>
              </a:r>
            </a:p>
          </p:txBody>
        </p:sp>
        <p:sp>
          <p:nvSpPr>
            <p:cNvPr id="23" name="Flowchart: Alternate Process 22">
              <a:extLst>
                <a:ext uri="{FF2B5EF4-FFF2-40B4-BE49-F238E27FC236}">
                  <a16:creationId xmlns:a16="http://schemas.microsoft.com/office/drawing/2014/main" id="{9B06B03A-EA47-5AE8-82C8-696542AFD702}"/>
                </a:ext>
              </a:extLst>
            </p:cNvPr>
            <p:cNvSpPr/>
            <p:nvPr/>
          </p:nvSpPr>
          <p:spPr>
            <a:xfrm>
              <a:off x="9164090" y="2538300"/>
              <a:ext cx="1983926" cy="547007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Perdas</a:t>
              </a:r>
              <a:br>
                <a:rPr kumimoji="0" lang="pt-B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pt-B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(a minimizar)</a:t>
              </a:r>
              <a:endParaRPr kumimoji="0" lang="pt-BR" sz="9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5" name="Equals 24">
              <a:extLst>
                <a:ext uri="{FF2B5EF4-FFF2-40B4-BE49-F238E27FC236}">
                  <a16:creationId xmlns:a16="http://schemas.microsoft.com/office/drawing/2014/main" id="{CBC59ADF-1A9D-DD03-F55F-0D0E9D81878E}"/>
                </a:ext>
              </a:extLst>
            </p:cNvPr>
            <p:cNvSpPr/>
            <p:nvPr/>
          </p:nvSpPr>
          <p:spPr>
            <a:xfrm>
              <a:off x="8548007" y="2574204"/>
              <a:ext cx="449036" cy="373887"/>
            </a:xfrm>
            <a:prstGeom prst="mathEqual">
              <a:avLst>
                <a:gd name="adj1" fmla="val 23520"/>
                <a:gd name="adj2" fmla="val 2486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1CEC6175-A056-8636-9A36-506BAE2D3A96}"/>
                </a:ext>
              </a:extLst>
            </p:cNvPr>
            <p:cNvSpPr/>
            <p:nvPr/>
          </p:nvSpPr>
          <p:spPr>
            <a:xfrm>
              <a:off x="5781677" y="2726080"/>
              <a:ext cx="628645" cy="1714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2" name="Arrow: Curved Left 31">
              <a:extLst>
                <a:ext uri="{FF2B5EF4-FFF2-40B4-BE49-F238E27FC236}">
                  <a16:creationId xmlns:a16="http://schemas.microsoft.com/office/drawing/2014/main" id="{0053E828-9D14-0A23-D61F-B30BB2373A90}"/>
                </a:ext>
              </a:extLst>
            </p:cNvPr>
            <p:cNvSpPr/>
            <p:nvPr/>
          </p:nvSpPr>
          <p:spPr>
            <a:xfrm rot="5400000">
              <a:off x="5873094" y="1443138"/>
              <a:ext cx="1810014" cy="6844685"/>
            </a:xfrm>
            <a:prstGeom prst="curvedLef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FC770DC-5003-5C96-F112-DB230C714AB3}"/>
                </a:ext>
              </a:extLst>
            </p:cNvPr>
            <p:cNvSpPr txBox="1"/>
            <p:nvPr/>
          </p:nvSpPr>
          <p:spPr>
            <a:xfrm>
              <a:off x="6003369" y="5285962"/>
              <a:ext cx="1755329" cy="377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Atualizar pesos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Flowchart: Alternate Process 5">
                  <a:extLst>
                    <a:ext uri="{FF2B5EF4-FFF2-40B4-BE49-F238E27FC236}">
                      <a16:creationId xmlns:a16="http://schemas.microsoft.com/office/drawing/2014/main" id="{7C99142A-351E-3BC6-2FE6-A82AAD37B528}"/>
                    </a:ext>
                  </a:extLst>
                </p:cNvPr>
                <p:cNvSpPr/>
                <p:nvPr/>
              </p:nvSpPr>
              <p:spPr>
                <a:xfrm>
                  <a:off x="6487201" y="2538300"/>
                  <a:ext cx="1983926" cy="547007"/>
                </a:xfrm>
                <a:prstGeom prst="flowChartAlternateProcess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0" lang="en-GB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GB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𝜕</m:t>
                            </m:r>
                            <m:r>
                              <a:rPr kumimoji="0" lang="en-GB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𝑢</m:t>
                            </m:r>
                          </m:num>
                          <m:den>
                            <m:r>
                              <a:rPr kumimoji="0" lang="en-GB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𝜕</m:t>
                            </m:r>
                            <m:r>
                              <a:rPr kumimoji="0" lang="en-GB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</m:den>
                        </m:f>
                        <m:r>
                          <a:rPr kumimoji="0" lang="en-GB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r>
                          <a:rPr kumimoji="0" lang="en-GB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𝑢</m:t>
                        </m:r>
                        <m:f>
                          <m:fPr>
                            <m:ctrlPr>
                              <a:rPr kumimoji="0" lang="en-GB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GB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𝜕</m:t>
                            </m:r>
                            <m:r>
                              <a:rPr kumimoji="0" lang="en-GB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𝑢</m:t>
                            </m:r>
                          </m:num>
                          <m:den>
                            <m:r>
                              <a:rPr kumimoji="0" lang="en-GB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𝜕</m:t>
                            </m:r>
                            <m:r>
                              <a:rPr kumimoji="0" lang="en-GB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den>
                        </m:f>
                        <m:r>
                          <a:rPr kumimoji="0" lang="en-GB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r>
                          <a:rPr kumimoji="0" lang="en-GB" sz="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𝜈</m:t>
                        </m:r>
                        <m:f>
                          <m:fPr>
                            <m:ctrlPr>
                              <a:rPr kumimoji="0" lang="en-GB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0" lang="en-GB" sz="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GB" sz="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kumimoji="0" lang="en-GB" sz="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0" lang="en-GB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𝑢</m:t>
                            </m:r>
                          </m:num>
                          <m:den>
                            <m:r>
                              <a:rPr kumimoji="0" lang="en-GB" sz="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kumimoji="0" lang="en-GB" sz="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GB" sz="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kumimoji="0" lang="en-GB" sz="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kumimoji="0" lang="en-GB" sz="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" name="Flowchart: Alternate Process 5">
                  <a:extLst>
                    <a:ext uri="{FF2B5EF4-FFF2-40B4-BE49-F238E27FC236}">
                      <a16:creationId xmlns:a16="http://schemas.microsoft.com/office/drawing/2014/main" id="{7C99142A-351E-3BC6-2FE6-A82AAD37B5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7201" y="2538300"/>
                  <a:ext cx="1983926" cy="547007"/>
                </a:xfrm>
                <a:prstGeom prst="flowChartAlternateProcess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A0B10D-C810-28A7-3008-99D67D42A427}"/>
                </a:ext>
              </a:extLst>
            </p:cNvPr>
            <p:cNvSpPr txBox="1"/>
            <p:nvPr/>
          </p:nvSpPr>
          <p:spPr>
            <a:xfrm>
              <a:off x="6601499" y="3079045"/>
              <a:ext cx="1755329" cy="807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Cálculo de resíduo</a:t>
              </a:r>
              <a:br>
                <a:rPr kumimoji="0" lang="pt-B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pt-B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da equação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3C64705-BEF6-C49E-08FF-2C17B08802CA}"/>
              </a:ext>
            </a:extLst>
          </p:cNvPr>
          <p:cNvSpPr txBox="1"/>
          <p:nvPr/>
        </p:nvSpPr>
        <p:spPr>
          <a:xfrm>
            <a:off x="838200" y="2711674"/>
            <a:ext cx="56365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Como obedecer às condições de contorno?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Quais são as possíveis saídas da rede neural?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 se todas as saídas seguissem o contorno?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9A7874-BA0F-2E10-2C59-202D7735980A}"/>
              </a:ext>
            </a:extLst>
          </p:cNvPr>
          <p:cNvSpPr txBox="1"/>
          <p:nvPr/>
        </p:nvSpPr>
        <p:spPr>
          <a:xfrm>
            <a:off x="3372311" y="4959459"/>
            <a:ext cx="609534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L. Sun, H. Gao, S. Pan, and J.-X. Wang, “Surrogate modeling for fluid flows based on physics-constrained deep learning without simulation data,”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Computer Methods in Applied Mechanics and Engineering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vol. 361, p. 112732, Apr. 2020,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hlinkClick r:id="rId4"/>
              </a:rPr>
              <a:t>10.1016/j.cma.2019.112732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7658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9AD63D-B333-1442-E16B-CA8FEF2C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pt-BR" sz="3600" dirty="0" err="1">
                <a:solidFill>
                  <a:schemeClr val="tx2"/>
                </a:solidFill>
              </a:rPr>
              <a:t>Boundary</a:t>
            </a:r>
            <a:r>
              <a:rPr lang="pt-BR" sz="3600" dirty="0">
                <a:solidFill>
                  <a:schemeClr val="tx2"/>
                </a:solidFill>
              </a:rPr>
              <a:t> </a:t>
            </a:r>
            <a:r>
              <a:rPr lang="pt-BR" sz="3600" dirty="0" err="1">
                <a:solidFill>
                  <a:schemeClr val="tx2"/>
                </a:solidFill>
              </a:rPr>
              <a:t>encoded</a:t>
            </a:r>
            <a:r>
              <a:rPr lang="pt-BR" sz="3600" dirty="0">
                <a:solidFill>
                  <a:schemeClr val="tx2"/>
                </a:solidFill>
              </a:rPr>
              <a:t> output </a:t>
            </a:r>
            <a:r>
              <a:rPr lang="pt-BR" sz="3600" dirty="0" err="1">
                <a:solidFill>
                  <a:schemeClr val="tx2"/>
                </a:solidFill>
              </a:rPr>
              <a:t>layer</a:t>
            </a:r>
            <a:endParaRPr lang="pt-BR" sz="36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C480D9-E2B5-65DB-769C-0000B94A16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421682"/>
                <a:ext cx="5113421" cy="3934667"/>
              </a:xfrm>
            </p:spPr>
            <p:txBody>
              <a:bodyPr anchor="t">
                <a:normAutofit lnSpcReduction="10000"/>
              </a:bodyPr>
              <a:lstStyle/>
              <a:p>
                <a:r>
                  <a:rPr lang="pt-BR" sz="1800" dirty="0">
                    <a:solidFill>
                      <a:schemeClr val="tx2"/>
                    </a:solidFill>
                  </a:rPr>
                  <a:t>É uma forma de “forçar” que a saída da rede siga o que é estabelecido pelo contorno</a:t>
                </a:r>
              </a:p>
              <a:p>
                <a:endParaRPr lang="pt-BR" sz="1800" dirty="0">
                  <a:solidFill>
                    <a:schemeClr val="tx2"/>
                  </a:solidFill>
                </a:endParaRPr>
              </a:p>
              <a:p>
                <a:r>
                  <a:rPr lang="pt-BR" sz="1800" dirty="0">
                    <a:solidFill>
                      <a:schemeClr val="tx2"/>
                    </a:solidFill>
                  </a:rPr>
                  <a:t>Assim, podemos lidar com apenas um dos tipos de perda</a:t>
                </a:r>
              </a:p>
              <a:p>
                <a:endParaRPr lang="pt-BR" sz="1800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1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BR" sz="1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sz="1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pt-BR" sz="1800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endParaRPr lang="pt-BR" sz="1800" dirty="0">
                  <a:solidFill>
                    <a:schemeClr val="tx2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BR" sz="1800" dirty="0">
                    <a:solidFill>
                      <a:schemeClr val="tx2"/>
                    </a:solidFill>
                  </a:rPr>
                  <a:t> é a saída da rede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pt-BR" sz="1800" dirty="0">
                    <a:solidFill>
                      <a:schemeClr val="tx2"/>
                    </a:solidFill>
                  </a:rPr>
                  <a:t> segue todos os contornos</a:t>
                </a:r>
              </a:p>
              <a:p>
                <a14:m>
                  <m:oMath xmlns:m="http://schemas.openxmlformats.org/officeDocument/2006/math">
                    <m:r>
                      <a:rPr lang="pt-BR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pt-BR" sz="1800" dirty="0">
                    <a:solidFill>
                      <a:schemeClr val="tx2"/>
                    </a:solidFill>
                  </a:rPr>
                  <a:t> é uma função de distância do contorno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sz="1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sz="1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400" dirty="0">
                    <a:solidFill>
                      <a:schemeClr val="tx2"/>
                    </a:solidFill>
                  </a:rPr>
                  <a:t> no contorno 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sz="1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pt-BR" sz="1400" dirty="0">
                    <a:solidFill>
                      <a:schemeClr val="tx2"/>
                    </a:solidFill>
                  </a:rPr>
                  <a:t> fora do contorno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C480D9-E2B5-65DB-769C-0000B94A16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421682"/>
                <a:ext cx="5113421" cy="3934667"/>
              </a:xfrm>
              <a:blipFill>
                <a:blip r:embed="rId3"/>
                <a:stretch>
                  <a:fillRect l="-715" t="-21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8084153-967A-6DCD-36F0-F3FA0DCB6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275" y="510700"/>
            <a:ext cx="6095031" cy="431223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EBFF1E-87DB-589B-DA65-9E31CEAB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13BC0CD-964A-4DEF-9C62-745A81071F7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69B4A1-020F-EA40-F6EC-209E479B084D}"/>
              </a:ext>
            </a:extLst>
          </p:cNvPr>
          <p:cNvSpPr txBox="1"/>
          <p:nvPr/>
        </p:nvSpPr>
        <p:spPr>
          <a:xfrm>
            <a:off x="6224630" y="5333634"/>
            <a:ext cx="56506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L. Sun, H. Gao, S. Pan, and J.-X. Wang, “Surrogate modeling for fluid flows based on physics-constrained deep learning without simulation data,”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Computer Methods in Applied Mechanics and Engineering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vol. 361, p. 112732, Apr. 2020,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hlinkClick r:id="rId5"/>
              </a:rPr>
              <a:t>10.1016/j.cma.2019.112732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1622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6C65039-AA0B-CFC4-E10E-00DD6341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chemeClr val="tx2"/>
                </a:solidFill>
              </a:rPr>
              <a:t>Quais dificuldades ainda existem nas PINNs?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F2E49CDC-3108-7E3D-CEAB-26E64F037BC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0574" y="801866"/>
          <a:ext cx="5306084" cy="5230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32C59-47AA-68EA-79B0-8CAC5F80B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13BC0CD-964A-4DEF-9C62-745A81071F7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214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A92846-71A9-2250-1F4F-C44586839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PIML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Formas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se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fazer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28C07-8ACC-B87B-F9F4-D97A15D3C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13BC0CD-964A-4DEF-9C62-745A81071F7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Arial" panose="020B0604020202020204"/>
                <a:ea typeface="Verdana" panose="020B060403050404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Arial" panose="020B0604020202020204"/>
              <a:ea typeface="Verdana" panose="020B0604030504040204" pitchFamily="34" charset="0"/>
              <a:cs typeface="+mn-cs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24A174D-F699-E71D-9AC5-D2E696C41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858" y="1466850"/>
            <a:ext cx="3496284" cy="43203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Física </a:t>
            </a:r>
            <a:r>
              <a:rPr lang="pt-BR" dirty="0">
                <a:sym typeface="Wingdings" panose="05000000000000000000" pitchFamily="2" charset="2"/>
              </a:rPr>
              <a:t></a:t>
            </a:r>
            <a:r>
              <a:rPr lang="pt-BR" dirty="0"/>
              <a:t> Dados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sz="2400" dirty="0"/>
              <a:t>Usar séries de dados para corrigir soluções físicas</a:t>
            </a:r>
          </a:p>
          <a:p>
            <a:endParaRPr lang="pt-BR" sz="2400" dirty="0"/>
          </a:p>
          <a:p>
            <a:r>
              <a:rPr lang="pt-BR" sz="2400" dirty="0"/>
              <a:t>Melhorar as aproximações usadas na física com séries de dados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EAD1788-95B4-D23C-42AE-5C575AB2326D}"/>
              </a:ext>
            </a:extLst>
          </p:cNvPr>
          <p:cNvSpPr txBox="1">
            <a:spLocks/>
          </p:cNvSpPr>
          <p:nvPr/>
        </p:nvSpPr>
        <p:spPr>
          <a:xfrm>
            <a:off x="8086724" y="1466850"/>
            <a:ext cx="3781425" cy="4320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t>Dados 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t> Física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t>Adicionar restrições físicas à modelagem por dados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t>Usar conhecimento físico para definir a relação entre os dados</a:t>
            </a:r>
          </a:p>
        </p:txBody>
      </p:sp>
    </p:spTree>
    <p:extLst>
      <p:ext uri="{BB962C8B-B14F-4D97-AF65-F5344CB8AC3E}">
        <p14:creationId xmlns:p14="http://schemas.microsoft.com/office/powerpoint/2010/main" val="1620748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3A93628A-4A26-42A6-859F-D1C95150A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DC15A7-BACE-6E19-1282-E17ADA54D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4" y="891539"/>
            <a:ext cx="5715000" cy="1346693"/>
          </a:xfrm>
        </p:spPr>
        <p:txBody>
          <a:bodyPr>
            <a:normAutofit/>
          </a:bodyPr>
          <a:lstStyle/>
          <a:p>
            <a:r>
              <a:rPr lang="pt-BR" sz="4000"/>
              <a:t>Equação de Burgers</a:t>
            </a: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3532152E-6A17-42D3-9591-5CAC0BFEE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595D4-69BC-64F5-C99E-97DCB933F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978408"/>
            <a:ext cx="722376" cy="603504"/>
          </a:xfrm>
        </p:spPr>
        <p:txBody>
          <a:bodyPr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13BC0CD-964A-4DEF-9C62-745A81071F78}" type="slidenum"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F17213-9185-A801-6891-9B36317052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97864" y="2399100"/>
                <a:ext cx="5715000" cy="35635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0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b="0" i="1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GB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sz="20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>
                          <a:latin typeface="Cambria Math" panose="02040503050406030204" pitchFamily="18" charset="0"/>
                        </a:rPr>
                        <m:t>𝜈</m:t>
                      </m:r>
                      <m:f>
                        <m:fPr>
                          <m:ctrlPr>
                            <a:rPr lang="en-GB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0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GB" sz="20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sz="20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0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2000" dirty="0"/>
              </a:p>
              <a:p>
                <a:r>
                  <a:rPr lang="pt-BR" sz="2000" dirty="0"/>
                  <a:t>Modelagem de gases compressíveis</a:t>
                </a:r>
              </a:p>
              <a:p>
                <a:r>
                  <a:rPr lang="pt-BR" sz="2000" dirty="0"/>
                  <a:t>Ondas de choque</a:t>
                </a:r>
              </a:p>
              <a:p>
                <a:r>
                  <a:rPr lang="pt-BR" sz="2000" dirty="0"/>
                  <a:t>Trânsito</a:t>
                </a:r>
              </a:p>
              <a:p>
                <a:r>
                  <a:rPr lang="pt-BR" sz="2000" i="1" dirty="0"/>
                  <a:t>Toy-</a:t>
                </a:r>
                <a:r>
                  <a:rPr lang="pt-BR" sz="2000" i="1" dirty="0" err="1"/>
                  <a:t>problem</a:t>
                </a:r>
                <a:r>
                  <a:rPr lang="pt-BR" sz="2000" dirty="0"/>
                  <a:t> para </a:t>
                </a:r>
                <a:r>
                  <a:rPr lang="pt-BR" sz="2000" dirty="0" err="1"/>
                  <a:t>Navier</a:t>
                </a:r>
                <a:r>
                  <a:rPr lang="pt-BR" sz="2000" dirty="0"/>
                  <a:t>-Stokes</a:t>
                </a:r>
                <a:endParaRPr lang="pt-BR" sz="2000" i="1" dirty="0"/>
              </a:p>
              <a:p>
                <a:endParaRPr lang="pt-BR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F17213-9185-A801-6891-9B36317052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7864" y="2399100"/>
                <a:ext cx="5715000" cy="3563550"/>
              </a:xfrm>
              <a:blipFill>
                <a:blip r:embed="rId2"/>
                <a:stretch>
                  <a:fillRect l="-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3">
            <a:extLst>
              <a:ext uri="{FF2B5EF4-FFF2-40B4-BE49-F238E27FC236}">
                <a16:creationId xmlns:a16="http://schemas.microsoft.com/office/drawing/2014/main" id="{D0D1E45D-067D-4152-BAD5-4265AFF7D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509" y="891540"/>
            <a:ext cx="4639186" cy="5071110"/>
          </a:xfrm>
          <a:prstGeom prst="rect">
            <a:avLst/>
          </a:prstGeom>
          <a:solidFill>
            <a:srgbClr val="687074"/>
          </a:solidFill>
          <a:ln>
            <a:noFill/>
          </a:ln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8591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CD00E8-22BD-2DC2-E375-E13BDF978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83396" y="2417078"/>
            <a:ext cx="5651344" cy="1439799"/>
          </a:xfrm>
        </p:spPr>
        <p:txBody>
          <a:bodyPr>
            <a:normAutofit/>
          </a:bodyPr>
          <a:lstStyle/>
          <a:p>
            <a:r>
              <a:rPr lang="pt-BR" sz="4000" dirty="0"/>
              <a:t>Equação de Burgers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0C3B59-DE2C-4611-8148-812575C5C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8962A-5E99-CD45-FDE5-32855D348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978408"/>
            <a:ext cx="722376" cy="603504"/>
          </a:xfrm>
        </p:spPr>
        <p:txBody>
          <a:bodyPr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13BC0CD-964A-4DEF-9C62-745A81071F78}" type="slidenum"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7CC5AC-88F2-0DE9-615E-C92E3215E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527" y="169261"/>
            <a:ext cx="6856758" cy="2434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234860-3650-7E96-C973-1F1563957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744" y="2838662"/>
            <a:ext cx="9364382" cy="31151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EFBA97-3CEC-1441-7B2B-CD1B4BF83AAD}"/>
              </a:ext>
            </a:extLst>
          </p:cNvPr>
          <p:cNvSpPr txBox="1"/>
          <p:nvPr/>
        </p:nvSpPr>
        <p:spPr>
          <a:xfrm>
            <a:off x="6220134" y="6055133"/>
            <a:ext cx="59463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RAISSI, M.; PERDIKARIS, P.; KARNIADAKIS, G. E.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Physics-informed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neural networks: A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deep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learning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framework for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solving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forward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and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inverse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problems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involving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nonlinear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partial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differential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equations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</a:t>
            </a:r>
            <a:r>
              <a:rPr kumimoji="0" lang="pt-B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Journal</a:t>
            </a:r>
            <a:r>
              <a:rPr kumimoji="0" lang="pt-B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pt-B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of</a:t>
            </a:r>
            <a:r>
              <a:rPr kumimoji="0" lang="pt-B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pt-B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Computational</a:t>
            </a:r>
            <a:r>
              <a:rPr kumimoji="0" lang="pt-B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pt-B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Physics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v. 378, p. 686–707, 2019. 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7148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ACCAA5-8E22-B355-3F87-0A090D62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978408"/>
            <a:ext cx="722376" cy="603504"/>
          </a:xfrm>
        </p:spPr>
        <p:txBody>
          <a:bodyPr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13BC0CD-964A-4DEF-9C62-745A81071F78}" type="slidenum"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A3B8B-39D1-35F8-CDFB-0DC24EBA4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5153" y="1289436"/>
            <a:ext cx="3963697" cy="40848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000" dirty="0"/>
              <a:t>Como definir o problema?</a:t>
            </a:r>
          </a:p>
          <a:p>
            <a:r>
              <a:rPr lang="pt-BR" sz="2400" dirty="0"/>
              <a:t>Equação governante</a:t>
            </a:r>
          </a:p>
          <a:p>
            <a:r>
              <a:rPr lang="pt-BR" sz="2400" dirty="0"/>
              <a:t>Domínio</a:t>
            </a:r>
          </a:p>
          <a:p>
            <a:r>
              <a:rPr lang="pt-BR" sz="2400" dirty="0"/>
              <a:t>Condição inicial</a:t>
            </a:r>
          </a:p>
          <a:p>
            <a:r>
              <a:rPr lang="pt-BR" sz="2400" dirty="0"/>
              <a:t>Condições de contorno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09FE8C-9B65-0EEC-AB7C-2693976BB242}"/>
              </a:ext>
            </a:extLst>
          </p:cNvPr>
          <p:cNvSpPr txBox="1">
            <a:spLocks/>
          </p:cNvSpPr>
          <p:nvPr/>
        </p:nvSpPr>
        <p:spPr>
          <a:xfrm rot="16200000">
            <a:off x="-1383396" y="2417078"/>
            <a:ext cx="5651344" cy="1439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Equação de Burgers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j-ea"/>
              <a:cs typeface="+mj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03C6E68-65DB-7D54-8AB9-B618D9EA2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627" y="1237567"/>
            <a:ext cx="3926010" cy="13937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1BBDC35-ABD7-DC9F-9916-ED6295944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0" y="3668009"/>
            <a:ext cx="5363076" cy="17840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04748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ACCAA5-8E22-B355-3F87-0A090D62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978408"/>
            <a:ext cx="722376" cy="603504"/>
          </a:xfrm>
        </p:spPr>
        <p:txBody>
          <a:bodyPr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13BC0CD-964A-4DEF-9C62-745A81071F78}" type="slidenum"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A3B8B-39D1-35F8-CDFB-0DC24EBA4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5153" y="1289436"/>
            <a:ext cx="3963697" cy="40848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000" dirty="0"/>
              <a:t>Como definir o problema?</a:t>
            </a:r>
          </a:p>
          <a:p>
            <a:r>
              <a:rPr lang="pt-BR" sz="2400" dirty="0"/>
              <a:t>Equação governante</a:t>
            </a:r>
          </a:p>
          <a:p>
            <a:r>
              <a:rPr lang="pt-BR" sz="2400" dirty="0"/>
              <a:t>Domínio</a:t>
            </a:r>
          </a:p>
          <a:p>
            <a:r>
              <a:rPr lang="pt-BR" sz="2400" dirty="0"/>
              <a:t>Condição inicial</a:t>
            </a:r>
          </a:p>
          <a:p>
            <a:r>
              <a:rPr lang="pt-BR" sz="2400" dirty="0"/>
              <a:t>Condições de contorno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09FE8C-9B65-0EEC-AB7C-2693976BB242}"/>
              </a:ext>
            </a:extLst>
          </p:cNvPr>
          <p:cNvSpPr txBox="1">
            <a:spLocks/>
          </p:cNvSpPr>
          <p:nvPr/>
        </p:nvSpPr>
        <p:spPr>
          <a:xfrm rot="16200000">
            <a:off x="-1383396" y="2417078"/>
            <a:ext cx="5651344" cy="1439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Equação de Burgers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j-ea"/>
              <a:cs typeface="+mj-cs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453CD266-BE77-8C49-705A-9D9566DBF261}"/>
              </a:ext>
            </a:extLst>
          </p:cNvPr>
          <p:cNvSpPr/>
          <p:nvPr/>
        </p:nvSpPr>
        <p:spPr>
          <a:xfrm>
            <a:off x="1896122" y="2656548"/>
            <a:ext cx="457200" cy="39052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11C9F4-74FA-9955-4C95-3CE90EAECD84}"/>
                  </a:ext>
                </a:extLst>
              </p:cNvPr>
              <p:cNvSpPr txBox="1"/>
              <p:nvPr/>
            </p:nvSpPr>
            <p:spPr>
              <a:xfrm>
                <a:off x="7372786" y="1561459"/>
                <a:ext cx="3212606" cy="833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𝑢</m:t>
                          </m:r>
                        </m:num>
                        <m:den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den>
                      </m:f>
                      <m:r>
                        <a:rPr kumimoji="0" lang="en-GB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GB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𝑢</m:t>
                      </m:r>
                      <m:f>
                        <m:fPr>
                          <m:ctrlP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𝑢</m:t>
                          </m:r>
                        </m:num>
                        <m:den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den>
                      </m:f>
                      <m:r>
                        <a:rPr kumimoji="0" lang="pt-BR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GB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𝜈</m:t>
                      </m:r>
                      <m:f>
                        <m:fPr>
                          <m:ctrlP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GB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GB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𝜕</m:t>
                              </m:r>
                            </m:e>
                            <m:sup>
                              <m:r>
                                <a:rPr kumimoji="0" lang="en-GB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𝑢</m:t>
                          </m:r>
                        </m:num>
                        <m:den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0" lang="en-GB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GB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0" lang="en-GB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11C9F4-74FA-9955-4C95-3CE90EAEC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786" y="1561459"/>
                <a:ext cx="3212606" cy="8334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7BDCF5-0EE9-C173-F12D-E096DEBB870B}"/>
                  </a:ext>
                </a:extLst>
              </p:cNvPr>
              <p:cNvSpPr txBox="1"/>
              <p:nvPr/>
            </p:nvSpPr>
            <p:spPr>
              <a:xfrm>
                <a:off x="7458869" y="2632414"/>
                <a:ext cx="3875035" cy="27418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2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Equação diferencial parcial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2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pt-B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pt-B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r>
                      <a:rPr kumimoji="0" lang="pt-B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𝑡</m:t>
                    </m:r>
                  </m:oMath>
                </a14:m>
                <a:r>
                  <a:rPr kumimoji="0" lang="pt-B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</a:t>
                </a:r>
                <a:r>
                  <a:rPr kumimoji="0" lang="pt-B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  <a:sym typeface="Wingdings" panose="05000000000000000000" pitchFamily="2" charset="2"/>
                  </a:rPr>
                  <a:t> Coordenadas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2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pt-B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𝑢</m:t>
                    </m:r>
                  </m:oMath>
                </a14:m>
                <a:r>
                  <a:rPr kumimoji="0" lang="pt-B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</a:t>
                </a:r>
                <a:r>
                  <a:rPr kumimoji="0" lang="pt-B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  <a:sym typeface="Wingdings" panose="05000000000000000000" pitchFamily="2" charset="2"/>
                  </a:rPr>
                  <a:t> Função a ser resolvida (</a:t>
                </a:r>
                <a14:m>
                  <m:oMath xmlns:m="http://schemas.openxmlformats.org/officeDocument/2006/math">
                    <m:r>
                      <a:rPr kumimoji="0" lang="pt-B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Wingdings" panose="05000000000000000000" pitchFamily="2" charset="2"/>
                      </a:rPr>
                      <m:t>𝑢</m:t>
                    </m:r>
                    <m:r>
                      <a:rPr kumimoji="0" lang="pt-B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Wingdings" panose="05000000000000000000" pitchFamily="2" charset="2"/>
                      </a:rPr>
                      <m:t>(</m:t>
                    </m:r>
                    <m:r>
                      <a:rPr kumimoji="0" lang="pt-B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Wingdings" panose="05000000000000000000" pitchFamily="2" charset="2"/>
                      </a:rPr>
                      <m:t>𝑡</m:t>
                    </m:r>
                    <m:r>
                      <a:rPr kumimoji="0" lang="pt-B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Wingdings" panose="05000000000000000000" pitchFamily="2" charset="2"/>
                      </a:rPr>
                      <m:t>,</m:t>
                    </m:r>
                    <m:r>
                      <a:rPr kumimoji="0" lang="pt-B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Wingdings" panose="05000000000000000000" pitchFamily="2" charset="2"/>
                      </a:rPr>
                      <m:t>𝑥</m:t>
                    </m:r>
                    <m:r>
                      <a:rPr kumimoji="0" lang="pt-B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kumimoji="0" lang="pt-B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  <a:sym typeface="Wingdings" panose="05000000000000000000" pitchFamily="2" charset="2"/>
                  </a:rPr>
                  <a:t>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2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pt-B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𝜈</m:t>
                    </m:r>
                  </m:oMath>
                </a14:m>
                <a:r>
                  <a:rPr kumimoji="0" lang="pt-B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</a:t>
                </a:r>
                <a:r>
                  <a:rPr kumimoji="0" lang="pt-B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  <a:sym typeface="Wingdings" panose="05000000000000000000" pitchFamily="2" charset="2"/>
                  </a:rPr>
                  <a:t> Coeficiente</a:t>
                </a: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7BDCF5-0EE9-C173-F12D-E096DEBB8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869" y="2632414"/>
                <a:ext cx="3875035" cy="2741841"/>
              </a:xfrm>
              <a:prstGeom prst="rect">
                <a:avLst/>
              </a:prstGeom>
              <a:blipFill>
                <a:blip r:embed="rId3"/>
                <a:stretch>
                  <a:fillRect l="-1417" r="-630" b="-2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687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ACCAA5-8E22-B355-3F87-0A090D62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978408"/>
            <a:ext cx="722376" cy="603504"/>
          </a:xfrm>
        </p:spPr>
        <p:txBody>
          <a:bodyPr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13BC0CD-964A-4DEF-9C62-745A81071F78}" type="slidenum"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A3B8B-39D1-35F8-CDFB-0DC24EBA4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5153" y="1289436"/>
            <a:ext cx="3963697" cy="40848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000" dirty="0"/>
              <a:t>Como definir o problema?</a:t>
            </a:r>
          </a:p>
          <a:p>
            <a:r>
              <a:rPr lang="pt-BR" sz="2400" dirty="0"/>
              <a:t>Equação governante</a:t>
            </a:r>
          </a:p>
          <a:p>
            <a:r>
              <a:rPr lang="pt-BR" sz="2400" dirty="0"/>
              <a:t>Domínio</a:t>
            </a:r>
          </a:p>
          <a:p>
            <a:r>
              <a:rPr lang="pt-BR" sz="2400" dirty="0"/>
              <a:t>Condição inicial</a:t>
            </a:r>
          </a:p>
          <a:p>
            <a:r>
              <a:rPr lang="pt-BR" sz="2400" dirty="0"/>
              <a:t>Condições de contorno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09FE8C-9B65-0EEC-AB7C-2693976BB242}"/>
              </a:ext>
            </a:extLst>
          </p:cNvPr>
          <p:cNvSpPr txBox="1">
            <a:spLocks/>
          </p:cNvSpPr>
          <p:nvPr/>
        </p:nvSpPr>
        <p:spPr>
          <a:xfrm rot="16200000">
            <a:off x="-1383396" y="2417078"/>
            <a:ext cx="5651344" cy="1439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Equação de Burgers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j-ea"/>
              <a:cs typeface="+mj-cs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453CD266-BE77-8C49-705A-9D9566DBF261}"/>
              </a:ext>
            </a:extLst>
          </p:cNvPr>
          <p:cNvSpPr/>
          <p:nvPr/>
        </p:nvSpPr>
        <p:spPr>
          <a:xfrm>
            <a:off x="1896122" y="3101023"/>
            <a:ext cx="457200" cy="39052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11C9F4-74FA-9955-4C95-3CE90EAECD84}"/>
                  </a:ext>
                </a:extLst>
              </p:cNvPr>
              <p:cNvSpPr txBox="1"/>
              <p:nvPr/>
            </p:nvSpPr>
            <p:spPr>
              <a:xfrm>
                <a:off x="7372786" y="1561459"/>
                <a:ext cx="3212606" cy="833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𝑢</m:t>
                          </m:r>
                        </m:num>
                        <m:den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den>
                      </m:f>
                      <m:r>
                        <a:rPr kumimoji="0" lang="en-GB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GB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𝑢</m:t>
                      </m:r>
                      <m:f>
                        <m:fPr>
                          <m:ctrlP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𝑢</m:t>
                          </m:r>
                        </m:num>
                        <m:den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den>
                      </m:f>
                      <m:r>
                        <a:rPr kumimoji="0" lang="pt-BR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GB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𝜈</m:t>
                      </m:r>
                      <m:f>
                        <m:fPr>
                          <m:ctrlP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GB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GB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𝜕</m:t>
                              </m:r>
                            </m:e>
                            <m:sup>
                              <m:r>
                                <a:rPr kumimoji="0" lang="en-GB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𝑢</m:t>
                          </m:r>
                        </m:num>
                        <m:den>
                          <m:r>
                            <a:rPr kumimoji="0" lang="en-GB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0" lang="en-GB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GB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0" lang="en-GB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11C9F4-74FA-9955-4C95-3CE90EAEC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786" y="1561459"/>
                <a:ext cx="3212606" cy="8334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7BDCF5-0EE9-C173-F12D-E096DEBB870B}"/>
                  </a:ext>
                </a:extLst>
              </p:cNvPr>
              <p:cNvSpPr txBox="1"/>
              <p:nvPr/>
            </p:nvSpPr>
            <p:spPr>
              <a:xfrm>
                <a:off x="7458869" y="2632414"/>
                <a:ext cx="3323474" cy="29736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2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Onde iremos resolver a equação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2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pt-B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pt-B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r>
                      <a:rPr kumimoji="0" lang="pt-B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𝑡</m:t>
                    </m:r>
                  </m:oMath>
                </a14:m>
                <a:r>
                  <a:rPr kumimoji="0" lang="pt-B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</a:t>
                </a:r>
                <a:r>
                  <a:rPr kumimoji="0" lang="pt-B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  <a:sym typeface="Wingdings" panose="05000000000000000000" pitchFamily="2" charset="2"/>
                  </a:rPr>
                  <a:t> Coordenadas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2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m:t>0≤</m:t>
                      </m:r>
                      <m:r>
                        <a:rPr kumimoji="0" lang="pt-B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m:t>𝑥</m:t>
                      </m:r>
                      <m:r>
                        <a:rPr kumimoji="0" lang="pt-B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m:t>≤</m:t>
                      </m:r>
                      <m:sSub>
                        <m:sSubPr>
                          <m:ctrlPr>
                            <a:rPr kumimoji="0" lang="pt-B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kumimoji="0" lang="pt-B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b>
                          <m:r>
                            <a:rPr kumimoji="0" lang="pt-B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m:t>𝑓</m:t>
                          </m:r>
                        </m:sub>
                      </m:sSub>
                      <m:r>
                        <a:rPr kumimoji="0" lang="pt-B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m:t>=1</m:t>
                      </m:r>
                    </m:oMath>
                  </m:oMathPara>
                </a14:m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  <a:sym typeface="Wingdings" panose="05000000000000000000" pitchFamily="2" charset="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2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m:t>0≤</m:t>
                      </m:r>
                      <m:r>
                        <a:rPr kumimoji="0" lang="pt-B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m:t>𝑡</m:t>
                      </m:r>
                      <m:r>
                        <a:rPr kumimoji="0" lang="pt-B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m:t>≤</m:t>
                      </m:r>
                      <m:sSub>
                        <m:sSubPr>
                          <m:ctrlPr>
                            <a:rPr kumimoji="0" lang="pt-B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kumimoji="0" lang="pt-B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m:t>𝑡</m:t>
                          </m:r>
                        </m:e>
                        <m:sub>
                          <m:r>
                            <a:rPr kumimoji="0" lang="pt-B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m:t>𝑓</m:t>
                          </m:r>
                        </m:sub>
                      </m:sSub>
                      <m:r>
                        <a:rPr kumimoji="0" lang="pt-B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m:t>=0.5</m:t>
                      </m:r>
                    </m:oMath>
                  </m:oMathPara>
                </a14:m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7BDCF5-0EE9-C173-F12D-E096DEBB8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869" y="2632414"/>
                <a:ext cx="3323474" cy="2973635"/>
              </a:xfrm>
              <a:prstGeom prst="rect">
                <a:avLst/>
              </a:prstGeom>
              <a:blipFill>
                <a:blip r:embed="rId3"/>
                <a:stretch>
                  <a:fillRect l="-1651" r="-11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4102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ACCAA5-8E22-B355-3F87-0A090D62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978408"/>
            <a:ext cx="722376" cy="603504"/>
          </a:xfrm>
        </p:spPr>
        <p:txBody>
          <a:bodyPr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13BC0CD-964A-4DEF-9C62-745A81071F78}" type="slidenum"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A3B8B-39D1-35F8-CDFB-0DC24EBA4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5153" y="1289436"/>
            <a:ext cx="3963697" cy="40848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000" dirty="0"/>
              <a:t>Como definir o problema?</a:t>
            </a:r>
          </a:p>
          <a:p>
            <a:r>
              <a:rPr lang="pt-BR" sz="2400" dirty="0"/>
              <a:t>Equação governante</a:t>
            </a:r>
          </a:p>
          <a:p>
            <a:r>
              <a:rPr lang="pt-BR" sz="2400" dirty="0"/>
              <a:t>Domínio</a:t>
            </a:r>
          </a:p>
          <a:p>
            <a:r>
              <a:rPr lang="pt-BR" sz="2400" dirty="0"/>
              <a:t>Condição inicial</a:t>
            </a:r>
          </a:p>
          <a:p>
            <a:r>
              <a:rPr lang="pt-BR" sz="2400" dirty="0"/>
              <a:t>Condições de contorno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09FE8C-9B65-0EEC-AB7C-2693976BB242}"/>
              </a:ext>
            </a:extLst>
          </p:cNvPr>
          <p:cNvSpPr txBox="1">
            <a:spLocks/>
          </p:cNvSpPr>
          <p:nvPr/>
        </p:nvSpPr>
        <p:spPr>
          <a:xfrm rot="16200000">
            <a:off x="-1383396" y="2417078"/>
            <a:ext cx="5651344" cy="1439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Equação de Burgers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j-ea"/>
              <a:cs typeface="+mj-cs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453CD266-BE77-8C49-705A-9D9566DBF261}"/>
              </a:ext>
            </a:extLst>
          </p:cNvPr>
          <p:cNvSpPr/>
          <p:nvPr/>
        </p:nvSpPr>
        <p:spPr>
          <a:xfrm>
            <a:off x="1896122" y="3554309"/>
            <a:ext cx="457200" cy="39052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7BDCF5-0EE9-C173-F12D-E096DEBB870B}"/>
                  </a:ext>
                </a:extLst>
              </p:cNvPr>
              <p:cNvSpPr txBox="1"/>
              <p:nvPr/>
            </p:nvSpPr>
            <p:spPr>
              <a:xfrm>
                <a:off x="7143292" y="2246932"/>
                <a:ext cx="4001416" cy="2169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2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Qual a situação no início da simulação?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2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𝑢</m:t>
                      </m:r>
                      <m:d>
                        <m:dPr>
                          <m:ctrlPr>
                            <a:rPr kumimoji="0" lang="pt-B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pt-B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pt-B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=0, </m:t>
                          </m:r>
                          <m:r>
                            <a:rPr kumimoji="0" lang="pt-B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</m:d>
                      <m:r>
                        <a:rPr kumimoji="0" lang="pt-B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pt-B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pt-B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pt-B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2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𝑢</m:t>
                      </m:r>
                      <m:d>
                        <m:dPr>
                          <m:ctrlPr>
                            <a:rPr kumimoji="0" lang="pt-B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pt-B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pt-B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=0, </m:t>
                          </m:r>
                          <m:r>
                            <a:rPr kumimoji="0" lang="pt-B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</m:d>
                      <m:r>
                        <a:rPr kumimoji="0" lang="pt-B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pt-B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pt-BR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kumimoji="0" lang="pt-B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pt-B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  <m:r>
                                <a:rPr kumimoji="0" lang="pt-B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𝜋</m:t>
                              </m:r>
                              <m:r>
                                <a:rPr kumimoji="0" lang="pt-B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pt-B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7BDCF5-0EE9-C173-F12D-E096DEBB8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292" y="2246932"/>
                <a:ext cx="4001416" cy="2169825"/>
              </a:xfrm>
              <a:prstGeom prst="rect">
                <a:avLst/>
              </a:prstGeom>
              <a:blipFill>
                <a:blip r:embed="rId2"/>
                <a:stretch>
                  <a:fillRect l="-1372" r="-7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9034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1114</Words>
  <Application>Microsoft Office PowerPoint</Application>
  <PresentationFormat>Widescreen</PresentationFormat>
  <Paragraphs>212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Courier New</vt:lpstr>
      <vt:lpstr>Verdana</vt:lpstr>
      <vt:lpstr>Office Theme</vt:lpstr>
      <vt:lpstr>1_Office Theme</vt:lpstr>
      <vt:lpstr>Aula 7</vt:lpstr>
      <vt:lpstr>Physics-Informed Machine Learning</vt:lpstr>
      <vt:lpstr>PIML Formas de se fazer</vt:lpstr>
      <vt:lpstr>Equação de Burgers</vt:lpstr>
      <vt:lpstr>Equação de Burgers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Onde queremos chegar?</vt:lpstr>
      <vt:lpstr>Redes neurais treinadas com dados</vt:lpstr>
      <vt:lpstr>Redes neurais treinadas com dados e física</vt:lpstr>
      <vt:lpstr>Como calcular as derivadas parciais?</vt:lpstr>
      <vt:lpstr>Outros pontos importantes</vt:lpstr>
      <vt:lpstr>Outros pontos importantes</vt:lpstr>
      <vt:lpstr>Outros pontos importantes</vt:lpstr>
      <vt:lpstr>Parte 2</vt:lpstr>
      <vt:lpstr>Função de ativação ReLU</vt:lpstr>
      <vt:lpstr>Como equlibrar as perdas?</vt:lpstr>
      <vt:lpstr>Redes neurais treinadas com dados</vt:lpstr>
      <vt:lpstr>Redes neurais treinadas com dados e física</vt:lpstr>
      <vt:lpstr>Redes neurais treinadas com dados e física</vt:lpstr>
      <vt:lpstr>E se conseguíssemos usar apenas a perda da física?</vt:lpstr>
      <vt:lpstr>E se conseguíssemos usar apenas a perda da física?</vt:lpstr>
      <vt:lpstr>Boundary encoded output layer</vt:lpstr>
      <vt:lpstr>Quais dificuldades ainda existem nas PINNs?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7</dc:title>
  <dc:creator>Marlon Sproesser Mathias</dc:creator>
  <cp:lastModifiedBy>Marlon Sproesser Mathias</cp:lastModifiedBy>
  <cp:revision>1</cp:revision>
  <dcterms:created xsi:type="dcterms:W3CDTF">2023-05-26T21:51:28Z</dcterms:created>
  <dcterms:modified xsi:type="dcterms:W3CDTF">2023-05-26T21:55:53Z</dcterms:modified>
</cp:coreProperties>
</file>