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ubik Light"/>
      <p:regular r:id="rId10"/>
      <p:bold r:id="rId11"/>
      <p:italic r:id="rId12"/>
      <p:boldItalic r:id="rId13"/>
    </p:embeddedFont>
    <p:embeddedFont>
      <p:font typeface="Nunito ExtraLight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Nunito Black"/>
      <p:bold r:id="rId26"/>
      <p:boldItalic r:id="rId27"/>
    </p:embeddedFont>
    <p:embeddedFont>
      <p:font typeface="Nuni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Rubik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Black-bold.fntdata"/><Relationship Id="rId25" Type="http://schemas.openxmlformats.org/officeDocument/2006/relationships/font" Target="fonts/Rubik-boldItalic.fntdata"/><Relationship Id="rId28" Type="http://schemas.openxmlformats.org/officeDocument/2006/relationships/font" Target="fonts/NunitoLight-regular.fntdata"/><Relationship Id="rId27" Type="http://schemas.openxmlformats.org/officeDocument/2006/relationships/font" Target="fonts/Nunito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Light-boldItalic.fntdata"/><Relationship Id="rId30" Type="http://schemas.openxmlformats.org/officeDocument/2006/relationships/font" Target="fonts/NunitoLight-italic.fntdata"/><Relationship Id="rId11" Type="http://schemas.openxmlformats.org/officeDocument/2006/relationships/font" Target="fonts/RubikLight-bold.fntdata"/><Relationship Id="rId10" Type="http://schemas.openxmlformats.org/officeDocument/2006/relationships/font" Target="fonts/RubikLight-regular.fntdata"/><Relationship Id="rId13" Type="http://schemas.openxmlformats.org/officeDocument/2006/relationships/font" Target="fonts/RubikLight-boldItalic.fntdata"/><Relationship Id="rId12" Type="http://schemas.openxmlformats.org/officeDocument/2006/relationships/font" Target="fonts/RubikLight-italic.fntdata"/><Relationship Id="rId15" Type="http://schemas.openxmlformats.org/officeDocument/2006/relationships/font" Target="fonts/NunitoExtraLight-bold.fntdata"/><Relationship Id="rId14" Type="http://schemas.openxmlformats.org/officeDocument/2006/relationships/font" Target="fonts/NunitoExtraLight-regular.fntdata"/><Relationship Id="rId17" Type="http://schemas.openxmlformats.org/officeDocument/2006/relationships/font" Target="fonts/NunitoExtraLight-boldItalic.fntdata"/><Relationship Id="rId16" Type="http://schemas.openxmlformats.org/officeDocument/2006/relationships/font" Target="fonts/NunitoExtraLight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6f34c9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6f34c9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6f34c9c4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6f34c9c4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6f34c9c4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6f34c9c4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f34c9c4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6f34c9c4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196850" y="349542"/>
            <a:ext cx="4065750" cy="4065750"/>
            <a:chOff x="2222175" y="54150"/>
            <a:chExt cx="4065750" cy="4065750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2175" y="54150"/>
              <a:ext cx="4065750" cy="406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/>
            <p:nvPr/>
          </p:nvSpPr>
          <p:spPr>
            <a:xfrm>
              <a:off x="3326000" y="1656150"/>
              <a:ext cx="2787300" cy="982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50" y="4312163"/>
            <a:ext cx="1085726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613" y="4292786"/>
            <a:ext cx="347400" cy="353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3420000" dist="85725">
              <a:srgbClr val="000000">
                <a:alpha val="43000"/>
              </a:srgbClr>
            </a:outerShdw>
          </a:effectLst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8950" y="4292779"/>
            <a:ext cx="347400" cy="353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3420000" dist="85725">
              <a:srgbClr val="000000">
                <a:alpha val="43000"/>
              </a:srgbClr>
            </a:outerShdw>
          </a:effectLst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7">
            <a:alphaModFix/>
          </a:blip>
          <a:srcRect b="17300" l="0" r="0" t="0"/>
          <a:stretch/>
        </p:blipFill>
        <p:spPr>
          <a:xfrm>
            <a:off x="2356257" y="4293034"/>
            <a:ext cx="334800" cy="353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3420000" dist="85725">
              <a:srgbClr val="000000">
                <a:alpha val="43000"/>
              </a:srgbClr>
            </a:outerShdw>
          </a:effectLst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1380" y="4292797"/>
            <a:ext cx="347400" cy="353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3420000" dist="85725">
              <a:srgbClr val="000000">
                <a:alpha val="43000"/>
              </a:srgbClr>
            </a:outerShdw>
          </a:effectLst>
        </p:spPr>
      </p:pic>
      <p:sp>
        <p:nvSpPr>
          <p:cNvPr id="62" name="Google Shape;62;p13"/>
          <p:cNvSpPr txBox="1"/>
          <p:nvPr/>
        </p:nvSpPr>
        <p:spPr>
          <a:xfrm>
            <a:off x="274110" y="4627050"/>
            <a:ext cx="212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D145B"/>
                </a:solidFill>
                <a:latin typeface="Rubik Light"/>
                <a:ea typeface="Rubik Light"/>
                <a:cs typeface="Rubik Light"/>
                <a:sym typeface="Rubik Light"/>
              </a:rPr>
              <a:t>technar</a:t>
            </a:r>
            <a:r>
              <a:rPr lang="en" sz="1100">
                <a:solidFill>
                  <a:srgbClr val="ED145B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i="1" lang="en" sz="900">
                <a:latin typeface="Rubik Light"/>
                <a:ea typeface="Rubik Light"/>
                <a:cs typeface="Rubik Light"/>
                <a:sym typeface="Rubik Light"/>
              </a:rPr>
              <a:t>t</a:t>
            </a:r>
            <a:r>
              <a:rPr i="1" lang="en" sz="900">
                <a:latin typeface="Rubik Light"/>
                <a:ea typeface="Rubik Light"/>
                <a:cs typeface="Rubik Light"/>
                <a:sym typeface="Rubik Light"/>
              </a:rPr>
              <a:t>he dream team</a:t>
            </a:r>
            <a:endParaRPr i="1" sz="900"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4725" y="283225"/>
            <a:ext cx="7037076" cy="70370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097225" y="759000"/>
            <a:ext cx="3683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D145B"/>
                </a:solidFill>
                <a:latin typeface="Nunito Black"/>
                <a:ea typeface="Nunito Black"/>
                <a:cs typeface="Nunito Black"/>
                <a:sym typeface="Nunito Black"/>
              </a:rPr>
              <a:t>O</a:t>
            </a:r>
            <a:r>
              <a:rPr i="1" lang="en" sz="27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PROBLEMA</a:t>
            </a:r>
            <a:endParaRPr i="1" sz="27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97225" y="1405887"/>
            <a:ext cx="34545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526"/>
                </a:solidFill>
                <a:latin typeface="Nunito Light"/>
                <a:ea typeface="Nunito Light"/>
                <a:cs typeface="Nunito Light"/>
                <a:sym typeface="Nunito Light"/>
              </a:rPr>
              <a:t>Segmentação dos dados em várias bases de dados impedem que seja feito um relatório de inadimplência de forma escalável.</a:t>
            </a:r>
            <a:endParaRPr sz="12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526"/>
                </a:solidFill>
                <a:latin typeface="Nunito Light"/>
                <a:ea typeface="Nunito Light"/>
                <a:cs typeface="Nunito Light"/>
                <a:sym typeface="Nunito Light"/>
              </a:rPr>
              <a:t>Base intermediária em SQL SERVER consome os dados do SAP e faz join com outras 16 bases em ACCESS para ter os dados de forma que o financeiro consiga entender. Esse processo demora em média 3 dias.</a:t>
            </a:r>
            <a:endParaRPr sz="12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2526"/>
                </a:solidFill>
                <a:latin typeface="Nunito"/>
                <a:ea typeface="Nunito"/>
                <a:cs typeface="Nunito"/>
                <a:sym typeface="Nunito"/>
              </a:rPr>
              <a:t>A finalidade é gerar um dashboard com uma boa visão financeira.</a:t>
            </a:r>
            <a:endParaRPr b="1" sz="1200">
              <a:solidFill>
                <a:srgbClr val="27252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B9A9A"/>
              </a:solidFill>
              <a:highlight>
                <a:srgbClr val="FFFFFF"/>
              </a:highlight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16577" y="242375"/>
            <a:ext cx="9007749" cy="566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94650" y="759000"/>
            <a:ext cx="3795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D145B"/>
                </a:solidFill>
                <a:latin typeface="Nunito Black"/>
                <a:ea typeface="Nunito Black"/>
                <a:cs typeface="Nunito Black"/>
                <a:sym typeface="Nunito Black"/>
              </a:rPr>
              <a:t>OQUEÉ</a:t>
            </a:r>
            <a:r>
              <a:rPr i="1" lang="en" sz="27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DASHBOARD?</a:t>
            </a:r>
            <a:endParaRPr i="1" sz="27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94650" y="1405887"/>
            <a:ext cx="34545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2526"/>
                </a:solidFill>
                <a:latin typeface="Nunito Light"/>
                <a:ea typeface="Nunito Light"/>
                <a:cs typeface="Nunito Light"/>
                <a:sym typeface="Nunito Light"/>
              </a:rPr>
              <a:t>Dashboards são painéis que mostram métricas e indicadores importantes para alcançar objetivos e metas traçadas de forma visual, facilitando a compreensão das informações geradas.</a:t>
            </a:r>
            <a:endParaRPr sz="13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2526"/>
                </a:solidFill>
                <a:latin typeface="Nunito Light"/>
                <a:ea typeface="Nunito Light"/>
                <a:cs typeface="Nunito Light"/>
                <a:sym typeface="Nunito Light"/>
              </a:rPr>
              <a:t>Existem diversos tipos de geração de informação, mas o formato visual ganha muitos pontos quando se trata de entender como estão indo resultados, possibilitando que qualquer pessoa consiga consumir a informação, desde estagiários até c-levels.</a:t>
            </a:r>
            <a:endParaRPr sz="13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944825" y="759000"/>
            <a:ext cx="3683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D145B"/>
                </a:solidFill>
                <a:latin typeface="Nunito Black"/>
                <a:ea typeface="Nunito Black"/>
                <a:cs typeface="Nunito Black"/>
                <a:sym typeface="Nunito Black"/>
              </a:rPr>
              <a:t>A</a:t>
            </a:r>
            <a:r>
              <a:rPr i="1" lang="en" sz="27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SOLUÇÃO</a:t>
            </a:r>
            <a:endParaRPr i="1" sz="27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944825" y="1405872"/>
            <a:ext cx="3454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72526"/>
                </a:solidFill>
                <a:latin typeface="Rubik Light"/>
                <a:ea typeface="Rubik Light"/>
                <a:cs typeface="Rubik Light"/>
                <a:sym typeface="Rubik Light"/>
              </a:rPr>
              <a:t>Nosso approach foi arquitetar um serviço usando pattern de </a:t>
            </a:r>
            <a:r>
              <a:rPr lang="en" sz="1200">
                <a:solidFill>
                  <a:srgbClr val="E06666"/>
                </a:solidFill>
                <a:highlight>
                  <a:srgbClr val="FFFFFF"/>
                </a:highlight>
                <a:latin typeface="Rubik Light"/>
                <a:ea typeface="Rubik Light"/>
                <a:cs typeface="Rubik Light"/>
                <a:sym typeface="Rubik Light"/>
              </a:rPr>
              <a:t>ETL coding </a:t>
            </a:r>
            <a:r>
              <a:rPr lang="en" sz="1200">
                <a:solidFill>
                  <a:srgbClr val="272526"/>
                </a:solidFill>
                <a:latin typeface="Rubik Light"/>
                <a:ea typeface="Rubik Light"/>
                <a:cs typeface="Rubik Light"/>
                <a:sym typeface="Rubik Light"/>
              </a:rPr>
              <a:t>para a extração e transformação dos dados.</a:t>
            </a:r>
            <a:endParaRPr sz="1200">
              <a:solidFill>
                <a:srgbClr val="272526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72526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72526"/>
                </a:solidFill>
                <a:latin typeface="Rubik Light"/>
                <a:ea typeface="Rubik Light"/>
                <a:cs typeface="Rubik Light"/>
                <a:sym typeface="Rubik Light"/>
              </a:rPr>
              <a:t>Utilizamos o Dapper ORM, para mapeamento objeto-relacional combinado com .net core</a:t>
            </a:r>
            <a:endParaRPr sz="1200">
              <a:solidFill>
                <a:srgbClr val="272526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72526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72526"/>
                </a:solidFill>
                <a:latin typeface="Rubik Light"/>
                <a:ea typeface="Rubik Light"/>
                <a:cs typeface="Rubik Light"/>
                <a:sym typeface="Rubik Light"/>
              </a:rPr>
              <a:t>Usamos a complexidade de algoritmo n</a:t>
            </a:r>
            <a:r>
              <a:rPr lang="en" sz="1100">
                <a:solidFill>
                  <a:srgbClr val="272526"/>
                </a:solidFill>
                <a:latin typeface="Rubik Light"/>
                <a:ea typeface="Rubik Light"/>
                <a:cs typeface="Rubik Light"/>
                <a:sym typeface="Rubik Light"/>
              </a:rPr>
              <a:t>²</a:t>
            </a:r>
            <a:r>
              <a:rPr lang="en" sz="1200">
                <a:solidFill>
                  <a:srgbClr val="272526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endParaRPr sz="1200">
              <a:solidFill>
                <a:srgbClr val="272526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72526"/>
                </a:solidFill>
                <a:latin typeface="Rubik Light"/>
                <a:ea typeface="Rubik Light"/>
                <a:cs typeface="Rubik Light"/>
                <a:sym typeface="Rubik Light"/>
              </a:rPr>
              <a:t>(big O notation), com técnica de modelagem conceitual de negócios, que facilita a investigação, o resumo e a organização de dados combinado com pattern de </a:t>
            </a:r>
            <a:r>
              <a:rPr lang="en" sz="1200">
                <a:solidFill>
                  <a:srgbClr val="E06666"/>
                </a:solidFill>
                <a:highlight>
                  <a:srgbClr val="FFFFFF"/>
                </a:highlight>
                <a:latin typeface="Rubik Light"/>
                <a:ea typeface="Rubik Light"/>
                <a:cs typeface="Rubik Light"/>
                <a:sym typeface="Rubik Light"/>
              </a:rPr>
              <a:t>multithreading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.</a:t>
            </a:r>
            <a:endParaRPr sz="1200">
              <a:solidFill>
                <a:srgbClr val="272526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72526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72526"/>
                </a:solidFill>
                <a:latin typeface="Rubik Light"/>
                <a:ea typeface="Rubik Light"/>
                <a:cs typeface="Rubik Light"/>
                <a:sym typeface="Rubik Light"/>
              </a:rPr>
              <a:t>O processo de Extract, transform, de todos dados disponibilizados para o challenge demora </a:t>
            </a:r>
            <a:r>
              <a:rPr lang="en" sz="1200">
                <a:solidFill>
                  <a:srgbClr val="E06666"/>
                </a:solidFill>
                <a:latin typeface="Rubik Light"/>
                <a:ea typeface="Rubik Light"/>
                <a:cs typeface="Rubik Light"/>
                <a:sym typeface="Rubik Light"/>
              </a:rPr>
              <a:t>21 segundos</a:t>
            </a:r>
            <a:endParaRPr sz="1000">
              <a:solidFill>
                <a:srgbClr val="272526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72526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2526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39300" y="202425"/>
            <a:ext cx="6139899" cy="61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50" y="4312163"/>
            <a:ext cx="1085726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613" y="4292786"/>
            <a:ext cx="347400" cy="353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3420000" dist="85725">
              <a:srgbClr val="000000">
                <a:alpha val="43000"/>
              </a:srgbClr>
            </a:outerShdw>
          </a:effectLst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950" y="4292779"/>
            <a:ext cx="347400" cy="353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3420000" dist="85725">
              <a:srgbClr val="000000">
                <a:alpha val="43000"/>
              </a:srgbClr>
            </a:outerShdw>
          </a:effectLst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6">
            <a:alphaModFix/>
          </a:blip>
          <a:srcRect b="17300" l="0" r="0" t="0"/>
          <a:stretch/>
        </p:blipFill>
        <p:spPr>
          <a:xfrm>
            <a:off x="2356257" y="4293034"/>
            <a:ext cx="334800" cy="353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3420000" dist="85725">
              <a:srgbClr val="000000">
                <a:alpha val="43000"/>
              </a:srgbClr>
            </a:outerShdw>
          </a:effectLst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1380" y="4292797"/>
            <a:ext cx="347400" cy="353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3420000" dist="85725">
              <a:srgbClr val="000000">
                <a:alpha val="43000"/>
              </a:srgbClr>
            </a:outerShdw>
          </a:effectLst>
        </p:spPr>
      </p:pic>
      <p:sp>
        <p:nvSpPr>
          <p:cNvPr id="93" name="Google Shape;93;p17"/>
          <p:cNvSpPr txBox="1"/>
          <p:nvPr/>
        </p:nvSpPr>
        <p:spPr>
          <a:xfrm>
            <a:off x="1165500" y="1846200"/>
            <a:ext cx="681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ED145B"/>
                </a:solidFill>
                <a:latin typeface="Nunito"/>
                <a:ea typeface="Nunito"/>
                <a:cs typeface="Nunito"/>
                <a:sym typeface="Nunito"/>
              </a:rPr>
              <a:t>SÓ</a:t>
            </a:r>
            <a:r>
              <a:rPr i="1" lang="en" sz="6000">
                <a:latin typeface="Nunito ExtraLight"/>
                <a:ea typeface="Nunito ExtraLight"/>
                <a:cs typeface="Nunito ExtraLight"/>
                <a:sym typeface="Nunito ExtraLight"/>
              </a:rPr>
              <a:t>AGRADECE.</a:t>
            </a:r>
            <a:endParaRPr i="1" sz="6000"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74110" y="4627050"/>
            <a:ext cx="212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D145B"/>
                </a:solidFill>
                <a:latin typeface="Rubik Light"/>
                <a:ea typeface="Rubik Light"/>
                <a:cs typeface="Rubik Light"/>
                <a:sym typeface="Rubik Light"/>
              </a:rPr>
              <a:t>technar </a:t>
            </a:r>
            <a:r>
              <a:rPr i="1" lang="en" sz="900">
                <a:latin typeface="Rubik Light"/>
                <a:ea typeface="Rubik Light"/>
                <a:cs typeface="Rubik Light"/>
                <a:sym typeface="Rubik Light"/>
              </a:rPr>
              <a:t>the dream team</a:t>
            </a:r>
            <a:endParaRPr i="1" sz="900"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