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72" r:id="rId6"/>
    <p:sldId id="267" r:id="rId7"/>
    <p:sldId id="262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591C6-EB33-4AF2-A65A-B99EB45F2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Deep Learning </a:t>
            </a:r>
            <a:r>
              <a:rPr lang="zh-CN" altLang="en-US" dirty="0"/>
              <a:t>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C746C-115C-4866-88EA-CADA1B177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2019.09.11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790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DB2CE-2D5D-4E26-BF19-04FAA979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7" y="364310"/>
            <a:ext cx="6553200" cy="3067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BB4577-98F8-4BC9-83F0-B057A1A2E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035644" cy="229801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F357500-A33E-45F0-ACDB-3C5B18974BE9}"/>
              </a:ext>
            </a:extLst>
          </p:cNvPr>
          <p:cNvSpPr/>
          <p:nvPr/>
        </p:nvSpPr>
        <p:spPr>
          <a:xfrm>
            <a:off x="1763876" y="5727017"/>
            <a:ext cx="81842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Processor composed of 88 </a:t>
            </a:r>
            <a:r>
              <a:rPr lang="en-US" altLang="zh-CN" sz="14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MZIs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26 input modes, 26 output modes and 176 phase shifters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4642DA-5358-4570-8861-444BA0D58885}"/>
              </a:ext>
            </a:extLst>
          </p:cNvPr>
          <p:cNvSpPr txBox="1"/>
          <p:nvPr/>
        </p:nvSpPr>
        <p:spPr>
          <a:xfrm>
            <a:off x="2378831" y="6034794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795E96B-1ACF-4274-8683-116E94B6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087" y="715555"/>
            <a:ext cx="498157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6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D734014-ECC8-4F44-B08D-ED8813134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5144494"/>
          </a:xfrm>
        </p:spPr>
        <p:txBody>
          <a:bodyPr/>
          <a:lstStyle/>
          <a:p>
            <a:r>
              <a:rPr lang="en-US" altLang="zh-CN" dirty="0" err="1"/>
              <a:t>Yichen</a:t>
            </a:r>
            <a:r>
              <a:rPr lang="en-US" altLang="zh-CN" dirty="0"/>
              <a:t> Shen (</a:t>
            </a:r>
            <a:r>
              <a:rPr lang="en-US" altLang="zh-CN" dirty="0" err="1"/>
              <a:t>Lightelligence</a:t>
            </a:r>
            <a:r>
              <a:rPr lang="en-US" altLang="zh-CN" dirty="0"/>
              <a:t> Inc.)</a:t>
            </a:r>
          </a:p>
          <a:p>
            <a:pPr lvl="1"/>
            <a:r>
              <a:rPr lang="en-US" altLang="zh-CN" dirty="0"/>
              <a:t>1. Gated orthogonal recurrent units: On learning to forget</a:t>
            </a:r>
          </a:p>
          <a:p>
            <a:pPr lvl="1"/>
            <a:r>
              <a:rPr lang="en-US" altLang="zh-CN" dirty="0"/>
              <a:t>2. Nanophotonic particle simulation and inverse design using artificial neural networks</a:t>
            </a:r>
          </a:p>
          <a:p>
            <a:pPr lvl="1"/>
            <a:r>
              <a:rPr lang="en-US" altLang="zh-CN" dirty="0"/>
              <a:t>3. Tunable Efficient Unitary Neural Networks (</a:t>
            </a:r>
            <a:r>
              <a:rPr lang="en-US" altLang="zh-CN" dirty="0" err="1"/>
              <a:t>EUNN</a:t>
            </a:r>
            <a:r>
              <a:rPr lang="en-US" altLang="zh-CN" dirty="0"/>
              <a:t>) and their application to </a:t>
            </a:r>
            <a:r>
              <a:rPr lang="en-US" altLang="zh-CN" dirty="0" err="1"/>
              <a:t>RNN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Zongfu</a:t>
            </a:r>
            <a:r>
              <a:rPr lang="en-US" altLang="zh-CN" dirty="0"/>
              <a:t> Yu (Wisconsin-Madison)</a:t>
            </a:r>
          </a:p>
          <a:p>
            <a:pPr lvl="1"/>
            <a:r>
              <a:rPr lang="zh-CN" altLang="en-US" dirty="0"/>
              <a:t>有图</a:t>
            </a:r>
            <a:endParaRPr lang="en-US" altLang="zh-CN" dirty="0"/>
          </a:p>
          <a:p>
            <a:pPr lvl="1"/>
            <a:r>
              <a:rPr lang="zh-CN" altLang="en-US" dirty="0"/>
              <a:t>深度学习指导光波导设计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8DE6C90-98AA-44E8-B957-502C28A5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1E8C98E-E7F5-4671-8CBA-F8F2829D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30" y="3627038"/>
            <a:ext cx="2219144" cy="11899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D9FEBB-A4AA-4BEE-8180-07F548829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205" y="4817014"/>
            <a:ext cx="4986595" cy="17369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9AFDEF-D24E-450A-A468-11AFAECAA414}"/>
              </a:ext>
            </a:extLst>
          </p:cNvPr>
          <p:cNvSpPr txBox="1"/>
          <p:nvPr/>
        </p:nvSpPr>
        <p:spPr>
          <a:xfrm>
            <a:off x="5439147" y="6524437"/>
            <a:ext cx="6752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Zongfu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Yu et al., “Nanophotonic media for artificial neural inference”, Photonics Research, 2019.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1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E169B6-A23A-415E-A772-B2ECDF18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Nicholas C. (</a:t>
            </a:r>
            <a:r>
              <a:rPr lang="en-US" altLang="zh-CN" dirty="0" err="1"/>
              <a:t>Lightelligence</a:t>
            </a:r>
            <a:r>
              <a:rPr lang="en-US" altLang="zh-CN" dirty="0"/>
              <a:t> Inc.)</a:t>
            </a:r>
          </a:p>
          <a:p>
            <a:pPr lvl="1"/>
            <a:r>
              <a:rPr lang="en-US" altLang="zh-CN" dirty="0"/>
              <a:t>Linear programmable nanophotonic processors</a:t>
            </a:r>
          </a:p>
          <a:p>
            <a:endParaRPr lang="en-US" altLang="zh-CN" dirty="0"/>
          </a:p>
          <a:p>
            <a:r>
              <a:rPr lang="en-US" altLang="zh-CN" dirty="0" err="1"/>
              <a:t>Shanhui</a:t>
            </a:r>
            <a:r>
              <a:rPr lang="en-US" altLang="zh-CN" dirty="0"/>
              <a:t> Fan (Stanford)</a:t>
            </a:r>
          </a:p>
          <a:p>
            <a:pPr lvl="1"/>
            <a:r>
              <a:rPr lang="en-US" altLang="zh-CN" dirty="0"/>
              <a:t>Training of photonic neural networks through in situ backpropagation and gradient measurement</a:t>
            </a:r>
          </a:p>
          <a:p>
            <a:pPr lvl="1"/>
            <a:r>
              <a:rPr lang="en-US" altLang="zh-CN" dirty="0"/>
              <a:t>Wave Physics as an Analog Recurrent Neural Network(</a:t>
            </a:r>
            <a:r>
              <a:rPr lang="zh-CN" altLang="en-US" dirty="0"/>
              <a:t>使用声波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4EE4BC-A0FC-4612-AE3D-CA0D9FBC2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316" y="1643078"/>
            <a:ext cx="4849483" cy="5012163"/>
          </a:xfrm>
        </p:spPr>
        <p:txBody>
          <a:bodyPr/>
          <a:lstStyle/>
          <a:p>
            <a:pPr marL="0" indent="0">
              <a:buNone/>
            </a:pPr>
            <a:endParaRPr lang="en-US" altLang="zh-CN" sz="2000" dirty="0"/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situ intensity measurements.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requiring an integrated intensity detection scheme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physically implementing adjoint variable method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version of </a:t>
            </a:r>
          </a:p>
          <a:p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E6EABF3-1128-4569-B8CD-54409317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In situ backpropagation and gradient measurement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189C09-8C4A-49FF-A148-ECCA8597AB09}"/>
              </a:ext>
            </a:extLst>
          </p:cNvPr>
          <p:cNvSpPr txBox="1"/>
          <p:nvPr/>
        </p:nvSpPr>
        <p:spPr>
          <a:xfrm>
            <a:off x="237067" y="5323323"/>
            <a:ext cx="5809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Schematic of the ANN architecture.</a:t>
            </a:r>
          </a:p>
          <a:p>
            <a:pPr marL="342900" indent="-342900">
              <a:buAutoNum type="alphaLcParenBoth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Illustration of operation and gradient computation in an ANN.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5C02BF-A34A-4783-A402-ACC3E530FEE2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2C861B7-10BF-4BCA-8C95-106EAC7F877B}"/>
              </a:ext>
            </a:extLst>
          </p:cNvPr>
          <p:cNvSpPr/>
          <p:nvPr/>
        </p:nvSpPr>
        <p:spPr>
          <a:xfrm>
            <a:off x="6654600" y="4477041"/>
            <a:ext cx="4849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Shen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</a:t>
            </a:r>
            <a:endParaRPr lang="zh-CN" altLang="en-US" sz="1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B88AB8-9E87-42EB-A1BF-3A8C8D0A7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643079"/>
            <a:ext cx="5636417" cy="30340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03660D-F071-4131-886D-36BFC487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63" y="4796183"/>
            <a:ext cx="2976306" cy="11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0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BB9091-6293-406C-A1A4-529C5D6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vector ---&gt; output vector via matrices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matrix elements (weights) for minimized cost function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is implemented by “backpropagation algorithm”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the chain rule from the output layer to the input layer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对原文献的评价：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training of the phase-shifter settings for this system was performed using a model implemented on a standard computer, which does not take into account experimental errors, and furthermore loses all the potential advantages in time and energy of the photonic implementation.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改进：</a:t>
            </a:r>
            <a:endParaRPr lang="en-US" altLang="zh-CN" dirty="0"/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additional component that is required is a means to measure the light intensity in the vicinity of each of the tunable phase shifters.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04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B7973F7-FBE8-46AE-A3C9-B6CD5F3D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940" y="1348276"/>
            <a:ext cx="5625860" cy="5144494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in the original field amplitude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delta into the output ports and measure and store the intensities at each phase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time-reversed adjoint input field amplitudes.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 the original and the time-reversed adjoint fields in the device, measuring again the resulting intensities at each shifter.</a:t>
            </a: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Subtract the constant intensity terms from steps 1 and 2 and multiply by k square to recover the gradient.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D8AF83B-53F8-4974-AE38-5B43F681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6E2D26-B3E0-4F8C-A0E6-FADA501B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269" y="1510748"/>
            <a:ext cx="3395505" cy="46830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BCC8E1-CB48-4B72-A804-9A589B348EA3}"/>
              </a:ext>
            </a:extLst>
          </p:cNvPr>
          <p:cNvSpPr txBox="1"/>
          <p:nvPr/>
        </p:nvSpPr>
        <p:spPr>
          <a:xfrm>
            <a:off x="537633" y="6361965"/>
            <a:ext cx="111167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“Training of photonic neural networks through in situ backpropagation and gradient measurement”, Frontiers in Optics/ Laser Science, 2018.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84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6401D0D-6B6C-434D-AF85-25855792B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linear, lossless, reciprocal, feed-forward propagation inside the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OIU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Mode-dependent loss limits the ability to accurately reconstruct the time-reversed adjoint field.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the light is lost due to back-scattering and radiation losses for 3 * 3 operation. (shown below)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D259F2-04A8-432A-83CE-0BA61CBF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DD6999-C94B-47FB-BD2E-077EFAE18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92" y="4082995"/>
            <a:ext cx="5633868" cy="189765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AA5B594-66B7-4138-8CDA-336031BB1325}"/>
              </a:ext>
            </a:extLst>
          </p:cNvPr>
          <p:cNvSpPr txBox="1"/>
          <p:nvPr/>
        </p:nvSpPr>
        <p:spPr>
          <a:xfrm>
            <a:off x="7652868" y="5147197"/>
            <a:ext cx="4302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545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3FFD9F5-87AD-4FE8-B4D3-A0232C7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A2AFA2-FBD0-4182-99FE-0864CC4B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2F743E-CCA2-486A-9B01-0D237583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824865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98CEB8-4011-4103-BE04-D2C10A5365C5}"/>
              </a:ext>
            </a:extLst>
          </p:cNvPr>
          <p:cNvSpPr txBox="1"/>
          <p:nvPr/>
        </p:nvSpPr>
        <p:spPr>
          <a:xfrm>
            <a:off x="9454369" y="3581400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91% precision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0FEC60-91DD-4EF3-AC1F-4F13FB9FCFC5}"/>
              </a:ext>
            </a:extLst>
          </p:cNvPr>
          <p:cNvSpPr txBox="1"/>
          <p:nvPr/>
        </p:nvSpPr>
        <p:spPr>
          <a:xfrm>
            <a:off x="3268133" y="5519530"/>
            <a:ext cx="4416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Shanhui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Fan et al., “In-situ Backpropagation in Photonic Neural Networks”, Frontiers in Optics/ Laser Science, 2018.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770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</p:spPr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input to N output problem up into 2 x 2 mode transformers – Mach-Zehnder interferometers(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needed. For instance, n=6,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platform offers high index contrast of 3.4:1.5.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Largest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88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MZIs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connecting 26 optical modes(4.9 mm x 2.4 mm)</a:t>
                </a: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976F79D-4458-40F9-8D24-FB221BC65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7230"/>
                <a:ext cx="10515600" cy="5144494"/>
              </a:xfrm>
              <a:blipFill>
                <a:blip r:embed="rId2"/>
                <a:stretch>
                  <a:fillRect l="-1043" t="-2133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0C88E8E-FF2F-48E0-BA42-316F54C2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Linear programmable nanophotonic processors</a:t>
            </a:r>
            <a:endParaRPr lang="zh-CN" altLang="en-US" sz="32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F26257-0D65-4BD0-841E-711DBD8360EC}"/>
              </a:ext>
            </a:extLst>
          </p:cNvPr>
          <p:cNvSpPr txBox="1"/>
          <p:nvPr/>
        </p:nvSpPr>
        <p:spPr>
          <a:xfrm>
            <a:off x="5973792" y="1097988"/>
            <a:ext cx="6218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(Nicholas C. let al., “Linear programmable nanophotonic processors”, Optica, 2018.)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C1E923-FD05-4174-AE83-69506A58A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447" y="2850350"/>
            <a:ext cx="5060380" cy="18889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52C311-1CB3-4024-B1C0-C2D54AE3A1A3}"/>
              </a:ext>
            </a:extLst>
          </p:cNvPr>
          <p:cNvSpPr txBox="1"/>
          <p:nvPr/>
        </p:nvSpPr>
        <p:spPr>
          <a:xfrm>
            <a:off x="7336803" y="3794811"/>
            <a:ext cx="401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reck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(1994) (b)clement(2016)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7473</TotalTime>
  <Words>675</Words>
  <Application>Microsoft Office PowerPoint</Application>
  <PresentationFormat>宽屏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Microsoft YaHei UI</vt:lpstr>
      <vt:lpstr>等线</vt:lpstr>
      <vt:lpstr>微软雅黑</vt:lpstr>
      <vt:lpstr>Arial</vt:lpstr>
      <vt:lpstr>Cambria Math</vt:lpstr>
      <vt:lpstr>Times New Roman</vt:lpstr>
      <vt:lpstr>Office 主题​​</vt:lpstr>
      <vt:lpstr>Deep Learning 调研</vt:lpstr>
      <vt:lpstr>研究情况</vt:lpstr>
      <vt:lpstr>PowerPoint 演示文稿</vt:lpstr>
      <vt:lpstr>In situ backpropagation and gradient measurement</vt:lpstr>
      <vt:lpstr>PowerPoint 演示文稿</vt:lpstr>
      <vt:lpstr>步骤</vt:lpstr>
      <vt:lpstr>Restriction</vt:lpstr>
      <vt:lpstr>Results</vt:lpstr>
      <vt:lpstr>Linear programmable nanophotonic processors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104</cp:revision>
  <dcterms:created xsi:type="dcterms:W3CDTF">2019-04-05T05:48:18Z</dcterms:created>
  <dcterms:modified xsi:type="dcterms:W3CDTF">2019-09-11T12:00:29Z</dcterms:modified>
</cp:coreProperties>
</file>