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5" r:id="rId7"/>
    <p:sldId id="266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16467-F22F-4404-B06A-D0A653DD0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Summary: </a:t>
            </a:r>
            <a:br>
              <a:rPr lang="en-US" altLang="zh-CN" dirty="0"/>
            </a:br>
            <a:r>
              <a:rPr lang="en-US" altLang="zh-CN" dirty="0"/>
              <a:t>Deep Learning time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F06090-9ED6-404D-8117-A73B7C438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畅星兆，</a:t>
            </a:r>
            <a:r>
              <a:rPr lang="en-US" altLang="zh-CN" dirty="0"/>
              <a:t>2019.08.28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95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E91B4D8-FF40-4758-A3D3-C0444B9F9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2951185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强调</a:t>
            </a:r>
            <a:r>
              <a:rPr lang="en-US" altLang="zh-CN" dirty="0"/>
              <a:t>new paradigm, analog computing,</a:t>
            </a:r>
          </a:p>
          <a:p>
            <a:r>
              <a:rPr lang="en-US" altLang="zh-CN" dirty="0"/>
              <a:t>Readout: machine learning on digital computers.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000C4A3-7B3E-4B13-BC32-034C7644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水库计算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D7BC58-8AC7-4585-9756-A5B8A8F9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4" y="1510748"/>
            <a:ext cx="4867759" cy="29511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CEC18E-118F-4307-A415-9C274E748951}"/>
              </a:ext>
            </a:extLst>
          </p:cNvPr>
          <p:cNvSpPr txBox="1"/>
          <p:nvPr/>
        </p:nvSpPr>
        <p:spPr>
          <a:xfrm>
            <a:off x="4405209" y="3200400"/>
            <a:ext cx="156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 processor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BBF7A6-BDBC-4193-8E1B-F39FD71E4D63}"/>
              </a:ext>
            </a:extLst>
          </p:cNvPr>
          <p:cNvSpPr txBox="1"/>
          <p:nvPr/>
        </p:nvSpPr>
        <p:spPr>
          <a:xfrm>
            <a:off x="1134533" y="4766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499744-4FA8-4A2D-AC6F-71669539D026}"/>
              </a:ext>
            </a:extLst>
          </p:cNvPr>
          <p:cNvSpPr txBox="1"/>
          <p:nvPr/>
        </p:nvSpPr>
        <p:spPr>
          <a:xfrm>
            <a:off x="365186" y="4660715"/>
            <a:ext cx="1112520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show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passive reservoir computing chips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 be used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perform a variety of tasks (bit level tasks, nonlinear dispersion compensation, etc.) at high speeds and low power consumption.</a:t>
            </a:r>
          </a:p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8E595D-FA49-494C-8514-C8C27C83689E}"/>
              </a:ext>
            </a:extLst>
          </p:cNvPr>
          <p:cNvSpPr txBox="1"/>
          <p:nvPr/>
        </p:nvSpPr>
        <p:spPr>
          <a:xfrm>
            <a:off x="419067" y="4316692"/>
            <a:ext cx="599389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Katumba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Neuromorphic Computing Based on Silicon Photonics and Reservoir Computing, IEEE Journal of Selected Topics in Quantum Electronics, 2018)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34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C06F022-A649-43C4-BAB8-E9CD8118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Analog computing paradigm</a:t>
            </a:r>
          </a:p>
          <a:p>
            <a:pPr lvl="1"/>
            <a:r>
              <a:rPr lang="en-US" altLang="zh-CN" dirty="0"/>
              <a:t>a promising implementation, relies on certain physical systems and evolution of the internal state.</a:t>
            </a:r>
          </a:p>
          <a:p>
            <a:pPr lvl="1"/>
            <a:r>
              <a:rPr lang="en-US" altLang="zh-CN" dirty="0"/>
              <a:t>typically coupled to a readout system to guide the evolution of the system state towards a solution. (transform the observed physical signal into  interpretation by digital computers)</a:t>
            </a:r>
          </a:p>
          <a:p>
            <a:r>
              <a:rPr lang="en-US" altLang="zh-CN" dirty="0"/>
              <a:t>Machine learning</a:t>
            </a:r>
          </a:p>
          <a:p>
            <a:pPr lvl="1"/>
            <a:r>
              <a:rPr lang="en-US" altLang="zh-CN" dirty="0"/>
              <a:t>applied in the readout system to teach computer systems how to perform (or </a:t>
            </a:r>
            <a:r>
              <a:rPr lang="en-US" altLang="zh-CN" dirty="0" err="1"/>
              <a:t>interpretate</a:t>
            </a:r>
            <a:r>
              <a:rPr lang="en-US" altLang="zh-CN" dirty="0"/>
              <a:t>) complex tasks.</a:t>
            </a:r>
          </a:p>
          <a:p>
            <a:pPr lvl="1"/>
            <a:r>
              <a:rPr lang="en-US" altLang="zh-CN" dirty="0"/>
              <a:t>calculated in the electrical domain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090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300A6EF-FCD2-4854-B35C-8CA660EEF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Training Optical Readouts</a:t>
            </a:r>
          </a:p>
          <a:p>
            <a:pPr lvl="1"/>
            <a:r>
              <a:rPr lang="en-US" altLang="zh-CN" dirty="0"/>
              <a:t>separate high-photodetectors</a:t>
            </a:r>
          </a:p>
          <a:p>
            <a:pPr lvl="2"/>
            <a:r>
              <a:rPr lang="en-US" altLang="zh-CN" dirty="0"/>
              <a:t>photodetectors tend to be costly due to footprint</a:t>
            </a:r>
          </a:p>
          <a:p>
            <a:pPr lvl="2"/>
            <a:r>
              <a:rPr lang="en-US" altLang="zh-CN" dirty="0"/>
              <a:t>can only measure the intensities</a:t>
            </a:r>
          </a:p>
          <a:p>
            <a:pPr lvl="1"/>
            <a:r>
              <a:rPr lang="en-US" altLang="zh-CN" dirty="0"/>
              <a:t>trains the weights based on simulation</a:t>
            </a:r>
          </a:p>
          <a:p>
            <a:pPr lvl="2"/>
            <a:r>
              <a:rPr lang="en-US" altLang="zh-CN" dirty="0"/>
              <a:t>fabrication tolerances</a:t>
            </a:r>
          </a:p>
          <a:p>
            <a:pPr lvl="1"/>
            <a:r>
              <a:rPr lang="en-US" altLang="zh-CN" dirty="0"/>
              <a:t>pretraining-retraining</a:t>
            </a:r>
          </a:p>
          <a:p>
            <a:pPr lvl="2"/>
            <a:r>
              <a:rPr lang="en-US" altLang="zh-CN" dirty="0"/>
              <a:t>fabrication tolerances</a:t>
            </a:r>
          </a:p>
          <a:p>
            <a:pPr lvl="1"/>
            <a:r>
              <a:rPr lang="en-US" altLang="zh-CN" dirty="0"/>
              <a:t>single high-photodetectors(prefer)</a:t>
            </a:r>
          </a:p>
          <a:p>
            <a:pPr lvl="2"/>
            <a:r>
              <a:rPr lang="en-US" altLang="zh-CN" dirty="0"/>
              <a:t>does take some time</a:t>
            </a:r>
          </a:p>
          <a:p>
            <a:pPr lvl="2"/>
            <a:r>
              <a:rPr lang="en-US" altLang="zh-CN" dirty="0"/>
              <a:t>still requires external microprocessor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16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AEE3F9-E9BF-4665-9F39-C63D9C256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133" y="1535661"/>
            <a:ext cx="4275667" cy="2731537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zh-CN" sz="2000" dirty="0"/>
              <a:t>monochromatic plane wave</a:t>
            </a:r>
          </a:p>
          <a:p>
            <a:r>
              <a:rPr lang="en-US" altLang="zh-CN" sz="2000" dirty="0"/>
              <a:t>pillar: randomly generated, kept fixed</a:t>
            </a:r>
          </a:p>
          <a:p>
            <a:r>
              <a:rPr lang="en-US" altLang="zh-CN" sz="2000" dirty="0"/>
              <a:t>simulation: cells and pillar </a:t>
            </a:r>
            <a:r>
              <a:rPr lang="en-US" altLang="zh-CN" sz="2000" dirty="0" err="1"/>
              <a:t>scatterer</a:t>
            </a:r>
            <a:r>
              <a:rPr lang="en-US" altLang="zh-CN" sz="2000" dirty="0"/>
              <a:t> (by setting some rules)</a:t>
            </a:r>
          </a:p>
          <a:p>
            <a:r>
              <a:rPr lang="en-US" altLang="zh-CN" sz="2000" dirty="0"/>
              <a:t>fast and energy efficiency: when running models (not training)</a:t>
            </a:r>
          </a:p>
          <a:p>
            <a:r>
              <a:rPr lang="en-US" altLang="zh-CN" sz="2000" dirty="0"/>
              <a:t>application: high throughput label-free cell sorting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2BB77C-3930-4B81-9EB2-290F9AC6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Pillar </a:t>
            </a:r>
            <a:r>
              <a:rPr lang="en-US" altLang="zh-CN" dirty="0" err="1"/>
              <a:t>scatterer</a:t>
            </a:r>
            <a:r>
              <a:rPr lang="en-US" altLang="zh-CN" dirty="0"/>
              <a:t> paradigm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B8AACB-74D7-4403-B934-4A8ACB476C69}"/>
              </a:ext>
            </a:extLst>
          </p:cNvPr>
          <p:cNvSpPr txBox="1"/>
          <p:nvPr/>
        </p:nvSpPr>
        <p:spPr>
          <a:xfrm>
            <a:off x="234831" y="5450456"/>
            <a:ext cx="663338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 cells and cancer cells form two clusters after calculating weighted sum.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A1EB83-0E31-4B2E-8120-5C9A546F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1" y="1390735"/>
            <a:ext cx="5942857" cy="3980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1939B2-9465-4CEC-AEBA-8F90FC69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468" y="4326467"/>
            <a:ext cx="2768448" cy="20156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5EFEFE5-17AA-4B17-A2B4-661B38B8458F}"/>
              </a:ext>
            </a:extLst>
          </p:cNvPr>
          <p:cNvSpPr txBox="1"/>
          <p:nvPr/>
        </p:nvSpPr>
        <p:spPr>
          <a:xfrm>
            <a:off x="925361" y="6342092"/>
            <a:ext cx="599389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(Alessio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Lugnan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Integrated pillar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scatterers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speeding up classification of cell holograms, Optics Express, 2017)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A08FB9-2278-4E45-9762-52B17E042482}"/>
              </a:ext>
            </a:extLst>
          </p:cNvPr>
          <p:cNvSpPr txBox="1"/>
          <p:nvPr/>
        </p:nvSpPr>
        <p:spPr>
          <a:xfrm>
            <a:off x="7512904" y="6325717"/>
            <a:ext cx="367453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generated“normal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and “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cancer”cell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42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CE6E015-DC30-4299-9F98-21DA185B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0" y="2641599"/>
            <a:ext cx="4089400" cy="1574801"/>
          </a:xfrm>
        </p:spPr>
        <p:txBody>
          <a:bodyPr>
            <a:normAutofit fontScale="92500"/>
          </a:bodyPr>
          <a:lstStyle/>
          <a:p>
            <a:r>
              <a:rPr lang="en-US" altLang="zh-CN" sz="2400" dirty="0"/>
              <a:t>a considerable error rate reduction</a:t>
            </a:r>
          </a:p>
          <a:p>
            <a:r>
              <a:rPr lang="en-US" altLang="zh-CN" sz="2400" dirty="0"/>
              <a:t>classification performance increase more than 50%</a:t>
            </a: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EA37F63-CA49-4C05-8678-D84CA6C3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730461-DD51-46F4-91BB-B6C85991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0748"/>
            <a:ext cx="6209524" cy="31714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7A97AC-5E6C-466A-9C1B-A31351A06B3B}"/>
              </a:ext>
            </a:extLst>
          </p:cNvPr>
          <p:cNvSpPr txBox="1"/>
          <p:nvPr/>
        </p:nvSpPr>
        <p:spPr>
          <a:xfrm>
            <a:off x="1563828" y="4880959"/>
            <a:ext cx="475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 layers,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150 nm, D = 2.85 um, UV (337.1 nm) laser source)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51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EE1639-43DE-4389-B645-792C5AC7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25BF10-F01D-4C60-B6C1-EFB9D40E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7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0B16925-5473-4954-8859-441A5A7A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362" y="5196254"/>
            <a:ext cx="10669438" cy="1296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We trained the matrix parameters with the standard back-propagation algorithm using a stochastic gradient descent method </a:t>
            </a:r>
            <a:r>
              <a:rPr lang="en-US" altLang="zh-CN" dirty="0">
                <a:solidFill>
                  <a:srgbClr val="FF0000"/>
                </a:solidFill>
              </a:rPr>
              <a:t>on a conventional computer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0A48CB-7E16-475B-806C-A093E3C4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Deep Learning with coherent nanophotonic circuits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5C2BCC-1447-40FD-AA99-E8C1DB9B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1" y="1510748"/>
            <a:ext cx="5905500" cy="23302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C67363-2383-4D14-808F-A0B269A80787}"/>
              </a:ext>
            </a:extLst>
          </p:cNvPr>
          <p:cNvSpPr txBox="1"/>
          <p:nvPr/>
        </p:nvSpPr>
        <p:spPr>
          <a:xfrm>
            <a:off x="605263" y="3901000"/>
            <a:ext cx="6316579" cy="112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Featuring a cascaded array of 56 programmable Mach-Zehnder interferometers 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 efficiency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Vowel recognition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4C0F11-AC2D-48EE-8DC1-81AD4392D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842" y="1507193"/>
            <a:ext cx="4016712" cy="20784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200C38-F8DB-473A-B650-9A8CB414516E}"/>
              </a:ext>
            </a:extLst>
          </p:cNvPr>
          <p:cNvSpPr txBox="1"/>
          <p:nvPr/>
        </p:nvSpPr>
        <p:spPr>
          <a:xfrm>
            <a:off x="8171132" y="3847290"/>
            <a:ext cx="204799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comparable results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8AB9C3-1584-46DD-836D-0130ED2EE0C2}"/>
              </a:ext>
            </a:extLst>
          </p:cNvPr>
          <p:cNvSpPr txBox="1"/>
          <p:nvPr/>
        </p:nvSpPr>
        <p:spPr>
          <a:xfrm>
            <a:off x="5677732" y="3489067"/>
            <a:ext cx="610175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(Shen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Yichen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etal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., Deep learning with coherent nanophotonic circuits, Nature Photonics, 2017)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53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</TotalTime>
  <Words>386</Words>
  <Application>Microsoft Office PowerPoint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微软雅黑</vt:lpstr>
      <vt:lpstr>Arial</vt:lpstr>
      <vt:lpstr>Office 主题​​</vt:lpstr>
      <vt:lpstr>Summary:  Deep Learning time</vt:lpstr>
      <vt:lpstr>水库计算</vt:lpstr>
      <vt:lpstr>PowerPoint 演示文稿</vt:lpstr>
      <vt:lpstr>PowerPoint 演示文稿</vt:lpstr>
      <vt:lpstr>Pillar scatterer paradigm</vt:lpstr>
      <vt:lpstr>Result</vt:lpstr>
      <vt:lpstr>PowerPoint 演示文稿</vt:lpstr>
      <vt:lpstr>Deep Learning with coherent nanophotonic circuits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67</cp:revision>
  <dcterms:created xsi:type="dcterms:W3CDTF">2019-04-05T05:48:18Z</dcterms:created>
  <dcterms:modified xsi:type="dcterms:W3CDTF">2019-08-30T09:48:16Z</dcterms:modified>
</cp:coreProperties>
</file>