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407" r:id="rId3"/>
    <p:sldId id="484" r:id="rId4"/>
    <p:sldId id="485" r:id="rId5"/>
    <p:sldId id="461" r:id="rId6"/>
    <p:sldId id="458" r:id="rId7"/>
    <p:sldId id="459" r:id="rId8"/>
    <p:sldId id="482" r:id="rId9"/>
    <p:sldId id="483" r:id="rId10"/>
    <p:sldId id="486" r:id="rId11"/>
    <p:sldId id="488" r:id="rId12"/>
    <p:sldId id="487" r:id="rId13"/>
    <p:sldId id="489" r:id="rId14"/>
    <p:sldId id="49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90CA09-83B5-4B3D-B7C7-FA2ECBE18771}">
          <p14:sldIdLst>
            <p14:sldId id="257"/>
            <p14:sldId id="407"/>
            <p14:sldId id="484"/>
            <p14:sldId id="485"/>
            <p14:sldId id="461"/>
            <p14:sldId id="458"/>
            <p14:sldId id="459"/>
            <p14:sldId id="482"/>
            <p14:sldId id="483"/>
            <p14:sldId id="486"/>
            <p14:sldId id="488"/>
            <p14:sldId id="487"/>
            <p14:sldId id="489"/>
            <p14:sldId id="490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6840" y="2399509"/>
            <a:ext cx="9805194" cy="1649170"/>
          </a:xfrm>
        </p:spPr>
        <p:txBody>
          <a:bodyPr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光片荧光显微镜结合多角度成像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7715" y="4845267"/>
            <a:ext cx="6350052" cy="1166148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畅星兆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2018.03.24</a:t>
            </a:r>
          </a:p>
        </p:txBody>
      </p:sp>
    </p:spTree>
    <p:extLst>
      <p:ext uri="{BB962C8B-B14F-4D97-AF65-F5344CB8AC3E}">
        <p14:creationId xmlns:p14="http://schemas.microsoft.com/office/powerpoint/2010/main" val="318054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样品旋转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去卷积（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deconvolution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F95532-B9C4-49FB-9080-19E380FD05CB}"/>
              </a:ext>
            </a:extLst>
          </p:cNvPr>
          <p:cNvSpPr txBox="1"/>
          <p:nvPr/>
        </p:nvSpPr>
        <p:spPr>
          <a:xfrm>
            <a:off x="6317741" y="560660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采集正交的两幅数据集，重建之后进行去卷积处理。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1418698" y="6448448"/>
            <a:ext cx="363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Peter J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Verveer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532A8B-78C9-4DB5-8443-6FF4AE7E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1" y="1448845"/>
            <a:ext cx="4619405" cy="49296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399C6A-5EB5-45CD-AA91-1D61ED9A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28" y="1448845"/>
            <a:ext cx="4695238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Muvi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2807536" y="5479142"/>
            <a:ext cx="328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Krzic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575E82-FCE1-4902-A452-3AF8225C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4" y="1479823"/>
            <a:ext cx="7988428" cy="38983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A5E72C-8E2F-4441-8DFB-2DCB0A294756}"/>
              </a:ext>
            </a:extLst>
          </p:cNvPr>
          <p:cNvSpPr txBox="1"/>
          <p:nvPr/>
        </p:nvSpPr>
        <p:spPr>
          <a:xfrm>
            <a:off x="3734414" y="57561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装置示意图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FB57E6-D176-4F9A-AD83-6663411C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802" y="4052907"/>
            <a:ext cx="2403889" cy="239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C578B8-12E6-4A45-9BA7-D87D4A00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78" y="1479823"/>
            <a:ext cx="2390189" cy="2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图像融合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4451767" y="5605544"/>
            <a:ext cx="328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Krzic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3D949F-3600-4F96-9F61-38CDC1D33A67}"/>
              </a:ext>
            </a:extLst>
          </p:cNvPr>
          <p:cNvSpPr txBox="1"/>
          <p:nvPr/>
        </p:nvSpPr>
        <p:spPr>
          <a:xfrm>
            <a:off x="2640474" y="4901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样品未旋转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9D981E-C9E1-4AE9-A6E5-6E11F8BB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46" y="1979364"/>
            <a:ext cx="4814466" cy="27637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E81E71-DF36-483A-ACBC-8D6C4F21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9" y="1979364"/>
            <a:ext cx="5083906" cy="27637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42C700-742A-4CC4-BE6F-8ADA18F2C516}"/>
              </a:ext>
            </a:extLst>
          </p:cNvPr>
          <p:cNvSpPr txBox="1"/>
          <p:nvPr/>
        </p:nvSpPr>
        <p:spPr>
          <a:xfrm>
            <a:off x="8543381" y="49131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样品旋转</a:t>
            </a:r>
          </a:p>
        </p:txBody>
      </p:sp>
    </p:spTree>
    <p:extLst>
      <p:ext uri="{BB962C8B-B14F-4D97-AF65-F5344CB8AC3E}">
        <p14:creationId xmlns:p14="http://schemas.microsoft.com/office/powerpoint/2010/main" val="173190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Isoview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3955413" y="6154797"/>
            <a:ext cx="381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Raghav K Chhetri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A5E72C-8E2F-4441-8DFB-2DCB0A294756}"/>
              </a:ext>
            </a:extLst>
          </p:cNvPr>
          <p:cNvSpPr txBox="1"/>
          <p:nvPr/>
        </p:nvSpPr>
        <p:spPr>
          <a:xfrm>
            <a:off x="5194246" y="58482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装置示意图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934ACC-35D5-4026-B95D-EA07EE8C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6" y="1316976"/>
            <a:ext cx="10571748" cy="44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Isoview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1412336" y="6233890"/>
            <a:ext cx="381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Raghav K Chhetri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A5E72C-8E2F-4441-8DFB-2DCB0A294756}"/>
              </a:ext>
            </a:extLst>
          </p:cNvPr>
          <p:cNvSpPr txBox="1"/>
          <p:nvPr/>
        </p:nvSpPr>
        <p:spPr>
          <a:xfrm>
            <a:off x="7127152" y="358617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与光片成像有关的两种扫描模式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1F7FC4-DA5D-4F45-B055-5C5B4C44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7" y="1438992"/>
            <a:ext cx="5550834" cy="23236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D2519F-F04E-404B-A12F-AED10AD1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" y="3934332"/>
            <a:ext cx="5550833" cy="22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1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262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多角度成像方式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91C616-041D-42EE-9E16-DD85FEDBB07B}"/>
              </a:ext>
            </a:extLst>
          </p:cNvPr>
          <p:cNvSpPr txBox="1"/>
          <p:nvPr/>
        </p:nvSpPr>
        <p:spPr>
          <a:xfrm>
            <a:off x="1042736" y="1847448"/>
            <a:ext cx="18293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样品旋转成像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984DBA-5374-4463-87FD-D3552073C80C}"/>
              </a:ext>
            </a:extLst>
          </p:cNvPr>
          <p:cNvSpPr txBox="1"/>
          <p:nvPr/>
        </p:nvSpPr>
        <p:spPr>
          <a:xfrm>
            <a:off x="4872073" y="1847448"/>
            <a:ext cx="18293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光片相向放置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460987-A960-4C85-B81A-A348EDDDF19E}"/>
              </a:ext>
            </a:extLst>
          </p:cNvPr>
          <p:cNvSpPr txBox="1"/>
          <p:nvPr/>
        </p:nvSpPr>
        <p:spPr>
          <a:xfrm>
            <a:off x="8701410" y="1847448"/>
            <a:ext cx="22910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光片不在同一平面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5CB6F0-F631-4EB1-97CC-24C40DD9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7" y="3054704"/>
            <a:ext cx="2937126" cy="26078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7E6CEC-F1BF-4432-9510-B26B612F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55" y="2872903"/>
            <a:ext cx="3552381" cy="2971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EE9BEE-6CC4-4442-A258-B3AF42D8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48" y="3333393"/>
            <a:ext cx="4201736" cy="20504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A3EEBC-F4E0-411F-B082-FF7EBD72465A}"/>
              </a:ext>
            </a:extLst>
          </p:cNvPr>
          <p:cNvSpPr txBox="1"/>
          <p:nvPr/>
        </p:nvSpPr>
        <p:spPr>
          <a:xfrm>
            <a:off x="93096" y="5844332"/>
            <a:ext cx="385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Stephan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Preibisch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20DB30-6434-4F61-AD5F-388ED0326A4A}"/>
              </a:ext>
            </a:extLst>
          </p:cNvPr>
          <p:cNvSpPr txBox="1"/>
          <p:nvPr/>
        </p:nvSpPr>
        <p:spPr>
          <a:xfrm>
            <a:off x="4139915" y="5956891"/>
            <a:ext cx="329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Huisken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Optics Letters, 2007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E0B2E8-4972-4F2A-AAA0-263B28E49504}"/>
              </a:ext>
            </a:extLst>
          </p:cNvPr>
          <p:cNvSpPr txBox="1"/>
          <p:nvPr/>
        </p:nvSpPr>
        <p:spPr>
          <a:xfrm>
            <a:off x="8202684" y="5524032"/>
            <a:ext cx="328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Krzic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918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样品旋转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去卷积（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deconvolution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CDA32-E205-4484-BBAC-DFBB9415D13C}"/>
              </a:ext>
            </a:extLst>
          </p:cNvPr>
          <p:cNvSpPr txBox="1"/>
          <p:nvPr/>
        </p:nvSpPr>
        <p:spPr>
          <a:xfrm>
            <a:off x="2867227" y="55587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装置示意图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EE274C-1FBA-40D4-936C-9E7ECD03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67" y="2012572"/>
            <a:ext cx="3620548" cy="32146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95532-B9C4-49FB-9080-19E380FD05CB}"/>
              </a:ext>
            </a:extLst>
          </p:cNvPr>
          <p:cNvSpPr txBox="1"/>
          <p:nvPr/>
        </p:nvSpPr>
        <p:spPr>
          <a:xfrm>
            <a:off x="6360356" y="201257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通过样品的旋转的同时采集多角度图像并进行融合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7D6F7C-A460-4E7B-A26E-2573F402AA92}"/>
              </a:ext>
            </a:extLst>
          </p:cNvPr>
          <p:cNvSpPr txBox="1"/>
          <p:nvPr/>
        </p:nvSpPr>
        <p:spPr>
          <a:xfrm>
            <a:off x="1889811" y="6039599"/>
            <a:ext cx="385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Stephan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Preibisch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5DA7D2-C082-4006-ACA4-8FC7D97963E7}"/>
              </a:ext>
            </a:extLst>
          </p:cNvPr>
          <p:cNvSpPr txBox="1"/>
          <p:nvPr/>
        </p:nvSpPr>
        <p:spPr>
          <a:xfrm>
            <a:off x="6489032" y="3128211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但是样品的旋转存在许多限制：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样品旋转速度过快可能造成样品的形变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旋转对于活样品的各项特性的影响未知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样品旋转造成图像模糊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31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成像角度数的影响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F41B0-0488-48AF-9120-9D43ADFA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63" y="1724504"/>
            <a:ext cx="4552381" cy="37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00B823-327E-499E-9CCE-3C5E3226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83" y="1657837"/>
            <a:ext cx="4409524" cy="38476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1F1B10-67E3-460F-BEBD-066EEA288E52}"/>
              </a:ext>
            </a:extLst>
          </p:cNvPr>
          <p:cNvSpPr txBox="1"/>
          <p:nvPr/>
        </p:nvSpPr>
        <p:spPr>
          <a:xfrm>
            <a:off x="1454818" y="5784436"/>
            <a:ext cx="959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不同的曲线代表不同的去卷积算法以及所用软件。左图为收敛时间，右图为迭代次数。可以看到当角度数为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附近时得到最优结果。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F59425-3048-4CA2-A8BF-5A654CFED76A}"/>
              </a:ext>
            </a:extLst>
          </p:cNvPr>
          <p:cNvSpPr txBox="1"/>
          <p:nvPr/>
        </p:nvSpPr>
        <p:spPr>
          <a:xfrm>
            <a:off x="4169703" y="6430767"/>
            <a:ext cx="385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Stephan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Preibisch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460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去卷积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F59425-3048-4CA2-A8BF-5A654CFED76A}"/>
              </a:ext>
            </a:extLst>
          </p:cNvPr>
          <p:cNvSpPr txBox="1"/>
          <p:nvPr/>
        </p:nvSpPr>
        <p:spPr>
          <a:xfrm>
            <a:off x="5122471" y="5784436"/>
            <a:ext cx="385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Stephan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Preibisch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Nature Method, 2014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6A017D-E728-449B-A362-824F92A9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6" y="1286682"/>
            <a:ext cx="3543038" cy="54210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70D0FF4-3ED6-4499-98E3-2C509F7FDF04}"/>
              </a:ext>
            </a:extLst>
          </p:cNvPr>
          <p:cNvSpPr txBox="1"/>
          <p:nvPr/>
        </p:nvSpPr>
        <p:spPr>
          <a:xfrm>
            <a:off x="4743451" y="1964794"/>
            <a:ext cx="7127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所用去卷积算法：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RL Deconvolution (Richardson-Lucy deconvolution)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。使用去卷积算法的目的是（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）消除由于系统点扩散函数造成的模糊（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）消除由于曝光过程中样品的移动而造成的模糊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去卷积算法的分类：盲去卷积、非盲去卷积。</a:t>
            </a:r>
          </a:p>
        </p:txBody>
      </p:sp>
    </p:spTree>
    <p:extLst>
      <p:ext uri="{BB962C8B-B14F-4D97-AF65-F5344CB8AC3E}">
        <p14:creationId xmlns:p14="http://schemas.microsoft.com/office/powerpoint/2010/main" val="119708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Multidirectional SPIM 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mSPIM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1F7453-FE91-4E8A-9F92-4867E791FFAB}"/>
              </a:ext>
            </a:extLst>
          </p:cNvPr>
          <p:cNvSpPr txBox="1"/>
          <p:nvPr/>
        </p:nvSpPr>
        <p:spPr>
          <a:xfrm>
            <a:off x="8742947" y="2334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CDA32-E205-4484-BBAC-DFBB9415D13C}"/>
              </a:ext>
            </a:extLst>
          </p:cNvPr>
          <p:cNvSpPr txBox="1"/>
          <p:nvPr/>
        </p:nvSpPr>
        <p:spPr>
          <a:xfrm>
            <a:off x="4663493" y="44894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装置示意图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A7A46-88AB-49AA-9436-F828EB1D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6" y="1467096"/>
            <a:ext cx="6472284" cy="2252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82B46C-B509-43AD-9A0C-CB74C80D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6" y="3807515"/>
            <a:ext cx="3552381" cy="29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817C66-7BAD-4314-9CD8-B2E4F3E87958}"/>
                  </a:ext>
                </a:extLst>
              </p:cNvPr>
              <p:cNvSpPr txBox="1"/>
              <p:nvPr/>
            </p:nvSpPr>
            <p:spPr>
              <a:xfrm>
                <a:off x="7252876" y="2518792"/>
                <a:ext cx="468532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光片相向放置，可以克服由于样品散射和吸收造成的条纹效应。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同时，由于每个光片只需覆盖原来一半的视场。理论上，光片厚度可以提高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倍。（即厚度变为原来的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1/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。）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8817C66-7BAD-4314-9CD8-B2E4F3E87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876" y="2518792"/>
                <a:ext cx="4685326" cy="1531317"/>
              </a:xfrm>
              <a:prstGeom prst="rect">
                <a:avLst/>
              </a:prstGeom>
              <a:blipFill>
                <a:blip r:embed="rId4"/>
                <a:stretch>
                  <a:fillRect l="-1172" t="-1992" b="-5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268EED4-1AF9-45B5-B879-9E9D9D8AEEC1}"/>
              </a:ext>
            </a:extLst>
          </p:cNvPr>
          <p:cNvSpPr txBox="1"/>
          <p:nvPr/>
        </p:nvSpPr>
        <p:spPr>
          <a:xfrm>
            <a:off x="4091171" y="5390904"/>
            <a:ext cx="329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Huisken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Optics Letters, 2007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152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178" y="1670587"/>
            <a:ext cx="3857139" cy="431465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光片厚度：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μm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曝光时间：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照明物镜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：（两个）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0╳, NA 0.3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成像物镜：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10╳-40╳</a:t>
            </a:r>
          </a:p>
        </p:txBody>
      </p:sp>
    </p:spTree>
    <p:extLst>
      <p:ext uri="{BB962C8B-B14F-4D97-AF65-F5344CB8AC3E}">
        <p14:creationId xmlns:p14="http://schemas.microsoft.com/office/powerpoint/2010/main" val="153674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振动减少条纹效应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D31679-CC74-43D5-955C-672E5139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3" y="3639423"/>
            <a:ext cx="2635229" cy="23694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1A19B7-4254-42BD-9E68-0ED11B91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3" y="1569900"/>
            <a:ext cx="9709350" cy="17162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F2C0DF-41A4-4151-BF8F-507F346D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292" y="3477242"/>
            <a:ext cx="3630387" cy="28878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EB0AF7-0361-4CC4-A8F6-A8C9A0F6A159}"/>
              </a:ext>
            </a:extLst>
          </p:cNvPr>
          <p:cNvSpPr txBox="1"/>
          <p:nvPr/>
        </p:nvSpPr>
        <p:spPr>
          <a:xfrm>
            <a:off x="391886" y="12190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97E927-95C1-4592-9FB9-6AEA93D24383}"/>
              </a:ext>
            </a:extLst>
          </p:cNvPr>
          <p:cNvSpPr txBox="1"/>
          <p:nvPr/>
        </p:nvSpPr>
        <p:spPr>
          <a:xfrm>
            <a:off x="457200" y="330653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CD0C94-4FFE-428D-B6B3-D3DBEF15078C}"/>
              </a:ext>
            </a:extLst>
          </p:cNvPr>
          <p:cNvSpPr txBox="1"/>
          <p:nvPr/>
        </p:nvSpPr>
        <p:spPr>
          <a:xfrm>
            <a:off x="3382315" y="33065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3F31C3-E357-4150-80CF-456EB43933B5}"/>
              </a:ext>
            </a:extLst>
          </p:cNvPr>
          <p:cNvSpPr txBox="1"/>
          <p:nvPr/>
        </p:nvSpPr>
        <p:spPr>
          <a:xfrm>
            <a:off x="7837714" y="3675869"/>
            <a:ext cx="4261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resonant mirror)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度角内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1kHz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的扫描光片。减小了成像的条纹效应。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）振动示意图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）左图为传统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成像结果，可以看到明显的条纹效应。右图为加入光片振动扫描之后的成像效果图。比例尺：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53B64E-C8FD-48A2-9CDB-AE3FC397EBDF}"/>
              </a:ext>
            </a:extLst>
          </p:cNvPr>
          <p:cNvSpPr txBox="1"/>
          <p:nvPr/>
        </p:nvSpPr>
        <p:spPr>
          <a:xfrm>
            <a:off x="1962470" y="6441274"/>
            <a:ext cx="329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Huisken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Optics Letters, 2007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75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相向照明减少衰减效应（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attenuation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3F31C3-E357-4150-80CF-456EB43933B5}"/>
              </a:ext>
            </a:extLst>
          </p:cNvPr>
          <p:cNvSpPr txBox="1"/>
          <p:nvPr/>
        </p:nvSpPr>
        <p:spPr>
          <a:xfrm>
            <a:off x="3965121" y="4970962"/>
            <a:ext cx="426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）分别为光片向右投射、向左投射、相向投射时的样品成像结果。由图可以看出相向照明时像素亮度分布更加均匀。比例尺：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F2ECB-AC41-4BE1-BE07-54BAC4CB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62" y="1563871"/>
            <a:ext cx="8520076" cy="28938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9F3494-B855-4614-A345-9C179DBFFA4D}"/>
              </a:ext>
            </a:extLst>
          </p:cNvPr>
          <p:cNvSpPr txBox="1"/>
          <p:nvPr/>
        </p:nvSpPr>
        <p:spPr>
          <a:xfrm>
            <a:off x="4320791" y="4642713"/>
            <a:ext cx="329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Jan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Huisken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 al., Optics Letters, 2007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061837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11529</TotalTime>
  <Words>631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Cambria Math</vt:lpstr>
      <vt:lpstr>Century Gothic</vt:lpstr>
      <vt:lpstr>Wingdings 3</vt:lpstr>
      <vt:lpstr>丝状</vt:lpstr>
      <vt:lpstr>光片荧光显微镜结合多角度成像 </vt:lpstr>
      <vt:lpstr>多角度成像方式</vt:lpstr>
      <vt:lpstr>1. 样品旋转+去卷积（deconvolution）</vt:lpstr>
      <vt:lpstr>成像角度数的影响</vt:lpstr>
      <vt:lpstr>去卷积</vt:lpstr>
      <vt:lpstr>2. Multidirectional SPIM (mSPIM)</vt:lpstr>
      <vt:lpstr>关键参数</vt:lpstr>
      <vt:lpstr>振动减少条纹效应</vt:lpstr>
      <vt:lpstr>相向照明减少衰减效应（attenuation）</vt:lpstr>
      <vt:lpstr>3. 样品旋转+去卷积（deconvolution）</vt:lpstr>
      <vt:lpstr>Muvi system</vt:lpstr>
      <vt:lpstr>4. 图像融合</vt:lpstr>
      <vt:lpstr>Isoview system</vt:lpstr>
      <vt:lpstr>Isoview system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畅星兆</dc:creator>
  <cp:lastModifiedBy>admin</cp:lastModifiedBy>
  <cp:revision>386</cp:revision>
  <dcterms:created xsi:type="dcterms:W3CDTF">2017-11-29T21:12:55Z</dcterms:created>
  <dcterms:modified xsi:type="dcterms:W3CDTF">2019-03-24T06:55:38Z</dcterms:modified>
</cp:coreProperties>
</file>