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72" r:id="rId9"/>
    <p:sldId id="274" r:id="rId10"/>
    <p:sldId id="273" r:id="rId11"/>
    <p:sldId id="265" r:id="rId12"/>
    <p:sldId id="268" r:id="rId13"/>
    <p:sldId id="269" r:id="rId14"/>
    <p:sldId id="267" r:id="rId15"/>
    <p:sldId id="270" r:id="rId16"/>
    <p:sldId id="271" r:id="rId17"/>
    <p:sldId id="275" r:id="rId18"/>
    <p:sldId id="276" r:id="rId19"/>
    <p:sldId id="277" r:id="rId20"/>
    <p:sldId id="27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2B7F4-622C-4329-B71C-0859D531D004}"/>
              </a:ext>
            </a:extLst>
          </p:cNvPr>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dirty="0"/>
              <a:t>单击此处编辑母版标题样式</a:t>
            </a:r>
          </a:p>
        </p:txBody>
      </p:sp>
      <p:sp>
        <p:nvSpPr>
          <p:cNvPr id="3" name="副标题 2">
            <a:extLst>
              <a:ext uri="{FF2B5EF4-FFF2-40B4-BE49-F238E27FC236}">
                <a16:creationId xmlns:a16="http://schemas.microsoft.com/office/drawing/2014/main" id="{78F2E8BE-7473-4205-8609-1FDFA42AEF81}"/>
              </a:ext>
            </a:extLst>
          </p:cNvPr>
          <p:cNvSpPr>
            <a:spLocks noGrp="1"/>
          </p:cNvSpPr>
          <p:nvPr>
            <p:ph type="subTitle" idx="1" hasCustomPrompt="1"/>
          </p:nvPr>
        </p:nvSpPr>
        <p:spPr>
          <a:xfrm>
            <a:off x="1524000" y="3602038"/>
            <a:ext cx="9144000" cy="1655762"/>
          </a:xfrm>
        </p:spPr>
        <p:txBody>
          <a:bodyPr anchor="b"/>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畅星兆</a:t>
            </a:r>
            <a:endParaRPr lang="en-US" altLang="zh-CN" dirty="0"/>
          </a:p>
          <a:p>
            <a:r>
              <a:rPr lang="en-US" altLang="zh-CN" dirty="0"/>
              <a:t>19.4.19</a:t>
            </a:r>
          </a:p>
        </p:txBody>
      </p:sp>
    </p:spTree>
    <p:extLst>
      <p:ext uri="{BB962C8B-B14F-4D97-AF65-F5344CB8AC3E}">
        <p14:creationId xmlns:p14="http://schemas.microsoft.com/office/powerpoint/2010/main" val="367125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9A621-CA28-461E-8292-88FB9D37C2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F26946-007E-4D0B-9211-32F0543C84A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7D238B-FE8D-43EA-808B-0E7C39BD6A00}"/>
              </a:ext>
            </a:extLst>
          </p:cNvPr>
          <p:cNvSpPr>
            <a:spLocks noGrp="1"/>
          </p:cNvSpPr>
          <p:nvPr>
            <p:ph type="dt" sz="half" idx="10"/>
          </p:nvPr>
        </p:nvSpPr>
        <p:spPr>
          <a:xfrm>
            <a:off x="838200" y="6356350"/>
            <a:ext cx="2743200" cy="365125"/>
          </a:xfrm>
          <a:prstGeom prst="rect">
            <a:avLst/>
          </a:prstGeom>
        </p:spPr>
        <p:txBody>
          <a:bodyPr/>
          <a:lstStyle/>
          <a:p>
            <a:fld id="{C3DF671B-B122-461A-8683-EDE178876DE0}"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3B9BBE8D-B747-4104-8DF6-B0473FDD69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E48D627-B92D-439D-AA2F-9577592463E8}"/>
              </a:ext>
            </a:extLst>
          </p:cNvPr>
          <p:cNvSpPr>
            <a:spLocks noGrp="1"/>
          </p:cNvSpPr>
          <p:nvPr>
            <p:ph type="sldNum" sz="quarter" idx="12"/>
          </p:nvPr>
        </p:nvSpPr>
        <p:spPr>
          <a:xfrm>
            <a:off x="8610600" y="6356350"/>
            <a:ext cx="2743200" cy="365125"/>
          </a:xfrm>
          <a:prstGeom prst="rect">
            <a:avLst/>
          </a:prstGeom>
        </p:spPr>
        <p:txBody>
          <a:bodyPr/>
          <a:lstStyle/>
          <a:p>
            <a:fld id="{0DD8ACD7-CFC9-409D-A750-3690C2E732C8}" type="slidenum">
              <a:rPr lang="zh-CN" altLang="en-US" smtClean="0"/>
              <a:t>‹#›</a:t>
            </a:fld>
            <a:endParaRPr lang="zh-CN" altLang="en-US"/>
          </a:p>
        </p:txBody>
      </p:sp>
    </p:spTree>
    <p:extLst>
      <p:ext uri="{BB962C8B-B14F-4D97-AF65-F5344CB8AC3E}">
        <p14:creationId xmlns:p14="http://schemas.microsoft.com/office/powerpoint/2010/main" val="2588768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43DF22-38DD-42C9-B555-52D2CC542B64}"/>
              </a:ext>
            </a:extLst>
          </p:cNvPr>
          <p:cNvSpPr>
            <a:spLocks noGrp="1"/>
          </p:cNvSpPr>
          <p:nvPr>
            <p:ph type="title"/>
          </p:nvPr>
        </p:nvSpPr>
        <p:spPr>
          <a:xfrm>
            <a:off x="838200" y="365126"/>
            <a:ext cx="10515600" cy="94684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E9A4C929-EB7F-4965-9983-CE5E0D5392FF}"/>
              </a:ext>
            </a:extLst>
          </p:cNvPr>
          <p:cNvSpPr>
            <a:spLocks noGrp="1"/>
          </p:cNvSpPr>
          <p:nvPr>
            <p:ph type="body" idx="1"/>
          </p:nvPr>
        </p:nvSpPr>
        <p:spPr>
          <a:xfrm>
            <a:off x="838200" y="1510748"/>
            <a:ext cx="10515600" cy="51444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57446513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moleculardevices.com/products/cellular-imaging-systems/acquisition-and-analysis-software/metamorph-microscopy"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embl.de/digitalembryo/"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penspim.org/" TargetMode="External"/><Relationship Id="rId2" Type="http://schemas.openxmlformats.org/officeDocument/2006/relationships/hyperlink" Target="https://openspim.org/Downloads"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icro-manager.org/wiki/Device_Suppor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FB520-6D9F-494B-B00E-AEB6A6F8D6E1}"/>
              </a:ext>
            </a:extLst>
          </p:cNvPr>
          <p:cNvSpPr>
            <a:spLocks noGrp="1"/>
          </p:cNvSpPr>
          <p:nvPr>
            <p:ph type="ctrTitle"/>
          </p:nvPr>
        </p:nvSpPr>
        <p:spPr/>
        <p:txBody>
          <a:bodyPr>
            <a:normAutofit/>
          </a:bodyPr>
          <a:lstStyle/>
          <a:p>
            <a:r>
              <a:rPr lang="zh-CN" altLang="en-US" dirty="0">
                <a:latin typeface="微软雅黑" panose="020B0503020204020204" pitchFamily="34" charset="-122"/>
                <a:ea typeface="微软雅黑" panose="020B0503020204020204" pitchFamily="34" charset="-122"/>
              </a:rPr>
              <a:t>整理：</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已有</a:t>
            </a:r>
            <a:r>
              <a:rPr lang="en-US" altLang="zh-CN" dirty="0">
                <a:latin typeface="微软雅黑" panose="020B0503020204020204" pitchFamily="34" charset="-122"/>
                <a:ea typeface="微软雅黑" panose="020B0503020204020204" pitchFamily="34" charset="-122"/>
              </a:rPr>
              <a:t>LSFM</a:t>
            </a:r>
            <a:r>
              <a:rPr lang="zh-CN" altLang="en-US" dirty="0">
                <a:latin typeface="微软雅黑" panose="020B0503020204020204" pitchFamily="34" charset="-122"/>
                <a:ea typeface="微软雅黑" panose="020B0503020204020204" pitchFamily="34" charset="-122"/>
              </a:rPr>
              <a:t>图像处理方案</a:t>
            </a:r>
          </a:p>
        </p:txBody>
      </p:sp>
      <p:sp>
        <p:nvSpPr>
          <p:cNvPr id="3" name="副标题 2">
            <a:extLst>
              <a:ext uri="{FF2B5EF4-FFF2-40B4-BE49-F238E27FC236}">
                <a16:creationId xmlns:a16="http://schemas.microsoft.com/office/drawing/2014/main" id="{F50037EE-4FFE-4640-A17E-8B41CB545B0C}"/>
              </a:ext>
            </a:extLst>
          </p:cNvPr>
          <p:cNvSpPr>
            <a:spLocks noGrp="1"/>
          </p:cNvSpPr>
          <p:nvPr>
            <p:ph type="subTitle" idx="1"/>
          </p:nvPr>
        </p:nvSpPr>
        <p:spPr/>
        <p:txBody>
          <a:bodyPr anchor="b" anchorCtr="0"/>
          <a:lstStyle/>
          <a:p>
            <a:pPr algn="r"/>
            <a:r>
              <a:rPr lang="zh-CN" altLang="en-US" dirty="0">
                <a:latin typeface="微软雅黑" panose="020B0503020204020204" pitchFamily="34" charset="-122"/>
                <a:ea typeface="微软雅黑" panose="020B0503020204020204" pitchFamily="34" charset="-122"/>
              </a:rPr>
              <a:t>畅星兆</a:t>
            </a:r>
            <a:endParaRPr lang="en-US" altLang="zh-CN" dirty="0">
              <a:latin typeface="微软雅黑" panose="020B0503020204020204" pitchFamily="34" charset="-122"/>
              <a:ea typeface="微软雅黑" panose="020B0503020204020204" pitchFamily="34" charset="-122"/>
            </a:endParaRPr>
          </a:p>
          <a:p>
            <a:pPr algn="r"/>
            <a:r>
              <a:rPr lang="zh-CN" altLang="en-US" dirty="0">
                <a:latin typeface="微软雅黑" panose="020B0503020204020204" pitchFamily="34" charset="-122"/>
                <a:ea typeface="微软雅黑" panose="020B0503020204020204" pitchFamily="34" charset="-122"/>
              </a:rPr>
              <a:t>日期：</a:t>
            </a:r>
            <a:r>
              <a:rPr lang="en-US" altLang="zh-CN" dirty="0">
                <a:latin typeface="微软雅黑" panose="020B0503020204020204" pitchFamily="34" charset="-122"/>
                <a:ea typeface="微软雅黑" panose="020B0503020204020204" pitchFamily="34" charset="-122"/>
              </a:rPr>
              <a:t>2019.04.06</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3894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66FEE4F-0E06-40DC-99E1-26219BD411FE}"/>
              </a:ext>
            </a:extLst>
          </p:cNvPr>
          <p:cNvPicPr>
            <a:picLocks noChangeAspect="1"/>
          </p:cNvPicPr>
          <p:nvPr/>
        </p:nvPicPr>
        <p:blipFill>
          <a:blip r:embed="rId2"/>
          <a:stretch>
            <a:fillRect/>
          </a:stretch>
        </p:blipFill>
        <p:spPr>
          <a:xfrm>
            <a:off x="271857" y="1233783"/>
            <a:ext cx="6314286" cy="4733333"/>
          </a:xfrm>
          <a:prstGeom prst="rect">
            <a:avLst/>
          </a:prstGeom>
        </p:spPr>
      </p:pic>
      <p:pic>
        <p:nvPicPr>
          <p:cNvPr id="6" name="图片 5">
            <a:extLst>
              <a:ext uri="{FF2B5EF4-FFF2-40B4-BE49-F238E27FC236}">
                <a16:creationId xmlns:a16="http://schemas.microsoft.com/office/drawing/2014/main" id="{B67D8147-91B3-45D3-A9DB-3F32D47ADFAC}"/>
              </a:ext>
            </a:extLst>
          </p:cNvPr>
          <p:cNvPicPr>
            <a:picLocks noChangeAspect="1"/>
          </p:cNvPicPr>
          <p:nvPr/>
        </p:nvPicPr>
        <p:blipFill>
          <a:blip r:embed="rId3"/>
          <a:stretch>
            <a:fillRect/>
          </a:stretch>
        </p:blipFill>
        <p:spPr>
          <a:xfrm>
            <a:off x="6671868" y="390897"/>
            <a:ext cx="5101625" cy="5652420"/>
          </a:xfrm>
          <a:prstGeom prst="rect">
            <a:avLst/>
          </a:prstGeom>
        </p:spPr>
      </p:pic>
      <p:sp>
        <p:nvSpPr>
          <p:cNvPr id="7" name="文本框 6">
            <a:extLst>
              <a:ext uri="{FF2B5EF4-FFF2-40B4-BE49-F238E27FC236}">
                <a16:creationId xmlns:a16="http://schemas.microsoft.com/office/drawing/2014/main" id="{D7F5AA35-30D3-4366-9F83-DAC6B1529CF1}"/>
              </a:ext>
            </a:extLst>
          </p:cNvPr>
          <p:cNvSpPr txBox="1"/>
          <p:nvPr/>
        </p:nvSpPr>
        <p:spPr>
          <a:xfrm>
            <a:off x="5705475" y="6097771"/>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用户界面</a:t>
            </a:r>
          </a:p>
        </p:txBody>
      </p:sp>
    </p:spTree>
    <p:extLst>
      <p:ext uri="{BB962C8B-B14F-4D97-AF65-F5344CB8AC3E}">
        <p14:creationId xmlns:p14="http://schemas.microsoft.com/office/powerpoint/2010/main" val="132331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8E20B-201E-411E-9E9A-0A1476542077}"/>
              </a:ext>
            </a:extLst>
          </p:cNvPr>
          <p:cNvSpPr>
            <a:spLocks noGrp="1"/>
          </p:cNvSpPr>
          <p:nvPr>
            <p:ph type="title"/>
          </p:nvPr>
        </p:nvSpPr>
        <p:spPr>
          <a:xfrm>
            <a:off x="363894" y="268743"/>
            <a:ext cx="10523376" cy="875846"/>
          </a:xfrm>
        </p:spPr>
        <p:txBody>
          <a:bodyPr/>
          <a:lstStyle/>
          <a:p>
            <a:r>
              <a:rPr lang="zh-CN" altLang="en-US" dirty="0">
                <a:latin typeface="微软雅黑" panose="020B0503020204020204" pitchFamily="34" charset="-122"/>
                <a:ea typeface="微软雅黑" panose="020B0503020204020204" pitchFamily="34" charset="-122"/>
              </a:rPr>
              <a:t>方案</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inverted SPIM (</a:t>
            </a:r>
            <a:r>
              <a:rPr lang="en-US" altLang="zh-CN" dirty="0" err="1">
                <a:latin typeface="微软雅黑" panose="020B0503020204020204" pitchFamily="34" charset="-122"/>
                <a:ea typeface="微软雅黑" panose="020B0503020204020204" pitchFamily="34" charset="-122"/>
              </a:rPr>
              <a:t>iSPIM</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977D3EB-774A-4C12-ACF1-9D17DFF011AA}"/>
              </a:ext>
            </a:extLst>
          </p:cNvPr>
          <p:cNvSpPr>
            <a:spLocks noGrp="1"/>
          </p:cNvSpPr>
          <p:nvPr>
            <p:ph idx="1"/>
          </p:nvPr>
        </p:nvSpPr>
        <p:spPr>
          <a:xfrm>
            <a:off x="371670" y="2812044"/>
            <a:ext cx="10515600" cy="1233912"/>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图像处理在</a:t>
            </a:r>
            <a:r>
              <a:rPr lang="en-US" altLang="zh-CN" sz="2000" dirty="0" err="1">
                <a:solidFill>
                  <a:srgbClr val="FF0000"/>
                </a:solidFill>
                <a:latin typeface="微软雅黑" panose="020B0503020204020204" pitchFamily="34" charset="-122"/>
                <a:ea typeface="微软雅黑" panose="020B0503020204020204" pitchFamily="34" charset="-122"/>
              </a:rPr>
              <a:t>Matlab</a:t>
            </a:r>
            <a:r>
              <a:rPr lang="zh-CN" altLang="en-US" sz="2000" dirty="0">
                <a:latin typeface="微软雅黑" panose="020B0503020204020204" pitchFamily="34" charset="-122"/>
                <a:ea typeface="微软雅黑" panose="020B0503020204020204" pitchFamily="34" charset="-122"/>
              </a:rPr>
              <a:t>以及</a:t>
            </a:r>
            <a:r>
              <a:rPr lang="en-US" altLang="zh-CN" sz="2000" dirty="0">
                <a:solidFill>
                  <a:srgbClr val="FF0000"/>
                </a:solidFill>
                <a:latin typeface="微软雅黑" panose="020B0503020204020204" pitchFamily="34" charset="-122"/>
                <a:ea typeface="微软雅黑" panose="020B0503020204020204" pitchFamily="34" charset="-122"/>
              </a:rPr>
              <a:t>ImageJ</a:t>
            </a:r>
            <a:r>
              <a:rPr lang="zh-CN" altLang="en-US" sz="2000" dirty="0">
                <a:latin typeface="微软雅黑" panose="020B0503020204020204" pitchFamily="34" charset="-122"/>
                <a:ea typeface="微软雅黑" panose="020B0503020204020204" pitchFamily="34" charset="-122"/>
              </a:rPr>
              <a:t>中实现，包括：</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matlab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人工图像剪切（</a:t>
            </a:r>
            <a:r>
              <a:rPr lang="en-US" altLang="zh-CN" sz="2000" dirty="0">
                <a:latin typeface="微软雅黑" panose="020B0503020204020204" pitchFamily="34" charset="-122"/>
                <a:ea typeface="微软雅黑" panose="020B0503020204020204" pitchFamily="34" charset="-122"/>
              </a:rPr>
              <a:t>cropping</a:t>
            </a:r>
            <a:r>
              <a:rPr lang="zh-CN" altLang="en-US" sz="2000" dirty="0">
                <a:latin typeface="微软雅黑" panose="020B0503020204020204" pitchFamily="34" charset="-122"/>
                <a:ea typeface="微软雅黑" panose="020B0503020204020204" pitchFamily="34" charset="-122"/>
              </a:rPr>
              <a:t>）、最大强度投影（</a:t>
            </a:r>
            <a:r>
              <a:rPr lang="en-US" altLang="zh-CN" sz="2000" dirty="0">
                <a:latin typeface="微软雅黑" panose="020B0503020204020204" pitchFamily="34" charset="-122"/>
                <a:ea typeface="微软雅黑" panose="020B0503020204020204" pitchFamily="34" charset="-122"/>
              </a:rPr>
              <a:t>max-intensity projection</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Deconvolution Lab</a:t>
            </a:r>
            <a:r>
              <a:rPr lang="zh-CN" altLang="en-US" sz="2000">
                <a:latin typeface="微软雅黑" panose="020B0503020204020204" pitchFamily="34" charset="-122"/>
                <a:ea typeface="微软雅黑" panose="020B0503020204020204" pitchFamily="34" charset="-122"/>
              </a:rPr>
              <a:t>插件</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Richardson–Lucy deconvolution algorithm</a:t>
            </a: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fr-FR"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983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79BF8A-55BD-485E-B191-97C877F9AB10}"/>
              </a:ext>
            </a:extLst>
          </p:cNvPr>
          <p:cNvSpPr txBox="1"/>
          <p:nvPr/>
        </p:nvSpPr>
        <p:spPr>
          <a:xfrm>
            <a:off x="382367" y="345946"/>
            <a:ext cx="7996997" cy="523220"/>
          </a:xfrm>
          <a:prstGeom prst="rect">
            <a:avLst/>
          </a:prstGeom>
          <a:noFill/>
        </p:spPr>
        <p:txBody>
          <a:bodyPr wrap="none" rtlCol="0">
            <a:spAutoFit/>
          </a:bodyPr>
          <a:lstStyle/>
          <a:p>
            <a:pPr algn="l"/>
            <a:r>
              <a:rPr lang="en-US" altLang="zh-CN" sz="2800" dirty="0" err="1">
                <a:latin typeface="微软雅黑" panose="020B0503020204020204" pitchFamily="34" charset="-122"/>
                <a:ea typeface="微软雅黑" panose="020B0503020204020204" pitchFamily="34" charset="-122"/>
              </a:rPr>
              <a:t>DeconvolutionLab</a:t>
            </a:r>
            <a:r>
              <a:rPr lang="en-US" altLang="zh-CN" sz="2800" dirty="0">
                <a:latin typeface="微软雅黑" panose="020B0503020204020204" pitchFamily="34" charset="-122"/>
                <a:ea typeface="微软雅黑" panose="020B0503020204020204" pitchFamily="34" charset="-122"/>
              </a:rPr>
              <a:t>——standalone application</a:t>
            </a:r>
            <a:endParaRPr lang="zh-CN" altLang="en-US" sz="2800" dirty="0">
              <a:latin typeface="微软雅黑" panose="020B0503020204020204" pitchFamily="34" charset="-122"/>
              <a:ea typeface="微软雅黑" panose="020B0503020204020204" pitchFamily="34" charset="-122"/>
            </a:endParaRPr>
          </a:p>
        </p:txBody>
      </p:sp>
      <p:sp>
        <p:nvSpPr>
          <p:cNvPr id="9" name="内容占位符 2">
            <a:extLst>
              <a:ext uri="{FF2B5EF4-FFF2-40B4-BE49-F238E27FC236}">
                <a16:creationId xmlns:a16="http://schemas.microsoft.com/office/drawing/2014/main" id="{EE4413D1-4094-4818-99D6-1A3E5A114B8A}"/>
              </a:ext>
            </a:extLst>
          </p:cNvPr>
          <p:cNvSpPr>
            <a:spLocks noGrp="1"/>
          </p:cNvSpPr>
          <p:nvPr>
            <p:ph idx="1"/>
          </p:nvPr>
        </p:nvSpPr>
        <p:spPr>
          <a:xfrm>
            <a:off x="382367" y="1308436"/>
            <a:ext cx="10515600" cy="2192146"/>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完全开源，可以被常见的图像处理平台（</a:t>
            </a:r>
            <a:r>
              <a:rPr lang="en-US" altLang="zh-CN" sz="2000" dirty="0">
                <a:latin typeface="微软雅黑" panose="020B0503020204020204" pitchFamily="34" charset="-122"/>
                <a:ea typeface="微软雅黑" panose="020B0503020204020204" pitchFamily="34" charset="-122"/>
              </a:rPr>
              <a:t>ImageJ, Fiji, ICY, </a:t>
            </a:r>
            <a:r>
              <a:rPr lang="en-US" altLang="zh-CN" sz="2000" dirty="0" err="1">
                <a:latin typeface="微软雅黑" panose="020B0503020204020204" pitchFamily="34" charset="-122"/>
                <a:ea typeface="微软雅黑" panose="020B0503020204020204" pitchFamily="34" charset="-122"/>
              </a:rPr>
              <a:t>Matlab</a:t>
            </a:r>
            <a:r>
              <a:rPr lang="zh-CN" altLang="en-US" sz="2000" dirty="0">
                <a:latin typeface="微软雅黑" panose="020B0503020204020204" pitchFamily="34" charset="-122"/>
                <a:ea typeface="微软雅黑" panose="020B0503020204020204" pitchFamily="34" charset="-122"/>
              </a:rPr>
              <a:t>）所调用</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但却独立于调用软件。</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参考文献：</a:t>
            </a:r>
            <a:r>
              <a:rPr lang="en-US" altLang="zh-CN" sz="2000" dirty="0">
                <a:latin typeface="微软雅黑" panose="020B0503020204020204" pitchFamily="34" charset="-122"/>
                <a:ea typeface="微软雅黑" panose="020B0503020204020204" pitchFamily="34" charset="-122"/>
              </a:rPr>
              <a:t>DeconvolutionLab2: An open-source software for deconvolution microscopy </a:t>
            </a:r>
            <a:r>
              <a:rPr lang="zh-CN" altLang="en-US" sz="2000" dirty="0">
                <a:latin typeface="微软雅黑" panose="020B0503020204020204" pitchFamily="34" charset="-122"/>
                <a:ea typeface="微软雅黑" panose="020B0503020204020204" pitchFamily="34" charset="-122"/>
              </a:rPr>
              <a:t>叙述了算法实现细节、调参等</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源代码：</a:t>
            </a:r>
            <a:r>
              <a:rPr lang="en-US" altLang="zh-CN" sz="2000" dirty="0">
                <a:latin typeface="微软雅黑" panose="020B0503020204020204" pitchFamily="34" charset="-122"/>
                <a:ea typeface="微软雅黑" panose="020B0503020204020204" pitchFamily="34" charset="-122"/>
              </a:rPr>
              <a:t>https://github.com/Biomedical-Imaging-Group/DeconvolutionLab2</a:t>
            </a: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fr-FR"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6AAF5941-A715-47BC-AAD6-DB8FA5040685}"/>
              </a:ext>
            </a:extLst>
          </p:cNvPr>
          <p:cNvPicPr>
            <a:picLocks noChangeAspect="1"/>
          </p:cNvPicPr>
          <p:nvPr/>
        </p:nvPicPr>
        <p:blipFill>
          <a:blip r:embed="rId2"/>
          <a:stretch>
            <a:fillRect/>
          </a:stretch>
        </p:blipFill>
        <p:spPr>
          <a:xfrm>
            <a:off x="400840" y="4362605"/>
            <a:ext cx="7666667" cy="1847619"/>
          </a:xfrm>
          <a:prstGeom prst="rect">
            <a:avLst/>
          </a:prstGeom>
        </p:spPr>
      </p:pic>
      <p:sp>
        <p:nvSpPr>
          <p:cNvPr id="5" name="文本框 4">
            <a:extLst>
              <a:ext uri="{FF2B5EF4-FFF2-40B4-BE49-F238E27FC236}">
                <a16:creationId xmlns:a16="http://schemas.microsoft.com/office/drawing/2014/main" id="{D40D92AD-12BA-4AAB-AD72-E45B93AA7B5C}"/>
              </a:ext>
            </a:extLst>
          </p:cNvPr>
          <p:cNvSpPr txBox="1"/>
          <p:nvPr/>
        </p:nvSpPr>
        <p:spPr>
          <a:xfrm>
            <a:off x="382367" y="3707983"/>
            <a:ext cx="2957861" cy="523220"/>
          </a:xfrm>
          <a:prstGeom prst="rect">
            <a:avLst/>
          </a:prstGeom>
          <a:noFill/>
        </p:spPr>
        <p:txBody>
          <a:bodyPr wrap="none" rtlCol="0">
            <a:spAutoFit/>
          </a:bodyPr>
          <a:lstStyle/>
          <a:p>
            <a:pPr algn="l"/>
            <a:r>
              <a:rPr lang="en-US" altLang="zh-CN" sz="2800" dirty="0">
                <a:latin typeface="微软雅黑" panose="020B0503020204020204" pitchFamily="34" charset="-122"/>
                <a:ea typeface="微软雅黑" panose="020B0503020204020204" pitchFamily="34" charset="-122"/>
              </a:rPr>
              <a:t>ImageJ</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Fiji</a:t>
            </a:r>
            <a:r>
              <a:rPr lang="zh-CN" altLang="en-US" sz="2800" dirty="0">
                <a:latin typeface="微软雅黑" panose="020B0503020204020204" pitchFamily="34" charset="-122"/>
                <a:ea typeface="微软雅黑" panose="020B0503020204020204" pitchFamily="34" charset="-122"/>
              </a:rPr>
              <a:t>调用</a:t>
            </a:r>
          </a:p>
        </p:txBody>
      </p:sp>
      <p:pic>
        <p:nvPicPr>
          <p:cNvPr id="2" name="图片 1">
            <a:extLst>
              <a:ext uri="{FF2B5EF4-FFF2-40B4-BE49-F238E27FC236}">
                <a16:creationId xmlns:a16="http://schemas.microsoft.com/office/drawing/2014/main" id="{010B9A22-7139-4A00-B0CD-6B43D4800D86}"/>
              </a:ext>
            </a:extLst>
          </p:cNvPr>
          <p:cNvPicPr>
            <a:picLocks noChangeAspect="1"/>
          </p:cNvPicPr>
          <p:nvPr/>
        </p:nvPicPr>
        <p:blipFill>
          <a:blip r:embed="rId3"/>
          <a:stretch>
            <a:fillRect/>
          </a:stretch>
        </p:blipFill>
        <p:spPr>
          <a:xfrm>
            <a:off x="4005601" y="3756227"/>
            <a:ext cx="457143" cy="514286"/>
          </a:xfrm>
          <a:prstGeom prst="rect">
            <a:avLst/>
          </a:prstGeom>
        </p:spPr>
      </p:pic>
      <p:pic>
        <p:nvPicPr>
          <p:cNvPr id="3" name="图片 2">
            <a:extLst>
              <a:ext uri="{FF2B5EF4-FFF2-40B4-BE49-F238E27FC236}">
                <a16:creationId xmlns:a16="http://schemas.microsoft.com/office/drawing/2014/main" id="{E1D4CAAC-148F-4C5E-96BF-59DC6B846205}"/>
              </a:ext>
            </a:extLst>
          </p:cNvPr>
          <p:cNvPicPr>
            <a:picLocks noChangeAspect="1"/>
          </p:cNvPicPr>
          <p:nvPr/>
        </p:nvPicPr>
        <p:blipFill>
          <a:blip r:embed="rId4"/>
          <a:stretch>
            <a:fillRect/>
          </a:stretch>
        </p:blipFill>
        <p:spPr>
          <a:xfrm>
            <a:off x="3340228" y="3741942"/>
            <a:ext cx="533333" cy="542857"/>
          </a:xfrm>
          <a:prstGeom prst="rect">
            <a:avLst/>
          </a:prstGeom>
        </p:spPr>
      </p:pic>
    </p:spTree>
    <p:extLst>
      <p:ext uri="{BB962C8B-B14F-4D97-AF65-F5344CB8AC3E}">
        <p14:creationId xmlns:p14="http://schemas.microsoft.com/office/powerpoint/2010/main" val="210159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40D92AD-12BA-4AAB-AD72-E45B93AA7B5C}"/>
              </a:ext>
            </a:extLst>
          </p:cNvPr>
          <p:cNvSpPr txBox="1"/>
          <p:nvPr/>
        </p:nvSpPr>
        <p:spPr>
          <a:xfrm>
            <a:off x="363894" y="2571910"/>
            <a:ext cx="5210850" cy="523220"/>
          </a:xfrm>
          <a:prstGeom prst="rect">
            <a:avLst/>
          </a:prstGeom>
          <a:noFill/>
        </p:spPr>
        <p:txBody>
          <a:bodyPr wrap="none" rtlCol="0">
            <a:spAutoFit/>
          </a:bodyPr>
          <a:lstStyle/>
          <a:p>
            <a:pPr algn="l"/>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程序（或被调用的子程序）</a:t>
            </a:r>
          </a:p>
        </p:txBody>
      </p:sp>
      <p:sp>
        <p:nvSpPr>
          <p:cNvPr id="10" name="文本框 9">
            <a:extLst>
              <a:ext uri="{FF2B5EF4-FFF2-40B4-BE49-F238E27FC236}">
                <a16:creationId xmlns:a16="http://schemas.microsoft.com/office/drawing/2014/main" id="{31D0EA82-BEDB-49AC-8A8B-8C786E20EC91}"/>
              </a:ext>
            </a:extLst>
          </p:cNvPr>
          <p:cNvSpPr txBox="1"/>
          <p:nvPr/>
        </p:nvSpPr>
        <p:spPr>
          <a:xfrm>
            <a:off x="382367" y="470637"/>
            <a:ext cx="2109873" cy="523220"/>
          </a:xfrm>
          <a:prstGeom prst="rect">
            <a:avLst/>
          </a:prstGeom>
          <a:noFill/>
        </p:spPr>
        <p:txBody>
          <a:bodyPr wrap="none" rtlCol="0">
            <a:spAutoFit/>
          </a:bodyPr>
          <a:lstStyle/>
          <a:p>
            <a:pPr algn="l"/>
            <a:r>
              <a:rPr lang="en-US" altLang="zh-CN" sz="2800" dirty="0" err="1">
                <a:latin typeface="微软雅黑" panose="020B0503020204020204" pitchFamily="34" charset="-122"/>
                <a:ea typeface="微软雅黑" panose="020B0503020204020204" pitchFamily="34" charset="-122"/>
              </a:rPr>
              <a:t>Matlab</a:t>
            </a:r>
            <a:r>
              <a:rPr lang="zh-CN" altLang="en-US" sz="2800" dirty="0">
                <a:latin typeface="微软雅黑" panose="020B0503020204020204" pitchFamily="34" charset="-122"/>
                <a:ea typeface="微软雅黑" panose="020B0503020204020204" pitchFamily="34" charset="-122"/>
              </a:rPr>
              <a:t>调用</a:t>
            </a:r>
          </a:p>
        </p:txBody>
      </p:sp>
      <p:pic>
        <p:nvPicPr>
          <p:cNvPr id="8" name="图片 7">
            <a:extLst>
              <a:ext uri="{FF2B5EF4-FFF2-40B4-BE49-F238E27FC236}">
                <a16:creationId xmlns:a16="http://schemas.microsoft.com/office/drawing/2014/main" id="{10B831E0-0E25-4F9A-BCD1-8FEF06DFFE53}"/>
              </a:ext>
            </a:extLst>
          </p:cNvPr>
          <p:cNvPicPr>
            <a:picLocks noChangeAspect="1"/>
          </p:cNvPicPr>
          <p:nvPr/>
        </p:nvPicPr>
        <p:blipFill>
          <a:blip r:embed="rId2"/>
          <a:stretch>
            <a:fillRect/>
          </a:stretch>
        </p:blipFill>
        <p:spPr>
          <a:xfrm>
            <a:off x="2577272" y="437009"/>
            <a:ext cx="590476" cy="590476"/>
          </a:xfrm>
          <a:prstGeom prst="rect">
            <a:avLst/>
          </a:prstGeom>
        </p:spPr>
      </p:pic>
      <p:pic>
        <p:nvPicPr>
          <p:cNvPr id="11" name="图片 10">
            <a:extLst>
              <a:ext uri="{FF2B5EF4-FFF2-40B4-BE49-F238E27FC236}">
                <a16:creationId xmlns:a16="http://schemas.microsoft.com/office/drawing/2014/main" id="{D22C25DE-0954-4C31-B8C7-AFD1B637E874}"/>
              </a:ext>
            </a:extLst>
          </p:cNvPr>
          <p:cNvPicPr>
            <a:picLocks noChangeAspect="1"/>
          </p:cNvPicPr>
          <p:nvPr/>
        </p:nvPicPr>
        <p:blipFill>
          <a:blip r:embed="rId3"/>
          <a:stretch>
            <a:fillRect/>
          </a:stretch>
        </p:blipFill>
        <p:spPr>
          <a:xfrm>
            <a:off x="382367" y="1108608"/>
            <a:ext cx="4361905" cy="866667"/>
          </a:xfrm>
          <a:prstGeom prst="rect">
            <a:avLst/>
          </a:prstGeom>
        </p:spPr>
      </p:pic>
      <p:pic>
        <p:nvPicPr>
          <p:cNvPr id="13" name="图片 12">
            <a:extLst>
              <a:ext uri="{FF2B5EF4-FFF2-40B4-BE49-F238E27FC236}">
                <a16:creationId xmlns:a16="http://schemas.microsoft.com/office/drawing/2014/main" id="{37CCA566-6E86-4E64-8427-78A0BA63D8C1}"/>
              </a:ext>
            </a:extLst>
          </p:cNvPr>
          <p:cNvPicPr>
            <a:picLocks noChangeAspect="1"/>
          </p:cNvPicPr>
          <p:nvPr/>
        </p:nvPicPr>
        <p:blipFill>
          <a:blip r:embed="rId4"/>
          <a:stretch>
            <a:fillRect/>
          </a:stretch>
        </p:blipFill>
        <p:spPr>
          <a:xfrm>
            <a:off x="5366939" y="2638282"/>
            <a:ext cx="571429" cy="390476"/>
          </a:xfrm>
          <a:prstGeom prst="rect">
            <a:avLst/>
          </a:prstGeom>
        </p:spPr>
      </p:pic>
      <p:pic>
        <p:nvPicPr>
          <p:cNvPr id="14" name="图片 13">
            <a:extLst>
              <a:ext uri="{FF2B5EF4-FFF2-40B4-BE49-F238E27FC236}">
                <a16:creationId xmlns:a16="http://schemas.microsoft.com/office/drawing/2014/main" id="{36940464-1138-4F3A-85A1-AC3D1B56063E}"/>
              </a:ext>
            </a:extLst>
          </p:cNvPr>
          <p:cNvPicPr>
            <a:picLocks noChangeAspect="1"/>
          </p:cNvPicPr>
          <p:nvPr/>
        </p:nvPicPr>
        <p:blipFill>
          <a:blip r:embed="rId5"/>
          <a:stretch>
            <a:fillRect/>
          </a:stretch>
        </p:blipFill>
        <p:spPr>
          <a:xfrm>
            <a:off x="455033" y="3161502"/>
            <a:ext cx="5028571" cy="1571429"/>
          </a:xfrm>
          <a:prstGeom prst="rect">
            <a:avLst/>
          </a:prstGeom>
        </p:spPr>
      </p:pic>
    </p:spTree>
    <p:extLst>
      <p:ext uri="{BB962C8B-B14F-4D97-AF65-F5344CB8AC3E}">
        <p14:creationId xmlns:p14="http://schemas.microsoft.com/office/powerpoint/2010/main" val="3610299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E8D1582D-1438-42CC-A0EC-04E52B34AA75}"/>
              </a:ext>
            </a:extLst>
          </p:cNvPr>
          <p:cNvPicPr>
            <a:picLocks noChangeAspect="1"/>
          </p:cNvPicPr>
          <p:nvPr/>
        </p:nvPicPr>
        <p:blipFill>
          <a:blip r:embed="rId2"/>
          <a:stretch>
            <a:fillRect/>
          </a:stretch>
        </p:blipFill>
        <p:spPr>
          <a:xfrm>
            <a:off x="5833034" y="901519"/>
            <a:ext cx="5256723" cy="3520782"/>
          </a:xfrm>
          <a:prstGeom prst="rect">
            <a:avLst/>
          </a:prstGeom>
        </p:spPr>
      </p:pic>
      <p:pic>
        <p:nvPicPr>
          <p:cNvPr id="11" name="图片 10">
            <a:extLst>
              <a:ext uri="{FF2B5EF4-FFF2-40B4-BE49-F238E27FC236}">
                <a16:creationId xmlns:a16="http://schemas.microsoft.com/office/drawing/2014/main" id="{76EB21DC-668E-4C81-ACBE-3B888AC9C053}"/>
              </a:ext>
            </a:extLst>
          </p:cNvPr>
          <p:cNvPicPr>
            <a:picLocks noChangeAspect="1"/>
          </p:cNvPicPr>
          <p:nvPr/>
        </p:nvPicPr>
        <p:blipFill>
          <a:blip r:embed="rId3"/>
          <a:stretch>
            <a:fillRect/>
          </a:stretch>
        </p:blipFill>
        <p:spPr>
          <a:xfrm>
            <a:off x="923636" y="690905"/>
            <a:ext cx="4028571" cy="5476190"/>
          </a:xfrm>
          <a:prstGeom prst="rect">
            <a:avLst/>
          </a:prstGeom>
        </p:spPr>
      </p:pic>
      <p:sp>
        <p:nvSpPr>
          <p:cNvPr id="5" name="文本框 4">
            <a:extLst>
              <a:ext uri="{FF2B5EF4-FFF2-40B4-BE49-F238E27FC236}">
                <a16:creationId xmlns:a16="http://schemas.microsoft.com/office/drawing/2014/main" id="{0B9F5C6B-DB08-4F84-9987-F9E76DD6D000}"/>
              </a:ext>
            </a:extLst>
          </p:cNvPr>
          <p:cNvSpPr txBox="1"/>
          <p:nvPr/>
        </p:nvSpPr>
        <p:spPr>
          <a:xfrm>
            <a:off x="7753509" y="5375564"/>
            <a:ext cx="1415772" cy="461665"/>
          </a:xfrm>
          <a:prstGeom prst="rect">
            <a:avLst/>
          </a:prstGeom>
          <a:noFill/>
        </p:spPr>
        <p:txBody>
          <a:bodyPr wrap="none" rtlCol="0">
            <a:spAutoFit/>
          </a:bodyPr>
          <a:lstStyle/>
          <a:p>
            <a:pPr algn="l"/>
            <a:r>
              <a:rPr lang="zh-CN" altLang="en-US" sz="2400" dirty="0">
                <a:latin typeface="微软雅黑" panose="020B0503020204020204" pitchFamily="34" charset="-122"/>
                <a:ea typeface="微软雅黑" panose="020B0503020204020204" pitchFamily="34" charset="-122"/>
              </a:rPr>
              <a:t>用户界面</a:t>
            </a:r>
          </a:p>
        </p:txBody>
      </p:sp>
    </p:spTree>
    <p:extLst>
      <p:ext uri="{BB962C8B-B14F-4D97-AF65-F5344CB8AC3E}">
        <p14:creationId xmlns:p14="http://schemas.microsoft.com/office/powerpoint/2010/main" val="313779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8E20B-201E-411E-9E9A-0A1476542077}"/>
              </a:ext>
            </a:extLst>
          </p:cNvPr>
          <p:cNvSpPr>
            <a:spLocks noGrp="1"/>
          </p:cNvSpPr>
          <p:nvPr>
            <p:ph type="title"/>
          </p:nvPr>
        </p:nvSpPr>
        <p:spPr>
          <a:xfrm>
            <a:off x="363894" y="268743"/>
            <a:ext cx="10523376" cy="875846"/>
          </a:xfrm>
        </p:spPr>
        <p:txBody>
          <a:bodyPr/>
          <a:lstStyle/>
          <a:p>
            <a:r>
              <a:rPr lang="zh-CN" altLang="en-US" dirty="0">
                <a:latin typeface="微软雅黑" panose="020B0503020204020204" pitchFamily="34" charset="-122"/>
                <a:ea typeface="微软雅黑" panose="020B0503020204020204" pitchFamily="34" charset="-122"/>
              </a:rPr>
              <a:t>方案</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single-objective (</a:t>
            </a:r>
            <a:r>
              <a:rPr lang="en-US" altLang="zh-CN" dirty="0" err="1">
                <a:latin typeface="微软雅黑" panose="020B0503020204020204" pitchFamily="34" charset="-122"/>
                <a:ea typeface="微软雅黑" panose="020B0503020204020204" pitchFamily="34" charset="-122"/>
              </a:rPr>
              <a:t>soSPIM</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977D3EB-774A-4C12-ACF1-9D17DFF011AA}"/>
              </a:ext>
            </a:extLst>
          </p:cNvPr>
          <p:cNvSpPr>
            <a:spLocks noGrp="1"/>
          </p:cNvSpPr>
          <p:nvPr>
            <p:ph idx="1"/>
          </p:nvPr>
        </p:nvSpPr>
        <p:spPr>
          <a:xfrm>
            <a:off x="363894" y="1355777"/>
            <a:ext cx="10515600" cy="1743023"/>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图像处理在</a:t>
            </a:r>
            <a:r>
              <a:rPr lang="en-US" altLang="zh-CN" sz="2000" dirty="0" err="1">
                <a:solidFill>
                  <a:srgbClr val="FF0000"/>
                </a:solidFill>
                <a:latin typeface="微软雅黑" panose="020B0503020204020204" pitchFamily="34" charset="-122"/>
                <a:ea typeface="微软雅黑" panose="020B0503020204020204" pitchFamily="34" charset="-122"/>
              </a:rPr>
              <a:t>MetaMorph</a:t>
            </a:r>
            <a:r>
              <a:rPr lang="zh-CN" altLang="en-US" sz="2000" dirty="0">
                <a:latin typeface="微软雅黑" panose="020B0503020204020204" pitchFamily="34" charset="-122"/>
                <a:ea typeface="微软雅黑" panose="020B0503020204020204" pitchFamily="34" charset="-122"/>
              </a:rPr>
              <a:t>中实现，包括：</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err="1">
                <a:latin typeface="微软雅黑" panose="020B0503020204020204" pitchFamily="34" charset="-122"/>
                <a:ea typeface="微软雅黑" panose="020B0503020204020204" pitchFamily="34" charset="-122"/>
              </a:rPr>
              <a:t>MetaMorph</a:t>
            </a:r>
            <a:r>
              <a:rPr lang="en-US" altLang="zh-CN" sz="2000" dirty="0">
                <a:latin typeface="微软雅黑" panose="020B0503020204020204" pitchFamily="34" charset="-122"/>
                <a:ea typeface="微软雅黑" panose="020B0503020204020204" pitchFamily="34" charset="-122"/>
              </a:rPr>
              <a:t> super-resolution system  </a:t>
            </a:r>
            <a:r>
              <a:rPr lang="en-US" altLang="zh-CN" sz="2000" dirty="0">
                <a:hlinkClick r:id="rId2"/>
              </a:rPr>
              <a:t>https://www.moleculardevices.com/products/cellular-imaging-systems/acquisition-and-analysis-software/metamorph-microscopy</a:t>
            </a:r>
            <a:endParaRPr lang="en-US" altLang="zh-CN" sz="2000" dirty="0"/>
          </a:p>
          <a:p>
            <a:pPr marL="0" indent="0">
              <a:buNone/>
            </a:pPr>
            <a:r>
              <a:rPr lang="en-US" altLang="zh-CN" sz="2000" dirty="0">
                <a:latin typeface="微软雅黑" panose="020B0503020204020204" pitchFamily="34" charset="-122"/>
                <a:ea typeface="微软雅黑" panose="020B0503020204020204" pitchFamily="34" charset="-122"/>
              </a:rPr>
              <a:t>	</a:t>
            </a:r>
          </a:p>
          <a:p>
            <a:pPr marL="0" indent="0">
              <a:buNone/>
            </a:pPr>
            <a:endParaRPr lang="fr-FR"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17474C5-D41F-4DFF-8250-664CA4CD7344}"/>
              </a:ext>
            </a:extLst>
          </p:cNvPr>
          <p:cNvPicPr>
            <a:picLocks noChangeAspect="1"/>
          </p:cNvPicPr>
          <p:nvPr/>
        </p:nvPicPr>
        <p:blipFill>
          <a:blip r:embed="rId3"/>
          <a:stretch>
            <a:fillRect/>
          </a:stretch>
        </p:blipFill>
        <p:spPr>
          <a:xfrm>
            <a:off x="5138895" y="1355777"/>
            <a:ext cx="2523809" cy="695238"/>
          </a:xfrm>
          <a:prstGeom prst="rect">
            <a:avLst/>
          </a:prstGeom>
        </p:spPr>
      </p:pic>
      <p:pic>
        <p:nvPicPr>
          <p:cNvPr id="7" name="图片 6">
            <a:extLst>
              <a:ext uri="{FF2B5EF4-FFF2-40B4-BE49-F238E27FC236}">
                <a16:creationId xmlns:a16="http://schemas.microsoft.com/office/drawing/2014/main" id="{36801A24-E318-499C-B164-B23EAA792CB4}"/>
              </a:ext>
            </a:extLst>
          </p:cNvPr>
          <p:cNvPicPr>
            <a:picLocks noChangeAspect="1"/>
          </p:cNvPicPr>
          <p:nvPr/>
        </p:nvPicPr>
        <p:blipFill>
          <a:blip r:embed="rId4"/>
          <a:stretch>
            <a:fillRect/>
          </a:stretch>
        </p:blipFill>
        <p:spPr>
          <a:xfrm>
            <a:off x="2467315" y="2866649"/>
            <a:ext cx="7257369" cy="3660404"/>
          </a:xfrm>
          <a:prstGeom prst="rect">
            <a:avLst/>
          </a:prstGeom>
        </p:spPr>
      </p:pic>
    </p:spTree>
    <p:extLst>
      <p:ext uri="{BB962C8B-B14F-4D97-AF65-F5344CB8AC3E}">
        <p14:creationId xmlns:p14="http://schemas.microsoft.com/office/powerpoint/2010/main" val="335229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77D3EB-774A-4C12-ACF1-9D17DFF011AA}"/>
              </a:ext>
            </a:extLst>
          </p:cNvPr>
          <p:cNvSpPr>
            <a:spLocks noGrp="1"/>
          </p:cNvSpPr>
          <p:nvPr>
            <p:ph idx="1"/>
          </p:nvPr>
        </p:nvSpPr>
        <p:spPr>
          <a:xfrm>
            <a:off x="363894" y="1355777"/>
            <a:ext cx="10515600" cy="1743023"/>
          </a:xfrm>
        </p:spPr>
        <p:txBody>
          <a:bodyPr>
            <a:normAutofit/>
          </a:bodyPr>
          <a:lstStyle/>
          <a:p>
            <a:pPr marL="0" indent="0">
              <a:buNone/>
            </a:pPr>
            <a:r>
              <a:rPr lang="en-US" altLang="zh-CN" sz="2000" dirty="0">
                <a:latin typeface="微软雅黑" panose="020B0503020204020204" pitchFamily="34" charset="-122"/>
                <a:ea typeface="微软雅黑" panose="020B0503020204020204" pitchFamily="34" charset="-122"/>
              </a:rPr>
              <a:t>	</a:t>
            </a:r>
          </a:p>
          <a:p>
            <a:pPr marL="0" indent="0">
              <a:buNone/>
            </a:pPr>
            <a:endParaRPr lang="fr-FR"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DF1A2E0D-105B-492B-A618-139B944C4AA6}"/>
              </a:ext>
            </a:extLst>
          </p:cNvPr>
          <p:cNvPicPr>
            <a:picLocks noChangeAspect="1"/>
          </p:cNvPicPr>
          <p:nvPr/>
        </p:nvPicPr>
        <p:blipFill rotWithShape="1">
          <a:blip r:embed="rId2">
            <a:extLst>
              <a:ext uri="{28A0092B-C50C-407E-A947-70E740481C1C}">
                <a14:useLocalDpi xmlns:a14="http://schemas.microsoft.com/office/drawing/2010/main" val="0"/>
              </a:ext>
            </a:extLst>
          </a:blip>
          <a:srcRect l="18255" t="2" r="18263" b="16536"/>
          <a:stretch/>
        </p:blipFill>
        <p:spPr>
          <a:xfrm>
            <a:off x="596654" y="567000"/>
            <a:ext cx="7740000" cy="5724000"/>
          </a:xfrm>
          <a:prstGeom prst="rect">
            <a:avLst/>
          </a:prstGeom>
        </p:spPr>
      </p:pic>
      <p:sp>
        <p:nvSpPr>
          <p:cNvPr id="8" name="文本框 7">
            <a:extLst>
              <a:ext uri="{FF2B5EF4-FFF2-40B4-BE49-F238E27FC236}">
                <a16:creationId xmlns:a16="http://schemas.microsoft.com/office/drawing/2014/main" id="{26FAFDA0-6687-4962-A878-72069B487E09}"/>
              </a:ext>
            </a:extLst>
          </p:cNvPr>
          <p:cNvSpPr txBox="1"/>
          <p:nvPr/>
        </p:nvSpPr>
        <p:spPr>
          <a:xfrm>
            <a:off x="9125527" y="1884218"/>
            <a:ext cx="1107996"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运行框架</a:t>
            </a:r>
          </a:p>
        </p:txBody>
      </p:sp>
    </p:spTree>
    <p:extLst>
      <p:ext uri="{BB962C8B-B14F-4D97-AF65-F5344CB8AC3E}">
        <p14:creationId xmlns:p14="http://schemas.microsoft.com/office/powerpoint/2010/main" val="131949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8E20B-201E-411E-9E9A-0A1476542077}"/>
              </a:ext>
            </a:extLst>
          </p:cNvPr>
          <p:cNvSpPr>
            <a:spLocks noGrp="1"/>
          </p:cNvSpPr>
          <p:nvPr>
            <p:ph type="title"/>
          </p:nvPr>
        </p:nvSpPr>
        <p:spPr>
          <a:xfrm>
            <a:off x="363894" y="268743"/>
            <a:ext cx="10523376" cy="875846"/>
          </a:xfrm>
        </p:spPr>
        <p:txBody>
          <a:bodyPr/>
          <a:lstStyle/>
          <a:p>
            <a:r>
              <a:rPr lang="zh-CN" altLang="en-US" dirty="0">
                <a:latin typeface="微软雅黑" panose="020B0503020204020204" pitchFamily="34" charset="-122"/>
                <a:ea typeface="微软雅黑" panose="020B0503020204020204" pitchFamily="34" charset="-122"/>
              </a:rPr>
              <a:t>方案</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DSLM</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977D3EB-774A-4C12-ACF1-9D17DFF011AA}"/>
              </a:ext>
            </a:extLst>
          </p:cNvPr>
          <p:cNvSpPr>
            <a:spLocks noGrp="1"/>
          </p:cNvSpPr>
          <p:nvPr>
            <p:ph idx="1"/>
          </p:nvPr>
        </p:nvSpPr>
        <p:spPr>
          <a:xfrm>
            <a:off x="371670" y="2812044"/>
            <a:ext cx="10515600" cy="1233912"/>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图像处理在</a:t>
            </a:r>
            <a:r>
              <a:rPr lang="en-US" altLang="zh-CN" sz="2000" dirty="0">
                <a:solidFill>
                  <a:srgbClr val="FF0000"/>
                </a:solidFill>
                <a:latin typeface="微软雅黑" panose="020B0503020204020204" pitchFamily="34" charset="-122"/>
                <a:ea typeface="微软雅黑" panose="020B0503020204020204" pitchFamily="34" charset="-122"/>
              </a:rPr>
              <a:t>.NET framework</a:t>
            </a:r>
            <a:r>
              <a:rPr lang="zh-CN" altLang="en-US" sz="2000" dirty="0">
                <a:latin typeface="微软雅黑" panose="020B0503020204020204" pitchFamily="34" charset="-122"/>
                <a:ea typeface="微软雅黑" panose="020B0503020204020204" pitchFamily="34" charset="-122"/>
              </a:rPr>
              <a:t>和</a:t>
            </a:r>
            <a:r>
              <a:rPr lang="en-US" altLang="zh-CN" sz="2000" dirty="0" err="1">
                <a:solidFill>
                  <a:srgbClr val="FF0000"/>
                </a:solidFill>
                <a:latin typeface="微软雅黑" panose="020B0503020204020204" pitchFamily="34" charset="-122"/>
                <a:ea typeface="微软雅黑" panose="020B0503020204020204" pitchFamily="34" charset="-122"/>
              </a:rPr>
              <a:t>Matlab</a:t>
            </a:r>
            <a:r>
              <a:rPr lang="zh-CN" altLang="en-US" sz="2000" dirty="0">
                <a:solidFill>
                  <a:srgbClr val="FF0000"/>
                </a:solidFill>
                <a:latin typeface="微软雅黑" panose="020B0503020204020204" pitchFamily="34" charset="-122"/>
                <a:ea typeface="微软雅黑" panose="020B0503020204020204" pitchFamily="34" charset="-122"/>
              </a:rPr>
              <a:t>混合编程</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.NET framework</a:t>
            </a:r>
            <a:r>
              <a:rPr lang="zh-CN" altLang="en-US" sz="2000" dirty="0">
                <a:latin typeface="微软雅黑" panose="020B0503020204020204" pitchFamily="34" charset="-122"/>
                <a:ea typeface="微软雅黑" panose="020B0503020204020204" pitchFamily="34" charset="-122"/>
              </a:rPr>
              <a:t>：用户界面、低层硬件控制（图像获取）</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matlab</a:t>
            </a:r>
            <a:r>
              <a:rPr lang="zh-CN" altLang="en-US" sz="2000" dirty="0">
                <a:latin typeface="微软雅黑" panose="020B0503020204020204" pitchFamily="34" charset="-122"/>
                <a:ea typeface="微软雅黑" panose="020B0503020204020204" pitchFamily="34" charset="-122"/>
              </a:rPr>
              <a:t>：图像处理</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fr-FR"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9817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75B55A-955A-4C4E-B1AB-23C978A9C0E1}"/>
              </a:ext>
            </a:extLst>
          </p:cNvPr>
          <p:cNvPicPr>
            <a:picLocks noChangeAspect="1"/>
          </p:cNvPicPr>
          <p:nvPr/>
        </p:nvPicPr>
        <p:blipFill>
          <a:blip r:embed="rId2"/>
          <a:stretch>
            <a:fillRect/>
          </a:stretch>
        </p:blipFill>
        <p:spPr>
          <a:xfrm>
            <a:off x="333374" y="251797"/>
            <a:ext cx="6362702" cy="6354406"/>
          </a:xfrm>
          <a:prstGeom prst="rect">
            <a:avLst/>
          </a:prstGeom>
        </p:spPr>
      </p:pic>
      <p:sp>
        <p:nvSpPr>
          <p:cNvPr id="9" name="文本框 8">
            <a:extLst>
              <a:ext uri="{FF2B5EF4-FFF2-40B4-BE49-F238E27FC236}">
                <a16:creationId xmlns:a16="http://schemas.microsoft.com/office/drawing/2014/main" id="{A396CD64-4D43-4395-8F48-3940E7C1554B}"/>
              </a:ext>
            </a:extLst>
          </p:cNvPr>
          <p:cNvSpPr txBox="1"/>
          <p:nvPr/>
        </p:nvSpPr>
        <p:spPr>
          <a:xfrm>
            <a:off x="7010400" y="2967335"/>
            <a:ext cx="5181600" cy="92333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图像处理：</a:t>
            </a:r>
            <a:r>
              <a:rPr lang="en-US" altLang="zh-CN" dirty="0">
                <a:latin typeface="微软雅黑" panose="020B0503020204020204" pitchFamily="34" charset="-122"/>
                <a:ea typeface="微软雅黑" panose="020B0503020204020204" pitchFamily="34" charset="-122"/>
              </a:rPr>
              <a:t>compensation, reconstruction(restoration), tracking</a:t>
            </a:r>
            <a:r>
              <a:rPr lang="zh-CN" altLang="en-US" dirty="0">
                <a:latin typeface="微软雅黑" panose="020B0503020204020204" pitchFamily="34" charset="-122"/>
                <a:ea typeface="微软雅黑" panose="020B0503020204020204" pitchFamily="34" charset="-122"/>
              </a:rPr>
              <a:t>等</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源代码：</a:t>
            </a:r>
            <a:r>
              <a:rPr lang="en-US" altLang="zh-CN" dirty="0">
                <a:latin typeface="微软雅黑" panose="020B0503020204020204" pitchFamily="34" charset="-122"/>
                <a:ea typeface="微软雅黑" panose="020B0503020204020204" pitchFamily="34" charset="-122"/>
                <a:hlinkClick r:id="rId3"/>
              </a:rPr>
              <a:t>https://www.embl.de/digitalembryo/</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725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8E20B-201E-411E-9E9A-0A1476542077}"/>
              </a:ext>
            </a:extLst>
          </p:cNvPr>
          <p:cNvSpPr>
            <a:spLocks noGrp="1"/>
          </p:cNvSpPr>
          <p:nvPr>
            <p:ph type="title"/>
          </p:nvPr>
        </p:nvSpPr>
        <p:spPr>
          <a:xfrm>
            <a:off x="363894" y="268743"/>
            <a:ext cx="10523376" cy="875846"/>
          </a:xfrm>
        </p:spPr>
        <p:txBody>
          <a:bodyPr/>
          <a:lstStyle/>
          <a:p>
            <a:r>
              <a:rPr lang="zh-CN" altLang="en-US" dirty="0">
                <a:latin typeface="微软雅黑" panose="020B0503020204020204" pitchFamily="34" charset="-122"/>
                <a:ea typeface="微软雅黑" panose="020B0503020204020204" pitchFamily="34" charset="-122"/>
              </a:rPr>
              <a:t>方案</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openSPIM</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977D3EB-774A-4C12-ACF1-9D17DFF011AA}"/>
              </a:ext>
            </a:extLst>
          </p:cNvPr>
          <p:cNvSpPr>
            <a:spLocks noGrp="1"/>
          </p:cNvSpPr>
          <p:nvPr>
            <p:ph idx="1"/>
          </p:nvPr>
        </p:nvSpPr>
        <p:spPr>
          <a:xfrm>
            <a:off x="371670" y="1707144"/>
            <a:ext cx="10515600" cy="1233912"/>
          </a:xfrm>
        </p:spPr>
        <p:txBody>
          <a:bodyPr>
            <a:normAutofit/>
          </a:bodyPr>
          <a:lstStyle/>
          <a:p>
            <a:pPr marL="0" indent="0">
              <a:buNone/>
            </a:pPr>
            <a:r>
              <a:rPr lang="zh-CN" altLang="en-US" sz="2000" dirty="0">
                <a:latin typeface="微软雅黑" panose="020B0503020204020204" pitchFamily="34" charset="-122"/>
                <a:ea typeface="微软雅黑" panose="020B0503020204020204" pitchFamily="34" charset="-122"/>
              </a:rPr>
              <a:t>图像处理：将</a:t>
            </a:r>
            <a:r>
              <a:rPr lang="en-US" altLang="zh-CN" sz="2000" dirty="0">
                <a:latin typeface="微软雅黑" panose="020B0503020204020204" pitchFamily="34" charset="-122"/>
                <a:ea typeface="微软雅黑" panose="020B0503020204020204" pitchFamily="34" charset="-122"/>
              </a:rPr>
              <a:t>micro manager</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Fiji</a:t>
            </a:r>
            <a:r>
              <a:rPr lang="zh-CN" altLang="en-US" sz="2000" dirty="0">
                <a:latin typeface="微软雅黑" panose="020B0503020204020204" pitchFamily="34" charset="-122"/>
                <a:ea typeface="微软雅黑" panose="020B0503020204020204" pitchFamily="34" charset="-122"/>
              </a:rPr>
              <a:t>两个插件集成到一起（</a:t>
            </a:r>
            <a:r>
              <a:rPr lang="en-US" altLang="zh-CN" sz="2000" dirty="0">
                <a:latin typeface="微软雅黑" panose="020B0503020204020204" pitchFamily="34" charset="-122"/>
                <a:ea typeface="微软雅黑" panose="020B0503020204020204" pitchFamily="34" charset="-122"/>
              </a:rPr>
              <a:t> extending micro manager running inside Fiji </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百科：</a:t>
            </a:r>
            <a:r>
              <a:rPr lang="en-US" altLang="zh-CN" sz="2000" dirty="0">
                <a:hlinkClick r:id="rId2"/>
              </a:rPr>
              <a:t> </a:t>
            </a:r>
            <a:r>
              <a:rPr lang="en-US" altLang="zh-CN" sz="2000" dirty="0">
                <a:latin typeface="微软雅黑" panose="020B0503020204020204" pitchFamily="34" charset="-122"/>
                <a:ea typeface="微软雅黑" panose="020B0503020204020204" pitchFamily="34" charset="-122"/>
                <a:hlinkClick r:id="rId3"/>
              </a:rPr>
              <a:t>https://openspim.org</a:t>
            </a:r>
            <a:r>
              <a:rPr lang="zh-CN" altLang="en-US" sz="2000" dirty="0">
                <a:latin typeface="微软雅黑" panose="020B0503020204020204" pitchFamily="34" charset="-122"/>
                <a:ea typeface="微软雅黑" panose="020B0503020204020204" pitchFamily="34" charset="-122"/>
              </a:rPr>
              <a:t>，提供详细的安装指导、软件使用等支持。</a:t>
            </a:r>
            <a:endParaRPr lang="en-US" altLang="zh-CN" sz="2000" dirty="0">
              <a:latin typeface="微软雅黑" panose="020B0503020204020204" pitchFamily="34" charset="-122"/>
              <a:ea typeface="微软雅黑" panose="020B0503020204020204" pitchFamily="34" charset="-122"/>
            </a:endParaRPr>
          </a:p>
          <a:p>
            <a:pPr marL="0" indent="0">
              <a:buNone/>
            </a:pPr>
            <a:endParaRPr lang="fr-FR"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BCD48D38-9760-4F0A-97F7-57A4EEC21FB0}"/>
              </a:ext>
            </a:extLst>
          </p:cNvPr>
          <p:cNvPicPr>
            <a:picLocks noChangeAspect="1"/>
          </p:cNvPicPr>
          <p:nvPr/>
        </p:nvPicPr>
        <p:blipFill>
          <a:blip r:embed="rId4"/>
          <a:stretch>
            <a:fillRect/>
          </a:stretch>
        </p:blipFill>
        <p:spPr>
          <a:xfrm>
            <a:off x="524077" y="2941056"/>
            <a:ext cx="3238095" cy="2761905"/>
          </a:xfrm>
          <a:prstGeom prst="rect">
            <a:avLst/>
          </a:prstGeom>
        </p:spPr>
      </p:pic>
    </p:spTree>
    <p:extLst>
      <p:ext uri="{BB962C8B-B14F-4D97-AF65-F5344CB8AC3E}">
        <p14:creationId xmlns:p14="http://schemas.microsoft.com/office/powerpoint/2010/main" val="143616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C2ADEA-D0DE-4AC7-8ABC-7F44F63ABE08}"/>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参考文献</a:t>
            </a:r>
          </a:p>
        </p:txBody>
      </p:sp>
      <p:sp>
        <p:nvSpPr>
          <p:cNvPr id="4" name="内容占位符 3">
            <a:extLst>
              <a:ext uri="{FF2B5EF4-FFF2-40B4-BE49-F238E27FC236}">
                <a16:creationId xmlns:a16="http://schemas.microsoft.com/office/drawing/2014/main" id="{958E9874-B19C-4100-9413-649280E51DA6}"/>
              </a:ext>
            </a:extLst>
          </p:cNvPr>
          <p:cNvSpPr>
            <a:spLocks noGrp="1"/>
          </p:cNvSpPr>
          <p:nvPr>
            <p:ph idx="1"/>
          </p:nvPr>
        </p:nvSpPr>
        <p:spPr/>
        <p:txBody>
          <a:bodyPr/>
          <a:lstStyle/>
          <a:p>
            <a:pPr marL="342900" indent="-342900">
              <a:buFont typeface="+mj-lt"/>
              <a:buAutoNum type="arabicPeriod"/>
            </a:pPr>
            <a:r>
              <a:rPr lang="en-US" altLang="zh-CN" sz="1800" dirty="0">
                <a:latin typeface="微软雅黑" panose="020B0503020204020204" pitchFamily="34" charset="-122"/>
                <a:ea typeface="微软雅黑" panose="020B0503020204020204" pitchFamily="34" charset="-122"/>
              </a:rPr>
              <a:t>Whole-animal functional and developmental imaging with isotropic spatial resolution, 2015.</a:t>
            </a:r>
          </a:p>
          <a:p>
            <a:pPr marL="342900" indent="-342900">
              <a:buFont typeface="+mj-lt"/>
              <a:buAutoNum type="arabicPeriod"/>
            </a:pPr>
            <a:r>
              <a:rPr lang="en-US" altLang="zh-CN" sz="1800" dirty="0">
                <a:latin typeface="微软雅黑" panose="020B0503020204020204" pitchFamily="34" charset="-122"/>
                <a:ea typeface="微软雅黑" panose="020B0503020204020204" pitchFamily="34" charset="-122"/>
              </a:rPr>
              <a:t>Inverted selective plane illumination microscopy (</a:t>
            </a:r>
            <a:r>
              <a:rPr lang="en-US" altLang="zh-CN" sz="1800" dirty="0" err="1">
                <a:latin typeface="微软雅黑" panose="020B0503020204020204" pitchFamily="34" charset="-122"/>
                <a:ea typeface="微软雅黑" panose="020B0503020204020204" pitchFamily="34" charset="-122"/>
              </a:rPr>
              <a:t>iSPIM</a:t>
            </a:r>
            <a:r>
              <a:rPr lang="en-US" altLang="zh-CN" sz="1800" dirty="0">
                <a:latin typeface="微软雅黑" panose="020B0503020204020204" pitchFamily="34" charset="-122"/>
                <a:ea typeface="微软雅黑" panose="020B0503020204020204" pitchFamily="34" charset="-122"/>
              </a:rPr>
              <a:t>) enables coupled cell identity lineaging and neurodevelopmental imaging in Caenorhabditis elegans, 2011.</a:t>
            </a:r>
          </a:p>
          <a:p>
            <a:pPr marL="342900" indent="-342900">
              <a:buFont typeface="+mj-lt"/>
              <a:buAutoNum type="arabicPeriod"/>
            </a:pPr>
            <a:r>
              <a:rPr lang="en-US" altLang="zh-CN" sz="1800" dirty="0">
                <a:latin typeface="微软雅黑" panose="020B0503020204020204" pitchFamily="34" charset="-122"/>
                <a:ea typeface="微软雅黑" panose="020B0503020204020204" pitchFamily="34" charset="-122"/>
              </a:rPr>
              <a:t>3D high- and super-resolution imaging using single-objective SPIM,</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2014.</a:t>
            </a:r>
          </a:p>
          <a:p>
            <a:pPr marL="342900" indent="-342900">
              <a:buFont typeface="+mj-lt"/>
              <a:buAutoNum type="arabicPeriod"/>
            </a:pPr>
            <a:r>
              <a:rPr lang="en-US" altLang="zh-CN" sz="1800" dirty="0">
                <a:latin typeface="微软雅黑" panose="020B0503020204020204" pitchFamily="34" charset="-122"/>
                <a:ea typeface="微软雅黑" panose="020B0503020204020204" pitchFamily="34" charset="-122"/>
              </a:rPr>
              <a:t>Reconstruction of Zebrafish Early Embryonic Development by Scanned Light Sheet Microscopy,2008.</a:t>
            </a:r>
          </a:p>
          <a:p>
            <a:pPr marL="342900" indent="-342900">
              <a:buFont typeface="+mj-lt"/>
              <a:buAutoNum type="arabicPeriod"/>
            </a:pPr>
            <a:r>
              <a:rPr lang="en-US" altLang="zh-CN" sz="1800" dirty="0" err="1">
                <a:latin typeface="微软雅黑" panose="020B0503020204020204" pitchFamily="34" charset="-122"/>
                <a:ea typeface="微软雅黑" panose="020B0503020204020204" pitchFamily="34" charset="-122"/>
              </a:rPr>
              <a:t>OpenSPIM</a:t>
            </a:r>
            <a:r>
              <a:rPr lang="en-US" altLang="zh-CN" sz="1800" dirty="0">
                <a:latin typeface="微软雅黑" panose="020B0503020204020204" pitchFamily="34" charset="-122"/>
                <a:ea typeface="微软雅黑" panose="020B0503020204020204" pitchFamily="34" charset="-122"/>
              </a:rPr>
              <a:t>: an open-access light-sheet microscopy platform, 2013.</a:t>
            </a:r>
          </a:p>
          <a:p>
            <a:pPr marL="342900" indent="-342900">
              <a:buFont typeface="+mj-lt"/>
              <a:buAutoNum type="arabicPeriod"/>
            </a:pPr>
            <a:r>
              <a:rPr lang="en-US" altLang="zh-CN" sz="1800" dirty="0">
                <a:latin typeface="微软雅黑" panose="020B0503020204020204" pitchFamily="34" charset="-122"/>
                <a:ea typeface="微软雅黑" panose="020B0503020204020204" pitchFamily="34" charset="-122"/>
              </a:rPr>
              <a:t>πSPIM: high NA high resolution isotropic light-sheet imaging in cell culture dishes, 2016.</a:t>
            </a:r>
          </a:p>
        </p:txBody>
      </p:sp>
    </p:spTree>
    <p:extLst>
      <p:ext uri="{BB962C8B-B14F-4D97-AF65-F5344CB8AC3E}">
        <p14:creationId xmlns:p14="http://schemas.microsoft.com/office/powerpoint/2010/main" val="160787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8E20B-201E-411E-9E9A-0A1476542077}"/>
              </a:ext>
            </a:extLst>
          </p:cNvPr>
          <p:cNvSpPr>
            <a:spLocks noGrp="1"/>
          </p:cNvSpPr>
          <p:nvPr>
            <p:ph type="title"/>
          </p:nvPr>
        </p:nvSpPr>
        <p:spPr>
          <a:xfrm>
            <a:off x="363894" y="268743"/>
            <a:ext cx="10523376" cy="875846"/>
          </a:xfrm>
        </p:spPr>
        <p:txBody>
          <a:bodyPr/>
          <a:lstStyle/>
          <a:p>
            <a:r>
              <a:rPr lang="zh-CN" altLang="en-US" dirty="0">
                <a:latin typeface="微软雅黑" panose="020B0503020204020204" pitchFamily="34" charset="-122"/>
                <a:ea typeface="微软雅黑" panose="020B0503020204020204" pitchFamily="34" charset="-122"/>
              </a:rPr>
              <a:t>总结</a:t>
            </a:r>
          </a:p>
        </p:txBody>
      </p:sp>
      <p:sp>
        <p:nvSpPr>
          <p:cNvPr id="3" name="内容占位符 2">
            <a:extLst>
              <a:ext uri="{FF2B5EF4-FFF2-40B4-BE49-F238E27FC236}">
                <a16:creationId xmlns:a16="http://schemas.microsoft.com/office/drawing/2014/main" id="{4977D3EB-774A-4C12-ACF1-9D17DFF011AA}"/>
              </a:ext>
            </a:extLst>
          </p:cNvPr>
          <p:cNvSpPr>
            <a:spLocks noGrp="1"/>
          </p:cNvSpPr>
          <p:nvPr>
            <p:ph idx="1"/>
          </p:nvPr>
        </p:nvSpPr>
        <p:spPr>
          <a:xfrm>
            <a:off x="371670" y="1707144"/>
            <a:ext cx="10515600" cy="3817356"/>
          </a:xfrm>
        </p:spPr>
        <p:txBody>
          <a:bodyPr>
            <a:normAutofit/>
          </a:bodyPr>
          <a:lstStyle/>
          <a:p>
            <a:pPr marL="457200" indent="-457200">
              <a:buAutoNum type="arabicPeriod"/>
            </a:pPr>
            <a:r>
              <a:rPr lang="zh-CN" altLang="en-US" sz="2000" dirty="0">
                <a:latin typeface="微软雅黑" panose="020B0503020204020204" pitchFamily="34" charset="-122"/>
                <a:ea typeface="微软雅黑" panose="020B0503020204020204" pitchFamily="34" charset="-122"/>
              </a:rPr>
              <a:t>图像处理可以分为两步：图像获取（</a:t>
            </a:r>
            <a:r>
              <a:rPr lang="en-US" altLang="zh-CN" sz="2000" dirty="0">
                <a:latin typeface="微软雅黑" panose="020B0503020204020204" pitchFamily="34" charset="-122"/>
                <a:ea typeface="微软雅黑" panose="020B0503020204020204" pitchFamily="34" charset="-122"/>
              </a:rPr>
              <a:t>acquisition</a:t>
            </a:r>
            <a:r>
              <a:rPr lang="zh-CN" altLang="en-US" sz="2000" dirty="0">
                <a:latin typeface="微软雅黑" panose="020B0503020204020204" pitchFamily="34" charset="-122"/>
                <a:ea typeface="微软雅黑" panose="020B0503020204020204" pitchFamily="34" charset="-122"/>
              </a:rPr>
              <a:t>）和图像处理（</a:t>
            </a:r>
            <a:r>
              <a:rPr lang="en-US" altLang="zh-CN" sz="2000" dirty="0">
                <a:latin typeface="微软雅黑" panose="020B0503020204020204" pitchFamily="34" charset="-122"/>
                <a:ea typeface="微软雅黑" panose="020B0503020204020204" pitchFamily="34" charset="-122"/>
              </a:rPr>
              <a:t>processing</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457200" indent="-457200">
              <a:buAutoNum type="arabicPeriod"/>
            </a:pPr>
            <a:r>
              <a:rPr lang="zh-CN" altLang="en-US" sz="2000" dirty="0">
                <a:latin typeface="微软雅黑" panose="020B0503020204020204" pitchFamily="34" charset="-122"/>
                <a:ea typeface="微软雅黑" panose="020B0503020204020204" pitchFamily="34" charset="-122"/>
              </a:rPr>
              <a:t>已搜集的方案总结如下</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457200" indent="-457200">
              <a:buAutoNum type="arabicPeriod"/>
            </a:pPr>
            <a:endParaRPr lang="fr-FR"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6F4D8399-D25B-48E2-94A2-584CF8CAE7A0}"/>
              </a:ext>
            </a:extLst>
          </p:cNvPr>
          <p:cNvGraphicFramePr>
            <a:graphicFrameLocks noGrp="1"/>
          </p:cNvGraphicFramePr>
          <p:nvPr>
            <p:extLst>
              <p:ext uri="{D42A27DB-BD31-4B8C-83A1-F6EECF244321}">
                <p14:modId xmlns:p14="http://schemas.microsoft.com/office/powerpoint/2010/main" val="2332452202"/>
              </p:ext>
            </p:extLst>
          </p:nvPr>
        </p:nvGraphicFramePr>
        <p:xfrm>
          <a:off x="3386667" y="2850647"/>
          <a:ext cx="5418666" cy="185420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3009692622"/>
                    </a:ext>
                  </a:extLst>
                </a:gridCol>
                <a:gridCol w="2709333">
                  <a:extLst>
                    <a:ext uri="{9D8B030D-6E8A-4147-A177-3AD203B41FA5}">
                      <a16:colId xmlns:a16="http://schemas.microsoft.com/office/drawing/2014/main" val="3834507970"/>
                    </a:ext>
                  </a:extLst>
                </a:gridCol>
              </a:tblGrid>
              <a:tr h="370840">
                <a:tc>
                  <a:txBody>
                    <a:bodyPr/>
                    <a:lstStyle/>
                    <a:p>
                      <a:pPr algn="ctr"/>
                      <a:r>
                        <a:rPr lang="zh-CN" altLang="en-US" dirty="0"/>
                        <a:t>图像获取</a:t>
                      </a:r>
                    </a:p>
                  </a:txBody>
                  <a:tcPr/>
                </a:tc>
                <a:tc>
                  <a:txBody>
                    <a:bodyPr/>
                    <a:lstStyle/>
                    <a:p>
                      <a:pPr algn="ctr"/>
                      <a:r>
                        <a:rPr lang="zh-CN" altLang="en-US" dirty="0"/>
                        <a:t>图像处理</a:t>
                      </a:r>
                    </a:p>
                  </a:txBody>
                  <a:tcPr/>
                </a:tc>
                <a:extLst>
                  <a:ext uri="{0D108BD9-81ED-4DB2-BD59-A6C34878D82A}">
                    <a16:rowId xmlns:a16="http://schemas.microsoft.com/office/drawing/2014/main" val="214284594"/>
                  </a:ext>
                </a:extLst>
              </a:tr>
              <a:tr h="370840">
                <a:tc>
                  <a:txBody>
                    <a:bodyPr/>
                    <a:lstStyle/>
                    <a:p>
                      <a:pPr algn="ctr"/>
                      <a:r>
                        <a:rPr lang="en-US" altLang="zh-CN" dirty="0">
                          <a:latin typeface="微软雅黑" panose="020B0503020204020204" pitchFamily="34" charset="-122"/>
                          <a:ea typeface="微软雅黑" panose="020B0503020204020204" pitchFamily="34" charset="-122"/>
                        </a:rPr>
                        <a:t>LabView</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Fiji</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983291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Micro Manager</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Fiji</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944597993"/>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Micro Manager + Fiji</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06263360"/>
                  </a:ext>
                </a:extLst>
              </a:tr>
              <a:tr h="370840">
                <a:tc gridSpan="2">
                  <a:txBody>
                    <a:bodyPr/>
                    <a:lstStyle/>
                    <a:p>
                      <a:pPr algn="ctr"/>
                      <a:r>
                        <a:rPr lang="en-US" altLang="zh-CN" dirty="0">
                          <a:latin typeface="微软雅黑" panose="020B0503020204020204" pitchFamily="34" charset="-122"/>
                          <a:ea typeface="微软雅黑" panose="020B0503020204020204" pitchFamily="34" charset="-122"/>
                        </a:rPr>
                        <a:t>.NET framework + </a:t>
                      </a:r>
                      <a:r>
                        <a:rPr lang="en-US" altLang="zh-CN" dirty="0" err="1">
                          <a:latin typeface="微软雅黑" panose="020B0503020204020204" pitchFamily="34" charset="-122"/>
                          <a:ea typeface="微软雅黑" panose="020B0503020204020204" pitchFamily="34" charset="-122"/>
                        </a:rPr>
                        <a:t>Matlab</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831695083"/>
                  </a:ext>
                </a:extLst>
              </a:tr>
            </a:tbl>
          </a:graphicData>
        </a:graphic>
      </p:graphicFrame>
    </p:spTree>
    <p:extLst>
      <p:ext uri="{BB962C8B-B14F-4D97-AF65-F5344CB8AC3E}">
        <p14:creationId xmlns:p14="http://schemas.microsoft.com/office/powerpoint/2010/main" val="196405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8E20B-201E-411E-9E9A-0A1476542077}"/>
              </a:ext>
            </a:extLst>
          </p:cNvPr>
          <p:cNvSpPr>
            <a:spLocks noGrp="1"/>
          </p:cNvSpPr>
          <p:nvPr>
            <p:ph type="title"/>
          </p:nvPr>
        </p:nvSpPr>
        <p:spPr>
          <a:xfrm>
            <a:off x="363894" y="268743"/>
            <a:ext cx="10523376" cy="875846"/>
          </a:xfrm>
        </p:spPr>
        <p:txBody>
          <a:bodyPr/>
          <a:lstStyle/>
          <a:p>
            <a:r>
              <a:rPr lang="zh-CN" altLang="en-US" dirty="0">
                <a:latin typeface="微软雅黑" panose="020B0503020204020204" pitchFamily="34" charset="-122"/>
                <a:ea typeface="微软雅黑" panose="020B0503020204020204" pitchFamily="34" charset="-122"/>
              </a:rPr>
              <a:t>方案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IsoView</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977D3EB-774A-4C12-ACF1-9D17DFF011AA}"/>
              </a:ext>
            </a:extLst>
          </p:cNvPr>
          <p:cNvSpPr>
            <a:spLocks noGrp="1"/>
          </p:cNvSpPr>
          <p:nvPr>
            <p:ph idx="1"/>
          </p:nvPr>
        </p:nvSpPr>
        <p:spPr>
          <a:xfrm>
            <a:off x="4765162" y="399080"/>
            <a:ext cx="10515600" cy="544672"/>
          </a:xfrm>
        </p:spPr>
        <p:txBody>
          <a:bodyPr/>
          <a:lstStyle/>
          <a:p>
            <a:pPr marL="0" indent="0">
              <a:buNone/>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图像配准（</a:t>
            </a:r>
            <a:r>
              <a:rPr lang="en-US" altLang="zh-CN" dirty="0">
                <a:latin typeface="微软雅黑" panose="020B0503020204020204" pitchFamily="34" charset="-122"/>
                <a:ea typeface="微软雅黑" panose="020B0503020204020204" pitchFamily="34" charset="-122"/>
              </a:rPr>
              <a:t>image registration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49187F13-2525-4D8D-9F28-E8C910DCCA32}"/>
              </a:ext>
            </a:extLst>
          </p:cNvPr>
          <p:cNvSpPr txBox="1"/>
          <p:nvPr/>
        </p:nvSpPr>
        <p:spPr>
          <a:xfrm>
            <a:off x="9312750" y="1747212"/>
            <a:ext cx="277765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系统采用</a:t>
            </a:r>
            <a:r>
              <a:rPr lang="en-US" altLang="zh-CN" dirty="0">
                <a:latin typeface="微软雅黑" panose="020B0503020204020204" pitchFamily="34" charset="-122"/>
                <a:ea typeface="微软雅黑" panose="020B0503020204020204" pitchFamily="34" charset="-122"/>
              </a:rPr>
              <a:t>Bead-based</a:t>
            </a:r>
            <a:r>
              <a:rPr lang="zh-CN" altLang="en-US" dirty="0">
                <a:latin typeface="微软雅黑" panose="020B0503020204020204" pitchFamily="34" charset="-122"/>
                <a:ea typeface="微软雅黑" panose="020B0503020204020204" pitchFamily="34" charset="-122"/>
              </a:rPr>
              <a:t>方法。</a:t>
            </a:r>
          </a:p>
        </p:txBody>
      </p:sp>
      <p:pic>
        <p:nvPicPr>
          <p:cNvPr id="8" name="图片 7">
            <a:extLst>
              <a:ext uri="{FF2B5EF4-FFF2-40B4-BE49-F238E27FC236}">
                <a16:creationId xmlns:a16="http://schemas.microsoft.com/office/drawing/2014/main" id="{0AD4F70B-93AF-4847-BEDF-1FF9931E644B}"/>
              </a:ext>
            </a:extLst>
          </p:cNvPr>
          <p:cNvPicPr>
            <a:picLocks noChangeAspect="1"/>
          </p:cNvPicPr>
          <p:nvPr/>
        </p:nvPicPr>
        <p:blipFill rotWithShape="1">
          <a:blip r:embed="rId2"/>
          <a:srcRect l="3" t="15789" r="26772" b="-13939"/>
          <a:stretch/>
        </p:blipFill>
        <p:spPr>
          <a:xfrm>
            <a:off x="234585" y="1074089"/>
            <a:ext cx="8928000" cy="6732000"/>
          </a:xfrm>
          <a:prstGeom prst="rect">
            <a:avLst/>
          </a:prstGeom>
        </p:spPr>
      </p:pic>
    </p:spTree>
    <p:extLst>
      <p:ext uri="{BB962C8B-B14F-4D97-AF65-F5344CB8AC3E}">
        <p14:creationId xmlns:p14="http://schemas.microsoft.com/office/powerpoint/2010/main" val="232166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8E20B-201E-411E-9E9A-0A1476542077}"/>
              </a:ext>
            </a:extLst>
          </p:cNvPr>
          <p:cNvSpPr>
            <a:spLocks noGrp="1"/>
          </p:cNvSpPr>
          <p:nvPr>
            <p:ph type="title"/>
          </p:nvPr>
        </p:nvSpPr>
        <p:spPr/>
        <p:txBody>
          <a:bodyPr/>
          <a:lstStyle/>
          <a:p>
            <a:r>
              <a:rPr lang="en-US" altLang="zh-CN" dirty="0" err="1"/>
              <a:t>IsoView</a:t>
            </a:r>
            <a:endParaRPr lang="zh-CN" altLang="en-US" dirty="0"/>
          </a:p>
        </p:txBody>
      </p:sp>
      <p:sp>
        <p:nvSpPr>
          <p:cNvPr id="3" name="内容占位符 2">
            <a:extLst>
              <a:ext uri="{FF2B5EF4-FFF2-40B4-BE49-F238E27FC236}">
                <a16:creationId xmlns:a16="http://schemas.microsoft.com/office/drawing/2014/main" id="{4977D3EB-774A-4C12-ACF1-9D17DFF011AA}"/>
              </a:ext>
            </a:extLst>
          </p:cNvPr>
          <p:cNvSpPr>
            <a:spLocks noGrp="1"/>
          </p:cNvSpPr>
          <p:nvPr>
            <p:ph idx="1"/>
          </p:nvPr>
        </p:nvSpPr>
        <p:spPr/>
        <p:txBody>
          <a:bodyPr/>
          <a:lstStyle/>
          <a:p>
            <a:r>
              <a:rPr lang="en-US" altLang="zh-CN" dirty="0"/>
              <a:t>1. </a:t>
            </a:r>
            <a:r>
              <a:rPr lang="zh-CN" altLang="en-US" dirty="0"/>
              <a:t>图像配准（</a:t>
            </a:r>
            <a:r>
              <a:rPr lang="en-US" altLang="zh-CN" dirty="0"/>
              <a:t>image registration</a:t>
            </a:r>
            <a:r>
              <a:rPr lang="zh-CN" altLang="en-US" dirty="0"/>
              <a:t>）</a:t>
            </a:r>
            <a:endParaRPr lang="en-US" altLang="zh-CN" dirty="0"/>
          </a:p>
        </p:txBody>
      </p:sp>
      <p:sp>
        <p:nvSpPr>
          <p:cNvPr id="7" name="文本框 6">
            <a:extLst>
              <a:ext uri="{FF2B5EF4-FFF2-40B4-BE49-F238E27FC236}">
                <a16:creationId xmlns:a16="http://schemas.microsoft.com/office/drawing/2014/main" id="{49187F13-2525-4D8D-9F28-E8C910DCCA32}"/>
              </a:ext>
            </a:extLst>
          </p:cNvPr>
          <p:cNvSpPr txBox="1"/>
          <p:nvPr/>
        </p:nvSpPr>
        <p:spPr>
          <a:xfrm>
            <a:off x="7001164" y="1816093"/>
            <a:ext cx="4839853"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软件实现：</a:t>
            </a:r>
            <a:r>
              <a:rPr lang="en-US" altLang="zh-CN" sz="2000" dirty="0">
                <a:solidFill>
                  <a:srgbClr val="FF0000"/>
                </a:solidFill>
                <a:latin typeface="微软雅黑" panose="020B0503020204020204" pitchFamily="34" charset="-122"/>
                <a:ea typeface="微软雅黑" panose="020B0503020204020204" pitchFamily="34" charset="-122"/>
              </a:rPr>
              <a:t>Fiji</a:t>
            </a:r>
            <a:r>
              <a:rPr lang="en-US" altLang="zh-CN" sz="2000" dirty="0">
                <a:latin typeface="微软雅黑" panose="020B0503020204020204" pitchFamily="34" charset="-122"/>
                <a:ea typeface="微软雅黑" panose="020B0503020204020204" pitchFamily="34" charset="-122"/>
              </a:rPr>
              <a:t> bead-based registration plug-in</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Fiji(ImageJ): </a:t>
            </a: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java</a:t>
            </a:r>
            <a:r>
              <a:rPr lang="zh-CN" altLang="en-US" sz="2000" dirty="0">
                <a:latin typeface="微软雅黑" panose="020B0503020204020204" pitchFamily="34" charset="-122"/>
                <a:ea typeface="微软雅黑" panose="020B0503020204020204" pitchFamily="34" charset="-122"/>
              </a:rPr>
              <a:t>公共图像处理软件，开放结构，支持用户自定义插件和宏。</a:t>
            </a: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ACABE476-F113-4BA9-BBB8-C9EA70BF9F4C}"/>
              </a:ext>
            </a:extLst>
          </p:cNvPr>
          <p:cNvPicPr>
            <a:picLocks noChangeAspect="1"/>
          </p:cNvPicPr>
          <p:nvPr/>
        </p:nvPicPr>
        <p:blipFill>
          <a:blip r:embed="rId2"/>
          <a:stretch>
            <a:fillRect/>
          </a:stretch>
        </p:blipFill>
        <p:spPr>
          <a:xfrm>
            <a:off x="206876" y="1566170"/>
            <a:ext cx="6533155" cy="1265586"/>
          </a:xfrm>
          <a:prstGeom prst="rect">
            <a:avLst/>
          </a:prstGeom>
        </p:spPr>
      </p:pic>
      <p:pic>
        <p:nvPicPr>
          <p:cNvPr id="5" name="图片 4">
            <a:extLst>
              <a:ext uri="{FF2B5EF4-FFF2-40B4-BE49-F238E27FC236}">
                <a16:creationId xmlns:a16="http://schemas.microsoft.com/office/drawing/2014/main" id="{986CDDE5-C520-49A3-B3A7-9891F3594EC4}"/>
              </a:ext>
            </a:extLst>
          </p:cNvPr>
          <p:cNvPicPr>
            <a:picLocks noChangeAspect="1"/>
          </p:cNvPicPr>
          <p:nvPr/>
        </p:nvPicPr>
        <p:blipFill>
          <a:blip r:embed="rId3"/>
          <a:stretch>
            <a:fillRect/>
          </a:stretch>
        </p:blipFill>
        <p:spPr>
          <a:xfrm>
            <a:off x="918609" y="3255646"/>
            <a:ext cx="4961905" cy="2228571"/>
          </a:xfrm>
          <a:prstGeom prst="rect">
            <a:avLst/>
          </a:prstGeom>
        </p:spPr>
      </p:pic>
      <p:sp>
        <p:nvSpPr>
          <p:cNvPr id="9" name="矩形 8">
            <a:extLst>
              <a:ext uri="{FF2B5EF4-FFF2-40B4-BE49-F238E27FC236}">
                <a16:creationId xmlns:a16="http://schemas.microsoft.com/office/drawing/2014/main" id="{5277F301-D879-43EA-8425-7C12798A3910}"/>
              </a:ext>
            </a:extLst>
          </p:cNvPr>
          <p:cNvSpPr/>
          <p:nvPr/>
        </p:nvSpPr>
        <p:spPr>
          <a:xfrm>
            <a:off x="2410226" y="5749696"/>
            <a:ext cx="1915909"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Fiji</a:t>
            </a:r>
            <a:r>
              <a:rPr lang="zh-CN" altLang="en-US" sz="2400" dirty="0">
                <a:latin typeface="微软雅黑" panose="020B0503020204020204" pitchFamily="34" charset="-122"/>
                <a:ea typeface="微软雅黑" panose="020B0503020204020204" pitchFamily="34" charset="-122"/>
              </a:rPr>
              <a:t> 用户界面</a:t>
            </a:r>
            <a:endParaRPr lang="zh-CN" altLang="en-US" sz="2400" dirty="0"/>
          </a:p>
        </p:txBody>
      </p:sp>
    </p:spTree>
    <p:extLst>
      <p:ext uri="{BB962C8B-B14F-4D97-AF65-F5344CB8AC3E}">
        <p14:creationId xmlns:p14="http://schemas.microsoft.com/office/powerpoint/2010/main" val="41145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2E10AA9-C0AA-404A-ACDA-0E05137C7A46}"/>
              </a:ext>
            </a:extLst>
          </p:cNvPr>
          <p:cNvPicPr>
            <a:picLocks noChangeAspect="1"/>
          </p:cNvPicPr>
          <p:nvPr/>
        </p:nvPicPr>
        <p:blipFill>
          <a:blip r:embed="rId2"/>
          <a:stretch>
            <a:fillRect/>
          </a:stretch>
        </p:blipFill>
        <p:spPr>
          <a:xfrm>
            <a:off x="669077" y="143286"/>
            <a:ext cx="4761906" cy="6571428"/>
          </a:xfrm>
          <a:prstGeom prst="rect">
            <a:avLst/>
          </a:prstGeom>
        </p:spPr>
      </p:pic>
      <p:sp>
        <p:nvSpPr>
          <p:cNvPr id="14" name="文本框 13">
            <a:extLst>
              <a:ext uri="{FF2B5EF4-FFF2-40B4-BE49-F238E27FC236}">
                <a16:creationId xmlns:a16="http://schemas.microsoft.com/office/drawing/2014/main" id="{82E34AA6-DC9F-49D5-963B-68712AF918F0}"/>
              </a:ext>
            </a:extLst>
          </p:cNvPr>
          <p:cNvSpPr txBox="1"/>
          <p:nvPr/>
        </p:nvSpPr>
        <p:spPr>
          <a:xfrm>
            <a:off x="7924800" y="3235098"/>
            <a:ext cx="1620957" cy="523220"/>
          </a:xfrm>
          <a:prstGeom prst="rect">
            <a:avLst/>
          </a:prstGeom>
          <a:noFill/>
        </p:spPr>
        <p:txBody>
          <a:bodyPr wrap="none" rtlCol="0">
            <a:spAutoFit/>
          </a:bodyPr>
          <a:lstStyle/>
          <a:p>
            <a:pPr algn="l"/>
            <a:r>
              <a:rPr lang="zh-CN" altLang="en-US" sz="2800" dirty="0">
                <a:latin typeface="微软雅黑" panose="020B0503020204020204" pitchFamily="34" charset="-122"/>
                <a:ea typeface="微软雅黑" panose="020B0503020204020204" pitchFamily="34" charset="-122"/>
              </a:rPr>
              <a:t>参数界面</a:t>
            </a:r>
          </a:p>
        </p:txBody>
      </p:sp>
    </p:spTree>
    <p:extLst>
      <p:ext uri="{BB962C8B-B14F-4D97-AF65-F5344CB8AC3E}">
        <p14:creationId xmlns:p14="http://schemas.microsoft.com/office/powerpoint/2010/main" val="141349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8E20B-201E-411E-9E9A-0A1476542077}"/>
              </a:ext>
            </a:extLst>
          </p:cNvPr>
          <p:cNvSpPr>
            <a:spLocks noGrp="1"/>
          </p:cNvSpPr>
          <p:nvPr>
            <p:ph type="title"/>
          </p:nvPr>
        </p:nvSpPr>
        <p:spPr>
          <a:xfrm>
            <a:off x="363894" y="268743"/>
            <a:ext cx="10523376" cy="875846"/>
          </a:xfrm>
        </p:spPr>
        <p:txBody>
          <a:bodyPr/>
          <a:lstStyle/>
          <a:p>
            <a:r>
              <a:rPr lang="en-US" altLang="zh-CN" dirty="0" err="1">
                <a:latin typeface="微软雅黑" panose="020B0503020204020204" pitchFamily="34" charset="-122"/>
                <a:ea typeface="微软雅黑" panose="020B0503020204020204" pitchFamily="34" charset="-122"/>
              </a:rPr>
              <a:t>IsoView</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4977D3EB-774A-4C12-ACF1-9D17DFF011AA}"/>
              </a:ext>
            </a:extLst>
          </p:cNvPr>
          <p:cNvSpPr>
            <a:spLocks noGrp="1"/>
          </p:cNvSpPr>
          <p:nvPr>
            <p:ph idx="1"/>
          </p:nvPr>
        </p:nvSpPr>
        <p:spPr>
          <a:xfrm>
            <a:off x="2816289" y="481695"/>
            <a:ext cx="10515600" cy="544672"/>
          </a:xfrm>
        </p:spPr>
        <p:txBody>
          <a:bodyPr/>
          <a:lstStyle/>
          <a:p>
            <a:pPr marL="0" indent="0">
              <a:buNone/>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多角度图去卷积（</a:t>
            </a:r>
            <a:r>
              <a:rPr lang="en-US" altLang="zh-CN" dirty="0" err="1">
                <a:latin typeface="微软雅黑" panose="020B0503020204020204" pitchFamily="34" charset="-122"/>
                <a:ea typeface="微软雅黑" panose="020B0503020204020204" pitchFamily="34" charset="-122"/>
              </a:rPr>
              <a:t>muliview</a:t>
            </a:r>
            <a:r>
              <a:rPr lang="en-US" altLang="zh-CN" dirty="0">
                <a:latin typeface="微软雅黑" panose="020B0503020204020204" pitchFamily="34" charset="-122"/>
                <a:ea typeface="微软雅黑" panose="020B0503020204020204" pitchFamily="34" charset="-122"/>
              </a:rPr>
              <a:t> deconvolution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60B5E4F-7507-40C2-990A-4516B577F51B}"/>
              </a:ext>
            </a:extLst>
          </p:cNvPr>
          <p:cNvSpPr txBox="1"/>
          <p:nvPr/>
        </p:nvSpPr>
        <p:spPr>
          <a:xfrm>
            <a:off x="277090" y="1239319"/>
            <a:ext cx="11637819" cy="92333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算法：</a:t>
            </a:r>
            <a:r>
              <a:rPr lang="en-US" altLang="zh-CN" dirty="0">
                <a:latin typeface="微软雅黑" panose="020B0503020204020204" pitchFamily="34" charset="-122"/>
                <a:ea typeface="微软雅黑" panose="020B0503020204020204" pitchFamily="34" charset="-122"/>
              </a:rPr>
              <a:t>Lucy-Richardson three-dimensional </a:t>
            </a:r>
            <a:r>
              <a:rPr lang="en-US" altLang="zh-CN" dirty="0" err="1">
                <a:latin typeface="微软雅黑" panose="020B0503020204020204" pitchFamily="34" charset="-122"/>
                <a:ea typeface="微软雅黑" panose="020B0503020204020204" pitchFamily="34" charset="-122"/>
              </a:rPr>
              <a:t>miltiview</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deconcolution</a:t>
            </a:r>
            <a:r>
              <a:rPr lang="en-US" altLang="zh-CN" dirty="0">
                <a:latin typeface="微软雅黑" panose="020B0503020204020204" pitchFamily="34" charset="-122"/>
                <a:ea typeface="微软雅黑" panose="020B0503020204020204" pitchFamily="34" charset="-122"/>
              </a:rPr>
              <a:t> algorithm</a:t>
            </a:r>
          </a:p>
          <a:p>
            <a:pPr algn="l"/>
            <a:r>
              <a:rPr lang="zh-CN" altLang="en-US" dirty="0">
                <a:latin typeface="微软雅黑" panose="020B0503020204020204" pitchFamily="34" charset="-122"/>
                <a:ea typeface="微软雅黑" panose="020B0503020204020204" pitchFamily="34" charset="-122"/>
              </a:rPr>
              <a:t>代码基于</a:t>
            </a:r>
            <a:r>
              <a:rPr lang="en-US" altLang="zh-CN" dirty="0">
                <a:latin typeface="微软雅黑" panose="020B0503020204020204" pitchFamily="34" charset="-122"/>
                <a:ea typeface="微软雅黑" panose="020B0503020204020204" pitchFamily="34" charset="-122"/>
              </a:rPr>
              <a:t>CUDA</a:t>
            </a:r>
            <a:r>
              <a:rPr lang="zh-CN" altLang="en-US" dirty="0">
                <a:latin typeface="微软雅黑" panose="020B0503020204020204" pitchFamily="34" charset="-122"/>
                <a:ea typeface="微软雅黑" panose="020B0503020204020204" pitchFamily="34" charset="-122"/>
              </a:rPr>
              <a:t>架构。</a:t>
            </a:r>
            <a:r>
              <a:rPr lang="en-US" altLang="zh-CN" dirty="0">
                <a:latin typeface="微软雅黑" panose="020B0503020204020204" pitchFamily="34" charset="-122"/>
                <a:ea typeface="微软雅黑" panose="020B0503020204020204" pitchFamily="34" charset="-122"/>
              </a:rPr>
              <a:t>CUDA</a:t>
            </a:r>
            <a:r>
              <a:rPr lang="zh-CN" altLang="en-US" dirty="0">
                <a:latin typeface="微软雅黑" panose="020B0503020204020204" pitchFamily="34" charset="-122"/>
                <a:ea typeface="微软雅黑" panose="020B0503020204020204" pitchFamily="34" charset="-122"/>
              </a:rPr>
              <a:t>是显卡厂商</a:t>
            </a:r>
            <a:r>
              <a:rPr lang="en-US" altLang="zh-CN" dirty="0">
                <a:latin typeface="微软雅黑" panose="020B0503020204020204" pitchFamily="34" charset="-122"/>
                <a:ea typeface="微软雅黑" panose="020B0503020204020204" pitchFamily="34" charset="-122"/>
              </a:rPr>
              <a:t>NVIDIA</a:t>
            </a:r>
            <a:r>
              <a:rPr lang="zh-CN" altLang="en-US" dirty="0">
                <a:latin typeface="微软雅黑" panose="020B0503020204020204" pitchFamily="34" charset="-122"/>
                <a:ea typeface="微软雅黑" panose="020B0503020204020204" pitchFamily="34" charset="-122"/>
              </a:rPr>
              <a:t>推出的运算平台，使用</a:t>
            </a:r>
            <a:r>
              <a:rPr lang="en-US" altLang="zh-CN" dirty="0">
                <a:solidFill>
                  <a:srgbClr val="FF0000"/>
                </a:solidFill>
                <a:latin typeface="微软雅黑" panose="020B0503020204020204" pitchFamily="34" charset="-122"/>
                <a:ea typeface="微软雅黑" panose="020B0503020204020204" pitchFamily="34" charset="-122"/>
              </a:rPr>
              <a:t>C</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C++</a:t>
            </a:r>
            <a:r>
              <a:rPr lang="zh-CN" altLang="en-US" dirty="0">
                <a:solidFill>
                  <a:srgbClr val="FF0000"/>
                </a:solidFill>
                <a:latin typeface="微软雅黑" panose="020B0503020204020204" pitchFamily="34" charset="-122"/>
                <a:ea typeface="微软雅黑" panose="020B0503020204020204" pitchFamily="34" charset="-122"/>
              </a:rPr>
              <a:t>语言</a:t>
            </a:r>
            <a:r>
              <a:rPr lang="zh-CN" altLang="en-US" dirty="0">
                <a:latin typeface="微软雅黑" panose="020B0503020204020204" pitchFamily="34" charset="-122"/>
                <a:ea typeface="微软雅黑" panose="020B0503020204020204" pitchFamily="34" charset="-122"/>
              </a:rPr>
              <a:t>架构编写程序，并使</a:t>
            </a:r>
            <a:r>
              <a:rPr lang="en-US" altLang="zh-CN" dirty="0">
                <a:latin typeface="微软雅黑" panose="020B0503020204020204" pitchFamily="34" charset="-122"/>
                <a:ea typeface="微软雅黑" panose="020B0503020204020204" pitchFamily="34" charset="-122"/>
              </a:rPr>
              <a:t>GPU</a:t>
            </a:r>
            <a:r>
              <a:rPr lang="zh-CN" altLang="en-US" dirty="0">
                <a:latin typeface="微软雅黑" panose="020B0503020204020204" pitchFamily="34" charset="-122"/>
                <a:ea typeface="微软雅黑" panose="020B0503020204020204" pitchFamily="34" charset="-122"/>
              </a:rPr>
              <a:t>能够解决复杂的计算问题。所编写出的程序可以在支持</a:t>
            </a:r>
            <a:r>
              <a:rPr lang="en-US" altLang="zh-CN" dirty="0">
                <a:latin typeface="微软雅黑" panose="020B0503020204020204" pitchFamily="34" charset="-122"/>
                <a:ea typeface="微软雅黑" panose="020B0503020204020204" pitchFamily="34" charset="-122"/>
              </a:rPr>
              <a:t>CUDA</a:t>
            </a:r>
            <a:r>
              <a:rPr lang="zh-CN" altLang="en-US" dirty="0">
                <a:latin typeface="微软雅黑" panose="020B0503020204020204" pitchFamily="34" charset="-122"/>
                <a:ea typeface="微软雅黑" panose="020B0503020204020204" pitchFamily="34" charset="-122"/>
              </a:rPr>
              <a:t>的处理器上以超高性能速度运行。</a:t>
            </a:r>
            <a:endParaRPr lang="en-US" altLang="zh-CN"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4504A61-0AFB-47D9-BB4A-B52961668E33}"/>
              </a:ext>
            </a:extLst>
          </p:cNvPr>
          <p:cNvPicPr>
            <a:picLocks noChangeAspect="1"/>
          </p:cNvPicPr>
          <p:nvPr/>
        </p:nvPicPr>
        <p:blipFill>
          <a:blip r:embed="rId2"/>
          <a:stretch>
            <a:fillRect/>
          </a:stretch>
        </p:blipFill>
        <p:spPr>
          <a:xfrm>
            <a:off x="363894" y="3095130"/>
            <a:ext cx="5866667" cy="1314286"/>
          </a:xfrm>
          <a:prstGeom prst="rect">
            <a:avLst/>
          </a:prstGeom>
        </p:spPr>
      </p:pic>
      <p:sp>
        <p:nvSpPr>
          <p:cNvPr id="9" name="文本框 8">
            <a:extLst>
              <a:ext uri="{FF2B5EF4-FFF2-40B4-BE49-F238E27FC236}">
                <a16:creationId xmlns:a16="http://schemas.microsoft.com/office/drawing/2014/main" id="{9E490D9C-797D-4A88-AA6B-ED5D91F6D5F2}"/>
              </a:ext>
            </a:extLst>
          </p:cNvPr>
          <p:cNvSpPr txBox="1"/>
          <p:nvPr/>
        </p:nvSpPr>
        <p:spPr>
          <a:xfrm>
            <a:off x="363894" y="2571910"/>
            <a:ext cx="1620957" cy="523220"/>
          </a:xfrm>
          <a:prstGeom prst="rect">
            <a:avLst/>
          </a:prstGeom>
          <a:noFill/>
        </p:spPr>
        <p:txBody>
          <a:bodyPr wrap="none" rtlCol="0">
            <a:spAutoFit/>
          </a:bodyPr>
          <a:lstStyle/>
          <a:p>
            <a:pPr algn="l"/>
            <a:r>
              <a:rPr lang="zh-CN" altLang="en-US" sz="2800" dirty="0">
                <a:latin typeface="微软雅黑" panose="020B0503020204020204" pitchFamily="34" charset="-122"/>
                <a:ea typeface="微软雅黑" panose="020B0503020204020204" pitchFamily="34" charset="-122"/>
              </a:rPr>
              <a:t>软件组成</a:t>
            </a:r>
          </a:p>
        </p:txBody>
      </p:sp>
      <p:sp>
        <p:nvSpPr>
          <p:cNvPr id="11" name="文本框 10">
            <a:extLst>
              <a:ext uri="{FF2B5EF4-FFF2-40B4-BE49-F238E27FC236}">
                <a16:creationId xmlns:a16="http://schemas.microsoft.com/office/drawing/2014/main" id="{3E9C1AFE-4E8B-4861-A325-BE1BB210019E}"/>
              </a:ext>
            </a:extLst>
          </p:cNvPr>
          <p:cNvSpPr txBox="1"/>
          <p:nvPr/>
        </p:nvSpPr>
        <p:spPr>
          <a:xfrm>
            <a:off x="363894" y="4332471"/>
            <a:ext cx="11231418" cy="1200329"/>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-"bin": Windows 7 64-bit executables for running the code. </a:t>
            </a:r>
          </a:p>
          <a:p>
            <a:r>
              <a:rPr lang="en-US" altLang="zh-CN">
                <a:latin typeface="微软雅黑" panose="020B0503020204020204" pitchFamily="34" charset="-122"/>
                <a:ea typeface="微软雅黑" panose="020B0503020204020204" pitchFamily="34" charset="-122"/>
              </a:rPr>
              <a:t>-"src": All source code files. </a:t>
            </a:r>
          </a:p>
          <a:p>
            <a:r>
              <a:rPr lang="en-US" altLang="zh-CN">
                <a:latin typeface="微软雅黑" panose="020B0503020204020204" pitchFamily="34" charset="-122"/>
                <a:ea typeface="微软雅黑" panose="020B0503020204020204" pitchFamily="34" charset="-122"/>
              </a:rPr>
              <a:t>-"test": A cropped IsoView test data set (anterior region of a Drosophila first instar larva expressing GCaMP6s panneuronally), consisting of four registered views with corresponding PSFs.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742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60B5E4F-7507-40C2-990A-4516B577F51B}"/>
              </a:ext>
            </a:extLst>
          </p:cNvPr>
          <p:cNvSpPr txBox="1"/>
          <p:nvPr/>
        </p:nvSpPr>
        <p:spPr>
          <a:xfrm>
            <a:off x="277090" y="1239319"/>
            <a:ext cx="11637819" cy="2308324"/>
          </a:xfrm>
          <a:prstGeom prst="rect">
            <a:avLst/>
          </a:prstGeom>
          <a:noFill/>
        </p:spPr>
        <p:txBody>
          <a:bodyPr wrap="square" rtlCol="0">
            <a:spAutoFit/>
          </a:bodyPr>
          <a:lstStyle/>
          <a:p>
            <a:pPr marL="342900" indent="-342900" algn="l">
              <a:buAutoNum type="arabicPeriod"/>
            </a:pPr>
            <a:r>
              <a:rPr lang="zh-CN" altLang="en-US" dirty="0">
                <a:latin typeface="微软雅黑" panose="020B0503020204020204" pitchFamily="34" charset="-122"/>
                <a:ea typeface="微软雅黑" panose="020B0503020204020204" pitchFamily="34" charset="-122"/>
              </a:rPr>
              <a:t>确认电脑的配置可以搭载</a:t>
            </a:r>
            <a:r>
              <a:rPr lang="en-US" altLang="zh-CN" dirty="0">
                <a:latin typeface="微软雅黑" panose="020B0503020204020204" pitchFamily="34" charset="-122"/>
                <a:ea typeface="微软雅黑" panose="020B0503020204020204" pitchFamily="34" charset="-122"/>
              </a:rPr>
              <a:t>CUDA</a:t>
            </a:r>
            <a:r>
              <a:rPr lang="zh-CN" altLang="en-US" dirty="0">
                <a:latin typeface="微软雅黑" panose="020B0503020204020204" pitchFamily="34" charset="-122"/>
                <a:ea typeface="微软雅黑" panose="020B0503020204020204" pitchFamily="34" charset="-122"/>
              </a:rPr>
              <a:t>软件</a:t>
            </a:r>
            <a:endParaRPr lang="en-US" altLang="zh-CN" dirty="0">
              <a:latin typeface="微软雅黑" panose="020B0503020204020204" pitchFamily="34" charset="-122"/>
              <a:ea typeface="微软雅黑" panose="020B0503020204020204" pitchFamily="34" charset="-122"/>
            </a:endParaRPr>
          </a:p>
          <a:p>
            <a:pPr marL="342900" indent="-342900" algn="l">
              <a:buAutoNum type="arabicPeriod"/>
            </a:pPr>
            <a:r>
              <a:rPr lang="zh-CN" altLang="en-US" dirty="0">
                <a:latin typeface="微软雅黑" panose="020B0503020204020204" pitchFamily="34" charset="-122"/>
                <a:ea typeface="微软雅黑" panose="020B0503020204020204" pitchFamily="34" charset="-122"/>
              </a:rPr>
              <a:t>下载</a:t>
            </a:r>
            <a:r>
              <a:rPr lang="en-US" altLang="zh-CN" dirty="0">
                <a:latin typeface="微软雅黑" panose="020B0503020204020204" pitchFamily="34" charset="-122"/>
                <a:ea typeface="微软雅黑" panose="020B0503020204020204" pitchFamily="34" charset="-122"/>
              </a:rPr>
              <a:t>CUDA</a:t>
            </a:r>
            <a:r>
              <a:rPr lang="zh-CN" altLang="en-US" dirty="0">
                <a:latin typeface="微软雅黑" panose="020B0503020204020204" pitchFamily="34" charset="-122"/>
                <a:ea typeface="微软雅黑" panose="020B0503020204020204" pitchFamily="34" charset="-122"/>
              </a:rPr>
              <a:t>软件架构</a:t>
            </a:r>
            <a:endParaRPr lang="en-US" altLang="zh-CN" dirty="0">
              <a:latin typeface="微软雅黑" panose="020B0503020204020204" pitchFamily="34" charset="-122"/>
              <a:ea typeface="微软雅黑" panose="020B0503020204020204" pitchFamily="34" charset="-122"/>
            </a:endParaRPr>
          </a:p>
          <a:p>
            <a:pPr marL="342900" indent="-342900" algn="l">
              <a:buAutoNum type="arabicPeriod"/>
            </a:pPr>
            <a:r>
              <a:rPr lang="zh-CN" altLang="en-US" dirty="0">
                <a:latin typeface="微软雅黑" panose="020B0503020204020204" pitchFamily="34" charset="-122"/>
                <a:ea typeface="微软雅黑" panose="020B0503020204020204" pitchFamily="34" charset="-122"/>
              </a:rPr>
              <a:t>准备相应</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文件</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	XML</a:t>
            </a:r>
            <a:r>
              <a:rPr lang="zh-CN" altLang="en-US" dirty="0">
                <a:latin typeface="微软雅黑" panose="020B0503020204020204" pitchFamily="34" charset="-122"/>
                <a:ea typeface="微软雅黑" panose="020B0503020204020204" pitchFamily="34" charset="-122"/>
              </a:rPr>
              <a:t>语言，通用标记语言。在此方法中，使用</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文件将相应参数和原始图像路径传递给算法文件。所包含的参数有：背景噪声值、</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运行</a:t>
            </a:r>
            <a:r>
              <a:rPr lang="en-US" altLang="zh-CN" dirty="0">
                <a:latin typeface="微软雅黑" panose="020B0503020204020204" pitchFamily="34" charset="-122"/>
                <a:ea typeface="微软雅黑" panose="020B0503020204020204" pitchFamily="34" charset="-122"/>
              </a:rPr>
              <a:t>.exe</a:t>
            </a:r>
            <a:r>
              <a:rPr lang="zh-CN" altLang="en-US" dirty="0">
                <a:latin typeface="微软雅黑" panose="020B0503020204020204" pitchFamily="34" charset="-122"/>
                <a:ea typeface="微软雅黑" panose="020B0503020204020204" pitchFamily="34" charset="-122"/>
              </a:rPr>
              <a:t>程序</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注：源代码中提供了相应的原始图像，以及</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文件。</a:t>
            </a:r>
            <a:endParaRPr lang="en-US" altLang="zh-CN"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4F9649BF-A564-4333-AFFA-C2A20FD848D4}"/>
              </a:ext>
            </a:extLst>
          </p:cNvPr>
          <p:cNvSpPr txBox="1"/>
          <p:nvPr/>
        </p:nvSpPr>
        <p:spPr>
          <a:xfrm>
            <a:off x="277090" y="410601"/>
            <a:ext cx="3057247" cy="523220"/>
          </a:xfrm>
          <a:prstGeom prst="rect">
            <a:avLst/>
          </a:prstGeom>
          <a:noFill/>
        </p:spPr>
        <p:txBody>
          <a:bodyPr wrap="none" rtlCol="0">
            <a:spAutoFit/>
          </a:bodyPr>
          <a:lstStyle/>
          <a:p>
            <a:pPr algn="l"/>
            <a:r>
              <a:rPr lang="zh-CN" altLang="en-US" sz="2800" dirty="0">
                <a:latin typeface="微软雅黑" panose="020B0503020204020204" pitchFamily="34" charset="-122"/>
                <a:ea typeface="微软雅黑" panose="020B0503020204020204" pitchFamily="34" charset="-122"/>
              </a:rPr>
              <a:t>验证该的所需条件</a:t>
            </a:r>
          </a:p>
        </p:txBody>
      </p:sp>
      <p:pic>
        <p:nvPicPr>
          <p:cNvPr id="13" name="图片 12">
            <a:extLst>
              <a:ext uri="{FF2B5EF4-FFF2-40B4-BE49-F238E27FC236}">
                <a16:creationId xmlns:a16="http://schemas.microsoft.com/office/drawing/2014/main" id="{14682C8A-9C56-4272-8EFD-7A8D00430310}"/>
              </a:ext>
            </a:extLst>
          </p:cNvPr>
          <p:cNvPicPr>
            <a:picLocks noChangeAspect="1"/>
          </p:cNvPicPr>
          <p:nvPr/>
        </p:nvPicPr>
        <p:blipFill>
          <a:blip r:embed="rId2"/>
          <a:stretch>
            <a:fillRect/>
          </a:stretch>
        </p:blipFill>
        <p:spPr>
          <a:xfrm>
            <a:off x="454705" y="3547644"/>
            <a:ext cx="9095695" cy="2723930"/>
          </a:xfrm>
          <a:prstGeom prst="rect">
            <a:avLst/>
          </a:prstGeom>
        </p:spPr>
      </p:pic>
      <p:sp>
        <p:nvSpPr>
          <p:cNvPr id="14" name="文本框 13">
            <a:extLst>
              <a:ext uri="{FF2B5EF4-FFF2-40B4-BE49-F238E27FC236}">
                <a16:creationId xmlns:a16="http://schemas.microsoft.com/office/drawing/2014/main" id="{F43561FE-E7D6-4BCB-A3AC-88116468B76F}"/>
              </a:ext>
            </a:extLst>
          </p:cNvPr>
          <p:cNvSpPr txBox="1"/>
          <p:nvPr/>
        </p:nvSpPr>
        <p:spPr>
          <a:xfrm>
            <a:off x="4432524" y="6271574"/>
            <a:ext cx="1140056"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代码</a:t>
            </a:r>
          </a:p>
        </p:txBody>
      </p:sp>
    </p:spTree>
    <p:extLst>
      <p:ext uri="{BB962C8B-B14F-4D97-AF65-F5344CB8AC3E}">
        <p14:creationId xmlns:p14="http://schemas.microsoft.com/office/powerpoint/2010/main" val="299881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77D3EB-774A-4C12-ACF1-9D17DFF011AA}"/>
              </a:ext>
            </a:extLst>
          </p:cNvPr>
          <p:cNvSpPr>
            <a:spLocks noGrp="1"/>
          </p:cNvSpPr>
          <p:nvPr>
            <p:ph idx="1"/>
          </p:nvPr>
        </p:nvSpPr>
        <p:spPr>
          <a:xfrm>
            <a:off x="266700" y="2572339"/>
            <a:ext cx="10515600" cy="544672"/>
          </a:xfrm>
        </p:spPr>
        <p:txBody>
          <a:bodyPr/>
          <a:lstStyle/>
          <a:p>
            <a:pPr marL="0" indent="0">
              <a:buNone/>
            </a:pPr>
            <a:r>
              <a:rPr lang="en-US" altLang="zh-CN" dirty="0">
                <a:latin typeface="微软雅黑" panose="020B0503020204020204" pitchFamily="34" charset="-122"/>
                <a:ea typeface="微软雅黑" panose="020B0503020204020204" pitchFamily="34" charset="-122"/>
              </a:rPr>
              <a:t>ImageJ</a:t>
            </a:r>
            <a:r>
              <a:rPr lang="zh-CN" altLang="en-US" dirty="0">
                <a:latin typeface="微软雅黑" panose="020B0503020204020204" pitchFamily="34" charset="-122"/>
                <a:ea typeface="微软雅黑" panose="020B0503020204020204" pitchFamily="34" charset="-122"/>
              </a:rPr>
              <a:t>插件：</a:t>
            </a:r>
            <a:r>
              <a:rPr lang="en-US" altLang="zh-CN" dirty="0">
                <a:latin typeface="微软雅黑" panose="020B0503020204020204" pitchFamily="34" charset="-122"/>
                <a:ea typeface="微软雅黑" panose="020B0503020204020204" pitchFamily="34" charset="-122"/>
              </a:rPr>
              <a:t>Micro-Manager</a:t>
            </a:r>
          </a:p>
        </p:txBody>
      </p:sp>
      <p:pic>
        <p:nvPicPr>
          <p:cNvPr id="10" name="图片 9">
            <a:extLst>
              <a:ext uri="{FF2B5EF4-FFF2-40B4-BE49-F238E27FC236}">
                <a16:creationId xmlns:a16="http://schemas.microsoft.com/office/drawing/2014/main" id="{84CAC7A2-9EC8-41EA-AF81-458F533AC7F1}"/>
              </a:ext>
            </a:extLst>
          </p:cNvPr>
          <p:cNvPicPr>
            <a:picLocks noChangeAspect="1"/>
          </p:cNvPicPr>
          <p:nvPr/>
        </p:nvPicPr>
        <p:blipFill>
          <a:blip r:embed="rId2"/>
          <a:stretch>
            <a:fillRect/>
          </a:stretch>
        </p:blipFill>
        <p:spPr>
          <a:xfrm>
            <a:off x="2557463" y="1090349"/>
            <a:ext cx="1629093" cy="907637"/>
          </a:xfrm>
          <a:prstGeom prst="rect">
            <a:avLst/>
          </a:prstGeom>
        </p:spPr>
      </p:pic>
      <p:sp>
        <p:nvSpPr>
          <p:cNvPr id="12" name="矩形 11">
            <a:extLst>
              <a:ext uri="{FF2B5EF4-FFF2-40B4-BE49-F238E27FC236}">
                <a16:creationId xmlns:a16="http://schemas.microsoft.com/office/drawing/2014/main" id="{2FD846B3-F902-4308-BFAC-7EFEC8619A7E}"/>
              </a:ext>
            </a:extLst>
          </p:cNvPr>
          <p:cNvSpPr/>
          <p:nvPr/>
        </p:nvSpPr>
        <p:spPr>
          <a:xfrm>
            <a:off x="266700" y="3429000"/>
            <a:ext cx="11363325"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µManager is software for control of microscopes. It works with almost all microscopes, cameras and peripherals on the market, and provides an easy to use interface that lets you run your microscopy-based experiments. </a:t>
            </a:r>
          </a:p>
          <a:p>
            <a:r>
              <a:rPr lang="en-US" altLang="zh-CN" dirty="0">
                <a:latin typeface="微软雅黑" panose="020B0503020204020204" pitchFamily="34" charset="-122"/>
                <a:ea typeface="微软雅黑" panose="020B0503020204020204" pitchFamily="34" charset="-122"/>
              </a:rPr>
              <a:t>the current hardware list: </a:t>
            </a:r>
            <a:r>
              <a:rPr lang="en-US" altLang="zh-CN" dirty="0">
                <a:hlinkClick r:id="rId3"/>
              </a:rPr>
              <a:t>https://micro-manager.org/wiki/Device_Support</a:t>
            </a:r>
            <a:endParaRPr lang="zh-CN" altLang="en-US"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ECD7E810-7111-442E-9F09-C4B727A07A6A}"/>
              </a:ext>
            </a:extLst>
          </p:cNvPr>
          <p:cNvSpPr/>
          <p:nvPr/>
        </p:nvSpPr>
        <p:spPr>
          <a:xfrm>
            <a:off x="266700" y="444707"/>
            <a:ext cx="10925175" cy="1754326"/>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Fiji</a:t>
            </a:r>
            <a:r>
              <a:rPr lang="zh-CN" altLang="en-US" dirty="0">
                <a:latin typeface="微软雅黑" panose="020B0503020204020204" pitchFamily="34" charset="-122"/>
                <a:ea typeface="微软雅黑" panose="020B0503020204020204" pitchFamily="34" charset="-122"/>
              </a:rPr>
              <a:t>插件局限性：无法实现实时图像采集以及图像处理（</a:t>
            </a:r>
            <a:r>
              <a:rPr lang="en-US" altLang="zh-CN" dirty="0">
                <a:latin typeface="微软雅黑" panose="020B0503020204020204" pitchFamily="34" charset="-122"/>
                <a:ea typeface="微软雅黑" panose="020B0503020204020204" pitchFamily="34" charset="-122"/>
              </a:rPr>
              <a:t>real-time</a:t>
            </a:r>
            <a:r>
              <a:rPr lang="zh-CN" altLang="en-US" dirty="0">
                <a:latin typeface="微软雅黑" panose="020B0503020204020204" pitchFamily="34" charset="-122"/>
                <a:ea typeface="微软雅黑" panose="020B0503020204020204" pitchFamily="34" charset="-122"/>
              </a:rPr>
              <a:t>），需要其他插件的辅助。方法：</a:t>
            </a:r>
            <a:endParaRPr lang="en-US" altLang="zh-CN" dirty="0">
              <a:latin typeface="微软雅黑" panose="020B0503020204020204" pitchFamily="34" charset="-122"/>
              <a:ea typeface="微软雅黑" panose="020B0503020204020204" pitchFamily="34" charset="-122"/>
            </a:endParaRPr>
          </a:p>
          <a:p>
            <a:pPr marL="342900" indent="-342900">
              <a:buAutoNum type="arabicPeriod"/>
            </a:pPr>
            <a:r>
              <a:rPr lang="en-US" altLang="zh-CN" dirty="0" err="1">
                <a:latin typeface="微软雅黑" panose="020B0503020204020204" pitchFamily="34" charset="-122"/>
                <a:ea typeface="微软雅黑" panose="020B0503020204020204" pitchFamily="34" charset="-122"/>
              </a:rPr>
              <a:t>IJ_webcam_plugin</a:t>
            </a:r>
            <a:endParaRPr lang="en-US" altLang="zh-CN" dirty="0">
              <a:latin typeface="微软雅黑" panose="020B0503020204020204" pitchFamily="34" charset="-122"/>
              <a:ea typeface="微软雅黑" panose="020B0503020204020204" pitchFamily="34" charset="-122"/>
            </a:endParaRPr>
          </a:p>
          <a:p>
            <a:pPr marL="342900" indent="-342900">
              <a:buAutoNum type="arabicPeriod"/>
            </a:pPr>
            <a:r>
              <a:rPr lang="en-US" altLang="zh-CN" dirty="0">
                <a:latin typeface="微软雅黑" panose="020B0503020204020204" pitchFamily="34" charset="-122"/>
                <a:ea typeface="微软雅黑" panose="020B0503020204020204" pitchFamily="34" charset="-122"/>
              </a:rPr>
              <a:t>Micro-Manager</a:t>
            </a:r>
          </a:p>
          <a:p>
            <a:pPr marL="342900" indent="-342900">
              <a:buAutoNum type="arabicPeriod"/>
            </a:pP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20023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77D3EB-774A-4C12-ACF1-9D17DFF011AA}"/>
              </a:ext>
            </a:extLst>
          </p:cNvPr>
          <p:cNvSpPr>
            <a:spLocks noGrp="1"/>
          </p:cNvSpPr>
          <p:nvPr>
            <p:ph idx="1"/>
          </p:nvPr>
        </p:nvSpPr>
        <p:spPr>
          <a:xfrm>
            <a:off x="171450" y="110994"/>
            <a:ext cx="10515600" cy="544672"/>
          </a:xfrm>
        </p:spPr>
        <p:txBody>
          <a:bodyPr/>
          <a:lstStyle/>
          <a:p>
            <a:pPr marL="0" indent="0">
              <a:buNone/>
            </a:pPr>
            <a:r>
              <a:rPr lang="en-US" altLang="zh-CN" dirty="0">
                <a:latin typeface="微软雅黑" panose="020B0503020204020204" pitchFamily="34" charset="-122"/>
                <a:ea typeface="微软雅黑" panose="020B0503020204020204" pitchFamily="34" charset="-122"/>
              </a:rPr>
              <a:t>ImageJ</a:t>
            </a:r>
            <a:r>
              <a:rPr lang="zh-CN" altLang="en-US" dirty="0">
                <a:latin typeface="微软雅黑" panose="020B0503020204020204" pitchFamily="34" charset="-122"/>
                <a:ea typeface="微软雅黑" panose="020B0503020204020204" pitchFamily="34" charset="-122"/>
              </a:rPr>
              <a:t>插件：</a:t>
            </a:r>
            <a:r>
              <a:rPr lang="en-US" altLang="zh-CN" dirty="0">
                <a:latin typeface="微软雅黑" panose="020B0503020204020204" pitchFamily="34" charset="-122"/>
                <a:ea typeface="微软雅黑" panose="020B0503020204020204" pitchFamily="34" charset="-122"/>
              </a:rPr>
              <a:t>Micro-Manager</a:t>
            </a:r>
          </a:p>
        </p:txBody>
      </p:sp>
      <p:pic>
        <p:nvPicPr>
          <p:cNvPr id="10" name="图片 9">
            <a:extLst>
              <a:ext uri="{FF2B5EF4-FFF2-40B4-BE49-F238E27FC236}">
                <a16:creationId xmlns:a16="http://schemas.microsoft.com/office/drawing/2014/main" id="{84CAC7A2-9EC8-41EA-AF81-458F533AC7F1}"/>
              </a:ext>
            </a:extLst>
          </p:cNvPr>
          <p:cNvPicPr>
            <a:picLocks noChangeAspect="1"/>
          </p:cNvPicPr>
          <p:nvPr/>
        </p:nvPicPr>
        <p:blipFill>
          <a:blip r:embed="rId2"/>
          <a:stretch>
            <a:fillRect/>
          </a:stretch>
        </p:blipFill>
        <p:spPr>
          <a:xfrm>
            <a:off x="5353050" y="79621"/>
            <a:ext cx="1629093" cy="907637"/>
          </a:xfrm>
          <a:prstGeom prst="rect">
            <a:avLst/>
          </a:prstGeom>
        </p:spPr>
      </p:pic>
      <p:pic>
        <p:nvPicPr>
          <p:cNvPr id="13" name="图片 12">
            <a:extLst>
              <a:ext uri="{FF2B5EF4-FFF2-40B4-BE49-F238E27FC236}">
                <a16:creationId xmlns:a16="http://schemas.microsoft.com/office/drawing/2014/main" id="{53A5F59E-EAA0-4916-A5F9-285E47B8E508}"/>
              </a:ext>
            </a:extLst>
          </p:cNvPr>
          <p:cNvPicPr>
            <a:picLocks noChangeAspect="1"/>
          </p:cNvPicPr>
          <p:nvPr/>
        </p:nvPicPr>
        <p:blipFill>
          <a:blip r:embed="rId3"/>
          <a:stretch>
            <a:fillRect/>
          </a:stretch>
        </p:blipFill>
        <p:spPr>
          <a:xfrm>
            <a:off x="438150" y="987258"/>
            <a:ext cx="7391400" cy="5622094"/>
          </a:xfrm>
          <a:prstGeom prst="rect">
            <a:avLst/>
          </a:prstGeom>
        </p:spPr>
      </p:pic>
      <p:sp>
        <p:nvSpPr>
          <p:cNvPr id="2" name="文本框 1">
            <a:extLst>
              <a:ext uri="{FF2B5EF4-FFF2-40B4-BE49-F238E27FC236}">
                <a16:creationId xmlns:a16="http://schemas.microsoft.com/office/drawing/2014/main" id="{27BEB3B6-5603-4BF4-8147-C3435F31BDB1}"/>
              </a:ext>
            </a:extLst>
          </p:cNvPr>
          <p:cNvSpPr txBox="1"/>
          <p:nvPr/>
        </p:nvSpPr>
        <p:spPr>
          <a:xfrm>
            <a:off x="7905750" y="2047875"/>
            <a:ext cx="3848100" cy="1477328"/>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Programmatic interfaces to 3rd-party analysis environments (such as Matlab) to enable "intelligent data collection" -- i.e. analysis driven acquisition.</a:t>
            </a:r>
            <a:endParaRPr lang="zh-CN" altLang="en-US"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7EEA76F-E23D-4765-B5CD-F418BDD93007}"/>
              </a:ext>
            </a:extLst>
          </p:cNvPr>
          <p:cNvSpPr txBox="1"/>
          <p:nvPr/>
        </p:nvSpPr>
        <p:spPr>
          <a:xfrm>
            <a:off x="7905750" y="5267325"/>
            <a:ext cx="2262158"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右图为软件结构框图</a:t>
            </a:r>
          </a:p>
        </p:txBody>
      </p:sp>
      <p:sp>
        <p:nvSpPr>
          <p:cNvPr id="5" name="矩形 4">
            <a:extLst>
              <a:ext uri="{FF2B5EF4-FFF2-40B4-BE49-F238E27FC236}">
                <a16:creationId xmlns:a16="http://schemas.microsoft.com/office/drawing/2014/main" id="{EF7E4B6C-A45C-4113-9203-80FB46591263}"/>
              </a:ext>
            </a:extLst>
          </p:cNvPr>
          <p:cNvSpPr/>
          <p:nvPr/>
        </p:nvSpPr>
        <p:spPr>
          <a:xfrm>
            <a:off x="7931686" y="5636657"/>
            <a:ext cx="2210285" cy="276999"/>
          </a:xfrm>
          <a:prstGeom prst="rect">
            <a:avLst/>
          </a:prstGeom>
        </p:spPr>
        <p:txBody>
          <a:bodyPr wrap="none">
            <a:spAutoFit/>
          </a:bodyPr>
          <a:lstStyle/>
          <a:p>
            <a:r>
              <a:rPr lang="en-US" altLang="zh-CN" sz="1200" dirty="0">
                <a:latin typeface="微软雅黑" panose="020B0503020204020204" pitchFamily="34" charset="-122"/>
                <a:ea typeface="微软雅黑" panose="020B0503020204020204" pitchFamily="34" charset="-122"/>
              </a:rPr>
              <a:t>https://micro-manager.org/</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04161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686</Words>
  <Application>Microsoft Office PowerPoint</Application>
  <PresentationFormat>宽屏</PresentationFormat>
  <Paragraphs>101</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微软雅黑</vt:lpstr>
      <vt:lpstr>Arial</vt:lpstr>
      <vt:lpstr>Office 主题​​</vt:lpstr>
      <vt:lpstr>整理： 已有LSFM图像处理方案</vt:lpstr>
      <vt:lpstr>参考文献</vt:lpstr>
      <vt:lpstr>方案1：IsoView</vt:lpstr>
      <vt:lpstr>IsoView</vt:lpstr>
      <vt:lpstr>PowerPoint 演示文稿</vt:lpstr>
      <vt:lpstr>IsoView</vt:lpstr>
      <vt:lpstr>PowerPoint 演示文稿</vt:lpstr>
      <vt:lpstr>PowerPoint 演示文稿</vt:lpstr>
      <vt:lpstr>PowerPoint 演示文稿</vt:lpstr>
      <vt:lpstr>PowerPoint 演示文稿</vt:lpstr>
      <vt:lpstr>方案2：inverted SPIM (iSPIM)</vt:lpstr>
      <vt:lpstr>PowerPoint 演示文稿</vt:lpstr>
      <vt:lpstr>PowerPoint 演示文稿</vt:lpstr>
      <vt:lpstr>PowerPoint 演示文稿</vt:lpstr>
      <vt:lpstr>方案3：single-objective (soSPIM)</vt:lpstr>
      <vt:lpstr>PowerPoint 演示文稿</vt:lpstr>
      <vt:lpstr>方案4：DSLM</vt:lpstr>
      <vt:lpstr>PowerPoint 演示文稿</vt:lpstr>
      <vt:lpstr>方案5：openSPIM</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整理： 已有LSFM图像处理方案</dc:title>
  <dc:creator>dada</dc:creator>
  <cp:lastModifiedBy>dada</cp:lastModifiedBy>
  <cp:revision>38</cp:revision>
  <dcterms:created xsi:type="dcterms:W3CDTF">2019-04-05T05:48:18Z</dcterms:created>
  <dcterms:modified xsi:type="dcterms:W3CDTF">2019-04-19T09:58:26Z</dcterms:modified>
</cp:coreProperties>
</file>