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9A621-CA28-461E-8292-88FB9D37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D238B-FE8D-43EA-808B-0E7C39BD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DF671B-B122-461A-8683-EDE178876DE0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BBE8D-B747-4104-8DF6-B0473FDD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8D627-B92D-439D-AA2F-9577592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ubikscode.net/2018/02/19/artificial-neural-networks-seri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BFD5B-8917-493C-9D0A-B9588A661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硅光芯片</a:t>
            </a:r>
            <a:r>
              <a:rPr lang="en-US" altLang="zh-CN" dirty="0"/>
              <a:t>&amp;</a:t>
            </a:r>
            <a:r>
              <a:rPr lang="zh-CN" altLang="en-US" dirty="0"/>
              <a:t>人工智能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574856-59FD-41B1-8C68-09F07AD29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畅星兆</a:t>
            </a:r>
            <a:endParaRPr lang="en-US" altLang="zh-CN" dirty="0"/>
          </a:p>
          <a:p>
            <a:r>
              <a:rPr lang="en-US" altLang="zh-CN"/>
              <a:t>2018.05.11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86502-F436-4D07-9FDD-1526A1BF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Optical Nonlinearity Unit (</a:t>
            </a:r>
            <a:r>
              <a:rPr lang="en-US" altLang="zh-CN" dirty="0" err="1"/>
              <a:t>ONU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581E2-63A0-4684-A5B6-A7BD0C8E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5468"/>
            <a:ext cx="10515600" cy="5144494"/>
          </a:xfrm>
        </p:spPr>
        <p:txBody>
          <a:bodyPr/>
          <a:lstStyle/>
          <a:p>
            <a:r>
              <a:rPr lang="zh-CN" altLang="en-US" dirty="0"/>
              <a:t>模拟非线性激活函数</a:t>
            </a:r>
            <a:endParaRPr lang="en-US" altLang="zh-CN" dirty="0"/>
          </a:p>
          <a:p>
            <a:r>
              <a:rPr lang="zh-CN" altLang="en-US" dirty="0"/>
              <a:t>试想通过饱和吸收体来实现，如：波导上石墨烯层</a:t>
            </a:r>
            <a:endParaRPr lang="en-US" altLang="zh-CN" dirty="0"/>
          </a:p>
          <a:p>
            <a:r>
              <a:rPr lang="zh-CN" altLang="en-US" dirty="0"/>
              <a:t>文中用计算机进行模拟处理</a:t>
            </a:r>
          </a:p>
        </p:txBody>
      </p:sp>
    </p:spTree>
    <p:extLst>
      <p:ext uri="{BB962C8B-B14F-4D97-AF65-F5344CB8AC3E}">
        <p14:creationId xmlns:p14="http://schemas.microsoft.com/office/powerpoint/2010/main" val="195230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71899-44AD-482A-8370-C297A910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D694-4849-400B-83A4-A50011BDA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在硅光芯片上实现了循环神经网络（</a:t>
            </a:r>
            <a:r>
              <a:rPr lang="en-US" altLang="zh-CN" dirty="0"/>
              <a:t>recurrent neural network</a:t>
            </a:r>
            <a:r>
              <a:rPr lang="zh-CN" altLang="en-US" dirty="0"/>
              <a:t>）中的水库计算（</a:t>
            </a:r>
            <a:r>
              <a:rPr lang="en-US" altLang="zh-CN" dirty="0"/>
              <a:t>reservoir computing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0A113C-FA24-4B5B-A2CC-573E73264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4" y="2873149"/>
            <a:ext cx="5651790" cy="309895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58EB42-1CA2-49B2-A7C1-77EFF505B9DF}"/>
              </a:ext>
            </a:extLst>
          </p:cNvPr>
          <p:cNvSpPr txBox="1"/>
          <p:nvPr/>
        </p:nvSpPr>
        <p:spPr>
          <a:xfrm>
            <a:off x="6672871" y="6032390"/>
            <a:ext cx="516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水库中的各个模型参数固定，只需对读取出的向量进行学习。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E70AE2-DBE8-4112-8FAD-1C66DA3CDD9F}"/>
              </a:ext>
            </a:extLst>
          </p:cNvPr>
          <p:cNvSpPr txBox="1"/>
          <p:nvPr/>
        </p:nvSpPr>
        <p:spPr>
          <a:xfrm>
            <a:off x="2375262" y="61708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水库计算的模型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D22401-9BF7-412C-A544-29FE15F75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99" y="2808342"/>
            <a:ext cx="5390476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9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42A40-5C84-417A-99C6-FD59211D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110D72-4216-4A26-8B28-7B33D38AC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7" r="17176" b="10461"/>
          <a:stretch/>
        </p:blipFill>
        <p:spPr>
          <a:xfrm>
            <a:off x="347134" y="1405007"/>
            <a:ext cx="6517368" cy="34655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A67DCF6-6D64-40FF-B3E8-8142C060A4F9}"/>
              </a:ext>
            </a:extLst>
          </p:cNvPr>
          <p:cNvSpPr txBox="1"/>
          <p:nvPr/>
        </p:nvSpPr>
        <p:spPr>
          <a:xfrm>
            <a:off x="347134" y="4870581"/>
            <a:ext cx="4884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footprint: 16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en-US" altLang="zh-CN" baseline="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connection: 2 cm,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interconnection delay: 280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rates: 125 Mbit/s – 12.5 Gbit/s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3F10B5-08F1-4766-A6FC-57043E18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372" y="1405007"/>
            <a:ext cx="3729914" cy="23239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CF8094-4D35-4CCF-930D-6D63E9EB4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372" y="4156102"/>
            <a:ext cx="3823220" cy="23367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187553C-4A41-4C14-9844-226F19E1ACF4}"/>
              </a:ext>
            </a:extLst>
          </p:cNvPr>
          <p:cNvSpPr txBox="1"/>
          <p:nvPr/>
        </p:nvSpPr>
        <p:spPr>
          <a:xfrm>
            <a:off x="8112735" y="37867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目前使用的结构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9D56C3-B5AF-42CB-A465-265E1F4ACFCF}"/>
              </a:ext>
            </a:extLst>
          </p:cNvPr>
          <p:cNvSpPr txBox="1"/>
          <p:nvPr/>
        </p:nvSpPr>
        <p:spPr>
          <a:xfrm>
            <a:off x="8343567" y="64706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设想的结构</a:t>
            </a:r>
          </a:p>
        </p:txBody>
      </p:sp>
    </p:spTree>
    <p:extLst>
      <p:ext uri="{BB962C8B-B14F-4D97-AF65-F5344CB8AC3E}">
        <p14:creationId xmlns:p14="http://schemas.microsoft.com/office/powerpoint/2010/main" val="358117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D9578-E6F2-42D1-99C2-A7C3563F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8F9786-0942-4E6C-95F1-B0AF1B13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692" y="1642707"/>
            <a:ext cx="5894366" cy="46905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4EEACC6-BA0F-48F7-93E4-3E08E04AD963}"/>
              </a:ext>
            </a:extLst>
          </p:cNvPr>
          <p:cNvSpPr txBox="1"/>
          <p:nvPr/>
        </p:nvSpPr>
        <p:spPr>
          <a:xfrm>
            <a:off x="1005481" y="5527350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训练模型时唯一可调参数：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 period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4EAEF5-1CB1-4591-A419-25FD05CB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2" y="1708021"/>
            <a:ext cx="5028571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2D565-1329-41DD-B477-E2F8F3A9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其他的水库计算模型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E6F570-D65E-49DB-B6E2-DA3C9269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757" y="1648981"/>
            <a:ext cx="6054485" cy="35600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2E1A4C-D79C-4579-967D-E5FA1A99583E}"/>
              </a:ext>
            </a:extLst>
          </p:cNvPr>
          <p:cNvSpPr txBox="1"/>
          <p:nvPr/>
        </p:nvSpPr>
        <p:spPr>
          <a:xfrm>
            <a:off x="5207166" y="5209018"/>
            <a:ext cx="18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Pillar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Scatterers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52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EDDD-F1A1-4D1F-9D2C-89428B69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9584-80F9-4DDF-ACCD-FA96BF99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Deep learning with coherent nanophotonic circuits, Nature Photon, 2017.</a:t>
            </a:r>
          </a:p>
          <a:p>
            <a:pPr marL="0" indent="0">
              <a:buNone/>
            </a:pPr>
            <a:r>
              <a:rPr lang="en-US" altLang="zh-CN" dirty="0"/>
              <a:t>2. Experimental demonstration of reservoir computing on a silicon photonics chip, Nature communications, 2014.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Neuromorphic Computing Based on Silicon Photonics and Reservoir Computing, IEEE Journal of Selected Topics in Quantum Electronics, 2018.</a:t>
            </a:r>
          </a:p>
          <a:p>
            <a:pPr marL="0" indent="0">
              <a:buNone/>
            </a:pPr>
            <a:r>
              <a:rPr lang="en-US" altLang="zh-CN" dirty="0"/>
              <a:t>(ref 2 and ref 3 are from the same group)</a:t>
            </a:r>
          </a:p>
        </p:txBody>
      </p:sp>
    </p:spTree>
    <p:extLst>
      <p:ext uri="{BB962C8B-B14F-4D97-AF65-F5344CB8AC3E}">
        <p14:creationId xmlns:p14="http://schemas.microsoft.com/office/powerpoint/2010/main" val="77857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0BC4-E446-41AD-A01E-403A218D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涉及到的人工智能概念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3C4F5-22FD-42C7-A394-95138EEEC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人工神经网络（</a:t>
            </a:r>
            <a:r>
              <a:rPr lang="en-US" altLang="zh-CN" dirty="0"/>
              <a:t>artificial neural network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后向传播算法（</a:t>
            </a:r>
            <a:r>
              <a:rPr lang="en-US" altLang="zh-CN" dirty="0"/>
              <a:t>back propagation algorithm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深度学习（</a:t>
            </a:r>
            <a:r>
              <a:rPr lang="en-US" altLang="zh-CN" dirty="0"/>
              <a:t>deep learning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循环神经网络（</a:t>
            </a:r>
            <a:r>
              <a:rPr lang="en-US" altLang="zh-CN" dirty="0"/>
              <a:t>recurrent neural network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监督学习（</a:t>
            </a:r>
            <a:r>
              <a:rPr lang="en-US" altLang="zh-CN" dirty="0"/>
              <a:t>supervised learning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3C89DDF-CB9D-46AA-9158-EA87A4A31A88}"/>
              </a:ext>
            </a:extLst>
          </p:cNvPr>
          <p:cNvSpPr txBox="1">
            <a:spLocks/>
          </p:cNvSpPr>
          <p:nvPr/>
        </p:nvSpPr>
        <p:spPr>
          <a:xfrm>
            <a:off x="838200" y="4082995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Advantages of silicon photonics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E221D51-E77C-4F28-9D17-956D0D65BDCA}"/>
              </a:ext>
            </a:extLst>
          </p:cNvPr>
          <p:cNvSpPr txBox="1">
            <a:spLocks/>
          </p:cNvSpPr>
          <p:nvPr/>
        </p:nvSpPr>
        <p:spPr>
          <a:xfrm>
            <a:off x="838200" y="5176815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improved computational speed</a:t>
            </a:r>
          </a:p>
          <a:p>
            <a:r>
              <a:rPr lang="en-US" altLang="zh-CN"/>
              <a:t>power efficiency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23DD3-F2FD-4E06-B49C-7738DCC8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</a:t>
            </a:r>
            <a:r>
              <a:rPr lang="en-US" altLang="zh-CN" dirty="0"/>
              <a:t> 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33FFD-1A98-49D3-AC8F-A441AA520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在硅光芯片上实现了人工神经网络（</a:t>
            </a:r>
            <a:r>
              <a:rPr lang="en-US" altLang="zh-CN" dirty="0"/>
              <a:t>artificial neural network</a:t>
            </a:r>
            <a:r>
              <a:rPr lang="zh-CN" altLang="en-US" dirty="0"/>
              <a:t>）中的后向传播算法</a:t>
            </a:r>
            <a:r>
              <a:rPr lang="en-US" altLang="zh-CN" dirty="0"/>
              <a:t>(back propagation)</a:t>
            </a:r>
          </a:p>
          <a:p>
            <a:endParaRPr lang="en-US" altLang="zh-CN" dirty="0"/>
          </a:p>
          <a:p>
            <a:r>
              <a:rPr lang="zh-CN" altLang="en-US" dirty="0"/>
              <a:t>后向传播算法分为两个步骤：正向传播和后向传播</a:t>
            </a:r>
            <a:endParaRPr lang="en-US" altLang="zh-CN" dirty="0"/>
          </a:p>
          <a:p>
            <a:pPr lvl="1"/>
            <a:r>
              <a:rPr lang="zh-CN" altLang="en-US" dirty="0"/>
              <a:t>正向传播：使用神经网络计算特征值</a:t>
            </a:r>
            <a:endParaRPr lang="en-US" altLang="zh-CN" dirty="0"/>
          </a:p>
          <a:p>
            <a:pPr lvl="1"/>
            <a:r>
              <a:rPr lang="zh-CN" altLang="en-US" dirty="0"/>
              <a:t>后向传播：传递误差，修正模型的参数值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参考资料：</a:t>
            </a:r>
            <a:r>
              <a:rPr lang="en-US" altLang="zh-CN" dirty="0">
                <a:hlinkClick r:id="rId2"/>
              </a:rPr>
              <a:t>https://rubikscode.net/2018/02/19/artificial-neural-networks-series/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411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191D0-6483-47E5-AF0E-DAC55A28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正向传播</a:t>
            </a:r>
          </a:p>
        </p:txBody>
      </p:sp>
      <p:pic>
        <p:nvPicPr>
          <p:cNvPr id="1026" name="Picture 2" descr="https://i0.wp.com/i.imgur.com/i2WPFNw.png?w=720&amp;ssl=1">
            <a:extLst>
              <a:ext uri="{FF2B5EF4-FFF2-40B4-BE49-F238E27FC236}">
                <a16:creationId xmlns:a16="http://schemas.microsoft.com/office/drawing/2014/main" id="{56A1B0EA-2AA2-4645-86D3-00035EA13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36" y="2024960"/>
            <a:ext cx="4580776" cy="305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0.wp.com/i.imgur.com/W2NyAll.png?w=720&amp;ssl=1">
            <a:extLst>
              <a:ext uri="{FF2B5EF4-FFF2-40B4-BE49-F238E27FC236}">
                <a16:creationId xmlns:a16="http://schemas.microsoft.com/office/drawing/2014/main" id="{056B8798-E4E8-42DC-B22E-13F605FE5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53" y="2024960"/>
            <a:ext cx="4505682" cy="30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0C9549-09E8-405B-882B-116BB5CE98E3}"/>
              </a:ext>
            </a:extLst>
          </p:cNvPr>
          <p:cNvSpPr txBox="1"/>
          <p:nvPr/>
        </p:nvSpPr>
        <p:spPr>
          <a:xfrm>
            <a:off x="1024238" y="5290458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输入层、输出层、隐含层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EDE490-BE5D-4828-8ACE-4E0079000D04}"/>
              </a:ext>
            </a:extLst>
          </p:cNvPr>
          <p:cNvSpPr txBox="1"/>
          <p:nvPr/>
        </p:nvSpPr>
        <p:spPr>
          <a:xfrm>
            <a:off x="6303477" y="52904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单个神经元模型</a:t>
            </a:r>
          </a:p>
        </p:txBody>
      </p:sp>
      <p:pic>
        <p:nvPicPr>
          <p:cNvPr id="2052" name="Picture 4" descr="https://i0.wp.com/i.imgur.com/RdxTkXz.gif?resize=355%2C227&amp;ssl=1">
            <a:extLst>
              <a:ext uri="{FF2B5EF4-FFF2-40B4-BE49-F238E27FC236}">
                <a16:creationId xmlns:a16="http://schemas.microsoft.com/office/drawing/2014/main" id="{593B9A31-7DA7-4C56-8F17-29A296D99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300" y="2027651"/>
            <a:ext cx="2383480" cy="152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2.wp.com/i.imgur.com/DycbPcq.png?resize=358%2C203&amp;ssl=1">
            <a:extLst>
              <a:ext uri="{FF2B5EF4-FFF2-40B4-BE49-F238E27FC236}">
                <a16:creationId xmlns:a16="http://schemas.microsoft.com/office/drawing/2014/main" id="{8C13D991-4C60-44F6-B1E2-3CCAAA7A0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892" y="3727494"/>
            <a:ext cx="2388888" cy="135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22506C7-5600-42BF-8675-30730370E0D4}"/>
              </a:ext>
            </a:extLst>
          </p:cNvPr>
          <p:cNvSpPr txBox="1"/>
          <p:nvPr/>
        </p:nvSpPr>
        <p:spPr>
          <a:xfrm>
            <a:off x="9933089" y="52904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非线性激励函数</a:t>
            </a:r>
          </a:p>
        </p:txBody>
      </p:sp>
    </p:spTree>
    <p:extLst>
      <p:ext uri="{BB962C8B-B14F-4D97-AF65-F5344CB8AC3E}">
        <p14:creationId xmlns:p14="http://schemas.microsoft.com/office/powerpoint/2010/main" val="49960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29FEF-3854-451C-97A5-E476E78A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后向传播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7F540-3ED3-41ED-AD95-BEFE166F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误差函数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误差函数对各个权重求导（此过程可以认为是后向传播过程）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乘以学习率（手动），可以得到模型中各个参数的变化量，实现“学习”。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 descr="https://i0.wp.com/i.imgur.com/6emrAMT.png?w=720&amp;ssl=1">
            <a:extLst>
              <a:ext uri="{FF2B5EF4-FFF2-40B4-BE49-F238E27FC236}">
                <a16:creationId xmlns:a16="http://schemas.microsoft.com/office/drawing/2014/main" id="{683A9C87-E531-4BDF-8E1D-C367A658B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706" y="1891004"/>
            <a:ext cx="28956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atex.codecogs.com/gif.latex?\Delta&amp;space;w%5e%7bij%7d&amp;space;=&amp;space;-\eta&amp;space;\frac%7b\partial&amp;space;C%7d%7b\partial&amp;space;w%5e%7bij%7d%7d&amp;space;=&amp;space;-\eta&amp;space;y%5e%7bi%7d\delta&amp;space;%5e%7bj%7d">
            <a:extLst>
              <a:ext uri="{FF2B5EF4-FFF2-40B4-BE49-F238E27FC236}">
                <a16:creationId xmlns:a16="http://schemas.microsoft.com/office/drawing/2014/main" id="{2BE23749-9FEA-4C6F-B14F-7CAEE9EBA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670" y="3760237"/>
            <a:ext cx="2849272" cy="54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87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F2E0A-2A09-49C0-BE84-A8904580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A81A75-4EC2-4878-9968-600C77B7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6862"/>
            <a:ext cx="4323809" cy="25333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B6880B-1C71-4D6F-B964-A39AC7411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5091"/>
            <a:ext cx="9314286" cy="24095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8CBECF-B3F2-40FB-A465-2B4CF116FFE1}"/>
              </a:ext>
            </a:extLst>
          </p:cNvPr>
          <p:cNvSpPr txBox="1"/>
          <p:nvPr/>
        </p:nvSpPr>
        <p:spPr>
          <a:xfrm>
            <a:off x="5495343" y="2344598"/>
            <a:ext cx="66763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光电混合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每层由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optical interference unit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optical nonlinearity unit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47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53E61-4C46-4B4C-8214-F60AFDE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Optical Interference Unit (</a:t>
            </a:r>
            <a:r>
              <a:rPr lang="en-US" altLang="zh-CN" dirty="0" err="1"/>
              <a:t>OIU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617AF-C1C3-4520-9123-3C66EC809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理论基础：矩阵的奇异值分解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任意一个向量可以表示为三个特殊矩阵的乘积（左奇异向量，对角矩阵，右奇异向量）</a:t>
            </a:r>
            <a:endParaRPr lang="en-US" altLang="zh-CN" dirty="0"/>
          </a:p>
          <a:p>
            <a:r>
              <a:rPr lang="zh-CN" altLang="en-US" dirty="0"/>
              <a:t>左、右奇异向量为酉矩阵，其变换可用分束器、相移器完成</a:t>
            </a:r>
            <a:endParaRPr lang="en-US" altLang="zh-CN" dirty="0"/>
          </a:p>
          <a:p>
            <a:r>
              <a:rPr lang="zh-CN" altLang="en-US" dirty="0"/>
              <a:t>对角矩阵变换由光衰减器完成</a:t>
            </a:r>
          </a:p>
        </p:txBody>
      </p:sp>
      <p:pic>
        <p:nvPicPr>
          <p:cNvPr id="4098" name="Picture 2" descr="0?wx_fmt=png">
            <a:extLst>
              <a:ext uri="{FF2B5EF4-FFF2-40B4-BE49-F238E27FC236}">
                <a16:creationId xmlns:a16="http://schemas.microsoft.com/office/drawing/2014/main" id="{248C87D6-27B1-4E02-B940-D43985C1E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2043708"/>
            <a:ext cx="5150379" cy="180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87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EE0E0C5-5347-4701-B912-6316EF38A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65" y="1173467"/>
            <a:ext cx="5030254" cy="36932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B36989-092B-417E-AE2D-C0569D0A0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841" y="1838128"/>
            <a:ext cx="7209524" cy="28476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CAF9629-C9B9-4EA0-8DC0-C1A089C4549E}"/>
              </a:ext>
            </a:extLst>
          </p:cNvPr>
          <p:cNvSpPr txBox="1"/>
          <p:nvPr/>
        </p:nvSpPr>
        <p:spPr>
          <a:xfrm>
            <a:off x="1270000" y="521191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单个结构示意图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6F2EDF-C548-4FE1-8002-1F3E237F9C5E}"/>
              </a:ext>
            </a:extLst>
          </p:cNvPr>
          <p:cNvSpPr txBox="1"/>
          <p:nvPr/>
        </p:nvSpPr>
        <p:spPr>
          <a:xfrm>
            <a:off x="7516189" y="52119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芯片示意图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8F07DD-EFD9-44B5-88A7-0D56FCA94221}"/>
              </a:ext>
            </a:extLst>
          </p:cNvPr>
          <p:cNvSpPr/>
          <p:nvPr/>
        </p:nvSpPr>
        <p:spPr>
          <a:xfrm>
            <a:off x="355600" y="56956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MZI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splitting ratio was controlled with an internal phase shifter (Fig.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2d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and the differential output phase was controlled with the external phase shifter.</a:t>
            </a:r>
          </a:p>
        </p:txBody>
      </p:sp>
    </p:spTree>
    <p:extLst>
      <p:ext uri="{BB962C8B-B14F-4D97-AF65-F5344CB8AC3E}">
        <p14:creationId xmlns:p14="http://schemas.microsoft.com/office/powerpoint/2010/main" val="114510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442</Words>
  <Application>Microsoft Office PowerPoint</Application>
  <PresentationFormat>宽屏</PresentationFormat>
  <Paragraphs>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Microsoft YaHei UI</vt:lpstr>
      <vt:lpstr>等线</vt:lpstr>
      <vt:lpstr>微软雅黑</vt:lpstr>
      <vt:lpstr>Arial</vt:lpstr>
      <vt:lpstr>Wingdings</vt:lpstr>
      <vt:lpstr>Office 主题​​</vt:lpstr>
      <vt:lpstr>硅光芯片&amp;人工智能</vt:lpstr>
      <vt:lpstr>Reference</vt:lpstr>
      <vt:lpstr>涉及到的人工智能概念</vt:lpstr>
      <vt:lpstr>文献 1：</vt:lpstr>
      <vt:lpstr>正向传播</vt:lpstr>
      <vt:lpstr>后向传播</vt:lpstr>
      <vt:lpstr>系统结构</vt:lpstr>
      <vt:lpstr>Optical Interference Unit (OIU)</vt:lpstr>
      <vt:lpstr>PowerPoint 演示文稿</vt:lpstr>
      <vt:lpstr>Optical Nonlinearity Unit (ONU)</vt:lpstr>
      <vt:lpstr>文献2，3：</vt:lpstr>
      <vt:lpstr>结构图</vt:lpstr>
      <vt:lpstr>训练结果</vt:lpstr>
      <vt:lpstr>其他的水库计算模型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dada</cp:lastModifiedBy>
  <cp:revision>75</cp:revision>
  <dcterms:created xsi:type="dcterms:W3CDTF">2019-04-05T05:48:18Z</dcterms:created>
  <dcterms:modified xsi:type="dcterms:W3CDTF">2019-05-11T10:22:11Z</dcterms:modified>
</cp:coreProperties>
</file>