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1E59A-F43C-4D4F-BDF7-34F2DC785F0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EEEA-470C-4505-B258-21E7765FF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7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AEEEA-470C-4505-B258-21E7765FFA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31493-0C80-4DEB-A9D1-B49325647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文献综述：</a:t>
            </a:r>
            <a:r>
              <a:rPr lang="en-US" altLang="zh-CN" dirty="0" err="1"/>
              <a:t>Optofluidics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FEBF2D-4264-4884-9E44-D19BA4EDC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</a:t>
            </a:r>
            <a:endParaRPr lang="en-US" altLang="zh-CN" dirty="0"/>
          </a:p>
          <a:p>
            <a:r>
              <a:rPr lang="en-US" altLang="zh-CN" dirty="0"/>
              <a:t>2019.05.25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0891B-92F9-4BFB-A0F9-BDBB5E42E3F2}"/>
              </a:ext>
            </a:extLst>
          </p:cNvPr>
          <p:cNvSpPr txBox="1"/>
          <p:nvPr/>
        </p:nvSpPr>
        <p:spPr>
          <a:xfrm>
            <a:off x="501936" y="6285468"/>
            <a:ext cx="111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Sihui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 et al., 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Optofluidics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bio-imaging applications”, Photonics Research, 2019.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88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7FA9-3E9D-44CD-8097-BD36957F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Optofluidic microscope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C7FE7-4128-4E04-8318-8D8197E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OFM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7DDE14-CCFC-4D1E-B43A-08008CCA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69" y="1510748"/>
            <a:ext cx="4224531" cy="24676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B35ACC-12FB-4D4C-8A07-967111D4331F}"/>
              </a:ext>
            </a:extLst>
          </p:cNvPr>
          <p:cNvSpPr txBox="1"/>
          <p:nvPr/>
        </p:nvSpPr>
        <p:spPr>
          <a:xfrm>
            <a:off x="8096601" y="1510748"/>
            <a:ext cx="3796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aperture: &lt; 1 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CMOS/ CCD</a:t>
            </a: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resolution: 800 nm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rearranging 40–50 raw images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a SR image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03872-56A4-46D4-BC2E-D51435CB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73" y="1803745"/>
            <a:ext cx="1103326" cy="1881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B67740-07BF-4259-9BCF-82F9A68BE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7224"/>
            <a:ext cx="4152381" cy="16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6B486C-7F71-4B49-9EE1-E00584EE3964}"/>
              </a:ext>
            </a:extLst>
          </p:cNvPr>
          <p:cNvSpPr txBox="1"/>
          <p:nvPr/>
        </p:nvSpPr>
        <p:spPr>
          <a:xfrm>
            <a:off x="142137" y="6164396"/>
            <a:ext cx="686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Fresnel zone plate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FZP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arrays act as high-NA microscope objective lenses and focus illumination light into a nanoscale.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C7EF18-78C2-4A96-910B-4099078C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699" y="4023065"/>
            <a:ext cx="3647619" cy="17428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133721-4FE8-4149-A129-A994B91D3A3C}"/>
              </a:ext>
            </a:extLst>
          </p:cNvPr>
          <p:cNvSpPr txBox="1"/>
          <p:nvPr/>
        </p:nvSpPr>
        <p:spPr>
          <a:xfrm>
            <a:off x="7383802" y="6103542"/>
            <a:ext cx="439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slightly laterally and axially shifted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 sources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below the sample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27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F688-F272-4524-8D58-05BDDB1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Tomographic Microscope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BBE17-20A6-48CD-AB4A-7491E140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456A88-B7E4-475B-85EB-DA210710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13" y="1529461"/>
            <a:ext cx="7695238" cy="33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51D1FD-D842-44A2-AE33-9902306B07BB}"/>
              </a:ext>
            </a:extLst>
          </p:cNvPr>
          <p:cNvSpPr txBox="1"/>
          <p:nvPr/>
        </p:nvSpPr>
        <p:spPr>
          <a:xfrm>
            <a:off x="2438400" y="6224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7D44E7-2F17-4B79-B0BE-3888F871E1DD}"/>
              </a:ext>
            </a:extLst>
          </p:cNvPr>
          <p:cNvSpPr txBox="1"/>
          <p:nvPr/>
        </p:nvSpPr>
        <p:spPr>
          <a:xfrm>
            <a:off x="1406939" y="5328539"/>
            <a:ext cx="864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perspective holography provides individual 3D sectioning information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90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7E3F-D31B-4C0B-A2D9-9818EE59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Ultra-fast imaging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A6EA0-1061-4B12-883C-DFF5D47E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core concept of optical time-stretch imaging is to retrieve spatial information from the “time-stretch” spectrum in the one-dimensional (</a:t>
            </a:r>
            <a:r>
              <a:rPr lang="en-US" altLang="zh-CN" sz="2400" dirty="0" err="1"/>
              <a:t>1D</a:t>
            </a:r>
            <a:r>
              <a:rPr lang="en-US" altLang="zh-CN" sz="2400" dirty="0"/>
              <a:t>) temporal data stream.</a:t>
            </a:r>
          </a:p>
          <a:p>
            <a:r>
              <a:rPr lang="en-US" altLang="zh-CN" sz="2400" dirty="0"/>
              <a:t>Wong et al.  ~100, 000 cells/s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5C088D-E93B-43AC-A327-69513931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70" y="2983833"/>
            <a:ext cx="7783772" cy="36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C11CC-849D-47A2-9D60-582D4E3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F857E-F876-4149-AE72-5556EB96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7"/>
            <a:ext cx="10515600" cy="17457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Original: </a:t>
            </a:r>
            <a:r>
              <a:rPr lang="en-US" altLang="zh-CN" sz="2400" dirty="0" err="1"/>
              <a:t>optofluidics</a:t>
            </a:r>
            <a:r>
              <a:rPr lang="en-US" altLang="zh-CN" sz="2400" dirty="0"/>
              <a:t> is capable of manipulating light with on-chip fluidic processes or using light to control fluidic entities.</a:t>
            </a:r>
          </a:p>
          <a:p>
            <a:r>
              <a:rPr lang="en-US" altLang="zh-CN" sz="2400" dirty="0"/>
              <a:t>advanced optical/photonic methods to enhance performance of the system</a:t>
            </a:r>
          </a:p>
          <a:p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04EF57-346C-4D34-AD2E-8A946F3D9626}"/>
              </a:ext>
            </a:extLst>
          </p:cNvPr>
          <p:cNvSpPr txBox="1">
            <a:spLocks/>
          </p:cNvSpPr>
          <p:nvPr/>
        </p:nvSpPr>
        <p:spPr>
          <a:xfrm>
            <a:off x="838200" y="3601455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出现原因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305AD7-6D80-4365-902C-3AED43A9FE20}"/>
              </a:ext>
            </a:extLst>
          </p:cNvPr>
          <p:cNvSpPr txBox="1">
            <a:spLocks/>
          </p:cNvSpPr>
          <p:nvPr/>
        </p:nvSpPr>
        <p:spPr>
          <a:xfrm>
            <a:off x="838200" y="4877299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most imaging system have come close to practical limits</a:t>
            </a:r>
          </a:p>
          <a:p>
            <a:r>
              <a:rPr lang="en-US" altLang="zh-CN" sz="2400" dirty="0"/>
              <a:t>compatibility between sample and imaging systems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78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3CE3-799A-4919-A0D4-4AAB6CC5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264B5-D258-449F-A5BE-916DC505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endParaRPr lang="en-US" altLang="zh-CN" dirty="0"/>
          </a:p>
          <a:p>
            <a:pPr marL="514350" indent="-514350" algn="ctr">
              <a:buFont typeface="+mj-lt"/>
              <a:buAutoNum type="arabicPeriod"/>
            </a:pPr>
            <a:endParaRPr lang="en-US" altLang="zh-CN" dirty="0"/>
          </a:p>
          <a:p>
            <a:pPr marL="514350" indent="-514350" algn="ctr">
              <a:buFont typeface="+mj-lt"/>
              <a:buAutoNum type="arabicPeriod"/>
            </a:pPr>
            <a:r>
              <a:rPr lang="en-US" altLang="zh-CN" dirty="0"/>
              <a:t>Optofluidic Lasers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altLang="zh-CN" dirty="0"/>
              <a:t>Optofluidic Prisms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altLang="zh-CN" dirty="0"/>
              <a:t>Optofluidic Switches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altLang="zh-CN" dirty="0"/>
              <a:t>Optofluidic Lenses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13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07194-E460-4CFA-9DC6-9B899000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Optofluidic Lasers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71F78-9D9B-49E7-A672-567247CD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348380"/>
            <a:ext cx="10515600" cy="514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1. based on a Fabry-Perot resonator</a:t>
            </a:r>
          </a:p>
          <a:p>
            <a:pPr marL="0" indent="0">
              <a:buNone/>
            </a:pPr>
            <a:r>
              <a:rPr lang="en-US" altLang="zh-CN" sz="2000" dirty="0"/>
              <a:t>2. based on distributed-feedback gratings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optofluidic ring resonator laser system (Q = 1000)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A045E9-ECA6-4DBA-A6CC-37DEB66F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04" y="1829999"/>
            <a:ext cx="3142857" cy="22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24A434-BBF4-4BB8-99B7-D03E8300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71" y="4437732"/>
            <a:ext cx="2676190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A979-E180-4181-9A86-F4D5C4B9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Optofluidic Prisms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71EB6-A943-4218-8F25-15DD3B0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4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use an optofluidic prism to manipulate the light path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converging three laminar flow streams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err="1"/>
              <a:t>ratatable</a:t>
            </a:r>
            <a:r>
              <a:rPr lang="en-US" altLang="zh-CN" sz="2000" dirty="0"/>
              <a:t> optofluidic prism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AFF777-7A78-4FAD-85DD-8C8744D6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97" y="1880103"/>
            <a:ext cx="4159837" cy="20828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6643ED-1F6F-419A-B4A2-36992732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19" y="4332966"/>
            <a:ext cx="4352381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0493-992E-40BF-BEA8-D6FD9BEE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Optofluidic Switches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9CD5D-2DE8-4A16-8AA2-746071EC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modify light path and intensity, both based on total internal reflection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by tuning the index of the mirror channel medium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turn on/ turn off piezoelectric transducer 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2B01B8-3D47-4382-BE00-008ED11D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08" y="2233413"/>
            <a:ext cx="3710941" cy="20940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F6BBE2-8613-4724-A30C-ECD2EEA0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07" y="4713248"/>
            <a:ext cx="6624756" cy="19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1A7E7-3CD7-4CC9-A84D-2B24C113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Optofluidic Lenses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5B311-A9BB-4C9C-96E8-4B6A82E4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tuning the flow rates of the streams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543954-A64A-4FCF-8D29-4A5A0447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70" y="2841568"/>
            <a:ext cx="7217459" cy="25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4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D418-BEC3-4782-B80B-A55EAFF4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F92D1-F42E-4C3A-B1B7-2D0CD1D9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unstable and temperature-dependent</a:t>
            </a:r>
          </a:p>
          <a:p>
            <a:pPr marL="514350" indent="-514350">
              <a:buAutoNum type="arabicPeriod"/>
            </a:pPr>
            <a:r>
              <a:rPr lang="en-US" altLang="zh-CN" dirty="0"/>
              <a:t>flow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1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7DE28-0431-44EC-8BA7-EF5E0347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Optofluidic Imaging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89A7B-32F2-4EC3-8627-E577BCAF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lens-based (most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err="1"/>
              <a:t>SPIM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obstacles</a:t>
            </a:r>
          </a:p>
          <a:p>
            <a:pPr marL="0" indent="0">
              <a:buNone/>
            </a:pPr>
            <a:r>
              <a:rPr lang="en-US" altLang="zh-CN" dirty="0"/>
              <a:t>		bulky instruments, </a:t>
            </a:r>
          </a:p>
          <a:p>
            <a:pPr marL="0" indent="0">
              <a:buNone/>
            </a:pPr>
            <a:r>
              <a:rPr lang="en-US" altLang="zh-CN" dirty="0"/>
              <a:t>		diffraction-limited resolution, </a:t>
            </a:r>
          </a:p>
          <a:p>
            <a:pPr marL="0" indent="0">
              <a:buNone/>
            </a:pPr>
            <a:r>
              <a:rPr lang="en-US" altLang="zh-CN" dirty="0"/>
              <a:t>		trade-off between field-of-view and resolution</a:t>
            </a:r>
          </a:p>
          <a:p>
            <a:pPr marL="0" indent="0">
              <a:buNone/>
            </a:pPr>
            <a:r>
              <a:rPr lang="en-US" altLang="zh-CN" dirty="0"/>
              <a:t>lens-free</a:t>
            </a:r>
          </a:p>
          <a:p>
            <a:pPr marL="0" indent="0">
              <a:buNone/>
            </a:pPr>
            <a:r>
              <a:rPr lang="en-US" altLang="zh-CN" dirty="0"/>
              <a:t>	microscope</a:t>
            </a:r>
          </a:p>
          <a:p>
            <a:pPr marL="0" indent="0">
              <a:buNone/>
            </a:pPr>
            <a:r>
              <a:rPr lang="en-US" altLang="zh-CN" dirty="0"/>
              <a:t>	tomographic microscope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BA2DB-2B3C-4554-9AA7-37526AC9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476" y="1499193"/>
            <a:ext cx="2655991" cy="20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303</Words>
  <Application>Microsoft Office PowerPoint</Application>
  <PresentationFormat>宽屏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微软雅黑</vt:lpstr>
      <vt:lpstr>Arial</vt:lpstr>
      <vt:lpstr>Office 主题​​</vt:lpstr>
      <vt:lpstr>文献综述：Optofluidics</vt:lpstr>
      <vt:lpstr>定义</vt:lpstr>
      <vt:lpstr>Components</vt:lpstr>
      <vt:lpstr>Optofluidic Lasers</vt:lpstr>
      <vt:lpstr>Optofluidic Prisms</vt:lpstr>
      <vt:lpstr>Optofluidic Switches</vt:lpstr>
      <vt:lpstr>Optofluidic Lenses</vt:lpstr>
      <vt:lpstr>Challenges</vt:lpstr>
      <vt:lpstr>Optofluidic Imaging Methods</vt:lpstr>
      <vt:lpstr>Optofluidic microscope</vt:lpstr>
      <vt:lpstr>Tomographic Microscope</vt:lpstr>
      <vt:lpstr>Ultra-fast imaging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56</cp:revision>
  <dcterms:created xsi:type="dcterms:W3CDTF">2019-04-05T05:48:18Z</dcterms:created>
  <dcterms:modified xsi:type="dcterms:W3CDTF">2019-05-26T09:37:30Z</dcterms:modified>
</cp:coreProperties>
</file>